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21" r:id="rId4"/>
    <p:sldId id="322" r:id="rId5"/>
    <p:sldId id="278" r:id="rId6"/>
    <p:sldId id="280" r:id="rId7"/>
    <p:sldId id="279" r:id="rId8"/>
    <p:sldId id="281" r:id="rId9"/>
    <p:sldId id="282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304" r:id="rId18"/>
    <p:sldId id="306" r:id="rId19"/>
    <p:sldId id="305" r:id="rId20"/>
    <p:sldId id="307" r:id="rId21"/>
    <p:sldId id="308" r:id="rId22"/>
    <p:sldId id="309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11" r:id="rId34"/>
    <p:sldId id="312" r:id="rId35"/>
    <p:sldId id="314" r:id="rId36"/>
    <p:sldId id="315" r:id="rId37"/>
    <p:sldId id="316" r:id="rId38"/>
    <p:sldId id="275" r:id="rId39"/>
    <p:sldId id="318" r:id="rId40"/>
    <p:sldId id="319" r:id="rId41"/>
    <p:sldId id="320" r:id="rId42"/>
    <p:sldId id="317" r:id="rId4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8000"/>
    <a:srgbClr val="FFFFB3"/>
    <a:srgbClr val="FFFFCC"/>
    <a:srgbClr val="FFC269"/>
    <a:srgbClr val="FFAE37"/>
    <a:srgbClr val="FF9900"/>
    <a:srgbClr val="006600"/>
    <a:srgbClr val="FFCC81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63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9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讲：栈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栈的顺序表示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栈的插入、删除示例：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83085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38400" y="4648200"/>
            <a:ext cx="5943600" cy="1752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空栈</a:t>
            </a: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top=-1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， 插入</a:t>
            </a: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A,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依次插入</a:t>
            </a: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BCDE,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ED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依次出栈， </a:t>
            </a: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CBA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依次出栈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栈的顺序表示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3200" kern="0" dirty="0" smtClean="0">
                <a:latin typeface="+mj-lt"/>
              </a:rPr>
              <a:t> 栈中元素进进、出出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 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溢出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0644" y="2209800"/>
            <a:ext cx="86909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当栈中已经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有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lang="zh-CN" altLang="en-US" sz="3200" kern="0" dirty="0" smtClean="0">
                <a:latin typeface="+mj-lt"/>
              </a:rPr>
              <a:t>个</a:t>
            </a:r>
            <a:r>
              <a:rPr lang="zh-CN" altLang="en-US" sz="3200" kern="0" dirty="0" smtClean="0">
                <a:latin typeface="+mj-lt"/>
              </a:rPr>
              <a:t>元素，如果再进栈，则导致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上溢</a:t>
            </a:r>
            <a:r>
              <a:rPr lang="en-US" altLang="zh-CN" sz="3200" kern="0" dirty="0" smtClean="0">
                <a:latin typeface="+mj-lt"/>
              </a:rPr>
              <a:t>(overflow)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96488" y="3657600"/>
            <a:ext cx="89999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当栈空，</a:t>
            </a:r>
            <a:r>
              <a:rPr lang="zh-CN" altLang="en-US" sz="3200" kern="0" dirty="0" smtClean="0">
                <a:latin typeface="+mj-lt"/>
              </a:rPr>
              <a:t>如果再出栈，则导致</a:t>
            </a: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下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溢</a:t>
            </a:r>
            <a:r>
              <a:rPr lang="en-US" altLang="zh-CN" sz="3200" kern="0" dirty="0" smtClean="0">
                <a:latin typeface="+mj-lt"/>
              </a:rPr>
              <a:t>(underflow)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云形 13"/>
          <p:cNvSpPr/>
          <p:nvPr/>
        </p:nvSpPr>
        <p:spPr bwMode="auto">
          <a:xfrm>
            <a:off x="2209800" y="4495800"/>
            <a:ext cx="4191000" cy="1977116"/>
          </a:xfrm>
          <a:prstGeom prst="cloud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如何避免溢出？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5257800"/>
            <a:ext cx="38100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进栈之前，判满；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出栈之前，判空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顺序栈基本运算的实现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0288" y="1295400"/>
            <a:ext cx="89999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建空顺序栈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createEmptyStack_seq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和创建空表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(P33,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算法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2.1)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类似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：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PSepStack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pastack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729226" y="3852739"/>
            <a:ext cx="483337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 (1) </a:t>
            </a:r>
            <a:r>
              <a:rPr lang="zh-CN" altLang="en-US" sz="3200" kern="0" dirty="0">
                <a:solidFill>
                  <a:srgbClr val="006600"/>
                </a:solidFill>
              </a:rPr>
              <a:t>为栈结构申请空间；</a:t>
            </a:r>
            <a:endParaRPr lang="zh-CN" altLang="en-US" sz="3200" dirty="0">
              <a:solidFill>
                <a:srgbClr val="0066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" y="4549914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 (2) </a:t>
            </a:r>
            <a:r>
              <a:rPr lang="zh-CN" altLang="en-US" sz="3200" kern="0" dirty="0">
                <a:solidFill>
                  <a:srgbClr val="006600"/>
                </a:solidFill>
              </a:rPr>
              <a:t>为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栈中元素</a:t>
            </a:r>
            <a:r>
              <a:rPr lang="zh-CN" altLang="en-US" sz="3200" kern="0" dirty="0">
                <a:solidFill>
                  <a:srgbClr val="006600"/>
                </a:solidFill>
              </a:rPr>
              <a:t>申请</a:t>
            </a:r>
            <a:r>
              <a:rPr lang="en-US" altLang="zh-CN" sz="3200" kern="0" dirty="0">
                <a:solidFill>
                  <a:srgbClr val="006600"/>
                </a:solidFill>
              </a:rPr>
              <a:t>m</a:t>
            </a:r>
            <a:r>
              <a:rPr lang="zh-CN" altLang="en-US" sz="3200" kern="0" dirty="0">
                <a:solidFill>
                  <a:srgbClr val="006600"/>
                </a:solidFill>
              </a:rPr>
              <a:t>个连续空间；</a:t>
            </a:r>
            <a:endParaRPr lang="zh-CN" altLang="en-US" sz="3200" dirty="0">
              <a:solidFill>
                <a:srgbClr val="0066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800" y="52357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 (3)</a:t>
            </a:r>
            <a:r>
              <a:rPr lang="zh-CN" altLang="en-US" sz="3200" kern="0" dirty="0">
                <a:solidFill>
                  <a:srgbClr val="006600"/>
                </a:solidFill>
              </a:rPr>
              <a:t> 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设置</a:t>
            </a:r>
            <a:r>
              <a:rPr lang="en-US" altLang="zh-CN" sz="3200" kern="0" dirty="0" err="1" smtClean="0">
                <a:solidFill>
                  <a:srgbClr val="006600"/>
                </a:solidFill>
              </a:rPr>
              <a:t>MaxNum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=m</a:t>
            </a:r>
            <a:r>
              <a:rPr lang="en-US" altLang="zh-CN" sz="3200" kern="0" dirty="0">
                <a:solidFill>
                  <a:srgbClr val="006600"/>
                </a:solidFill>
              </a:rPr>
              <a:t>, </a:t>
            </a:r>
            <a:r>
              <a:rPr lang="en-GB" altLang="zh-CN" sz="3200" kern="0" dirty="0" err="1" smtClean="0">
                <a:solidFill>
                  <a:srgbClr val="A50021"/>
                </a:solidFill>
              </a:rPr>
              <a:t>pastack</a:t>
            </a:r>
            <a:r>
              <a:rPr lang="en-GB" altLang="zh-CN" sz="3200" kern="0" dirty="0" smtClean="0">
                <a:solidFill>
                  <a:srgbClr val="A50021"/>
                </a:solidFill>
              </a:rPr>
              <a:t>-&gt;top</a:t>
            </a:r>
            <a:r>
              <a:rPr lang="en-GB" altLang="zh-CN" sz="3200" kern="0" dirty="0" smtClean="0">
                <a:solidFill>
                  <a:srgbClr val="A50021"/>
                </a:solidFill>
              </a:rPr>
              <a:t>= </a:t>
            </a:r>
            <a:r>
              <a:rPr lang="en-GB" altLang="zh-CN" sz="3200" kern="0" dirty="0">
                <a:solidFill>
                  <a:srgbClr val="A50021"/>
                </a:solidFill>
              </a:rPr>
              <a:t>-</a:t>
            </a:r>
            <a:r>
              <a:rPr lang="en-GB" altLang="zh-CN" sz="3200" kern="0" dirty="0" smtClean="0">
                <a:solidFill>
                  <a:srgbClr val="A50021"/>
                </a:solidFill>
              </a:rPr>
              <a:t>1</a:t>
            </a:r>
            <a:r>
              <a:rPr lang="en-GB" altLang="zh-CN" sz="3200" kern="0" dirty="0" smtClean="0"/>
              <a:t>;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顺序栈基本运算的实现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0288" y="1371600"/>
            <a:ext cx="89999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</a:rPr>
              <a:t>判断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顺序栈是否为空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2209800"/>
            <a:ext cx="792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isEmptyStack_seq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{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return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-&gt; top == -1)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};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顺序栈的进栈</a:t>
            </a:r>
            <a:r>
              <a:rPr lang="en-US" altLang="zh-CN" dirty="0" smtClean="0">
                <a:ea typeface="黑体" pitchFamily="2" charset="-122"/>
              </a:rPr>
              <a:t>(push, </a:t>
            </a:r>
            <a:r>
              <a:rPr lang="zh-CN" altLang="en-US" dirty="0" smtClean="0">
                <a:ea typeface="黑体" pitchFamily="2" charset="-122"/>
              </a:rPr>
              <a:t>压栈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93726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push_seq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pastack,DataType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</a:t>
            </a:r>
            <a:r>
              <a:rPr lang="en-US" altLang="zh-CN" sz="3200" kern="0" dirty="0" smtClean="0"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&gt;top &gt;=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MaxNum-1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(“Overflow! \n”);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else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{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top =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-&gt;top+1;</a:t>
            </a:r>
            <a:endParaRPr kumimoji="0" lang="en-GB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-&gt;s[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-&gt;top] = x;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334001" y="2419658"/>
            <a:ext cx="3962400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进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栈之前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判满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747819" y="3785362"/>
            <a:ext cx="1919115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先改下标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430540" y="4394962"/>
            <a:ext cx="2637260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再给栈顶赋值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顺序栈的出栈</a:t>
            </a:r>
            <a:r>
              <a:rPr lang="en-US" altLang="zh-CN" dirty="0" smtClean="0">
                <a:ea typeface="黑体" pitchFamily="2" charset="-122"/>
              </a:rPr>
              <a:t>(pop)</a:t>
            </a:r>
            <a:r>
              <a:rPr lang="zh-CN" altLang="en-US" dirty="0" smtClean="0">
                <a:ea typeface="黑体" pitchFamily="2" charset="-122"/>
              </a:rPr>
              <a:t>运算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34400" cy="4800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pop_seq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if(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 top  == -1)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(“Underflow! \n”);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else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 top =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 top -1;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70855" y="2057400"/>
            <a:ext cx="2836033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出栈之前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判空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219200" y="4422136"/>
            <a:ext cx="7924800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直接修改栈顶下标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“</a:t>
            </a:r>
            <a:r>
              <a:rPr lang="zh-CN" altLang="en-US" dirty="0">
                <a:solidFill>
                  <a:srgbClr val="008000"/>
                </a:solidFill>
              </a:rPr>
              <a:t>令</a:t>
            </a:r>
            <a:r>
              <a:rPr lang="en-US" altLang="zh-CN" dirty="0" smtClean="0">
                <a:solidFill>
                  <a:srgbClr val="008000"/>
                </a:solidFill>
              </a:rPr>
              <a:t>top</a:t>
            </a:r>
            <a:r>
              <a:rPr lang="zh-CN" altLang="en-US" dirty="0" smtClean="0">
                <a:solidFill>
                  <a:srgbClr val="008000"/>
                </a:solidFill>
              </a:rPr>
              <a:t>将原栈</a:t>
            </a:r>
            <a:r>
              <a:rPr lang="zh-CN" altLang="en-US" dirty="0">
                <a:solidFill>
                  <a:srgbClr val="008000"/>
                </a:solidFill>
              </a:rPr>
              <a:t>顶遗忘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”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219200" y="5020897"/>
            <a:ext cx="5562600" cy="1075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被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top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遗忘的数据仍在原位置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  有新元素进栈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才被覆盖； </a:t>
            </a:r>
            <a:endParaRPr lang="en-US" altLang="zh-CN" dirty="0" smtClean="0">
              <a:solidFill>
                <a:srgbClr val="0033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在顺序栈中取栈顶元素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5344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top  == -1)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(“It is empty \n”);  return(…); 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else 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-&gt;s[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&gt;top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86400" y="2819400"/>
            <a:ext cx="1200970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判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空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315200" y="4852162"/>
            <a:ext cx="1560042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取元素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顺序栈的共享</a:t>
            </a:r>
            <a:r>
              <a:rPr lang="zh-CN" altLang="en-US" dirty="0" smtClean="0">
                <a:ea typeface="黑体" pitchFamily="2" charset="-122"/>
              </a:rPr>
              <a:t>技术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补充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304800" y="1524000"/>
            <a:ext cx="8763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n-lt"/>
              </a:rPr>
              <a:t>顺序表示：为每个新栈预先</a:t>
            </a:r>
            <a:r>
              <a:rPr lang="zh-CN" altLang="en-US" sz="3200" kern="0" dirty="0" smtClean="0">
                <a:latin typeface="+mn-lt"/>
              </a:rPr>
              <a:t>申请</a:t>
            </a:r>
            <a:r>
              <a:rPr lang="en-US" altLang="zh-CN" sz="3200" kern="0" dirty="0" err="1" smtClean="0">
                <a:latin typeface="+mn-lt"/>
              </a:rPr>
              <a:t>MaxNum</a:t>
            </a:r>
            <a:r>
              <a:rPr lang="zh-CN" altLang="en-US" sz="3200" kern="0" dirty="0" smtClean="0">
                <a:latin typeface="+mn-lt"/>
              </a:rPr>
              <a:t>个</a:t>
            </a:r>
            <a:r>
              <a:rPr lang="zh-CN" altLang="en-US" sz="3200" kern="0" dirty="0" smtClean="0">
                <a:latin typeface="+mn-lt"/>
              </a:rPr>
              <a:t>空间 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空间浪费，为了提高内存空间利用率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4114800" y="2819400"/>
            <a:ext cx="838200" cy="6096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04800" y="3505200"/>
            <a:ext cx="8763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两个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栈的共享技术：</a:t>
            </a:r>
            <a:r>
              <a:rPr lang="zh-CN" altLang="en-US" sz="3200" dirty="0" smtClean="0">
                <a:latin typeface="+mj-lt"/>
              </a:rPr>
              <a:t>利用栈</a:t>
            </a:r>
            <a:r>
              <a:rPr lang="zh-CN" altLang="en-US" sz="3200" dirty="0" smtClean="0">
                <a:solidFill>
                  <a:srgbClr val="FF3300"/>
                </a:solidFill>
                <a:latin typeface="+mj-lt"/>
              </a:rPr>
              <a:t>“栈底位置不变，而栈顶位置动态变化”</a:t>
            </a:r>
            <a:r>
              <a:rPr lang="zh-CN" altLang="en-US" sz="3200" dirty="0" smtClean="0">
                <a:latin typeface="+mj-lt"/>
              </a:rPr>
              <a:t>的特性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" y="4800600"/>
            <a:ext cx="8763000" cy="14003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à"/>
            </a:pPr>
            <a:r>
              <a:rPr lang="zh-CN" altLang="en-US" sz="3200" dirty="0" smtClean="0">
                <a:latin typeface="+mj-lt"/>
              </a:rPr>
              <a:t>为两个栈申请一个共享的一维数组空间</a:t>
            </a:r>
            <a:r>
              <a:rPr lang="en-US" altLang="zh-CN" sz="3200" dirty="0" smtClean="0">
                <a:latin typeface="+mj-lt"/>
              </a:rPr>
              <a:t>S[M]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200" dirty="0" smtClean="0">
                <a:latin typeface="+mj-lt"/>
              </a:rPr>
              <a:t>    </a:t>
            </a:r>
            <a:r>
              <a:rPr lang="zh-CN" altLang="en-US" sz="3200" dirty="0" smtClean="0">
                <a:latin typeface="+mj-lt"/>
              </a:rPr>
              <a:t>两个栈的栈底在</a:t>
            </a:r>
            <a:r>
              <a:rPr lang="en-US" altLang="zh-CN" sz="3200" dirty="0" smtClean="0">
                <a:latin typeface="+mj-lt"/>
              </a:rPr>
              <a:t>S</a:t>
            </a:r>
            <a:r>
              <a:rPr lang="zh-CN" altLang="en-US" sz="3200" dirty="0" smtClean="0">
                <a:latin typeface="+mj-lt"/>
              </a:rPr>
              <a:t>的两端</a:t>
            </a:r>
            <a:r>
              <a:rPr lang="en-US" altLang="zh-CN" sz="3200" dirty="0" smtClean="0">
                <a:latin typeface="+mj-lt"/>
              </a:rPr>
              <a:t>, </a:t>
            </a:r>
            <a:r>
              <a:rPr lang="zh-CN" altLang="en-US" sz="3200" dirty="0" smtClean="0">
                <a:latin typeface="+mj-lt"/>
              </a:rPr>
              <a:t>下标分别是</a:t>
            </a:r>
            <a:r>
              <a:rPr lang="en-US" altLang="zh-CN" sz="3200" dirty="0" smtClean="0">
                <a:latin typeface="+mj-lt"/>
              </a:rPr>
              <a:t>0, M-1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i="1" dirty="0" smtClean="0">
                <a:ea typeface="黑体" pitchFamily="2" charset="-122"/>
              </a:rPr>
              <a:t>顺序栈的共享技术</a:t>
            </a:r>
            <a:endParaRPr lang="zh-CN" altLang="en-US" i="1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28600" y="13716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两栈共享：</a:t>
            </a:r>
          </a:p>
        </p:txBody>
      </p:sp>
      <p:pic>
        <p:nvPicPr>
          <p:cNvPr id="6" name="Picture 6" descr="3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19375"/>
            <a:ext cx="7200900" cy="18002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600" y="2438400"/>
            <a:ext cx="914400" cy="578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4474458"/>
            <a:ext cx="2895600" cy="574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 smtClean="0">
                <a:solidFill>
                  <a:srgbClr val="003366"/>
                </a:solidFill>
              </a:rPr>
              <a:t>0</a:t>
            </a:r>
            <a:r>
              <a:rPr lang="zh-CN" altLang="en-US" dirty="0" smtClean="0">
                <a:solidFill>
                  <a:srgbClr val="003366"/>
                </a:solidFill>
              </a:rPr>
              <a:t>号栈的栈顶下标</a:t>
            </a:r>
            <a:endParaRPr lang="zh-CN" altLang="en-US" dirty="0">
              <a:solidFill>
                <a:srgbClr val="0033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4495800"/>
            <a:ext cx="2895600" cy="574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 smtClean="0">
                <a:solidFill>
                  <a:srgbClr val="003366"/>
                </a:solidFill>
              </a:rPr>
              <a:t>1</a:t>
            </a:r>
            <a:r>
              <a:rPr lang="zh-CN" altLang="en-US" dirty="0" smtClean="0">
                <a:solidFill>
                  <a:srgbClr val="003366"/>
                </a:solidFill>
              </a:rPr>
              <a:t>号栈的栈顶下标</a:t>
            </a:r>
            <a:endParaRPr lang="zh-CN" altLang="en-US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i="1" dirty="0" smtClean="0">
                <a:ea typeface="黑体" pitchFamily="2" charset="-122"/>
              </a:rPr>
              <a:t>顺序栈的共享技术</a:t>
            </a:r>
            <a:endParaRPr lang="zh-CN" altLang="en-US" i="1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4800" y="1973282"/>
            <a:ext cx="8839200" cy="44638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5000"/>
              </a:lnSpc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dseqstack</a:t>
            </a:r>
            <a:endParaRPr lang="en-US" altLang="zh-CN" sz="3200" dirty="0"/>
          </a:p>
          <a:p>
            <a:pPr marL="72000">
              <a:lnSpc>
                <a:spcPct val="125000"/>
              </a:lnSpc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{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MaxNum</a:t>
            </a:r>
            <a:r>
              <a:rPr lang="en-US" altLang="zh-CN" sz="3200" dirty="0" smtClean="0"/>
              <a:t>; </a:t>
            </a:r>
            <a:endParaRPr lang="en-US" altLang="zh-CN" sz="3200" dirty="0" smtClean="0"/>
          </a:p>
          <a:p>
            <a:pPr marL="72000"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200" dirty="0" smtClean="0">
                <a:solidFill>
                  <a:srgbClr val="003399"/>
                </a:solidFill>
              </a:rPr>
              <a:t> top[2]; 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72000">
              <a:lnSpc>
                <a:spcPct val="125000"/>
              </a:lnSpc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 smtClean="0"/>
              <a:t>Datatype</a:t>
            </a:r>
            <a:r>
              <a:rPr lang="en-US" altLang="zh-CN" sz="3200" dirty="0" smtClean="0"/>
              <a:t> *s; </a:t>
            </a:r>
            <a:endParaRPr lang="en-US" altLang="zh-CN" sz="3200" dirty="0">
              <a:solidFill>
                <a:srgbClr val="006600"/>
              </a:solidFill>
            </a:endParaRPr>
          </a:p>
          <a:p>
            <a:pPr marL="72000">
              <a:lnSpc>
                <a:spcPct val="125000"/>
              </a:lnSpc>
              <a:buNone/>
            </a:pPr>
            <a:r>
              <a:rPr lang="en-US" altLang="zh-CN" sz="3200" dirty="0" smtClean="0"/>
              <a:t>}; </a:t>
            </a:r>
          </a:p>
          <a:p>
            <a:pPr marL="72000"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dseqstack</a:t>
            </a:r>
            <a:r>
              <a:rPr lang="en-US" altLang="zh-CN" sz="3200" dirty="0" smtClean="0"/>
              <a:t> *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PdSeqStack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28600" y="12954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两栈共享的数据结构：</a:t>
            </a:r>
          </a:p>
        </p:txBody>
      </p:sp>
      <p:sp>
        <p:nvSpPr>
          <p:cNvPr id="6" name="矩形 5"/>
          <p:cNvSpPr/>
          <p:nvPr/>
        </p:nvSpPr>
        <p:spPr>
          <a:xfrm>
            <a:off x="2590800" y="3540604"/>
            <a:ext cx="7086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 top[0] ,top[1]</a:t>
            </a:r>
            <a:r>
              <a:rPr lang="zh-CN" altLang="en-US" dirty="0" smtClean="0">
                <a:solidFill>
                  <a:srgbClr val="008000"/>
                </a:solidFill>
              </a:rPr>
              <a:t>分别为两个栈栈顶的下标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8635" y="4343400"/>
            <a:ext cx="565056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实际存放两个栈的</a:t>
            </a:r>
            <a:r>
              <a:rPr lang="zh-CN" altLang="en-US" dirty="0" smtClean="0">
                <a:solidFill>
                  <a:srgbClr val="008000"/>
                </a:solidFill>
              </a:rPr>
              <a:t>数组</a:t>
            </a:r>
            <a:r>
              <a:rPr lang="en-US" altLang="zh-CN" dirty="0" smtClean="0">
                <a:solidFill>
                  <a:srgbClr val="008000"/>
                </a:solidFill>
              </a:rPr>
              <a:t>s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1325563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 线性表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：</a:t>
            </a:r>
            <a:r>
              <a:rPr lang="zh-CN" altLang="en-US" dirty="0">
                <a:latin typeface="+mj-lt"/>
                <a:ea typeface="黑体" pitchFamily="2" charset="-122"/>
              </a:rPr>
              <a:t>有限个、类型相同的元素组成</a:t>
            </a:r>
            <a:r>
              <a:rPr lang="zh-CN" altLang="en-US" dirty="0" smtClean="0">
                <a:latin typeface="+mj-lt"/>
                <a:ea typeface="黑体" pitchFamily="2" charset="-122"/>
              </a:rPr>
              <a:t>的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          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有序序列；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457200" y="2452637"/>
            <a:ext cx="8686800" cy="7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 字符串：</a:t>
            </a:r>
            <a:r>
              <a:rPr lang="zh-CN" altLang="en-US" sz="3200" kern="0" dirty="0" smtClean="0">
                <a:latin typeface="+mj-lt"/>
              </a:rPr>
              <a:t>一种特殊的线性表，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3930600"/>
            <a:ext cx="3048000" cy="717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栈、队列：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5562600" y="228600"/>
            <a:ext cx="21336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线性结构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457200" y="3124200"/>
            <a:ext cx="8686800" cy="5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                  表中每个元素都是一个字符；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4572000"/>
            <a:ext cx="8763000" cy="609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   -- </a:t>
            </a:r>
            <a:r>
              <a:rPr lang="zh-CN" altLang="en-US" sz="3200" kern="0" dirty="0" smtClean="0">
                <a:latin typeface="+mj-lt"/>
              </a:rPr>
              <a:t>插入、删除位置受限；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2819400" y="3930600"/>
            <a:ext cx="6400800" cy="717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操作位置受限的线性表；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 animBg="1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i="1" dirty="0" smtClean="0">
                <a:ea typeface="黑体" pitchFamily="2" charset="-122"/>
              </a:rPr>
              <a:t>共享栈操作</a:t>
            </a:r>
            <a:r>
              <a:rPr lang="en-US" altLang="zh-CN" i="1" dirty="0" smtClean="0">
                <a:ea typeface="黑体" pitchFamily="2" charset="-122"/>
              </a:rPr>
              <a:t>1</a:t>
            </a:r>
            <a:r>
              <a:rPr lang="zh-CN" altLang="en-US" i="1" dirty="0" smtClean="0">
                <a:ea typeface="黑体" pitchFamily="2" charset="-122"/>
              </a:rPr>
              <a:t>：建空栈</a:t>
            </a:r>
            <a:endParaRPr lang="zh-CN" altLang="en-US" i="1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05800" cy="53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PdSeqStack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createEmptyStack_dseq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GB" altLang="zh-CN" sz="3000" kern="0" dirty="0" smtClean="0">
                <a:latin typeface="+mj-lt"/>
              </a:rPr>
              <a:t>M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GB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和创建空表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(P33,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算法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2.1)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类似</a:t>
            </a:r>
            <a:r>
              <a:rPr lang="zh-CN" altLang="en-US" sz="3000" kern="0" dirty="0" smtClean="0">
                <a:solidFill>
                  <a:srgbClr val="006600"/>
                </a:solidFill>
                <a:latin typeface="+mj-lt"/>
              </a:rPr>
              <a:t>：</a:t>
            </a:r>
            <a:endParaRPr lang="en-US" altLang="zh-CN" sz="3000" kern="0" dirty="0" smtClean="0">
              <a:solidFill>
                <a:srgbClr val="0066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PdSepStack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pstack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栈定义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dirty="0" smtClean="0"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29226" y="3505746"/>
            <a:ext cx="454643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/>
              <a:t>// (1) </a:t>
            </a:r>
            <a:r>
              <a:rPr lang="zh-CN" altLang="en-US" sz="3000" kern="0" dirty="0"/>
              <a:t>为栈结构申请空间；</a:t>
            </a:r>
            <a:endParaRPr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685800" y="4279121"/>
            <a:ext cx="6096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/>
              <a:t>// (2) </a:t>
            </a:r>
            <a:r>
              <a:rPr lang="zh-CN" altLang="en-US" sz="3000" kern="0" dirty="0"/>
              <a:t>为栈元素</a:t>
            </a:r>
            <a:r>
              <a:rPr lang="zh-CN" altLang="en-US" sz="3000" kern="0" dirty="0" smtClean="0"/>
              <a:t>申请</a:t>
            </a:r>
            <a:r>
              <a:rPr lang="en-US" altLang="zh-CN" sz="3000" kern="0" dirty="0" smtClean="0"/>
              <a:t>M</a:t>
            </a:r>
            <a:r>
              <a:rPr lang="zh-CN" altLang="en-US" sz="3000" kern="0" dirty="0" smtClean="0"/>
              <a:t>个</a:t>
            </a:r>
            <a:r>
              <a:rPr lang="zh-CN" altLang="en-US" sz="3000" kern="0" dirty="0"/>
              <a:t>连续空间；</a:t>
            </a:r>
            <a:endParaRPr lang="zh-CN" altLang="en-US" sz="3000" dirty="0"/>
          </a:p>
        </p:txBody>
      </p:sp>
      <p:sp>
        <p:nvSpPr>
          <p:cNvPr id="9" name="矩形 8"/>
          <p:cNvSpPr/>
          <p:nvPr/>
        </p:nvSpPr>
        <p:spPr>
          <a:xfrm>
            <a:off x="685800" y="5041121"/>
            <a:ext cx="876300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/>
              <a:t>// (3)</a:t>
            </a:r>
            <a:r>
              <a:rPr lang="zh-CN" altLang="en-US" sz="3000" kern="0" dirty="0"/>
              <a:t> </a:t>
            </a:r>
            <a:r>
              <a:rPr lang="zh-CN" altLang="en-US" sz="3000" kern="0" dirty="0" smtClean="0"/>
              <a:t>设置</a:t>
            </a:r>
            <a:r>
              <a:rPr lang="en-US" altLang="zh-CN" sz="3000" kern="0" dirty="0" err="1" smtClean="0"/>
              <a:t>MaxNum</a:t>
            </a:r>
            <a:r>
              <a:rPr lang="en-US" altLang="zh-CN" sz="3000" kern="0" dirty="0" smtClean="0"/>
              <a:t>=M</a:t>
            </a:r>
            <a:r>
              <a:rPr lang="en-US" altLang="zh-CN" sz="3000" kern="0" dirty="0" smtClean="0"/>
              <a:t>, </a:t>
            </a:r>
            <a:r>
              <a:rPr lang="en-GB" altLang="zh-CN" sz="3000" kern="0" dirty="0" err="1" smtClean="0">
                <a:solidFill>
                  <a:srgbClr val="A50021"/>
                </a:solidFill>
              </a:rPr>
              <a:t>pstack</a:t>
            </a:r>
            <a:r>
              <a:rPr lang="en-GB" altLang="zh-CN" sz="3000" kern="0" dirty="0" smtClean="0">
                <a:solidFill>
                  <a:srgbClr val="A50021"/>
                </a:solidFill>
              </a:rPr>
              <a:t> </a:t>
            </a:r>
            <a:r>
              <a:rPr lang="en-GB" altLang="zh-CN" sz="3000" kern="0" dirty="0">
                <a:solidFill>
                  <a:srgbClr val="A50021"/>
                </a:solidFill>
              </a:rPr>
              <a:t>-&gt; </a:t>
            </a:r>
            <a:r>
              <a:rPr lang="en-GB" altLang="zh-CN" sz="3000" kern="0" dirty="0" smtClean="0">
                <a:solidFill>
                  <a:srgbClr val="A50021"/>
                </a:solidFill>
              </a:rPr>
              <a:t>top[0] </a:t>
            </a:r>
            <a:r>
              <a:rPr lang="en-GB" altLang="zh-CN" sz="3000" kern="0" dirty="0">
                <a:solidFill>
                  <a:srgbClr val="A50021"/>
                </a:solidFill>
              </a:rPr>
              <a:t>= -</a:t>
            </a:r>
            <a:r>
              <a:rPr lang="en-GB" altLang="zh-CN" sz="3000" kern="0" dirty="0" smtClean="0">
                <a:solidFill>
                  <a:srgbClr val="A50021"/>
                </a:solidFill>
              </a:rPr>
              <a:t>1</a:t>
            </a:r>
            <a:r>
              <a:rPr lang="zh-CN" altLang="en-US" sz="3000" kern="0" dirty="0" smtClean="0">
                <a:solidFill>
                  <a:srgbClr val="A50021"/>
                </a:solidFill>
              </a:rPr>
              <a:t>；</a:t>
            </a:r>
            <a:endParaRPr lang="en-US" altLang="zh-CN" sz="3000" kern="0" dirty="0" smtClean="0">
              <a:solidFill>
                <a:srgbClr val="A5002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altLang="zh-CN" sz="3000" kern="0" dirty="0" smtClean="0">
                <a:solidFill>
                  <a:srgbClr val="A50021"/>
                </a:solidFill>
              </a:rPr>
              <a:t>                                     </a:t>
            </a:r>
            <a:r>
              <a:rPr lang="en-GB" altLang="zh-CN" sz="3000" kern="0" dirty="0" err="1" smtClean="0">
                <a:solidFill>
                  <a:srgbClr val="A50021"/>
                </a:solidFill>
              </a:rPr>
              <a:t>pstack</a:t>
            </a:r>
            <a:r>
              <a:rPr lang="en-GB" altLang="zh-CN" sz="3000" kern="0" dirty="0" smtClean="0">
                <a:solidFill>
                  <a:srgbClr val="A50021"/>
                </a:solidFill>
              </a:rPr>
              <a:t> -&gt; top[1] = M;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7200" y="1103322"/>
            <a:ext cx="8686800" cy="5678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push(</a:t>
            </a:r>
            <a:r>
              <a:rPr lang="en-GB" altLang="zh-CN" sz="3000" kern="0" dirty="0" err="1" smtClean="0"/>
              <a:t>PdSeqStack</a:t>
            </a:r>
            <a:r>
              <a:rPr lang="en-US" altLang="zh-CN" sz="3000" dirty="0" smtClean="0"/>
              <a:t> </a:t>
            </a:r>
            <a:r>
              <a:rPr lang="en-US" altLang="zh-CN" sz="3000" kern="0" dirty="0" err="1" smtClean="0"/>
              <a:t>pstack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/>
              <a:t>DataType</a:t>
            </a:r>
            <a:r>
              <a:rPr lang="en-US" altLang="zh-CN" sz="3000" dirty="0" smtClean="0"/>
              <a:t> x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i</a:t>
            </a:r>
            <a:r>
              <a:rPr lang="en-US" altLang="zh-CN" sz="3000" dirty="0" smtClean="0"/>
              <a:t>)</a:t>
            </a:r>
            <a:endParaRPr lang="en-US" altLang="zh-CN" sz="3000" dirty="0"/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{ if(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</a:t>
            </a:r>
            <a:r>
              <a:rPr lang="en-US" altLang="zh-CN" sz="3000" dirty="0"/>
              <a:t>&gt;</a:t>
            </a:r>
            <a:r>
              <a:rPr lang="en-US" altLang="zh-CN" sz="3000" dirty="0" smtClean="0"/>
              <a:t>top[0]+1 == 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-&gt;top[1])</a:t>
            </a:r>
            <a:endParaRPr lang="en-US" altLang="zh-CN" sz="3000" dirty="0"/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en-US" altLang="zh-CN" sz="3000" dirty="0" smtClean="0"/>
              <a:t> </a:t>
            </a:r>
            <a:r>
              <a:rPr lang="en-US" altLang="zh-CN" sz="3000" dirty="0" smtClean="0"/>
              <a:t>return(False); </a:t>
            </a:r>
            <a:endParaRPr lang="en-US" altLang="zh-CN" sz="3000" dirty="0"/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en-US" altLang="zh-CN" sz="3000" dirty="0" smtClean="0"/>
              <a:t>if(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==0</a:t>
            </a:r>
            <a:r>
              <a:rPr lang="en-US" altLang="zh-CN" sz="3000" dirty="0" smtClean="0"/>
              <a:t>) {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</a:t>
            </a:r>
            <a:r>
              <a:rPr lang="en-US" altLang="zh-CN" sz="3000" dirty="0" smtClean="0"/>
              <a:t>&gt;</a:t>
            </a:r>
            <a:r>
              <a:rPr lang="en-US" altLang="zh-CN" sz="3000" dirty="0" smtClean="0">
                <a:solidFill>
                  <a:srgbClr val="FF0000"/>
                </a:solidFill>
              </a:rPr>
              <a:t>top[0] ++;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-&gt;s[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-&gt;top[0]] =x;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en-US" altLang="zh-CN" sz="3000" dirty="0" smtClean="0"/>
              <a:t>return(True);} </a:t>
            </a:r>
            <a:endParaRPr lang="en-US" altLang="zh-CN" sz="3000" dirty="0"/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if(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==1) { 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-&gt;</a:t>
            </a:r>
            <a:r>
              <a:rPr lang="en-US" altLang="zh-CN" sz="3000" dirty="0" smtClean="0">
                <a:solidFill>
                  <a:srgbClr val="FF0000"/>
                </a:solidFill>
              </a:rPr>
              <a:t>top[1] </a:t>
            </a:r>
            <a:r>
              <a:rPr lang="en-US" altLang="zh-CN" sz="3000" dirty="0" smtClean="0">
                <a:solidFill>
                  <a:srgbClr val="FF0000"/>
                </a:solidFill>
              </a:rPr>
              <a:t>--;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-&gt;s[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-&gt;top[1]] =x;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en-US" altLang="zh-CN" sz="3000" dirty="0" smtClean="0"/>
              <a:t>return(True);}</a:t>
            </a:r>
            <a:endParaRPr lang="en-US" altLang="zh-CN" sz="3000" dirty="0" smtClean="0"/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else   </a:t>
            </a:r>
            <a:r>
              <a:rPr lang="en-US" altLang="zh-CN" sz="3000" dirty="0" smtClean="0"/>
              <a:t>return(False);</a:t>
            </a:r>
            <a:endParaRPr lang="en-US" altLang="zh-CN" sz="3000" dirty="0" smtClean="0"/>
          </a:p>
          <a:p>
            <a:pPr marL="7200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}</a:t>
            </a:r>
            <a:endParaRPr lang="en-US" altLang="zh-CN" sz="3000" dirty="0"/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8229600" cy="1143000"/>
          </a:xfrm>
        </p:spPr>
        <p:txBody>
          <a:bodyPr/>
          <a:lstStyle/>
          <a:p>
            <a:r>
              <a:rPr lang="zh-CN" altLang="en-US" i="1" dirty="0" smtClean="0">
                <a:ea typeface="黑体" pitchFamily="2" charset="-122"/>
              </a:rPr>
              <a:t>共享栈操作</a:t>
            </a:r>
            <a:r>
              <a:rPr lang="en-US" altLang="zh-CN" i="1" dirty="0" smtClean="0">
                <a:ea typeface="黑体" pitchFamily="2" charset="-122"/>
              </a:rPr>
              <a:t>2</a:t>
            </a:r>
            <a:r>
              <a:rPr lang="zh-CN" altLang="en-US" i="1" dirty="0" smtClean="0">
                <a:ea typeface="黑体" pitchFamily="2" charset="-122"/>
              </a:rPr>
              <a:t>：进栈</a:t>
            </a:r>
            <a:endParaRPr lang="zh-CN" altLang="en-US" i="1" dirty="0">
              <a:ea typeface="黑体" pitchFamily="2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7301833" y="1636722"/>
            <a:ext cx="2438399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判满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91200" y="435114"/>
            <a:ext cx="3353803" cy="707886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将数据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放入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号栈</a:t>
            </a:r>
            <a:endParaRPr lang="zh-CN" altLang="en-US" sz="3200" dirty="0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320632" y="2743402"/>
            <a:ext cx="4661568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若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x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放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入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0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号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栈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20632" y="4318762"/>
            <a:ext cx="4661568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若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x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放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入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号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栈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04800" y="1185333"/>
            <a:ext cx="9144000" cy="54255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DataType</a:t>
            </a:r>
            <a:r>
              <a:rPr lang="en-US" altLang="zh-CN" dirty="0" smtClean="0"/>
              <a:t> pop(</a:t>
            </a:r>
            <a:r>
              <a:rPr lang="en-GB" altLang="zh-CN" kern="0" dirty="0" err="1" smtClean="0">
                <a:solidFill>
                  <a:srgbClr val="003399"/>
                </a:solidFill>
              </a:rPr>
              <a:t>PdSeqStack</a:t>
            </a:r>
            <a:r>
              <a:rPr lang="en-US" altLang="zh-CN" dirty="0" smtClean="0"/>
              <a:t> </a:t>
            </a:r>
            <a:r>
              <a:rPr lang="en-US" altLang="zh-CN" kern="0" dirty="0" err="1" smtClean="0"/>
              <a:t>pstack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{ 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==0)  { if(</a:t>
            </a:r>
            <a:r>
              <a:rPr lang="en-US" altLang="zh-CN" dirty="0" err="1" smtClean="0"/>
              <a:t>pstack</a:t>
            </a:r>
            <a:r>
              <a:rPr lang="en-US" altLang="zh-CN" dirty="0" smtClean="0"/>
              <a:t>-&gt;top[0]==-1)  </a:t>
            </a:r>
            <a:r>
              <a:rPr lang="en-US" altLang="zh-CN" dirty="0" smtClean="0"/>
              <a:t>return(False);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                 *</a:t>
            </a:r>
            <a:r>
              <a:rPr lang="en-US" altLang="zh-CN" dirty="0" err="1" smtClean="0">
                <a:solidFill>
                  <a:srgbClr val="003399"/>
                </a:solidFill>
              </a:rPr>
              <a:t>px</a:t>
            </a:r>
            <a:r>
              <a:rPr lang="en-US" altLang="zh-CN" dirty="0" smtClean="0">
                <a:solidFill>
                  <a:srgbClr val="003399"/>
                </a:solidFill>
              </a:rPr>
              <a:t> = </a:t>
            </a:r>
            <a:r>
              <a:rPr lang="en-US" altLang="zh-CN" dirty="0" err="1" smtClean="0">
                <a:solidFill>
                  <a:srgbClr val="003399"/>
                </a:solidFill>
              </a:rPr>
              <a:t>pstack</a:t>
            </a:r>
            <a:r>
              <a:rPr lang="en-US" altLang="zh-CN" dirty="0" smtClean="0">
                <a:solidFill>
                  <a:srgbClr val="003399"/>
                </a:solidFill>
              </a:rPr>
              <a:t>-&gt;s[</a:t>
            </a:r>
            <a:r>
              <a:rPr lang="en-US" altLang="zh-CN" dirty="0" err="1" smtClean="0">
                <a:solidFill>
                  <a:srgbClr val="003399"/>
                </a:solidFill>
              </a:rPr>
              <a:t>pstack</a:t>
            </a:r>
            <a:r>
              <a:rPr lang="en-US" altLang="zh-CN" dirty="0" smtClean="0">
                <a:solidFill>
                  <a:srgbClr val="003399"/>
                </a:solidFill>
              </a:rPr>
              <a:t>-&gt;top[0]];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3399"/>
                </a:solidFill>
              </a:rPr>
              <a:t>pstack</a:t>
            </a:r>
            <a:r>
              <a:rPr lang="en-US" altLang="zh-CN" dirty="0" smtClean="0">
                <a:solidFill>
                  <a:srgbClr val="003399"/>
                </a:solidFill>
              </a:rPr>
              <a:t>-&gt;top[0] </a:t>
            </a:r>
            <a:r>
              <a:rPr lang="en-US" altLang="zh-CN" b="1" dirty="0" smtClean="0">
                <a:solidFill>
                  <a:srgbClr val="FF0000"/>
                </a:solidFill>
              </a:rPr>
              <a:t>--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  </a:t>
            </a:r>
            <a:r>
              <a:rPr lang="en-US" altLang="zh-CN" dirty="0" smtClean="0"/>
              <a:t>return(True);} 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==1) { if(</a:t>
            </a:r>
            <a:r>
              <a:rPr lang="en-US" altLang="zh-CN" dirty="0" err="1" smtClean="0"/>
              <a:t>pstack</a:t>
            </a:r>
            <a:r>
              <a:rPr lang="en-US" altLang="zh-CN" dirty="0" smtClean="0"/>
              <a:t>-&gt;top[1]==</a:t>
            </a:r>
            <a:r>
              <a:rPr lang="en-US" altLang="zh-CN" dirty="0" err="1" smtClean="0"/>
              <a:t>pstack</a:t>
            </a:r>
            <a:r>
              <a:rPr lang="en-US" altLang="zh-CN" dirty="0" smtClean="0"/>
              <a:t>-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MaxNum</a:t>
            </a:r>
            <a:r>
              <a:rPr lang="en-US" altLang="zh-CN" dirty="0" smtClean="0"/>
              <a:t>)                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smtClean="0"/>
              <a:t>return(False);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                 *</a:t>
            </a:r>
            <a:r>
              <a:rPr lang="en-US" altLang="zh-CN" dirty="0" err="1" smtClean="0">
                <a:solidFill>
                  <a:srgbClr val="003399"/>
                </a:solidFill>
              </a:rPr>
              <a:t>px</a:t>
            </a:r>
            <a:r>
              <a:rPr lang="en-US" altLang="zh-CN" dirty="0" smtClean="0">
                <a:solidFill>
                  <a:srgbClr val="003399"/>
                </a:solidFill>
              </a:rPr>
              <a:t> = </a:t>
            </a:r>
            <a:r>
              <a:rPr lang="en-US" altLang="zh-CN" dirty="0" err="1" smtClean="0">
                <a:solidFill>
                  <a:srgbClr val="003399"/>
                </a:solidFill>
              </a:rPr>
              <a:t>pstack</a:t>
            </a:r>
            <a:r>
              <a:rPr lang="en-US" altLang="zh-CN" dirty="0" smtClean="0">
                <a:solidFill>
                  <a:srgbClr val="003399"/>
                </a:solidFill>
              </a:rPr>
              <a:t>-&gt;s[</a:t>
            </a:r>
            <a:r>
              <a:rPr lang="en-US" altLang="zh-CN" dirty="0" err="1" smtClean="0">
                <a:solidFill>
                  <a:srgbClr val="003399"/>
                </a:solidFill>
              </a:rPr>
              <a:t>pstack</a:t>
            </a:r>
            <a:r>
              <a:rPr lang="en-US" altLang="zh-CN" dirty="0" smtClean="0">
                <a:solidFill>
                  <a:srgbClr val="003399"/>
                </a:solidFill>
              </a:rPr>
              <a:t>-&gt;top[1]];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3399"/>
                </a:solidFill>
              </a:rPr>
              <a:t>pstack</a:t>
            </a:r>
            <a:r>
              <a:rPr lang="en-US" altLang="zh-CN" dirty="0" smtClean="0">
                <a:solidFill>
                  <a:srgbClr val="003399"/>
                </a:solidFill>
              </a:rPr>
              <a:t>-&gt;top[1] </a:t>
            </a:r>
            <a:r>
              <a:rPr lang="en-US" altLang="zh-CN" b="1" dirty="0" smtClean="0">
                <a:solidFill>
                  <a:srgbClr val="FF0000"/>
                </a:solidFill>
              </a:rPr>
              <a:t>++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  </a:t>
            </a:r>
            <a:r>
              <a:rPr lang="en-US" altLang="zh-CN" dirty="0" smtClean="0"/>
              <a:t>return(True);} 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else   </a:t>
            </a:r>
            <a:r>
              <a:rPr lang="en-US" altLang="zh-CN" dirty="0" smtClean="0"/>
              <a:t>return(False);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447800" y="-152400"/>
            <a:ext cx="8229600" cy="1143000"/>
          </a:xfrm>
        </p:spPr>
        <p:txBody>
          <a:bodyPr/>
          <a:lstStyle/>
          <a:p>
            <a:r>
              <a:rPr lang="zh-CN" altLang="en-US" i="1" dirty="0" smtClean="0">
                <a:ea typeface="黑体" pitchFamily="2" charset="-122"/>
              </a:rPr>
              <a:t>共享栈操作</a:t>
            </a:r>
            <a:r>
              <a:rPr lang="en-US" altLang="zh-CN" i="1" dirty="0" smtClean="0">
                <a:ea typeface="黑体" pitchFamily="2" charset="-122"/>
              </a:rPr>
              <a:t>3</a:t>
            </a:r>
            <a:r>
              <a:rPr lang="zh-CN" altLang="en-US" i="1" dirty="0" smtClean="0">
                <a:ea typeface="黑体" pitchFamily="2" charset="-122"/>
              </a:rPr>
              <a:t>：退栈</a:t>
            </a:r>
            <a:endParaRPr lang="zh-CN" altLang="en-US" i="1" dirty="0"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57800" y="152400"/>
            <a:ext cx="4114800" cy="707886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弹出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号栈的栈顶给</a:t>
            </a:r>
            <a:r>
              <a:rPr lang="en-US" altLang="zh-CN" sz="3200" dirty="0" err="1" smtClean="0"/>
              <a:t>px</a:t>
            </a:r>
            <a:endParaRPr lang="zh-CN" altLang="en-US" sz="32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086600" y="2286000"/>
            <a:ext cx="2362200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取元素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162800" y="2819602"/>
            <a:ext cx="2362200" cy="561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出栈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239000" y="4467113"/>
            <a:ext cx="2362200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取元素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15200" y="5000715"/>
            <a:ext cx="2362200" cy="561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出栈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 </a:t>
            </a:r>
            <a:r>
              <a:rPr lang="zh-CN" altLang="en-US" dirty="0" smtClean="0">
                <a:ea typeface="黑体" pitchFamily="2" charset="-122"/>
              </a:rPr>
              <a:t>栈的实现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600200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顺序表示：顺序栈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2941637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链接表示：链栈 </a:t>
            </a:r>
            <a:r>
              <a:rPr lang="en-US" altLang="zh-CN" sz="3200" kern="0" dirty="0" smtClean="0">
                <a:latin typeface="+mn-lt"/>
              </a:rPr>
              <a:t>(</a:t>
            </a:r>
            <a:r>
              <a:rPr lang="zh-CN" altLang="en-US" sz="3200" kern="0" dirty="0" smtClean="0">
                <a:latin typeface="+mn-lt"/>
              </a:rPr>
              <a:t>用指针方式实现的栈</a:t>
            </a:r>
            <a:r>
              <a:rPr lang="en-US" altLang="zh-CN" sz="3200" kern="0" dirty="0" smtClean="0">
                <a:latin typeface="+mn-lt"/>
              </a:rPr>
              <a:t>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4.2.2 </a:t>
            </a:r>
            <a:r>
              <a:rPr lang="zh-CN" altLang="en-US" dirty="0" smtClean="0">
                <a:ea typeface="黑体" pitchFamily="2" charset="-122"/>
              </a:rPr>
              <a:t>栈的链接表示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447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链栈 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n-lt"/>
              </a:rPr>
              <a:t> </a:t>
            </a:r>
            <a:r>
              <a:rPr lang="zh-CN" altLang="en-US" sz="3200" kern="0" dirty="0" smtClean="0">
                <a:latin typeface="+mn-lt"/>
              </a:rPr>
              <a:t>单链表，结点的结构定义：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209799"/>
            <a:ext cx="784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{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info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057400"/>
            <a:ext cx="2895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4.2.2 </a:t>
            </a:r>
            <a:r>
              <a:rPr lang="zh-CN" altLang="en-US" dirty="0" smtClean="0">
                <a:ea typeface="黑体" pitchFamily="2" charset="-122"/>
              </a:rPr>
              <a:t>栈的链接表示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2954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3200" kern="0" dirty="0" err="1" smtClean="0">
                <a:latin typeface="+mn-lt"/>
              </a:rPr>
              <a:t>Pnode</a:t>
            </a:r>
            <a:r>
              <a:rPr lang="en-US" altLang="zh-CN" sz="3200" kern="0" dirty="0" smtClean="0">
                <a:latin typeface="+mn-lt"/>
              </a:rPr>
              <a:t> top</a:t>
            </a:r>
            <a:r>
              <a:rPr lang="en-US" altLang="zh-CN" sz="3200" kern="0" dirty="0" smtClean="0">
                <a:latin typeface="+mn-lt"/>
              </a:rPr>
              <a:t>; 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指针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top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指向栈顶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17925" y="228123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46125" y="2286000"/>
            <a:ext cx="6480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charset="-122"/>
              </a:rPr>
              <a:t>n-1</a:t>
            </a:r>
            <a:endParaRPr lang="en-US" altLang="zh-CN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62200" y="2609849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3400" y="2743199"/>
            <a:ext cx="22860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dirty="0" smtClean="0">
                <a:latin typeface="黑体" pitchFamily="2" charset="-122"/>
              </a:rPr>
              <a:t>指向栈顶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76400" y="2209800"/>
            <a:ext cx="711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ea typeface="宋体" charset="-122"/>
              </a:rPr>
              <a:t>top</a:t>
            </a:r>
            <a:endParaRPr lang="en-US" altLang="zh-CN" sz="32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51325" y="319087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79525" y="3195637"/>
            <a:ext cx="6480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charset="-122"/>
              </a:rPr>
              <a:t>n-2</a:t>
            </a:r>
            <a:endParaRPr lang="en-US" altLang="zh-CN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546725" y="502443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990800" y="5029198"/>
            <a:ext cx="648000" cy="614363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charset="-122"/>
              </a:rPr>
              <a:t>0</a:t>
            </a:r>
            <a:endParaRPr lang="en-US" altLang="zh-CN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124200" y="5100635"/>
            <a:ext cx="1600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dirty="0" smtClean="0">
                <a:latin typeface="黑体" pitchFamily="2" charset="-122"/>
              </a:rPr>
              <a:t>栈底</a:t>
            </a:r>
            <a:endParaRPr lang="zh-CN" altLang="en-US" dirty="0">
              <a:latin typeface="黑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rot="16200000" flipH="1">
            <a:off x="3697925" y="2931162"/>
            <a:ext cx="528634" cy="316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4231325" y="3845562"/>
            <a:ext cx="528634" cy="316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315200" y="4191000"/>
            <a:ext cx="670376" cy="381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 rot="16200000" flipH="1">
            <a:off x="4993325" y="4759960"/>
            <a:ext cx="528634" cy="316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 animBg="1"/>
      <p:bldP spid="14" grpId="0" animBg="1"/>
      <p:bldP spid="22" grpId="0" animBg="1"/>
      <p:bldP spid="23" grpId="0" animBg="1"/>
      <p:bldP spid="25" grpId="0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057400"/>
            <a:ext cx="2895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4.2.2 </a:t>
            </a:r>
            <a:r>
              <a:rPr lang="zh-CN" altLang="en-US" dirty="0" smtClean="0">
                <a:ea typeface="黑体" pitchFamily="2" charset="-122"/>
              </a:rPr>
              <a:t>栈的链接表示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990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强调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栈顶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top</a:t>
            </a:r>
            <a:r>
              <a:rPr lang="zh-CN" altLang="en-US" sz="3200" kern="0" dirty="0" smtClean="0">
                <a:latin typeface="+mn-lt"/>
              </a:rPr>
              <a:t>是栈的一个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属性</a:t>
            </a:r>
            <a:r>
              <a:rPr lang="zh-CN" altLang="en-US" sz="3200" kern="0" dirty="0" smtClean="0">
                <a:latin typeface="+mn-lt"/>
              </a:rPr>
              <a:t>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666875" y="2290763"/>
            <a:ext cx="7112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Times New Roman" pitchFamily="18" charset="0"/>
                <a:ea typeface="宋体" charset="-122"/>
              </a:rPr>
              <a:t>top</a:t>
            </a:r>
            <a:endParaRPr lang="en-US" altLang="zh-CN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725612" y="16811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1158875" y="200977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854075" y="16811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96875" y="2290763"/>
            <a:ext cx="13970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err="1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plstack</a:t>
            </a:r>
            <a:endParaRPr lang="en-US" altLang="zh-CN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8600" y="4495800"/>
            <a:ext cx="6019800" cy="21605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LinkStack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链栈类型定义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Pnode</a:t>
            </a:r>
            <a:r>
              <a:rPr lang="en-US" altLang="zh-CN" dirty="0" smtClean="0"/>
              <a:t> top</a:t>
            </a:r>
            <a:r>
              <a:rPr lang="en-US" altLang="zh-CN" dirty="0" smtClean="0"/>
              <a:t>;};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LinkStack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PLinkStack</a:t>
            </a:r>
            <a:r>
              <a:rPr lang="en-US" altLang="zh-CN" dirty="0" smtClean="0"/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/>
              <a:t>PLinkStack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plstack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指向栈的指针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3200400" y="16764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2682875" y="1676400"/>
            <a:ext cx="533400" cy="614362"/>
          </a:xfrm>
          <a:prstGeom prst="rect">
            <a:avLst/>
          </a:prstGeom>
          <a:solidFill>
            <a:srgbClr val="5781D5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n-1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>
            <a:off x="2073275" y="200501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4083050" y="3652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75" name="Rectangle 21"/>
          <p:cNvSpPr>
            <a:spLocks noChangeArrowheads="1"/>
          </p:cNvSpPr>
          <p:nvPr/>
        </p:nvSpPr>
        <p:spPr bwMode="auto">
          <a:xfrm>
            <a:off x="3581400" y="3652837"/>
            <a:ext cx="533400" cy="614363"/>
          </a:xfrm>
          <a:prstGeom prst="rect">
            <a:avLst/>
          </a:prstGeom>
          <a:solidFill>
            <a:srgbClr val="5781D5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0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16200000" flipH="1">
            <a:off x="3180400" y="2326325"/>
            <a:ext cx="528634" cy="31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200400" y="2743200"/>
            <a:ext cx="670376" cy="381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80" name="直接箭头连接符 79"/>
          <p:cNvCxnSpPr/>
          <p:nvPr/>
        </p:nvCxnSpPr>
        <p:spPr bwMode="auto">
          <a:xfrm rot="16200000" flipH="1">
            <a:off x="3469641" y="3388362"/>
            <a:ext cx="528634" cy="31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3962400" y="1600200"/>
            <a:ext cx="6019800" cy="12192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dirty="0" smtClean="0"/>
              <a:t>栈顶指针：</a:t>
            </a:r>
            <a:r>
              <a:rPr lang="en-US" altLang="zh-CN" dirty="0" err="1" smtClean="0"/>
              <a:t>plstack</a:t>
            </a:r>
            <a:r>
              <a:rPr lang="en-US" altLang="zh-CN" dirty="0" smtClean="0"/>
              <a:t>-&gt;top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dirty="0" smtClean="0"/>
              <a:t>栈顶元素值：</a:t>
            </a:r>
            <a:r>
              <a:rPr lang="en-US" altLang="zh-CN" dirty="0" err="1" smtClean="0"/>
              <a:t>plstack</a:t>
            </a:r>
            <a:r>
              <a:rPr lang="en-US" altLang="zh-CN" dirty="0" smtClean="0"/>
              <a:t>-&gt;top-&gt;info</a:t>
            </a:r>
            <a:endParaRPr lang="zh-CN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8" grpId="0" animBg="1"/>
      <p:bldP spid="49" grpId="0" animBg="1"/>
      <p:bldP spid="50" grpId="0" animBg="1"/>
      <p:bldP spid="51" grpId="0"/>
      <p:bldP spid="52" grpId="0" animBg="1"/>
      <p:bldP spid="67" grpId="0" animBg="1"/>
      <p:bldP spid="68" grpId="0" animBg="1"/>
      <p:bldP spid="69" grpId="0" animBg="1"/>
      <p:bldP spid="74" grpId="0" animBg="1"/>
      <p:bldP spid="75" grpId="0" animBg="1"/>
      <p:bldP spid="79" grpId="0" animBg="1"/>
      <p:bldP spid="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建空的链栈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381000" y="1295400"/>
            <a:ext cx="9220200" cy="556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PLinkStack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createEmptyStack_link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(void);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PLinkStack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=(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PLinkStack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malloc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sizeof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000" kern="0" dirty="0" smtClean="0">
                <a:latin typeface="+mj-lt"/>
              </a:rPr>
              <a:t> </a:t>
            </a:r>
            <a:r>
              <a:rPr lang="en-GB" altLang="zh-CN" sz="3000" kern="0" dirty="0" smtClean="0">
                <a:latin typeface="+mj-lt"/>
              </a:rPr>
              <a:t>                                                         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LinkStack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));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if(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! = 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Null)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-&gt; top = 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Null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else  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(“Out of space !\n”);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return (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6048" y="1905000"/>
            <a:ext cx="25795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9900"/>
                </a:solidFill>
              </a:rPr>
              <a:t>plstack</a:t>
            </a:r>
            <a:r>
              <a:rPr lang="zh-CN" altLang="en-US" kern="0" dirty="0" smtClean="0">
                <a:solidFill>
                  <a:srgbClr val="009900"/>
                </a:solidFill>
              </a:rPr>
              <a:t>指向栈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38271" y="43434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设置栈顶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6600" y="5617458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返回指向栈的指针，而非栈顶</a:t>
            </a:r>
            <a:r>
              <a:rPr lang="en-US" altLang="zh-CN" kern="0" dirty="0" smtClean="0">
                <a:solidFill>
                  <a:srgbClr val="009900"/>
                </a:solidFill>
              </a:rPr>
              <a:t>top</a:t>
            </a:r>
            <a:endParaRPr lang="zh-CN" alt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判断链栈是否为空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792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isEmptyStack_link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return 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top ==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Null);</a:t>
            </a:r>
            <a:endParaRPr kumimoji="0" lang="en-GB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};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3400" y="3657600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栈顶指针指向</a:t>
            </a:r>
            <a:r>
              <a:rPr lang="zh-CN" altLang="en-US" kern="0" dirty="0" smtClean="0">
                <a:solidFill>
                  <a:srgbClr val="009900"/>
                </a:solidFill>
              </a:rPr>
              <a:t>空</a:t>
            </a:r>
            <a:endParaRPr lang="zh-CN" alt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链栈的进栈</a:t>
            </a:r>
            <a:r>
              <a:rPr lang="en-US" altLang="zh-CN" dirty="0" smtClean="0">
                <a:ea typeface="黑体" pitchFamily="2" charset="-122"/>
              </a:rPr>
              <a:t>(push)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9601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push_link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 = 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(size(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Node));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if( p ==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(“Out of space! \n”);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else  {</a:t>
            </a:r>
            <a:r>
              <a:rPr kumimoji="0" lang="en-GB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p-&gt;info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x;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p-&gt;link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 </a:t>
            </a:r>
            <a:endParaRPr kumimoji="0" lang="zh-CN" alt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 = p;</a:t>
            </a:r>
            <a:r>
              <a:rPr kumimoji="0" lang="en-GB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08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43800" y="2493258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新</a:t>
            </a:r>
            <a:r>
              <a:rPr lang="zh-CN" altLang="en-US" kern="0" dirty="0" smtClean="0">
                <a:solidFill>
                  <a:srgbClr val="009900"/>
                </a:solidFill>
              </a:rPr>
              <a:t>结点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8600" y="43434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设置结点，在栈顶之前插入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960437"/>
            <a:ext cx="9372600" cy="1325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栈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(stack)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：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一种特殊的线性表，</a:t>
            </a:r>
            <a:r>
              <a:rPr lang="zh-CN" altLang="en-US" dirty="0" smtClean="0">
                <a:latin typeface="+mj-lt"/>
                <a:ea typeface="黑体" pitchFamily="2" charset="-122"/>
              </a:rPr>
              <a:t>插入和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删除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  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都</a:t>
            </a:r>
            <a:r>
              <a:rPr lang="zh-CN" altLang="en-US" dirty="0" smtClean="0">
                <a:latin typeface="+mj-lt"/>
                <a:ea typeface="黑体" pitchFamily="2" charset="-122"/>
              </a:rPr>
              <a:t>只能在表的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同一端</a:t>
            </a:r>
            <a:r>
              <a:rPr lang="zh-CN" altLang="en-US" dirty="0" smtClean="0">
                <a:latin typeface="+mj-lt"/>
                <a:ea typeface="黑体" pitchFamily="2" charset="-122"/>
              </a:rPr>
              <a:t>进行；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4.1 </a:t>
            </a:r>
            <a:r>
              <a:rPr lang="zh-CN" altLang="en-US" dirty="0" smtClean="0">
                <a:ea typeface="黑体" pitchFamily="2" charset="-122"/>
              </a:rPr>
              <a:t>栈的定义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0" y="3035837"/>
            <a:ext cx="6400800" cy="715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 栈顶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: </a:t>
            </a:r>
            <a:r>
              <a:rPr lang="zh-CN" altLang="en-US" sz="3200" kern="0" dirty="0" smtClean="0">
                <a:latin typeface="+mn-lt"/>
              </a:rPr>
              <a:t>允许插入删除的一端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3781637"/>
            <a:ext cx="6400800" cy="715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 栈底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: </a:t>
            </a:r>
            <a:r>
              <a:rPr lang="zh-CN" altLang="en-US" sz="3200" kern="0" dirty="0" smtClean="0">
                <a:latin typeface="+mn-lt"/>
              </a:rPr>
              <a:t>不能插入删除的一端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0" y="4543637"/>
            <a:ext cx="6324600" cy="7159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 进栈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(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入栈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): </a:t>
            </a:r>
            <a:r>
              <a:rPr lang="zh-CN" altLang="en-US" sz="3200" kern="0" dirty="0" smtClean="0">
                <a:latin typeface="+mn-lt"/>
              </a:rPr>
              <a:t>元素</a:t>
            </a:r>
            <a:r>
              <a:rPr lang="zh-CN" altLang="en-US" sz="3200" kern="0" dirty="0">
                <a:latin typeface="+mn-lt"/>
              </a:rPr>
              <a:t>插入栈中；</a:t>
            </a:r>
          </a:p>
        </p:txBody>
      </p:sp>
      <p:sp>
        <p:nvSpPr>
          <p:cNvPr id="21" name="Rectangle 12"/>
          <p:cNvSpPr txBox="1">
            <a:spLocks noChangeArrowheads="1"/>
          </p:cNvSpPr>
          <p:nvPr/>
        </p:nvSpPr>
        <p:spPr bwMode="auto">
          <a:xfrm>
            <a:off x="0" y="5303837"/>
            <a:ext cx="6324600" cy="7159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 出栈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(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退栈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): </a:t>
            </a:r>
            <a:r>
              <a:rPr lang="zh-CN" altLang="en-US" sz="3200" kern="0" dirty="0" smtClean="0">
                <a:latin typeface="+mn-lt"/>
              </a:rPr>
              <a:t>栈中元素</a:t>
            </a:r>
            <a:r>
              <a:rPr lang="zh-CN" altLang="en-US" sz="3200" kern="0" dirty="0">
                <a:latin typeface="+mn-lt"/>
              </a:rPr>
              <a:t>被删除；</a:t>
            </a:r>
          </a:p>
        </p:txBody>
      </p:sp>
      <p:sp>
        <p:nvSpPr>
          <p:cNvPr id="22" name="Rectangle 12"/>
          <p:cNvSpPr txBox="1">
            <a:spLocks noChangeArrowheads="1"/>
          </p:cNvSpPr>
          <p:nvPr/>
        </p:nvSpPr>
        <p:spPr bwMode="auto">
          <a:xfrm>
            <a:off x="0" y="2279837"/>
            <a:ext cx="5867400" cy="715963"/>
          </a:xfrm>
          <a:prstGeom prst="rect">
            <a:avLst/>
          </a:prstGeom>
          <a:solidFill>
            <a:srgbClr val="FFFFB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 空栈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: </a:t>
            </a:r>
            <a:r>
              <a:rPr lang="zh-CN" altLang="en-US" sz="3200" kern="0" dirty="0" smtClean="0">
                <a:latin typeface="+mn-lt"/>
              </a:rPr>
              <a:t>没有元素的栈；</a:t>
            </a:r>
            <a:endParaRPr lang="zh-CN" altLang="en-US" sz="3200" kern="0" dirty="0">
              <a:latin typeface="+mn-lt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09800"/>
            <a:ext cx="3391104" cy="41942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uiExpand="1" build="p"/>
      <p:bldP spid="12" grpId="0" animBg="1"/>
      <p:bldP spid="13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链栈的出栈</a:t>
            </a:r>
            <a:r>
              <a:rPr lang="en-US" altLang="zh-CN" dirty="0" smtClean="0">
                <a:ea typeface="黑体" pitchFamily="2" charset="-122"/>
              </a:rPr>
              <a:t>(pop)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344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pop_link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if(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(“Empty stack pop! \n”);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else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{ p =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 =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-&gt;top-&gt;link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free(p);</a:t>
            </a:r>
          </a:p>
          <a:p>
            <a:pPr marL="108000" marR="0" lvl="0" algn="just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lvl="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GB" altLang="zh-CN" sz="3200" kern="0" dirty="0" smtClean="0"/>
              <a:t> </a:t>
            </a:r>
            <a:r>
              <a:rPr lang="zh-CN" altLang="en-US" sz="3200" kern="0" dirty="0" smtClean="0"/>
              <a:t>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800" y="2036058"/>
            <a:ext cx="3124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判空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00600" y="3941058"/>
            <a:ext cx="3429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删除栈顶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52271" y="5084058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释放空间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取栈顶元素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5344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top_link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top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Null)</a:t>
            </a:r>
            <a:endParaRPr kumimoji="0" lang="en-GB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  <a:ea typeface="+mn-ea"/>
              </a:rPr>
              <a:t>        </a:t>
            </a:r>
            <a:r>
              <a:rPr lang="en-GB" altLang="zh-CN" sz="3200" kern="0" dirty="0" err="1" smtClean="0">
                <a:latin typeface="+mn-lt"/>
                <a:ea typeface="+mn-ea"/>
              </a:rPr>
              <a:t>printf</a:t>
            </a:r>
            <a:r>
              <a:rPr lang="en-GB" altLang="zh-CN" sz="3200" kern="0" dirty="0" smtClean="0">
                <a:latin typeface="+mn-lt"/>
                <a:ea typeface="+mn-ea"/>
              </a:rPr>
              <a:t>(“Empty stack !”);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return 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-&gt;top-&gt;info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4.3 </a:t>
            </a:r>
            <a:r>
              <a:rPr lang="zh-CN" altLang="en-US" dirty="0" smtClean="0">
                <a:ea typeface="黑体" pitchFamily="2" charset="-122"/>
              </a:rPr>
              <a:t>栈的应用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609600" y="1600200"/>
            <a:ext cx="807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1. </a:t>
            </a:r>
            <a:r>
              <a:rPr lang="zh-CN" altLang="en-US" sz="3200" kern="0" dirty="0" smtClean="0">
                <a:latin typeface="+mj-lt"/>
              </a:rPr>
              <a:t>数制转换</a:t>
            </a:r>
            <a:endParaRPr lang="en-US" altLang="zh-CN" sz="3200" kern="0" dirty="0" smtClean="0"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2. </a:t>
            </a:r>
            <a:r>
              <a:rPr lang="zh-CN" altLang="en-US" sz="3200" kern="0" dirty="0" smtClean="0"/>
              <a:t>括号匹配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纠错</a:t>
            </a:r>
            <a:r>
              <a:rPr lang="en-US" altLang="zh-CN" sz="3200" kern="0" dirty="0" smtClean="0"/>
              <a:t>)</a:t>
            </a:r>
            <a:endParaRPr lang="en-US" altLang="zh-CN" sz="3200" kern="0" dirty="0" smtClean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3. </a:t>
            </a:r>
            <a:r>
              <a:rPr lang="zh-CN" altLang="en-US" sz="3200" kern="0" dirty="0" smtClean="0">
                <a:latin typeface="+mj-lt"/>
              </a:rPr>
              <a:t>算术表达式求值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zh-CN" altLang="en-US" dirty="0" smtClean="0">
                <a:ea typeface="黑体" pitchFamily="2" charset="-122"/>
              </a:rPr>
              <a:t> 栈与数制转换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数制转换：将</a:t>
            </a:r>
            <a:r>
              <a:rPr lang="zh-CN" altLang="en-US" sz="3200" dirty="0"/>
              <a:t>十进制数</a:t>
            </a:r>
            <a:r>
              <a:rPr lang="en-US" altLang="zh-CN" sz="3200" dirty="0"/>
              <a:t>N</a:t>
            </a:r>
            <a:r>
              <a:rPr lang="zh-CN" altLang="en-US" sz="3200" dirty="0"/>
              <a:t>转换</a:t>
            </a:r>
            <a:r>
              <a:rPr lang="zh-CN" altLang="en-US" sz="3200" dirty="0" smtClean="0"/>
              <a:t>为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进</a:t>
            </a:r>
            <a:r>
              <a:rPr lang="zh-CN" altLang="en-US" sz="3200" dirty="0"/>
              <a:t>制</a:t>
            </a:r>
            <a:r>
              <a:rPr lang="zh-CN" altLang="en-US" sz="3200" dirty="0" smtClean="0"/>
              <a:t>数</a:t>
            </a:r>
            <a:endParaRPr lang="en-US" altLang="zh-CN" sz="32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4016276"/>
            <a:ext cx="7543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过程：</a:t>
            </a:r>
            <a:r>
              <a:rPr lang="zh-CN" altLang="en-US" sz="3200" dirty="0" smtClean="0"/>
              <a:t>重复</a:t>
            </a:r>
            <a:r>
              <a:rPr lang="zh-CN" altLang="en-US" sz="3200" dirty="0"/>
              <a:t>下述两</a:t>
            </a:r>
            <a:r>
              <a:rPr lang="zh-CN" altLang="en-US" sz="3200" dirty="0" smtClean="0"/>
              <a:t>步，直到</a:t>
            </a:r>
            <a:r>
              <a:rPr lang="en-US" altLang="zh-CN" sz="3200" dirty="0"/>
              <a:t>N</a:t>
            </a:r>
            <a:r>
              <a:rPr lang="zh-CN" altLang="en-US" sz="3200" dirty="0"/>
              <a:t>等于零：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X = N </a:t>
            </a:r>
            <a:r>
              <a:rPr lang="en-US" altLang="zh-CN" sz="3200" dirty="0">
                <a:solidFill>
                  <a:srgbClr val="003399"/>
                </a:solidFill>
              </a:rPr>
              <a:t>mod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m   (mod</a:t>
            </a:r>
            <a:r>
              <a:rPr lang="zh-CN" altLang="en-US" sz="3200" dirty="0"/>
              <a:t>为求余运算</a:t>
            </a:r>
            <a:r>
              <a:rPr lang="en-US" altLang="zh-CN" sz="3200" dirty="0" smtClean="0"/>
              <a:t>)</a:t>
            </a:r>
            <a:endParaRPr lang="en-US" altLang="zh-CN" sz="3200" dirty="0"/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N = N </a:t>
            </a:r>
            <a:r>
              <a:rPr lang="en-US" altLang="zh-CN" sz="3200" dirty="0">
                <a:solidFill>
                  <a:srgbClr val="003399"/>
                </a:solidFill>
              </a:rPr>
              <a:t>div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m     (div</a:t>
            </a:r>
            <a:r>
              <a:rPr lang="zh-CN" altLang="en-US" sz="3200" dirty="0"/>
              <a:t>为整除运算</a:t>
            </a:r>
            <a:r>
              <a:rPr lang="en-US" altLang="zh-CN" sz="3200" dirty="0"/>
              <a:t>)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2209800"/>
            <a:ext cx="4038600" cy="6096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zh-CN" altLang="en-US" sz="3200" dirty="0" smtClean="0"/>
              <a:t>例：</a:t>
            </a:r>
            <a:r>
              <a:rPr lang="en-US" altLang="zh-CN" sz="3200" dirty="0" smtClean="0"/>
              <a:t>19 D = 1 0011 B</a:t>
            </a:r>
            <a:endParaRPr lang="zh-CN" altLang="en-GB" sz="3200" dirty="0"/>
          </a:p>
        </p:txBody>
      </p:sp>
      <p:sp>
        <p:nvSpPr>
          <p:cNvPr id="10" name="矩形标注 9"/>
          <p:cNvSpPr/>
          <p:nvPr/>
        </p:nvSpPr>
        <p:spPr bwMode="auto">
          <a:xfrm>
            <a:off x="4572000" y="2209800"/>
            <a:ext cx="5181600" cy="1723549"/>
          </a:xfrm>
          <a:prstGeom prst="wedgeRectCallout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3200" dirty="0" smtClean="0">
                <a:solidFill>
                  <a:srgbClr val="FFC000"/>
                </a:solidFill>
              </a:rPr>
              <a:t>第</a:t>
            </a:r>
            <a:r>
              <a:rPr lang="en-US" altLang="zh-CN" sz="3200" dirty="0" smtClean="0">
                <a:solidFill>
                  <a:srgbClr val="FFC000"/>
                </a:solidFill>
              </a:rPr>
              <a:t>1</a:t>
            </a:r>
            <a:r>
              <a:rPr lang="zh-CN" altLang="en-US" sz="3200" dirty="0" smtClean="0">
                <a:solidFill>
                  <a:srgbClr val="FFC000"/>
                </a:solidFill>
              </a:rPr>
              <a:t>次</a:t>
            </a:r>
            <a:r>
              <a:rPr lang="en-US" altLang="zh-CN" sz="3200" dirty="0" smtClean="0">
                <a:solidFill>
                  <a:srgbClr val="FFC000"/>
                </a:solidFill>
              </a:rPr>
              <a:t>mod</a:t>
            </a:r>
            <a:r>
              <a:rPr lang="zh-CN" altLang="en-US" sz="3200" dirty="0" smtClean="0">
                <a:solidFill>
                  <a:schemeClr val="bg1"/>
                </a:solidFill>
              </a:rPr>
              <a:t>求出</a:t>
            </a:r>
            <a:r>
              <a:rPr lang="zh-CN" altLang="en-US" sz="3200" dirty="0" smtClean="0">
                <a:solidFill>
                  <a:srgbClr val="FFC000"/>
                </a:solidFill>
              </a:rPr>
              <a:t>最低位</a:t>
            </a:r>
            <a:r>
              <a:rPr lang="en-US" altLang="zh-CN" sz="32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而一般要求从高位</a:t>
            </a:r>
            <a:r>
              <a:rPr lang="zh-CN" altLang="en-US" sz="3200" dirty="0" smtClean="0">
                <a:solidFill>
                  <a:schemeClr val="bg1"/>
                </a:solidFill>
              </a:rPr>
              <a:t>输出</a:t>
            </a:r>
            <a:r>
              <a:rPr lang="en-US" altLang="zh-CN" sz="32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3200" dirty="0" smtClean="0">
                <a:solidFill>
                  <a:srgbClr val="FFFF00"/>
                </a:solidFill>
              </a:rPr>
              <a:t>即，先进后出 </a:t>
            </a:r>
            <a:r>
              <a:rPr lang="en-US" altLang="zh-CN" sz="32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zh-CN" altLang="en-US" sz="3200" dirty="0" smtClean="0">
                <a:solidFill>
                  <a:srgbClr val="FFFF00"/>
                </a:solidFill>
                <a:sym typeface="Wingdings" pitchFamily="2" charset="2"/>
              </a:rPr>
              <a:t>栈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1295400"/>
            <a:ext cx="8991600" cy="510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void conversion(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N,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 smtClean="0">
                <a:latin typeface="+mj-lt"/>
              </a:rPr>
              <a:t>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S=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createEmptyStack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while(N) 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push_stack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(S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N%m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N=N/m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while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 !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isEmptyStack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(S))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          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(“%d”,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top_stack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(S));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      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pop_stack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(S);}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}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zh-CN" altLang="en-US" dirty="0" smtClean="0">
                <a:ea typeface="黑体" pitchFamily="2" charset="-122"/>
              </a:rPr>
              <a:t> 栈与数制转换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0668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72200" y="1959858"/>
            <a:ext cx="3276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空链</a:t>
            </a:r>
            <a:r>
              <a:rPr lang="zh-CN" altLang="en-US" kern="0" dirty="0" smtClean="0">
                <a:solidFill>
                  <a:srgbClr val="009900"/>
                </a:solidFill>
              </a:rPr>
              <a:t>栈或顺序栈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5600" y="2667000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余数进栈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38800" y="40386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当栈</a:t>
            </a:r>
            <a:r>
              <a:rPr lang="zh-CN" altLang="en-US" kern="0" dirty="0" smtClean="0">
                <a:solidFill>
                  <a:srgbClr val="009900"/>
                </a:solidFill>
              </a:rPr>
              <a:t>不空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62800" y="4703058"/>
            <a:ext cx="2133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输出栈顶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57800" y="5312658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栈顶出栈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43400" y="3312004"/>
            <a:ext cx="4953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做整除，去</a:t>
            </a:r>
            <a:r>
              <a:rPr lang="zh-CN" altLang="en-US" kern="0" dirty="0" smtClean="0">
                <a:solidFill>
                  <a:srgbClr val="009900"/>
                </a:solidFill>
              </a:rPr>
              <a:t>下一层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zh-CN" altLang="en-US" dirty="0" smtClean="0">
                <a:ea typeface="黑体" pitchFamily="2" charset="-122"/>
              </a:rPr>
              <a:t> 栈与括号匹配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纠错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8534400" cy="12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表达式中有三种括号</a:t>
            </a:r>
            <a:r>
              <a:rPr lang="en-US" altLang="zh-CN" sz="3200" dirty="0" smtClean="0"/>
              <a:t>(), [ ], { }</a:t>
            </a:r>
            <a:r>
              <a:rPr lang="zh-CN" altLang="en-US" sz="3200" dirty="0" smtClean="0"/>
              <a:t>，现需检查三种括号</a:t>
            </a:r>
            <a:r>
              <a:rPr lang="zh-CN" altLang="en-US" sz="3200" dirty="0" smtClean="0">
                <a:solidFill>
                  <a:srgbClr val="006600"/>
                </a:solidFill>
              </a:rPr>
              <a:t>层层嵌套正确与否</a:t>
            </a:r>
            <a:endParaRPr lang="en-US" altLang="zh-CN" sz="3200" dirty="0" smtClean="0">
              <a:solidFill>
                <a:srgbClr val="0066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" y="2743200"/>
            <a:ext cx="8839200" cy="1471172"/>
          </a:xfrm>
          <a:prstGeom prst="rect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正确格式例子：</a:t>
            </a:r>
            <a:r>
              <a:rPr lang="en-US" altLang="zh-CN" sz="3200" b="1" dirty="0" smtClean="0">
                <a:solidFill>
                  <a:srgbClr val="003399"/>
                </a:solidFill>
              </a:rPr>
              <a:t>(</a:t>
            </a:r>
            <a:r>
              <a:rPr lang="en-US" altLang="zh-CN" sz="3200" b="1" dirty="0" smtClean="0"/>
              <a:t> [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{ } </a:t>
            </a:r>
            <a:r>
              <a:rPr lang="en-US" altLang="zh-CN" sz="3200" b="1" dirty="0" smtClean="0"/>
              <a:t>]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3200" b="1" dirty="0" smtClean="0"/>
              <a:t> [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]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)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3399"/>
                </a:solidFill>
              </a:rPr>
              <a:t>) </a:t>
            </a:r>
            <a:r>
              <a:rPr lang="zh-CN" altLang="en-US" sz="3200" dirty="0" smtClean="0"/>
              <a:t>或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( 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{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3399"/>
                </a:solidFill>
              </a:rPr>
              <a:t>(</a:t>
            </a:r>
            <a:r>
              <a:rPr lang="en-US" altLang="zh-CN" sz="3200" b="1" dirty="0" smtClean="0"/>
              <a:t> [ ]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[</a:t>
            </a:r>
            <a:r>
              <a:rPr lang="en-US" altLang="zh-CN" sz="3200" b="1" dirty="0" smtClean="0"/>
              <a:t>()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]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>
                <a:solidFill>
                  <a:srgbClr val="003399"/>
                </a:solidFill>
              </a:rPr>
              <a:t>)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}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3200" dirty="0" smtClean="0"/>
              <a:t>  </a:t>
            </a:r>
            <a:endParaRPr lang="en-US" altLang="zh-CN" sz="3200" dirty="0" smtClean="0"/>
          </a:p>
          <a:p>
            <a:pPr>
              <a:buNone/>
            </a:pPr>
            <a:r>
              <a:rPr lang="zh-CN" altLang="en-US" sz="3200" dirty="0" smtClean="0"/>
              <a:t>错误格式例子： </a:t>
            </a:r>
            <a:r>
              <a:rPr lang="en-US" altLang="zh-CN" sz="3200" b="1" dirty="0" smtClean="0"/>
              <a:t>{ [ ]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}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) }</a:t>
            </a:r>
            <a:r>
              <a:rPr lang="en-US" altLang="zh-CN" sz="3200" b="1" dirty="0" smtClean="0"/>
              <a:t> </a:t>
            </a:r>
            <a:r>
              <a:rPr lang="zh-CN" altLang="en-US" sz="3200" dirty="0" smtClean="0"/>
              <a:t>或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{</a:t>
            </a:r>
            <a:r>
              <a:rPr lang="en-US" altLang="zh-CN" sz="3200" b="1" dirty="0" smtClean="0"/>
              <a:t> [ () ]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]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400" y="4419600"/>
            <a:ext cx="9525000" cy="685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正确的特征：</a:t>
            </a:r>
            <a:r>
              <a:rPr lang="zh-CN" altLang="en-US" sz="3200" dirty="0" smtClean="0"/>
              <a:t>从左向右</a:t>
            </a:r>
            <a:r>
              <a:rPr lang="zh-CN" altLang="en-US" sz="3200" dirty="0" smtClean="0"/>
              <a:t>遍历，</a:t>
            </a:r>
            <a:endParaRPr lang="en-US" altLang="zh-CN" sz="3200" dirty="0" smtClean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2400" y="5105400"/>
            <a:ext cx="9525000" cy="685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zh-CN" altLang="en-US" sz="3200" dirty="0" smtClean="0"/>
              <a:t>若碰到右括号，则一定</a:t>
            </a:r>
            <a:r>
              <a:rPr lang="zh-CN" altLang="en-US" sz="3200" dirty="0" smtClean="0">
                <a:solidFill>
                  <a:srgbClr val="C00000"/>
                </a:solidFill>
              </a:rPr>
              <a:t>已经历</a:t>
            </a:r>
            <a:r>
              <a:rPr lang="zh-CN" altLang="en-US" sz="3200" dirty="0" smtClean="0"/>
              <a:t>与其配对的左括号；</a:t>
            </a:r>
            <a:endParaRPr lang="en-US" altLang="zh-CN" sz="3200" dirty="0" smtClean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2400" y="5791200"/>
            <a:ext cx="9525000" cy="6858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zh-CN" altLang="en-US" sz="3200" dirty="0" smtClean="0"/>
              <a:t>且走到最后，</a:t>
            </a:r>
            <a:r>
              <a:rPr lang="zh-CN" altLang="en-US" sz="3200" dirty="0" smtClean="0">
                <a:solidFill>
                  <a:srgbClr val="C00000"/>
                </a:solidFill>
              </a:rPr>
              <a:t>左括号不多余</a:t>
            </a:r>
            <a:r>
              <a:rPr lang="zh-CN" altLang="en-US" sz="3200" dirty="0" smtClean="0"/>
              <a:t>；</a:t>
            </a:r>
            <a:endParaRPr lang="zh-CN" alt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zh-CN" altLang="en-US" dirty="0" smtClean="0">
                <a:ea typeface="黑体" pitchFamily="2" charset="-122"/>
              </a:rPr>
              <a:t> 栈与括号匹配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纠错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 bwMode="auto">
          <a:xfrm>
            <a:off x="228600" y="1371600"/>
            <a:ext cx="8991600" cy="7620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000" kern="0" dirty="0" smtClean="0">
                <a:latin typeface="+mj-lt"/>
              </a:rPr>
              <a:t>建立一个栈，</a:t>
            </a:r>
            <a:endParaRPr lang="en-US" altLang="zh-CN" sz="3000" kern="0" dirty="0" smtClean="0">
              <a:latin typeface="+mj-lt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2133600"/>
            <a:ext cx="8991600" cy="8382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2. </a:t>
            </a:r>
            <a:r>
              <a:rPr lang="zh-CN" altLang="en-US" sz="3000" kern="0" dirty="0" smtClean="0">
                <a:latin typeface="+mj-lt"/>
              </a:rPr>
              <a:t>若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读入左括号，则入栈</a:t>
            </a:r>
            <a:r>
              <a:rPr lang="zh-CN" altLang="en-US" sz="3000" kern="0" dirty="0" smtClean="0"/>
              <a:t>，等待与其匹配的右括号；</a:t>
            </a:r>
            <a:endParaRPr lang="en-US" altLang="zh-CN" sz="3000" kern="0" dirty="0" smtClean="0">
              <a:latin typeface="+mj-lt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228600" y="2971800"/>
            <a:ext cx="8991600" cy="26670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3. </a:t>
            </a:r>
            <a:r>
              <a:rPr lang="zh-CN" altLang="en-US" sz="3000" kern="0" dirty="0" smtClean="0">
                <a:latin typeface="+mj-lt"/>
              </a:rPr>
              <a:t>若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读入右括号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(1) </a:t>
            </a:r>
            <a:r>
              <a:rPr lang="zh-CN" altLang="en-US" sz="3000" kern="0" dirty="0" smtClean="0">
                <a:latin typeface="+mj-lt"/>
              </a:rPr>
              <a:t>若栈空，则不合法；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 (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右括号多余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)</a:t>
            </a:r>
            <a:endParaRPr lang="en-US" altLang="zh-CN" sz="3000" kern="0" dirty="0" smtClean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(2) </a:t>
            </a:r>
            <a:r>
              <a:rPr lang="zh-CN" altLang="en-US" sz="3000" kern="0" dirty="0" smtClean="0">
                <a:latin typeface="+mj-lt"/>
              </a:rPr>
              <a:t>与当前栈顶</a:t>
            </a:r>
            <a:r>
              <a:rPr lang="en-US" altLang="zh-CN" sz="3000" kern="0" dirty="0" smtClean="0">
                <a:latin typeface="+mj-lt"/>
              </a:rPr>
              <a:t>(</a:t>
            </a:r>
            <a:r>
              <a:rPr lang="zh-CN" altLang="en-US" sz="3000" kern="0" dirty="0" smtClean="0">
                <a:latin typeface="+mj-lt"/>
              </a:rPr>
              <a:t>左</a:t>
            </a:r>
            <a:r>
              <a:rPr lang="en-US" altLang="zh-CN" sz="3000" kern="0" dirty="0" smtClean="0">
                <a:latin typeface="+mj-lt"/>
              </a:rPr>
              <a:t>)</a:t>
            </a:r>
            <a:r>
              <a:rPr lang="zh-CN" altLang="en-US" sz="3000" kern="0" dirty="0" smtClean="0">
                <a:latin typeface="+mj-lt"/>
              </a:rPr>
              <a:t>括号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同类型</a:t>
            </a: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,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则匹配</a:t>
            </a:r>
            <a:r>
              <a:rPr lang="en-US" altLang="zh-CN" sz="3000" kern="0" dirty="0" smtClean="0">
                <a:latin typeface="+mj-lt"/>
              </a:rPr>
              <a:t>, </a:t>
            </a:r>
            <a:r>
              <a:rPr lang="zh-CN" altLang="en-US" sz="3000" kern="0" dirty="0" smtClean="0">
                <a:latin typeface="+mj-lt"/>
              </a:rPr>
              <a:t>栈顶出栈；</a:t>
            </a:r>
            <a:endParaRPr lang="en-US" altLang="zh-CN" sz="3000" kern="0" dirty="0" smtClean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(3) </a:t>
            </a:r>
            <a:r>
              <a:rPr lang="zh-CN" altLang="en-US" sz="3000" kern="0" dirty="0" smtClean="0">
                <a:latin typeface="+mj-lt"/>
              </a:rPr>
              <a:t>与栈顶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类型不同</a:t>
            </a:r>
            <a:r>
              <a:rPr lang="zh-CN" altLang="en-US" sz="3000" kern="0" dirty="0" smtClean="0">
                <a:latin typeface="+mj-lt"/>
              </a:rPr>
              <a:t>，不合法；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 (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括号无法配对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)</a:t>
            </a:r>
            <a:endParaRPr lang="en-US" altLang="zh-CN" sz="3000" kern="0" dirty="0" smtClean="0">
              <a:latin typeface="+mj-lt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228600" y="5638800"/>
            <a:ext cx="8991600" cy="7620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4. </a:t>
            </a:r>
            <a:r>
              <a:rPr lang="zh-CN" altLang="en-US" sz="3000" kern="0" dirty="0" smtClean="0">
                <a:latin typeface="+mj-lt"/>
              </a:rPr>
              <a:t>若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读完且栈不空</a:t>
            </a:r>
            <a:r>
              <a:rPr lang="zh-CN" altLang="en-US" sz="3000" kern="0" dirty="0" smtClean="0">
                <a:latin typeface="+mj-lt"/>
              </a:rPr>
              <a:t>，则不合法；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左括号多余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8600" y="481816"/>
            <a:ext cx="8915400" cy="62786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void </a:t>
            </a:r>
            <a:r>
              <a:rPr lang="en-US" altLang="zh-CN" sz="3200" dirty="0" err="1" smtClean="0"/>
              <a:t>BracketMatch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Pstring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{ char </a:t>
            </a:r>
            <a:r>
              <a:rPr lang="en-US" altLang="zh-CN" sz="3200" dirty="0" err="1"/>
              <a:t>ch</a:t>
            </a:r>
            <a:r>
              <a:rPr lang="en-US" altLang="zh-CN" sz="3200" dirty="0" smtClean="0"/>
              <a:t>;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en-GB" altLang="zh-CN" sz="3200" kern="0" dirty="0" err="1" smtClean="0"/>
              <a:t>Pstack</a:t>
            </a:r>
            <a:r>
              <a:rPr lang="en-GB" altLang="zh-CN" sz="3200" kern="0" dirty="0" smtClean="0"/>
              <a:t> S=</a:t>
            </a:r>
            <a:r>
              <a:rPr lang="en-GB" altLang="zh-CN" sz="3200" kern="0" dirty="0" err="1" smtClean="0"/>
              <a:t>createEmptyStack</a:t>
            </a:r>
            <a:r>
              <a:rPr lang="en-GB" altLang="zh-CN" sz="3200" kern="0" dirty="0" smtClean="0"/>
              <a:t>(); 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for(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-&gt;n;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++)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  { switch(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str</a:t>
            </a:r>
            <a:r>
              <a:rPr lang="en-US" altLang="zh-CN" sz="3200" dirty="0" smtClean="0">
                <a:solidFill>
                  <a:srgbClr val="003399"/>
                </a:solidFill>
              </a:rPr>
              <a:t>-&gt;c[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200" dirty="0" smtClean="0">
                <a:solidFill>
                  <a:srgbClr val="003399"/>
                </a:solidFill>
              </a:rPr>
              <a:t>] 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                  { case </a:t>
            </a:r>
            <a:r>
              <a:rPr lang="en-US" altLang="zh-CN" sz="3200" dirty="0" smtClean="0"/>
              <a:t>′(′: 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 smtClean="0"/>
              <a:t>            case </a:t>
            </a:r>
            <a:r>
              <a:rPr lang="en-US" altLang="zh-CN" sz="3200" dirty="0" smtClean="0"/>
              <a:t>′[′: 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 smtClean="0"/>
              <a:t>            case </a:t>
            </a:r>
            <a:r>
              <a:rPr lang="en-US" altLang="zh-CN" sz="3200" dirty="0" smtClean="0"/>
              <a:t>′{′:</a:t>
            </a:r>
            <a:endParaRPr lang="en-US" altLang="zh-CN" sz="3200" dirty="0" smtClean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                    </a:t>
            </a:r>
            <a:r>
              <a:rPr lang="en-GB" altLang="zh-CN" sz="3200" kern="0" dirty="0" err="1" smtClean="0"/>
              <a:t>push_stack</a:t>
            </a:r>
            <a:r>
              <a:rPr lang="en-GB" altLang="zh-CN" sz="3200" kern="0" dirty="0" smtClean="0"/>
              <a:t>(S,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str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-&gt;c[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i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] </a:t>
            </a:r>
            <a:r>
              <a:rPr lang="en-GB" altLang="zh-CN" sz="3200" kern="0" dirty="0" smtClean="0"/>
              <a:t>)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                    break; </a:t>
            </a:r>
            <a:endParaRPr lang="en-US" altLang="zh-CN" sz="3200" kern="0" dirty="0" smtClean="0">
              <a:solidFill>
                <a:srgbClr val="009900"/>
              </a:solidFill>
            </a:endParaRP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                    </a:t>
            </a:r>
            <a:r>
              <a:rPr lang="en-US" altLang="zh-CN" sz="3200" dirty="0" smtClean="0"/>
              <a:t>case </a:t>
            </a:r>
            <a:r>
              <a:rPr lang="en-US" altLang="zh-CN" sz="3200" dirty="0" smtClean="0"/>
              <a:t>′)′:</a:t>
            </a:r>
            <a:endParaRPr lang="en-US" altLang="zh-CN" sz="3200" dirty="0" smtClean="0">
              <a:solidFill>
                <a:srgbClr val="0099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0" y="435858"/>
            <a:ext cx="293702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待检查字符串</a:t>
            </a:r>
            <a:r>
              <a:rPr lang="en-US" altLang="zh-CN" dirty="0" err="1" smtClean="0">
                <a:solidFill>
                  <a:srgbClr val="009900"/>
                </a:solidFill>
              </a:rPr>
              <a:t>str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29200" y="2188458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依次考察</a:t>
            </a:r>
            <a:r>
              <a:rPr lang="en-US" altLang="zh-CN" dirty="0" err="1" smtClean="0">
                <a:solidFill>
                  <a:srgbClr val="009900"/>
                </a:solidFill>
              </a:rPr>
              <a:t>str</a:t>
            </a:r>
            <a:r>
              <a:rPr lang="zh-CN" altLang="en-US" dirty="0" smtClean="0">
                <a:solidFill>
                  <a:srgbClr val="009900"/>
                </a:solidFill>
              </a:rPr>
              <a:t>中的</a:t>
            </a:r>
            <a:r>
              <a:rPr lang="zh-CN" altLang="en-US" dirty="0" smtClean="0">
                <a:solidFill>
                  <a:srgbClr val="009900"/>
                </a:solidFill>
              </a:rPr>
              <a:t>字符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00600" y="2798058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检查读入字符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4398258"/>
            <a:ext cx="433323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读入左括号，则直接入栈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43400" y="6150858"/>
            <a:ext cx="556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读入右括号，则与栈顶比较</a:t>
            </a:r>
            <a:r>
              <a:rPr lang="en-US" altLang="zh-CN" dirty="0" smtClean="0">
                <a:solidFill>
                  <a:srgbClr val="003399"/>
                </a:solidFill>
              </a:rPr>
              <a:t> 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8600" y="5598004"/>
            <a:ext cx="210025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跳出</a:t>
            </a:r>
            <a:r>
              <a:rPr lang="en-US" altLang="zh-CN" kern="0" dirty="0" smtClean="0">
                <a:solidFill>
                  <a:srgbClr val="009900"/>
                </a:solidFill>
              </a:rPr>
              <a:t>switch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2400"/>
            <a:ext cx="9144000" cy="6560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 smtClean="0"/>
              <a:t>         case ′]′:         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 smtClean="0"/>
              <a:t>         case </a:t>
            </a:r>
            <a:r>
              <a:rPr lang="en-US" altLang="zh-CN" sz="3200" dirty="0" smtClean="0"/>
              <a:t>′}′: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altLang="zh-CN" sz="3200" kern="0" dirty="0" smtClean="0"/>
              <a:t>         if(</a:t>
            </a:r>
            <a:r>
              <a:rPr lang="en-US" altLang="zh-CN" sz="3200" kern="0" dirty="0" err="1" smtClean="0"/>
              <a:t>isEmptyStack</a:t>
            </a:r>
            <a:r>
              <a:rPr lang="en-US" altLang="zh-CN" sz="3200" kern="0" dirty="0" smtClean="0"/>
              <a:t>(S</a:t>
            </a:r>
            <a:r>
              <a:rPr lang="en-US" altLang="zh-CN" sz="3200" kern="0" dirty="0" smtClean="0"/>
              <a:t>))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 smtClean="0"/>
              <a:t>               {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(“\n</a:t>
            </a:r>
            <a:r>
              <a:rPr lang="zh-CN" altLang="en-US" kern="0" dirty="0" smtClean="0"/>
              <a:t>右括号多余</a:t>
            </a:r>
            <a:r>
              <a:rPr lang="en-US" altLang="zh-CN" sz="3200" kern="0" dirty="0" smtClean="0"/>
              <a:t>!”); return(0);}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 smtClean="0"/>
              <a:t>         if(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match</a:t>
            </a:r>
            <a:r>
              <a:rPr lang="en-US" altLang="zh-CN" sz="3200" kern="0" dirty="0" smtClean="0"/>
              <a:t>(</a:t>
            </a:r>
            <a:r>
              <a:rPr lang="en-GB" altLang="zh-CN" sz="3200" kern="0" dirty="0" err="1" smtClean="0"/>
              <a:t>top_stack</a:t>
            </a:r>
            <a:r>
              <a:rPr lang="en-GB" altLang="zh-CN" sz="3200" kern="0" dirty="0" smtClean="0"/>
              <a:t>(S)==</a:t>
            </a:r>
            <a:r>
              <a:rPr lang="en-GB" altLang="zh-CN" sz="3200" kern="0" dirty="0" err="1" smtClean="0"/>
              <a:t>str</a:t>
            </a:r>
            <a:r>
              <a:rPr lang="en-GB" altLang="zh-CN" sz="3200" kern="0" dirty="0" smtClean="0"/>
              <a:t>-&gt;c[</a:t>
            </a:r>
            <a:r>
              <a:rPr lang="en-GB" altLang="zh-CN" sz="3200" kern="0" dirty="0" err="1" smtClean="0"/>
              <a:t>i</a:t>
            </a:r>
            <a:r>
              <a:rPr lang="en-GB" altLang="zh-CN" sz="3200" kern="0" dirty="0" smtClean="0"/>
              <a:t>])</a:t>
            </a:r>
            <a:r>
              <a:rPr lang="en-US" altLang="zh-CN" sz="3200" kern="0" dirty="0" smtClean="0"/>
              <a:t>)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GB" altLang="zh-CN" sz="3200" kern="0" dirty="0" smtClean="0"/>
              <a:t>            </a:t>
            </a:r>
            <a:r>
              <a:rPr lang="en-GB" altLang="zh-CN" sz="3200" kern="0" dirty="0" err="1" smtClean="0"/>
              <a:t>pop_stack</a:t>
            </a:r>
            <a:r>
              <a:rPr lang="en-GB" altLang="zh-CN" sz="3200" kern="0" dirty="0" smtClean="0"/>
              <a:t>(S); 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 smtClean="0"/>
              <a:t>         else {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(“\n</a:t>
            </a:r>
            <a:r>
              <a:rPr lang="zh-CN" altLang="en-US" kern="0" dirty="0" smtClean="0"/>
              <a:t>左右括号不同类</a:t>
            </a:r>
            <a:r>
              <a:rPr lang="en-US" altLang="zh-CN" sz="3200" kern="0" dirty="0" smtClean="0"/>
              <a:t>!”); return(0);}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 smtClean="0"/>
              <a:t>       </a:t>
            </a:r>
            <a:r>
              <a:rPr lang="en-US" altLang="zh-CN" sz="3200" kern="0" dirty="0" smtClean="0"/>
              <a:t>} }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 smtClean="0"/>
              <a:t>  if(</a:t>
            </a:r>
            <a:r>
              <a:rPr lang="en-US" altLang="zh-CN" sz="3200" kern="0" dirty="0" err="1" smtClean="0"/>
              <a:t>isEmptyStack</a:t>
            </a:r>
            <a:r>
              <a:rPr lang="en-US" altLang="zh-CN" sz="3200" kern="0" dirty="0" smtClean="0"/>
              <a:t>(S</a:t>
            </a:r>
            <a:r>
              <a:rPr lang="en-US" altLang="zh-CN" sz="3200" kern="0" dirty="0" smtClean="0"/>
              <a:t>))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 smtClean="0"/>
              <a:t>      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(“\n</a:t>
            </a:r>
            <a:r>
              <a:rPr lang="zh-CN" altLang="en-US" kern="0" dirty="0" smtClean="0"/>
              <a:t>括号完全匹配</a:t>
            </a:r>
            <a:r>
              <a:rPr lang="en-US" altLang="zh-CN" sz="3200" kern="0" dirty="0" smtClean="0"/>
              <a:t>!”);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 smtClean="0"/>
              <a:t>  else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(“\n</a:t>
            </a:r>
            <a:r>
              <a:rPr lang="zh-CN" altLang="en-US" kern="0" dirty="0" smtClean="0"/>
              <a:t>左括号多余</a:t>
            </a:r>
            <a:r>
              <a:rPr lang="en-US" altLang="zh-CN" sz="3200" kern="0" dirty="0" smtClean="0"/>
              <a:t>!”); }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667000" y="664458"/>
            <a:ext cx="5486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读入右括号</a:t>
            </a:r>
            <a:r>
              <a:rPr lang="en-US" altLang="zh-CN" kern="0" dirty="0" smtClean="0">
                <a:solidFill>
                  <a:srgbClr val="003399"/>
                </a:solidFill>
              </a:rPr>
              <a:t>, </a:t>
            </a:r>
            <a:r>
              <a:rPr lang="zh-CN" altLang="en-US" kern="0" dirty="0" smtClean="0">
                <a:solidFill>
                  <a:srgbClr val="003399"/>
                </a:solidFill>
              </a:rPr>
              <a:t>则与栈顶比较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1274058"/>
            <a:ext cx="4572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若栈空</a:t>
            </a:r>
            <a:r>
              <a:rPr lang="en-US" altLang="zh-CN" kern="0" dirty="0" smtClean="0">
                <a:solidFill>
                  <a:srgbClr val="009900"/>
                </a:solidFill>
              </a:rPr>
              <a:t>,</a:t>
            </a:r>
            <a:r>
              <a:rPr lang="zh-CN" altLang="en-US" kern="0" dirty="0" smtClean="0">
                <a:solidFill>
                  <a:srgbClr val="009900"/>
                </a:solidFill>
              </a:rPr>
              <a:t> </a:t>
            </a:r>
            <a:r>
              <a:rPr lang="zh-CN" altLang="en-US" kern="0" dirty="0" smtClean="0">
                <a:solidFill>
                  <a:srgbClr val="009900"/>
                </a:solidFill>
              </a:rPr>
              <a:t>则</a:t>
            </a:r>
            <a:r>
              <a:rPr lang="zh-CN" altLang="en-US" kern="0" dirty="0" smtClean="0">
                <a:solidFill>
                  <a:srgbClr val="009900"/>
                </a:solidFill>
              </a:rPr>
              <a:t>右</a:t>
            </a:r>
            <a:r>
              <a:rPr lang="zh-CN" altLang="en-US" kern="0" dirty="0" smtClean="0">
                <a:solidFill>
                  <a:srgbClr val="009900"/>
                </a:solidFill>
              </a:rPr>
              <a:t>括号多余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91000" y="31028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类型匹配，则栈</a:t>
            </a:r>
            <a:r>
              <a:rPr lang="zh-CN" altLang="en-US" kern="0" dirty="0" smtClean="0">
                <a:solidFill>
                  <a:srgbClr val="009900"/>
                </a:solidFill>
              </a:rPr>
              <a:t>顶</a:t>
            </a:r>
            <a:r>
              <a:rPr lang="zh-CN" altLang="en-US" kern="0" dirty="0" smtClean="0">
                <a:solidFill>
                  <a:srgbClr val="009900"/>
                </a:solidFill>
              </a:rPr>
              <a:t>出</a:t>
            </a:r>
            <a:r>
              <a:rPr lang="zh-CN" altLang="en-US" kern="0" dirty="0" smtClean="0">
                <a:solidFill>
                  <a:srgbClr val="009900"/>
                </a:solidFill>
              </a:rPr>
              <a:t>栈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71600" y="4267200"/>
            <a:ext cx="431560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//for end, </a:t>
            </a:r>
            <a:r>
              <a:rPr lang="zh-CN" altLang="en-US" kern="0" dirty="0" smtClean="0">
                <a:solidFill>
                  <a:srgbClr val="009900"/>
                </a:solidFill>
              </a:rPr>
              <a:t>即字符串已读完</a:t>
            </a:r>
            <a:r>
              <a:rPr lang="en-US" altLang="zh-CN" kern="0" dirty="0" smtClean="0">
                <a:solidFill>
                  <a:srgbClr val="0066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10000" y="4876800"/>
            <a:ext cx="4495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若栈空，则完全匹配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5400" y="6074658"/>
            <a:ext cx="4495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若栈不空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左括号多余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</a:t>
            </a:r>
            <a:r>
              <a:rPr lang="zh-CN" altLang="en-US" dirty="0" smtClean="0">
                <a:ea typeface="黑体" pitchFamily="2" charset="-122"/>
              </a:rPr>
              <a:t> 栈与表达式计算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534400" cy="2686889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计算带括号的算术表达式，并假设：</a:t>
            </a:r>
            <a:endParaRPr lang="en-US" altLang="zh-CN" sz="3200" dirty="0" smtClean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200" dirty="0" smtClean="0"/>
              <a:t>加、减、乘、除 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种运算符</a:t>
            </a:r>
            <a:endParaRPr lang="en-US" altLang="zh-CN" sz="3200" dirty="0" smtClean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200" dirty="0" smtClean="0"/>
              <a:t>操作数为</a:t>
            </a:r>
            <a:r>
              <a:rPr lang="en-US" altLang="zh-CN" sz="3200" dirty="0" err="1" smtClean="0"/>
              <a:t>int</a:t>
            </a:r>
            <a:r>
              <a:rPr lang="zh-CN" altLang="en-US" sz="3200" dirty="0" smtClean="0"/>
              <a:t>型常数</a:t>
            </a:r>
            <a:endParaRPr lang="en-US" altLang="zh-CN" sz="3200" dirty="0" smtClean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200" dirty="0" smtClean="0"/>
              <a:t>界定符包含 括号 和 表达式结束符</a:t>
            </a:r>
            <a:r>
              <a:rPr lang="en-US" altLang="zh-CN" sz="3200" dirty="0" smtClean="0"/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4191000"/>
            <a:ext cx="44196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: </a:t>
            </a:r>
            <a:r>
              <a:rPr lang="en-US" altLang="zh-CN" sz="3200" dirty="0" smtClean="0">
                <a:solidFill>
                  <a:srgbClr val="003399"/>
                </a:solidFill>
              </a:rPr>
              <a:t>#</a:t>
            </a:r>
            <a:r>
              <a:rPr lang="en-US" altLang="zh-CN" sz="3200" dirty="0" smtClean="0"/>
              <a:t>(7+8) </a:t>
            </a:r>
            <a:r>
              <a:rPr lang="zh-CN" altLang="en-US" sz="3200" dirty="0" smtClean="0"/>
              <a:t>* </a:t>
            </a:r>
            <a:r>
              <a:rPr lang="en-US" altLang="zh-CN" sz="3200" dirty="0" smtClean="0"/>
              <a:t>(14-24/2)</a:t>
            </a:r>
            <a:r>
              <a:rPr lang="en-US" altLang="zh-CN" sz="3200" dirty="0" smtClean="0">
                <a:solidFill>
                  <a:srgbClr val="003399"/>
                </a:solidFill>
              </a:rPr>
              <a:t>#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4038600"/>
            <a:ext cx="4343400" cy="2514600"/>
          </a:xfrm>
          <a:prstGeom prst="rect">
            <a:avLst/>
          </a:prstGeom>
          <a:solidFill>
            <a:srgbClr val="FFAE37">
              <a:alpha val="5568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运算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规则：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1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)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先乘除、后加减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2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)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从左算到右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3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)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先括号内，后括号外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4.1 </a:t>
            </a:r>
            <a:r>
              <a:rPr lang="zh-CN" altLang="en-US" dirty="0" smtClean="0">
                <a:ea typeface="黑体" pitchFamily="2" charset="-122"/>
              </a:rPr>
              <a:t>栈的特点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2286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latin typeface="+mn-lt"/>
              </a:rPr>
              <a:t> 栈</a:t>
            </a:r>
            <a:r>
              <a:rPr lang="zh-CN" altLang="en-US" sz="3200" kern="0" dirty="0" smtClean="0">
                <a:latin typeface="+mn-lt"/>
              </a:rPr>
              <a:t>的特点：</a:t>
            </a:r>
            <a:endParaRPr lang="zh-CN" altLang="en-US" sz="3200" kern="0" dirty="0">
              <a:latin typeface="+mn-lt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381000" y="1600200"/>
            <a:ext cx="5943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后进先出</a:t>
            </a:r>
            <a:r>
              <a:rPr lang="en-US" altLang="zh-CN" sz="3200" kern="0" dirty="0">
                <a:latin typeface="+mn-lt"/>
              </a:rPr>
              <a:t>(last in first out, LIFO</a:t>
            </a:r>
            <a:r>
              <a:rPr lang="en-US" altLang="zh-CN" sz="3200" kern="0" dirty="0" smtClean="0">
                <a:latin typeface="+mn-lt"/>
              </a:rPr>
              <a:t>),</a:t>
            </a:r>
            <a:endParaRPr lang="zh-CN" altLang="en-US" sz="3200" kern="0" dirty="0">
              <a:latin typeface="+mn-lt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09800"/>
            <a:ext cx="3391104" cy="41942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609600" y="3733798"/>
            <a:ext cx="2057400" cy="2211388"/>
            <a:chOff x="3792" y="2640"/>
            <a:chExt cx="1296" cy="1393"/>
          </a:xfrm>
        </p:grpSpPr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3792" y="3360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3792" y="3216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3792" y="3072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3792" y="2928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3792" y="2784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3792" y="2640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4032" y="2688"/>
              <a:ext cx="864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840" y="3587"/>
              <a:ext cx="124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3200" dirty="0" smtClean="0"/>
                <a:t>例</a:t>
              </a:r>
              <a:r>
                <a:rPr lang="en-US" altLang="zh-CN" sz="3200" dirty="0" smtClean="0"/>
                <a:t>: </a:t>
              </a:r>
              <a:r>
                <a:rPr lang="zh-CN" altLang="en-US" sz="3200" dirty="0" smtClean="0"/>
                <a:t>餐盘</a:t>
              </a:r>
              <a:endParaRPr lang="zh-CN" altLang="en-US" sz="3200" dirty="0"/>
            </a:p>
          </p:txBody>
        </p:sp>
      </p:grpSp>
      <p:sp>
        <p:nvSpPr>
          <p:cNvPr id="32" name="流程图: 磁盘 31"/>
          <p:cNvSpPr/>
          <p:nvPr/>
        </p:nvSpPr>
        <p:spPr bwMode="auto">
          <a:xfrm>
            <a:off x="3352800" y="3200400"/>
            <a:ext cx="1981200" cy="2057400"/>
          </a:xfrm>
          <a:prstGeom prst="flowChartMagneticDisk">
            <a:avLst/>
          </a:prstGeom>
          <a:solidFill>
            <a:srgbClr val="B9FFB9"/>
          </a:solidFill>
          <a:ln w="952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流程图: 磁盘 32"/>
          <p:cNvSpPr/>
          <p:nvPr/>
        </p:nvSpPr>
        <p:spPr bwMode="auto">
          <a:xfrm>
            <a:off x="3352800" y="3962400"/>
            <a:ext cx="19812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581400" y="5237202"/>
            <a:ext cx="2057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粮库</a:t>
            </a:r>
            <a:endParaRPr lang="zh-CN" altLang="en-US" sz="3200" dirty="0"/>
          </a:p>
        </p:txBody>
      </p:sp>
      <p:sp>
        <p:nvSpPr>
          <p:cNvPr id="18" name="Rectangle 12"/>
          <p:cNvSpPr txBox="1">
            <a:spLocks noChangeArrowheads="1"/>
          </p:cNvSpPr>
          <p:nvPr/>
        </p:nvSpPr>
        <p:spPr bwMode="auto">
          <a:xfrm>
            <a:off x="381000" y="2209800"/>
            <a:ext cx="5943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先进后出</a:t>
            </a:r>
            <a:r>
              <a:rPr lang="en-US" altLang="zh-CN" sz="3200" kern="0" dirty="0" smtClean="0">
                <a:latin typeface="+mn-lt"/>
              </a:rPr>
              <a:t>(first in last out, FILO);</a:t>
            </a:r>
            <a:endParaRPr lang="zh-CN" alt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33" grpId="0" animBg="1"/>
      <p:bldP spid="34" grpId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867400" cy="457200"/>
          </a:xfrm>
        </p:spPr>
        <p:txBody>
          <a:bodyPr/>
          <a:lstStyle/>
          <a:p>
            <a:r>
              <a:rPr lang="zh-CN" altLang="en-GB" b="1" dirty="0">
                <a:ea typeface="黑体" pitchFamily="2" charset="-122"/>
              </a:rPr>
              <a:t>操作符优先级表</a:t>
            </a:r>
            <a:endParaRPr lang="en-US" altLang="zh-CN" b="1" dirty="0">
              <a:ea typeface="黑体" pitchFamily="2" charset="-122"/>
            </a:endParaRPr>
          </a:p>
        </p:txBody>
      </p:sp>
      <p:graphicFrame>
        <p:nvGraphicFramePr>
          <p:cNvPr id="3" name="Group 96"/>
          <p:cNvGraphicFramePr>
            <a:graphicFrameLocks noGrp="1"/>
          </p:cNvGraphicFramePr>
          <p:nvPr/>
        </p:nvGraphicFramePr>
        <p:xfrm>
          <a:off x="1143000" y="2003425"/>
          <a:ext cx="7010400" cy="4549775"/>
        </p:xfrm>
        <a:graphic>
          <a:graphicData uri="http://schemas.openxmlformats.org/drawingml/2006/table">
            <a:tbl>
              <a:tblPr/>
              <a:tblGrid>
                <a:gridCol w="1128713"/>
                <a:gridCol w="623887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</a:t>
                      </a:r>
                      <a:r>
                        <a:rPr kumimoji="0" lang="zh-CN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1 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</a:t>
                      </a:r>
                      <a:r>
                        <a:rPr kumimoji="0" lang="zh-CN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1069336"/>
            <a:ext cx="8610600" cy="646331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Symbol"/>
              </a:rPr>
              <a:t></a:t>
            </a:r>
            <a:r>
              <a:rPr lang="en-US" altLang="zh-CN" sz="3000" baseline="-25000" dirty="0" smtClean="0">
                <a:sym typeface="Symbol"/>
              </a:rPr>
              <a:t>1</a:t>
            </a:r>
            <a:r>
              <a:rPr lang="zh-CN" altLang="en-US" sz="3000" dirty="0" smtClean="0">
                <a:sym typeface="Symbol"/>
              </a:rPr>
              <a:t>和</a:t>
            </a:r>
            <a:r>
              <a:rPr lang="en-US" altLang="zh-CN" sz="3000" baseline="-25000" dirty="0" smtClean="0">
                <a:sym typeface="Symbol"/>
              </a:rPr>
              <a:t>2</a:t>
            </a:r>
            <a:r>
              <a:rPr lang="en-US" altLang="zh-CN" sz="3000" dirty="0" smtClean="0"/>
              <a:t>:</a:t>
            </a:r>
            <a:r>
              <a:rPr lang="zh-CN" altLang="en-US" sz="3000" dirty="0" smtClean="0"/>
              <a:t> 两个前后相继出现的</a:t>
            </a:r>
            <a:r>
              <a:rPr lang="zh-CN" altLang="en-US" sz="3000" dirty="0" smtClean="0">
                <a:solidFill>
                  <a:srgbClr val="003399"/>
                </a:solidFill>
              </a:rPr>
              <a:t>算符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运算符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界定符</a:t>
            </a:r>
            <a:r>
              <a:rPr lang="en-US" altLang="zh-CN" sz="3000" dirty="0" smtClean="0"/>
              <a:t>)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0" y="2819400"/>
            <a:ext cx="609600" cy="5334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2600" y="2895600"/>
            <a:ext cx="838200" cy="25908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53200" y="4953000"/>
            <a:ext cx="609600" cy="5334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467600" y="6019800"/>
            <a:ext cx="609600" cy="5334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6600" y="304800"/>
            <a:ext cx="8839200" cy="646331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sz="3000" dirty="0" smtClean="0"/>
              <a:t>建两个栈：操作数栈</a:t>
            </a:r>
            <a:r>
              <a:rPr lang="en-US" altLang="zh-CN" sz="3000" dirty="0" smtClean="0"/>
              <a:t>operand, </a:t>
            </a:r>
            <a:r>
              <a:rPr lang="zh-CN" altLang="en-US" sz="3000" dirty="0" smtClean="0"/>
              <a:t>算符栈</a:t>
            </a:r>
            <a:r>
              <a:rPr lang="en-US" altLang="zh-CN" sz="3000" dirty="0" smtClean="0"/>
              <a:t>operator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6600" y="990600"/>
            <a:ext cx="8839200" cy="5693866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2. </a:t>
            </a:r>
            <a:r>
              <a:rPr lang="zh-CN" altLang="en-US" sz="3000" dirty="0" smtClean="0"/>
              <a:t>依次读入表达式中的每个字符：</a:t>
            </a: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6600"/>
                </a:solidFill>
              </a:rPr>
              <a:t>    1) </a:t>
            </a:r>
            <a:r>
              <a:rPr lang="zh-CN" altLang="en-US" sz="3000" dirty="0" smtClean="0">
                <a:solidFill>
                  <a:srgbClr val="006600"/>
                </a:solidFill>
              </a:rPr>
              <a:t>是操作数，则入栈</a:t>
            </a:r>
            <a:r>
              <a:rPr lang="en-US" altLang="zh-CN" sz="3000" dirty="0" smtClean="0">
                <a:solidFill>
                  <a:srgbClr val="006600"/>
                </a:solidFill>
              </a:rPr>
              <a:t>operand;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</p:txBody>
      </p:sp>
      <p:sp>
        <p:nvSpPr>
          <p:cNvPr id="10" name="矩形 9"/>
          <p:cNvSpPr/>
          <p:nvPr/>
        </p:nvSpPr>
        <p:spPr>
          <a:xfrm>
            <a:off x="533400" y="2209800"/>
            <a:ext cx="8077200" cy="591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2) </a:t>
            </a:r>
            <a:r>
              <a:rPr lang="zh-CN" altLang="en-US" sz="3000" dirty="0" smtClean="0">
                <a:solidFill>
                  <a:srgbClr val="003399"/>
                </a:solidFill>
              </a:rPr>
              <a:t>是算符，则与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opeator</a:t>
            </a:r>
            <a:r>
              <a:rPr lang="zh-CN" altLang="en-US" sz="3000" dirty="0" smtClean="0">
                <a:solidFill>
                  <a:srgbClr val="003399"/>
                </a:solidFill>
              </a:rPr>
              <a:t>的栈顶比较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" y="2819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</a:t>
            </a:r>
            <a:r>
              <a:rPr lang="en-US" altLang="zh-CN" sz="3000" b="1" dirty="0" smtClean="0">
                <a:solidFill>
                  <a:srgbClr val="7030A0"/>
                </a:solidFill>
              </a:rPr>
              <a:t>a. </a:t>
            </a:r>
            <a:r>
              <a:rPr lang="zh-CN" altLang="en-US" sz="3000" dirty="0" smtClean="0"/>
              <a:t>栈顶优先级</a:t>
            </a:r>
            <a:r>
              <a:rPr lang="en-US" altLang="zh-CN" sz="3000" dirty="0" smtClean="0"/>
              <a:t>&lt;</a:t>
            </a:r>
            <a:r>
              <a:rPr lang="zh-CN" altLang="en-US" sz="3000" dirty="0" smtClean="0"/>
              <a:t>读入字符的优先级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则字符入栈</a:t>
            </a:r>
            <a:endParaRPr lang="en-US" altLang="zh-CN" sz="3000" dirty="0" smtClean="0"/>
          </a:p>
        </p:txBody>
      </p:sp>
      <p:sp>
        <p:nvSpPr>
          <p:cNvPr id="12" name="矩形 11"/>
          <p:cNvSpPr/>
          <p:nvPr/>
        </p:nvSpPr>
        <p:spPr>
          <a:xfrm>
            <a:off x="-25800" y="3429000"/>
            <a:ext cx="8636400" cy="2594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7030A0"/>
                </a:solidFill>
              </a:rPr>
              <a:t>       </a:t>
            </a:r>
            <a:r>
              <a:rPr lang="en-US" altLang="zh-CN" sz="3000" b="1" dirty="0" smtClean="0">
                <a:solidFill>
                  <a:srgbClr val="7030A0"/>
                </a:solidFill>
              </a:rPr>
              <a:t> b. </a:t>
            </a:r>
            <a:r>
              <a:rPr lang="zh-CN" altLang="en-US" sz="3000" dirty="0" smtClean="0"/>
              <a:t>栈顶优先级</a:t>
            </a:r>
            <a:r>
              <a:rPr lang="en-US" altLang="zh-CN" sz="3000" dirty="0" smtClean="0"/>
              <a:t>&gt;</a:t>
            </a:r>
            <a:r>
              <a:rPr lang="zh-CN" altLang="en-US" sz="3000" dirty="0" smtClean="0"/>
              <a:t>读入字符的优先级</a:t>
            </a:r>
            <a:r>
              <a:rPr lang="en-US" altLang="zh-CN" sz="3000" dirty="0" smtClean="0"/>
              <a:t>, </a:t>
            </a:r>
          </a:p>
          <a:p>
            <a:pPr algn="just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       </a:t>
            </a:r>
            <a:r>
              <a:rPr lang="zh-CN" altLang="en-US" sz="3000" dirty="0" smtClean="0"/>
              <a:t>则</a:t>
            </a:r>
            <a:r>
              <a:rPr lang="en-US" altLang="zh-CN" sz="3000" dirty="0" smtClean="0"/>
              <a:t>operator</a:t>
            </a:r>
            <a:r>
              <a:rPr lang="zh-CN" altLang="en-US" sz="3000" dirty="0" smtClean="0"/>
              <a:t>栈顶出栈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得到</a:t>
            </a:r>
            <a:r>
              <a:rPr lang="zh-CN" altLang="en-US" sz="3000" dirty="0" smtClean="0"/>
              <a:t>算符 </a:t>
            </a:r>
            <a:r>
              <a:rPr lang="zh-CN" altLang="en-US" sz="3600" b="1" dirty="0" smtClean="0">
                <a:solidFill>
                  <a:srgbClr val="003399"/>
                </a:solidFill>
                <a:sym typeface="Symbol"/>
              </a:rPr>
              <a:t></a:t>
            </a:r>
            <a:endParaRPr lang="en-US" altLang="zh-CN" sz="3600" b="1" dirty="0" smtClean="0">
              <a:solidFill>
                <a:srgbClr val="003399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       operand</a:t>
            </a:r>
            <a:r>
              <a:rPr lang="zh-CN" altLang="en-US" sz="3000" dirty="0" smtClean="0"/>
              <a:t>连续出栈两次，得到操作数</a:t>
            </a:r>
            <a:r>
              <a:rPr lang="en-US" altLang="zh-CN" sz="3000" dirty="0" smtClean="0">
                <a:solidFill>
                  <a:srgbClr val="FF3300"/>
                </a:solidFill>
              </a:rPr>
              <a:t>b, a</a:t>
            </a:r>
          </a:p>
          <a:p>
            <a:pPr algn="just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       </a:t>
            </a:r>
            <a:r>
              <a:rPr lang="zh-CN" altLang="en-US" sz="3000" dirty="0" smtClean="0"/>
              <a:t>计算</a:t>
            </a:r>
            <a:r>
              <a:rPr lang="en-US" altLang="zh-CN" sz="3000" dirty="0" smtClean="0">
                <a:solidFill>
                  <a:srgbClr val="FF3300"/>
                </a:solidFill>
              </a:rPr>
              <a:t>a</a:t>
            </a:r>
            <a:r>
              <a:rPr lang="zh-CN" altLang="en-US" sz="3000" dirty="0" smtClean="0">
                <a:solidFill>
                  <a:srgbClr val="FF3300"/>
                </a:solidFill>
                <a:sym typeface="Symbol"/>
              </a:rPr>
              <a:t> </a:t>
            </a:r>
            <a:r>
              <a:rPr lang="zh-CN" altLang="en-US" sz="3600" b="1" dirty="0" smtClean="0">
                <a:solidFill>
                  <a:srgbClr val="003399"/>
                </a:solidFill>
                <a:sym typeface="Symbol"/>
              </a:rPr>
              <a:t></a:t>
            </a:r>
            <a:r>
              <a:rPr lang="zh-CN" altLang="en-US" sz="3000" dirty="0" smtClean="0">
                <a:solidFill>
                  <a:srgbClr val="FF3300"/>
                </a:solidFill>
                <a:sym typeface="Symbol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</a:rPr>
              <a:t>b</a:t>
            </a:r>
            <a:r>
              <a:rPr lang="zh-CN" altLang="en-US" sz="3000" dirty="0" smtClean="0">
                <a:solidFill>
                  <a:srgbClr val="FF3300"/>
                </a:solidFill>
              </a:rPr>
              <a:t>，</a:t>
            </a:r>
            <a:r>
              <a:rPr lang="zh-CN" altLang="en-US" sz="3000" dirty="0" smtClean="0"/>
              <a:t>得到</a:t>
            </a:r>
            <a:r>
              <a:rPr lang="en-US" altLang="zh-CN" sz="3000" dirty="0" smtClean="0"/>
              <a:t>result</a:t>
            </a:r>
            <a:r>
              <a:rPr lang="zh-CN" altLang="en-US" sz="3000" dirty="0" smtClean="0"/>
              <a:t>、并入栈</a:t>
            </a:r>
            <a:r>
              <a:rPr lang="en-US" altLang="zh-CN" sz="3000" dirty="0" smtClean="0"/>
              <a:t>operand</a:t>
            </a:r>
          </a:p>
        </p:txBody>
      </p:sp>
      <p:sp>
        <p:nvSpPr>
          <p:cNvPr id="13" name="矩形 12"/>
          <p:cNvSpPr/>
          <p:nvPr/>
        </p:nvSpPr>
        <p:spPr>
          <a:xfrm>
            <a:off x="812400" y="5943600"/>
            <a:ext cx="795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b="1" dirty="0" smtClean="0">
                <a:solidFill>
                  <a:srgbClr val="7030A0"/>
                </a:solidFill>
              </a:rPr>
              <a:t>c. </a:t>
            </a:r>
            <a:r>
              <a:rPr lang="zh-CN" altLang="en-US" sz="3000" dirty="0" smtClean="0"/>
              <a:t>优先级相等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r>
              <a:rPr lang="zh-CN" altLang="en-US" sz="3000" dirty="0" smtClean="0">
                <a:sym typeface="Wingdings" pitchFamily="2" charset="2"/>
              </a:rPr>
              <a:t>左、右</a:t>
            </a:r>
            <a:r>
              <a:rPr lang="zh-CN" altLang="en-US" sz="3000" dirty="0" smtClean="0">
                <a:sym typeface="Wingdings" pitchFamily="2" charset="2"/>
              </a:rPr>
              <a:t>括号，</a:t>
            </a:r>
            <a:r>
              <a:rPr lang="en-US" altLang="zh-CN" sz="3000" dirty="0" smtClean="0">
                <a:sym typeface="Wingdings" pitchFamily="2" charset="2"/>
              </a:rPr>
              <a:t>operator</a:t>
            </a:r>
            <a:r>
              <a:rPr lang="zh-CN" altLang="en-US" sz="3000" dirty="0" smtClean="0">
                <a:sym typeface="Wingdings" pitchFamily="2" charset="2"/>
              </a:rPr>
              <a:t>出栈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次</a:t>
            </a:r>
            <a:endParaRPr lang="zh-CN" altLang="en-US" sz="3000" dirty="0"/>
          </a:p>
        </p:txBody>
      </p:sp>
      <p:sp>
        <p:nvSpPr>
          <p:cNvPr id="15" name="云形标注 14"/>
          <p:cNvSpPr/>
          <p:nvPr/>
        </p:nvSpPr>
        <p:spPr bwMode="auto">
          <a:xfrm>
            <a:off x="5486400" y="685800"/>
            <a:ext cx="4648200" cy="1693961"/>
          </a:xfrm>
          <a:prstGeom prst="cloudCallout">
            <a:avLst/>
          </a:prstGeom>
          <a:solidFill>
            <a:srgbClr val="FFC26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operator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栈顶</a:t>
            </a:r>
            <a:r>
              <a:rPr lang="zh-CN" altLang="en-US" dirty="0" smtClean="0"/>
              <a:t>的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优先级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  <a:ea typeface="黑体" pitchFamily="2" charset="-122"/>
              </a:rPr>
              <a:t>恒大于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其内部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52"/>
          <p:cNvGrpSpPr>
            <a:grpSpLocks/>
          </p:cNvGrpSpPr>
          <p:nvPr/>
        </p:nvGrpSpPr>
        <p:grpSpPr bwMode="auto">
          <a:xfrm>
            <a:off x="5029200" y="2127238"/>
            <a:ext cx="2286000" cy="3092452"/>
            <a:chOff x="1392" y="1728"/>
            <a:chExt cx="720" cy="1948"/>
          </a:xfrm>
        </p:grpSpPr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H="1" flipV="1">
              <a:off x="1872" y="1824"/>
              <a:ext cx="240" cy="432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39" name="Text Box 54"/>
            <p:cNvSpPr txBox="1">
              <a:spLocks noChangeArrowheads="1"/>
            </p:cNvSpPr>
            <p:nvPr/>
          </p:nvSpPr>
          <p:spPr bwMode="auto">
            <a:xfrm>
              <a:off x="1392" y="1728"/>
              <a:ext cx="480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600" dirty="0">
                  <a:solidFill>
                    <a:srgbClr val="003399"/>
                  </a:solidFill>
                </a:rPr>
                <a:t>若操作符栈有弹出，则连续弹出2个</a:t>
              </a:r>
              <a:r>
                <a:rPr lang="zh-CN" altLang="en-US" sz="2600" dirty="0" smtClean="0">
                  <a:solidFill>
                    <a:srgbClr val="003399"/>
                  </a:solidFill>
                </a:rPr>
                <a:t>操作数，并参与运算</a:t>
              </a:r>
              <a:endParaRPr lang="zh-CN" altLang="en-US" sz="2600" dirty="0">
                <a:solidFill>
                  <a:srgbClr val="003399"/>
                </a:solidFill>
              </a:endParaRPr>
            </a:p>
          </p:txBody>
        </p:sp>
      </p:grp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66294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80772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629400" y="5327637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629400" y="4870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705600" y="44132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05600" y="32702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705600" y="3727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86600" y="4794237"/>
            <a:ext cx="533400" cy="5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 dirty="0" smtClean="0"/>
              <a:t>k</a:t>
            </a:r>
            <a:r>
              <a:rPr lang="en-US" altLang="zh-CN" sz="2600" baseline="-25000" dirty="0" smtClean="0"/>
              <a:t>1</a:t>
            </a:r>
            <a:endParaRPr lang="en-US" altLang="zh-CN" sz="2600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86600" y="4337037"/>
            <a:ext cx="533400" cy="5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 dirty="0" smtClean="0"/>
              <a:t>k</a:t>
            </a:r>
            <a:r>
              <a:rPr lang="en-US" altLang="zh-CN" sz="2600" baseline="-25000" dirty="0" smtClean="0"/>
              <a:t>2</a:t>
            </a:r>
            <a:endParaRPr lang="en-US" altLang="zh-CN" sz="2600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086600" y="3194037"/>
            <a:ext cx="533400" cy="5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 dirty="0" err="1" smtClean="0"/>
              <a:t>k</a:t>
            </a:r>
            <a:r>
              <a:rPr lang="en-US" altLang="zh-CN" sz="2600" baseline="-25000" dirty="0" err="1" smtClean="0"/>
              <a:t>n</a:t>
            </a:r>
            <a:endParaRPr lang="en-US" altLang="zh-CN" sz="260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086600" y="38798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>
                <a:cs typeface="Times New Roman" pitchFamily="18" charset="0"/>
              </a:rPr>
              <a:t>:</a:t>
            </a:r>
            <a:endParaRPr lang="en-US" altLang="zh-CN" sz="2600"/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7543800" y="2127239"/>
            <a:ext cx="1524000" cy="2039939"/>
            <a:chOff x="2688" y="1824"/>
            <a:chExt cx="960" cy="1285"/>
          </a:xfrm>
        </p:grpSpPr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2688" y="1920"/>
              <a:ext cx="384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072" y="1824"/>
              <a:ext cx="576" cy="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zh-CN" altLang="en-US" sz="2600" dirty="0" smtClean="0"/>
                <a:t>读入字符，则</a:t>
              </a:r>
              <a:endParaRPr lang="en-US" altLang="zh-CN" sz="2600" dirty="0" smtClean="0"/>
            </a:p>
            <a:p>
              <a:pPr>
                <a:spcBef>
                  <a:spcPts val="0"/>
                </a:spcBef>
                <a:buNone/>
              </a:pPr>
              <a:r>
                <a:rPr lang="zh-CN" altLang="en-US" sz="2600" dirty="0" smtClean="0"/>
                <a:t>入</a:t>
              </a:r>
              <a:r>
                <a:rPr lang="zh-CN" altLang="en-US" sz="2600" dirty="0"/>
                <a:t>栈</a:t>
              </a:r>
            </a:p>
          </p:txBody>
        </p:sp>
      </p:grp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19050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33528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1905000" y="5327637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1905000" y="49466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1981200" y="4489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1981200" y="32702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1981200" y="3727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2362200" y="48704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/>
              <a:t>#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2362200" y="44894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/>
              <a:t>+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2362200" y="32702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/>
              <a:t>(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2362200" y="38798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>
                <a:cs typeface="Times New Roman" pitchFamily="18" charset="0"/>
              </a:rPr>
              <a:t>:</a:t>
            </a:r>
            <a:endParaRPr lang="en-US" altLang="zh-CN" sz="2600"/>
          </a:p>
        </p:txBody>
      </p:sp>
      <p:grpSp>
        <p:nvGrpSpPr>
          <p:cNvPr id="28" name="Group 40"/>
          <p:cNvGrpSpPr>
            <a:grpSpLocks/>
          </p:cNvGrpSpPr>
          <p:nvPr/>
        </p:nvGrpSpPr>
        <p:grpSpPr bwMode="auto">
          <a:xfrm>
            <a:off x="2772649" y="2127239"/>
            <a:ext cx="2027952" cy="3092451"/>
            <a:chOff x="2767" y="1824"/>
            <a:chExt cx="881" cy="1948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>
              <a:off x="2767" y="1828"/>
              <a:ext cx="384" cy="3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072" y="1824"/>
              <a:ext cx="576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600" dirty="0" smtClean="0">
                  <a:solidFill>
                    <a:srgbClr val="006600"/>
                  </a:solidFill>
                </a:rPr>
                <a:t>若栈顶优先级</a:t>
              </a:r>
              <a:r>
                <a:rPr lang="zh-CN" altLang="en-US" sz="2600" dirty="0">
                  <a:solidFill>
                    <a:srgbClr val="006600"/>
                  </a:solidFill>
                </a:rPr>
                <a:t>低，</a:t>
              </a:r>
              <a:r>
                <a:rPr lang="zh-CN" altLang="en-US" sz="2600" dirty="0" smtClean="0">
                  <a:solidFill>
                    <a:srgbClr val="006600"/>
                  </a:solidFill>
                </a:rPr>
                <a:t>则读入的算符入</a:t>
              </a:r>
              <a:r>
                <a:rPr lang="zh-CN" altLang="en-US" sz="2600" dirty="0">
                  <a:solidFill>
                    <a:srgbClr val="006600"/>
                  </a:solidFill>
                </a:rPr>
                <a:t>栈</a:t>
              </a:r>
            </a:p>
          </p:txBody>
        </p: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152560" y="2203438"/>
            <a:ext cx="2209642" cy="3092450"/>
            <a:chOff x="1406" y="1872"/>
            <a:chExt cx="898" cy="1948"/>
          </a:xfrm>
        </p:grpSpPr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H="1" flipV="1">
              <a:off x="1963" y="1876"/>
              <a:ext cx="341" cy="428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1406" y="1872"/>
              <a:ext cx="681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600" dirty="0">
                  <a:solidFill>
                    <a:srgbClr val="003399"/>
                  </a:solidFill>
                </a:rPr>
                <a:t>若栈</a:t>
              </a:r>
              <a:r>
                <a:rPr lang="zh-CN" altLang="en-US" sz="2600" dirty="0" smtClean="0">
                  <a:solidFill>
                    <a:srgbClr val="003399"/>
                  </a:solidFill>
                </a:rPr>
                <a:t>顶较读入算符优先级</a:t>
              </a:r>
              <a:r>
                <a:rPr lang="zh-CN" altLang="en-US" sz="2600" dirty="0">
                  <a:solidFill>
                    <a:srgbClr val="003399"/>
                  </a:solidFill>
                </a:rPr>
                <a:t>高，则栈</a:t>
              </a:r>
              <a:r>
                <a:rPr lang="zh-CN" altLang="en-US" sz="2600" dirty="0" smtClean="0">
                  <a:solidFill>
                    <a:srgbClr val="003399"/>
                  </a:solidFill>
                </a:rPr>
                <a:t>顶出</a:t>
              </a:r>
              <a:r>
                <a:rPr lang="zh-CN" altLang="en-US" sz="2600" dirty="0">
                  <a:solidFill>
                    <a:srgbClr val="003399"/>
                  </a:solidFill>
                </a:rPr>
                <a:t>栈，并参加运算</a:t>
              </a:r>
            </a:p>
          </p:txBody>
        </p:sp>
      </p:grp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1371600" y="5403837"/>
            <a:ext cx="2514600" cy="5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600" dirty="0" smtClean="0"/>
              <a:t>算符栈 </a:t>
            </a:r>
            <a:r>
              <a:rPr lang="en-US" altLang="zh-CN" sz="2600" dirty="0" smtClean="0"/>
              <a:t>operator</a:t>
            </a:r>
            <a:endParaRPr lang="zh-CN" altLang="en-US" sz="2600" dirty="0"/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5943600" y="5410200"/>
            <a:ext cx="3048000" cy="5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600" dirty="0"/>
              <a:t>操作数</a:t>
            </a:r>
            <a:r>
              <a:rPr lang="zh-CN" altLang="en-US" sz="2600" dirty="0" smtClean="0"/>
              <a:t>栈 </a:t>
            </a:r>
            <a:r>
              <a:rPr lang="en-US" altLang="zh-CN" sz="2600" dirty="0" smtClean="0"/>
              <a:t>operand</a:t>
            </a:r>
            <a:endParaRPr lang="zh-CN" altLang="en-US" sz="2600" dirty="0"/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533400" y="914400"/>
            <a:ext cx="40386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600" dirty="0" smtClean="0"/>
              <a:t>优先级相等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左右括号相遇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，</a:t>
            </a:r>
            <a:r>
              <a:rPr lang="zh-CN" altLang="en-US" sz="2600" dirty="0"/>
              <a:t>出栈并消</a:t>
            </a:r>
            <a:r>
              <a:rPr lang="zh-CN" altLang="en-US" sz="2600" dirty="0" smtClean="0"/>
              <a:t>去两个运算符</a:t>
            </a:r>
            <a:endParaRPr lang="zh-CN" altLang="en-US" sz="2600" dirty="0"/>
          </a:p>
        </p:txBody>
      </p:sp>
      <p:sp>
        <p:nvSpPr>
          <p:cNvPr id="40" name="Line 53"/>
          <p:cNvSpPr>
            <a:spLocks noChangeShapeType="1"/>
          </p:cNvSpPr>
          <p:nvPr/>
        </p:nvSpPr>
        <p:spPr bwMode="auto">
          <a:xfrm flipH="1" flipV="1">
            <a:off x="6705600" y="2736837"/>
            <a:ext cx="685800" cy="6096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H="1" flipV="1">
            <a:off x="2545081" y="1981200"/>
            <a:ext cx="45719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35" grpId="0"/>
      <p:bldP spid="36" grpId="0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6868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Stack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st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x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; </a:t>
            </a:r>
            <a:endParaRPr lang="en-US" altLang="zh-CN" sz="3200" kern="0" dirty="0" smtClean="0">
              <a:solidFill>
                <a:srgbClr val="008000"/>
              </a:solidFill>
              <a:latin typeface="+mj-lt"/>
            </a:endParaRPr>
          </a:p>
          <a:p>
            <a:pPr marL="108000"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1) Stack  </a:t>
            </a:r>
            <a:r>
              <a:rPr lang="en-GB" altLang="zh-CN" sz="3200" kern="0" dirty="0" err="1" smtClean="0"/>
              <a:t>createEmptyStack</a:t>
            </a:r>
            <a:r>
              <a:rPr lang="en-GB" altLang="zh-CN" sz="3200" kern="0" dirty="0" smtClean="0"/>
              <a:t>(void</a:t>
            </a:r>
            <a:r>
              <a:rPr lang="en-GB" altLang="zh-CN" sz="3200" kern="0" dirty="0" smtClean="0"/>
              <a:t>)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 marL="108000" lvl="0"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2) </a:t>
            </a:r>
            <a:r>
              <a:rPr lang="en-GB" altLang="zh-CN" sz="3200" kern="0" dirty="0" err="1" smtClean="0"/>
              <a:t>int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isEmptyStack</a:t>
            </a:r>
            <a:r>
              <a:rPr lang="en-GB" altLang="zh-CN" sz="3200" kern="0" dirty="0" smtClean="0"/>
              <a:t> (Stack </a:t>
            </a:r>
            <a:r>
              <a:rPr lang="en-GB" altLang="zh-CN" sz="3200" kern="0" dirty="0" err="1" smtClean="0"/>
              <a:t>st</a:t>
            </a:r>
            <a:r>
              <a:rPr lang="en-GB" altLang="zh-CN" sz="3200" kern="0" dirty="0" smtClean="0"/>
              <a:t>)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 marL="108000" lvl="0" algn="just"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3) void  </a:t>
            </a:r>
            <a:r>
              <a:rPr lang="en-GB" altLang="zh-CN" sz="3200" kern="0" dirty="0" smtClean="0"/>
              <a:t>push(Stack </a:t>
            </a:r>
            <a:r>
              <a:rPr lang="en-GB" altLang="zh-CN" sz="3200" kern="0" dirty="0" err="1" smtClean="0"/>
              <a:t>st</a:t>
            </a:r>
            <a:r>
              <a:rPr lang="en-GB" altLang="zh-CN" sz="3200" kern="0" dirty="0" smtClean="0"/>
              <a:t> , </a:t>
            </a:r>
            <a:r>
              <a:rPr lang="en-GB" altLang="zh-CN" sz="3200" kern="0" dirty="0" err="1" smtClean="0"/>
              <a:t>Datatype</a:t>
            </a:r>
            <a:r>
              <a:rPr lang="en-GB" altLang="zh-CN" sz="3200" kern="0" dirty="0" smtClean="0"/>
              <a:t> x) </a:t>
            </a:r>
          </a:p>
          <a:p>
            <a:pPr marL="108000" lvl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   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 marL="108000" algn="just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4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smtClean="0"/>
              <a:t>void  pop(Stack </a:t>
            </a:r>
            <a:r>
              <a:rPr lang="en-GB" altLang="zh-CN" sz="3200" kern="0" dirty="0" err="1" smtClean="0"/>
              <a:t>st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smtClean="0"/>
              <a:t>)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 marL="108000" lvl="0" algn="just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5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err="1" smtClean="0"/>
              <a:t>DataType</a:t>
            </a:r>
            <a:r>
              <a:rPr lang="en-GB" altLang="zh-CN" sz="3200" kern="0" dirty="0" smtClean="0"/>
              <a:t>  top(Stack </a:t>
            </a:r>
            <a:r>
              <a:rPr lang="en-GB" altLang="zh-CN" sz="3200" kern="0" dirty="0" err="1" smtClean="0"/>
              <a:t>st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smtClean="0"/>
              <a:t>)</a:t>
            </a:r>
            <a:endParaRPr lang="zh-CN" altLang="en-GB" sz="3200" kern="0" dirty="0" smtClean="0">
              <a:solidFill>
                <a:srgbClr val="008000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4.1 </a:t>
            </a:r>
            <a:r>
              <a:rPr lang="zh-CN" altLang="en-US" dirty="0" smtClean="0">
                <a:ea typeface="黑体" pitchFamily="2" charset="-122"/>
              </a:rPr>
              <a:t>栈</a:t>
            </a:r>
            <a:r>
              <a:rPr lang="zh-CN" altLang="en-US" dirty="0" smtClean="0">
                <a:ea typeface="黑体" pitchFamily="2" charset="-122"/>
              </a:rPr>
              <a:t>的抽象数据类型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2200" y="1371600"/>
            <a:ext cx="299633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抽象数据类型 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71800" y="19812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元素类型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81800" y="25146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建</a:t>
            </a:r>
            <a:r>
              <a:rPr lang="zh-CN" altLang="en-GB" kern="0" dirty="0" smtClean="0">
                <a:solidFill>
                  <a:srgbClr val="008000"/>
                </a:solidFill>
              </a:rPr>
              <a:t>空栈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3200400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判栈是否为空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66800" y="4267200"/>
            <a:ext cx="307648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GB" kern="0" dirty="0" smtClean="0">
                <a:solidFill>
                  <a:srgbClr val="008000"/>
                </a:solidFill>
              </a:rPr>
              <a:t>将元素</a:t>
            </a:r>
            <a:r>
              <a:rPr lang="en-GB" altLang="zh-CN" kern="0" dirty="0" smtClean="0">
                <a:solidFill>
                  <a:srgbClr val="008000"/>
                </a:solidFill>
              </a:rPr>
              <a:t>x</a:t>
            </a:r>
            <a:r>
              <a:rPr lang="zh-CN" altLang="en-US" kern="0" dirty="0" smtClean="0">
                <a:solidFill>
                  <a:srgbClr val="008000"/>
                </a:solidFill>
              </a:rPr>
              <a:t>放</a:t>
            </a:r>
            <a:r>
              <a:rPr lang="zh-CN" altLang="en-GB" kern="0" dirty="0" smtClean="0">
                <a:solidFill>
                  <a:srgbClr val="008000"/>
                </a:solidFill>
              </a:rPr>
              <a:t>入栈</a:t>
            </a:r>
            <a:r>
              <a:rPr lang="zh-CN" altLang="en-US" kern="0" dirty="0" smtClean="0">
                <a:solidFill>
                  <a:srgbClr val="008000"/>
                </a:solidFill>
              </a:rPr>
              <a:t>顶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48200" y="4876800"/>
            <a:ext cx="38940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GB" kern="0" dirty="0" smtClean="0">
                <a:solidFill>
                  <a:srgbClr val="008000"/>
                </a:solidFill>
              </a:rPr>
              <a:t>从栈</a:t>
            </a:r>
            <a:r>
              <a:rPr lang="en-GB" altLang="zh-CN" kern="0" dirty="0" err="1" smtClean="0">
                <a:solidFill>
                  <a:srgbClr val="008000"/>
                </a:solidFill>
              </a:rPr>
              <a:t>st</a:t>
            </a:r>
            <a:r>
              <a:rPr lang="zh-CN" altLang="en-US" kern="0" dirty="0" smtClean="0">
                <a:solidFill>
                  <a:srgbClr val="008000"/>
                </a:solidFill>
              </a:rPr>
              <a:t>的栈顶</a:t>
            </a:r>
            <a:r>
              <a:rPr lang="zh-CN" altLang="en-GB" kern="0" dirty="0" smtClean="0">
                <a:solidFill>
                  <a:srgbClr val="008000"/>
                </a:solidFill>
              </a:rPr>
              <a:t>删除元素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62600" y="5486400"/>
            <a:ext cx="23871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algn="just">
              <a:spcBef>
                <a:spcPts val="0"/>
              </a:spcBef>
              <a:buNone/>
              <a:defRPr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求</a:t>
            </a:r>
            <a:r>
              <a:rPr lang="zh-CN" altLang="en-GB" kern="0" dirty="0" smtClean="0">
                <a:solidFill>
                  <a:srgbClr val="008000"/>
                </a:solidFill>
              </a:rPr>
              <a:t>栈顶元素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 </a:t>
            </a:r>
            <a:r>
              <a:rPr lang="zh-CN" altLang="en-US" dirty="0" smtClean="0">
                <a:ea typeface="黑体" pitchFamily="2" charset="-122"/>
              </a:rPr>
              <a:t>栈的实现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600200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顺序表示：顺序栈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2941637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链接表示：链栈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6477000" y="1918651"/>
          <a:ext cx="16002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栈的顺序表示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7010400" y="5398451"/>
            <a:ext cx="5334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>
                <a:latin typeface="+mj-lt"/>
              </a:rPr>
              <a:t>k</a:t>
            </a:r>
            <a:r>
              <a:rPr lang="en-US" altLang="zh-CN" baseline="-25000" dirty="0" smtClean="0">
                <a:latin typeface="+mj-lt"/>
              </a:rPr>
              <a:t>0</a:t>
            </a:r>
            <a:endParaRPr lang="en-US" altLang="zh-CN" dirty="0">
              <a:latin typeface="+mj-lt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7010400" y="4636451"/>
            <a:ext cx="5334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>
                <a:latin typeface="+mj-lt"/>
              </a:rPr>
              <a:t>k</a:t>
            </a:r>
            <a:r>
              <a:rPr lang="en-US" altLang="zh-CN" baseline="-25000" dirty="0" smtClean="0">
                <a:latin typeface="+mj-lt"/>
              </a:rPr>
              <a:t>1</a:t>
            </a:r>
            <a:endParaRPr lang="en-US" altLang="zh-CN" dirty="0">
              <a:latin typeface="+mj-lt"/>
            </a:endParaRP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6858000" y="3264851"/>
            <a:ext cx="990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>
                <a:latin typeface="+mj-lt"/>
              </a:rPr>
              <a:t>k</a:t>
            </a:r>
            <a:r>
              <a:rPr lang="en-US" altLang="zh-CN" baseline="-25000" dirty="0" smtClean="0">
                <a:latin typeface="+mj-lt"/>
              </a:rPr>
              <a:t>n-1</a:t>
            </a:r>
            <a:endParaRPr lang="en-US" altLang="zh-CN" dirty="0">
              <a:latin typeface="+mj-lt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86600" y="3950651"/>
            <a:ext cx="5334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+mj-lt"/>
                <a:cs typeface="Times New Roman" pitchFamily="18" charset="0"/>
              </a:rPr>
              <a:t>:</a:t>
            </a:r>
            <a:endParaRPr lang="en-US" altLang="zh-CN" dirty="0">
              <a:latin typeface="+mj-lt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8153400" y="5484811"/>
            <a:ext cx="1066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 smtClean="0">
                <a:latin typeface="+mj-lt"/>
              </a:rPr>
              <a:t>栈底</a:t>
            </a:r>
            <a:endParaRPr lang="zh-CN" altLang="en-US" dirty="0">
              <a:latin typeface="+mj-lt"/>
            </a:endParaRP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4572000" y="2056555"/>
            <a:ext cx="2514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err="1" smtClean="0">
                <a:latin typeface="+mj-lt"/>
              </a:rPr>
              <a:t>MaxNum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-1</a:t>
            </a:r>
            <a:endParaRPr lang="zh-CN" altLang="en-US" dirty="0">
              <a:latin typeface="+mj-lt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5715000" y="5789611"/>
            <a:ext cx="609600" cy="1588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8077200" y="3276600"/>
            <a:ext cx="1066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+mj-lt"/>
              </a:rPr>
              <a:t>栈</a:t>
            </a:r>
            <a:r>
              <a:rPr lang="zh-CN" altLang="en-US" dirty="0" smtClean="0">
                <a:latin typeface="+mj-lt"/>
              </a:rPr>
              <a:t>顶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457200" y="2231142"/>
          <a:ext cx="4114800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695960">
                <a:tc>
                  <a:txBody>
                    <a:bodyPr/>
                    <a:lstStyle/>
                    <a:p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zh-CN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b="0" baseline="0" dirty="0" err="1" smtClean="0">
                          <a:solidFill>
                            <a:schemeClr val="tx1"/>
                          </a:solidFill>
                        </a:rPr>
                        <a:t>MaxNum</a:t>
                      </a:r>
                      <a:r>
                        <a:rPr lang="en-US" altLang="zh-CN" sz="28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int</a:t>
                      </a:r>
                      <a:r>
                        <a:rPr lang="en-US" altLang="zh-CN" sz="2800" dirty="0" smtClean="0"/>
                        <a:t> top; 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//</a:t>
                      </a:r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栈顶位置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Datatype</a:t>
                      </a:r>
                      <a:r>
                        <a:rPr lang="en-US" altLang="zh-CN" sz="2800" dirty="0" smtClean="0"/>
                        <a:t> * s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333999" y="5440168"/>
            <a:ext cx="4807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04800" y="1392942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顺序栈的结构类型：</a:t>
            </a:r>
            <a:endParaRPr kumimoji="0" lang="zh-CN" altLang="en-GB" sz="2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5" name="云形 84"/>
          <p:cNvSpPr/>
          <p:nvPr/>
        </p:nvSpPr>
        <p:spPr bwMode="auto">
          <a:xfrm>
            <a:off x="304800" y="4440942"/>
            <a:ext cx="4191000" cy="1977116"/>
          </a:xfrm>
          <a:prstGeom prst="cloud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为何记录栈顶？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7200" y="5279142"/>
            <a:ext cx="3810000" cy="57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进、出栈只在栈顶进行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181599" y="3372553"/>
            <a:ext cx="18688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top=n-1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rot="10800000">
            <a:off x="5562600" y="6115753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 rot="10800000">
            <a:off x="6553201" y="6115753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rot="10800000">
            <a:off x="7543800" y="6115753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rot="10800000">
            <a:off x="7924800" y="6114164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648200" y="1371600"/>
            <a:ext cx="2286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数组下标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8" grpId="0"/>
      <p:bldP spid="65" grpId="0"/>
      <p:bldP spid="79" grpId="0"/>
      <p:bldP spid="82" grpId="0"/>
      <p:bldP spid="85" grpId="0" animBg="1"/>
      <p:bldP spid="86" grpId="0"/>
      <p:bldP spid="8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栈的顺序表示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85800" y="2057400"/>
            <a:ext cx="83820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SeqStack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top; </a:t>
            </a:r>
            <a:endParaRPr lang="en-GB" altLang="zh-CN" sz="3200" kern="0" dirty="0" smtClean="0">
              <a:solidFill>
                <a:srgbClr val="006600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zh-CN" sz="3200" kern="0" dirty="0"/>
              <a:t> </a:t>
            </a:r>
            <a:r>
              <a:rPr lang="en-GB" altLang="zh-CN" sz="3200" kern="0" dirty="0" smtClean="0"/>
              <a:t>   </a:t>
            </a:r>
            <a:r>
              <a:rPr lang="en-GB" altLang="zh-CN" sz="3200" kern="0" dirty="0" err="1" smtClean="0"/>
              <a:t>DataType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/>
              <a:t>*s</a:t>
            </a:r>
            <a:r>
              <a:rPr lang="en-GB" altLang="zh-CN" sz="3200" kern="0" dirty="0" smtClean="0"/>
              <a:t>;</a:t>
            </a:r>
            <a:r>
              <a:rPr lang="en-US" altLang="zh-CN" sz="3200" kern="0" dirty="0" smtClean="0">
                <a:latin typeface="+mj-lt"/>
              </a:rPr>
              <a:t>    </a:t>
            </a:r>
            <a:endParaRPr lang="zh-CN" altLang="en-US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SeqSack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*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顺序栈的类型定义：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0" y="3276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栈顶元素的下标，</a:t>
            </a:r>
            <a:r>
              <a:rPr lang="en-US" altLang="zh-CN" kern="0" dirty="0" smtClean="0">
                <a:solidFill>
                  <a:srgbClr val="008000"/>
                </a:solidFill>
              </a:rPr>
              <a:t>top</a:t>
            </a:r>
            <a:r>
              <a:rPr lang="en-US" altLang="zh-CN" kern="0" dirty="0" smtClean="0">
                <a:solidFill>
                  <a:srgbClr val="008000"/>
                </a:solidFill>
              </a:rPr>
              <a:t>&lt;=MaxNum-1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1400" y="3850796"/>
            <a:ext cx="435407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//s</a:t>
            </a:r>
            <a:r>
              <a:rPr lang="zh-CN" altLang="en-US" kern="0" dirty="0" smtClean="0">
                <a:solidFill>
                  <a:srgbClr val="008000"/>
                </a:solidFill>
              </a:rPr>
              <a:t>指向</a:t>
            </a:r>
            <a:r>
              <a:rPr lang="zh-CN" altLang="en-US" kern="0" dirty="0" smtClean="0">
                <a:solidFill>
                  <a:srgbClr val="008000"/>
                </a:solidFill>
              </a:rPr>
              <a:t>顺序栈的</a:t>
            </a:r>
            <a:r>
              <a:rPr lang="zh-CN" altLang="en-US" kern="0" dirty="0" smtClean="0">
                <a:solidFill>
                  <a:srgbClr val="008000"/>
                </a:solidFill>
              </a:rPr>
              <a:t>第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个</a:t>
            </a:r>
            <a:r>
              <a:rPr lang="zh-CN" altLang="en-US" kern="0" dirty="0" smtClean="0">
                <a:solidFill>
                  <a:srgbClr val="008000"/>
                </a:solidFill>
              </a:rPr>
              <a:t>单元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5648980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顺序栈的指针类型</a:t>
            </a:r>
            <a:endParaRPr lang="en-GB" altLang="zh-CN" kern="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914400"/>
            <a:ext cx="83058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SeqStack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{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top;    </a:t>
            </a:r>
            <a:endParaRPr lang="en-GB" altLang="zh-CN" sz="3200" kern="0" dirty="0" smtClean="0">
              <a:solidFill>
                <a:srgbClr val="006600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zh-CN" sz="3200" kern="0" dirty="0"/>
              <a:t> </a:t>
            </a:r>
            <a:r>
              <a:rPr lang="en-GB" altLang="zh-CN" sz="3200" kern="0" dirty="0" smtClean="0"/>
              <a:t>     </a:t>
            </a:r>
            <a:r>
              <a:rPr lang="en-GB" altLang="zh-CN" sz="3200" kern="0" dirty="0" err="1" smtClean="0"/>
              <a:t>DataType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/>
              <a:t>*s</a:t>
            </a:r>
            <a:r>
              <a:rPr lang="en-GB" altLang="zh-CN" sz="3200" kern="0" dirty="0" smtClean="0"/>
              <a:t>;</a:t>
            </a:r>
            <a:r>
              <a:rPr lang="en-US" altLang="zh-CN" sz="3200" kern="0" dirty="0" smtClean="0">
                <a:latin typeface="+mj-lt"/>
              </a:rPr>
              <a:t>    </a:t>
            </a:r>
            <a:endParaRPr lang="zh-CN" altLang="en-US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SeqSack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*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4495800"/>
            <a:ext cx="8077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lang="en-GB" altLang="zh-CN" sz="3200" kern="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altLang="zh-CN" sz="3200" kern="0" dirty="0" err="1" smtClean="0">
                <a:latin typeface="+mj-lt"/>
              </a:rPr>
              <a:t>pastack</a:t>
            </a:r>
            <a:r>
              <a:rPr lang="en-GB" altLang="zh-CN" sz="3200" kern="0" dirty="0" smtClean="0">
                <a:latin typeface="+mj-lt"/>
              </a:rPr>
              <a:t>; 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pastack</a:t>
            </a:r>
            <a:r>
              <a:rPr lang="en-US" altLang="zh-CN" sz="3200" kern="0" dirty="0" smtClean="0">
                <a:latin typeface="+mj-lt"/>
              </a:rPr>
              <a:t>-&gt;top; 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zh-CN" sz="3200" kern="0" dirty="0" err="1" smtClean="0">
                <a:latin typeface="+mj-lt"/>
              </a:rPr>
              <a:t>pastack</a:t>
            </a:r>
            <a:r>
              <a:rPr lang="en-US" altLang="zh-CN" sz="3200" kern="0" dirty="0" smtClean="0">
                <a:latin typeface="+mj-lt"/>
              </a:rPr>
              <a:t>-&gt;s[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j-lt"/>
              </a:rPr>
              <a:t>pastack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-&gt;top</a:t>
            </a:r>
            <a:r>
              <a:rPr lang="en-US" altLang="zh-CN" sz="3200" kern="0" dirty="0" smtClean="0">
                <a:latin typeface="+mj-lt"/>
              </a:rPr>
              <a:t>];</a:t>
            </a:r>
            <a:r>
              <a:rPr lang="zh-CN" altLang="en-US" sz="3200" kern="0" dirty="0" smtClean="0">
                <a:latin typeface="+mj-lt"/>
              </a:rPr>
              <a:t>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4400" y="4495800"/>
            <a:ext cx="341792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声明顺序栈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pastack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1400" y="5105400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栈顶元素的下标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0" y="5715000"/>
            <a:ext cx="1819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栈</a:t>
            </a:r>
            <a:r>
              <a:rPr lang="zh-CN" altLang="en-US" kern="0" dirty="0" smtClean="0">
                <a:solidFill>
                  <a:srgbClr val="008000"/>
                </a:solidFill>
              </a:rPr>
              <a:t>顶元素</a:t>
            </a:r>
            <a:endParaRPr lang="en-GB" altLang="zh-CN" kern="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4529</TotalTime>
  <Words>2817</Words>
  <Application>Microsoft Office PowerPoint</Application>
  <PresentationFormat>全屏显示(4:3)</PresentationFormat>
  <Paragraphs>482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默认设计模板</vt:lpstr>
      <vt:lpstr>幻灯片 1</vt:lpstr>
      <vt:lpstr>回顾</vt:lpstr>
      <vt:lpstr>4.1 栈的定义</vt:lpstr>
      <vt:lpstr>4.1 栈的特点</vt:lpstr>
      <vt:lpstr>4.1 栈的抽象数据类型</vt:lpstr>
      <vt:lpstr>4.2 栈的实现</vt:lpstr>
      <vt:lpstr>4.2.1 栈的顺序表示</vt:lpstr>
      <vt:lpstr>4.2.1 栈的顺序表示</vt:lpstr>
      <vt:lpstr>幻灯片 9</vt:lpstr>
      <vt:lpstr>4.2.1 栈的顺序表示</vt:lpstr>
      <vt:lpstr>4.2.1 栈的顺序表示</vt:lpstr>
      <vt:lpstr>4.2.1 顺序栈基本运算的实现</vt:lpstr>
      <vt:lpstr>4.2.1 顺序栈基本运算的实现</vt:lpstr>
      <vt:lpstr>4.2.1 顺序栈的进栈(push, 压栈)</vt:lpstr>
      <vt:lpstr>4.2.1 顺序栈的出栈(pop)运算</vt:lpstr>
      <vt:lpstr>4.2.1 在顺序栈中取栈顶元素</vt:lpstr>
      <vt:lpstr>顺序栈的共享技术(补充)</vt:lpstr>
      <vt:lpstr>顺序栈的共享技术</vt:lpstr>
      <vt:lpstr>顺序栈的共享技术</vt:lpstr>
      <vt:lpstr>共享栈操作1：建空栈</vt:lpstr>
      <vt:lpstr>共享栈操作2：进栈</vt:lpstr>
      <vt:lpstr>共享栈操作3：退栈</vt:lpstr>
      <vt:lpstr>4.2 栈的实现</vt:lpstr>
      <vt:lpstr>4.2.2 栈的链接表示</vt:lpstr>
      <vt:lpstr>4.2.2 栈的链接表示</vt:lpstr>
      <vt:lpstr>4.2.2 栈的链接表示</vt:lpstr>
      <vt:lpstr>1. 建空的链栈</vt:lpstr>
      <vt:lpstr>2. 判断链栈是否为空</vt:lpstr>
      <vt:lpstr>3. 链栈的进栈(push)</vt:lpstr>
      <vt:lpstr>4. 链栈的出栈(pop)</vt:lpstr>
      <vt:lpstr>5. 取栈顶元素</vt:lpstr>
      <vt:lpstr>4.3 栈的应用</vt:lpstr>
      <vt:lpstr>1. 栈与数制转换</vt:lpstr>
      <vt:lpstr>1. 栈与数制转换</vt:lpstr>
      <vt:lpstr>2. 栈与括号匹配(纠错)</vt:lpstr>
      <vt:lpstr>2. 栈与括号匹配(纠错)</vt:lpstr>
      <vt:lpstr>幻灯片 37</vt:lpstr>
      <vt:lpstr>幻灯片 38</vt:lpstr>
      <vt:lpstr>3. 栈与表达式计算</vt:lpstr>
      <vt:lpstr>操作符优先级表</vt:lpstr>
      <vt:lpstr>幻灯片 41</vt:lpstr>
      <vt:lpstr>幻灯片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724</cp:revision>
  <cp:lastPrinted>1601-01-01T00:00:00Z</cp:lastPrinted>
  <dcterms:created xsi:type="dcterms:W3CDTF">1601-01-01T00:00:00Z</dcterms:created>
  <dcterms:modified xsi:type="dcterms:W3CDTF">2016-03-25T08:49:11Z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