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21" r:id="rId4"/>
    <p:sldId id="274" r:id="rId5"/>
    <p:sldId id="323" r:id="rId6"/>
    <p:sldId id="326" r:id="rId7"/>
    <p:sldId id="325" r:id="rId8"/>
    <p:sldId id="328" r:id="rId9"/>
    <p:sldId id="327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22" r:id="rId18"/>
    <p:sldId id="343" r:id="rId19"/>
    <p:sldId id="344" r:id="rId20"/>
    <p:sldId id="346" r:id="rId21"/>
    <p:sldId id="349" r:id="rId22"/>
    <p:sldId id="350" r:id="rId23"/>
    <p:sldId id="352" r:id="rId24"/>
    <p:sldId id="353" r:id="rId25"/>
    <p:sldId id="366" r:id="rId26"/>
    <p:sldId id="355" r:id="rId27"/>
    <p:sldId id="347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  <a:srgbClr val="008000"/>
    <a:srgbClr val="006600"/>
    <a:srgbClr val="90E660"/>
    <a:srgbClr val="BAE18F"/>
    <a:srgbClr val="FFCC99"/>
    <a:srgbClr val="FFFF99"/>
    <a:srgbClr val="FFD243"/>
    <a:srgbClr val="82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2D4E2-FD5F-42EC-ABE4-26D4F0872AB2}" type="datetimeFigureOut">
              <a:rPr lang="zh-CN" altLang="en-US" smtClean="0"/>
              <a:pPr/>
              <a:t>2021-3-30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CE610-6EAD-4493-AC07-59580FD2A8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CE610-6EAD-4493-AC07-59580FD2A8D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4400" b="1" dirty="0" smtClean="0">
                <a:solidFill>
                  <a:srgbClr val="292929"/>
                </a:solidFill>
                <a:latin typeface="宋体" pitchFamily="2" charset="-122"/>
                <a:ea typeface="宋体" pitchFamily="2" charset="-122"/>
              </a:rPr>
              <a:t>讲：栈的应用</a:t>
            </a:r>
            <a:endParaRPr kumimoji="1" lang="zh-CN" altLang="en-US" sz="4400" b="1" dirty="0">
              <a:solidFill>
                <a:srgbClr val="292929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有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A、B、C</a:t>
            </a:r>
            <a:r>
              <a:rPr lang="zh-CN" altLang="en-US" kern="0" dirty="0" smtClean="0">
                <a:latin typeface="+mj-lt"/>
              </a:rPr>
              <a:t> 共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3个塔座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(2) </a:t>
            </a:r>
            <a:r>
              <a:rPr lang="zh-CN" altLang="en-US" kern="0" dirty="0" smtClean="0">
                <a:latin typeface="+mj-lt"/>
              </a:rPr>
              <a:t>塔座</a:t>
            </a:r>
            <a:r>
              <a:rPr lang="en-US" altLang="zh-CN" kern="0" dirty="0" smtClean="0">
                <a:latin typeface="+mj-lt"/>
              </a:rPr>
              <a:t>A</a:t>
            </a:r>
            <a:r>
              <a:rPr lang="zh-CN" altLang="en-US" kern="0" dirty="0" smtClean="0">
                <a:latin typeface="+mj-lt"/>
              </a:rPr>
              <a:t>上叠放</a:t>
            </a:r>
            <a:r>
              <a:rPr lang="en-US" altLang="zh-CN" kern="0" dirty="0" smtClean="0">
                <a:latin typeface="+mj-lt"/>
              </a:rPr>
              <a:t>n</a:t>
            </a:r>
            <a:r>
              <a:rPr lang="zh-CN" altLang="en-US" kern="0" dirty="0" smtClean="0">
                <a:latin typeface="+mj-lt"/>
              </a:rPr>
              <a:t>个大小不同的圆盘，编号为</a:t>
            </a:r>
            <a:r>
              <a:rPr lang="en-US" altLang="zh-CN" kern="0" dirty="0" smtClean="0">
                <a:latin typeface="+mj-lt"/>
              </a:rPr>
              <a:t>1,2,…n;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(3) </a:t>
            </a:r>
            <a:r>
              <a:rPr lang="zh-CN" altLang="en-US" kern="0" dirty="0" smtClean="0">
                <a:latin typeface="+mj-lt"/>
              </a:rPr>
              <a:t>任务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：将塔座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上的一叠圆盘移到塔座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上，并仍按同样的顺序叠置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C</a:t>
              </a:r>
              <a:endParaRPr lang="en-US" altLang="zh-CN" dirty="0"/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A</a:t>
              </a:r>
              <a:endParaRPr lang="en-US" altLang="zh-CN" dirty="0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B</a:t>
              </a:r>
              <a:endParaRPr lang="en-US" altLang="zh-CN" dirty="0"/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3" grpId="0" animBg="1"/>
      <p:bldP spid="44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2954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移动过程中必须遵循的原则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：</a:t>
            </a:r>
            <a:endParaRPr lang="en-US" altLang="zh-CN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3581400"/>
            <a:ext cx="2514600" cy="3048000"/>
            <a:chOff x="528" y="624"/>
            <a:chExt cx="1584" cy="192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24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872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200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824" y="624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4114800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10668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3048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334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20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562600" y="3581400"/>
            <a:ext cx="2590800" cy="3048000"/>
            <a:chOff x="-816" y="624"/>
            <a:chExt cx="1632" cy="1920"/>
          </a:xfrm>
        </p:grpSpPr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-768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-14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528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C</a:t>
              </a:r>
              <a:endParaRPr lang="en-US" altLang="zh-CN" dirty="0"/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-816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A</a:t>
              </a:r>
              <a:endParaRPr lang="en-US" altLang="zh-CN" dirty="0"/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-192" y="624"/>
              <a:ext cx="28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 smtClean="0"/>
                <a:t>B</a:t>
              </a:r>
              <a:endParaRPr lang="en-US" altLang="zh-CN" dirty="0"/>
            </a:p>
          </p:txBody>
        </p:sp>
      </p:grp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7772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 bwMode="auto">
          <a:xfrm>
            <a:off x="70104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239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467600" y="54796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772400" y="3041202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543800" y="26602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2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53400" y="2514600"/>
            <a:ext cx="9144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4800" b="1" dirty="0" smtClean="0">
                <a:solidFill>
                  <a:srgbClr val="FF0000"/>
                </a:solidFill>
              </a:rPr>
              <a:t>×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4800" y="4034607"/>
            <a:ext cx="1066800" cy="91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FF0000"/>
                </a:solidFill>
              </a:rPr>
              <a:t>？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76200" y="19812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zh-CN" altLang="en-US" kern="0" dirty="0" smtClean="0">
                <a:latin typeface="+mj-lt"/>
              </a:rPr>
              <a:t>每次只能移动一个圆盘；圆盘可插在</a:t>
            </a:r>
            <a:r>
              <a:rPr lang="en-US" altLang="zh-CN" kern="0" dirty="0" smtClean="0">
                <a:latin typeface="+mj-lt"/>
              </a:rPr>
              <a:t>A,B,C</a:t>
            </a:r>
            <a:r>
              <a:rPr lang="zh-CN" altLang="en-US" kern="0" dirty="0" smtClean="0">
                <a:latin typeface="+mj-lt"/>
              </a:rPr>
              <a:t>任何一个塔座上；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6200" y="2971800"/>
            <a:ext cx="868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 smtClean="0">
                <a:latin typeface="+mj-lt"/>
              </a:rPr>
              <a:t>(2) </a:t>
            </a:r>
            <a:r>
              <a:rPr lang="zh-CN" altLang="en-US" kern="0" dirty="0" smtClean="0">
                <a:latin typeface="+mj-lt"/>
              </a:rPr>
              <a:t>任何时刻，大号圆盘不能位于小号圆盘之上；</a:t>
            </a:r>
            <a:endParaRPr lang="en-US" altLang="zh-CN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/>
      <p:bldP spid="35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如何设计递归算法，解决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塔问题？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递归模式？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(2)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 递归出口？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3713163"/>
            <a:ext cx="3886200" cy="2916238"/>
            <a:chOff x="432" y="707"/>
            <a:chExt cx="2448" cy="1837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1584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640" y="1008"/>
              <a:ext cx="144" cy="15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43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A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536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/>
                <a:t>B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592" y="707"/>
              <a:ext cx="288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/>
                <a:t>C</a:t>
              </a:r>
            </a:p>
          </p:txBody>
        </p:sp>
      </p:grp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914400" y="4191000"/>
            <a:ext cx="228600" cy="2438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 bwMode="auto">
          <a:xfrm>
            <a:off x="152400" y="6273199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133600" y="6241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362200" y="5878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381000" y="2514600"/>
            <a:ext cx="4724400" cy="1219200"/>
          </a:xfrm>
          <a:prstGeom prst="rect">
            <a:avLst/>
          </a:prstGeom>
          <a:solidFill>
            <a:srgbClr val="93FF9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若已将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n-1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个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Symbol" pitchFamily="18" charset="2"/>
              </a:rPr>
              <a:t>圆盘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按规则移动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  <a:p>
            <a:pPr marL="72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至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B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上，即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A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中仅剩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n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号圆盘</a:t>
            </a:r>
            <a:r>
              <a:rPr kumimoji="0" lang="zh-CN" altLang="en-US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endParaRPr kumimoji="0" lang="en-US" altLang="zh-CN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sp>
        <p:nvSpPr>
          <p:cNvPr id="27" name="上弧形箭头 26"/>
          <p:cNvSpPr/>
          <p:nvPr/>
        </p:nvSpPr>
        <p:spPr bwMode="auto">
          <a:xfrm>
            <a:off x="1295400" y="4953000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5410200" y="3962400"/>
            <a:ext cx="3733800" cy="25908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将</a:t>
            </a:r>
            <a:r>
              <a:rPr kumimoji="0" lang="en-US" altLang="zh-CN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从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A</a:t>
            </a:r>
            <a:r>
              <a:rPr lang="zh-CN" altLang="en-US" kern="0" dirty="0" smtClean="0">
                <a:solidFill>
                  <a:srgbClr val="FFFF00"/>
                </a:solidFill>
                <a:latin typeface="+mj-lt"/>
                <a:sym typeface="Wingdings" pitchFamily="2" charset="2"/>
              </a:rPr>
              <a:t>移动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再将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B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上的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个盘子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FF9900"/>
                </a:solidFill>
                <a:latin typeface="+mj-lt"/>
                <a:sym typeface="Wingdings" pitchFamily="2" charset="2"/>
              </a:rPr>
              <a:t>按规则移动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至</a:t>
            </a:r>
            <a:r>
              <a:rPr lang="en-US" altLang="zh-CN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C</a:t>
            </a: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，</a:t>
            </a:r>
            <a:endParaRPr lang="en-US" altLang="zh-CN" kern="0" dirty="0" smtClean="0">
              <a:solidFill>
                <a:schemeClr val="bg1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即完成任务</a:t>
            </a:r>
            <a:endParaRPr kumimoji="0" lang="zh-CN" altLang="en-GB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  <p:cxnSp>
        <p:nvCxnSpPr>
          <p:cNvPr id="48" name="肘形连接符 47"/>
          <p:cNvCxnSpPr>
            <a:stCxn id="26" idx="3"/>
          </p:cNvCxnSpPr>
          <p:nvPr/>
        </p:nvCxnSpPr>
        <p:spPr bwMode="auto">
          <a:xfrm>
            <a:off x="5105400" y="3124200"/>
            <a:ext cx="457200" cy="838200"/>
          </a:xfrm>
          <a:prstGeom prst="bentConnector2">
            <a:avLst/>
          </a:prstGeom>
          <a:solidFill>
            <a:srgbClr val="B9FFB9"/>
          </a:solidFill>
          <a:ln w="34925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3657600" y="6241602"/>
            <a:ext cx="16764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810000" y="5860602"/>
            <a:ext cx="1219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n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-1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4038600" y="5497603"/>
            <a:ext cx="838200" cy="3877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dirty="0" smtClean="0"/>
              <a:t>1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上弧形箭头 58"/>
          <p:cNvSpPr/>
          <p:nvPr/>
        </p:nvSpPr>
        <p:spPr bwMode="auto">
          <a:xfrm>
            <a:off x="2971800" y="4779258"/>
            <a:ext cx="1295400" cy="630942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1" name="直接箭头连接符 60"/>
          <p:cNvCxnSpPr>
            <a:stCxn id="63" idx="3"/>
            <a:endCxn id="73" idx="1"/>
          </p:cNvCxnSpPr>
          <p:nvPr/>
        </p:nvCxnSpPr>
        <p:spPr bwMode="auto">
          <a:xfrm flipV="1">
            <a:off x="5105400" y="2679413"/>
            <a:ext cx="1447800" cy="14875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48000" y="2532131"/>
            <a:ext cx="2057400" cy="5920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68" name="直接箭头连接符 67"/>
          <p:cNvCxnSpPr>
            <a:endCxn id="73" idx="2"/>
          </p:cNvCxnSpPr>
          <p:nvPr/>
        </p:nvCxnSpPr>
        <p:spPr bwMode="auto">
          <a:xfrm rot="5400000" flipH="1" flipV="1">
            <a:off x="5829301" y="3543301"/>
            <a:ext cx="2438400" cy="129539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553200" y="2387025"/>
            <a:ext cx="2286000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所求</a:t>
            </a:r>
            <a:r>
              <a:rPr lang="en-US" altLang="zh-CN" sz="3200" dirty="0" smtClean="0">
                <a:solidFill>
                  <a:srgbClr val="C00000"/>
                </a:solidFill>
              </a:rPr>
              <a:t>Hanoi()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6" grpId="0" animBg="1"/>
      <p:bldP spid="27" grpId="0" animBg="1"/>
      <p:bldP spid="29" grpId="0" animBg="1"/>
      <p:bldP spid="55" grpId="0" animBg="1"/>
      <p:bldP spid="56" grpId="0" animBg="1"/>
      <p:bldP spid="57" grpId="0" animBg="1"/>
      <p:bldP spid="59" grpId="0" animBg="1"/>
      <p:bldP spid="63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152400" y="838200"/>
            <a:ext cx="8763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递归模式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：要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latin typeface="+mj-lt"/>
              </a:rPr>
              <a:t>n</a:t>
            </a:r>
            <a:r>
              <a:rPr lang="zh-CN" altLang="en-US" sz="3200" kern="0" dirty="0" smtClean="0">
                <a:latin typeface="+mj-lt"/>
              </a:rPr>
              <a:t>个圆盘从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lang="zh-CN" altLang="en-US" sz="3200" kern="0" dirty="0" smtClean="0">
                <a:latin typeface="+mj-lt"/>
              </a:rPr>
              <a:t>，则只需 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      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n-1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个圆盘，从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A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B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，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                        </a:t>
            </a:r>
            <a:r>
              <a:rPr lang="zh-CN" altLang="en-US" sz="3200" kern="0" dirty="0" smtClean="0">
                <a:latin typeface="+mj-lt"/>
              </a:rPr>
              <a:t>将</a:t>
            </a:r>
            <a:r>
              <a:rPr lang="en-US" altLang="zh-CN" sz="3200" kern="0" dirty="0" smtClean="0">
                <a:latin typeface="+mj-lt"/>
              </a:rPr>
              <a:t>n</a:t>
            </a:r>
            <a:r>
              <a:rPr lang="zh-CN" altLang="en-US" sz="3200" kern="0" dirty="0" smtClean="0">
                <a:latin typeface="+mj-lt"/>
              </a:rPr>
              <a:t>号从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lang="zh-CN" altLang="en-US" sz="3200" kern="0" dirty="0" smtClean="0">
                <a:latin typeface="+mj-lt"/>
              </a:rPr>
              <a:t>，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      </a:t>
            </a:r>
            <a:r>
              <a:rPr lang="zh-CN" altLang="en-US" sz="3200" kern="0" dirty="0" smtClean="0">
                <a:latin typeface="+mj-lt"/>
              </a:rPr>
              <a:t>再将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n-1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个圆盘，从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C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；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Hanoi(n) = 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号盘从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zh-CN" altLang="en-US" sz="3200" kern="0" dirty="0" smtClean="0">
                <a:latin typeface="+mj-lt"/>
              </a:rPr>
              <a:t>和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Hanoi(n-1)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52400" y="4648200"/>
            <a:ext cx="8763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800" marR="0" lvl="0" indent="-5148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(2)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递归出口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Hanoi(1)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，则直接移动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2200" y="3635514"/>
            <a:ext cx="5184433" cy="707886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6600"/>
                </a:solidFill>
              </a:rPr>
              <a:t>= Move(A, C) </a:t>
            </a:r>
            <a:r>
              <a:rPr lang="zh-CN" altLang="en-US" sz="3200" kern="0" dirty="0" smtClean="0"/>
              <a:t>和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 Hanoi(n-1)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81000" y="5410200"/>
            <a:ext cx="8763000" cy="608565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6600"/>
                </a:solidFill>
              </a:rPr>
              <a:t>注：</a:t>
            </a:r>
            <a:r>
              <a:rPr lang="en-US" altLang="zh-CN" sz="3000" kern="0" dirty="0" smtClean="0">
                <a:solidFill>
                  <a:srgbClr val="006600"/>
                </a:solidFill>
              </a:rPr>
              <a:t>Move(A, C);  //</a:t>
            </a:r>
            <a:r>
              <a:rPr lang="zh-CN" altLang="en-US" sz="3000" kern="0" dirty="0" smtClean="0">
                <a:solidFill>
                  <a:srgbClr val="006600"/>
                </a:solidFill>
              </a:rPr>
              <a:t>把</a:t>
            </a:r>
            <a:r>
              <a:rPr lang="en-US" altLang="zh-CN" sz="3000" kern="0" dirty="0" smtClean="0">
                <a:solidFill>
                  <a:srgbClr val="006600"/>
                </a:solidFill>
              </a:rPr>
              <a:t>A</a:t>
            </a:r>
            <a:r>
              <a:rPr lang="zh-CN" altLang="en-US" sz="3000" kern="0" dirty="0" smtClean="0">
                <a:solidFill>
                  <a:srgbClr val="006600"/>
                </a:solidFill>
              </a:rPr>
              <a:t>最上方的</a:t>
            </a:r>
            <a:r>
              <a:rPr lang="en-US" altLang="zh-CN" sz="3000" kern="0" dirty="0" smtClean="0">
                <a:solidFill>
                  <a:srgbClr val="0066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6600"/>
                </a:solidFill>
              </a:rPr>
              <a:t>个圆盘移到</a:t>
            </a:r>
            <a:r>
              <a:rPr lang="en-US" altLang="zh-CN" sz="3000" kern="0" dirty="0" smtClean="0">
                <a:solidFill>
                  <a:srgbClr val="006600"/>
                </a:solidFill>
              </a:rPr>
              <a:t>C</a:t>
            </a:r>
            <a:r>
              <a:rPr lang="zh-CN" altLang="en-US" sz="3000" kern="0" dirty="0" smtClean="0">
                <a:solidFill>
                  <a:srgbClr val="006600"/>
                </a:solidFill>
              </a:rPr>
              <a:t>上</a:t>
            </a:r>
            <a:endParaRPr lang="zh-CN" altLang="en-US" sz="3000" dirty="0">
              <a:solidFill>
                <a:srgbClr val="006600"/>
              </a:solidFill>
            </a:endParaRPr>
          </a:p>
        </p:txBody>
      </p:sp>
      <p:sp>
        <p:nvSpPr>
          <p:cNvPr id="10" name="上下箭头 9"/>
          <p:cNvSpPr/>
          <p:nvPr/>
        </p:nvSpPr>
        <p:spPr bwMode="auto">
          <a:xfrm>
            <a:off x="3276600" y="4296600"/>
            <a:ext cx="228600" cy="504000"/>
          </a:xfrm>
          <a:prstGeom prst="up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2</a:t>
            </a:r>
            <a:r>
              <a:rPr lang="zh-CN" altLang="en-US" dirty="0" smtClean="0">
                <a:ea typeface="黑体" pitchFamily="2" charset="-122"/>
              </a:rPr>
              <a:t>：</a:t>
            </a:r>
            <a:r>
              <a:rPr lang="en-US" altLang="zh-CN" dirty="0" smtClean="0">
                <a:ea typeface="黑体" pitchFamily="2" charset="-122"/>
              </a:rPr>
              <a:t>Hanoi</a:t>
            </a:r>
            <a:r>
              <a:rPr lang="zh-CN" altLang="en-US" dirty="0" smtClean="0">
                <a:ea typeface="黑体" pitchFamily="2" charset="-122"/>
              </a:rPr>
              <a:t>塔问题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Hanoi( n, A, B, C)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 if (n == 1)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Move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(A,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else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Hanoi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(n-1, A, C, B);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Move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(A, C);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lvl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Hanoi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(n-1, B, 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lang="en-US" altLang="zh-CN" sz="3200" kern="0" dirty="0" smtClean="0">
                <a:latin typeface="+mj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}</a:t>
            </a:r>
          </a:p>
          <a:p>
            <a:pPr marL="108000"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</a:p>
          <a:p>
            <a:pPr marL="108000" marR="0" lvl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31871" y="1219200"/>
            <a:ext cx="39549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</a:t>
            </a:r>
            <a:r>
              <a:rPr lang="zh-CN" altLang="en-US" kern="0" dirty="0" smtClean="0">
                <a:solidFill>
                  <a:srgbClr val="008000"/>
                </a:solidFill>
              </a:rPr>
              <a:t>个盘子从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移动到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9400" y="19050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若共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个盘子，则直接移动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3616804"/>
            <a:ext cx="301717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</a:rPr>
              <a:t>个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B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600" y="4912204"/>
            <a:ext cx="30380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n-1</a:t>
            </a:r>
            <a:r>
              <a:rPr lang="zh-CN" altLang="en-US" kern="0" dirty="0" smtClean="0">
                <a:solidFill>
                  <a:srgbClr val="008000"/>
                </a:solidFill>
              </a:rPr>
              <a:t>个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B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4800" y="4226404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将</a:t>
            </a:r>
            <a:r>
              <a:rPr lang="en-US" altLang="zh-CN" kern="0" dirty="0" smtClean="0">
                <a:solidFill>
                  <a:srgbClr val="008000"/>
                </a:solidFill>
              </a:rPr>
              <a:t>n</a:t>
            </a:r>
            <a:r>
              <a:rPr lang="zh-CN" altLang="en-US" kern="0" dirty="0" smtClean="0">
                <a:solidFill>
                  <a:srgbClr val="008000"/>
                </a:solidFill>
              </a:rPr>
              <a:t>号盘子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从</a:t>
            </a:r>
            <a:r>
              <a:rPr lang="en-US" altLang="zh-CN" kern="0" dirty="0" smtClean="0">
                <a:solidFill>
                  <a:srgbClr val="008000"/>
                </a:solidFill>
              </a:rPr>
              <a:t>A</a:t>
            </a:r>
            <a:r>
              <a:rPr lang="zh-CN" altLang="en-US" kern="0" dirty="0" smtClean="0">
                <a:solidFill>
                  <a:srgbClr val="008000"/>
                </a:solidFill>
              </a:rPr>
              <a:t>到</a:t>
            </a:r>
            <a:r>
              <a:rPr lang="en-US" altLang="zh-CN" kern="0" dirty="0" smtClean="0">
                <a:solidFill>
                  <a:srgbClr val="008000"/>
                </a:solidFill>
              </a:rPr>
              <a:t>C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52600" y="2162651"/>
            <a:ext cx="73914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 smtClean="0">
                <a:solidFill>
                  <a:srgbClr val="C00000"/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 Move(A, 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Move(A, B)</a:t>
            </a:r>
            <a:endParaRPr lang="en-US" altLang="zh-CN" sz="3200" kern="0" dirty="0" smtClean="0">
              <a:solidFill>
                <a:srgbClr val="006600"/>
              </a:solidFill>
              <a:sym typeface="Wingdings" pitchFamily="2" charset="2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C, A, B) </a:t>
            </a:r>
            <a:r>
              <a:rPr lang="en-US" altLang="zh-CN" sz="3200" b="1" kern="0" dirty="0" smtClean="0">
                <a:solidFill>
                  <a:srgbClr val="C00000"/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 Move(C-&gt;B)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1451"/>
            <a:ext cx="8229600" cy="685800"/>
          </a:xfrm>
          <a:solidFill>
            <a:schemeClr val="bg1"/>
          </a:solidFill>
          <a:ln w="28575">
            <a:noFill/>
          </a:ln>
        </p:spPr>
        <p:txBody>
          <a:bodyPr/>
          <a:lstStyle/>
          <a:p>
            <a:pPr algn="l"/>
            <a:r>
              <a:rPr lang="zh-CN" altLang="en-US" sz="3200" dirty="0" smtClean="0">
                <a:ea typeface="黑体" pitchFamily="2" charset="-122"/>
              </a:rPr>
              <a:t>例：</a:t>
            </a:r>
            <a:r>
              <a:rPr lang="en-US" altLang="zh-CN" sz="3200" dirty="0" smtClean="0">
                <a:ea typeface="黑体" pitchFamily="2" charset="-122"/>
              </a:rPr>
              <a:t>3</a:t>
            </a:r>
            <a:r>
              <a:rPr lang="zh-CN" altLang="en-US" sz="3200" dirty="0" smtClean="0">
                <a:ea typeface="黑体" pitchFamily="2" charset="-122"/>
              </a:rPr>
              <a:t>个圆盘的</a:t>
            </a:r>
            <a:r>
              <a:rPr lang="en-US" altLang="zh-CN" sz="3200" dirty="0" smtClean="0">
                <a:ea typeface="黑体" pitchFamily="2" charset="-122"/>
              </a:rPr>
              <a:t>Hanoi</a:t>
            </a:r>
            <a:r>
              <a:rPr lang="zh-CN" altLang="en-US" sz="3200" dirty="0" smtClean="0">
                <a:ea typeface="黑体" pitchFamily="2" charset="-122"/>
              </a:rPr>
              <a:t>塔移动过程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43451"/>
            <a:ext cx="8915400" cy="6096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Hanoi</a:t>
            </a:r>
            <a:r>
              <a:rPr lang="en-US" altLang="zh-CN" sz="3200" kern="0" dirty="0" smtClean="0">
                <a:latin typeface="+mj-lt"/>
              </a:rPr>
              <a:t>(3, A, B, C)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//3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个从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A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C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，可借助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553051"/>
            <a:ext cx="8153400" cy="685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C,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//2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个从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A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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，可借助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C </a:t>
            </a:r>
            <a:endParaRPr lang="en-US" altLang="zh-CN" sz="3200" kern="0" dirty="0" smtClean="0">
              <a:solidFill>
                <a:srgbClr val="006600"/>
              </a:solidFill>
              <a:latin typeface="+mj-lt"/>
              <a:sym typeface="Wingdings" pitchFamily="2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524851"/>
            <a:ext cx="8229600" cy="6096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Hanoi(2,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B,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 A,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C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Wingdings" pitchFamily="2" charset="2"/>
              </a:rPr>
              <a:t>)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2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个从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BC</a:t>
            </a:r>
            <a:r>
              <a:rPr lang="zh-CN" altLang="en-US" sz="3200" kern="0" dirty="0" smtClean="0">
                <a:solidFill>
                  <a:srgbClr val="006600"/>
                </a:solidFill>
                <a:sym typeface="Wingdings" pitchFamily="2" charset="2"/>
              </a:rPr>
              <a:t>，可借助</a:t>
            </a:r>
            <a:r>
              <a:rPr lang="en-US" altLang="zh-CN" sz="3200" kern="0" dirty="0" smtClean="0">
                <a:solidFill>
                  <a:srgbClr val="006600"/>
                </a:solidFill>
                <a:sym typeface="Wingdings" pitchFamily="2" charset="2"/>
              </a:rPr>
              <a:t>A </a:t>
            </a:r>
          </a:p>
        </p:txBody>
      </p:sp>
      <p:sp>
        <p:nvSpPr>
          <p:cNvPr id="10" name="矩形 9"/>
          <p:cNvSpPr/>
          <p:nvPr/>
        </p:nvSpPr>
        <p:spPr>
          <a:xfrm>
            <a:off x="1752600" y="5134451"/>
            <a:ext cx="7391400" cy="172354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B, C, A) </a:t>
            </a:r>
            <a:r>
              <a:rPr lang="en-US" altLang="zh-CN" sz="3200" b="1" kern="0" dirty="0" smtClean="0">
                <a:solidFill>
                  <a:srgbClr val="C00000"/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 Move(B-&gt;A)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Move(B-&gt;C)</a:t>
            </a: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chemeClr val="accent1">
                    <a:lumMod val="25000"/>
                  </a:schemeClr>
                </a:solidFill>
                <a:sym typeface="Wingdings" pitchFamily="2" charset="2"/>
              </a:rPr>
              <a:t>Hanoi(1, A, B, C) </a:t>
            </a:r>
            <a:r>
              <a:rPr lang="en-US" altLang="zh-CN" sz="3200" b="1" kern="0" dirty="0" smtClean="0">
                <a:solidFill>
                  <a:srgbClr val="C00000"/>
                </a:solidFill>
                <a:sym typeface="Wingdings" pitchFamily="2" charset="2"/>
              </a:rPr>
              <a:t></a:t>
            </a:r>
            <a:r>
              <a:rPr lang="en-US" altLang="zh-CN" sz="3200" kern="0" dirty="0" smtClean="0">
                <a:solidFill>
                  <a:srgbClr val="C00000"/>
                </a:solidFill>
                <a:sym typeface="Wingdings" pitchFamily="2" charset="2"/>
              </a:rPr>
              <a:t> Move(A-&gt;C)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3915251"/>
            <a:ext cx="8229600" cy="609600"/>
          </a:xfrm>
          <a:prstGeom prst="rect">
            <a:avLst/>
          </a:prstGeom>
          <a:solidFill>
            <a:srgbClr val="FFCC99"/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1500"/>
              </a:spcBef>
              <a:buNone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Move(A, C) 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  <a:sym typeface="Wingdings" pitchFamily="2" charset="2"/>
              </a:rPr>
              <a:t>//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1</a:t>
            </a: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个从</a:t>
            </a:r>
            <a:r>
              <a:rPr lang="en-US" altLang="zh-CN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AC</a:t>
            </a:r>
            <a:endParaRPr lang="en-US" altLang="zh-CN" sz="3200" kern="0" dirty="0" smtClean="0">
              <a:solidFill>
                <a:srgbClr val="006600"/>
              </a:solidFill>
              <a:latin typeface="+mj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  <p:bldP spid="10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80647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28600"/>
            <a:ext cx="28638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8600"/>
            <a:ext cx="2902744" cy="168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514600"/>
            <a:ext cx="278744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2135" y="2438400"/>
            <a:ext cx="297425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2200" y="2438400"/>
            <a:ext cx="302833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800600"/>
            <a:ext cx="284870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4800600"/>
            <a:ext cx="277023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下弧形箭头 13"/>
          <p:cNvSpPr/>
          <p:nvPr/>
        </p:nvSpPr>
        <p:spPr bwMode="auto">
          <a:xfrm>
            <a:off x="22860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下弧形箭头 14"/>
          <p:cNvSpPr/>
          <p:nvPr/>
        </p:nvSpPr>
        <p:spPr bwMode="auto">
          <a:xfrm>
            <a:off x="5486400" y="19050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弧形箭头 15"/>
          <p:cNvSpPr/>
          <p:nvPr/>
        </p:nvSpPr>
        <p:spPr bwMode="auto">
          <a:xfrm>
            <a:off x="22860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下弧形箭头 16"/>
          <p:cNvSpPr/>
          <p:nvPr/>
        </p:nvSpPr>
        <p:spPr bwMode="auto">
          <a:xfrm>
            <a:off x="5562600" y="4114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下弧形箭头 17"/>
          <p:cNvSpPr/>
          <p:nvPr/>
        </p:nvSpPr>
        <p:spPr bwMode="auto">
          <a:xfrm>
            <a:off x="2362200" y="6400800"/>
            <a:ext cx="1219200" cy="457200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 txBox="1">
            <a:spLocks noChangeArrowheads="1"/>
          </p:cNvSpPr>
          <p:nvPr/>
        </p:nvSpPr>
        <p:spPr bwMode="auto">
          <a:xfrm>
            <a:off x="228600" y="2286000"/>
            <a:ext cx="8839200" cy="1371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 smtClean="0">
                <a:latin typeface="+mj-lt"/>
              </a:rPr>
              <a:t>直接或间接</a:t>
            </a:r>
            <a:r>
              <a:rPr lang="zh-CN" altLang="en-US" sz="3200" dirty="0" smtClean="0">
                <a:solidFill>
                  <a:srgbClr val="FF0000"/>
                </a:solidFill>
                <a:latin typeface="+mj-lt"/>
              </a:rPr>
              <a:t>调用</a:t>
            </a:r>
            <a:r>
              <a:rPr lang="zh-CN" altLang="en-US" sz="3200" dirty="0" smtClean="0">
                <a:latin typeface="+mj-lt"/>
              </a:rPr>
              <a:t>自身，且每次调用，问题的规模都能减小，最终到达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3733800" y="3810000"/>
            <a:ext cx="1524000" cy="838408"/>
          </a:xfrm>
          <a:prstGeom prst="downArrow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609600" y="4724400"/>
            <a:ext cx="7696200" cy="1447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黑体" pitchFamily="2" charset="-122"/>
              </a:rPr>
              <a:t>编译程序如何处理递归调用？</a:t>
            </a:r>
            <a:endParaRPr lang="en-US" altLang="zh-CN" sz="3200" kern="0" dirty="0" smtClean="0">
              <a:latin typeface="黑体" pitchFamily="2" charset="-12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递归</a:t>
            </a:r>
            <a:r>
              <a:rPr lang="zh-CN" altLang="en-US" sz="3200" kern="0" dirty="0" smtClean="0">
                <a:latin typeface="黑体" pitchFamily="2" charset="-122"/>
              </a:rPr>
              <a:t>调用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与栈有何关系？（课外自学）</a:t>
            </a: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228600" y="762000"/>
            <a:ext cx="8839200" cy="1447800"/>
          </a:xfrm>
          <a:prstGeom prst="rect">
            <a:avLst/>
          </a:prstGeom>
          <a:solidFill>
            <a:srgbClr val="90E660"/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dirty="0" smtClean="0">
                <a:latin typeface="+mj-lt"/>
              </a:rPr>
              <a:t>递归的优点：对问题描述简洁，结构清晰，</a:t>
            </a:r>
            <a:endParaRPr lang="en-US" altLang="zh-CN" sz="3200" dirty="0" smtClean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dirty="0" smtClean="0">
                <a:latin typeface="+mj-lt"/>
              </a:rPr>
              <a:t>                      </a:t>
            </a:r>
            <a:r>
              <a:rPr lang="zh-CN" altLang="en-US" sz="3200" dirty="0" smtClean="0">
                <a:latin typeface="+mj-lt"/>
              </a:rPr>
              <a:t>编出的程序易读、正确性容易证明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栈的应用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递归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 </a:t>
            </a:r>
            <a:r>
              <a:rPr lang="en-US" altLang="zh-CN" sz="3200" kern="0" dirty="0" smtClean="0">
                <a:latin typeface="+mn-lt"/>
              </a:rPr>
              <a:t>– </a:t>
            </a:r>
            <a:r>
              <a:rPr lang="zh-CN" altLang="en-US" sz="3200" kern="0" dirty="0" smtClean="0">
                <a:latin typeface="+mn-lt"/>
              </a:rPr>
              <a:t>栈在回溯法求解中的作用；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17526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迷宫由</a:t>
            </a:r>
            <a:r>
              <a:rPr lang="en-US" altLang="zh-CN" dirty="0" smtClean="0">
                <a:latin typeface="+mj-lt"/>
                <a:ea typeface="黑体" pitchFamily="2" charset="-122"/>
              </a:rPr>
              <a:t>M*N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个方格组成，每个方格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可能是墙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，也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可能为通道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dirty="0" smtClean="0">
                <a:latin typeface="+mj-lt"/>
                <a:ea typeface="黑体" pitchFamily="2" charset="-122"/>
              </a:rPr>
              <a:t>可以行走</a:t>
            </a:r>
            <a:r>
              <a:rPr lang="en-US" altLang="zh-CN" dirty="0" smtClean="0">
                <a:latin typeface="+mj-lt"/>
                <a:ea typeface="黑体" pitchFamily="2" charset="-122"/>
              </a:rPr>
              <a:t>);</a:t>
            </a: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304800" y="3048000"/>
            <a:ext cx="86868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已知迷宫的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入口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(x1,y1)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出口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(x2,y2)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，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求：从入口到出口的一个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无环路径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路径上任意位置不能重复行走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1951037"/>
            <a:ext cx="86868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ea typeface="黑体" pitchFamily="2" charset="-122"/>
              </a:rPr>
              <a:t>栈：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一种特殊的线性表，所有的插入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进栈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和删除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出栈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都在表的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同一端</a:t>
            </a: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栈顶</a:t>
            </a:r>
            <a:r>
              <a:rPr lang="en-US" altLang="zh-CN" dirty="0" smtClean="0">
                <a:solidFill>
                  <a:srgbClr val="A5002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进行；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8600" y="1752601"/>
            <a:ext cx="8763000" cy="312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35052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栈：</a:t>
            </a:r>
            <a:r>
              <a:rPr lang="zh-CN" altLang="en-US" sz="3200" kern="0" dirty="0" smtClean="0">
                <a:solidFill>
                  <a:srgbClr val="A50021"/>
                </a:solidFill>
                <a:latin typeface="+mn-lt"/>
              </a:rPr>
              <a:t>后进先出 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en-US" altLang="zh-CN" sz="3200" kern="0" dirty="0">
                <a:latin typeface="+mn-lt"/>
              </a:rPr>
              <a:t>last in first out, LIFO</a:t>
            </a:r>
            <a:r>
              <a:rPr lang="en-US" altLang="zh-CN" sz="3200" kern="0" dirty="0" smtClean="0">
                <a:latin typeface="+mn-lt"/>
              </a:rPr>
              <a:t>)</a:t>
            </a:r>
            <a:r>
              <a:rPr lang="zh-CN" altLang="en-US" sz="3200" kern="0" dirty="0" smtClean="0">
                <a:latin typeface="+mn-lt"/>
              </a:rPr>
              <a:t>，即</a:t>
            </a:r>
            <a:endParaRPr lang="en-US" altLang="zh-CN" sz="3200" kern="0" dirty="0" smtClean="0">
              <a:latin typeface="+mn-lt"/>
            </a:endParaRPr>
          </a:p>
          <a:p>
            <a:pPr marL="3429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     </a:t>
            </a:r>
            <a:r>
              <a:rPr lang="zh-CN" altLang="en-US" sz="3200" kern="0" dirty="0" smtClean="0">
                <a:solidFill>
                  <a:srgbClr val="A50021"/>
                </a:solidFill>
                <a:latin typeface="+mn-lt"/>
              </a:rPr>
              <a:t>先进后出 </a:t>
            </a:r>
            <a:r>
              <a:rPr lang="en-US" altLang="zh-CN" sz="3200" kern="0" dirty="0" smtClean="0">
                <a:latin typeface="+mn-lt"/>
              </a:rPr>
              <a:t>(first in last out, FILO) 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/>
              <a:t>表；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23" y="1295400"/>
            <a:ext cx="887837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5715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要求：每一步，只能走直线，不能走斜线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迷宫问题的思路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6482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从入口</a:t>
            </a:r>
            <a:r>
              <a:rPr lang="en-US" altLang="zh-CN" dirty="0" smtClean="0">
                <a:latin typeface="+mj-lt"/>
                <a:ea typeface="黑体" pitchFamily="2" charset="-122"/>
              </a:rPr>
              <a:t>(x1,y1)</a:t>
            </a:r>
            <a:r>
              <a:rPr lang="zh-CN" altLang="en-US" dirty="0" smtClean="0">
                <a:latin typeface="+mj-lt"/>
                <a:ea typeface="黑体" pitchFamily="2" charset="-122"/>
              </a:rPr>
              <a:t>出发，沿着可能的方向，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向前试探；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若能前进，则继续向前走；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若某一步，不能前进，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则沿着原路返回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回溯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，并在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未试探过的方向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上，谋求前进；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直到找到出口，或者探索失败；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求解迷宫问题的思路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2057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--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走到一个位置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j)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选择一个“</a:t>
            </a:r>
            <a:r>
              <a:rPr lang="zh-CN" altLang="en-US" dirty="0" smtClean="0">
                <a:ea typeface="黑体" pitchFamily="2" charset="-122"/>
              </a:rPr>
              <a:t>未试探过</a:t>
            </a:r>
            <a:r>
              <a:rPr lang="zh-CN" altLang="en-US" dirty="0" smtClean="0">
                <a:latin typeface="+mj-lt"/>
                <a:ea typeface="黑体" pitchFamily="2" charset="-122"/>
              </a:rPr>
              <a:t>”的方向，向前探索，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需记录：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位置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j)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+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该处“</a:t>
            </a:r>
            <a:r>
              <a:rPr lang="zh-CN" altLang="en-US" dirty="0" smtClean="0">
                <a:solidFill>
                  <a:srgbClr val="003399"/>
                </a:solidFill>
                <a:ea typeface="黑体" pitchFamily="2" charset="-122"/>
              </a:rPr>
              <a:t>已试探过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”的方向</a:t>
            </a:r>
            <a:endParaRPr lang="en-US" altLang="zh-CN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3429000"/>
            <a:ext cx="8763000" cy="2209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如果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lang="en-US" altLang="zh-CN" sz="3200" kern="0" dirty="0" err="1" smtClean="0"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j)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向前是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死路，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   </a:t>
            </a:r>
            <a:r>
              <a:rPr lang="zh-CN" altLang="en-US" sz="3200" kern="0" dirty="0" smtClean="0">
                <a:latin typeface="+mj-lt"/>
              </a:rPr>
              <a:t>即：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所有方向</a:t>
            </a:r>
            <a:r>
              <a:rPr lang="zh-CN" altLang="en-US" sz="3200" kern="0" dirty="0" smtClean="0">
                <a:solidFill>
                  <a:srgbClr val="7030A0"/>
                </a:solidFill>
                <a:latin typeface="+mj-lt"/>
              </a:rPr>
              <a:t>已试探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or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相邻位置是墙壁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则，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沿着来时的路，退一步；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7" name="云形 6"/>
          <p:cNvSpPr/>
          <p:nvPr/>
        </p:nvSpPr>
        <p:spPr bwMode="auto">
          <a:xfrm>
            <a:off x="5943600" y="5029200"/>
            <a:ext cx="3200400" cy="1827193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 smtClean="0">
                <a:solidFill>
                  <a:schemeClr val="bg1"/>
                </a:solidFill>
              </a:rPr>
              <a:t>路径存入</a:t>
            </a:r>
            <a:r>
              <a:rPr lang="zh-CN" altLang="en-US" sz="3000" dirty="0" smtClean="0">
                <a:solidFill>
                  <a:schemeClr val="bg1"/>
                </a:solidFill>
                <a:sym typeface="Wingdings" pitchFamily="2" charset="2"/>
              </a:rPr>
              <a:t>栈，</a:t>
            </a:r>
            <a:endParaRPr lang="en-US" altLang="zh-CN" sz="30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000" dirty="0" smtClean="0">
                <a:solidFill>
                  <a:schemeClr val="bg1"/>
                </a:solidFill>
                <a:sym typeface="Wingdings" pitchFamily="2" charset="2"/>
              </a:rPr>
              <a:t>以便回溯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迷宫问题的表示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1148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迷宫本身用一个二维数组表示，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maze[m][n];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每个位置的值：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][j] </a:t>
            </a:r>
            <a:r>
              <a:rPr lang="en-US" altLang="zh-CN" b="1" dirty="0" smtClean="0">
                <a:latin typeface="+mj-lt"/>
                <a:ea typeface="黑体" pitchFamily="2" charset="-122"/>
                <a:sym typeface="Symbol"/>
              </a:rPr>
              <a:t> 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{0, 1,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</a:t>
            </a: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},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  0: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通路，</a:t>
            </a:r>
            <a:endParaRPr lang="en-US" altLang="zh-CN" dirty="0" smtClean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  1: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墙，</a:t>
            </a:r>
            <a:endParaRPr lang="en-US" altLang="zh-CN" dirty="0" smtClean="0">
              <a:latin typeface="+mj-lt"/>
              <a:ea typeface="黑体" pitchFamily="2" charset="-122"/>
              <a:sym typeface="Symbol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dirty="0" smtClean="0">
                <a:latin typeface="+mj-lt"/>
                <a:ea typeface="黑体" pitchFamily="2" charset="-122"/>
                <a:sym typeface="Symbol"/>
              </a:rPr>
              <a:t>  </a:t>
            </a:r>
            <a:r>
              <a:rPr lang="zh-CN" altLang="en-US" dirty="0" smtClean="0">
                <a:latin typeface="+mj-lt"/>
                <a:ea typeface="黑体" pitchFamily="2" charset="-122"/>
                <a:sym typeface="Symbol"/>
              </a:rPr>
              <a:t>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2: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位置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(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i,j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  <a:sym typeface="Symbol"/>
              </a:rPr>
              <a:t>已经被访问过</a:t>
            </a:r>
            <a:endParaRPr lang="en-US" altLang="zh-CN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12954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 smtClean="0">
                <a:latin typeface="+mj-lt"/>
                <a:ea typeface="黑体" pitchFamily="2" charset="-122"/>
              </a:rPr>
              <a:t>一个位置处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可以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试探的方向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：上下左右共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4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个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--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用二维数组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direction[4][2]</a:t>
            </a:r>
            <a:r>
              <a:rPr lang="zh-CN" altLang="en-US" dirty="0" smtClean="0">
                <a:latin typeface="+mj-lt"/>
                <a:ea typeface="黑体" pitchFamily="2" charset="-122"/>
              </a:rPr>
              <a:t>表示；</a:t>
            </a:r>
            <a:endParaRPr lang="en-US" altLang="zh-CN" dirty="0" smtClean="0">
              <a:solidFill>
                <a:srgbClr val="FF9900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41910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2.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当前位置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j)</a:t>
            </a:r>
            <a:r>
              <a:rPr lang="zh-CN" altLang="en-US" sz="3200" kern="0" dirty="0" smtClean="0">
                <a:latin typeface="+mj-lt"/>
              </a:rPr>
              <a:t>在“</a:t>
            </a:r>
            <a:r>
              <a:rPr lang="en-US" altLang="zh-CN" sz="3200" kern="0" dirty="0" smtClean="0"/>
              <a:t>E</a:t>
            </a:r>
            <a:r>
              <a:rPr lang="zh-CN" altLang="en-US" sz="3200" kern="0" dirty="0" smtClean="0"/>
              <a:t>方向</a:t>
            </a:r>
            <a:r>
              <a:rPr lang="zh-CN" altLang="en-US" sz="3200" kern="0" dirty="0" smtClean="0">
                <a:latin typeface="+mj-lt"/>
              </a:rPr>
              <a:t>”前进</a:t>
            </a:r>
            <a:r>
              <a:rPr lang="en-US" altLang="zh-CN" sz="3200" kern="0" dirty="0" smtClean="0">
                <a:latin typeface="+mj-lt"/>
              </a:rPr>
              <a:t>1</a:t>
            </a:r>
            <a:r>
              <a:rPr lang="zh-CN" altLang="en-US" sz="3200" kern="0" dirty="0" smtClean="0">
                <a:latin typeface="+mj-lt"/>
              </a:rPr>
              <a:t>步，到达：</a:t>
            </a:r>
            <a:endParaRPr lang="en-US" altLang="zh-CN" sz="3200" kern="0" dirty="0" smtClean="0">
              <a:latin typeface="+mj-lt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(g, h) = (</a:t>
            </a:r>
            <a:r>
              <a:rPr lang="en-US" altLang="zh-CN" sz="3200" kern="0" dirty="0" err="1" smtClean="0"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j) + (direction[0][0], direction[0][1])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494740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9144000" cy="6477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创建一个空栈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；迷宫入口位置进栈；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读取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栈顶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，设其中包含的位置为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步，即到下一个位置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  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打印栈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中所有元素，并返回；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      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把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进栈，并设置为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              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此时，当前位置无法向前试探，栈顶出栈；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6" name="云形 5"/>
          <p:cNvSpPr/>
          <p:nvPr/>
        </p:nvSpPr>
        <p:spPr bwMode="auto">
          <a:xfrm>
            <a:off x="-304800" y="2895600"/>
            <a:ext cx="26670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能被访问的新位置，即刻进栈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991600" cy="6477000"/>
          </a:xfr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+mj-lt"/>
                <a:ea typeface="黑体" pitchFamily="2" charset="-122"/>
              </a:rPr>
              <a:t>mazeFrame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{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 建空栈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st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；迷宫入口位置进栈；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   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栈不为空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{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, j)=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栈顶；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栈顶出栈；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j)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存在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向前试探的可能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{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沿某方向试探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步，得到下一个位置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latin typeface="+mj-lt"/>
                <a:ea typeface="黑体" pitchFamily="2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是出口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打印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当前位置和栈中位置</a:t>
            </a:r>
            <a:r>
              <a:rPr lang="zh-CN" altLang="en-US" sz="2800" dirty="0" smtClean="0">
                <a:latin typeface="+mj-lt"/>
                <a:ea typeface="黑体" pitchFamily="2" charset="-122"/>
              </a:rPr>
              <a:t>，并返回；</a:t>
            </a:r>
            <a:endParaRPr lang="en-US" altLang="zh-CN" sz="2800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                  if(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下一个位置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是通道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            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当前记录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, j, 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方向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进栈</a:t>
            </a:r>
            <a:r>
              <a:rPr lang="en-US" altLang="zh-CN" sz="2800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, 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令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j)=(g, h)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；</a:t>
            </a:r>
            <a:endParaRPr lang="en-US" altLang="zh-CN" sz="28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}</a:t>
            </a:r>
            <a:endParaRPr lang="en-US" altLang="zh-CN" sz="2800" b="1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+mj-lt"/>
                <a:ea typeface="黑体" pitchFamily="2" charset="-122"/>
              </a:rPr>
              <a:t>          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//while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退出，即：当前位置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, j)</a:t>
            </a:r>
            <a:r>
              <a:rPr lang="zh-CN" altLang="en-US" sz="28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无法前进</a:t>
            </a:r>
            <a:endParaRPr lang="en-US" altLang="zh-CN" sz="2800" dirty="0" smtClean="0">
              <a:solidFill>
                <a:srgbClr val="7030A0"/>
              </a:solidFill>
              <a:latin typeface="+mj-lt"/>
              <a:ea typeface="黑体" pitchFamily="2" charset="-122"/>
            </a:endParaRP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黑体" pitchFamily="2" charset="-122"/>
              </a:rPr>
              <a:t>}</a:t>
            </a:r>
          </a:p>
          <a:p>
            <a:pPr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486401" y="381000"/>
            <a:ext cx="3657600" cy="147367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算法精化：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可前进的位置才进栈，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并记录前进方向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2352"/>
            <a:ext cx="6207291" cy="658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云形 3"/>
          <p:cNvSpPr/>
          <p:nvPr/>
        </p:nvSpPr>
        <p:spPr bwMode="auto">
          <a:xfrm>
            <a:off x="0" y="2962364"/>
            <a:ext cx="2133600" cy="2600236"/>
          </a:xfrm>
          <a:prstGeom prst="cloud">
            <a:avLst/>
          </a:prstGeom>
          <a:solidFill>
            <a:srgbClr val="8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可前进的位置，才进栈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3200" y="3200400"/>
            <a:ext cx="2592376" cy="100489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K:</a:t>
            </a:r>
            <a:r>
              <a:rPr lang="zh-CN" altLang="en-US" sz="2600" dirty="0" smtClean="0"/>
              <a:t>是从哪个方向</a:t>
            </a:r>
            <a:endParaRPr lang="en-US" altLang="zh-CN" sz="26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 </a:t>
            </a:r>
            <a:r>
              <a:rPr lang="zh-CN" altLang="en-US" sz="2600" dirty="0" smtClean="0"/>
              <a:t>离开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i,j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位置的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Rectangle 5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4343400" cy="609600"/>
          </a:xfrm>
          <a:noFill/>
          <a:ln/>
        </p:spPr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程     </a:t>
            </a:r>
            <a:r>
              <a:rPr lang="zh-CN" altLang="en-US" b="1" dirty="0">
                <a:ea typeface="黑体" pitchFamily="2" charset="-122"/>
              </a:rPr>
              <a:t>序</a:t>
            </a:r>
            <a:endParaRPr lang="en-US" altLang="zh-CN" b="1" dirty="0">
              <a:ea typeface="黑体" pitchFamily="2" charset="-122"/>
            </a:endParaRPr>
          </a:p>
        </p:txBody>
      </p: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990600" y="1600201"/>
            <a:ext cx="70866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177800" algn="just">
              <a:buNone/>
            </a:pPr>
            <a:r>
              <a:rPr lang="en-US" altLang="zh-CN" sz="3200" dirty="0" err="1">
                <a:ea typeface="黑体" pitchFamily="2" charset="-122"/>
              </a:rPr>
              <a:t>typedef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struct</a:t>
            </a:r>
            <a:endParaRPr lang="en-US" altLang="zh-CN" sz="3200" dirty="0">
              <a:ea typeface="黑体" pitchFamily="2" charset="-122"/>
            </a:endParaRP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   </a:t>
            </a:r>
            <a:r>
              <a:rPr lang="en-US" altLang="zh-CN" sz="3200" dirty="0" err="1">
                <a:solidFill>
                  <a:srgbClr val="003399"/>
                </a:solidFill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x</a:t>
            </a:r>
            <a:r>
              <a:rPr lang="en-US" altLang="zh-CN" sz="3200" dirty="0" smtClean="0">
                <a:ea typeface="黑体" pitchFamily="2" charset="-122"/>
              </a:rPr>
              <a:t>, y, d</a:t>
            </a:r>
            <a:r>
              <a:rPr lang="en-US" altLang="zh-CN" sz="3200" dirty="0">
                <a:ea typeface="黑体" pitchFamily="2" charset="-122"/>
              </a:rPr>
              <a:t>;</a:t>
            </a:r>
          </a:p>
          <a:p>
            <a:pPr indent="177800" algn="just">
              <a:buNone/>
            </a:pPr>
            <a:r>
              <a:rPr lang="en-US" altLang="zh-CN" sz="3200" dirty="0">
                <a:ea typeface="黑体" pitchFamily="2" charset="-122"/>
              </a:rPr>
              <a:t>} </a:t>
            </a:r>
            <a:endParaRPr lang="en-US" altLang="zh-CN" sz="3200" dirty="0" smtClean="0">
              <a:ea typeface="黑体" pitchFamily="2" charset="-122"/>
            </a:endParaRPr>
          </a:p>
          <a:p>
            <a:pPr indent="177800" algn="just">
              <a:buNone/>
            </a:pPr>
            <a:r>
              <a:rPr lang="en-US" altLang="zh-CN" sz="3200" dirty="0" err="1" smtClean="0">
                <a:ea typeface="黑体" pitchFamily="2" charset="-122"/>
              </a:rPr>
              <a:t>DataType</a:t>
            </a:r>
            <a:r>
              <a:rPr lang="en-US" altLang="zh-CN" sz="3200" dirty="0" smtClean="0">
                <a:ea typeface="黑体" pitchFamily="2" charset="-122"/>
              </a:rPr>
              <a:t>; </a:t>
            </a:r>
            <a:r>
              <a:rPr lang="en-US" altLang="zh-CN" sz="3200" dirty="0" smtClean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sz="3200" dirty="0" smtClean="0">
                <a:solidFill>
                  <a:srgbClr val="006600"/>
                </a:solidFill>
                <a:ea typeface="黑体" pitchFamily="2" charset="-122"/>
              </a:rPr>
              <a:t>结构类型定义</a:t>
            </a:r>
            <a:endParaRPr lang="en-US" altLang="zh-CN" sz="3200" dirty="0" smtClean="0">
              <a:solidFill>
                <a:srgbClr val="0066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函数原型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686800" cy="449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void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mazePath</a:t>
            </a:r>
            <a:r>
              <a:rPr lang="en-US" altLang="zh-CN" dirty="0" smtClean="0">
                <a:latin typeface="+mj-lt"/>
                <a:ea typeface="黑体" pitchFamily="2" charset="-122"/>
              </a:rPr>
              <a:t>(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*</a:t>
            </a:r>
            <a:r>
              <a:rPr lang="en-US" altLang="zh-CN" dirty="0">
                <a:latin typeface="+mj-lt"/>
                <a:ea typeface="黑体" pitchFamily="2" charset="-122"/>
              </a:rPr>
              <a:t>maze</a:t>
            </a:r>
            <a:r>
              <a:rPr lang="en-US" altLang="zh-CN" dirty="0" smtClean="0">
                <a:latin typeface="+mj-lt"/>
                <a:ea typeface="黑体" pitchFamily="2" charset="-122"/>
              </a:rPr>
              <a:t>[ ],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*</a:t>
            </a:r>
            <a:r>
              <a:rPr lang="en-US" altLang="zh-CN" dirty="0">
                <a:latin typeface="+mj-lt"/>
                <a:ea typeface="黑体" pitchFamily="2" charset="-122"/>
              </a:rPr>
              <a:t> direction</a:t>
            </a:r>
            <a:r>
              <a:rPr lang="en-US" altLang="zh-CN" dirty="0" smtClean="0">
                <a:latin typeface="+mj-lt"/>
                <a:ea typeface="黑体" pitchFamily="2" charset="-122"/>
              </a:rPr>
              <a:t>[ ],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          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x1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y1, 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>
                <a:latin typeface="+mj-lt"/>
                <a:ea typeface="黑体" pitchFamily="2" charset="-122"/>
              </a:rPr>
              <a:t> x2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y2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 maze[M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][N]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为迷宫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//direction[4][4]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为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方向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数组</a:t>
            </a:r>
            <a:endParaRPr lang="en-US" altLang="zh-CN" dirty="0" smtClean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入口：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maze[x1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][y1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]，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出口</a:t>
            </a:r>
            <a:r>
              <a:rPr lang="zh-CN" altLang="en-US" dirty="0">
                <a:solidFill>
                  <a:srgbClr val="006600"/>
                </a:solidFill>
                <a:latin typeface="+mj-lt"/>
                <a:ea typeface="黑体" pitchFamily="2" charset="-122"/>
              </a:rPr>
              <a:t>：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maze[x2</a:t>
            </a:r>
            <a:r>
              <a:rPr lang="en-US" altLang="zh-CN" dirty="0">
                <a:solidFill>
                  <a:srgbClr val="006600"/>
                </a:solidFill>
                <a:latin typeface="+mj-lt"/>
                <a:ea typeface="黑体" pitchFamily="2" charset="-122"/>
              </a:rPr>
              <a:t>][y2]    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栈的应用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递归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类型定义与声明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3352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{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j, k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g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h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PseqStack</a:t>
            </a: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; 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栈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dirty="0" err="1">
                <a:solidFill>
                  <a:srgbClr val="003399"/>
                </a:solidFill>
                <a:latin typeface="+mj-lt"/>
                <a:ea typeface="黑体" pitchFamily="2" charset="-122"/>
              </a:rPr>
              <a:t>DataType</a:t>
            </a:r>
            <a:r>
              <a:rPr lang="en-US" altLang="zh-CN" dirty="0">
                <a:latin typeface="+mj-lt"/>
                <a:ea typeface="黑体" pitchFamily="2" charset="-122"/>
              </a:rPr>
              <a:t> element</a:t>
            </a:r>
            <a:r>
              <a:rPr lang="en-US" altLang="zh-CN" dirty="0" smtClean="0">
                <a:latin typeface="+mj-lt"/>
                <a:ea typeface="黑体" pitchFamily="2" charset="-122"/>
              </a:rPr>
              <a:t>; 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栈中元素 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dirty="0" smtClean="0">
                <a:solidFill>
                  <a:srgbClr val="008000"/>
                </a:solidFill>
                <a:ea typeface="黑体" pitchFamily="2" charset="-122"/>
              </a:rPr>
              <a:t>x, y, d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zh-CN" altLang="en-US" sz="4000" b="1">
                <a:latin typeface="宋体" charset="-122"/>
                <a:ea typeface="黑体" pitchFamily="2" charset="-122"/>
              </a:rPr>
              <a:t>入口访问并初始化堆栈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80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CreateEmptyStack_seq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 M*N);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maze[x1][y1</a:t>
            </a:r>
            <a:r>
              <a:rPr lang="en-US" altLang="zh-CN" dirty="0" smtClean="0">
                <a:latin typeface="+mj-lt"/>
                <a:ea typeface="黑体" pitchFamily="2" charset="-122"/>
              </a:rPr>
              <a:t>]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= 2</a:t>
            </a:r>
            <a:r>
              <a:rPr lang="en-US" altLang="zh-CN" dirty="0" smtClean="0">
                <a:latin typeface="+mj-lt"/>
                <a:ea typeface="黑体" pitchFamily="2" charset="-122"/>
              </a:rPr>
              <a:t>;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smtClean="0">
                <a:solidFill>
                  <a:srgbClr val="006600"/>
                </a:solidFill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ea typeface="黑体" pitchFamily="2" charset="-122"/>
              </a:rPr>
              <a:t>标记，入口已访问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 = x1;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 = y1;</a:t>
            </a:r>
          </a:p>
          <a:p>
            <a:pPr marL="108000" indent="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latin typeface="+mj-lt"/>
                <a:ea typeface="黑体" pitchFamily="2" charset="-122"/>
              </a:rPr>
              <a:t> =-1</a:t>
            </a:r>
            <a:r>
              <a:rPr lang="en-US" altLang="zh-CN" dirty="0" smtClean="0">
                <a:latin typeface="+mj-lt"/>
                <a:ea typeface="黑体" pitchFamily="2" charset="-122"/>
              </a:rPr>
              <a:t>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108000" indent="0" algn="just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dirty="0" smtClean="0">
                <a:solidFill>
                  <a:srgbClr val="FF9900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push_seq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element); </a:t>
            </a:r>
            <a:r>
              <a:rPr lang="en-US" altLang="zh-CN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入口进栈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562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while( </a:t>
            </a:r>
            <a:r>
              <a:rPr lang="en-US" altLang="zh-CN" dirty="0">
                <a:solidFill>
                  <a:srgbClr val="FF9900"/>
                </a:solidFill>
                <a:latin typeface="+mj-lt"/>
                <a:ea typeface="黑体" pitchFamily="2" charset="-122"/>
              </a:rPr>
              <a:t>!</a:t>
            </a:r>
            <a:r>
              <a:rPr lang="en-US" altLang="zh-CN" dirty="0" err="1">
                <a:solidFill>
                  <a:srgbClr val="FF9900"/>
                </a:solidFill>
                <a:latin typeface="+mj-lt"/>
                <a:ea typeface="黑体" pitchFamily="2" charset="-122"/>
              </a:rPr>
              <a:t>isEmptyStack_seq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 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{         </a:t>
            </a:r>
            <a:r>
              <a:rPr lang="en-US" altLang="zh-CN" dirty="0">
                <a:latin typeface="+mj-lt"/>
                <a:ea typeface="黑体" pitchFamily="2" charset="-122"/>
              </a:rPr>
              <a:t>element = </a:t>
            </a:r>
            <a:r>
              <a:rPr lang="en-US" altLang="zh-CN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top_seq</a:t>
            </a:r>
            <a:r>
              <a:rPr lang="en-US" altLang="zh-CN" dirty="0">
                <a:latin typeface="+mj-lt"/>
                <a:ea typeface="黑体" pitchFamily="2" charset="-122"/>
              </a:rPr>
              <a:t>(</a:t>
            </a:r>
            <a:r>
              <a:rPr lang="en-US" altLang="zh-CN" dirty="0" err="1">
                <a:latin typeface="+mj-lt"/>
                <a:ea typeface="黑体" pitchFamily="2" charset="-122"/>
              </a:rPr>
              <a:t>st</a:t>
            </a:r>
            <a:r>
              <a:rPr lang="en-US" altLang="zh-CN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pop_seq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); 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栈顶出栈，作为当前位置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28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j)</a:t>
            </a:r>
            <a:endParaRPr lang="en-US" altLang="zh-CN" sz="28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 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element.x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j </a:t>
            </a:r>
            <a:r>
              <a:rPr lang="en-US" altLang="zh-CN" dirty="0"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latin typeface="+mj-lt"/>
                <a:ea typeface="黑体" pitchFamily="2" charset="-122"/>
              </a:rPr>
              <a:t>element.y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k </a:t>
            </a:r>
            <a:r>
              <a:rPr lang="zh-CN" altLang="en-US" dirty="0">
                <a:solidFill>
                  <a:schemeClr val="tx2"/>
                </a:solidFill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element.d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+1; 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while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 k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&lt;=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3 )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    {      </a:t>
            </a:r>
            <a:r>
              <a:rPr lang="en-US" altLang="zh-CN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g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 +</a:t>
            </a:r>
            <a:r>
              <a:rPr lang="en-US" altLang="zh-CN" dirty="0">
                <a:latin typeface="+mj-lt"/>
                <a:ea typeface="黑体" pitchFamily="2" charset="-122"/>
              </a:rPr>
              <a:t> direction[</a:t>
            </a:r>
            <a:r>
              <a:rPr lang="en-US" altLang="zh-CN" b="1" dirty="0">
                <a:solidFill>
                  <a:srgbClr val="003399"/>
                </a:solidFill>
                <a:latin typeface="+mj-lt"/>
                <a:ea typeface="黑体" pitchFamily="2" charset="-122"/>
              </a:rPr>
              <a:t>k</a:t>
            </a:r>
            <a:r>
              <a:rPr lang="en-US" altLang="zh-CN" dirty="0">
                <a:latin typeface="+mj-lt"/>
                <a:ea typeface="黑体" pitchFamily="2" charset="-122"/>
              </a:rPr>
              <a:t>][0];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                  h </a:t>
            </a:r>
            <a:r>
              <a:rPr lang="en-US" altLang="zh-CN" dirty="0">
                <a:solidFill>
                  <a:schemeClr val="tx2"/>
                </a:solidFill>
                <a:latin typeface="+mj-lt"/>
                <a:ea typeface="黑体" pitchFamily="2" charset="-122"/>
              </a:rPr>
              <a:t>= j +</a:t>
            </a:r>
            <a:r>
              <a:rPr lang="en-US" altLang="zh-CN" dirty="0">
                <a:latin typeface="+mj-lt"/>
                <a:ea typeface="黑体" pitchFamily="2" charset="-122"/>
              </a:rPr>
              <a:t> direction[</a:t>
            </a:r>
            <a:r>
              <a:rPr lang="en-US" altLang="zh-CN" b="1" dirty="0">
                <a:solidFill>
                  <a:srgbClr val="003399"/>
                </a:solidFill>
                <a:latin typeface="+mj-lt"/>
                <a:ea typeface="黑体" pitchFamily="2" charset="-122"/>
              </a:rPr>
              <a:t>k</a:t>
            </a:r>
            <a:r>
              <a:rPr lang="en-US" altLang="zh-CN" dirty="0">
                <a:latin typeface="+mj-lt"/>
                <a:ea typeface="黑体" pitchFamily="2" charset="-122"/>
              </a:rPr>
              <a:t>][1</a:t>
            </a:r>
            <a:r>
              <a:rPr lang="en-US" altLang="zh-CN" dirty="0" smtClean="0">
                <a:latin typeface="+mj-lt"/>
                <a:ea typeface="黑体" pitchFamily="2" charset="-122"/>
              </a:rPr>
              <a:t>]; 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6600"/>
                </a:solidFill>
                <a:latin typeface="+mj-lt"/>
                <a:ea typeface="黑体" pitchFamily="2" charset="-122"/>
              </a:rPr>
              <a:t>)</a:t>
            </a:r>
            <a:endParaRPr lang="en-US" altLang="zh-CN" sz="2800" dirty="0">
              <a:solidFill>
                <a:srgbClr val="0066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出栈，并做好各个方向的试探准备</a:t>
            </a:r>
          </a:p>
        </p:txBody>
      </p:sp>
      <p:sp>
        <p:nvSpPr>
          <p:cNvPr id="6" name="矩形 5"/>
          <p:cNvSpPr/>
          <p:nvPr/>
        </p:nvSpPr>
        <p:spPr>
          <a:xfrm>
            <a:off x="3962400" y="4648200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当前位置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i</a:t>
            </a:r>
            <a:r>
              <a:rPr lang="en-US" altLang="zh-CN" dirty="0" smtClean="0">
                <a:solidFill>
                  <a:srgbClr val="008000"/>
                </a:solidFill>
              </a:rPr>
              <a:t>, j)</a:t>
            </a:r>
            <a:r>
              <a:rPr lang="zh-CN" altLang="en-US" dirty="0" smtClean="0">
                <a:solidFill>
                  <a:srgbClr val="008000"/>
                </a:solidFill>
              </a:rPr>
              <a:t>，还可向前试探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791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if </a:t>
            </a: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g==x2 </a:t>
            </a: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&amp;&amp; 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h==y2 </a:t>
            </a: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&amp;&amp; </a:t>
            </a:r>
            <a:r>
              <a:rPr lang="en-US" altLang="zh-CN" sz="3000" dirty="0" smtClean="0">
                <a:solidFill>
                  <a:srgbClr val="7030A0"/>
                </a:solidFill>
                <a:latin typeface="+mj-lt"/>
                <a:ea typeface="黑体" pitchFamily="2" charset="-122"/>
              </a:rPr>
              <a:t>maze[g][h]==0</a:t>
            </a: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{   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reverse path is:\n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”);</a:t>
            </a:r>
          </a:p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 err="1" smtClean="0">
                <a:ea typeface="黑体" pitchFamily="2" charset="-122"/>
              </a:rPr>
              <a:t>printf</a:t>
            </a:r>
            <a:r>
              <a:rPr lang="en-US" altLang="zh-CN" sz="3000" dirty="0" smtClean="0">
                <a:ea typeface="黑体" pitchFamily="2" charset="-122"/>
              </a:rPr>
              <a:t>(“node is:%d %d \n”, </a:t>
            </a:r>
            <a:r>
              <a:rPr lang="en-US" altLang="zh-CN" sz="3000" dirty="0" err="1" smtClean="0">
                <a:ea typeface="黑体" pitchFamily="2" charset="-122"/>
              </a:rPr>
              <a:t>i</a:t>
            </a:r>
            <a:r>
              <a:rPr lang="en-US" altLang="zh-CN" sz="3000" dirty="0" smtClean="0">
                <a:ea typeface="黑体" pitchFamily="2" charset="-122"/>
              </a:rPr>
              <a:t>, j);  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//</a:t>
            </a:r>
            <a:r>
              <a:rPr lang="zh-CN" altLang="en-US" sz="3000" dirty="0" smtClean="0">
                <a:solidFill>
                  <a:srgbClr val="008000"/>
                </a:solidFill>
                <a:ea typeface="黑体" pitchFamily="2" charset="-122"/>
              </a:rPr>
              <a:t>或将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(</a:t>
            </a:r>
            <a:r>
              <a:rPr lang="en-US" altLang="zh-CN" sz="3000" dirty="0" err="1" smtClean="0">
                <a:solidFill>
                  <a:srgbClr val="008000"/>
                </a:solidFill>
                <a:ea typeface="黑体" pitchFamily="2" charset="-122"/>
              </a:rPr>
              <a:t>i,j,k</a:t>
            </a:r>
            <a:r>
              <a:rPr lang="en-US" altLang="zh-CN" sz="3000" dirty="0" smtClean="0">
                <a:solidFill>
                  <a:srgbClr val="008000"/>
                </a:solidFill>
                <a:ea typeface="黑体" pitchFamily="2" charset="-122"/>
              </a:rPr>
              <a:t>)</a:t>
            </a:r>
            <a:r>
              <a:rPr lang="zh-CN" altLang="en-US" sz="3000" dirty="0" smtClean="0">
                <a:solidFill>
                  <a:srgbClr val="008000"/>
                </a:solidFill>
                <a:ea typeface="黑体" pitchFamily="2" charset="-122"/>
              </a:rPr>
              <a:t>入栈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spcBef>
                <a:spcPts val="120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000" dirty="0">
                <a:latin typeface="+mj-lt"/>
                <a:ea typeface="黑体" pitchFamily="2" charset="-122"/>
              </a:rPr>
              <a:t>while( </a:t>
            </a:r>
            <a:r>
              <a:rPr lang="en-US" altLang="zh-CN" sz="3000" dirty="0">
                <a:solidFill>
                  <a:srgbClr val="FF9900"/>
                </a:solidFill>
                <a:latin typeface="+mj-lt"/>
                <a:ea typeface="黑体" pitchFamily="2" charset="-122"/>
              </a:rPr>
              <a:t>! </a:t>
            </a:r>
            <a:r>
              <a:rPr lang="en-US" altLang="zh-CN" sz="3000" dirty="0" err="1">
                <a:solidFill>
                  <a:srgbClr val="FF9900"/>
                </a:solidFill>
                <a:latin typeface="+mj-lt"/>
                <a:ea typeface="黑体" pitchFamily="2" charset="-122"/>
              </a:rPr>
              <a:t>isEmptyStack_seq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)) </a:t>
            </a:r>
            <a:r>
              <a:rPr lang="en-US" altLang="zh-CN" sz="30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30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打印栈内路径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{         element </a:t>
            </a:r>
            <a:r>
              <a:rPr lang="en-US" altLang="zh-CN" sz="3000" dirty="0">
                <a:latin typeface="+mj-lt"/>
                <a:ea typeface="黑体" pitchFamily="2" charset="-122"/>
              </a:rPr>
              <a:t>= </a:t>
            </a:r>
            <a:r>
              <a:rPr lang="en-US" altLang="zh-CN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top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pop</a:t>
            </a:r>
            <a:r>
              <a:rPr lang="en-US" altLang="zh-CN" sz="3000" dirty="0">
                <a:latin typeface="+mj-lt"/>
                <a:ea typeface="黑体" pitchFamily="2" charset="-122"/>
              </a:rPr>
              <a:t>(</a:t>
            </a:r>
            <a:r>
              <a:rPr lang="en-US" altLang="zh-CN" sz="3000" dirty="0" err="1">
                <a:latin typeface="+mj-lt"/>
                <a:ea typeface="黑体" pitchFamily="2" charset="-122"/>
              </a:rPr>
              <a:t>st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);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 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printf</a:t>
            </a:r>
            <a:r>
              <a:rPr lang="en-US" altLang="zh-CN" sz="3000" dirty="0">
                <a:latin typeface="+mj-lt"/>
                <a:ea typeface="黑体" pitchFamily="2" charset="-122"/>
              </a:rPr>
              <a:t>(“the node is:%d %d \n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”,</a:t>
            </a:r>
          </a:p>
          <a:p>
            <a:pPr algn="just"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                         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element.x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, 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element.y</a:t>
            </a:r>
            <a:r>
              <a:rPr lang="en-US" altLang="zh-CN" sz="3000" dirty="0">
                <a:latin typeface="+mj-lt"/>
                <a:ea typeface="黑体" pitchFamily="2" charset="-122"/>
              </a:rPr>
              <a:t>);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}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     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return</a:t>
            </a:r>
            <a:r>
              <a:rPr lang="en-US" altLang="zh-CN" sz="3000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}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553200" cy="6096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003399"/>
                </a:solidFill>
                <a:ea typeface="黑体" pitchFamily="2" charset="-122"/>
                <a:cs typeface="Times New Roman" pitchFamily="18" charset="0"/>
              </a:rPr>
              <a:t>下一步</a:t>
            </a:r>
            <a:r>
              <a:rPr lang="en-US" altLang="zh-CN" sz="4000" dirty="0" smtClean="0">
                <a:solidFill>
                  <a:srgbClr val="003399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4000" dirty="0" err="1" smtClean="0">
                <a:solidFill>
                  <a:srgbClr val="003399"/>
                </a:solidFill>
                <a:ea typeface="黑体" pitchFamily="2" charset="-122"/>
                <a:cs typeface="Times New Roman" pitchFamily="18" charset="0"/>
              </a:rPr>
              <a:t>g,h</a:t>
            </a:r>
            <a:r>
              <a:rPr lang="en-US" altLang="zh-CN" sz="4000" dirty="0" smtClean="0">
                <a:solidFill>
                  <a:srgbClr val="003399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4000" b="1" dirty="0" smtClean="0">
                <a:solidFill>
                  <a:srgbClr val="003399"/>
                </a:solidFill>
                <a:ea typeface="黑体" pitchFamily="2" charset="-122"/>
                <a:cs typeface="Times New Roman" pitchFamily="18" charset="0"/>
              </a:rPr>
              <a:t>是出口</a:t>
            </a:r>
            <a:endParaRPr lang="zh-CN" altLang="en-US" sz="4000" b="1" dirty="0">
              <a:solidFill>
                <a:srgbClr val="003399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5532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如果遇到没有访问过的点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10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</a:t>
            </a:r>
            <a:r>
              <a:rPr lang="en-US" altLang="zh-CN" dirty="0">
                <a:latin typeface="+mj-lt"/>
                <a:ea typeface="黑体" pitchFamily="2" charset="-122"/>
              </a:rPr>
              <a:t>if (</a:t>
            </a:r>
            <a:r>
              <a:rPr lang="en-US" altLang="zh-CN" dirty="0" smtClean="0">
                <a:latin typeface="+mj-lt"/>
                <a:ea typeface="黑体" pitchFamily="2" charset="-122"/>
              </a:rPr>
              <a:t>maze[g][h</a:t>
            </a:r>
            <a:r>
              <a:rPr lang="en-US" altLang="zh-CN" dirty="0">
                <a:latin typeface="+mj-lt"/>
                <a:ea typeface="黑体" pitchFamily="2" charset="-122"/>
              </a:rPr>
              <a:t>] </a:t>
            </a:r>
            <a:r>
              <a:rPr lang="en-US" altLang="zh-CN" dirty="0" smtClean="0">
                <a:latin typeface="+mj-lt"/>
                <a:ea typeface="黑体" pitchFamily="2" charset="-122"/>
              </a:rPr>
              <a:t>== </a:t>
            </a:r>
            <a:r>
              <a:rPr lang="en-US" altLang="zh-CN" dirty="0">
                <a:latin typeface="+mj-lt"/>
                <a:ea typeface="黑体" pitchFamily="2" charset="-122"/>
              </a:rPr>
              <a:t>0</a:t>
            </a:r>
            <a:r>
              <a:rPr lang="en-US" altLang="zh-CN" dirty="0" smtClean="0">
                <a:latin typeface="+mj-lt"/>
                <a:ea typeface="黑体" pitchFamily="2" charset="-122"/>
              </a:rPr>
              <a:t>)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ea typeface="黑体" pitchFamily="2" charset="-122"/>
              </a:rPr>
              <a:t>可以访问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下一位置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g,h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</a:t>
            </a:r>
            <a:r>
              <a:rPr lang="zh-CN" altLang="en-US" dirty="0" smtClean="0">
                <a:latin typeface="+mj-lt"/>
                <a:ea typeface="黑体" pitchFamily="2" charset="-122"/>
              </a:rPr>
              <a:t>  {     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maze[g][h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] == 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2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标记成“已访问”</a:t>
            </a:r>
            <a:endParaRPr lang="zh-CN" altLang="en-US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element.x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 </a:t>
            </a:r>
            <a:r>
              <a:rPr lang="en-US" altLang="zh-CN" dirty="0" err="1">
                <a:latin typeface="+mj-lt"/>
                <a:ea typeface="黑体" pitchFamily="2" charset="-122"/>
              </a:rPr>
              <a:t>i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element.y</a:t>
            </a:r>
            <a:r>
              <a:rPr lang="en-US" altLang="zh-CN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dirty="0">
                <a:latin typeface="+mj-lt"/>
                <a:ea typeface="黑体" pitchFamily="2" charset="-122"/>
              </a:rPr>
              <a:t>= j;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element.d</a:t>
            </a:r>
            <a:r>
              <a:rPr lang="en-US" altLang="zh-CN" dirty="0" smtClean="0">
                <a:latin typeface="+mj-lt"/>
                <a:ea typeface="黑体" pitchFamily="2" charset="-122"/>
              </a:rPr>
              <a:t> = k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push_seq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st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element);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当前位置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i,j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)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入栈</a:t>
            </a:r>
            <a:endParaRPr lang="en-US" altLang="zh-CN" sz="2800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=g;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j=h</a:t>
            </a:r>
            <a:r>
              <a:rPr lang="en-US" altLang="zh-CN" dirty="0">
                <a:latin typeface="+mj-lt"/>
                <a:ea typeface="黑体" pitchFamily="2" charset="-122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     k= -</a:t>
            </a:r>
            <a:r>
              <a:rPr lang="en-US" altLang="zh-CN" dirty="0">
                <a:latin typeface="+mj-lt"/>
                <a:ea typeface="黑体" pitchFamily="2" charset="-122"/>
              </a:rPr>
              <a:t>1; 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}</a:t>
            </a:r>
          </a:p>
        </p:txBody>
      </p:sp>
      <p:sp>
        <p:nvSpPr>
          <p:cNvPr id="4" name="矩形 3"/>
          <p:cNvSpPr/>
          <p:nvPr/>
        </p:nvSpPr>
        <p:spPr>
          <a:xfrm>
            <a:off x="2667000" y="5617458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更新当前位置</a:t>
            </a:r>
            <a:r>
              <a:rPr lang="en-US" altLang="zh-CN" dirty="0" smtClean="0">
                <a:solidFill>
                  <a:srgbClr val="008000"/>
                </a:solidFill>
              </a:rPr>
              <a:t>(</a:t>
            </a:r>
            <a:r>
              <a:rPr lang="en-US" altLang="zh-CN" dirty="0" err="1" smtClean="0">
                <a:solidFill>
                  <a:srgbClr val="008000"/>
                </a:solidFill>
              </a:rPr>
              <a:t>i</a:t>
            </a:r>
            <a:r>
              <a:rPr lang="en-US" altLang="zh-CN" dirty="0" smtClean="0">
                <a:solidFill>
                  <a:srgbClr val="008000"/>
                </a:solidFill>
              </a:rPr>
              <a:t>, j)</a:t>
            </a:r>
            <a:r>
              <a:rPr lang="zh-CN" altLang="en-US" dirty="0" smtClean="0">
                <a:solidFill>
                  <a:srgbClr val="008000"/>
                </a:solidFill>
              </a:rPr>
              <a:t>为</a:t>
            </a:r>
            <a:r>
              <a:rPr lang="en-US" altLang="zh-CN" dirty="0" smtClean="0">
                <a:solidFill>
                  <a:srgbClr val="008000"/>
                </a:solidFill>
              </a:rPr>
              <a:t>(g, h)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239000" cy="6096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003399"/>
                </a:solidFill>
                <a:latin typeface="宋体" charset="-122"/>
                <a:ea typeface="黑体" pitchFamily="2" charset="-122"/>
              </a:rPr>
              <a:t>若遇到墙或且已经访问过的点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3962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</a:t>
            </a:r>
            <a:r>
              <a:rPr lang="en-US" altLang="zh-CN" dirty="0">
                <a:latin typeface="+mj-lt"/>
                <a:ea typeface="黑体" pitchFamily="2" charset="-122"/>
              </a:rPr>
              <a:t>  k=k+1; </a:t>
            </a:r>
            <a:r>
              <a:rPr lang="en-US" altLang="zh-CN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//</a:t>
            </a:r>
            <a:r>
              <a:rPr lang="zh-CN" altLang="en-US" sz="2800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换个新方向，再试探</a:t>
            </a:r>
            <a:endParaRPr lang="en-US" altLang="zh-CN" sz="28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}</a:t>
            </a:r>
            <a:endParaRPr lang="en-US" altLang="zh-CN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</a:t>
            </a:r>
            <a:r>
              <a:rPr lang="zh-CN" altLang="en-US" dirty="0" smtClean="0">
                <a:latin typeface="+mj-lt"/>
                <a:ea typeface="黑体" pitchFamily="2" charset="-122"/>
              </a:rPr>
              <a:t>}</a:t>
            </a:r>
            <a:endParaRPr lang="zh-CN" altLang="en-US" dirty="0">
              <a:solidFill>
                <a:srgbClr val="006600"/>
              </a:solidFill>
              <a:latin typeface="+mj-lt"/>
              <a:ea typeface="黑体" pitchFamily="2" charset="-122"/>
            </a:endParaRPr>
          </a:p>
          <a:p>
            <a:pPr algn="just">
              <a:buFontTx/>
              <a:buNone/>
            </a:pPr>
            <a:r>
              <a:rPr lang="en-US" altLang="zh-CN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dirty="0">
                <a:latin typeface="+mj-lt"/>
                <a:ea typeface="黑体" pitchFamily="2" charset="-122"/>
              </a:rPr>
              <a:t>(“The path has not been found.\n”);</a:t>
            </a:r>
          </a:p>
          <a:p>
            <a:pPr algn="just">
              <a:buFontTx/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264658"/>
            <a:ext cx="8534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//end while(k&lt;=3), </a:t>
            </a:r>
            <a:r>
              <a:rPr lang="zh-CN" altLang="en-US" dirty="0" smtClean="0">
                <a:solidFill>
                  <a:srgbClr val="003399"/>
                </a:solidFill>
              </a:rPr>
              <a:t>即所有方向都试探完，该去栈顶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74837"/>
            <a:ext cx="8686800" cy="944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递归；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04800" y="2971800"/>
            <a:ext cx="899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 迷宫问题 </a:t>
            </a:r>
            <a:r>
              <a:rPr lang="en-US" altLang="zh-CN" sz="3200" kern="0" dirty="0" smtClean="0">
                <a:latin typeface="+mn-lt"/>
              </a:rPr>
              <a:t>– </a:t>
            </a:r>
            <a:r>
              <a:rPr lang="zh-CN" altLang="en-US" sz="3200" kern="0" dirty="0" smtClean="0">
                <a:latin typeface="+mn-lt"/>
              </a:rPr>
              <a:t>栈在回溯法求解中的作用；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本讲重点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6002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递归：</a:t>
            </a:r>
            <a:r>
              <a:rPr lang="zh-CN" altLang="en-US" sz="3200" dirty="0" smtClean="0">
                <a:latin typeface="+mj-lt"/>
              </a:rPr>
              <a:t>是指在定义自身的同时，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</a:t>
            </a:r>
            <a:r>
              <a:rPr lang="zh-CN" altLang="en-US" sz="3200" dirty="0" smtClean="0">
                <a:latin typeface="+mj-lt"/>
              </a:rPr>
              <a:t>又出现了对自身的调用。 </a:t>
            </a:r>
            <a:endParaRPr lang="en-US" altLang="zh-CN" sz="3200" dirty="0" smtClean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35052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34290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 smtClean="0">
                <a:latin typeface="宋体" charset="-122"/>
              </a:rPr>
              <a:t>×</a:t>
            </a: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(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36576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 smtClean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1370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</a:t>
            </a:r>
            <a:r>
              <a:rPr lang="zh-CN" altLang="en-US" sz="4000" b="1" dirty="0" smtClean="0">
                <a:latin typeface="宋体" charset="-122"/>
              </a:rPr>
              <a:t> </a:t>
            </a:r>
            <a:r>
              <a:rPr lang="en-US" altLang="zh-CN" sz="4000" b="1" dirty="0" smtClean="0">
                <a:latin typeface="宋体" charset="-122"/>
              </a:rPr>
              <a:t>n=0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563636"/>
            <a:ext cx="845820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  <a:p>
            <a:pPr>
              <a:buNone/>
            </a:pP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--</a:t>
            </a:r>
            <a:r>
              <a:rPr lang="zh-CN" altLang="en-US" sz="3200" dirty="0" smtClean="0">
                <a:solidFill>
                  <a:srgbClr val="003399"/>
                </a:solidFill>
              </a:rPr>
              <a:t>直接递归</a:t>
            </a:r>
            <a:r>
              <a:rPr lang="en-US" altLang="zh-CN" sz="3200" dirty="0" smtClean="0">
                <a:solidFill>
                  <a:srgbClr val="003399"/>
                </a:solidFill>
              </a:rPr>
              <a:t>: </a:t>
            </a:r>
            <a:r>
              <a:rPr lang="zh-CN" altLang="en-US" sz="3200" dirty="0" smtClean="0">
                <a:latin typeface="+mj-lt"/>
              </a:rPr>
              <a:t>函数在其定义体内</a:t>
            </a: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直接调用自己</a:t>
            </a:r>
            <a:r>
              <a:rPr lang="zh-CN" altLang="en-US" sz="3200" dirty="0" smtClean="0">
                <a:latin typeface="+mj-lt"/>
              </a:rPr>
              <a:t>；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--</a:t>
            </a:r>
            <a:r>
              <a:rPr lang="zh-CN" altLang="en-US" sz="3200" dirty="0" smtClean="0">
                <a:solidFill>
                  <a:srgbClr val="003399"/>
                </a:solidFill>
              </a:rPr>
              <a:t>间接递归</a:t>
            </a:r>
            <a:r>
              <a:rPr lang="en-US" altLang="zh-CN" sz="3200" dirty="0" smtClean="0">
                <a:solidFill>
                  <a:srgbClr val="003399"/>
                </a:solidFill>
              </a:rPr>
              <a:t>: </a:t>
            </a:r>
            <a:r>
              <a:rPr lang="zh-CN" altLang="en-US" sz="3200" dirty="0" smtClean="0">
                <a:latin typeface="+mj-lt"/>
              </a:rPr>
              <a:t>函数经过一系列的中间调用语句， </a:t>
            </a:r>
            <a:r>
              <a:rPr lang="zh-CN" altLang="en-US" sz="3200" dirty="0" smtClean="0">
                <a:solidFill>
                  <a:srgbClr val="006600"/>
                </a:solidFill>
                <a:latin typeface="+mj-lt"/>
              </a:rPr>
              <a:t>通过其它函数间接调用自己；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600200"/>
            <a:ext cx="8458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递归：</a:t>
            </a:r>
            <a:r>
              <a:rPr lang="zh-CN" altLang="en-US" sz="3200" dirty="0" smtClean="0">
                <a:latin typeface="+mj-lt"/>
              </a:rPr>
              <a:t>是指在定义自身的同时，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             又出现了对自身的调用。 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457200" y="1447800"/>
            <a:ext cx="8534400" cy="213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marR="0" lvl="0" indent="-51435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AutoNum type="arabicParenBoth"/>
              <a:tabLst/>
              <a:defRPr/>
            </a:pPr>
            <a:r>
              <a:rPr lang="zh-CN" altLang="en-US" sz="3200" dirty="0" smtClean="0">
                <a:latin typeface="+mj-lt"/>
              </a:rPr>
              <a:t>直接或间接调用自身，且每次调用，</a:t>
            </a:r>
            <a:endParaRPr lang="en-US" altLang="zh-CN" sz="3200" dirty="0" smtClean="0"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    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问题规模都能减小；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71450" marR="0" lvl="0" indent="-51435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dirty="0" smtClean="0">
                <a:latin typeface="+mj-lt"/>
              </a:rPr>
              <a:t>(2) </a:t>
            </a:r>
            <a:r>
              <a:rPr lang="zh-CN" altLang="en-US" sz="3200" dirty="0" smtClean="0">
                <a:latin typeface="+mj-lt"/>
              </a:rPr>
              <a:t>最终到达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 smtClean="0">
                <a:latin typeface="+mj-lt"/>
              </a:rPr>
              <a:t>，使问题得以解决。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3962400"/>
            <a:ext cx="8534400" cy="132343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zh-CN" altLang="en-US" sz="3200" dirty="0" smtClean="0">
                <a:latin typeface="+mj-lt"/>
              </a:rPr>
              <a:t>：项目在最小尺度上的直接解，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 </a:t>
            </a:r>
            <a:r>
              <a:rPr lang="zh-CN" altLang="en-US" sz="3200" dirty="0" smtClean="0">
                <a:latin typeface="+mj-lt"/>
              </a:rPr>
              <a:t>即递归终止项的解；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5257800"/>
            <a:ext cx="8534400" cy="707886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例，</a:t>
            </a:r>
            <a:r>
              <a:rPr lang="en-US" altLang="zh-CN" sz="3200" dirty="0" smtClean="0">
                <a:latin typeface="+mj-lt"/>
              </a:rPr>
              <a:t>n!</a:t>
            </a:r>
            <a:r>
              <a:rPr lang="zh-CN" altLang="en-US" sz="3200" dirty="0" smtClean="0">
                <a:latin typeface="+mj-lt"/>
              </a:rPr>
              <a:t>的递归出口为</a:t>
            </a:r>
            <a:r>
              <a:rPr lang="en-US" altLang="zh-CN" sz="3200" dirty="0" smtClean="0">
                <a:latin typeface="+mj-lt"/>
              </a:rPr>
              <a:t>0!</a:t>
            </a:r>
            <a:r>
              <a:rPr lang="zh-CN" altLang="en-US" sz="3200" dirty="0" smtClean="0">
                <a:latin typeface="+mj-lt"/>
              </a:rPr>
              <a:t>，等于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递归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800" y="1371600"/>
            <a:ext cx="8458200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+mj-lt"/>
              </a:rPr>
              <a:t> 递归的两个要素：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递归模式：</a:t>
            </a:r>
            <a:r>
              <a:rPr lang="zh-CN" altLang="en-US" sz="3200" dirty="0" smtClean="0">
                <a:latin typeface="+mj-lt"/>
              </a:rPr>
              <a:t>如何将问题规模层层减小</a:t>
            </a:r>
            <a:endParaRPr lang="en-US" altLang="zh-CN" sz="3200" dirty="0" smtClean="0">
              <a:latin typeface="+mj-lt"/>
            </a:endParaRPr>
          </a:p>
          <a:p>
            <a:pPr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递归出口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边界条件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递归终止的条件</a:t>
            </a:r>
            <a:endParaRPr lang="en-US" altLang="zh-CN" sz="3200" dirty="0" smtClean="0">
              <a:latin typeface="+mj-lt"/>
            </a:endParaRPr>
          </a:p>
        </p:txBody>
      </p:sp>
      <p:sp useBgFill="1">
        <p:nvSpPr>
          <p:cNvPr id="23" name="AutoShape 5"/>
          <p:cNvSpPr>
            <a:spLocks/>
          </p:cNvSpPr>
          <p:nvPr/>
        </p:nvSpPr>
        <p:spPr bwMode="auto">
          <a:xfrm>
            <a:off x="2819400" y="4343400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None/>
            </a:pPr>
            <a:endParaRPr lang="zh-CN" altLang="en-US" sz="4000" b="1"/>
          </a:p>
        </p:txBody>
      </p:sp>
      <p:sp useBgFill="1"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6413" y="4267200"/>
            <a:ext cx="4268787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 smtClean="0">
                <a:latin typeface="宋体" charset="-122"/>
              </a:rPr>
              <a:t>×</a:t>
            </a: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(</a:t>
            </a:r>
            <a:r>
              <a:rPr lang="en-US" altLang="zh-CN" sz="4000" b="1" dirty="0">
                <a:solidFill>
                  <a:srgbClr val="003399"/>
                </a:solidFill>
                <a:latin typeface="宋体" charset="-122"/>
              </a:rPr>
              <a:t>n-1)!   </a:t>
            </a:r>
            <a:r>
              <a:rPr lang="en-US" altLang="zh-CN" sz="4000" b="1" dirty="0">
                <a:latin typeface="宋体" charset="-122"/>
              </a:rPr>
              <a:t>n</a:t>
            </a:r>
            <a:r>
              <a:rPr lang="en-US" altLang="zh-CN" sz="4000" b="1" dirty="0">
                <a:latin typeface="宋体" charset="-122"/>
                <a:sym typeface="Symbol" pitchFamily="18" charset="2"/>
              </a:rPr>
              <a:t></a:t>
            </a:r>
            <a:r>
              <a:rPr lang="en-US" altLang="zh-CN" sz="4000" b="1" dirty="0">
                <a:latin typeface="宋体" charset="-122"/>
              </a:rPr>
              <a:t>1 </a:t>
            </a:r>
            <a:endParaRPr lang="en-US" altLang="zh-CN" sz="40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676400" y="4495800"/>
            <a:ext cx="1027113" cy="579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en-US" altLang="zh-CN" sz="4000" b="1" dirty="0" smtClean="0">
                <a:solidFill>
                  <a:srgbClr val="003399"/>
                </a:solidFill>
                <a:latin typeface="宋体" charset="-122"/>
              </a:rPr>
              <a:t>n!</a:t>
            </a:r>
            <a:r>
              <a:rPr lang="en-US" altLang="zh-CN" sz="4000" b="1" dirty="0" smtClean="0">
                <a:latin typeface="宋体" charset="-122"/>
              </a:rPr>
              <a:t>= </a:t>
            </a:r>
            <a:endParaRPr lang="en-US" altLang="zh-CN" sz="4000" b="1" dirty="0"/>
          </a:p>
        </p:txBody>
      </p:sp>
      <p:sp useBgFill="1"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048000" y="4975225"/>
            <a:ext cx="4116387" cy="815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None/>
            </a:pPr>
            <a:r>
              <a:rPr lang="zh-CN" altLang="en-US" sz="4000" b="1" dirty="0">
                <a:latin typeface="宋体" charset="-122"/>
              </a:rPr>
              <a:t>1          </a:t>
            </a:r>
            <a:r>
              <a:rPr lang="zh-CN" altLang="en-US" sz="4000" b="1" dirty="0" smtClean="0">
                <a:latin typeface="宋体" charset="-122"/>
              </a:rPr>
              <a:t> </a:t>
            </a:r>
            <a:r>
              <a:rPr lang="en-US" altLang="zh-CN" sz="4000" b="1" dirty="0" smtClean="0">
                <a:latin typeface="宋体" charset="-122"/>
              </a:rPr>
              <a:t>n=0</a:t>
            </a:r>
            <a:endParaRPr lang="en-US" altLang="zh-CN" sz="4000" b="1" dirty="0"/>
          </a:p>
        </p:txBody>
      </p:sp>
      <p:sp>
        <p:nvSpPr>
          <p:cNvPr id="12" name="矩形标注 11"/>
          <p:cNvSpPr/>
          <p:nvPr/>
        </p:nvSpPr>
        <p:spPr bwMode="auto">
          <a:xfrm>
            <a:off x="5943600" y="3810000"/>
            <a:ext cx="2133600" cy="630942"/>
          </a:xfrm>
          <a:prstGeom prst="wedgeRectCallout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递归模式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：阶乘问题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990600" y="1676400"/>
            <a:ext cx="7543800" cy="434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long 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(long n)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{ if (n == 0)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(1);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ts val="2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else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return (n*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fact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(n-1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));</a:t>
            </a: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}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36503" y="28956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递归出口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812903" y="4343400"/>
            <a:ext cx="3026297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递归模式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例</a:t>
            </a:r>
            <a:r>
              <a:rPr lang="en-US" altLang="zh-CN" dirty="0" smtClean="0">
                <a:ea typeface="黑体" pitchFamily="2" charset="-122"/>
              </a:rPr>
              <a:t>1</a:t>
            </a:r>
            <a:r>
              <a:rPr lang="zh-CN" altLang="en-US" dirty="0" smtClean="0">
                <a:ea typeface="黑体" pitchFamily="2" charset="-122"/>
              </a:rPr>
              <a:t>：阶乘问题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242107" y="1621542"/>
            <a:ext cx="6987493" cy="4903788"/>
            <a:chOff x="1058" y="576"/>
            <a:chExt cx="3627" cy="3089"/>
          </a:xfrm>
        </p:grpSpPr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131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224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2896" y="816"/>
              <a:ext cx="32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529" y="816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114" y="755"/>
              <a:ext cx="32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656" y="667"/>
              <a:ext cx="0" cy="629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4114" y="1204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114" y="1206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681" y="156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247" y="2104"/>
              <a:ext cx="0" cy="27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488" y="2641"/>
              <a:ext cx="0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296" y="3091"/>
              <a:ext cx="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3897" y="120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3681" y="1564"/>
              <a:ext cx="4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3464" y="156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3247" y="2013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3030" y="2013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488" y="2552"/>
              <a:ext cx="4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2271" y="2552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1058" y="624"/>
              <a:ext cx="384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003399"/>
                  </a:solidFill>
                </a:rPr>
                <a:t>n</a:t>
              </a:r>
              <a:r>
                <a:rPr lang="en-US" altLang="zh-CN" dirty="0">
                  <a:solidFill>
                    <a:srgbClr val="003399"/>
                  </a:solidFill>
                  <a:cs typeface="Times New Roman" pitchFamily="18" charset="0"/>
                </a:rPr>
                <a:t>!</a:t>
              </a:r>
              <a:endParaRPr lang="en-US" altLang="zh-CN" dirty="0">
                <a:solidFill>
                  <a:srgbClr val="003399"/>
                </a:solidFill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1653" y="624"/>
              <a:ext cx="659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4380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0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233" y="624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2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852" y="576"/>
              <a:ext cx="30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3736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dirty="0"/>
                <a:t>1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380" y="1008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4176" y="1392"/>
              <a:ext cx="192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264" y="1392"/>
              <a:ext cx="276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2592" y="576"/>
              <a:ext cx="33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>
                  <a:cs typeface="Times New Roman" pitchFamily="18" charset="0"/>
                </a:rPr>
                <a:t>…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3628" y="1824"/>
              <a:ext cx="243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/>
                <a:t>2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2208" y="2928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dirty="0"/>
                <a:t>(n-1)</a:t>
              </a:r>
              <a:r>
                <a:rPr lang="en-US" altLang="zh-CN" dirty="0">
                  <a:cs typeface="Times New Roman" pitchFamily="18" charset="0"/>
                </a:rPr>
                <a:t>!</a:t>
              </a:r>
              <a:endParaRPr lang="zh-CN" altLang="en-US" dirty="0">
                <a:cs typeface="Times New Roman" pitchFamily="18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988" y="2400"/>
              <a:ext cx="564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(n-2)</a:t>
              </a:r>
              <a:r>
                <a:rPr lang="en-US" altLang="zh-CN">
                  <a:cs typeface="Times New Roman" pitchFamily="18" charset="0"/>
                </a:rPr>
                <a:t>!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1824" y="2400"/>
              <a:ext cx="56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n-1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104" y="2880"/>
              <a:ext cx="240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/>
                <a:t>n</a:t>
              </a:r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1680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1728" y="31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04800" y="1697742"/>
            <a:ext cx="990600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问题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72200" y="4495800"/>
            <a:ext cx="1981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计算并回溯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 bwMode="auto">
          <a:xfrm flipH="1">
            <a:off x="1371600" y="1600200"/>
            <a:ext cx="7010400" cy="21343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</p:cxnSp>
      <p:sp>
        <p:nvSpPr>
          <p:cNvPr id="64" name="TextBox 63"/>
          <p:cNvSpPr txBox="1"/>
          <p:nvPr/>
        </p:nvSpPr>
        <p:spPr>
          <a:xfrm>
            <a:off x="2362200" y="1066800"/>
            <a:ext cx="457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分治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分解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</a:rPr>
              <a:t>：减小问题规模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 rot="10800000" flipV="1">
            <a:off x="3962400" y="2916942"/>
            <a:ext cx="4572000" cy="36591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7488</TotalTime>
  <Words>2263</Words>
  <Application>Microsoft Office PowerPoint</Application>
  <PresentationFormat>全屏显示(4:3)</PresentationFormat>
  <Paragraphs>304</Paragraphs>
  <Slides>36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栈的应用</vt:lpstr>
      <vt:lpstr>递归</vt:lpstr>
      <vt:lpstr>递归</vt:lpstr>
      <vt:lpstr>递归</vt:lpstr>
      <vt:lpstr>递归</vt:lpstr>
      <vt:lpstr>例1：阶乘问题</vt:lpstr>
      <vt:lpstr>例1：阶乘问题</vt:lpstr>
      <vt:lpstr>例2：Hanoi塔问题</vt:lpstr>
      <vt:lpstr>例2：Hanoi塔问题</vt:lpstr>
      <vt:lpstr>例2：Hanoi塔问题</vt:lpstr>
      <vt:lpstr>幻灯片 13</vt:lpstr>
      <vt:lpstr>例2：Hanoi塔问题</vt:lpstr>
      <vt:lpstr>例：3个圆盘的Hanoi塔移动过程</vt:lpstr>
      <vt:lpstr>幻灯片 16</vt:lpstr>
      <vt:lpstr>幻灯片 17</vt:lpstr>
      <vt:lpstr>栈的应用</vt:lpstr>
      <vt:lpstr>迷宫问题</vt:lpstr>
      <vt:lpstr>迷宫问题</vt:lpstr>
      <vt:lpstr>迷宫问题的思路1—深度优先</vt:lpstr>
      <vt:lpstr>求解迷宫问题的思路</vt:lpstr>
      <vt:lpstr>迷宫问题的表示</vt:lpstr>
      <vt:lpstr>幻灯片 24</vt:lpstr>
      <vt:lpstr>幻灯片 25</vt:lpstr>
      <vt:lpstr>幻灯片 26</vt:lpstr>
      <vt:lpstr>幻灯片 27</vt:lpstr>
      <vt:lpstr>程     序</vt:lpstr>
      <vt:lpstr>函数原型</vt:lpstr>
      <vt:lpstr>类型定义与声明</vt:lpstr>
      <vt:lpstr>入口访问并初始化堆栈</vt:lpstr>
      <vt:lpstr>出栈，并做好各个方向的试探准备</vt:lpstr>
      <vt:lpstr>下一步(g,h)是出口</vt:lpstr>
      <vt:lpstr>如果遇到没有访问过的点</vt:lpstr>
      <vt:lpstr>若遇到墙或且已经访问过的点</vt:lpstr>
      <vt:lpstr>本讲重点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977</cp:revision>
  <cp:lastPrinted>1601-01-01T00:00:00Z</cp:lastPrinted>
  <dcterms:created xsi:type="dcterms:W3CDTF">1601-01-01T00:00:00Z</dcterms:created>
  <dcterms:modified xsi:type="dcterms:W3CDTF">2021-03-30T07:55:34Z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