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53" r:id="rId3"/>
    <p:sldId id="394" r:id="rId4"/>
    <p:sldId id="396" r:id="rId5"/>
    <p:sldId id="397" r:id="rId6"/>
    <p:sldId id="356" r:id="rId7"/>
    <p:sldId id="454" r:id="rId8"/>
    <p:sldId id="455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42" r:id="rId37"/>
    <p:sldId id="484" r:id="rId38"/>
    <p:sldId id="486" r:id="rId39"/>
    <p:sldId id="485" r:id="rId40"/>
    <p:sldId id="487" r:id="rId41"/>
    <p:sldId id="488" r:id="rId42"/>
    <p:sldId id="489" r:id="rId43"/>
    <p:sldId id="491" r:id="rId44"/>
    <p:sldId id="492" r:id="rId45"/>
    <p:sldId id="493" r:id="rId46"/>
    <p:sldId id="495" r:id="rId47"/>
    <p:sldId id="494" r:id="rId4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D65700"/>
    <a:srgbClr val="FF3300"/>
    <a:srgbClr val="FF6600"/>
    <a:srgbClr val="FFFFB7"/>
    <a:srgbClr val="002368"/>
    <a:srgbClr val="007400"/>
    <a:srgbClr val="FEF5BE"/>
    <a:srgbClr val="FFFFA7"/>
    <a:srgbClr val="CC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>
        <p:scale>
          <a:sx n="65" d="100"/>
          <a:sy n="65" d="100"/>
        </p:scale>
        <p:origin x="-12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2021-4-7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13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二叉树的特点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18712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前驱：</a:t>
            </a:r>
            <a:r>
              <a:rPr lang="zh-CN" altLang="en-US" sz="3200" dirty="0" smtClean="0"/>
              <a:t>每个结点，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</a:t>
            </a:r>
            <a:r>
              <a:rPr lang="zh-CN" altLang="en-US" sz="3200" dirty="0" smtClean="0"/>
              <a:t>是其左、右</a:t>
            </a:r>
            <a:r>
              <a:rPr lang="zh-CN" altLang="en-US" sz="3200" dirty="0" smtClean="0">
                <a:solidFill>
                  <a:srgbClr val="007E00"/>
                </a:solidFill>
              </a:rPr>
              <a:t>子树中根结点</a:t>
            </a:r>
            <a:r>
              <a:rPr lang="zh-CN" altLang="en-US" sz="3200" dirty="0" smtClean="0"/>
              <a:t>的前驱</a:t>
            </a:r>
            <a:r>
              <a:rPr lang="zh-CN" altLang="en-US" sz="3200" dirty="0" smtClean="0">
                <a:sym typeface="Wingdings" pitchFamily="2" charset="2"/>
              </a:rPr>
              <a:t>；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后继：</a:t>
            </a:r>
            <a:r>
              <a:rPr lang="zh-CN" altLang="en-US" sz="3200" dirty="0" smtClean="0"/>
              <a:t>结点的左、右孩子</a:t>
            </a:r>
            <a:r>
              <a:rPr lang="zh-CN" altLang="en-US" sz="3200" dirty="0" smtClean="0">
                <a:sym typeface="Wingdings" pitchFamily="2" charset="2"/>
              </a:rPr>
              <a:t>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" y="3048000"/>
            <a:ext cx="8686800" cy="12911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除树根结点外，所有结点只有</a:t>
            </a: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r>
              <a:rPr lang="zh-CN" altLang="en-US" sz="3200" dirty="0" smtClean="0">
                <a:solidFill>
                  <a:srgbClr val="00518E"/>
                </a:solidFill>
              </a:rPr>
              <a:t>个前驱；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10000"/>
              </a:lnSpc>
              <a:spcBef>
                <a:spcPts val="9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-- </a:t>
            </a:r>
            <a:r>
              <a:rPr lang="zh-CN" altLang="en-US" sz="3200" dirty="0" smtClean="0">
                <a:sym typeface="Wingdings" pitchFamily="2" charset="2"/>
              </a:rPr>
              <a:t>任何</a:t>
            </a:r>
            <a:r>
              <a:rPr lang="zh-CN" altLang="en-US" sz="3200" dirty="0" smtClean="0"/>
              <a:t>结点的</a:t>
            </a:r>
            <a:r>
              <a:rPr lang="zh-CN" altLang="en-US" sz="3200" dirty="0" smtClean="0">
                <a:solidFill>
                  <a:srgbClr val="00518E"/>
                </a:solidFill>
              </a:rPr>
              <a:t>后继≤ </a:t>
            </a: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zh-CN" altLang="en-US" sz="3200" dirty="0" smtClean="0">
                <a:solidFill>
                  <a:srgbClr val="00518E"/>
                </a:solidFill>
              </a:rPr>
              <a:t>个；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1970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7" idx="3"/>
            <a:endCxn id="49" idx="0"/>
          </p:cNvCxnSpPr>
          <p:nvPr/>
        </p:nvCxnSpPr>
        <p:spPr bwMode="auto">
          <a:xfrm rot="5400000">
            <a:off x="6894722" y="4871256"/>
            <a:ext cx="311723" cy="4613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50" idx="0"/>
            <a:endCxn id="37" idx="5"/>
          </p:cNvCxnSpPr>
          <p:nvPr/>
        </p:nvCxnSpPr>
        <p:spPr bwMode="auto">
          <a:xfrm rot="16200000" flipV="1">
            <a:off x="7822057" y="4812156"/>
            <a:ext cx="311723" cy="579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20154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5892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27432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3" idx="3"/>
            <a:endCxn id="44" idx="0"/>
          </p:cNvCxnSpPr>
          <p:nvPr/>
        </p:nvCxnSpPr>
        <p:spPr bwMode="auto">
          <a:xfrm rot="5400000">
            <a:off x="3376322" y="4960656"/>
            <a:ext cx="311723" cy="282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4648200" y="4461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47" name="直接连接符 46"/>
          <p:cNvCxnSpPr>
            <a:stCxn id="48" idx="0"/>
            <a:endCxn id="46" idx="5"/>
          </p:cNvCxnSpPr>
          <p:nvPr/>
        </p:nvCxnSpPr>
        <p:spPr bwMode="auto">
          <a:xfrm rot="16200000" flipV="1">
            <a:off x="5078857" y="5006556"/>
            <a:ext cx="353723" cy="2327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4724400" y="5299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61722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620000" y="52578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495800"/>
            <a:ext cx="838200" cy="9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2819400" y="1946999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3919800" y="1176600"/>
            <a:ext cx="576000" cy="576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R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5005200" y="1946999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2243400" y="2971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352800" y="29718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1819800" y="39960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700600" y="3996001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H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200800" y="48684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K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496400" y="3013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962400" y="40386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I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5029800" y="4038600"/>
            <a:ext cx="576000" cy="576000"/>
          </a:xfrm>
          <a:prstGeom prst="ellipse">
            <a:avLst/>
          </a:prstGeom>
          <a:solidFill>
            <a:srgbClr val="007E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J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>
            <a:stCxn id="14" idx="3"/>
            <a:endCxn id="13" idx="7"/>
          </p:cNvCxnSpPr>
          <p:nvPr/>
        </p:nvCxnSpPr>
        <p:spPr bwMode="auto">
          <a:xfrm rot="5400000">
            <a:off x="3476048" y="1503246"/>
            <a:ext cx="363105" cy="693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14" idx="5"/>
            <a:endCxn id="15" idx="1"/>
          </p:cNvCxnSpPr>
          <p:nvPr/>
        </p:nvCxnSpPr>
        <p:spPr bwMode="auto">
          <a:xfrm rot="16200000" flipH="1">
            <a:off x="4568948" y="1510746"/>
            <a:ext cx="363105" cy="67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13" idx="3"/>
            <a:endCxn id="16" idx="0"/>
          </p:cNvCxnSpPr>
          <p:nvPr/>
        </p:nvCxnSpPr>
        <p:spPr bwMode="auto">
          <a:xfrm rot="5400000">
            <a:off x="2451000" y="2519047"/>
            <a:ext cx="533154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13" idx="5"/>
            <a:endCxn id="17" idx="0"/>
          </p:cNvCxnSpPr>
          <p:nvPr/>
        </p:nvCxnSpPr>
        <p:spPr bwMode="auto">
          <a:xfrm rot="16200000" flipH="1">
            <a:off x="3209346" y="2540346"/>
            <a:ext cx="533154" cy="329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16" idx="3"/>
            <a:endCxn id="18" idx="0"/>
          </p:cNvCxnSpPr>
          <p:nvPr/>
        </p:nvCxnSpPr>
        <p:spPr bwMode="auto">
          <a:xfrm rot="5400000">
            <a:off x="1951500" y="3619748"/>
            <a:ext cx="532554" cy="219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19" idx="0"/>
            <a:endCxn id="16" idx="5"/>
          </p:cNvCxnSpPr>
          <p:nvPr/>
        </p:nvCxnSpPr>
        <p:spPr bwMode="auto">
          <a:xfrm rot="16200000" flipV="1">
            <a:off x="2595547" y="3602947"/>
            <a:ext cx="532554" cy="253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21" idx="0"/>
            <a:endCxn id="18" idx="5"/>
          </p:cNvCxnSpPr>
          <p:nvPr/>
        </p:nvCxnSpPr>
        <p:spPr bwMode="auto">
          <a:xfrm rot="16200000" flipV="1">
            <a:off x="2209748" y="4589347"/>
            <a:ext cx="380752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15" idx="3"/>
            <a:endCxn id="22" idx="0"/>
          </p:cNvCxnSpPr>
          <p:nvPr/>
        </p:nvCxnSpPr>
        <p:spPr bwMode="auto">
          <a:xfrm rot="5400000">
            <a:off x="4649400" y="2573647"/>
            <a:ext cx="575154" cy="305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22" idx="3"/>
            <a:endCxn id="24" idx="0"/>
          </p:cNvCxnSpPr>
          <p:nvPr/>
        </p:nvCxnSpPr>
        <p:spPr bwMode="auto">
          <a:xfrm rot="5400000">
            <a:off x="4149001" y="3606847"/>
            <a:ext cx="533153" cy="330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22" idx="5"/>
            <a:endCxn id="25" idx="0"/>
          </p:cNvCxnSpPr>
          <p:nvPr/>
        </p:nvCxnSpPr>
        <p:spPr bwMode="auto">
          <a:xfrm rot="16200000" flipH="1">
            <a:off x="4886347" y="3607146"/>
            <a:ext cx="533153" cy="329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箭头连接符 76"/>
          <p:cNvCxnSpPr>
            <a:endCxn id="15" idx="7"/>
          </p:cNvCxnSpPr>
          <p:nvPr/>
        </p:nvCxnSpPr>
        <p:spPr bwMode="auto">
          <a:xfrm rot="5400000">
            <a:off x="5466548" y="1782900"/>
            <a:ext cx="278752" cy="218153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257800" y="1285625"/>
            <a:ext cx="14478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父结点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83" name="Text Box 6"/>
          <p:cNvSpPr txBox="1">
            <a:spLocks noChangeArrowheads="1"/>
          </p:cNvSpPr>
          <p:nvPr/>
        </p:nvSpPr>
        <p:spPr bwMode="auto">
          <a:xfrm>
            <a:off x="5105400" y="3276600"/>
            <a:ext cx="18288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左子结点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85" name="直接箭头连接符 84"/>
          <p:cNvCxnSpPr>
            <a:endCxn id="22" idx="6"/>
          </p:cNvCxnSpPr>
          <p:nvPr/>
        </p:nvCxnSpPr>
        <p:spPr bwMode="auto">
          <a:xfrm rot="10800000">
            <a:off x="5072400" y="3301800"/>
            <a:ext cx="337800" cy="20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10800000">
            <a:off x="4876800" y="2809625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5410200" y="2428625"/>
            <a:ext cx="14478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边</a:t>
            </a:r>
            <a:endParaRPr lang="en-US" altLang="zh-CN" dirty="0" smtClean="0">
              <a:sym typeface="Wingdings" pitchFamily="2" charset="2"/>
            </a:endParaRPr>
          </a:p>
        </p:txBody>
      </p:sp>
      <p:cxnSp>
        <p:nvCxnSpPr>
          <p:cNvPr id="92" name="直接箭头连接符 91"/>
          <p:cNvCxnSpPr>
            <a:endCxn id="17" idx="2"/>
          </p:cNvCxnSpPr>
          <p:nvPr/>
        </p:nvCxnSpPr>
        <p:spPr bwMode="auto">
          <a:xfrm>
            <a:off x="1905000" y="2590800"/>
            <a:ext cx="1447800" cy="669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1066800" y="2044329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的兄弟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96" name="椭圆 95"/>
          <p:cNvSpPr/>
          <p:nvPr/>
        </p:nvSpPr>
        <p:spPr bwMode="auto">
          <a:xfrm rot="19393124">
            <a:off x="2554578" y="1207047"/>
            <a:ext cx="2160000" cy="126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 bwMode="auto">
          <a:xfrm>
            <a:off x="1828800" y="1384671"/>
            <a:ext cx="1143000" cy="21552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914400" y="838200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的祖先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0" name="椭圆 99"/>
          <p:cNvSpPr/>
          <p:nvPr/>
        </p:nvSpPr>
        <p:spPr bwMode="auto">
          <a:xfrm rot="18474018">
            <a:off x="1658434" y="3704366"/>
            <a:ext cx="1800000" cy="180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01" name="直接箭头连接符 100"/>
          <p:cNvCxnSpPr>
            <a:endCxn id="100" idx="0"/>
          </p:cNvCxnSpPr>
          <p:nvPr/>
        </p:nvCxnSpPr>
        <p:spPr bwMode="auto">
          <a:xfrm>
            <a:off x="1295400" y="3733799"/>
            <a:ext cx="552861" cy="31770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Text Box 6"/>
          <p:cNvSpPr txBox="1">
            <a:spLocks noChangeArrowheads="1"/>
          </p:cNvSpPr>
          <p:nvPr/>
        </p:nvSpPr>
        <p:spPr bwMode="auto">
          <a:xfrm>
            <a:off x="762000" y="3200400"/>
            <a:ext cx="1752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的子孙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8" name="Text Box 6"/>
          <p:cNvSpPr txBox="1">
            <a:spLocks noChangeArrowheads="1"/>
          </p:cNvSpPr>
          <p:nvPr/>
        </p:nvSpPr>
        <p:spPr bwMode="auto">
          <a:xfrm>
            <a:off x="1066800" y="5562600"/>
            <a:ext cx="7696200" cy="566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从树根</a:t>
            </a:r>
            <a:r>
              <a:rPr lang="en-US" altLang="zh-CN" dirty="0" smtClean="0">
                <a:sym typeface="Wingdings" pitchFamily="2" charset="2"/>
              </a:rPr>
              <a:t>R</a:t>
            </a:r>
            <a:r>
              <a:rPr lang="zh-CN" altLang="en-US" dirty="0" smtClean="0">
                <a:sym typeface="Wingdings" pitchFamily="2" charset="2"/>
              </a:rPr>
              <a:t>到</a:t>
            </a:r>
            <a:r>
              <a:rPr lang="en-US" altLang="zh-CN" dirty="0" smtClean="0">
                <a:sym typeface="Wingdings" pitchFamily="2" charset="2"/>
              </a:rPr>
              <a:t>K</a:t>
            </a:r>
            <a:r>
              <a:rPr lang="zh-CN" altLang="en-US" dirty="0" smtClean="0">
                <a:sym typeface="Wingdings" pitchFamily="2" charset="2"/>
              </a:rPr>
              <a:t>的路径：</a:t>
            </a:r>
            <a:r>
              <a:rPr lang="en-US" altLang="zh-CN" dirty="0" smtClean="0">
                <a:sym typeface="Wingdings" pitchFamily="2" charset="2"/>
              </a:rPr>
              <a:t>R, A, C, G, K</a:t>
            </a:r>
            <a:r>
              <a:rPr lang="zh-CN" altLang="en-US" dirty="0" smtClean="0">
                <a:sym typeface="Wingdings" pitchFamily="2" charset="2"/>
              </a:rPr>
              <a:t>，长度为</a:t>
            </a:r>
            <a:r>
              <a:rPr lang="en-US" altLang="zh-CN" dirty="0" smtClean="0">
                <a:sym typeface="Wingdings" pitchFamily="2" charset="2"/>
              </a:rPr>
              <a:t>4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</p:txBody>
      </p:sp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5715000" y="523625"/>
            <a:ext cx="22860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结点的层数：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cxnSp>
        <p:nvCxnSpPr>
          <p:cNvPr id="111" name="直接连接符 110"/>
          <p:cNvCxnSpPr>
            <a:endCxn id="112" idx="1"/>
          </p:cNvCxnSpPr>
          <p:nvPr/>
        </p:nvCxnSpPr>
        <p:spPr bwMode="auto">
          <a:xfrm flipV="1">
            <a:off x="4724400" y="1292161"/>
            <a:ext cx="1828800" cy="36452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Text Box 6"/>
          <p:cNvSpPr txBox="1">
            <a:spLocks noChangeArrowheads="1"/>
          </p:cNvSpPr>
          <p:nvPr/>
        </p:nvSpPr>
        <p:spPr bwMode="auto">
          <a:xfrm>
            <a:off x="6553200" y="980825"/>
            <a:ext cx="12192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第</a:t>
            </a: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5" name="Text Box 6"/>
          <p:cNvSpPr txBox="1">
            <a:spLocks noChangeArrowheads="1"/>
          </p:cNvSpPr>
          <p:nvPr/>
        </p:nvSpPr>
        <p:spPr bwMode="auto">
          <a:xfrm>
            <a:off x="6705600" y="18288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6" name="Text Box 6"/>
          <p:cNvSpPr txBox="1">
            <a:spLocks noChangeArrowheads="1"/>
          </p:cNvSpPr>
          <p:nvPr/>
        </p:nvSpPr>
        <p:spPr bwMode="auto">
          <a:xfrm>
            <a:off x="6705600" y="28956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7" name="Text Box 6"/>
          <p:cNvSpPr txBox="1">
            <a:spLocks noChangeArrowheads="1"/>
          </p:cNvSpPr>
          <p:nvPr/>
        </p:nvSpPr>
        <p:spPr bwMode="auto">
          <a:xfrm>
            <a:off x="6705600" y="3962400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18" name="Text Box 6"/>
          <p:cNvSpPr txBox="1">
            <a:spLocks noChangeArrowheads="1"/>
          </p:cNvSpPr>
          <p:nvPr/>
        </p:nvSpPr>
        <p:spPr bwMode="auto">
          <a:xfrm>
            <a:off x="6705600" y="4936082"/>
            <a:ext cx="990600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  <a:sym typeface="Wingdings" pitchFamily="2" charset="2"/>
              </a:rPr>
              <a:t>4</a:t>
            </a:r>
            <a:r>
              <a:rPr lang="zh-CN" altLang="en-US" dirty="0" smtClean="0">
                <a:solidFill>
                  <a:srgbClr val="00518E"/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cxnSp>
        <p:nvCxnSpPr>
          <p:cNvPr id="120" name="直接连接符 119"/>
          <p:cNvCxnSpPr/>
          <p:nvPr/>
        </p:nvCxnSpPr>
        <p:spPr bwMode="auto">
          <a:xfrm>
            <a:off x="7620000" y="1295400"/>
            <a:ext cx="1080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1" name="直接连接符 120"/>
          <p:cNvCxnSpPr/>
          <p:nvPr/>
        </p:nvCxnSpPr>
        <p:spPr bwMode="auto">
          <a:xfrm>
            <a:off x="7620000" y="5334000"/>
            <a:ext cx="10800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6134894" y="3314700"/>
            <a:ext cx="4037806" cy="79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7481671" y="1676400"/>
            <a:ext cx="1304973" cy="3581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二叉树的</a:t>
            </a:r>
            <a:r>
              <a:rPr lang="zh-CN" altLang="en-US" dirty="0" smtClean="0">
                <a:solidFill>
                  <a:srgbClr val="007E00"/>
                </a:solidFill>
              </a:rPr>
              <a:t>深度 或 高度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结点的最大层数</a:t>
            </a:r>
            <a:r>
              <a:rPr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29" name="直接箭头连接符 128"/>
          <p:cNvCxnSpPr>
            <a:endCxn id="24" idx="4"/>
          </p:cNvCxnSpPr>
          <p:nvPr/>
        </p:nvCxnSpPr>
        <p:spPr bwMode="auto">
          <a:xfrm rot="5400000" flipH="1" flipV="1">
            <a:off x="3899100" y="4677900"/>
            <a:ext cx="414600" cy="288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Text Box 6"/>
          <p:cNvSpPr txBox="1">
            <a:spLocks noChangeArrowheads="1"/>
          </p:cNvSpPr>
          <p:nvPr/>
        </p:nvSpPr>
        <p:spPr bwMode="auto">
          <a:xfrm>
            <a:off x="3657601" y="4876800"/>
            <a:ext cx="1447799" cy="62267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7E00"/>
                </a:solidFill>
                <a:sym typeface="Wingdings" pitchFamily="2" charset="2"/>
              </a:rPr>
              <a:t>叶结点</a:t>
            </a:r>
            <a:endParaRPr lang="en-US" altLang="zh-CN" dirty="0" smtClean="0">
              <a:solidFill>
                <a:srgbClr val="007E00"/>
              </a:solidFill>
              <a:sym typeface="Wingdings" pitchFamily="2" charset="2"/>
            </a:endParaRPr>
          </a:p>
        </p:txBody>
      </p:sp>
      <p:cxnSp>
        <p:nvCxnSpPr>
          <p:cNvPr id="132" name="直接箭头连接符 131"/>
          <p:cNvCxnSpPr>
            <a:endCxn id="25" idx="4"/>
          </p:cNvCxnSpPr>
          <p:nvPr/>
        </p:nvCxnSpPr>
        <p:spPr bwMode="auto">
          <a:xfrm flipV="1">
            <a:off x="4114800" y="4614600"/>
            <a:ext cx="1203000" cy="414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endCxn id="17" idx="4"/>
          </p:cNvCxnSpPr>
          <p:nvPr/>
        </p:nvCxnSpPr>
        <p:spPr bwMode="auto">
          <a:xfrm rot="16200000" flipV="1">
            <a:off x="2984700" y="4203900"/>
            <a:ext cx="1481400" cy="169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endCxn id="19" idx="5"/>
          </p:cNvCxnSpPr>
          <p:nvPr/>
        </p:nvCxnSpPr>
        <p:spPr bwMode="auto">
          <a:xfrm rot="10800000">
            <a:off x="3192248" y="4487648"/>
            <a:ext cx="541553" cy="54155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>
            <a:stCxn id="130" idx="1"/>
            <a:endCxn id="21" idx="6"/>
          </p:cNvCxnSpPr>
          <p:nvPr/>
        </p:nvCxnSpPr>
        <p:spPr bwMode="auto">
          <a:xfrm rot="10800000">
            <a:off x="2776801" y="5156400"/>
            <a:ext cx="880801" cy="31736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直接连接符 130"/>
          <p:cNvCxnSpPr/>
          <p:nvPr/>
        </p:nvCxnSpPr>
        <p:spPr bwMode="auto">
          <a:xfrm>
            <a:off x="5943600" y="2209800"/>
            <a:ext cx="838200" cy="1588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直接连接符 134"/>
          <p:cNvCxnSpPr/>
          <p:nvPr/>
        </p:nvCxnSpPr>
        <p:spPr bwMode="auto">
          <a:xfrm flipV="1">
            <a:off x="5943600" y="3276600"/>
            <a:ext cx="762000" cy="0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37" name="直接连接符 136"/>
          <p:cNvCxnSpPr/>
          <p:nvPr/>
        </p:nvCxnSpPr>
        <p:spPr bwMode="auto">
          <a:xfrm>
            <a:off x="5791200" y="4343400"/>
            <a:ext cx="914400" cy="1588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>
            <a:endCxn id="118" idx="1"/>
          </p:cNvCxnSpPr>
          <p:nvPr/>
        </p:nvCxnSpPr>
        <p:spPr bwMode="auto">
          <a:xfrm flipV="1">
            <a:off x="4953000" y="5247418"/>
            <a:ext cx="1752600" cy="10382"/>
          </a:xfrm>
          <a:prstGeom prst="line">
            <a:avLst/>
          </a:prstGeom>
          <a:solidFill>
            <a:srgbClr val="B9FFB9"/>
          </a:solidFill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3" grpId="0"/>
      <p:bldP spid="89" grpId="0"/>
      <p:bldP spid="95" grpId="0"/>
      <p:bldP spid="96" grpId="0" animBg="1"/>
      <p:bldP spid="98" grpId="0"/>
      <p:bldP spid="100" grpId="0" animBg="1"/>
      <p:bldP spid="102" grpId="0"/>
      <p:bldP spid="108" grpId="0" animBg="1"/>
      <p:bldP spid="109" grpId="0"/>
      <p:bldP spid="112" grpId="0"/>
      <p:bldP spid="115" grpId="0"/>
      <p:bldP spid="116" grpId="0"/>
      <p:bldP spid="117" grpId="0"/>
      <p:bldP spid="118" grpId="0"/>
      <p:bldP spid="127" grpId="0"/>
      <p:bldP spid="1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特殊的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6934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满二叉树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完全二叉树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扩充二叉树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 平衡二叉树</a:t>
            </a:r>
            <a:endParaRPr lang="en-US" altLang="zh-CN" sz="32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10600" cy="19366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定义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美国、国际，与本教材相同</a:t>
            </a:r>
            <a:r>
              <a:rPr lang="en-US" altLang="zh-CN" sz="3200" dirty="0" smtClean="0">
                <a:solidFill>
                  <a:srgbClr val="FF6600"/>
                </a:solidFill>
              </a:rPr>
              <a:t>) 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</a:t>
            </a:r>
            <a:r>
              <a:rPr lang="zh-CN" altLang="en-US" sz="3200" dirty="0" smtClean="0">
                <a:sym typeface="Wingdings" pitchFamily="2" charset="2"/>
              </a:rPr>
              <a:t>任意结点，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要么度为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，要么度为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200" dirty="0" smtClean="0">
                <a:sym typeface="Wingdings" pitchFamily="2" charset="2"/>
              </a:rPr>
              <a:t>即：结点或者是叶子，或者有两棵非空子树；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239000" y="1143000"/>
            <a:ext cx="1905000" cy="6096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又称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树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3048000"/>
            <a:ext cx="5105400" cy="31588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518E"/>
                </a:solidFill>
              </a:rPr>
              <a:t>A binary tree in which each node has exactly zero or two children. 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sz="3200" dirty="0" smtClean="0"/>
              <a:t>In other words, every node is either a leaf or has two children. </a:t>
            </a:r>
            <a:endParaRPr lang="en-US" sz="3200" dirty="0"/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5638800" y="38945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6481200" y="31242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308600" y="38945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676200" y="480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1" idx="3"/>
            <a:endCxn id="10" idx="7"/>
          </p:cNvCxnSpPr>
          <p:nvPr/>
        </p:nvCxnSpPr>
        <p:spPr bwMode="auto">
          <a:xfrm rot="5400000">
            <a:off x="6104992" y="3518390"/>
            <a:ext cx="414017" cy="486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1" idx="5"/>
            <a:endCxn id="12" idx="1"/>
          </p:cNvCxnSpPr>
          <p:nvPr/>
        </p:nvCxnSpPr>
        <p:spPr bwMode="auto">
          <a:xfrm rot="16200000" flipH="1">
            <a:off x="6939892" y="3525890"/>
            <a:ext cx="414017" cy="471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2" idx="3"/>
            <a:endCxn id="17" idx="0"/>
          </p:cNvCxnSpPr>
          <p:nvPr/>
        </p:nvCxnSpPr>
        <p:spPr bwMode="auto">
          <a:xfrm rot="5400000">
            <a:off x="6913200" y="4339791"/>
            <a:ext cx="484210" cy="45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71600" y="47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66800" y="5592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276400" y="55919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7" idx="3"/>
            <a:endCxn id="28" idx="0"/>
          </p:cNvCxnSpPr>
          <p:nvPr/>
        </p:nvCxnSpPr>
        <p:spPr bwMode="auto">
          <a:xfrm rot="5400000">
            <a:off x="7784701" y="5331291"/>
            <a:ext cx="394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  <a:endCxn id="27" idx="5"/>
          </p:cNvCxnSpPr>
          <p:nvPr/>
        </p:nvCxnSpPr>
        <p:spPr bwMode="auto">
          <a:xfrm rot="16200000" flipV="1">
            <a:off x="8267692" y="5331290"/>
            <a:ext cx="394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2" idx="5"/>
            <a:endCxn id="27" idx="0"/>
          </p:cNvCxnSpPr>
          <p:nvPr/>
        </p:nvCxnSpPr>
        <p:spPr bwMode="auto">
          <a:xfrm rot="16200000" flipH="1">
            <a:off x="7760090" y="4303490"/>
            <a:ext cx="442210" cy="48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371400" y="5592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6981000" y="55919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7" name="直接连接符 36"/>
          <p:cNvCxnSpPr>
            <a:stCxn id="17" idx="3"/>
            <a:endCxn id="35" idx="0"/>
          </p:cNvCxnSpPr>
          <p:nvPr/>
        </p:nvCxnSpPr>
        <p:spPr bwMode="auto">
          <a:xfrm rot="5400000">
            <a:off x="6510301" y="5352291"/>
            <a:ext cx="352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6" idx="0"/>
            <a:endCxn id="17" idx="5"/>
          </p:cNvCxnSpPr>
          <p:nvPr/>
        </p:nvCxnSpPr>
        <p:spPr bwMode="auto">
          <a:xfrm rot="16200000" flipV="1">
            <a:off x="6993292" y="5352290"/>
            <a:ext cx="352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7" grpId="0" animBg="1"/>
      <p:bldP spid="27" grpId="0" animBg="1"/>
      <p:bldP spid="28" grpId="0" animBg="1"/>
      <p:bldP spid="29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10600" cy="44781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定义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国内常用</a:t>
            </a:r>
            <a:r>
              <a:rPr lang="en-US" altLang="zh-CN" sz="3200" dirty="0" smtClean="0">
                <a:solidFill>
                  <a:srgbClr val="FF6600"/>
                </a:solidFill>
              </a:rPr>
              <a:t>) </a:t>
            </a:r>
            <a:r>
              <a:rPr lang="zh-CN" altLang="en-US" sz="3200" dirty="0" smtClean="0"/>
              <a:t>：除最后一层无子结点外，</a:t>
            </a:r>
            <a:endParaRPr lang="en-US" altLang="zh-CN" sz="3200" dirty="0" smtClean="0"/>
          </a:p>
          <a:p>
            <a:pPr algn="l"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每层上的任意结点都有两个子结点；</a:t>
            </a:r>
            <a:endParaRPr lang="en-US" altLang="zh-CN" sz="3200" dirty="0" smtClean="0"/>
          </a:p>
          <a:p>
            <a:pPr>
              <a:spcBef>
                <a:spcPts val="600"/>
              </a:spcBef>
              <a:buSzPct val="75000"/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即：</a:t>
            </a:r>
            <a:r>
              <a:rPr lang="zh-CN" altLang="en-US" sz="3200" dirty="0" smtClean="0"/>
              <a:t>除叶子外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其他结点都有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个孩子，</a:t>
            </a:r>
            <a:endParaRPr lang="en-US" altLang="zh-CN" sz="32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    </a:t>
            </a:r>
            <a:r>
              <a:rPr lang="zh-CN" altLang="en-US" sz="3200" u="sng" dirty="0" smtClean="0">
                <a:solidFill>
                  <a:srgbClr val="00518E"/>
                </a:solidFill>
                <a:sym typeface="Wingdings" pitchFamily="2" charset="2"/>
              </a:rPr>
              <a:t>且叶子结点都在最后一层；</a:t>
            </a:r>
            <a:endParaRPr lang="en-US" altLang="zh-CN" sz="3200" u="sng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SzPct val="75000"/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6894000" y="4167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7491600" y="3397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8082600" y="4167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784400" y="5026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6" idx="3"/>
            <a:endCxn id="24" idx="0"/>
          </p:cNvCxnSpPr>
          <p:nvPr/>
        </p:nvCxnSpPr>
        <p:spPr bwMode="auto">
          <a:xfrm rot="5400000">
            <a:off x="7185601" y="37877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6" idx="5"/>
            <a:endCxn id="33" idx="0"/>
          </p:cNvCxnSpPr>
          <p:nvPr/>
        </p:nvCxnSpPr>
        <p:spPr bwMode="auto">
          <a:xfrm rot="16200000" flipH="1">
            <a:off x="7958091" y="3791079"/>
            <a:ext cx="340208" cy="41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3"/>
            <a:endCxn id="34" idx="0"/>
          </p:cNvCxnSpPr>
          <p:nvPr/>
        </p:nvCxnSpPr>
        <p:spPr bwMode="auto">
          <a:xfrm rot="5400000">
            <a:off x="7881900" y="47522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8487600" y="5039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3" idx="5"/>
            <a:endCxn id="42" idx="0"/>
          </p:cNvCxnSpPr>
          <p:nvPr/>
        </p:nvCxnSpPr>
        <p:spPr bwMode="auto">
          <a:xfrm rot="16200000" flipH="1">
            <a:off x="8405090" y="4705479"/>
            <a:ext cx="442210" cy="226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30400" y="5045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24" idx="3"/>
            <a:endCxn id="54" idx="0"/>
          </p:cNvCxnSpPr>
          <p:nvPr/>
        </p:nvCxnSpPr>
        <p:spPr bwMode="auto">
          <a:xfrm rot="5400000">
            <a:off x="6651295" y="4728885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174800" y="5058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24" idx="5"/>
            <a:endCxn id="56" idx="0"/>
          </p:cNvCxnSpPr>
          <p:nvPr/>
        </p:nvCxnSpPr>
        <p:spPr bwMode="auto">
          <a:xfrm rot="16200000" flipH="1">
            <a:off x="7145085" y="4776884"/>
            <a:ext cx="460821" cy="10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6"/>
          <p:cNvSpPr>
            <a:spLocks noChangeArrowheads="1"/>
          </p:cNvSpPr>
          <p:nvPr/>
        </p:nvSpPr>
        <p:spPr bwMode="auto">
          <a:xfrm>
            <a:off x="457200" y="3810000"/>
            <a:ext cx="6019800" cy="1905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 若二叉树高度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深度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)k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一定，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FF00"/>
                </a:solidFill>
                <a:latin typeface="黑体" pitchFamily="2" charset="-122"/>
              </a:rPr>
              <a:t> 结点最多的二叉树是满二叉树，</a:t>
            </a:r>
            <a:endParaRPr lang="en-US" altLang="zh-CN" sz="3200" dirty="0" smtClean="0">
              <a:solidFill>
                <a:srgbClr val="FFFF00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sz="3200" dirty="0" smtClean="0">
              <a:solidFill>
                <a:srgbClr val="FFFF00"/>
              </a:solidFill>
              <a:latin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" y="5029200"/>
            <a:ext cx="3466013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 结点数目：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2</a:t>
            </a:r>
            <a:r>
              <a:rPr lang="en-US" altLang="zh-CN" sz="3200" baseline="30000" dirty="0" smtClean="0">
                <a:solidFill>
                  <a:schemeClr val="bg1"/>
                </a:solidFill>
                <a:latin typeface="黑体" pitchFamily="2" charset="-122"/>
              </a:rPr>
              <a:t>k+1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-1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3" grpId="0" animBg="1"/>
      <p:bldP spid="34" grpId="0" animBg="1"/>
      <p:bldP spid="42" grpId="0" animBg="1"/>
      <p:bldP spid="54" grpId="0" animBg="1"/>
      <p:bldP spid="56" grpId="0" animBg="1"/>
      <p:bldP spid="60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满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6196200" y="3481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6793800" y="2711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443600" y="3481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45400" y="4340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6" idx="3"/>
            <a:endCxn id="24" idx="0"/>
          </p:cNvCxnSpPr>
          <p:nvPr/>
        </p:nvCxnSpPr>
        <p:spPr bwMode="auto">
          <a:xfrm rot="5400000">
            <a:off x="6487801" y="31019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26" idx="5"/>
            <a:endCxn id="33" idx="0"/>
          </p:cNvCxnSpPr>
          <p:nvPr/>
        </p:nvCxnSpPr>
        <p:spPr bwMode="auto">
          <a:xfrm rot="16200000" flipH="1">
            <a:off x="7289691" y="3075879"/>
            <a:ext cx="340208" cy="47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3" idx="3"/>
            <a:endCxn id="34" idx="0"/>
          </p:cNvCxnSpPr>
          <p:nvPr/>
        </p:nvCxnSpPr>
        <p:spPr bwMode="auto">
          <a:xfrm rot="5400000">
            <a:off x="7242900" y="40664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7878000" y="435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3" idx="5"/>
            <a:endCxn id="42" idx="0"/>
          </p:cNvCxnSpPr>
          <p:nvPr/>
        </p:nvCxnSpPr>
        <p:spPr bwMode="auto">
          <a:xfrm rot="16200000" flipH="1">
            <a:off x="7780790" y="4004979"/>
            <a:ext cx="442210" cy="25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5832600" y="435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24" idx="3"/>
            <a:endCxn id="54" idx="0"/>
          </p:cNvCxnSpPr>
          <p:nvPr/>
        </p:nvCxnSpPr>
        <p:spPr bwMode="auto">
          <a:xfrm rot="5400000">
            <a:off x="5953495" y="4043085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6565200" y="4372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24" idx="5"/>
            <a:endCxn id="56" idx="0"/>
          </p:cNvCxnSpPr>
          <p:nvPr/>
        </p:nvCxnSpPr>
        <p:spPr bwMode="auto">
          <a:xfrm rot="16200000" flipH="1">
            <a:off x="6491385" y="4046984"/>
            <a:ext cx="460821" cy="190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11341"/>
            <a:ext cx="8686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定义</a:t>
            </a:r>
            <a:r>
              <a:rPr lang="en-US" altLang="zh-CN" sz="3200" dirty="0" smtClean="0"/>
              <a:t>1 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美国、国际，与本教材相同</a:t>
            </a:r>
            <a:r>
              <a:rPr lang="en-US" altLang="zh-CN" sz="3200" dirty="0" smtClean="0">
                <a:solidFill>
                  <a:srgbClr val="FF6600"/>
                </a:solidFill>
              </a:rPr>
              <a:t>)</a:t>
            </a:r>
            <a:r>
              <a:rPr lang="zh-CN" altLang="en-US" sz="3200" dirty="0" smtClean="0">
                <a:solidFill>
                  <a:srgbClr val="FF6600"/>
                </a:solidFill>
              </a:rPr>
              <a:t>，</a:t>
            </a:r>
            <a:r>
              <a:rPr lang="zh-CN" altLang="en-US" sz="3200" dirty="0" smtClean="0"/>
              <a:t>又称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树；</a:t>
            </a:r>
            <a:r>
              <a:rPr lang="en-US" altLang="zh-CN" sz="3200" dirty="0" smtClean="0">
                <a:solidFill>
                  <a:srgbClr val="FF6600"/>
                </a:solidFill>
              </a:rPr>
              <a:t> </a:t>
            </a:r>
            <a:endParaRPr lang="en-US" altLang="zh-CN" sz="3200" dirty="0" smtClean="0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1752600"/>
            <a:ext cx="8686800" cy="7078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定义</a:t>
            </a:r>
            <a:r>
              <a:rPr lang="en-US" altLang="zh-CN" sz="3200" dirty="0" smtClean="0"/>
              <a:t>2 </a:t>
            </a:r>
            <a:r>
              <a:rPr lang="en-US" altLang="zh-CN" sz="3200" dirty="0" smtClean="0">
                <a:solidFill>
                  <a:srgbClr val="FF6600"/>
                </a:solidFill>
              </a:rPr>
              <a:t>(</a:t>
            </a:r>
            <a:r>
              <a:rPr lang="zh-CN" altLang="en-US" sz="3200" dirty="0" smtClean="0">
                <a:solidFill>
                  <a:srgbClr val="FF6600"/>
                </a:solidFill>
              </a:rPr>
              <a:t>国内常用</a:t>
            </a:r>
            <a:r>
              <a:rPr lang="en-US" altLang="zh-CN" sz="3200" dirty="0" smtClean="0">
                <a:solidFill>
                  <a:srgbClr val="FF6600"/>
                </a:solidFill>
              </a:rPr>
              <a:t>)</a:t>
            </a:r>
            <a:r>
              <a:rPr lang="zh-CN" altLang="en-US" sz="3200" dirty="0" smtClean="0">
                <a:solidFill>
                  <a:srgbClr val="FF6600"/>
                </a:solidFill>
              </a:rPr>
              <a:t>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415835" y="32849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2258235" y="2514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3085635" y="32849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453235" y="4199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3" idx="3"/>
            <a:endCxn id="22" idx="7"/>
          </p:cNvCxnSpPr>
          <p:nvPr/>
        </p:nvCxnSpPr>
        <p:spPr bwMode="auto">
          <a:xfrm rot="5400000">
            <a:off x="1882027" y="2908790"/>
            <a:ext cx="414017" cy="486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3" idx="5"/>
            <a:endCxn id="25" idx="1"/>
          </p:cNvCxnSpPr>
          <p:nvPr/>
        </p:nvCxnSpPr>
        <p:spPr bwMode="auto">
          <a:xfrm rot="16200000" flipH="1">
            <a:off x="2716927" y="2916290"/>
            <a:ext cx="414017" cy="4710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5" idx="3"/>
            <a:endCxn id="27" idx="0"/>
          </p:cNvCxnSpPr>
          <p:nvPr/>
        </p:nvCxnSpPr>
        <p:spPr bwMode="auto">
          <a:xfrm rot="5400000">
            <a:off x="2690235" y="3730191"/>
            <a:ext cx="484210" cy="45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3748635" y="4157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3443835" y="498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053435" y="49823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6" name="直接连接符 35"/>
          <p:cNvCxnSpPr>
            <a:stCxn id="31" idx="3"/>
            <a:endCxn id="32" idx="0"/>
          </p:cNvCxnSpPr>
          <p:nvPr/>
        </p:nvCxnSpPr>
        <p:spPr bwMode="auto">
          <a:xfrm rot="5400000">
            <a:off x="3561736" y="4721691"/>
            <a:ext cx="394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5" idx="0"/>
            <a:endCxn id="31" idx="5"/>
          </p:cNvCxnSpPr>
          <p:nvPr/>
        </p:nvCxnSpPr>
        <p:spPr bwMode="auto">
          <a:xfrm rot="16200000" flipV="1">
            <a:off x="4044727" y="4721690"/>
            <a:ext cx="394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5" idx="5"/>
            <a:endCxn id="31" idx="0"/>
          </p:cNvCxnSpPr>
          <p:nvPr/>
        </p:nvCxnSpPr>
        <p:spPr bwMode="auto">
          <a:xfrm rot="16200000" flipH="1">
            <a:off x="3537125" y="3693890"/>
            <a:ext cx="442210" cy="48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2148435" y="4982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58035" y="498239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27" idx="3"/>
            <a:endCxn id="43" idx="0"/>
          </p:cNvCxnSpPr>
          <p:nvPr/>
        </p:nvCxnSpPr>
        <p:spPr bwMode="auto">
          <a:xfrm rot="5400000">
            <a:off x="2287336" y="4742691"/>
            <a:ext cx="352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4" idx="0"/>
            <a:endCxn id="27" idx="5"/>
          </p:cNvCxnSpPr>
          <p:nvPr/>
        </p:nvCxnSpPr>
        <p:spPr bwMode="auto">
          <a:xfrm rot="16200000" flipV="1">
            <a:off x="2770327" y="4742690"/>
            <a:ext cx="352808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0" y="2404939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7E00"/>
                </a:solidFill>
              </a:rPr>
              <a:t>①</a:t>
            </a:r>
            <a:endParaRPr lang="zh-CN" altLang="en-US" sz="3600" b="1" dirty="0">
              <a:solidFill>
                <a:srgbClr val="007E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997962" y="2635189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7E00"/>
                </a:solidFill>
              </a:rPr>
              <a:t>②</a:t>
            </a:r>
            <a:endParaRPr lang="zh-CN" altLang="en-US" sz="3600" b="1" dirty="0">
              <a:solidFill>
                <a:srgbClr val="007E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540762" y="2635190"/>
            <a:ext cx="647934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b="1" dirty="0" smtClean="0">
                <a:solidFill>
                  <a:srgbClr val="007E00"/>
                </a:solidFill>
              </a:rPr>
              <a:t>①</a:t>
            </a:r>
            <a:endParaRPr lang="zh-CN" altLang="en-US" sz="3600" b="1" dirty="0">
              <a:solidFill>
                <a:srgbClr val="007E00"/>
              </a:solidFill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685800" y="5562600"/>
            <a:ext cx="4114800" cy="60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</a:rPr>
              <a:t>国际交流、英文论文等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105400" y="5105400"/>
            <a:ext cx="3886200" cy="106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</a:rPr>
              <a:t>国内考试：</a:t>
            </a:r>
            <a:endParaRPr lang="en-US" altLang="zh-CN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黑体" pitchFamily="2" charset="-122"/>
              </a:rPr>
              <a:t>考研，计算机等级考试</a:t>
            </a:r>
            <a:endParaRPr lang="en-US" altLang="zh-CN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完全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839200" cy="18682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定义：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>
                <a:sym typeface="Wingdings" pitchFamily="2" charset="2"/>
              </a:rPr>
              <a:t>1)</a:t>
            </a:r>
            <a:r>
              <a:rPr lang="zh-CN" altLang="en-US" sz="3000" dirty="0" smtClean="0"/>
              <a:t> 只允许</a:t>
            </a:r>
            <a:r>
              <a:rPr lang="zh-CN" altLang="en-US" sz="3000" dirty="0" smtClean="0">
                <a:solidFill>
                  <a:srgbClr val="00518E"/>
                </a:solidFill>
              </a:rPr>
              <a:t>最后两层</a:t>
            </a:r>
            <a:r>
              <a:rPr lang="zh-CN" altLang="en-US" sz="3000" dirty="0" smtClean="0"/>
              <a:t>结点的度数小于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SzPct val="75000"/>
              <a:buNone/>
            </a:pPr>
            <a:r>
              <a:rPr lang="zh-CN" altLang="en-US" sz="3000" dirty="0" smtClean="0"/>
              <a:t>   </a:t>
            </a:r>
            <a:r>
              <a:rPr lang="en-US" altLang="zh-CN" sz="3000" dirty="0" smtClean="0"/>
              <a:t>2) </a:t>
            </a:r>
            <a:r>
              <a:rPr lang="zh-CN" altLang="en-US" sz="3000" dirty="0" smtClean="0"/>
              <a:t>最后一层结点都集中在</a:t>
            </a:r>
            <a:r>
              <a:rPr lang="zh-CN" altLang="en-US" sz="3000" dirty="0" smtClean="0">
                <a:solidFill>
                  <a:srgbClr val="00518E"/>
                </a:solidFill>
              </a:rPr>
              <a:t>该层最左边的</a:t>
            </a:r>
            <a:r>
              <a:rPr lang="zh-CN" altLang="en-US" sz="3000" dirty="0" smtClean="0"/>
              <a:t>若干位置；</a:t>
            </a:r>
            <a:endParaRPr lang="en-US" altLang="zh-CN" sz="3000" dirty="0" smtClean="0"/>
          </a:p>
        </p:txBody>
      </p: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81000" y="38183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873000" y="30480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1335600" y="38183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10374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8" idx="3"/>
            <a:endCxn id="53" idx="0"/>
          </p:cNvCxnSpPr>
          <p:nvPr/>
        </p:nvCxnSpPr>
        <p:spPr bwMode="auto">
          <a:xfrm rot="5400000">
            <a:off x="619801" y="3491391"/>
            <a:ext cx="340208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8" idx="5"/>
            <a:endCxn id="59" idx="0"/>
          </p:cNvCxnSpPr>
          <p:nvPr/>
        </p:nvCxnSpPr>
        <p:spPr bwMode="auto">
          <a:xfrm rot="16200000" flipH="1">
            <a:off x="1275291" y="3506090"/>
            <a:ext cx="340208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9" idx="3"/>
            <a:endCxn id="60" idx="0"/>
          </p:cNvCxnSpPr>
          <p:nvPr/>
        </p:nvCxnSpPr>
        <p:spPr bwMode="auto">
          <a:xfrm rot="5400000">
            <a:off x="1134900" y="4403091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1664400" y="4690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59" idx="5"/>
            <a:endCxn id="64" idx="0"/>
          </p:cNvCxnSpPr>
          <p:nvPr/>
        </p:nvCxnSpPr>
        <p:spPr bwMode="auto">
          <a:xfrm rot="16200000" flipH="1">
            <a:off x="1619990" y="4394390"/>
            <a:ext cx="442210" cy="150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52590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5856600" y="3016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2" name="Oval 28"/>
          <p:cNvSpPr>
            <a:spLocks noChangeArrowheads="1"/>
          </p:cNvSpPr>
          <p:nvPr/>
        </p:nvSpPr>
        <p:spPr bwMode="auto">
          <a:xfrm>
            <a:off x="65064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208200" y="4645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1" idx="3"/>
            <a:endCxn id="70" idx="0"/>
          </p:cNvCxnSpPr>
          <p:nvPr/>
        </p:nvCxnSpPr>
        <p:spPr bwMode="auto">
          <a:xfrm rot="5400000">
            <a:off x="5550601" y="3406780"/>
            <a:ext cx="340208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5"/>
            <a:endCxn id="72" idx="0"/>
          </p:cNvCxnSpPr>
          <p:nvPr/>
        </p:nvCxnSpPr>
        <p:spPr bwMode="auto">
          <a:xfrm rot="16200000" flipH="1">
            <a:off x="6352491" y="3380679"/>
            <a:ext cx="340208" cy="47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72" idx="3"/>
            <a:endCxn id="73" idx="0"/>
          </p:cNvCxnSpPr>
          <p:nvPr/>
        </p:nvCxnSpPr>
        <p:spPr bwMode="auto">
          <a:xfrm rot="5400000">
            <a:off x="6305700" y="4371280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4982400" y="466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0" name="直接连接符 79"/>
          <p:cNvCxnSpPr>
            <a:stCxn id="70" idx="3"/>
            <a:endCxn id="79" idx="0"/>
          </p:cNvCxnSpPr>
          <p:nvPr/>
        </p:nvCxnSpPr>
        <p:spPr bwMode="auto">
          <a:xfrm rot="5400000">
            <a:off x="5059795" y="4391385"/>
            <a:ext cx="447621" cy="9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55626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2" name="直接连接符 81"/>
          <p:cNvCxnSpPr>
            <a:stCxn id="70" idx="5"/>
            <a:endCxn id="81" idx="0"/>
          </p:cNvCxnSpPr>
          <p:nvPr/>
        </p:nvCxnSpPr>
        <p:spPr bwMode="auto">
          <a:xfrm rot="16200000" flipH="1">
            <a:off x="5521485" y="4384484"/>
            <a:ext cx="460821" cy="12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7526400" y="37421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7890000" y="2971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8404800" y="374219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8106600" y="460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84" idx="3"/>
            <a:endCxn id="83" idx="0"/>
          </p:cNvCxnSpPr>
          <p:nvPr/>
        </p:nvCxnSpPr>
        <p:spPr bwMode="auto">
          <a:xfrm rot="5400000">
            <a:off x="7701001" y="3479391"/>
            <a:ext cx="340208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4" idx="5"/>
            <a:endCxn id="85" idx="0"/>
          </p:cNvCxnSpPr>
          <p:nvPr/>
        </p:nvCxnSpPr>
        <p:spPr bwMode="auto">
          <a:xfrm rot="16200000" flipH="1">
            <a:off x="8318391" y="3403790"/>
            <a:ext cx="340208" cy="33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5" idx="3"/>
            <a:endCxn id="86" idx="0"/>
          </p:cNvCxnSpPr>
          <p:nvPr/>
        </p:nvCxnSpPr>
        <p:spPr bwMode="auto">
          <a:xfrm rot="5400000">
            <a:off x="8204100" y="4326891"/>
            <a:ext cx="429010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162800" y="4620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3" idx="3"/>
            <a:endCxn id="92" idx="0"/>
          </p:cNvCxnSpPr>
          <p:nvPr/>
        </p:nvCxnSpPr>
        <p:spPr bwMode="auto">
          <a:xfrm rot="5400000">
            <a:off x="7283695" y="4303496"/>
            <a:ext cx="447621" cy="18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1353674" y="2819400"/>
            <a:ext cx="7505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400800" y="2819400"/>
            <a:ext cx="685800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007E00"/>
                </a:solidFill>
              </a:rPr>
              <a:t>√</a:t>
            </a:r>
            <a:endParaRPr lang="zh-CN" altLang="en-US" sz="4800" b="1" dirty="0">
              <a:solidFill>
                <a:srgbClr val="007E00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422874" y="2819400"/>
            <a:ext cx="7505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4400" b="1" dirty="0" smtClean="0">
                <a:solidFill>
                  <a:srgbClr val="FF0000"/>
                </a:solidFill>
              </a:rPr>
              <a:t>×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sp>
        <p:nvSpPr>
          <p:cNvPr id="99" name="Oval 26"/>
          <p:cNvSpPr>
            <a:spLocks noChangeArrowheads="1"/>
          </p:cNvSpPr>
          <p:nvPr/>
        </p:nvSpPr>
        <p:spPr bwMode="auto">
          <a:xfrm>
            <a:off x="27846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00" name="Oval 27"/>
          <p:cNvSpPr>
            <a:spLocks noChangeArrowheads="1"/>
          </p:cNvSpPr>
          <p:nvPr/>
        </p:nvSpPr>
        <p:spPr bwMode="auto">
          <a:xfrm>
            <a:off x="3352800" y="30161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915600" y="37865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657600" y="46457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03" name="直接连接符 102"/>
          <p:cNvCxnSpPr>
            <a:stCxn id="100" idx="3"/>
            <a:endCxn id="99" idx="0"/>
          </p:cNvCxnSpPr>
          <p:nvPr/>
        </p:nvCxnSpPr>
        <p:spPr bwMode="auto">
          <a:xfrm rot="5400000">
            <a:off x="3061501" y="34214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0" idx="5"/>
            <a:endCxn id="101" idx="0"/>
          </p:cNvCxnSpPr>
          <p:nvPr/>
        </p:nvCxnSpPr>
        <p:spPr bwMode="auto">
          <a:xfrm rot="16200000" flipH="1">
            <a:off x="3805191" y="34241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101" idx="3"/>
            <a:endCxn id="102" idx="0"/>
          </p:cNvCxnSpPr>
          <p:nvPr/>
        </p:nvCxnSpPr>
        <p:spPr bwMode="auto">
          <a:xfrm rot="5400000">
            <a:off x="3735000" y="43913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2450400" y="466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7" name="直接连接符 106"/>
          <p:cNvCxnSpPr>
            <a:stCxn id="99" idx="3"/>
            <a:endCxn id="106" idx="0"/>
          </p:cNvCxnSpPr>
          <p:nvPr/>
        </p:nvCxnSpPr>
        <p:spPr bwMode="auto">
          <a:xfrm rot="5400000">
            <a:off x="2556595" y="43625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3077400" y="467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99" idx="5"/>
            <a:endCxn id="108" idx="0"/>
          </p:cNvCxnSpPr>
          <p:nvPr/>
        </p:nvCxnSpPr>
        <p:spPr bwMode="auto">
          <a:xfrm rot="16200000" flipH="1">
            <a:off x="3041685" y="43898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3897000" y="2819400"/>
            <a:ext cx="685800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4800" b="1" dirty="0" smtClean="0">
                <a:solidFill>
                  <a:srgbClr val="007E00"/>
                </a:solidFill>
              </a:rPr>
              <a:t>√</a:t>
            </a:r>
            <a:endParaRPr lang="zh-CN" altLang="en-US" sz="4800" b="1" dirty="0">
              <a:solidFill>
                <a:srgbClr val="007E00"/>
              </a:solidFill>
            </a:endParaRPr>
          </a:p>
        </p:txBody>
      </p: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4220400" y="46518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12" name="直接连接符 111"/>
          <p:cNvCxnSpPr>
            <a:stCxn id="101" idx="5"/>
            <a:endCxn id="111" idx="0"/>
          </p:cNvCxnSpPr>
          <p:nvPr/>
        </p:nvCxnSpPr>
        <p:spPr bwMode="auto">
          <a:xfrm rot="16200000" flipH="1">
            <a:off x="4191573" y="43709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1371600" y="5562600"/>
            <a:ext cx="7010400" cy="609600"/>
          </a:xfrm>
          <a:prstGeom prst="rect">
            <a:avLst/>
          </a:prstGeom>
          <a:solidFill>
            <a:srgbClr val="0054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latin typeface="黑体" pitchFamily="2" charset="-122"/>
              </a:rPr>
              <a:t>(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国内定义的</a:t>
            </a:r>
            <a:r>
              <a:rPr lang="en-US" altLang="zh-CN" sz="3000" dirty="0" smtClean="0">
                <a:solidFill>
                  <a:schemeClr val="bg1"/>
                </a:solidFill>
                <a:latin typeface="黑体" pitchFamily="2" charset="-122"/>
              </a:rPr>
              <a:t>)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满二叉树必为完全二叉树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115" name="直接箭头连接符 114"/>
          <p:cNvCxnSpPr>
            <a:endCxn id="54" idx="2"/>
          </p:cNvCxnSpPr>
          <p:nvPr/>
        </p:nvCxnSpPr>
        <p:spPr bwMode="auto">
          <a:xfrm rot="16200000" flipV="1">
            <a:off x="3581401" y="5257800"/>
            <a:ext cx="381003" cy="381003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54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2362200" y="2971800"/>
            <a:ext cx="2438400" cy="2286000"/>
          </a:xfrm>
          <a:prstGeom prst="rect">
            <a:avLst/>
          </a:prstGeom>
          <a:noFill/>
          <a:ln w="28575" cap="flat" cmpd="sng" algn="ctr">
            <a:solidFill>
              <a:srgbClr val="0074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8" grpId="0" animBg="1"/>
      <p:bldP spid="59" grpId="0" animBg="1"/>
      <p:bldP spid="60" grpId="0" animBg="1"/>
      <p:bldP spid="64" grpId="0" animBg="1"/>
      <p:bldP spid="70" grpId="0" animBg="1"/>
      <p:bldP spid="71" grpId="0" animBg="1"/>
      <p:bldP spid="72" grpId="0" animBg="1"/>
      <p:bldP spid="73" grpId="0" animBg="1"/>
      <p:bldP spid="79" grpId="0" animBg="1"/>
      <p:bldP spid="81" grpId="0" animBg="1"/>
      <p:bldP spid="83" grpId="0" animBg="1"/>
      <p:bldP spid="84" grpId="0" animBg="1"/>
      <p:bldP spid="85" grpId="0" animBg="1"/>
      <p:bldP spid="86" grpId="0" animBg="1"/>
      <p:bldP spid="92" grpId="0" animBg="1"/>
      <p:bldP spid="96" grpId="0"/>
      <p:bldP spid="97" grpId="0"/>
      <p:bldP spid="98" grpId="0"/>
      <p:bldP spid="99" grpId="0" animBg="1"/>
      <p:bldP spid="100" grpId="0" animBg="1"/>
      <p:bldP spid="101" grpId="0" animBg="1"/>
      <p:bldP spid="102" grpId="0" animBg="1"/>
      <p:bldP spid="106" grpId="0" animBg="1"/>
      <p:bldP spid="108" grpId="0" animBg="1"/>
      <p:bldP spid="110" grpId="0"/>
      <p:bldP spid="111" grpId="0" animBg="1"/>
      <p:bldP spid="114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smtClean="0"/>
              <a:t>(</a:t>
            </a:r>
            <a:r>
              <a:rPr lang="zh-CN" altLang="en-US" sz="4400" dirty="0" smtClean="0"/>
              <a:t>国内的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满二叉树 </a:t>
            </a:r>
            <a:r>
              <a:rPr lang="zh-CN" altLang="en-US" sz="4400" dirty="0" smtClean="0">
                <a:solidFill>
                  <a:srgbClr val="00518E"/>
                </a:solidFill>
              </a:rPr>
              <a:t>与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完全二叉树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1182874"/>
            <a:ext cx="8839200" cy="1941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设结点的编号规则：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solidFill>
                  <a:srgbClr val="00518E"/>
                </a:solidFill>
              </a:rPr>
              <a:t>层间从上到下，层内从左到右；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/>
              <a:t>完全二叉树、满二叉树的</a:t>
            </a: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结点序号一一对应；</a:t>
            </a:r>
            <a:endParaRPr lang="en-US" altLang="zh-CN" sz="3200" dirty="0" smtClean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91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94" idx="3"/>
            <a:endCxn id="91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直接连接符 116"/>
          <p:cNvCxnSpPr>
            <a:stCxn id="94" idx="5"/>
            <a:endCxn id="95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95" idx="3"/>
            <a:endCxn id="113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stCxn id="91" idx="3"/>
            <a:endCxn id="119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91" idx="5"/>
            <a:endCxn id="121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24" name="直接连接符 123"/>
          <p:cNvCxnSpPr>
            <a:stCxn id="95" idx="5"/>
            <a:endCxn id="123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stCxn id="127" idx="3"/>
            <a:endCxn id="126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直接连接符 130"/>
          <p:cNvCxnSpPr>
            <a:stCxn id="127" idx="5"/>
            <a:endCxn id="128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28" idx="3"/>
            <a:endCxn id="129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34" name="直接连接符 133"/>
          <p:cNvCxnSpPr>
            <a:stCxn id="126" idx="3"/>
            <a:endCxn id="133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26" idx="5"/>
            <a:endCxn id="135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400" dirty="0" smtClean="0"/>
              <a:t>(</a:t>
            </a:r>
            <a:r>
              <a:rPr lang="zh-CN" altLang="en-US" sz="4400" dirty="0" smtClean="0"/>
              <a:t>国内的</a:t>
            </a:r>
            <a:r>
              <a:rPr lang="en-US" altLang="zh-CN" sz="4400" dirty="0" smtClean="0"/>
              <a:t>)</a:t>
            </a:r>
            <a:r>
              <a:rPr lang="zh-CN" altLang="en-US" sz="4400" dirty="0" smtClean="0"/>
              <a:t>满二叉树 </a:t>
            </a:r>
            <a:r>
              <a:rPr lang="zh-CN" altLang="en-US" sz="4400" dirty="0" smtClean="0">
                <a:solidFill>
                  <a:srgbClr val="00518E"/>
                </a:solidFill>
              </a:rPr>
              <a:t>与</a:t>
            </a:r>
            <a:r>
              <a:rPr lang="en-US" altLang="zh-CN" sz="4400" dirty="0" smtClean="0"/>
              <a:t> </a:t>
            </a:r>
            <a:r>
              <a:rPr lang="zh-CN" altLang="en-US" sz="4400" dirty="0" smtClean="0"/>
              <a:t>完全二叉树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4800" y="1143000"/>
            <a:ext cx="87630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2" charset="-122"/>
              </a:rPr>
              <a:t> 在满二叉树</a:t>
            </a:r>
            <a:r>
              <a:rPr lang="en-US" altLang="zh-CN" sz="3200" dirty="0" smtClean="0">
                <a:latin typeface="黑体" pitchFamily="2" charset="-122"/>
              </a:rPr>
              <a:t>(</a:t>
            </a:r>
            <a:r>
              <a:rPr lang="zh-CN" altLang="en-US" sz="3200" dirty="0" smtClean="0">
                <a:latin typeface="黑体" pitchFamily="2" charset="-122"/>
              </a:rPr>
              <a:t>国内定义</a:t>
            </a:r>
            <a:r>
              <a:rPr lang="en-US" altLang="zh-CN" sz="3200" dirty="0" smtClean="0">
                <a:latin typeface="黑体" pitchFamily="2" charset="-122"/>
              </a:rPr>
              <a:t>)</a:t>
            </a:r>
            <a:r>
              <a:rPr lang="zh-CN" altLang="en-US" sz="3200" dirty="0" smtClean="0">
                <a:latin typeface="黑体" pitchFamily="2" charset="-122"/>
              </a:rPr>
              <a:t>的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最后一层</a:t>
            </a:r>
            <a:r>
              <a:rPr lang="zh-CN" altLang="en-US" sz="3200" dirty="0" smtClean="0">
                <a:latin typeface="黑体" pitchFamily="2" charset="-122"/>
              </a:rPr>
              <a:t>，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从最右结点开始</a:t>
            </a:r>
            <a:r>
              <a:rPr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向左连续删除</a:t>
            </a:r>
            <a:r>
              <a:rPr lang="zh-CN" altLang="en-US" sz="3200" dirty="0" smtClean="0">
                <a:latin typeface="黑体" pitchFamily="2" charset="-122"/>
              </a:rPr>
              <a:t>若干结点后，</a:t>
            </a:r>
            <a:endParaRPr lang="en-US" altLang="zh-CN" sz="3200" dirty="0" smtClean="0"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黑体" pitchFamily="2" charset="-122"/>
              </a:rPr>
              <a:t>  </a:t>
            </a:r>
            <a:r>
              <a:rPr lang="zh-CN" altLang="en-US" sz="3200" dirty="0" smtClean="0">
                <a:latin typeface="黑体" pitchFamily="2" charset="-122"/>
              </a:rPr>
              <a:t>得到一棵完全二叉树。</a:t>
            </a:r>
            <a:endParaRPr lang="zh-CN" altLang="en-US" sz="3200" dirty="0"/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3" idx="3"/>
            <a:endCxn id="32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3" idx="5"/>
            <a:endCxn id="34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34" idx="3"/>
            <a:endCxn id="35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2" idx="3"/>
            <a:endCxn id="39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2" idx="5"/>
            <a:endCxn id="41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4" idx="5"/>
            <a:endCxn id="43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6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6" idx="3"/>
            <a:endCxn id="45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6" idx="5"/>
            <a:endCxn id="47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3"/>
            <a:endCxn id="48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5" idx="3"/>
            <a:endCxn id="52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5" idx="5"/>
            <a:endCxn id="54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2" grpId="0" animBg="1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特殊的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219200" y="1143000"/>
            <a:ext cx="6934200" cy="324396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满二叉树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完全二叉树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ym typeface="Wingdings" pitchFamily="2" charset="2"/>
              </a:rPr>
              <a:t> </a:t>
            </a:r>
            <a:r>
              <a:rPr lang="zh-CN" altLang="en-US" sz="3200" dirty="0" smtClean="0">
                <a:sym typeface="Wingdings" pitchFamily="2" charset="2"/>
              </a:rPr>
              <a:t>扩充二叉树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平衡二叉树</a:t>
            </a:r>
            <a:endParaRPr lang="en-US" altLang="zh-CN" sz="32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19200" y="3657600"/>
            <a:ext cx="75438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251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1295400" y="12192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有限个、类型相同的元素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组成的有序序列；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/>
              <a:t>                 一种特殊的线性表，</a:t>
            </a:r>
            <a:endParaRPr lang="en-US" altLang="zh-CN" sz="3200" kern="0" dirty="0" smtClean="0"/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            </a:t>
            </a:r>
            <a:r>
              <a:rPr lang="zh-CN" altLang="en-US" sz="3200" kern="0" dirty="0" smtClean="0">
                <a:solidFill>
                  <a:srgbClr val="007E00"/>
                </a:solidFill>
              </a:rPr>
              <a:t>表中每个元素都是一个字符；</a:t>
            </a: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1295400" y="38100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/>
              <a:t>          一种特殊的线性表，</a:t>
            </a:r>
            <a:endParaRPr lang="en-US" altLang="zh-CN" sz="3200" kern="0" dirty="0" smtClean="0"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solidFill>
                  <a:srgbClr val="006600"/>
                </a:solidFill>
                <a:latin typeface="+mj-lt"/>
              </a:rPr>
              <a:t>         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插入、删除只在栈顶进行；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 smtClean="0"/>
              <a:t>             一种特殊的线性表，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只在队尾插入，</a:t>
            </a:r>
            <a:r>
              <a:rPr kumimoji="0" lang="zh-CN" alt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只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+mj-lt"/>
              </a:rPr>
              <a:t>在队头删除；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逻辑结构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：线性结构</a:t>
            </a:r>
            <a:endParaRPr lang="zh-CN" altLang="en-US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9200" y="1241139"/>
            <a:ext cx="2198038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线性表： 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1219200" y="2460339"/>
            <a:ext cx="2084225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字符串：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19200" y="3831939"/>
            <a:ext cx="1263487" cy="5876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栈：</a:t>
            </a:r>
            <a:endParaRPr lang="zh-CN" altLang="en-US" sz="3200" dirty="0"/>
          </a:p>
        </p:txBody>
      </p:sp>
      <p:sp>
        <p:nvSpPr>
          <p:cNvPr id="25" name="矩形 24"/>
          <p:cNvSpPr/>
          <p:nvPr/>
        </p:nvSpPr>
        <p:spPr>
          <a:xfrm>
            <a:off x="1219200" y="4953000"/>
            <a:ext cx="1673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kern="0" dirty="0" smtClean="0">
                <a:solidFill>
                  <a:srgbClr val="003399"/>
                </a:solidFill>
              </a:rPr>
              <a:t> 队列：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扩充：</a:t>
            </a:r>
            <a:r>
              <a:rPr lang="zh-CN" altLang="en-US" sz="3200" dirty="0" smtClean="0"/>
              <a:t>将二叉树的所有结点，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都扩充成度为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的分枝结点；</a:t>
            </a:r>
            <a:endParaRPr lang="en-US" altLang="zh-CN" sz="3200" dirty="0" smtClean="0"/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57200" y="2317660"/>
            <a:ext cx="8305800" cy="17629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-- </a:t>
            </a:r>
            <a:r>
              <a:rPr lang="zh-CN" altLang="en-US" sz="3000" dirty="0" smtClean="0">
                <a:sym typeface="Wingdings" pitchFamily="2" charset="2"/>
              </a:rPr>
              <a:t>原来度为</a:t>
            </a:r>
            <a:r>
              <a:rPr lang="en-US" altLang="zh-CN" sz="3000" dirty="0" smtClean="0">
                <a:sym typeface="Wingdings" pitchFamily="2" charset="2"/>
              </a:rPr>
              <a:t>0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增加</a:t>
            </a:r>
            <a:r>
              <a:rPr lang="en-US" altLang="zh-CN" sz="3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个分枝、</a:t>
            </a:r>
            <a:r>
              <a:rPr lang="en-US" altLang="zh-CN" sz="3000" dirty="0" smtClean="0">
                <a:sym typeface="Wingdings" pitchFamily="2" charset="2"/>
              </a:rPr>
              <a:t>2</a:t>
            </a:r>
            <a:r>
              <a:rPr lang="zh-CN" altLang="en-US" sz="3000" dirty="0" smtClean="0">
                <a:sym typeface="Wingdings" pitchFamily="2" charset="2"/>
              </a:rPr>
              <a:t>个新结点；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-- </a:t>
            </a:r>
            <a:r>
              <a:rPr lang="zh-CN" altLang="en-US" sz="3000" dirty="0" smtClean="0">
                <a:sym typeface="Wingdings" pitchFamily="2" charset="2"/>
              </a:rPr>
              <a:t>原来度为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增加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个分枝、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个新结点；</a:t>
            </a:r>
            <a:endParaRPr lang="en-US" altLang="zh-CN" sz="30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原来度为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，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保持；</a:t>
            </a:r>
            <a:endParaRPr lang="en-US" altLang="zh-CN" sz="3000" dirty="0" smtClean="0">
              <a:sym typeface="Wingdings" pitchFamily="2" charset="2"/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9" idx="3"/>
            <a:endCxn id="58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9" idx="5"/>
            <a:endCxn id="60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60" idx="3"/>
            <a:endCxn id="61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8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8" idx="3"/>
            <a:endCxn id="67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8" idx="5"/>
            <a:endCxn id="69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9" idx="3"/>
            <a:endCxn id="70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67" idx="3"/>
            <a:endCxn id="81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>
            <a:stCxn id="67" idx="5"/>
            <a:endCxn id="85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矩形 89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1" name="直接连接符 90"/>
          <p:cNvCxnSpPr>
            <a:stCxn id="70" idx="3"/>
            <a:endCxn id="90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3" name="直接连接符 92"/>
          <p:cNvCxnSpPr>
            <a:stCxn id="70" idx="5"/>
            <a:endCxn id="92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矩形 97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9" name="直接连接符 98"/>
          <p:cNvCxnSpPr>
            <a:stCxn id="69" idx="5"/>
            <a:endCxn id="98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右箭头 101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  <p:bldP spid="68" grpId="0" animBg="1"/>
      <p:bldP spid="69" grpId="0" animBg="1"/>
      <p:bldP spid="70" grpId="0" animBg="1"/>
      <p:bldP spid="81" grpId="0" animBg="1"/>
      <p:bldP spid="85" grpId="0" animBg="1"/>
      <p:bldP spid="90" grpId="0" animBg="1"/>
      <p:bldP spid="92" grpId="0" animBg="1"/>
      <p:bldP spid="98" grpId="0" animBg="1"/>
      <p:bldP spid="102" grpId="0" animBg="1"/>
      <p:bldP spid="10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4582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非空二叉树，扩充后，成为</a:t>
            </a:r>
            <a:endParaRPr lang="en-US" altLang="zh-CN" sz="3000" dirty="0" smtClean="0">
              <a:solidFill>
                <a:srgbClr val="007400"/>
              </a:solidFill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57200" y="1749385"/>
            <a:ext cx="8458200" cy="19082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>
                <a:solidFill>
                  <a:srgbClr val="00518E"/>
                </a:solidFill>
                <a:sym typeface="Wingdings" pitchFamily="2" charset="2"/>
              </a:rPr>
              <a:t>内部结点：</a:t>
            </a:r>
            <a:r>
              <a:rPr lang="zh-CN" altLang="en-US" sz="3000" dirty="0" smtClean="0"/>
              <a:t>原有结点；</a:t>
            </a:r>
            <a:r>
              <a:rPr lang="en-US" altLang="zh-CN" sz="3000" dirty="0" smtClean="0"/>
              <a:t>  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518E"/>
                </a:solidFill>
                <a:sym typeface="Wingdings" pitchFamily="2" charset="2"/>
              </a:rPr>
              <a:t>   </a:t>
            </a:r>
            <a:r>
              <a:rPr lang="zh-CN" altLang="en-US" sz="3000" dirty="0" smtClean="0">
                <a:solidFill>
                  <a:srgbClr val="00518E"/>
                </a:solidFill>
                <a:sym typeface="Wingdings" pitchFamily="2" charset="2"/>
              </a:rPr>
              <a:t>外部结点：</a:t>
            </a:r>
            <a:r>
              <a:rPr lang="zh-CN" altLang="en-US" sz="3000" dirty="0" smtClean="0"/>
              <a:t>新增结点；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扩充二叉树中，所有叶子都是外部结点。</a:t>
            </a:r>
            <a:endParaRPr lang="en-US" altLang="zh-CN" sz="3000" dirty="0" smtClean="0"/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0" idx="3"/>
            <a:endCxn id="39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5"/>
            <a:endCxn id="41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1" idx="3"/>
            <a:endCxn id="42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7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6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7" idx="5"/>
            <a:endCxn id="48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8" idx="3"/>
            <a:endCxn id="49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stCxn id="46" idx="3"/>
            <a:endCxn id="53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6" name="直接连接符 55"/>
          <p:cNvCxnSpPr>
            <a:stCxn id="46" idx="5"/>
            <a:endCxn id="55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连接符 75"/>
          <p:cNvCxnSpPr>
            <a:stCxn id="49" idx="3"/>
            <a:endCxn id="57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8" name="直接连接符 77"/>
          <p:cNvCxnSpPr>
            <a:stCxn id="49" idx="5"/>
            <a:endCxn id="77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48" idx="5"/>
            <a:endCxn id="79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右箭头 82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334000" y="1066800"/>
            <a:ext cx="373211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7400"/>
                </a:solidFill>
              </a:rPr>
              <a:t>2</a:t>
            </a:r>
            <a:r>
              <a:rPr lang="zh-CN" altLang="en-US" sz="3000" dirty="0" smtClean="0">
                <a:solidFill>
                  <a:srgbClr val="007400"/>
                </a:solidFill>
              </a:rPr>
              <a:t>树</a:t>
            </a:r>
            <a:r>
              <a:rPr lang="en-US" altLang="zh-CN" sz="3000" dirty="0" smtClean="0">
                <a:solidFill>
                  <a:srgbClr val="007400"/>
                </a:solidFill>
              </a:rPr>
              <a:t>(</a:t>
            </a:r>
            <a:r>
              <a:rPr lang="zh-CN" altLang="en-US" sz="3000" dirty="0" smtClean="0">
                <a:solidFill>
                  <a:srgbClr val="007400"/>
                </a:solidFill>
              </a:rPr>
              <a:t>国际满二叉树</a:t>
            </a:r>
            <a:r>
              <a:rPr lang="en-US" altLang="zh-CN" sz="3000" dirty="0" smtClean="0">
                <a:solidFill>
                  <a:srgbClr val="007400"/>
                </a:solidFill>
              </a:rPr>
              <a:t>)</a:t>
            </a:r>
            <a:r>
              <a:rPr lang="zh-CN" altLang="en-US" sz="3000" dirty="0" smtClean="0">
                <a:solidFill>
                  <a:srgbClr val="007400"/>
                </a:solidFill>
              </a:rPr>
              <a:t>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5.1.1 </a:t>
            </a:r>
            <a:r>
              <a:rPr lang="zh-CN" altLang="en-US" sz="4400" kern="0" dirty="0" smtClean="0">
                <a:solidFill>
                  <a:schemeClr val="tx2"/>
                </a:solidFill>
                <a:latin typeface="+mj-lt"/>
                <a:cs typeface="+mj-cs"/>
              </a:rPr>
              <a:t>扩充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25343"/>
            <a:ext cx="8305800" cy="2571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外部路径长度</a:t>
            </a:r>
            <a:r>
              <a:rPr lang="en-US" altLang="zh-CN" sz="3200" b="1" i="1" dirty="0" smtClean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内部路径长度</a:t>
            </a:r>
            <a:r>
              <a:rPr lang="en-US" altLang="zh-CN" sz="3200" b="1" i="1" dirty="0" smtClean="0">
                <a:solidFill>
                  <a:srgbClr val="00518E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7400"/>
              </a:solidFill>
            </a:endParaRP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7178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209800" y="4038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2672400" y="4724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2374200" y="5410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3"/>
            <a:endCxn id="37" idx="0"/>
          </p:cNvCxnSpPr>
          <p:nvPr/>
        </p:nvCxnSpPr>
        <p:spPr bwMode="auto">
          <a:xfrm rot="5400000">
            <a:off x="1998901" y="4439691"/>
            <a:ext cx="2556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8" idx="5"/>
            <a:endCxn id="39" idx="0"/>
          </p:cNvCxnSpPr>
          <p:nvPr/>
        </p:nvCxnSpPr>
        <p:spPr bwMode="auto">
          <a:xfrm rot="16200000" flipH="1">
            <a:off x="2654391" y="4454390"/>
            <a:ext cx="2556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3"/>
            <a:endCxn id="40" idx="0"/>
          </p:cNvCxnSpPr>
          <p:nvPr/>
        </p:nvCxnSpPr>
        <p:spPr bwMode="auto">
          <a:xfrm rot="5400000">
            <a:off x="2558401" y="5222391"/>
            <a:ext cx="255609" cy="12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680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6400800" y="3657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192200" y="434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629400" y="5029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5" idx="3"/>
            <a:endCxn id="44" idx="0"/>
          </p:cNvCxnSpPr>
          <p:nvPr/>
        </p:nvCxnSpPr>
        <p:spPr bwMode="auto">
          <a:xfrm rot="5400000">
            <a:off x="6075601" y="3944391"/>
            <a:ext cx="255609" cy="54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0"/>
          </p:cNvCxnSpPr>
          <p:nvPr/>
        </p:nvCxnSpPr>
        <p:spPr bwMode="auto">
          <a:xfrm rot="16200000" flipH="1">
            <a:off x="7009791" y="3908990"/>
            <a:ext cx="2556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6" idx="3"/>
            <a:endCxn id="47" idx="0"/>
          </p:cNvCxnSpPr>
          <p:nvPr/>
        </p:nvCxnSpPr>
        <p:spPr bwMode="auto">
          <a:xfrm rot="5400000">
            <a:off x="6945901" y="4709091"/>
            <a:ext cx="2556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4102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5492401" y="4919991"/>
            <a:ext cx="408009" cy="115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矩形 52"/>
          <p:cNvSpPr/>
          <p:nvPr/>
        </p:nvSpPr>
        <p:spPr bwMode="auto">
          <a:xfrm>
            <a:off x="6019800" y="51816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stCxn id="44" idx="5"/>
            <a:endCxn id="53" idx="0"/>
          </p:cNvCxnSpPr>
          <p:nvPr/>
        </p:nvCxnSpPr>
        <p:spPr bwMode="auto">
          <a:xfrm rot="16200000" flipH="1">
            <a:off x="5975391" y="4908590"/>
            <a:ext cx="408009" cy="138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矩形 54"/>
          <p:cNvSpPr/>
          <p:nvPr/>
        </p:nvSpPr>
        <p:spPr bwMode="auto">
          <a:xfrm>
            <a:off x="63246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6" name="直接连接符 55"/>
          <p:cNvCxnSpPr>
            <a:stCxn id="47" idx="3"/>
            <a:endCxn id="55" idx="0"/>
          </p:cNvCxnSpPr>
          <p:nvPr/>
        </p:nvCxnSpPr>
        <p:spPr bwMode="auto">
          <a:xfrm rot="5400000">
            <a:off x="6424201" y="5588391"/>
            <a:ext cx="408009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934200" y="5867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连接符 75"/>
          <p:cNvCxnSpPr>
            <a:stCxn id="47" idx="5"/>
            <a:endCxn id="57" idx="0"/>
          </p:cNvCxnSpPr>
          <p:nvPr/>
        </p:nvCxnSpPr>
        <p:spPr bwMode="auto">
          <a:xfrm rot="16200000" flipH="1">
            <a:off x="6907191" y="5611790"/>
            <a:ext cx="408009" cy="10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矩形 76"/>
          <p:cNvSpPr/>
          <p:nvPr/>
        </p:nvSpPr>
        <p:spPr bwMode="auto">
          <a:xfrm>
            <a:off x="7772400" y="5105400"/>
            <a:ext cx="457200" cy="30480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8" name="直接连接符 77"/>
          <p:cNvCxnSpPr>
            <a:stCxn id="46" idx="5"/>
            <a:endCxn id="77" idx="0"/>
          </p:cNvCxnSpPr>
          <p:nvPr/>
        </p:nvCxnSpPr>
        <p:spPr bwMode="auto">
          <a:xfrm rot="16200000" flipH="1">
            <a:off x="7645791" y="4750190"/>
            <a:ext cx="331809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右箭头 78"/>
          <p:cNvSpPr/>
          <p:nvPr/>
        </p:nvSpPr>
        <p:spPr bwMode="auto">
          <a:xfrm>
            <a:off x="3657600" y="4876800"/>
            <a:ext cx="1447800" cy="30480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3962400" y="4343400"/>
            <a:ext cx="838200" cy="685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rgbClr val="FF6600"/>
                </a:solidFill>
                <a:latin typeface="黑体" pitchFamily="2" charset="-122"/>
              </a:rPr>
              <a:t>扩充</a:t>
            </a:r>
            <a:endParaRPr lang="en-US" altLang="zh-CN" sz="3200" dirty="0" smtClean="0">
              <a:solidFill>
                <a:srgbClr val="FF6600"/>
              </a:solidFill>
              <a:latin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5800" y="1676400"/>
            <a:ext cx="6858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从根到每个外部结点的路径长度之和；</a:t>
            </a:r>
            <a:endParaRPr lang="zh-CN" altLang="en-US" sz="3200" dirty="0"/>
          </a:p>
        </p:txBody>
      </p:sp>
      <p:sp>
        <p:nvSpPr>
          <p:cNvPr id="32" name="矩形 31"/>
          <p:cNvSpPr/>
          <p:nvPr/>
        </p:nvSpPr>
        <p:spPr>
          <a:xfrm>
            <a:off x="685800" y="2938339"/>
            <a:ext cx="6705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从根到每个内部结点的路径长度之和；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平衡二叉树（补充内容）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64205"/>
            <a:ext cx="8305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结点的平衡因子：</a:t>
            </a:r>
            <a:r>
              <a:rPr lang="zh-CN" altLang="en-US" sz="3200" dirty="0" smtClean="0"/>
              <a:t>该结点的左、右子树深度之差；</a:t>
            </a:r>
            <a:endParaRPr lang="en-US" altLang="zh-CN" sz="3200" dirty="0" smtClean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3875401" y="342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2" name="Oval 27"/>
          <p:cNvSpPr>
            <a:spLocks noChangeArrowheads="1"/>
          </p:cNvSpPr>
          <p:nvPr/>
        </p:nvSpPr>
        <p:spPr bwMode="auto">
          <a:xfrm>
            <a:off x="4367401" y="25146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4830001" y="3429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4419601" y="441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2" idx="3"/>
            <a:endCxn id="31" idx="0"/>
          </p:cNvCxnSpPr>
          <p:nvPr/>
        </p:nvCxnSpPr>
        <p:spPr bwMode="auto">
          <a:xfrm rot="5400000">
            <a:off x="4042202" y="3029991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2" idx="5"/>
            <a:endCxn id="33" idx="0"/>
          </p:cNvCxnSpPr>
          <p:nvPr/>
        </p:nvCxnSpPr>
        <p:spPr bwMode="auto">
          <a:xfrm rot="16200000" flipH="1">
            <a:off x="4697692" y="3044690"/>
            <a:ext cx="4842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33" idx="3"/>
            <a:endCxn id="34" idx="0"/>
          </p:cNvCxnSpPr>
          <p:nvPr/>
        </p:nvCxnSpPr>
        <p:spPr bwMode="auto">
          <a:xfrm rot="5400000">
            <a:off x="4507502" y="4023291"/>
            <a:ext cx="560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87201" y="4419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33" idx="5"/>
            <a:endCxn id="59" idx="0"/>
          </p:cNvCxnSpPr>
          <p:nvPr/>
        </p:nvCxnSpPr>
        <p:spPr bwMode="auto">
          <a:xfrm rot="16200000" flipH="1">
            <a:off x="5119492" y="3999890"/>
            <a:ext cx="560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1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9" idx="3"/>
            <a:endCxn id="62" idx="0"/>
          </p:cNvCxnSpPr>
          <p:nvPr/>
        </p:nvCxnSpPr>
        <p:spPr bwMode="auto">
          <a:xfrm rot="5400000">
            <a:off x="5026202" y="4952391"/>
            <a:ext cx="437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5744401" y="5287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stCxn id="59" idx="5"/>
            <a:endCxn id="64" idx="0"/>
          </p:cNvCxnSpPr>
          <p:nvPr/>
        </p:nvCxnSpPr>
        <p:spPr bwMode="auto">
          <a:xfrm rot="16200000" flipH="1">
            <a:off x="5638192" y="4928990"/>
            <a:ext cx="437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10800000">
            <a:off x="4953000" y="2709613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5562601" y="2328613"/>
            <a:ext cx="3276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-2</a:t>
            </a:r>
          </a:p>
        </p:txBody>
      </p:sp>
      <p:cxnSp>
        <p:nvCxnSpPr>
          <p:cNvPr id="70" name="直接箭头连接符 69"/>
          <p:cNvCxnSpPr/>
          <p:nvPr/>
        </p:nvCxnSpPr>
        <p:spPr bwMode="auto">
          <a:xfrm rot="10800000">
            <a:off x="5410200" y="3724025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5943600" y="3343025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-1</a:t>
            </a:r>
          </a:p>
        </p:txBody>
      </p:sp>
      <p:cxnSp>
        <p:nvCxnSpPr>
          <p:cNvPr id="72" name="直接箭头连接符 71"/>
          <p:cNvCxnSpPr/>
          <p:nvPr/>
        </p:nvCxnSpPr>
        <p:spPr bwMode="auto">
          <a:xfrm rot="10800000">
            <a:off x="5867402" y="4690813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6400801" y="4333625"/>
            <a:ext cx="3200399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9" grpId="0"/>
      <p:bldP spid="71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57200" y="2294959"/>
            <a:ext cx="3657600" cy="38010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518E"/>
                </a:solidFill>
              </a:rPr>
              <a:t> 递归定义：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是一棵空树，或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左右子树都是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平衡二叉树，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并且，</a:t>
            </a:r>
            <a:endParaRPr lang="en-US" altLang="zh-CN" sz="30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左、右子树高度差的绝对值不大于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平衡二叉树（补充内容）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51959"/>
            <a:ext cx="8305800" cy="11452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518E"/>
                </a:solidFill>
              </a:rPr>
              <a:t> 平衡二叉树：</a:t>
            </a:r>
            <a:r>
              <a:rPr lang="zh-CN" altLang="en-US" sz="3000" dirty="0" smtClean="0"/>
              <a:t>所有结点平衡因子的绝对值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</a:t>
            </a:r>
            <a:r>
              <a:rPr lang="zh-CN" altLang="en-US" sz="3000" dirty="0" smtClean="0"/>
              <a:t>都不大于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  <p:sp>
        <p:nvSpPr>
          <p:cNvPr id="83" name="Oval 26"/>
          <p:cNvSpPr>
            <a:spLocks noChangeArrowheads="1"/>
          </p:cNvSpPr>
          <p:nvPr/>
        </p:nvSpPr>
        <p:spPr bwMode="auto">
          <a:xfrm>
            <a:off x="3875401" y="3437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4367401" y="2523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4830001" y="3437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4419601" y="4428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84" idx="3"/>
            <a:endCxn id="83" idx="0"/>
          </p:cNvCxnSpPr>
          <p:nvPr/>
        </p:nvCxnSpPr>
        <p:spPr bwMode="auto">
          <a:xfrm rot="5400000">
            <a:off x="4042202" y="3038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4" idx="5"/>
            <a:endCxn id="85" idx="0"/>
          </p:cNvCxnSpPr>
          <p:nvPr/>
        </p:nvCxnSpPr>
        <p:spPr bwMode="auto">
          <a:xfrm rot="16200000" flipH="1">
            <a:off x="4697692" y="3053649"/>
            <a:ext cx="484209" cy="28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5" idx="3"/>
            <a:endCxn id="86" idx="0"/>
          </p:cNvCxnSpPr>
          <p:nvPr/>
        </p:nvCxnSpPr>
        <p:spPr bwMode="auto">
          <a:xfrm rot="5400000">
            <a:off x="4507502" y="4032250"/>
            <a:ext cx="560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5287201" y="4428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1" name="直接连接符 90"/>
          <p:cNvCxnSpPr>
            <a:stCxn id="85" idx="5"/>
            <a:endCxn id="90" idx="0"/>
          </p:cNvCxnSpPr>
          <p:nvPr/>
        </p:nvCxnSpPr>
        <p:spPr bwMode="auto">
          <a:xfrm rot="16200000" flipH="1">
            <a:off x="5119492" y="4008849"/>
            <a:ext cx="560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4876801" y="5296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90" idx="3"/>
            <a:endCxn id="92" idx="0"/>
          </p:cNvCxnSpPr>
          <p:nvPr/>
        </p:nvCxnSpPr>
        <p:spPr bwMode="auto">
          <a:xfrm rot="5400000">
            <a:off x="5026202" y="4961350"/>
            <a:ext cx="43740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5744401" y="5296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5"/>
            <a:endCxn id="94" idx="0"/>
          </p:cNvCxnSpPr>
          <p:nvPr/>
        </p:nvCxnSpPr>
        <p:spPr bwMode="auto">
          <a:xfrm rot="16200000" flipH="1">
            <a:off x="5638192" y="4937949"/>
            <a:ext cx="437409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10800000">
            <a:off x="4953000" y="2718572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6"/>
          <p:cNvSpPr txBox="1">
            <a:spLocks noChangeArrowheads="1"/>
          </p:cNvSpPr>
          <p:nvPr/>
        </p:nvSpPr>
        <p:spPr bwMode="auto">
          <a:xfrm>
            <a:off x="5562601" y="2337572"/>
            <a:ext cx="3276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A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-2</a:t>
            </a:r>
          </a:p>
        </p:txBody>
      </p:sp>
      <p:cxnSp>
        <p:nvCxnSpPr>
          <p:cNvPr id="98" name="直接箭头连接符 97"/>
          <p:cNvCxnSpPr/>
          <p:nvPr/>
        </p:nvCxnSpPr>
        <p:spPr bwMode="auto">
          <a:xfrm rot="10800000">
            <a:off x="5410200" y="3732984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5943600" y="3351984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C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-1</a:t>
            </a: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>
            <a:off x="5867402" y="4699772"/>
            <a:ext cx="6096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6"/>
          <p:cNvSpPr txBox="1">
            <a:spLocks noChangeArrowheads="1"/>
          </p:cNvSpPr>
          <p:nvPr/>
        </p:nvSpPr>
        <p:spPr bwMode="auto">
          <a:xfrm>
            <a:off x="6400801" y="4342584"/>
            <a:ext cx="3200399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E</a:t>
            </a:r>
            <a:r>
              <a:rPr lang="zh-CN" altLang="en-US" dirty="0" smtClean="0">
                <a:sym typeface="Wingdings" pitchFamily="2" charset="2"/>
              </a:rPr>
              <a:t>的平衡因子</a:t>
            </a:r>
            <a:r>
              <a:rPr lang="en-US" altLang="zh-CN" dirty="0" smtClean="0">
                <a:sym typeface="Wingdings" pitchFamily="2" charset="2"/>
              </a:rPr>
              <a:t>: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满、完全二叉树的平衡性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82874"/>
            <a:ext cx="8305800" cy="18651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518E"/>
                </a:solidFill>
              </a:rPr>
              <a:t> </a:t>
            </a:r>
            <a:r>
              <a:rPr lang="en-US" altLang="zh-CN" sz="3000" dirty="0" smtClean="0">
                <a:solidFill>
                  <a:srgbClr val="00518E"/>
                </a:solidFill>
              </a:rPr>
              <a:t>(</a:t>
            </a:r>
            <a:r>
              <a:rPr lang="zh-CN" altLang="en-US" sz="3000" dirty="0" smtClean="0">
                <a:solidFill>
                  <a:srgbClr val="00518E"/>
                </a:solidFill>
              </a:rPr>
              <a:t>国内定义的</a:t>
            </a:r>
            <a:r>
              <a:rPr lang="en-US" altLang="zh-CN" sz="3000" dirty="0" smtClean="0">
                <a:solidFill>
                  <a:srgbClr val="00518E"/>
                </a:solidFill>
              </a:rPr>
              <a:t>)</a:t>
            </a:r>
            <a:r>
              <a:rPr lang="zh-CN" altLang="en-US" sz="3000" dirty="0" smtClean="0">
                <a:solidFill>
                  <a:srgbClr val="00518E"/>
                </a:solidFill>
              </a:rPr>
              <a:t>满二叉树：</a:t>
            </a:r>
            <a:r>
              <a:rPr lang="zh-CN" altLang="en-US" sz="3200" dirty="0" smtClean="0"/>
              <a:t>所有结点的平衡因子都等于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完全二叉树 是平衡的；</a:t>
            </a:r>
            <a:endParaRPr lang="en-US" altLang="zh-CN" sz="3200" dirty="0" smtClean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2175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27432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33060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0480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6" idx="3"/>
            <a:endCxn id="25" idx="0"/>
          </p:cNvCxnSpPr>
          <p:nvPr/>
        </p:nvCxnSpPr>
        <p:spPr bwMode="auto">
          <a:xfrm rot="5400000">
            <a:off x="24519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5"/>
            <a:endCxn id="27" idx="0"/>
          </p:cNvCxnSpPr>
          <p:nvPr/>
        </p:nvCxnSpPr>
        <p:spPr bwMode="auto">
          <a:xfrm rot="16200000" flipH="1">
            <a:off x="31955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31254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18408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25" idx="3"/>
            <a:endCxn id="32" idx="0"/>
          </p:cNvCxnSpPr>
          <p:nvPr/>
        </p:nvCxnSpPr>
        <p:spPr bwMode="auto">
          <a:xfrm rot="5400000">
            <a:off x="19469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24678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5" idx="5"/>
            <a:endCxn id="34" idx="0"/>
          </p:cNvCxnSpPr>
          <p:nvPr/>
        </p:nvCxnSpPr>
        <p:spPr bwMode="auto">
          <a:xfrm rot="16200000" flipH="1">
            <a:off x="24320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3610800" y="5109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7" idx="5"/>
            <a:endCxn id="36" idx="0"/>
          </p:cNvCxnSpPr>
          <p:nvPr/>
        </p:nvCxnSpPr>
        <p:spPr bwMode="auto">
          <a:xfrm rot="16200000" flipH="1">
            <a:off x="3581973" y="4828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6"/>
          <p:cNvSpPr>
            <a:spLocks noChangeArrowheads="1"/>
          </p:cNvSpPr>
          <p:nvPr/>
        </p:nvSpPr>
        <p:spPr bwMode="auto">
          <a:xfrm>
            <a:off x="5908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6477000" y="3473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7039800" y="4243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781800" y="5102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9" idx="3"/>
            <a:endCxn id="38" idx="0"/>
          </p:cNvCxnSpPr>
          <p:nvPr/>
        </p:nvCxnSpPr>
        <p:spPr bwMode="auto">
          <a:xfrm rot="5400000">
            <a:off x="6185701" y="3878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5"/>
            <a:endCxn id="40" idx="0"/>
          </p:cNvCxnSpPr>
          <p:nvPr/>
        </p:nvCxnSpPr>
        <p:spPr bwMode="auto">
          <a:xfrm rot="16200000" flipH="1">
            <a:off x="6929391" y="3881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3"/>
            <a:endCxn id="41" idx="0"/>
          </p:cNvCxnSpPr>
          <p:nvPr/>
        </p:nvCxnSpPr>
        <p:spPr bwMode="auto">
          <a:xfrm rot="5400000">
            <a:off x="6859200" y="4848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5574600" y="512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38" idx="3"/>
            <a:endCxn id="45" idx="0"/>
          </p:cNvCxnSpPr>
          <p:nvPr/>
        </p:nvCxnSpPr>
        <p:spPr bwMode="auto">
          <a:xfrm rot="5400000">
            <a:off x="5680795" y="4819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01600" y="5134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38" idx="5"/>
            <a:endCxn id="47" idx="0"/>
          </p:cNvCxnSpPr>
          <p:nvPr/>
        </p:nvCxnSpPr>
        <p:spPr bwMode="auto">
          <a:xfrm rot="16200000" flipH="1">
            <a:off x="6165885" y="4847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524000" y="3429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5029200" y="3429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305800" cy="137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设二叉树的层数编号从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开始，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则非空二叉树的</a:t>
            </a:r>
            <a:r>
              <a:rPr lang="en-US" altLang="zh-CN" sz="3200" dirty="0" err="1" smtClean="0"/>
              <a:t>i</a:t>
            </a:r>
            <a:r>
              <a:rPr lang="zh-CN" altLang="en-US" sz="3200" dirty="0" smtClean="0"/>
              <a:t>层上，至多有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i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/>
              <a:t>.</a:t>
            </a: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57200" y="2617200"/>
            <a:ext cx="6781800" cy="132343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∵ 结点的度最大为</a:t>
            </a:r>
            <a:r>
              <a:rPr lang="en-US" altLang="zh-CN" sz="3200" dirty="0" smtClean="0"/>
              <a:t>2,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每层结点数最多是上一层的</a:t>
            </a:r>
            <a:r>
              <a:rPr lang="en-US" altLang="zh-CN" sz="3200" dirty="0" smtClean="0">
                <a:sym typeface="Wingdings" pitchFamily="2" charset="2"/>
              </a:rPr>
              <a:t>2</a:t>
            </a:r>
            <a:r>
              <a:rPr lang="zh-CN" altLang="en-US" sz="3200" dirty="0" smtClean="0">
                <a:sym typeface="Wingdings" pitchFamily="2" charset="2"/>
              </a:rPr>
              <a:t>倍；</a:t>
            </a:r>
            <a:endParaRPr lang="en-US" altLang="zh-CN" sz="3200" dirty="0" smtClean="0"/>
          </a:p>
        </p:txBody>
      </p:sp>
      <p:sp>
        <p:nvSpPr>
          <p:cNvPr id="52" name="Oval 26"/>
          <p:cNvSpPr>
            <a:spLocks noChangeArrowheads="1"/>
          </p:cNvSpPr>
          <p:nvPr/>
        </p:nvSpPr>
        <p:spPr bwMode="auto">
          <a:xfrm>
            <a:off x="6887400" y="39389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7455600" y="31685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8018400" y="39389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760400" y="4798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3" idx="3"/>
            <a:endCxn id="52" idx="0"/>
          </p:cNvCxnSpPr>
          <p:nvPr/>
        </p:nvCxnSpPr>
        <p:spPr bwMode="auto">
          <a:xfrm rot="5400000">
            <a:off x="7164301" y="35738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3" idx="5"/>
            <a:endCxn id="54" idx="0"/>
          </p:cNvCxnSpPr>
          <p:nvPr/>
        </p:nvCxnSpPr>
        <p:spPr bwMode="auto">
          <a:xfrm rot="16200000" flipH="1">
            <a:off x="7907991" y="35765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4" idx="3"/>
            <a:endCxn id="55" idx="0"/>
          </p:cNvCxnSpPr>
          <p:nvPr/>
        </p:nvCxnSpPr>
        <p:spPr bwMode="auto">
          <a:xfrm rot="5400000">
            <a:off x="7837800" y="45437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6553200" y="4816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2" idx="3"/>
            <a:endCxn id="59" idx="0"/>
          </p:cNvCxnSpPr>
          <p:nvPr/>
        </p:nvCxnSpPr>
        <p:spPr bwMode="auto">
          <a:xfrm rot="5400000">
            <a:off x="6659395" y="45149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7180200" y="4830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2" idx="5"/>
            <a:endCxn id="61" idx="0"/>
          </p:cNvCxnSpPr>
          <p:nvPr/>
        </p:nvCxnSpPr>
        <p:spPr bwMode="auto">
          <a:xfrm rot="16200000" flipH="1">
            <a:off x="7144485" y="45422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8323200" y="48042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54" idx="5"/>
            <a:endCxn id="63" idx="0"/>
          </p:cNvCxnSpPr>
          <p:nvPr/>
        </p:nvCxnSpPr>
        <p:spPr bwMode="auto">
          <a:xfrm rot="16200000" flipH="1">
            <a:off x="8294373" y="45233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457200" y="3960000"/>
            <a:ext cx="5181600" cy="1350395"/>
          </a:xfrm>
          <a:prstGeom prst="rect">
            <a:avLst/>
          </a:prstGeom>
          <a:solidFill>
            <a:srgbClr val="FFFFA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</a:t>
            </a:r>
            <a:r>
              <a:rPr lang="zh-CN" altLang="en-US" sz="3200" dirty="0" smtClean="0"/>
              <a:t>国内定义的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满二叉树，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每一层都达到最大结点数。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743200"/>
            <a:ext cx="228600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667000"/>
            <a:ext cx="25336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91161"/>
            <a:ext cx="8763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高度为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的二叉树，最多有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k+1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/>
              <a:t>(k≥0)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                              </a:t>
            </a:r>
            <a:r>
              <a:rPr lang="zh-CN" altLang="en-US" sz="3200" dirty="0" smtClean="0">
                <a:sym typeface="Wingdings" pitchFamily="2" charset="2"/>
              </a:rPr>
              <a:t> 最少有</a:t>
            </a:r>
            <a:r>
              <a:rPr lang="en-US" altLang="zh-CN" sz="3200" dirty="0" smtClean="0">
                <a:sym typeface="Wingdings" pitchFamily="2" charset="2"/>
              </a:rPr>
              <a:t>k+1</a:t>
            </a:r>
            <a:r>
              <a:rPr lang="zh-CN" altLang="en-US" sz="3200" dirty="0" smtClean="0">
                <a:sym typeface="Wingdings" pitchFamily="2" charset="2"/>
              </a:rPr>
              <a:t>个结点；</a:t>
            </a:r>
            <a:endParaRPr lang="en-US" altLang="zh-CN" sz="3200" dirty="0" smtClean="0"/>
          </a:p>
        </p:txBody>
      </p:sp>
      <p:cxnSp>
        <p:nvCxnSpPr>
          <p:cNvPr id="21" name="直接箭头连接符 20"/>
          <p:cNvCxnSpPr/>
          <p:nvPr/>
        </p:nvCxnSpPr>
        <p:spPr bwMode="auto">
          <a:xfrm rot="16200000" flipV="1">
            <a:off x="3471194" y="4072606"/>
            <a:ext cx="1211014" cy="762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285998" y="4648200"/>
            <a:ext cx="34290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ym typeface="Wingdings" pitchFamily="2" charset="2"/>
              </a:rPr>
              <a:t>i</a:t>
            </a:r>
            <a:r>
              <a:rPr lang="zh-CN" altLang="en-US" dirty="0" smtClean="0">
                <a:sym typeface="Wingdings" pitchFamily="2" charset="2"/>
              </a:rPr>
              <a:t>层的最大结点数</a:t>
            </a:r>
            <a:endParaRPr lang="en-US" altLang="zh-CN" dirty="0" smtClean="0">
              <a:sym typeface="Wingdings" pitchFamily="2" charset="2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4400849"/>
            <a:ext cx="2819400" cy="1771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直接箭头连接符 23"/>
          <p:cNvCxnSpPr/>
          <p:nvPr/>
        </p:nvCxnSpPr>
        <p:spPr bwMode="auto">
          <a:xfrm rot="16200000" flipV="1">
            <a:off x="4572000" y="3581400"/>
            <a:ext cx="1295400" cy="1143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二叉树的主要性质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91161"/>
            <a:ext cx="87630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3. </a:t>
            </a:r>
            <a:r>
              <a:rPr lang="zh-CN" altLang="en-US" sz="3200" dirty="0" smtClean="0"/>
              <a:t>任何非空二叉树，设有叶子结点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度为</a:t>
            </a:r>
            <a:r>
              <a:rPr lang="en-US" altLang="zh-CN" sz="3200" dirty="0" smtClean="0"/>
              <a:t>0)n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个、 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度为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的结点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1</a:t>
            </a:r>
            <a:r>
              <a:rPr lang="zh-CN" altLang="en-US" sz="3200" dirty="0" smtClean="0"/>
              <a:t>个、度为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的结点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个，则：</a:t>
            </a:r>
            <a:endParaRPr lang="en-US" altLang="zh-CN" sz="3200" dirty="0" smtClean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2595872"/>
            <a:ext cx="70866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 结点总数：</a:t>
            </a:r>
            <a:r>
              <a:rPr lang="en-US" altLang="zh-CN" sz="3200" dirty="0" smtClean="0">
                <a:sym typeface="Wingdings" pitchFamily="2" charset="2"/>
              </a:rPr>
              <a:t>n =</a:t>
            </a:r>
            <a:r>
              <a:rPr lang="en-US" altLang="zh-CN" sz="3200" dirty="0" smtClean="0"/>
              <a:t> n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 n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+ n</a:t>
            </a:r>
            <a:r>
              <a:rPr lang="en-US" altLang="zh-CN" sz="3200" baseline="-25000" dirty="0" smtClean="0"/>
              <a:t>2</a:t>
            </a:r>
            <a:endParaRPr lang="en-US" altLang="zh-CN" sz="32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81000" y="3202936"/>
            <a:ext cx="70866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唯一父亲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边的总数：</a:t>
            </a:r>
            <a:r>
              <a:rPr lang="en-US" altLang="zh-CN" sz="3200" dirty="0" smtClean="0">
                <a:sym typeface="Wingdings" pitchFamily="2" charset="2"/>
              </a:rPr>
              <a:t>B =</a:t>
            </a:r>
            <a:r>
              <a:rPr lang="en-US" altLang="zh-CN" sz="3200" dirty="0" smtClean="0"/>
              <a:t> n-1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3891272"/>
            <a:ext cx="8763000" cy="68326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0~2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个孩子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边的总数：</a:t>
            </a:r>
            <a:r>
              <a:rPr lang="en-US" altLang="zh-CN" sz="3200" dirty="0" smtClean="0">
                <a:sym typeface="Wingdings" pitchFamily="2" charset="2"/>
              </a:rPr>
              <a:t>B = 0</a:t>
            </a:r>
            <a:r>
              <a:rPr lang="zh-CN" altLang="en-US" sz="3200" dirty="0" smtClean="0">
                <a:sym typeface="Wingdings" pitchFamily="2" charset="2"/>
              </a:rPr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+ 1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+ 2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endParaRPr lang="en-US" altLang="zh-CN" sz="32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0" y="4953000"/>
            <a:ext cx="2286000" cy="683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= 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15" name="下箭头 14"/>
          <p:cNvSpPr/>
          <p:nvPr/>
        </p:nvSpPr>
        <p:spPr bwMode="auto">
          <a:xfrm>
            <a:off x="3962400" y="4574536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763000" cy="6245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个结点的完全二叉树，其高度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为 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C00000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</a:rPr>
              <a:t>n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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1757824"/>
            <a:ext cx="8077200" cy="1892826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  高度为</a:t>
            </a:r>
            <a:r>
              <a:rPr lang="en-US" altLang="zh-CN" sz="3000" dirty="0" smtClean="0">
                <a:sym typeface="Wingdings" pitchFamily="2" charset="2"/>
              </a:rPr>
              <a:t>k</a:t>
            </a:r>
            <a:r>
              <a:rPr lang="zh-CN" altLang="en-US" sz="3000" dirty="0" smtClean="0">
                <a:sym typeface="Wingdings" pitchFamily="2" charset="2"/>
              </a:rPr>
              <a:t>的满二叉树，结点数：</a:t>
            </a:r>
            <a:r>
              <a:rPr lang="en-US" altLang="zh-CN" sz="3000" dirty="0" smtClean="0"/>
              <a:t> A= 2</a:t>
            </a:r>
            <a:r>
              <a:rPr lang="en-US" altLang="zh-CN" sz="3000" baseline="30000" dirty="0" smtClean="0"/>
              <a:t>k+1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  高度为</a:t>
            </a:r>
            <a:r>
              <a:rPr lang="en-US" altLang="zh-CN" sz="3000" dirty="0" smtClean="0">
                <a:sym typeface="Wingdings" pitchFamily="2" charset="2"/>
              </a:rPr>
              <a:t>k-1</a:t>
            </a:r>
            <a:r>
              <a:rPr lang="zh-CN" altLang="en-US" sz="3000" dirty="0" smtClean="0">
                <a:sym typeface="Wingdings" pitchFamily="2" charset="2"/>
              </a:rPr>
              <a:t>的满二叉树，结点数：</a:t>
            </a:r>
            <a:r>
              <a:rPr lang="en-US" altLang="zh-CN" sz="3000" dirty="0" smtClean="0"/>
              <a:t> B= 2</a:t>
            </a:r>
            <a:r>
              <a:rPr lang="en-US" altLang="zh-CN" sz="3000" baseline="30000" dirty="0" smtClean="0"/>
              <a:t>k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 </a:t>
            </a:r>
            <a:r>
              <a:rPr lang="zh-CN" altLang="en-US" sz="3000" dirty="0" smtClean="0">
                <a:sym typeface="Wingdings" pitchFamily="2" charset="2"/>
              </a:rPr>
              <a:t>高度为</a:t>
            </a:r>
            <a:r>
              <a:rPr lang="en-US" altLang="zh-CN" sz="3000" dirty="0" smtClean="0">
                <a:sym typeface="Wingdings" pitchFamily="2" charset="2"/>
              </a:rPr>
              <a:t>k</a:t>
            </a:r>
            <a:r>
              <a:rPr lang="zh-CN" altLang="en-US" sz="3000" dirty="0" smtClean="0">
                <a:sym typeface="Wingdings" pitchFamily="2" charset="2"/>
              </a:rPr>
              <a:t>的完全二叉树结点数，</a:t>
            </a:r>
            <a:r>
              <a:rPr lang="en-US" altLang="zh-CN" sz="3000" dirty="0" smtClean="0">
                <a:solidFill>
                  <a:srgbClr val="00518E"/>
                </a:solidFill>
                <a:sym typeface="Wingdings" pitchFamily="2" charset="2"/>
              </a:rPr>
              <a:t>B&lt; n ≤A</a:t>
            </a:r>
            <a:endParaRPr lang="en-US" altLang="zh-CN" sz="3000" dirty="0" smtClean="0">
              <a:solidFill>
                <a:srgbClr val="00518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5800" y="3962400"/>
            <a:ext cx="3490117" cy="68326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</a:t>
            </a:r>
            <a:r>
              <a:rPr lang="en-US" altLang="zh-CN" sz="3200" dirty="0" smtClean="0">
                <a:solidFill>
                  <a:srgbClr val="00518E"/>
                </a:solidFill>
              </a:rPr>
              <a:t>-1&lt; n ≤ 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k+1</a:t>
            </a:r>
            <a:r>
              <a:rPr lang="en-US" altLang="zh-CN" sz="3200" dirty="0" smtClean="0">
                <a:solidFill>
                  <a:srgbClr val="00518E"/>
                </a:solidFill>
              </a:rPr>
              <a:t>-1</a:t>
            </a:r>
          </a:p>
        </p:txBody>
      </p:sp>
      <p:sp>
        <p:nvSpPr>
          <p:cNvPr id="18" name="矩形 17"/>
          <p:cNvSpPr/>
          <p:nvPr/>
        </p:nvSpPr>
        <p:spPr>
          <a:xfrm>
            <a:off x="685800" y="4650736"/>
            <a:ext cx="3490117" cy="68326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</a:t>
            </a:r>
            <a:r>
              <a:rPr lang="en-US" altLang="zh-CN" sz="3200" dirty="0" smtClean="0">
                <a:solidFill>
                  <a:srgbClr val="00518E"/>
                </a:solidFill>
              </a:rPr>
              <a:t> ≤ n &lt; 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k+1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5800" y="5334000"/>
            <a:ext cx="3490117" cy="62895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k ≤ log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n &lt; k+1</a:t>
            </a:r>
          </a:p>
        </p:txBody>
      </p:sp>
      <p:sp>
        <p:nvSpPr>
          <p:cNvPr id="21" name="右弧形箭头 20"/>
          <p:cNvSpPr/>
          <p:nvPr/>
        </p:nvSpPr>
        <p:spPr bwMode="auto">
          <a:xfrm>
            <a:off x="4191000" y="4267200"/>
            <a:ext cx="457200" cy="76200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右弧形箭头 21"/>
          <p:cNvSpPr/>
          <p:nvPr/>
        </p:nvSpPr>
        <p:spPr bwMode="auto">
          <a:xfrm>
            <a:off x="4191000" y="5029200"/>
            <a:ext cx="457200" cy="762000"/>
          </a:xfrm>
          <a:prstGeom prst="curvedLeftArrow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2057400" y="3581400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908800" y="43961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477000" y="36257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039800" y="43961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781800" y="5181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4" idx="0"/>
          </p:cNvCxnSpPr>
          <p:nvPr/>
        </p:nvCxnSpPr>
        <p:spPr bwMode="auto">
          <a:xfrm rot="5400000">
            <a:off x="6185701" y="40310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 bwMode="auto">
          <a:xfrm rot="16200000" flipH="1">
            <a:off x="6929391" y="40337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3"/>
            <a:endCxn id="27" idx="0"/>
          </p:cNvCxnSpPr>
          <p:nvPr/>
        </p:nvCxnSpPr>
        <p:spPr bwMode="auto">
          <a:xfrm rot="5400000">
            <a:off x="6896095" y="4964085"/>
            <a:ext cx="355221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74600" y="5200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4" idx="3"/>
            <a:endCxn id="31" idx="0"/>
          </p:cNvCxnSpPr>
          <p:nvPr/>
        </p:nvCxnSpPr>
        <p:spPr bwMode="auto">
          <a:xfrm rot="5400000">
            <a:off x="5717689" y="4935291"/>
            <a:ext cx="373832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01600" y="5213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5"/>
            <a:endCxn id="33" idx="0"/>
          </p:cNvCxnSpPr>
          <p:nvPr/>
        </p:nvCxnSpPr>
        <p:spPr bwMode="auto">
          <a:xfrm rot="16200000" flipH="1">
            <a:off x="6202779" y="4962590"/>
            <a:ext cx="387032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7924800" y="3505200"/>
            <a:ext cx="1219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0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8001000" y="42672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8001000" y="51054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2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8001000" y="5867400"/>
            <a:ext cx="990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3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391400" y="52134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26" idx="5"/>
            <a:endCxn id="43" idx="0"/>
          </p:cNvCxnSpPr>
          <p:nvPr/>
        </p:nvCxnSpPr>
        <p:spPr bwMode="auto">
          <a:xfrm rot="16200000" flipH="1">
            <a:off x="7363179" y="4933190"/>
            <a:ext cx="387032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5287200" y="5946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31" idx="3"/>
            <a:endCxn id="46" idx="0"/>
          </p:cNvCxnSpPr>
          <p:nvPr/>
        </p:nvCxnSpPr>
        <p:spPr bwMode="auto">
          <a:xfrm rot="5400000">
            <a:off x="5436001" y="5733602"/>
            <a:ext cx="315609" cy="1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5867400" y="595682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31" idx="5"/>
            <a:endCxn id="49" idx="0"/>
          </p:cNvCxnSpPr>
          <p:nvPr/>
        </p:nvCxnSpPr>
        <p:spPr bwMode="auto">
          <a:xfrm rot="16200000" flipH="1">
            <a:off x="5898886" y="5736306"/>
            <a:ext cx="326418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27050" y="1295400"/>
            <a:ext cx="8159750" cy="22344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3399"/>
                </a:solidFill>
              </a:rPr>
              <a:t> 逻辑结构的</a:t>
            </a:r>
            <a:r>
              <a:rPr lang="zh-CN" altLang="en-US" sz="3200" baseline="0" dirty="0" smtClean="0">
                <a:solidFill>
                  <a:srgbClr val="003399"/>
                </a:solidFill>
                <a:latin typeface="Arial" charset="0"/>
              </a:rPr>
              <a:t>描述： </a:t>
            </a:r>
            <a:r>
              <a:rPr lang="en-US" altLang="zh-CN" sz="3200" baseline="0" dirty="0" smtClean="0">
                <a:latin typeface="Arial" charset="0"/>
              </a:rPr>
              <a:t>B</a:t>
            </a:r>
            <a:r>
              <a:rPr lang="en-US" altLang="zh-CN" sz="3200" baseline="0" dirty="0">
                <a:latin typeface="Arial" charset="0"/>
              </a:rPr>
              <a:t>=&lt;K, R</a:t>
            </a:r>
            <a:r>
              <a:rPr lang="en-US" altLang="zh-CN" sz="3200" baseline="0" dirty="0" smtClean="0">
                <a:latin typeface="Arial" charset="0"/>
              </a:rPr>
              <a:t>&gt;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r>
              <a:rPr lang="en-US" altLang="zh-CN" sz="3200" baseline="0" dirty="0" smtClean="0">
                <a:latin typeface="Arial" charset="0"/>
              </a:rPr>
              <a:t> </a:t>
            </a:r>
          </a:p>
          <a:p>
            <a:pPr algn="l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  -- </a:t>
            </a:r>
            <a:r>
              <a:rPr lang="en-US" altLang="zh-CN" sz="3200" baseline="0" dirty="0" smtClean="0">
                <a:latin typeface="Arial" charset="0"/>
              </a:rPr>
              <a:t>K</a:t>
            </a:r>
            <a:r>
              <a:rPr lang="zh-CN" altLang="en-US" sz="3200" baseline="0" dirty="0" smtClean="0">
                <a:latin typeface="Arial" charset="0"/>
              </a:rPr>
              <a:t>是结点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baseline="0" dirty="0">
                <a:latin typeface="Arial" charset="0"/>
              </a:rPr>
              <a:t>元素</a:t>
            </a:r>
            <a:r>
              <a:rPr lang="en-US" altLang="zh-CN" sz="3200" baseline="0" dirty="0">
                <a:latin typeface="Arial" charset="0"/>
              </a:rPr>
              <a:t>)</a:t>
            </a:r>
            <a:r>
              <a:rPr lang="zh-CN" altLang="en-US" sz="3200" baseline="0" dirty="0">
                <a:latin typeface="Arial" charset="0"/>
              </a:rPr>
              <a:t>的有限集合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en-US" altLang="zh-CN" sz="3200" baseline="0" dirty="0" smtClean="0">
              <a:latin typeface="Arial" charset="0"/>
            </a:endParaRPr>
          </a:p>
          <a:p>
            <a:pPr>
              <a:buNone/>
            </a:pPr>
            <a:r>
              <a:rPr lang="en-US" altLang="zh-CN" sz="3200" dirty="0" smtClean="0">
                <a:latin typeface="Arial" charset="0"/>
              </a:rPr>
              <a:t>  -- </a:t>
            </a:r>
            <a:r>
              <a:rPr lang="en-US" altLang="zh-CN" sz="3200" baseline="0" dirty="0" smtClean="0">
                <a:latin typeface="Arial" charset="0"/>
              </a:rPr>
              <a:t>R</a:t>
            </a:r>
            <a:r>
              <a:rPr lang="zh-CN" altLang="en-US" sz="3200" baseline="0" dirty="0">
                <a:latin typeface="Arial" charset="0"/>
              </a:rPr>
              <a:t>是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上</a:t>
            </a:r>
            <a:r>
              <a:rPr lang="zh-CN" altLang="en-US" sz="3200" baseline="0" dirty="0" smtClean="0">
                <a:latin typeface="Arial" charset="0"/>
              </a:rPr>
              <a:t>的</a:t>
            </a:r>
            <a:r>
              <a:rPr lang="zh-CN" altLang="en-US" sz="3200" baseline="0" dirty="0" smtClean="0">
                <a:solidFill>
                  <a:srgbClr val="C00000"/>
                </a:solidFill>
                <a:latin typeface="Arial" charset="0"/>
              </a:rPr>
              <a:t>关系</a:t>
            </a:r>
            <a:r>
              <a:rPr lang="en-US" altLang="zh-CN" sz="3200" baseline="0" dirty="0" smtClean="0">
                <a:latin typeface="Arial" charset="0"/>
              </a:rPr>
              <a:t>(</a:t>
            </a:r>
            <a:r>
              <a:rPr lang="zh-CN" altLang="en-US" sz="3200" baseline="0" dirty="0" smtClean="0">
                <a:latin typeface="Arial" charset="0"/>
              </a:rPr>
              <a:t>有序</a:t>
            </a:r>
            <a:r>
              <a:rPr lang="zh-CN" altLang="en-US" sz="3200" baseline="0" dirty="0">
                <a:latin typeface="Arial" charset="0"/>
              </a:rPr>
              <a:t>对</a:t>
            </a:r>
            <a:r>
              <a:rPr lang="en-US" altLang="zh-CN" sz="3200" baseline="0" dirty="0">
                <a:latin typeface="Arial" charset="0"/>
              </a:rPr>
              <a:t>&lt;k, k</a:t>
            </a:r>
            <a:r>
              <a:rPr lang="en-US" altLang="zh-CN" sz="3200" baseline="0" dirty="0" smtClean="0">
                <a:latin typeface="Arial" charset="0"/>
              </a:rPr>
              <a:t>’&gt;</a:t>
            </a:r>
            <a:r>
              <a:rPr lang="en-US" altLang="zh-CN" sz="3200" baseline="0" dirty="0" smtClean="0"/>
              <a:t>)</a:t>
            </a:r>
            <a:r>
              <a:rPr lang="zh-CN" altLang="en-US" sz="3200" dirty="0" smtClean="0"/>
              <a:t>的集合</a:t>
            </a:r>
            <a:r>
              <a:rPr lang="zh-CN" altLang="en-US" sz="3200" baseline="0" dirty="0" smtClean="0"/>
              <a:t>；</a:t>
            </a:r>
            <a:endParaRPr lang="zh-CN" altLang="en-US" sz="3200" baseline="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3634228"/>
            <a:ext cx="8153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latin typeface="Arial" charset="0"/>
              </a:rPr>
              <a:t> 若</a:t>
            </a:r>
            <a:r>
              <a:rPr lang="en-US" altLang="zh-CN" sz="3200" baseline="0" dirty="0">
                <a:latin typeface="Arial" charset="0"/>
              </a:rPr>
              <a:t>k, k’</a:t>
            </a:r>
            <a:r>
              <a:rPr lang="zh-CN" altLang="en-US" sz="3200" baseline="0" dirty="0">
                <a:latin typeface="Arial" charset="0"/>
              </a:rPr>
              <a:t> 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 smtClean="0">
                <a:latin typeface="Arial" charset="0"/>
              </a:rPr>
              <a:t>，且 </a:t>
            </a:r>
            <a:r>
              <a:rPr lang="en-US" altLang="zh-CN" sz="3200" baseline="0" dirty="0">
                <a:latin typeface="Arial" charset="0"/>
              </a:rPr>
              <a:t>&lt;k, k’&gt;</a:t>
            </a:r>
            <a:r>
              <a:rPr lang="en-US" altLang="zh-CN" sz="3200" b="1" baseline="0" dirty="0">
                <a:latin typeface="Arial" charset="0"/>
              </a:rPr>
              <a:t>∈</a:t>
            </a:r>
            <a:r>
              <a:rPr lang="en-US" altLang="zh-CN" sz="3200" baseline="0" dirty="0">
                <a:latin typeface="Arial" charset="0"/>
              </a:rPr>
              <a:t>R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baseline="0" dirty="0" smtClean="0">
                <a:latin typeface="Arial" charset="0"/>
              </a:rPr>
              <a:t>  则</a:t>
            </a:r>
            <a:r>
              <a:rPr lang="zh-CN" altLang="en-US" sz="3200" baseline="0" dirty="0">
                <a:latin typeface="Arial" charset="0"/>
              </a:rPr>
              <a:t>称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前驱</a:t>
            </a:r>
            <a:r>
              <a:rPr lang="zh-CN" altLang="en-US" sz="3200" baseline="0" dirty="0">
                <a:latin typeface="Arial" charset="0"/>
              </a:rPr>
              <a:t>，</a:t>
            </a:r>
            <a:r>
              <a:rPr lang="en-US" altLang="zh-CN" sz="3200" baseline="0" dirty="0">
                <a:latin typeface="Arial" charset="0"/>
              </a:rPr>
              <a:t>k’</a:t>
            </a:r>
            <a:r>
              <a:rPr lang="zh-CN" altLang="en-US" sz="3200" baseline="0" dirty="0">
                <a:latin typeface="Arial" charset="0"/>
              </a:rPr>
              <a:t>为</a:t>
            </a:r>
            <a:r>
              <a:rPr lang="en-US" altLang="zh-CN" sz="3200" baseline="0" dirty="0">
                <a:latin typeface="Arial" charset="0"/>
              </a:rPr>
              <a:t>k</a:t>
            </a:r>
            <a:r>
              <a:rPr lang="zh-CN" altLang="en-US" sz="3200" baseline="0" dirty="0">
                <a:latin typeface="Arial" charset="0"/>
              </a:rPr>
              <a:t>的</a:t>
            </a:r>
            <a:r>
              <a:rPr lang="zh-CN" altLang="en-US" sz="3200" baseline="0" dirty="0">
                <a:solidFill>
                  <a:srgbClr val="CC0000"/>
                </a:solidFill>
                <a:latin typeface="Arial" charset="0"/>
              </a:rPr>
              <a:t>后继</a:t>
            </a:r>
            <a:r>
              <a:rPr lang="zh-CN" altLang="en-US" sz="3200" baseline="0" dirty="0" smtClean="0">
                <a:latin typeface="Arial" charset="0"/>
              </a:rPr>
              <a:t>，</a:t>
            </a:r>
            <a:endParaRPr lang="zh-CN" altLang="en-US" sz="3200" baseline="0" dirty="0">
              <a:latin typeface="Arial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回顾：数据结构的分类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7630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个结点的完全二叉树，其高度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为 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C00000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sz="3200" dirty="0" smtClean="0">
                <a:solidFill>
                  <a:srgbClr val="C00000"/>
                </a:solidFill>
              </a:rPr>
              <a:t>n</a:t>
            </a:r>
            <a:r>
              <a:rPr lang="zh-CN" altLang="en-US" sz="3200" b="1" dirty="0" smtClean="0">
                <a:solidFill>
                  <a:srgbClr val="C00000"/>
                </a:solidFill>
                <a:sym typeface="Symbol"/>
              </a:rPr>
              <a:t>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81000" y="1905001"/>
            <a:ext cx="8763000" cy="2653034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3000" dirty="0" smtClean="0">
                <a:solidFill>
                  <a:srgbClr val="00518E"/>
                </a:solidFill>
                <a:sym typeface="Symbol"/>
              </a:rPr>
              <a:t> </a:t>
            </a:r>
            <a:r>
              <a:rPr lang="zh-CN" altLang="en-US" sz="3000" dirty="0" smtClean="0">
                <a:solidFill>
                  <a:srgbClr val="00518E"/>
                </a:solidFill>
                <a:sym typeface="Symbol"/>
              </a:rPr>
              <a:t>推论：</a:t>
            </a:r>
            <a:endParaRPr lang="en-US" altLang="zh-CN" sz="3000" dirty="0" smtClean="0">
              <a:solidFill>
                <a:srgbClr val="00518E"/>
              </a:solidFill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 ≥1</a:t>
            </a:r>
            <a:r>
              <a:rPr lang="zh-CN" altLang="en-US" sz="3200" dirty="0" smtClean="0"/>
              <a:t>个结点的二叉树，其高度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深度</a:t>
            </a:r>
            <a:r>
              <a:rPr lang="en-US" altLang="zh-CN" sz="3200" dirty="0" smtClean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-- </a:t>
            </a:r>
            <a:r>
              <a:rPr lang="zh-CN" altLang="en-US" sz="3200" dirty="0" smtClean="0"/>
              <a:t>最大值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结点最大度为</a:t>
            </a:r>
            <a:r>
              <a:rPr lang="en-US" altLang="zh-CN" sz="3200" dirty="0" smtClean="0"/>
              <a:t>1)</a:t>
            </a:r>
            <a:r>
              <a:rPr lang="zh-CN" altLang="en-US" sz="3200" dirty="0" smtClean="0"/>
              <a:t>：</a:t>
            </a:r>
            <a:r>
              <a:rPr lang="en-US" altLang="zh-CN" sz="3200" dirty="0" smtClean="0">
                <a:solidFill>
                  <a:srgbClr val="00518E"/>
                </a:solidFill>
              </a:rPr>
              <a:t>n-1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最小值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设计成完全二叉树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：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00518E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n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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完全二叉树的性质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5. </a:t>
            </a:r>
            <a:r>
              <a:rPr lang="zh-CN" altLang="en-US" sz="3000" dirty="0" smtClean="0"/>
              <a:t>有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个结点的完全二叉树</a:t>
            </a:r>
            <a:r>
              <a:rPr lang="en-US" altLang="zh-CN" sz="3000" dirty="0" smtClean="0"/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按照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>
                <a:solidFill>
                  <a:srgbClr val="008A00"/>
                </a:solidFill>
              </a:rPr>
              <a:t>层间从上到下，层内从左到右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对其结点从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n-1</a:t>
            </a:r>
            <a:r>
              <a:rPr lang="zh-CN" altLang="en-US" sz="3000" dirty="0" smtClean="0"/>
              <a:t>进行编号，则：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2924413"/>
            <a:ext cx="84582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(1)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dirty="0" smtClean="0">
                <a:latin typeface="+mj-lt"/>
              </a:rPr>
              <a:t>&gt;0</a:t>
            </a:r>
            <a:r>
              <a:rPr lang="zh-CN" altLang="en-US" sz="3000" dirty="0" smtClean="0">
                <a:latin typeface="+mj-lt"/>
              </a:rPr>
              <a:t>，结点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的父结点</a:t>
            </a:r>
            <a:r>
              <a:rPr lang="zh-CN" altLang="en-US" sz="3000" dirty="0" smtClean="0">
                <a:latin typeface="+mj-lt"/>
              </a:rPr>
              <a:t>为 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</a:t>
            </a:r>
            <a:r>
              <a:rPr lang="zh-CN" altLang="en-US" sz="3000" dirty="0" smtClean="0">
                <a:latin typeface="+mj-lt"/>
              </a:rPr>
              <a:t>(</a:t>
            </a:r>
            <a:r>
              <a:rPr lang="en-US" altLang="zh-CN" sz="3000" dirty="0" smtClean="0">
                <a:latin typeface="+mj-lt"/>
              </a:rPr>
              <a:t>i-1)/2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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(2)</a:t>
            </a:r>
            <a:r>
              <a:rPr lang="zh-CN" altLang="en-US" sz="3000" dirty="0" smtClean="0">
                <a:latin typeface="+mj-lt"/>
              </a:rPr>
              <a:t> 当2</a:t>
            </a:r>
            <a:r>
              <a:rPr lang="en-US" altLang="zh-CN" sz="3000" dirty="0" smtClean="0">
                <a:latin typeface="+mj-lt"/>
              </a:rPr>
              <a:t>i+1≤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的左孩子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(3) </a:t>
            </a:r>
            <a:r>
              <a:rPr lang="zh-CN" altLang="en-US" sz="3000" dirty="0" smtClean="0">
                <a:latin typeface="+mj-lt"/>
              </a:rPr>
              <a:t>当2</a:t>
            </a:r>
            <a:r>
              <a:rPr lang="en-US" altLang="zh-CN" sz="3000" dirty="0" smtClean="0">
                <a:latin typeface="+mj-lt"/>
              </a:rPr>
              <a:t>i+2≤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的右孩子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i+2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(4)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为偶数且≠ </a:t>
            </a:r>
            <a:r>
              <a:rPr lang="en-US" altLang="zh-CN" sz="3000" dirty="0" smtClean="0">
                <a:latin typeface="+mj-lt"/>
              </a:rPr>
              <a:t>0</a:t>
            </a:r>
            <a:r>
              <a:rPr lang="zh-CN" altLang="en-US" sz="3000" dirty="0" smtClean="0">
                <a:latin typeface="+mj-lt"/>
              </a:rPr>
              <a:t>，其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左兄弟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i-1；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      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为奇数且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en-US" altLang="zh-CN" sz="3000" dirty="0" smtClean="0"/>
              <a:t> ≤ </a:t>
            </a:r>
            <a:r>
              <a:rPr lang="en-US" altLang="zh-CN" sz="3000" dirty="0" smtClean="0">
                <a:sym typeface="Symbol" pitchFamily="18" charset="2"/>
              </a:rPr>
              <a:t>n-1</a:t>
            </a:r>
            <a:r>
              <a:rPr lang="zh-CN" altLang="en-US" sz="3000" dirty="0" smtClean="0"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右兄弟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73098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7797600" y="1244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100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0772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8" idx="3"/>
            <a:endCxn id="7" idx="0"/>
          </p:cNvCxnSpPr>
          <p:nvPr/>
        </p:nvCxnSpPr>
        <p:spPr bwMode="auto">
          <a:xfrm rot="5400000">
            <a:off x="7543201" y="1595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8" idx="5"/>
            <a:endCxn id="9" idx="0"/>
          </p:cNvCxnSpPr>
          <p:nvPr/>
        </p:nvCxnSpPr>
        <p:spPr bwMode="auto">
          <a:xfrm rot="16200000" flipH="1">
            <a:off x="8196035" y="1583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8178900" y="2396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356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7" idx="3"/>
            <a:endCxn id="14" idx="0"/>
          </p:cNvCxnSpPr>
          <p:nvPr/>
        </p:nvCxnSpPr>
        <p:spPr bwMode="auto">
          <a:xfrm rot="5400000">
            <a:off x="7158000" y="2375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543800" y="260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7" idx="5"/>
            <a:endCxn id="16" idx="0"/>
          </p:cNvCxnSpPr>
          <p:nvPr/>
        </p:nvCxnSpPr>
        <p:spPr bwMode="auto">
          <a:xfrm rot="16200000" flipH="1">
            <a:off x="7558234" y="2402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59600" y="2594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8570901" y="2389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781800" y="3297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14" idx="3"/>
            <a:endCxn id="28" idx="0"/>
          </p:cNvCxnSpPr>
          <p:nvPr/>
        </p:nvCxnSpPr>
        <p:spPr bwMode="auto">
          <a:xfrm rot="5400000">
            <a:off x="6879134" y="3078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2642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4" idx="5"/>
            <a:endCxn id="30" idx="0"/>
          </p:cNvCxnSpPr>
          <p:nvPr/>
        </p:nvCxnSpPr>
        <p:spPr bwMode="auto">
          <a:xfrm rot="16200000" flipH="1">
            <a:off x="7271135" y="3092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满二叉树的性质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</a:t>
            </a:r>
            <a:r>
              <a:rPr lang="en-US" altLang="zh-CN" sz="3200" dirty="0" smtClean="0"/>
              <a:t>. </a:t>
            </a:r>
            <a:r>
              <a:rPr lang="zh-CN" altLang="en-US" sz="3200" dirty="0" smtClean="0"/>
              <a:t>满二叉树中，叶结点比分枝结点多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个；</a:t>
            </a:r>
            <a:endParaRPr lang="en-US" altLang="zh-CN" sz="3200" dirty="0" smtClean="0"/>
          </a:p>
        </p:txBody>
      </p:sp>
      <p:sp>
        <p:nvSpPr>
          <p:cNvPr id="7" name="矩形 6"/>
          <p:cNvSpPr/>
          <p:nvPr/>
        </p:nvSpPr>
        <p:spPr>
          <a:xfrm>
            <a:off x="381000" y="1828800"/>
            <a:ext cx="8458200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设叶子结点为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个，度为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的结点为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个，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满二叉树中，度为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的结点为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个；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1752600" y="3200400"/>
            <a:ext cx="57150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唯一父亲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边数</a:t>
            </a:r>
            <a:r>
              <a:rPr lang="en-US" altLang="zh-CN" sz="3200" dirty="0" smtClean="0">
                <a:sym typeface="Wingdings" pitchFamily="2" charset="2"/>
              </a:rPr>
              <a:t>: B =</a:t>
            </a:r>
            <a:r>
              <a:rPr lang="en-US" altLang="zh-CN" sz="3200" dirty="0" smtClean="0"/>
              <a:t> n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+ n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-1 </a:t>
            </a:r>
          </a:p>
        </p:txBody>
      </p:sp>
      <p:sp>
        <p:nvSpPr>
          <p:cNvPr id="9" name="矩形 8"/>
          <p:cNvSpPr/>
          <p:nvPr/>
        </p:nvSpPr>
        <p:spPr>
          <a:xfrm>
            <a:off x="1742956" y="3886200"/>
            <a:ext cx="5724644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0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、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个孩子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边数</a:t>
            </a:r>
            <a:r>
              <a:rPr lang="en-US" altLang="zh-CN" sz="3200" dirty="0" smtClean="0">
                <a:sym typeface="Wingdings" pitchFamily="2" charset="2"/>
              </a:rPr>
              <a:t>: B =</a:t>
            </a:r>
            <a:r>
              <a:rPr lang="en-US" altLang="zh-CN" sz="3200" dirty="0" smtClean="0"/>
              <a:t> 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  <a:endParaRPr lang="en-US" altLang="zh-CN" sz="32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200400" y="4953000"/>
            <a:ext cx="2286000" cy="6832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200" dirty="0" smtClean="0">
                <a:solidFill>
                  <a:schemeClr val="bg1"/>
                </a:solidFill>
              </a:rPr>
              <a:t>= n</a:t>
            </a:r>
            <a:r>
              <a:rPr lang="en-US" altLang="zh-CN" sz="3200" baseline="-25000" dirty="0" smtClean="0">
                <a:solidFill>
                  <a:schemeClr val="bg1"/>
                </a:solidFill>
              </a:rPr>
              <a:t>0</a:t>
            </a:r>
            <a:r>
              <a:rPr lang="en-US" altLang="zh-CN" sz="3200" dirty="0" smtClean="0">
                <a:solidFill>
                  <a:schemeClr val="bg1"/>
                </a:solidFill>
              </a:rPr>
              <a:t> -1</a:t>
            </a:r>
          </a:p>
        </p:txBody>
      </p:sp>
      <p:sp>
        <p:nvSpPr>
          <p:cNvPr id="13" name="下箭头 12"/>
          <p:cNvSpPr/>
          <p:nvPr/>
        </p:nvSpPr>
        <p:spPr bwMode="auto">
          <a:xfrm>
            <a:off x="4114800" y="4574536"/>
            <a:ext cx="3810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5.1.3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二叉树的抽象数据类型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81000" y="1216950"/>
            <a:ext cx="87630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000" dirty="0" smtClean="0">
                <a:solidFill>
                  <a:schemeClr val="tx2"/>
                </a:solidFill>
              </a:rPr>
              <a:t>  </a:t>
            </a:r>
            <a:r>
              <a:rPr lang="en-US" altLang="zh-CN" sz="3000" dirty="0" smtClean="0">
                <a:solidFill>
                  <a:srgbClr val="007400"/>
                </a:solidFill>
              </a:rPr>
              <a:t>//</a:t>
            </a:r>
            <a:r>
              <a:rPr lang="zh-CN" altLang="en-US" sz="3000" dirty="0" smtClean="0">
                <a:solidFill>
                  <a:srgbClr val="007400"/>
                </a:solidFill>
              </a:rPr>
              <a:t>二叉树</a:t>
            </a:r>
            <a:r>
              <a:rPr lang="en-US" altLang="zh-CN" sz="3000" dirty="0" smtClean="0">
                <a:solidFill>
                  <a:srgbClr val="007400"/>
                </a:solidFill>
              </a:rPr>
              <a:t>(</a:t>
            </a:r>
            <a:r>
              <a:rPr lang="zh-CN" altLang="en-US" sz="3000" dirty="0" smtClean="0">
                <a:solidFill>
                  <a:srgbClr val="007400"/>
                </a:solidFill>
              </a:rPr>
              <a:t>指向根结点的指针</a:t>
            </a:r>
            <a:r>
              <a:rPr lang="en-US" altLang="zh-CN" sz="3000" dirty="0" smtClean="0">
                <a:solidFill>
                  <a:srgbClr val="007400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tx2"/>
                </a:solidFill>
              </a:rPr>
              <a:t>BinTreeNode</a:t>
            </a:r>
            <a:r>
              <a:rPr lang="zh-CN" altLang="en-US" sz="3000" dirty="0" smtClean="0">
                <a:solidFill>
                  <a:schemeClr val="tx2"/>
                </a:solidFill>
              </a:rPr>
              <a:t>  </a:t>
            </a:r>
            <a:r>
              <a:rPr lang="en-US" altLang="zh-CN" sz="3000" dirty="0" smtClean="0">
                <a:solidFill>
                  <a:srgbClr val="007400"/>
                </a:solidFill>
              </a:rPr>
              <a:t>//</a:t>
            </a:r>
            <a:r>
              <a:rPr lang="zh-CN" altLang="en-US" sz="3000" dirty="0" smtClean="0">
                <a:solidFill>
                  <a:srgbClr val="007400"/>
                </a:solidFill>
              </a:rPr>
              <a:t>结点类型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2452467"/>
            <a:ext cx="8763000" cy="357328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createEmptyBinTree</a:t>
            </a:r>
            <a:r>
              <a:rPr lang="en-US" altLang="zh-CN" dirty="0" smtClean="0"/>
              <a:t>(void) 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建空二叉树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24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consBinTree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2400" dirty="0" smtClean="0"/>
              <a:t> root, </a:t>
            </a:r>
            <a:r>
              <a:rPr lang="en-US" altLang="zh-CN" sz="24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2400" dirty="0" smtClean="0"/>
              <a:t> left, </a:t>
            </a:r>
            <a:r>
              <a:rPr lang="en-US" altLang="zh-CN" sz="24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2400" dirty="0" smtClean="0"/>
              <a:t> right)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用根</a:t>
            </a:r>
            <a:r>
              <a:rPr lang="en-US" altLang="zh-CN" dirty="0" smtClean="0">
                <a:solidFill>
                  <a:srgbClr val="007E00"/>
                </a:solidFill>
              </a:rPr>
              <a:t>root</a:t>
            </a:r>
            <a:r>
              <a:rPr lang="zh-CN" altLang="en-US" dirty="0" smtClean="0">
                <a:solidFill>
                  <a:srgbClr val="007E00"/>
                </a:solidFill>
              </a:rPr>
              <a:t>、左子树</a:t>
            </a:r>
            <a:r>
              <a:rPr lang="en-US" altLang="zh-CN" dirty="0" smtClean="0">
                <a:solidFill>
                  <a:srgbClr val="007E00"/>
                </a:solidFill>
              </a:rPr>
              <a:t>left</a:t>
            </a:r>
            <a:r>
              <a:rPr lang="zh-CN" altLang="en-US" dirty="0" smtClean="0">
                <a:solidFill>
                  <a:srgbClr val="007E00"/>
                </a:solidFill>
              </a:rPr>
              <a:t>、右子树</a:t>
            </a:r>
            <a:r>
              <a:rPr lang="en-US" altLang="zh-CN" dirty="0" smtClean="0">
                <a:solidFill>
                  <a:srgbClr val="007E00"/>
                </a:solidFill>
              </a:rPr>
              <a:t>right </a:t>
            </a:r>
            <a:r>
              <a:rPr lang="zh-CN" altLang="en-US" dirty="0" smtClean="0">
                <a:solidFill>
                  <a:srgbClr val="007E00"/>
                </a:solidFill>
              </a:rPr>
              <a:t>建立二叉树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isNull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dirty="0" smtClean="0"/>
              <a:t> </a:t>
            </a:r>
            <a:r>
              <a:rPr lang="en-US" altLang="zh-CN" dirty="0" smtClean="0"/>
              <a:t>t)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判断二叉树是否为空</a:t>
            </a:r>
            <a:endParaRPr lang="en-US" altLang="zh-CN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BinTreeNode</a:t>
            </a:r>
            <a:r>
              <a:rPr lang="en-US" altLang="zh-CN" dirty="0" smtClean="0"/>
              <a:t> root( </a:t>
            </a:r>
            <a:r>
              <a:rPr lang="en-US" altLang="zh-CN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dirty="0" smtClean="0"/>
              <a:t> t) </a:t>
            </a:r>
            <a:r>
              <a:rPr lang="en-US" altLang="zh-CN" dirty="0" smtClean="0">
                <a:solidFill>
                  <a:srgbClr val="007E00"/>
                </a:solidFill>
              </a:rPr>
              <a:t>//</a:t>
            </a:r>
            <a:r>
              <a:rPr lang="zh-CN" altLang="en-US" dirty="0" smtClean="0">
                <a:solidFill>
                  <a:srgbClr val="007E00"/>
                </a:solidFill>
              </a:rPr>
              <a:t>返回根结点</a:t>
            </a:r>
            <a:r>
              <a:rPr lang="en-US" altLang="zh-CN" dirty="0" smtClean="0">
                <a:solidFill>
                  <a:srgbClr val="007E00"/>
                </a:solidFill>
              </a:rPr>
              <a:t> </a:t>
            </a:r>
            <a:endParaRPr lang="en-US" altLang="zh-CN" dirty="0">
              <a:solidFill>
                <a:srgbClr val="007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二叉树的周游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遍历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447800"/>
            <a:ext cx="8686800" cy="20190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 周游：</a:t>
            </a:r>
            <a:r>
              <a:rPr lang="zh-CN" altLang="en-US" sz="3200" dirty="0" smtClean="0">
                <a:sym typeface="Wingdings" pitchFamily="2" charset="2"/>
              </a:rPr>
              <a:t>将</a:t>
            </a:r>
            <a:r>
              <a:rPr lang="zh-CN" altLang="en-US" sz="3200" dirty="0" smtClean="0"/>
              <a:t>所有结点访问一遍，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</a:t>
            </a:r>
            <a:r>
              <a:rPr lang="zh-CN" altLang="en-US" sz="3200" dirty="0" smtClean="0"/>
              <a:t>且每个结点只被访问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按照被访问顺序，得到结点的一组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线性序列；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4117336"/>
            <a:ext cx="8534400" cy="683264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ym typeface="Wingdings" pitchFamily="2" charset="2"/>
              </a:rPr>
              <a:t>将非线性的结构，</a:t>
            </a:r>
            <a:r>
              <a:rPr lang="zh-CN" altLang="en-US" sz="3200" dirty="0" smtClean="0">
                <a:sym typeface="Wingdings" pitchFamily="2" charset="2"/>
              </a:rPr>
              <a:t>变成一组</a:t>
            </a:r>
            <a:r>
              <a:rPr lang="zh-CN" altLang="en-US" sz="3200" dirty="0" smtClean="0">
                <a:sym typeface="Wingdings" pitchFamily="2" charset="2"/>
              </a:rPr>
              <a:t>“线性序列”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419600" y="3538800"/>
            <a:ext cx="381000" cy="576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5.2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二叉树的周游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遍历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1203569"/>
            <a:ext cx="38100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深度优先遍历，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81000" y="4327769"/>
            <a:ext cx="54864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广度优先遍历：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逐层遍历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3400" y="1889369"/>
            <a:ext cx="6400800" cy="223445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DLR: </a:t>
            </a:r>
            <a:r>
              <a:rPr lang="zh-CN" altLang="en-US" sz="3200" dirty="0" smtClean="0">
                <a:solidFill>
                  <a:srgbClr val="7030A0"/>
                </a:solidFill>
              </a:rPr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先序、前序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LDR: </a:t>
            </a:r>
            <a:r>
              <a:rPr lang="zh-CN" altLang="en-US" sz="3200" dirty="0" smtClean="0">
                <a:solidFill>
                  <a:srgbClr val="7030A0"/>
                </a:solidFill>
              </a:rPr>
              <a:t>中根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中序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LRD: </a:t>
            </a:r>
            <a:r>
              <a:rPr lang="zh-CN" altLang="en-US" sz="3200" dirty="0" smtClean="0">
                <a:solidFill>
                  <a:srgbClr val="7030A0"/>
                </a:solidFill>
              </a:rPr>
              <a:t>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276600" y="1203569"/>
            <a:ext cx="5486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依据根被访问的时间，分为：</a:t>
            </a:r>
            <a:endParaRPr lang="en-US" altLang="zh-CN" sz="3200" dirty="0" smtClean="0"/>
          </a:p>
        </p:txBody>
      </p:sp>
      <p:sp>
        <p:nvSpPr>
          <p:cNvPr id="21" name="Oval 26"/>
          <p:cNvSpPr>
            <a:spLocks noChangeArrowheads="1"/>
          </p:cNvSpPr>
          <p:nvPr/>
        </p:nvSpPr>
        <p:spPr bwMode="auto">
          <a:xfrm>
            <a:off x="6624000" y="334556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192200" y="257516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755000" y="334556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497000" y="413098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2" idx="3"/>
            <a:endCxn id="21" idx="0"/>
          </p:cNvCxnSpPr>
          <p:nvPr/>
        </p:nvCxnSpPr>
        <p:spPr bwMode="auto">
          <a:xfrm rot="5400000">
            <a:off x="6900901" y="298046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2" idx="5"/>
            <a:endCxn id="23" idx="0"/>
          </p:cNvCxnSpPr>
          <p:nvPr/>
        </p:nvCxnSpPr>
        <p:spPr bwMode="auto">
          <a:xfrm rot="16200000" flipH="1">
            <a:off x="7644591" y="298315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23" idx="3"/>
            <a:endCxn id="24" idx="0"/>
          </p:cNvCxnSpPr>
          <p:nvPr/>
        </p:nvCxnSpPr>
        <p:spPr bwMode="auto">
          <a:xfrm rot="5400000">
            <a:off x="7611295" y="3913465"/>
            <a:ext cx="355221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289800" y="41495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1" idx="3"/>
            <a:endCxn id="28" idx="0"/>
          </p:cNvCxnSpPr>
          <p:nvPr/>
        </p:nvCxnSpPr>
        <p:spPr bwMode="auto">
          <a:xfrm rot="5400000">
            <a:off x="6432889" y="3884671"/>
            <a:ext cx="373832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916800" y="41627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1" idx="5"/>
            <a:endCxn id="30" idx="0"/>
          </p:cNvCxnSpPr>
          <p:nvPr/>
        </p:nvCxnSpPr>
        <p:spPr bwMode="auto">
          <a:xfrm rot="16200000" flipH="1">
            <a:off x="6917979" y="3911970"/>
            <a:ext cx="387032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8106600" y="41627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3" idx="5"/>
            <a:endCxn id="36" idx="0"/>
          </p:cNvCxnSpPr>
          <p:nvPr/>
        </p:nvCxnSpPr>
        <p:spPr bwMode="auto">
          <a:xfrm rot="16200000" flipH="1">
            <a:off x="8078379" y="3882570"/>
            <a:ext cx="387032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002400" y="489539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8" idx="3"/>
            <a:endCxn id="38" idx="0"/>
          </p:cNvCxnSpPr>
          <p:nvPr/>
        </p:nvCxnSpPr>
        <p:spPr bwMode="auto">
          <a:xfrm rot="5400000">
            <a:off x="6151201" y="4682982"/>
            <a:ext cx="315609" cy="10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6582600" y="4906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28" idx="5"/>
            <a:endCxn id="40" idx="0"/>
          </p:cNvCxnSpPr>
          <p:nvPr/>
        </p:nvCxnSpPr>
        <p:spPr bwMode="auto">
          <a:xfrm rot="16200000" flipH="1">
            <a:off x="6614086" y="4685686"/>
            <a:ext cx="326418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按“先根”遍历左子树；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按“先根”遍历右子树；</a:t>
            </a:r>
            <a:endParaRPr lang="en-US" altLang="zh-CN" sz="3200" dirty="0" smtClean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endCxn id="1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云形 24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云形 25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1.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先根遍历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(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DLR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)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按“先根”遍历左子树；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按“先根”遍历右子树；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1.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先根遍历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DLR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301800" y="20663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6963600" y="29807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354000" y="39713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 bwMode="auto">
          <a:xfrm rot="5400000">
            <a:off x="5976601" y="25817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5"/>
            <a:endCxn id="18" idx="0"/>
          </p:cNvCxnSpPr>
          <p:nvPr/>
        </p:nvCxnSpPr>
        <p:spPr bwMode="auto">
          <a:xfrm rot="16200000" flipH="1">
            <a:off x="6731691" y="24968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3"/>
            <a:endCxn id="19" idx="0"/>
          </p:cNvCxnSpPr>
          <p:nvPr/>
        </p:nvCxnSpPr>
        <p:spPr bwMode="auto">
          <a:xfrm rot="5400000">
            <a:off x="6541501" y="34754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755000" y="39713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8" idx="5"/>
            <a:endCxn id="24" idx="0"/>
          </p:cNvCxnSpPr>
          <p:nvPr/>
        </p:nvCxnSpPr>
        <p:spPr bwMode="auto">
          <a:xfrm rot="16200000" flipH="1">
            <a:off x="7420191" y="33845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450200" y="4838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3"/>
            <a:endCxn id="33" idx="0"/>
          </p:cNvCxnSpPr>
          <p:nvPr/>
        </p:nvCxnSpPr>
        <p:spPr bwMode="auto">
          <a:xfrm rot="5400000">
            <a:off x="7546801" y="45569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182800" y="4838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4" idx="5"/>
            <a:endCxn id="35" idx="0"/>
          </p:cNvCxnSpPr>
          <p:nvPr/>
        </p:nvCxnSpPr>
        <p:spPr bwMode="auto">
          <a:xfrm rot="16200000" flipH="1">
            <a:off x="8091291" y="44954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773800" y="2971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287200" y="39894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38" idx="0"/>
          </p:cNvCxnSpPr>
          <p:nvPr/>
        </p:nvCxnSpPr>
        <p:spPr bwMode="auto">
          <a:xfrm rot="5400000">
            <a:off x="5399696" y="35414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764400" y="48570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19" idx="5"/>
            <a:endCxn id="41" idx="0"/>
          </p:cNvCxnSpPr>
          <p:nvPr/>
        </p:nvCxnSpPr>
        <p:spPr bwMode="auto">
          <a:xfrm rot="16200000" flipH="1">
            <a:off x="6672565" y="45131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4419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6" name="下箭头 45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 bwMode="auto">
          <a:xfrm rot="5400000">
            <a:off x="6667500" y="1866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172200" y="27432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endCxn id="38" idx="7"/>
          </p:cNvCxnSpPr>
          <p:nvPr/>
        </p:nvCxnSpPr>
        <p:spPr bwMode="auto">
          <a:xfrm rot="5400000">
            <a:off x="5589587" y="3785405"/>
            <a:ext cx="405618" cy="15000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5181600" y="45720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16200000" flipH="1">
            <a:off x="5524501" y="46101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6200000" flipH="1">
            <a:off x="6057900" y="3543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rot="5400000">
            <a:off x="7315200" y="27432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 rot="5400000">
            <a:off x="6134100" y="45339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6972300" y="4610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5400000">
            <a:off x="6629400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16200000" flipH="1">
            <a:off x="6972301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rot="5400000">
            <a:off x="7391399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 rot="16200000" flipH="1">
            <a:off x="7734301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8077198" y="5410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16200000" flipH="1">
            <a:off x="8420100" y="5448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>
            <a:off x="7734300" y="4610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8343900" y="4610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7962900" y="37719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1447194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34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19581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24153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2872552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4217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38631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4350694" y="4648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457200" y="5334000"/>
            <a:ext cx="4419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按“中根”遍历左子树；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按“中根”遍历右子树；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2.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中根遍历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LDR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云形 59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云形 61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按“中根”遍历左子树；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按“中根”遍历右子树；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2.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中根遍历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LDR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6454200" y="1761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116000" y="2675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6506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7" idx="3"/>
          </p:cNvCxnSpPr>
          <p:nvPr/>
        </p:nvCxnSpPr>
        <p:spPr bwMode="auto">
          <a:xfrm rot="5400000">
            <a:off x="6129001" y="2276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7" idx="5"/>
            <a:endCxn id="18" idx="0"/>
          </p:cNvCxnSpPr>
          <p:nvPr/>
        </p:nvCxnSpPr>
        <p:spPr bwMode="auto">
          <a:xfrm rot="16200000" flipH="1">
            <a:off x="6884091" y="21920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3"/>
            <a:endCxn id="19" idx="0"/>
          </p:cNvCxnSpPr>
          <p:nvPr/>
        </p:nvCxnSpPr>
        <p:spPr bwMode="auto">
          <a:xfrm rot="5400000">
            <a:off x="6693901" y="31706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907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8" idx="5"/>
            <a:endCxn id="24" idx="0"/>
          </p:cNvCxnSpPr>
          <p:nvPr/>
        </p:nvCxnSpPr>
        <p:spPr bwMode="auto">
          <a:xfrm rot="16200000" flipH="1">
            <a:off x="7572591" y="30797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76026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3"/>
            <a:endCxn id="33" idx="0"/>
          </p:cNvCxnSpPr>
          <p:nvPr/>
        </p:nvCxnSpPr>
        <p:spPr bwMode="auto">
          <a:xfrm rot="5400000">
            <a:off x="7699201" y="42521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83352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4" idx="5"/>
            <a:endCxn id="35" idx="0"/>
          </p:cNvCxnSpPr>
          <p:nvPr/>
        </p:nvCxnSpPr>
        <p:spPr bwMode="auto">
          <a:xfrm rot="16200000" flipH="1">
            <a:off x="8243691" y="41906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5926200" y="26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9600" y="36846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38" idx="0"/>
          </p:cNvCxnSpPr>
          <p:nvPr/>
        </p:nvCxnSpPr>
        <p:spPr bwMode="auto">
          <a:xfrm rot="5400000">
            <a:off x="5552096" y="32366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6916800" y="4552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19" idx="5"/>
            <a:endCxn id="41" idx="0"/>
          </p:cNvCxnSpPr>
          <p:nvPr/>
        </p:nvCxnSpPr>
        <p:spPr bwMode="auto">
          <a:xfrm rot="16200000" flipH="1">
            <a:off x="6824965" y="42083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457200" y="4191000"/>
            <a:ext cx="4419600" cy="113370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6" name="下箭头 45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1447194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34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1958152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2415352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29487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34217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39551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4350694" y="4648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 rot="5400000">
            <a:off x="68199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324600" y="24384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5715000" y="34290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rot="5400000">
            <a:off x="7467600" y="24384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rot="5400000">
            <a:off x="6819900" y="3467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71247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7886700" y="4305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4963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8115300" y="3467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/>
          <p:nvPr/>
        </p:nvCxnSpPr>
        <p:spPr bwMode="auto">
          <a:xfrm rot="5400000">
            <a:off x="5334000" y="4267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rot="16200000" flipH="1">
            <a:off x="5676901" y="4305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6200000" flipH="1">
            <a:off x="6210300" y="3238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rot="5400000">
            <a:off x="6286500" y="4229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6781800" y="51054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rot="16200000" flipH="1">
            <a:off x="7124701" y="51435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Rectangle 6"/>
          <p:cNvSpPr>
            <a:spLocks noChangeArrowheads="1"/>
          </p:cNvSpPr>
          <p:nvPr/>
        </p:nvSpPr>
        <p:spPr bwMode="auto">
          <a:xfrm>
            <a:off x="457200" y="5334000"/>
            <a:ext cx="73152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左子树在‘根’的左侧，右子树在右侧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43434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278436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6286500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7061200" y="19812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0" name="Oval 18"/>
          <p:cNvSpPr>
            <a:spLocks noChangeArrowheads="1"/>
          </p:cNvSpPr>
          <p:nvPr/>
        </p:nvSpPr>
        <p:spPr bwMode="auto">
          <a:xfrm>
            <a:off x="8069264" y="19812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1" name="Oval 19"/>
          <p:cNvSpPr>
            <a:spLocks noChangeArrowheads="1"/>
          </p:cNvSpPr>
          <p:nvPr/>
        </p:nvSpPr>
        <p:spPr bwMode="auto">
          <a:xfrm>
            <a:off x="1466850" y="1371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2" name="Oval 20"/>
          <p:cNvSpPr>
            <a:spLocks noChangeArrowheads="1"/>
          </p:cNvSpPr>
          <p:nvPr/>
        </p:nvSpPr>
        <p:spPr bwMode="auto">
          <a:xfrm>
            <a:off x="951009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3" name="Oval 21"/>
          <p:cNvSpPr>
            <a:spLocks noChangeArrowheads="1"/>
          </p:cNvSpPr>
          <p:nvPr/>
        </p:nvSpPr>
        <p:spPr bwMode="auto">
          <a:xfrm>
            <a:off x="2103534" y="1447800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1741584" y="20574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2535334" y="182880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838200" y="2590800"/>
            <a:ext cx="2438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(1) </a:t>
            </a:r>
            <a:r>
              <a:rPr lang="zh-CN" altLang="en-US" baseline="0" dirty="0" smtClean="0"/>
              <a:t>集合</a:t>
            </a:r>
            <a:endParaRPr lang="zh-CN" altLang="en-US" baseline="0" dirty="0"/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4256749" y="2499738"/>
            <a:ext cx="4442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/>
              <a:t>(2) </a:t>
            </a:r>
            <a:r>
              <a:rPr lang="zh-CN" altLang="en-US" baseline="0" dirty="0"/>
              <a:t>线性</a:t>
            </a:r>
            <a:r>
              <a:rPr lang="zh-CN" altLang="en-US" baseline="0" dirty="0" smtClean="0"/>
              <a:t>结构</a:t>
            </a:r>
            <a:r>
              <a:rPr lang="en-US" altLang="zh-CN" baseline="0" dirty="0" smtClean="0">
                <a:solidFill>
                  <a:srgbClr val="00518E"/>
                </a:solidFill>
              </a:rPr>
              <a:t>(</a:t>
            </a:r>
            <a:r>
              <a:rPr lang="zh-CN" altLang="en-US" baseline="0" dirty="0" smtClean="0">
                <a:solidFill>
                  <a:srgbClr val="00518E"/>
                </a:solidFill>
              </a:rPr>
              <a:t>一对一</a:t>
            </a:r>
            <a:r>
              <a:rPr lang="en-US" altLang="zh-CN" baseline="0" dirty="0" smtClean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222473" y="334262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9" name="Oval 27"/>
          <p:cNvSpPr>
            <a:spLocks noChangeArrowheads="1"/>
          </p:cNvSpPr>
          <p:nvPr/>
        </p:nvSpPr>
        <p:spPr bwMode="auto">
          <a:xfrm>
            <a:off x="719234" y="401413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0" name="Oval 28"/>
          <p:cNvSpPr>
            <a:spLocks noChangeArrowheads="1"/>
          </p:cNvSpPr>
          <p:nvPr/>
        </p:nvSpPr>
        <p:spPr bwMode="auto">
          <a:xfrm>
            <a:off x="1725709" y="402842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1293909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230534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0" y="5360313"/>
            <a:ext cx="381000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  </a:t>
            </a:r>
            <a:r>
              <a:rPr lang="en-US" altLang="zh-CN" dirty="0" smtClean="0"/>
              <a:t> </a:t>
            </a:r>
            <a:r>
              <a:rPr lang="en-US" altLang="zh-CN" baseline="0" dirty="0" smtClean="0"/>
              <a:t>(</a:t>
            </a:r>
            <a:r>
              <a:rPr lang="en-US" altLang="zh-CN" baseline="0" dirty="0"/>
              <a:t>3) </a:t>
            </a:r>
            <a:r>
              <a:rPr lang="zh-CN" altLang="en-US" baseline="0" dirty="0" smtClean="0"/>
              <a:t>树</a:t>
            </a:r>
            <a:r>
              <a:rPr lang="zh-CN" altLang="en-US" dirty="0" smtClean="0"/>
              <a:t>形结构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518E"/>
                </a:solidFill>
              </a:rPr>
              <a:t>           (</a:t>
            </a:r>
            <a:r>
              <a:rPr lang="zh-CN" altLang="en-US" baseline="0" dirty="0" smtClean="0">
                <a:solidFill>
                  <a:srgbClr val="00518E"/>
                </a:solidFill>
              </a:rPr>
              <a:t>可以</a:t>
            </a:r>
            <a:r>
              <a:rPr lang="zh-CN" altLang="en-US" baseline="0" dirty="0">
                <a:solidFill>
                  <a:srgbClr val="00518E"/>
                </a:solidFill>
              </a:rPr>
              <a:t>一对</a:t>
            </a:r>
            <a:r>
              <a:rPr lang="zh-CN" altLang="en-US" baseline="0" dirty="0" smtClean="0">
                <a:solidFill>
                  <a:srgbClr val="00518E"/>
                </a:solidFill>
              </a:rPr>
              <a:t>多</a:t>
            </a:r>
            <a:r>
              <a:rPr lang="en-US" altLang="zh-CN" baseline="0" dirty="0" smtClean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4562460" y="5360313"/>
            <a:ext cx="4200540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aseline="0" dirty="0" smtClean="0"/>
              <a:t>   (</a:t>
            </a:r>
            <a:r>
              <a:rPr lang="en-US" altLang="zh-CN" baseline="0" dirty="0"/>
              <a:t>4) </a:t>
            </a:r>
            <a:r>
              <a:rPr lang="zh-CN" altLang="en-US" baseline="0" dirty="0" smtClean="0"/>
              <a:t>图</a:t>
            </a:r>
            <a:r>
              <a:rPr lang="zh-CN" altLang="en-US" dirty="0" smtClean="0"/>
              <a:t>状结构</a:t>
            </a:r>
            <a:endParaRPr lang="en-US" altLang="zh-CN" baseline="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>
                <a:solidFill>
                  <a:srgbClr val="00518E"/>
                </a:solidFill>
              </a:rPr>
              <a:t>(</a:t>
            </a:r>
            <a:r>
              <a:rPr lang="zh-CN" altLang="en-US" baseline="0" dirty="0" smtClean="0">
                <a:solidFill>
                  <a:srgbClr val="00518E"/>
                </a:solidFill>
              </a:rPr>
              <a:t>可以</a:t>
            </a:r>
            <a:r>
              <a:rPr lang="zh-CN" altLang="en-US" baseline="0" dirty="0">
                <a:solidFill>
                  <a:srgbClr val="00518E"/>
                </a:solidFill>
              </a:rPr>
              <a:t>多对</a:t>
            </a:r>
            <a:r>
              <a:rPr lang="zh-CN" altLang="en-US" baseline="0" dirty="0" smtClean="0">
                <a:solidFill>
                  <a:srgbClr val="00518E"/>
                </a:solidFill>
              </a:rPr>
              <a:t>多</a:t>
            </a:r>
            <a:r>
              <a:rPr lang="en-US" altLang="zh-CN" baseline="0" dirty="0" smtClean="0">
                <a:solidFill>
                  <a:srgbClr val="00518E"/>
                </a:solidFill>
              </a:rPr>
              <a:t>)</a:t>
            </a:r>
            <a:endParaRPr lang="zh-CN" altLang="en-US" baseline="0" dirty="0">
              <a:solidFill>
                <a:srgbClr val="00518E"/>
              </a:solidFill>
            </a:endParaRPr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5564188" y="334262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5060949" y="4014134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B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067424" y="4028420"/>
            <a:ext cx="514351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C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5635624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D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572249" y="4677708"/>
            <a:ext cx="514351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aseline="0" dirty="0" smtClean="0">
                <a:solidFill>
                  <a:schemeClr val="bg1"/>
                </a:solidFill>
              </a:rPr>
              <a:t>E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81600" y="1371600"/>
            <a:ext cx="3886200" cy="523220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B&gt;, &lt;B, C&gt;, &lt;D, E&gt;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819400" y="3418820"/>
            <a:ext cx="1371600" cy="1815882"/>
          </a:xfrm>
          <a:prstGeom prst="rect">
            <a:avLst/>
          </a:prstGeom>
          <a:solidFill>
            <a:srgbClr val="A4D76B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&lt;A, C&gt;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&lt;C, E&gt;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7391400" y="3190220"/>
            <a:ext cx="1371600" cy="2677656"/>
          </a:xfrm>
          <a:prstGeom prst="rect">
            <a:avLst/>
          </a:prstGeom>
          <a:solidFill>
            <a:srgbClr val="A4D76B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B&gt;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&lt;A,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D&gt;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&lt;B, E&gt;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&lt;E, D&gt;</a:t>
            </a:r>
            <a:endParaRPr lang="zh-CN" altLang="en-US" dirty="0">
              <a:latin typeface="+mj-lt"/>
            </a:endParaRPr>
          </a:p>
        </p:txBody>
      </p:sp>
      <p:cxnSp>
        <p:nvCxnSpPr>
          <p:cNvPr id="73" name="直接箭头连接符 72"/>
          <p:cNvCxnSpPr>
            <a:stCxn id="46" idx="6"/>
            <a:endCxn id="47" idx="2"/>
          </p:cNvCxnSpPr>
          <p:nvPr/>
        </p:nvCxnSpPr>
        <p:spPr bwMode="auto">
          <a:xfrm>
            <a:off x="4857750" y="2228057"/>
            <a:ext cx="420686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stCxn id="47" idx="6"/>
            <a:endCxn id="48" idx="2"/>
          </p:cNvCxnSpPr>
          <p:nvPr/>
        </p:nvCxnSpPr>
        <p:spPr bwMode="auto">
          <a:xfrm>
            <a:off x="5792787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>
            <a:stCxn id="49" idx="6"/>
            <a:endCxn id="50" idx="2"/>
          </p:cNvCxnSpPr>
          <p:nvPr/>
        </p:nvCxnSpPr>
        <p:spPr bwMode="auto">
          <a:xfrm>
            <a:off x="7575551" y="2228057"/>
            <a:ext cx="493713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58" idx="3"/>
            <a:endCxn id="59" idx="0"/>
          </p:cNvCxnSpPr>
          <p:nvPr/>
        </p:nvCxnSpPr>
        <p:spPr bwMode="auto">
          <a:xfrm rot="5400000">
            <a:off x="1012052" y="372838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stCxn id="58" idx="5"/>
            <a:endCxn id="60" idx="0"/>
          </p:cNvCxnSpPr>
          <p:nvPr/>
        </p:nvCxnSpPr>
        <p:spPr bwMode="auto">
          <a:xfrm rot="16200000" flipH="1">
            <a:off x="1689996" y="3735531"/>
            <a:ext cx="264390" cy="32138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>
            <a:stCxn id="60" idx="3"/>
            <a:endCxn id="61" idx="0"/>
          </p:cNvCxnSpPr>
          <p:nvPr/>
        </p:nvCxnSpPr>
        <p:spPr bwMode="auto">
          <a:xfrm rot="5400000">
            <a:off x="1562121" y="4438795"/>
            <a:ext cx="227878" cy="24994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接箭头连接符 78"/>
          <p:cNvCxnSpPr>
            <a:stCxn id="60" idx="5"/>
            <a:endCxn id="62" idx="0"/>
          </p:cNvCxnSpPr>
          <p:nvPr/>
        </p:nvCxnSpPr>
        <p:spPr bwMode="auto">
          <a:xfrm rot="16200000" flipH="1">
            <a:off x="2212283" y="4402281"/>
            <a:ext cx="227878" cy="32297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65" idx="3"/>
            <a:endCxn id="66" idx="0"/>
          </p:cNvCxnSpPr>
          <p:nvPr/>
        </p:nvCxnSpPr>
        <p:spPr bwMode="auto">
          <a:xfrm rot="5400000">
            <a:off x="5353767" y="3728388"/>
            <a:ext cx="250104" cy="3213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>
            <a:stCxn id="65" idx="4"/>
            <a:endCxn id="68" idx="0"/>
          </p:cNvCxnSpPr>
          <p:nvPr/>
        </p:nvCxnSpPr>
        <p:spPr bwMode="auto">
          <a:xfrm rot="16200000" flipH="1">
            <a:off x="5436394" y="4221301"/>
            <a:ext cx="841375" cy="71437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曲线连接符 90"/>
          <p:cNvCxnSpPr>
            <a:stCxn id="65" idx="6"/>
            <a:endCxn id="69" idx="7"/>
          </p:cNvCxnSpPr>
          <p:nvPr/>
        </p:nvCxnSpPr>
        <p:spPr bwMode="auto">
          <a:xfrm>
            <a:off x="6078538" y="3589477"/>
            <a:ext cx="932737" cy="1160533"/>
          </a:xfrm>
          <a:prstGeom prst="curvedConnector2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直接箭头连接符 82"/>
          <p:cNvCxnSpPr>
            <a:stCxn id="66" idx="5"/>
            <a:endCxn id="68" idx="1"/>
          </p:cNvCxnSpPr>
          <p:nvPr/>
        </p:nvCxnSpPr>
        <p:spPr bwMode="auto">
          <a:xfrm rot="16200000" flipH="1">
            <a:off x="5448229" y="4487290"/>
            <a:ext cx="314466" cy="21097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69" idx="2"/>
            <a:endCxn id="68" idx="6"/>
          </p:cNvCxnSpPr>
          <p:nvPr/>
        </p:nvCxnSpPr>
        <p:spPr bwMode="auto">
          <a:xfrm rot="10800000">
            <a:off x="6149975" y="4924564"/>
            <a:ext cx="422274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肘形连接符 84"/>
          <p:cNvCxnSpPr>
            <a:stCxn id="66" idx="4"/>
            <a:endCxn id="69" idx="4"/>
          </p:cNvCxnSpPr>
          <p:nvPr/>
        </p:nvCxnSpPr>
        <p:spPr bwMode="auto">
          <a:xfrm rot="16200000" flipH="1">
            <a:off x="5741988" y="4083983"/>
            <a:ext cx="663574" cy="1511300"/>
          </a:xfrm>
          <a:prstGeom prst="bentConnector3">
            <a:avLst>
              <a:gd name="adj1" fmla="val 126098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回顾：按逻辑结构分类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按“后根”遍历右子树；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后根遍历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LRD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747600" y="3141118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3" idx="3"/>
          </p:cNvCxnSpPr>
          <p:nvPr/>
        </p:nvCxnSpPr>
        <p:spPr bwMode="auto">
          <a:xfrm rot="5400000">
            <a:off x="6504601" y="3825276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endCxn id="53" idx="5"/>
          </p:cNvCxnSpPr>
          <p:nvPr/>
        </p:nvCxnSpPr>
        <p:spPr bwMode="auto">
          <a:xfrm rot="16200000" flipV="1">
            <a:off x="7292559" y="3825277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云形 59"/>
          <p:cNvSpPr/>
          <p:nvPr/>
        </p:nvSpPr>
        <p:spPr bwMode="auto">
          <a:xfrm>
            <a:off x="58674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云形 61"/>
          <p:cNvSpPr/>
          <p:nvPr/>
        </p:nvSpPr>
        <p:spPr bwMode="auto">
          <a:xfrm>
            <a:off x="7315200" y="4055518"/>
            <a:ext cx="9906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Text Box 6"/>
          <p:cNvSpPr txBox="1">
            <a:spLocks noChangeArrowheads="1"/>
          </p:cNvSpPr>
          <p:nvPr/>
        </p:nvSpPr>
        <p:spPr bwMode="auto">
          <a:xfrm>
            <a:off x="6858000" y="2590800"/>
            <a:ext cx="8382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57912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239000" y="4817518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5715000" cy="26530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递归过程： 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按“后根”遍历左子树；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按“后根”遍历右子树；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访问根；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黑体" pitchFamily="2" charset="-122"/>
                <a:cs typeface="+mj-cs"/>
              </a:rPr>
              <a:t>3.</a:t>
            </a: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后根遍历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(</a:t>
            </a:r>
            <a:r>
              <a:rPr lang="en-US" altLang="zh-CN" sz="4400" kern="0" dirty="0" smtClean="0">
                <a:solidFill>
                  <a:schemeClr val="tx2"/>
                </a:solidFill>
              </a:rPr>
              <a:t>LRD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)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4136005"/>
            <a:ext cx="46482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4" name="下箭头 13"/>
          <p:cNvSpPr/>
          <p:nvPr/>
        </p:nvSpPr>
        <p:spPr bwMode="auto">
          <a:xfrm>
            <a:off x="2362200" y="38436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57200" y="5257800"/>
            <a:ext cx="46482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‘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根</a:t>
            </a:r>
            <a:r>
              <a:rPr lang="en-US" altLang="zh-CN" sz="3200" dirty="0" smtClean="0">
                <a:solidFill>
                  <a:schemeClr val="bg1"/>
                </a:solidFill>
                <a:latin typeface="黑体" pitchFamily="2" charset="-122"/>
              </a:rPr>
              <a:t>’</a:t>
            </a: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16" name="Oval 27"/>
          <p:cNvSpPr>
            <a:spLocks noChangeArrowheads="1"/>
          </p:cNvSpPr>
          <p:nvPr/>
        </p:nvSpPr>
        <p:spPr bwMode="auto">
          <a:xfrm>
            <a:off x="6454200" y="176155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7116000" y="26759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506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6" idx="3"/>
          </p:cNvCxnSpPr>
          <p:nvPr/>
        </p:nvCxnSpPr>
        <p:spPr bwMode="auto">
          <a:xfrm rot="5400000">
            <a:off x="6129001" y="2276950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5"/>
            <a:endCxn id="17" idx="0"/>
          </p:cNvCxnSpPr>
          <p:nvPr/>
        </p:nvCxnSpPr>
        <p:spPr bwMode="auto">
          <a:xfrm rot="16200000" flipH="1">
            <a:off x="6884091" y="2192049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7" idx="3"/>
            <a:endCxn id="18" idx="0"/>
          </p:cNvCxnSpPr>
          <p:nvPr/>
        </p:nvCxnSpPr>
        <p:spPr bwMode="auto">
          <a:xfrm rot="5400000">
            <a:off x="6693901" y="3170650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907400" y="36665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7" idx="5"/>
            <a:endCxn id="22" idx="0"/>
          </p:cNvCxnSpPr>
          <p:nvPr/>
        </p:nvCxnSpPr>
        <p:spPr bwMode="auto">
          <a:xfrm rot="16200000" flipH="1">
            <a:off x="7572591" y="3079749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6026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2" idx="3"/>
            <a:endCxn id="24" idx="0"/>
          </p:cNvCxnSpPr>
          <p:nvPr/>
        </p:nvCxnSpPr>
        <p:spPr bwMode="auto">
          <a:xfrm rot="5400000">
            <a:off x="7699201" y="4252150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8335200" y="453415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2" idx="5"/>
            <a:endCxn id="26" idx="0"/>
          </p:cNvCxnSpPr>
          <p:nvPr/>
        </p:nvCxnSpPr>
        <p:spPr bwMode="auto">
          <a:xfrm rot="16200000" flipH="1">
            <a:off x="8243691" y="4190649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5926200" y="26670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5439600" y="368460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5552096" y="3236696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916800" y="45522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18" idx="5"/>
            <a:endCxn id="33" idx="0"/>
          </p:cNvCxnSpPr>
          <p:nvPr/>
        </p:nvCxnSpPr>
        <p:spPr bwMode="auto">
          <a:xfrm rot="16200000" flipH="1">
            <a:off x="6824965" y="4208375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68199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5400000">
            <a:off x="6324600" y="2438400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5715000" y="34290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467600" y="243840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819900" y="3467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1247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886700" y="4305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8496300" y="43053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8115300" y="3467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5334000" y="42672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16200000" flipH="1">
            <a:off x="5676901" y="43053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6210300" y="3238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6286500" y="42291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6781800" y="51054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16200000" flipH="1">
            <a:off x="7124701" y="51435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990600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1447194" y="46482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572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1958152" y="46482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55" name="矩形 54"/>
          <p:cNvSpPr/>
          <p:nvPr/>
        </p:nvSpPr>
        <p:spPr>
          <a:xfrm>
            <a:off x="2415352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56" name="矩形 55"/>
          <p:cNvSpPr/>
          <p:nvPr/>
        </p:nvSpPr>
        <p:spPr>
          <a:xfrm>
            <a:off x="2979094" y="4648200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3352800" y="46482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810000" y="46482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350694" y="46482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0" grpId="0"/>
      <p:bldP spid="51" grpId="0"/>
      <p:bldP spid="52" grpId="0"/>
      <p:bldP spid="54" grpId="0"/>
      <p:bldP spid="55" grpId="0"/>
      <p:bldP spid="56" grpId="0"/>
      <p:bldP spid="57" grpId="0"/>
      <p:bldP spid="61" grpId="0"/>
      <p:bldP spid="6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457200" y="1414212"/>
            <a:ext cx="8686800" cy="31577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给定二叉树，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则先根、中根、后根序列唯一；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zh-CN" altLang="en-US" sz="3200" dirty="0" smtClean="0"/>
              <a:t> 给定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则唯一确定一棵二叉树；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深度优先遍历小结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76400" y="3178314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中根序列，</a:t>
            </a:r>
            <a:r>
              <a:rPr lang="zh-CN" altLang="en-US" sz="3200" dirty="0" smtClean="0"/>
              <a:t>和一个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先根或后根</a:t>
            </a:r>
            <a:r>
              <a:rPr lang="zh-CN" altLang="en-US" sz="3200" dirty="0" smtClean="0"/>
              <a:t>序列，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1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5955600" y="2517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+</a:t>
            </a:r>
            <a:endParaRPr lang="en-US" altLang="zh-CN" sz="3200" dirty="0"/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6806400" y="1416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--</a:t>
            </a:r>
            <a:endParaRPr lang="en-US" altLang="zh-CN" sz="3200" dirty="0"/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746600" y="251701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/</a:t>
            </a:r>
            <a:endParaRPr lang="zh-CN" altLang="en-US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55278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35615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740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2" idx="3"/>
            <a:endCxn id="51" idx="7"/>
          </p:cNvCxnSpPr>
          <p:nvPr/>
        </p:nvCxnSpPr>
        <p:spPr bwMode="auto">
          <a:xfrm rot="5400000">
            <a:off x="6260691" y="1971301"/>
            <a:ext cx="744618" cy="49441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2" idx="5"/>
            <a:endCxn id="53" idx="1"/>
          </p:cNvCxnSpPr>
          <p:nvPr/>
        </p:nvCxnSpPr>
        <p:spPr bwMode="auto">
          <a:xfrm rot="16200000" flipH="1">
            <a:off x="7156191" y="1926601"/>
            <a:ext cx="744618" cy="583818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1" idx="3"/>
            <a:endCxn id="54" idx="0"/>
          </p:cNvCxnSpPr>
          <p:nvPr/>
        </p:nvCxnSpPr>
        <p:spPr bwMode="auto">
          <a:xfrm rot="5400000">
            <a:off x="5610906" y="3116096"/>
            <a:ext cx="587399" cy="249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3" idx="3"/>
            <a:endCxn id="56" idx="0"/>
          </p:cNvCxnSpPr>
          <p:nvPr/>
        </p:nvCxnSpPr>
        <p:spPr bwMode="auto">
          <a:xfrm rot="5400000">
            <a:off x="7429506" y="3143696"/>
            <a:ext cx="587399" cy="194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3" idx="5"/>
            <a:endCxn id="55" idx="0"/>
          </p:cNvCxnSpPr>
          <p:nvPr/>
        </p:nvCxnSpPr>
        <p:spPr bwMode="auto">
          <a:xfrm rot="16200000" flipH="1">
            <a:off x="8036701" y="3087290"/>
            <a:ext cx="614388" cy="3342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6454800" y="353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sz="4400" dirty="0" smtClean="0"/>
              <a:t>*</a:t>
            </a:r>
            <a:endParaRPr lang="zh-CN" altLang="en-US" sz="4400" dirty="0"/>
          </a:p>
        </p:txBody>
      </p:sp>
      <p:cxnSp>
        <p:nvCxnSpPr>
          <p:cNvPr id="63" name="直接连接符 62"/>
          <p:cNvCxnSpPr>
            <a:stCxn id="51" idx="5"/>
            <a:endCxn id="62" idx="0"/>
          </p:cNvCxnSpPr>
          <p:nvPr/>
        </p:nvCxnSpPr>
        <p:spPr bwMode="auto">
          <a:xfrm rot="16200000" flipH="1">
            <a:off x="6252596" y="3080395"/>
            <a:ext cx="587399" cy="321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108000" y="4525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5" name="直接连接符 64"/>
          <p:cNvCxnSpPr>
            <a:stCxn id="62" idx="3"/>
            <a:endCxn id="64" idx="0"/>
          </p:cNvCxnSpPr>
          <p:nvPr/>
        </p:nvCxnSpPr>
        <p:spPr bwMode="auto">
          <a:xfrm rot="5400000">
            <a:off x="6164101" y="4160691"/>
            <a:ext cx="560409" cy="1686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62" idx="5"/>
          </p:cNvCxnSpPr>
          <p:nvPr/>
        </p:nvCxnSpPr>
        <p:spPr bwMode="auto">
          <a:xfrm rot="16200000" flipV="1">
            <a:off x="6723292" y="4126491"/>
            <a:ext cx="560409" cy="2370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70000" y="4525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838200" y="128449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1" name="Text Box 6"/>
          <p:cNvSpPr txBox="1">
            <a:spLocks noChangeArrowheads="1"/>
          </p:cNvSpPr>
          <p:nvPr/>
        </p:nvSpPr>
        <p:spPr bwMode="auto">
          <a:xfrm>
            <a:off x="838200" y="273229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838200" y="420198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3" name="矩形 72"/>
          <p:cNvSpPr/>
          <p:nvPr/>
        </p:nvSpPr>
        <p:spPr>
          <a:xfrm>
            <a:off x="914400" y="1818576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--, +, a, *, b, c, /, d, e</a:t>
            </a:r>
          </a:p>
        </p:txBody>
      </p:sp>
      <p:sp>
        <p:nvSpPr>
          <p:cNvPr id="74" name="矩形 73"/>
          <p:cNvSpPr/>
          <p:nvPr/>
        </p:nvSpPr>
        <p:spPr>
          <a:xfrm>
            <a:off x="903838" y="3332352"/>
            <a:ext cx="450636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a, +, b, *, c, --, d, /, e </a:t>
            </a:r>
          </a:p>
        </p:txBody>
      </p:sp>
      <p:sp>
        <p:nvSpPr>
          <p:cNvPr id="75" name="矩形 74"/>
          <p:cNvSpPr/>
          <p:nvPr/>
        </p:nvSpPr>
        <p:spPr>
          <a:xfrm>
            <a:off x="879678" y="4790376"/>
            <a:ext cx="4378122" cy="696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a, b, c, *, +, d, e, /, --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2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：反推二叉树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先根序列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(DLR)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A, B, D, F, G, C, E, H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9600" y="2513914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中根序列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(LDR)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B, F, D, G, A, C, E, H 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153400" cy="2434513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-- </a:t>
            </a:r>
            <a:r>
              <a:rPr lang="zh-CN" altLang="en-US" sz="3200" dirty="0" smtClean="0">
                <a:solidFill>
                  <a:srgbClr val="00518E"/>
                </a:solidFill>
              </a:rPr>
              <a:t>递归过程：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在先根序列中</a:t>
            </a:r>
            <a:r>
              <a:rPr lang="zh-CN" altLang="en-US" sz="3200" dirty="0" smtClean="0">
                <a:solidFill>
                  <a:srgbClr val="D65700"/>
                </a:solidFill>
              </a:rPr>
              <a:t>找根</a:t>
            </a:r>
            <a:r>
              <a:rPr lang="en-US" altLang="zh-CN" sz="3200" dirty="0" smtClean="0">
                <a:solidFill>
                  <a:srgbClr val="D65700"/>
                </a:solidFill>
              </a:rPr>
              <a:t>(</a:t>
            </a:r>
            <a:r>
              <a:rPr lang="zh-CN" altLang="en-US" sz="3200" dirty="0" smtClean="0">
                <a:solidFill>
                  <a:srgbClr val="D65700"/>
                </a:solidFill>
              </a:rPr>
              <a:t>最左为根</a:t>
            </a:r>
            <a:r>
              <a:rPr lang="en-US" altLang="zh-CN" sz="3200" dirty="0" smtClean="0">
                <a:solidFill>
                  <a:srgbClr val="D65700"/>
                </a:solidFill>
              </a:rPr>
              <a:t>)</a:t>
            </a:r>
            <a:r>
              <a:rPr lang="zh-CN" altLang="en-US" sz="3200" dirty="0" smtClean="0">
                <a:solidFill>
                  <a:srgbClr val="D65700"/>
                </a:solidFill>
              </a:rPr>
              <a:t>；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在中根序列中，</a:t>
            </a:r>
            <a:r>
              <a:rPr lang="zh-CN" altLang="en-US" sz="3200" dirty="0" smtClean="0">
                <a:solidFill>
                  <a:srgbClr val="D65700"/>
                </a:solidFill>
              </a:rPr>
              <a:t>划分左、右子树：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根的左侧为其左子树，右侧为其右子树；</a:t>
            </a:r>
            <a:endParaRPr lang="en-US" altLang="zh-CN" sz="3200" dirty="0" smtClean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354000" y="1223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086600" y="21089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0" idx="3"/>
            <a:endCxn id="44" idx="0"/>
          </p:cNvCxnSpPr>
          <p:nvPr/>
        </p:nvCxnSpPr>
        <p:spPr bwMode="auto">
          <a:xfrm rot="5400000">
            <a:off x="5936380" y="1608590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5"/>
            <a:endCxn id="33" idx="0"/>
          </p:cNvCxnSpPr>
          <p:nvPr/>
        </p:nvCxnSpPr>
        <p:spPr bwMode="auto">
          <a:xfrm rot="16200000" flipH="1">
            <a:off x="6833991" y="1604368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90600" y="2897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3" idx="5"/>
            <a:endCxn id="38" idx="0"/>
          </p:cNvCxnSpPr>
          <p:nvPr/>
        </p:nvCxnSpPr>
        <p:spPr bwMode="auto">
          <a:xfrm rot="16200000" flipH="1">
            <a:off x="7500285" y="2555674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47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5"/>
            <a:endCxn id="40" idx="0"/>
          </p:cNvCxnSpPr>
          <p:nvPr/>
        </p:nvCxnSpPr>
        <p:spPr bwMode="auto">
          <a:xfrm rot="16200000" flipH="1">
            <a:off x="7942785" y="3406185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5638800" y="21000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049200" y="297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4" idx="5"/>
            <a:endCxn id="45" idx="0"/>
          </p:cNvCxnSpPr>
          <p:nvPr/>
        </p:nvCxnSpPr>
        <p:spPr bwMode="auto">
          <a:xfrm rot="16200000" flipH="1">
            <a:off x="5963106" y="2636094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638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stCxn id="45" idx="3"/>
            <a:endCxn id="84" idx="0"/>
          </p:cNvCxnSpPr>
          <p:nvPr/>
        </p:nvCxnSpPr>
        <p:spPr bwMode="auto">
          <a:xfrm rot="5400000">
            <a:off x="5827495" y="3467686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65064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45" idx="5"/>
            <a:endCxn id="86" idx="0"/>
          </p:cNvCxnSpPr>
          <p:nvPr/>
        </p:nvCxnSpPr>
        <p:spPr bwMode="auto">
          <a:xfrm rot="16200000" flipH="1">
            <a:off x="6439485" y="3444285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84" grpId="0" animBg="1"/>
      <p:bldP spid="8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例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3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：反推二叉树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8153400" cy="2434513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-- </a:t>
            </a:r>
            <a:r>
              <a:rPr lang="zh-CN" altLang="en-US" sz="3200" dirty="0" smtClean="0">
                <a:solidFill>
                  <a:srgbClr val="00518E"/>
                </a:solidFill>
              </a:rPr>
              <a:t>递归过程：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在后根序列中找根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最右为根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在中根序列中，</a:t>
            </a:r>
            <a:endParaRPr lang="en-US" altLang="zh-CN" sz="3200" dirty="0" smtClean="0"/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根的左侧为其左子树，右侧为其右子树；</a:t>
            </a:r>
            <a:endParaRPr lang="en-US" altLang="zh-CN" sz="3200" dirty="0" smtClean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6354000" y="122397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7086600" y="210897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0" idx="3"/>
            <a:endCxn id="44" idx="0"/>
          </p:cNvCxnSpPr>
          <p:nvPr/>
        </p:nvCxnSpPr>
        <p:spPr bwMode="auto">
          <a:xfrm rot="5400000">
            <a:off x="5936380" y="1608590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5"/>
            <a:endCxn id="33" idx="0"/>
          </p:cNvCxnSpPr>
          <p:nvPr/>
        </p:nvCxnSpPr>
        <p:spPr bwMode="auto">
          <a:xfrm rot="16200000" flipH="1">
            <a:off x="6833991" y="1604368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90600" y="2897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3" idx="5"/>
            <a:endCxn id="38" idx="0"/>
          </p:cNvCxnSpPr>
          <p:nvPr/>
        </p:nvCxnSpPr>
        <p:spPr bwMode="auto">
          <a:xfrm rot="16200000" flipH="1">
            <a:off x="7500285" y="2555674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47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8" idx="5"/>
            <a:endCxn id="40" idx="0"/>
          </p:cNvCxnSpPr>
          <p:nvPr/>
        </p:nvCxnSpPr>
        <p:spPr bwMode="auto">
          <a:xfrm rot="16200000" flipH="1">
            <a:off x="7942785" y="3406185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5638800" y="210001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6049200" y="2974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4" idx="5"/>
            <a:endCxn id="45" idx="0"/>
          </p:cNvCxnSpPr>
          <p:nvPr/>
        </p:nvCxnSpPr>
        <p:spPr bwMode="auto">
          <a:xfrm rot="16200000" flipH="1">
            <a:off x="5963106" y="2636094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6388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stCxn id="45" idx="3"/>
            <a:endCxn id="84" idx="0"/>
          </p:cNvCxnSpPr>
          <p:nvPr/>
        </p:nvCxnSpPr>
        <p:spPr bwMode="auto">
          <a:xfrm rot="5400000">
            <a:off x="5827495" y="3467686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6506400" y="37632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7" name="直接连接符 86"/>
          <p:cNvCxnSpPr>
            <a:stCxn id="45" idx="5"/>
            <a:endCxn id="86" idx="0"/>
          </p:cNvCxnSpPr>
          <p:nvPr/>
        </p:nvCxnSpPr>
        <p:spPr bwMode="auto">
          <a:xfrm rot="16200000" flipH="1">
            <a:off x="6439485" y="3444285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09600" y="1240405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中根序列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(LDR)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B, F, D, G, A, C, E, H 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09600" y="2514600"/>
            <a:ext cx="46482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后根序列</a:t>
            </a:r>
            <a:r>
              <a:rPr lang="en-US" altLang="zh-CN" sz="3200" dirty="0" smtClean="0">
                <a:solidFill>
                  <a:srgbClr val="007E00"/>
                </a:solidFill>
              </a:rPr>
              <a:t>(LRD)</a:t>
            </a:r>
            <a:r>
              <a:rPr lang="zh-CN" altLang="en-US" sz="3200" dirty="0" smtClean="0">
                <a:solidFill>
                  <a:srgbClr val="007E00"/>
                </a:solidFill>
              </a:rPr>
              <a:t>：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F, G, D, B, H, E, C,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8" grpId="0" animBg="1"/>
      <p:bldP spid="40" grpId="0" animBg="1"/>
      <p:bldP spid="44" grpId="0" animBg="1"/>
      <p:bldP spid="45" grpId="0" animBg="1"/>
      <p:bldP spid="84" grpId="0" animBg="1"/>
      <p:bldP spid="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609600" y="1463401"/>
            <a:ext cx="5486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每层中，从左向右遍历；</a:t>
            </a:r>
            <a:endParaRPr lang="en-US" altLang="zh-CN" sz="3200" dirty="0" smtClean="0"/>
          </a:p>
        </p:txBody>
      </p:sp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广度优先遍历二叉树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6606600" y="196314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268400" y="28775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6658800" y="3868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8" name="直接连接符 7"/>
          <p:cNvCxnSpPr>
            <a:stCxn id="5" idx="3"/>
          </p:cNvCxnSpPr>
          <p:nvPr/>
        </p:nvCxnSpPr>
        <p:spPr bwMode="auto">
          <a:xfrm rot="5400000">
            <a:off x="6281401" y="2478539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>
            <a:stCxn id="5" idx="5"/>
            <a:endCxn id="6" idx="0"/>
          </p:cNvCxnSpPr>
          <p:nvPr/>
        </p:nvCxnSpPr>
        <p:spPr bwMode="auto">
          <a:xfrm rot="16200000" flipH="1">
            <a:off x="7036491" y="2393638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6" idx="3"/>
            <a:endCxn id="7" idx="0"/>
          </p:cNvCxnSpPr>
          <p:nvPr/>
        </p:nvCxnSpPr>
        <p:spPr bwMode="auto">
          <a:xfrm rot="5400000">
            <a:off x="6846301" y="3372239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059800" y="3868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5"/>
            <a:endCxn id="11" idx="0"/>
          </p:cNvCxnSpPr>
          <p:nvPr/>
        </p:nvCxnSpPr>
        <p:spPr bwMode="auto">
          <a:xfrm rot="16200000" flipH="1">
            <a:off x="7724991" y="3281338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7755000" y="473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1" idx="3"/>
            <a:endCxn id="13" idx="0"/>
          </p:cNvCxnSpPr>
          <p:nvPr/>
        </p:nvCxnSpPr>
        <p:spPr bwMode="auto">
          <a:xfrm rot="5400000">
            <a:off x="7851601" y="4453739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8487600" y="473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5"/>
            <a:endCxn id="15" idx="0"/>
          </p:cNvCxnSpPr>
          <p:nvPr/>
        </p:nvCxnSpPr>
        <p:spPr bwMode="auto">
          <a:xfrm rot="16200000" flipH="1">
            <a:off x="8396091" y="4392238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6078600" y="28685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5592000" y="388619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7" idx="3"/>
            <a:endCxn id="18" idx="0"/>
          </p:cNvCxnSpPr>
          <p:nvPr/>
        </p:nvCxnSpPr>
        <p:spPr bwMode="auto">
          <a:xfrm rot="5400000">
            <a:off x="5704496" y="3438285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692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7" idx="5"/>
            <a:endCxn id="20" idx="0"/>
          </p:cNvCxnSpPr>
          <p:nvPr/>
        </p:nvCxnSpPr>
        <p:spPr bwMode="auto">
          <a:xfrm rot="16200000" flipH="1">
            <a:off x="6977365" y="4409964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箭头连接符 21"/>
          <p:cNvCxnSpPr/>
          <p:nvPr/>
        </p:nvCxnSpPr>
        <p:spPr bwMode="auto">
          <a:xfrm rot="5400000">
            <a:off x="6972300" y="17636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rot="5400000">
            <a:off x="6477000" y="2639989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rot="5400000">
            <a:off x="5867400" y="36305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rot="5400000">
            <a:off x="7620000" y="26399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rot="5400000">
            <a:off x="6972300" y="36686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/>
          <p:nvPr/>
        </p:nvCxnSpPr>
        <p:spPr bwMode="auto">
          <a:xfrm rot="5400000">
            <a:off x="7277100" y="45068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rot="5400000">
            <a:off x="8039100" y="45068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rot="5400000">
            <a:off x="8648700" y="45068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rot="5400000">
            <a:off x="8267700" y="36686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09600" y="3270794"/>
            <a:ext cx="4648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‘广度优先’序列：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0" name="下箭头 39"/>
          <p:cNvSpPr/>
          <p:nvPr/>
        </p:nvSpPr>
        <p:spPr bwMode="auto">
          <a:xfrm>
            <a:off x="2514600" y="2792389"/>
            <a:ext cx="381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1599594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609600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2110552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2567752" y="37829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3116900" y="378298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3505200" y="378298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015552" y="37829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503094" y="378298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课后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8229600" cy="37548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熟知二叉树的基本概念、术语；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熟悉二叉树的重要性质；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熟练掌握二叉树的深度优先遍历：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先根、中根、后根遍历；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能够根据两个遍历序列，反推二叉树；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3250" y="1295400"/>
            <a:ext cx="8388350" cy="3708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3200" baseline="0" dirty="0" smtClean="0">
                <a:solidFill>
                  <a:srgbClr val="00518E"/>
                </a:solidFill>
              </a:rPr>
              <a:t> </a:t>
            </a:r>
            <a:r>
              <a:rPr lang="zh-CN" altLang="en-US" sz="3200" baseline="0" dirty="0" smtClean="0">
                <a:solidFill>
                  <a:srgbClr val="00518E"/>
                </a:solidFill>
              </a:rPr>
              <a:t>集合：</a:t>
            </a:r>
            <a:r>
              <a:rPr lang="zh-CN" altLang="en-US" sz="3200" baseline="0" dirty="0" smtClean="0"/>
              <a:t>不存在前驱、后继的关系；</a:t>
            </a:r>
            <a:endParaRPr lang="en-US" altLang="zh-CN" sz="3200" baseline="0" dirty="0" smtClean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518E"/>
                </a:solidFill>
              </a:rPr>
              <a:t> 线性结构：</a:t>
            </a:r>
            <a:r>
              <a:rPr lang="zh-CN" altLang="en-US" sz="3200" baseline="0" dirty="0" smtClean="0"/>
              <a:t>唯一前驱，唯一后继；</a:t>
            </a:r>
            <a:endParaRPr lang="en-US" altLang="zh-CN" sz="3200" baseline="0" dirty="0" smtClean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</a:rPr>
              <a:t>树型结构：</a:t>
            </a:r>
            <a:r>
              <a:rPr lang="zh-CN" altLang="en-US" sz="3200" dirty="0" smtClean="0"/>
              <a:t>唯一前驱，后继可以不唯一；</a:t>
            </a:r>
            <a:endParaRPr lang="en-US" altLang="zh-CN" sz="3200" dirty="0" smtClean="0"/>
          </a:p>
          <a:p>
            <a:pPr algn="l">
              <a:lnSpc>
                <a:spcPct val="125000"/>
              </a:lnSpc>
              <a:spcBef>
                <a:spcPts val="3000"/>
              </a:spcBef>
              <a:buFont typeface="Arial" pitchFamily="34" charset="0"/>
              <a:buChar char="•"/>
            </a:pPr>
            <a:r>
              <a:rPr lang="zh-CN" altLang="en-US" sz="3200" baseline="0" dirty="0" smtClean="0">
                <a:solidFill>
                  <a:srgbClr val="00518E"/>
                </a:solidFill>
              </a:rPr>
              <a:t> 图结构：</a:t>
            </a:r>
            <a:r>
              <a:rPr lang="zh-CN" altLang="en-US" sz="3200" baseline="0" dirty="0" smtClean="0"/>
              <a:t>前驱、后继均可不唯一；</a:t>
            </a:r>
            <a:endParaRPr lang="zh-CN" altLang="en-US" sz="3200" baseline="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3250" y="3184450"/>
            <a:ext cx="7772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回顾：按逻辑结构分类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685800" y="1337400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00518E"/>
                </a:solidFill>
                <a:latin typeface="黑体" pitchFamily="2" charset="-122"/>
              </a:rPr>
              <a:t> 简单而又重要</a:t>
            </a:r>
            <a:r>
              <a:rPr kumimoji="1" lang="zh-CN" altLang="en-US" sz="3200" dirty="0" smtClean="0">
                <a:solidFill>
                  <a:srgbClr val="292929"/>
                </a:solidFill>
                <a:latin typeface="黑体" pitchFamily="2" charset="-122"/>
              </a:rPr>
              <a:t>的树结构：二叉树</a:t>
            </a:r>
            <a:endParaRPr kumimoji="1" lang="en-US" altLang="zh-CN" sz="32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5800" y="2212331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kumimoji="1" lang="zh-CN" altLang="en-US" sz="3200" dirty="0" smtClean="0">
                <a:solidFill>
                  <a:srgbClr val="292929"/>
                </a:solidFill>
                <a:latin typeface="黑体" pitchFamily="2" charset="-122"/>
              </a:rPr>
              <a:t> 二叉树中结点的分枝形态：</a:t>
            </a:r>
            <a:endParaRPr kumimoji="1" lang="en-US" altLang="zh-CN" sz="32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62400" y="2251800"/>
            <a:ext cx="914400" cy="533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8" name="直接箭头连接符 7"/>
          <p:cNvCxnSpPr>
            <a:stCxn id="7" idx="2"/>
          </p:cNvCxnSpPr>
          <p:nvPr/>
        </p:nvCxnSpPr>
        <p:spPr bwMode="auto">
          <a:xfrm rot="16200000" flipH="1">
            <a:off x="4375170" y="2829630"/>
            <a:ext cx="393663" cy="3048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0" y="2950261"/>
            <a:ext cx="1981200" cy="69846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指示后继</a:t>
            </a:r>
            <a:endParaRPr lang="en-US" altLang="zh-CN" sz="3200" dirty="0" smtClean="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17" idx="3"/>
            <a:endCxn id="18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9" idx="0"/>
            <a:endCxn id="17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28" name="直接连接符 27"/>
          <p:cNvCxnSpPr>
            <a:stCxn id="27" idx="0"/>
            <a:endCxn id="26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1066800" y="2264461"/>
            <a:ext cx="914400" cy="5334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600"/>
              </a:spcBef>
              <a:buSzPct val="70000"/>
              <a:buFontTx/>
              <a:buNone/>
            </a:pPr>
            <a:endParaRPr lang="en-GB" altLang="zh-CN"/>
          </a:p>
        </p:txBody>
      </p:sp>
      <p:cxnSp>
        <p:nvCxnSpPr>
          <p:cNvPr id="31" name="直接箭头连接符 30"/>
          <p:cNvCxnSpPr>
            <a:stCxn id="30" idx="2"/>
          </p:cNvCxnSpPr>
          <p:nvPr/>
        </p:nvCxnSpPr>
        <p:spPr bwMode="auto">
          <a:xfrm rot="16200000" flipH="1">
            <a:off x="1485900" y="2835961"/>
            <a:ext cx="381002" cy="304802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1676400" y="2950261"/>
            <a:ext cx="2209800" cy="78175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最多分</a:t>
            </a:r>
            <a:r>
              <a:rPr lang="en-US" altLang="zh-CN" sz="3200" dirty="0" smtClean="0">
                <a:solidFill>
                  <a:srgbClr val="FF6600"/>
                </a:solidFill>
                <a:sym typeface="Wingdings" pitchFamily="2" charset="2"/>
              </a:rPr>
              <a:t>2</a:t>
            </a:r>
            <a:r>
              <a:rPr lang="zh-CN" altLang="en-US" sz="3200" dirty="0" smtClean="0">
                <a:solidFill>
                  <a:srgbClr val="FF6600"/>
                </a:solidFill>
                <a:sym typeface="Wingdings" pitchFamily="2" charset="2"/>
              </a:rPr>
              <a:t>枝</a:t>
            </a:r>
            <a:endParaRPr lang="en-US" altLang="zh-CN" sz="3200" dirty="0" smtClean="0">
              <a:solidFill>
                <a:srgbClr val="FF66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0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609600" y="1184565"/>
            <a:ext cx="7924800" cy="23206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518E"/>
                </a:solidFill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</a:rPr>
              <a:t>结点的度：</a:t>
            </a:r>
            <a:r>
              <a:rPr lang="zh-CN" altLang="en-US" sz="3200" dirty="0" smtClean="0"/>
              <a:t>一个结点的分枝个数；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父亲结点：</a:t>
            </a:r>
            <a:r>
              <a:rPr lang="zh-CN" altLang="en-US" sz="3200" dirty="0" smtClean="0"/>
              <a:t>存在分枝的结点；</a:t>
            </a:r>
            <a:endParaRPr lang="en-US" altLang="zh-CN" sz="3200" dirty="0" smtClean="0">
              <a:solidFill>
                <a:srgbClr val="009900"/>
              </a:solidFill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 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子结点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(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儿子结点</a:t>
            </a:r>
            <a:r>
              <a:rPr lang="en-US" altLang="zh-CN" sz="3200" dirty="0" smtClean="0">
                <a:solidFill>
                  <a:srgbClr val="00518E"/>
                </a:solidFill>
                <a:sym typeface="Wingdings" pitchFamily="2" charset="2"/>
              </a:rPr>
              <a:t>)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：</a:t>
            </a:r>
            <a:r>
              <a:rPr lang="zh-CN" altLang="en-US" sz="3200" dirty="0" smtClean="0">
                <a:sym typeface="Wingdings" pitchFamily="2" charset="2"/>
              </a:rPr>
              <a:t>由分枝而产生的结点；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6" idx="3"/>
            <a:endCxn id="47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8" idx="0"/>
            <a:endCxn id="46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6" idx="0"/>
            <a:endCxn id="55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二叉树基本概念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8160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62826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349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6" idx="3"/>
            <a:endCxn id="47" idx="0"/>
          </p:cNvCxnSpPr>
          <p:nvPr/>
        </p:nvCxnSpPr>
        <p:spPr bwMode="auto">
          <a:xfrm rot="5400000">
            <a:off x="65203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8" idx="0"/>
            <a:endCxn id="46" idx="5"/>
          </p:cNvCxnSpPr>
          <p:nvPr/>
        </p:nvCxnSpPr>
        <p:spPr bwMode="auto">
          <a:xfrm rot="16200000" flipV="1">
            <a:off x="72571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47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30558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25224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2760122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343400" y="40386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876800" y="4953000"/>
            <a:ext cx="575400" cy="567600"/>
          </a:xfrm>
          <a:prstGeom prst="ellipse">
            <a:avLst/>
          </a:prstGeom>
          <a:solidFill>
            <a:srgbClr val="008A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6" idx="0"/>
            <a:endCxn id="55" idx="5"/>
          </p:cNvCxnSpPr>
          <p:nvPr/>
        </p:nvCxnSpPr>
        <p:spPr bwMode="auto">
          <a:xfrm rot="16200000" flipV="1">
            <a:off x="4784557" y="4573056"/>
            <a:ext cx="429923" cy="329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7924800" cy="265919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父结点 是 子结点的</a:t>
            </a:r>
            <a:r>
              <a:rPr lang="zh-CN" altLang="en-US" sz="3200" dirty="0" smtClean="0">
                <a:solidFill>
                  <a:srgbClr val="00518E"/>
                </a:solidFill>
              </a:rPr>
              <a:t>前驱；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9900"/>
                </a:solidFill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子结点 是 父结点的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后继；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ym typeface="Wingdings" pitchFamily="2" charset="2"/>
              </a:rPr>
              <a:t> 子结点分为：</a:t>
            </a:r>
            <a:r>
              <a:rPr lang="zh-CN" altLang="en-US" sz="3200" dirty="0" smtClean="0">
                <a:solidFill>
                  <a:srgbClr val="00518E"/>
                </a:solidFill>
                <a:sym typeface="Wingdings" pitchFamily="2" charset="2"/>
              </a:rPr>
              <a:t>左孩子、右孩子；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52800" y="3200400"/>
            <a:ext cx="5181600" cy="685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DE5A00"/>
                </a:solidFill>
                <a:sym typeface="Wingdings" pitchFamily="2" charset="2"/>
              </a:rPr>
              <a:t>左、右孩子 不能随意互换；</a:t>
            </a:r>
            <a:endParaRPr lang="en-US" altLang="zh-CN" sz="3200" dirty="0" smtClean="0">
              <a:solidFill>
                <a:srgbClr val="DE5A0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kern="0" dirty="0" smtClean="0">
                <a:solidFill>
                  <a:schemeClr val="tx2"/>
                </a:solidFill>
                <a:latin typeface="+mj-lt"/>
                <a:cs typeface="+mj-cs"/>
              </a:rPr>
              <a:t>5.1 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  <a:cs typeface="+mj-cs"/>
              </a:rPr>
              <a:t>二叉树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229600" cy="12526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二叉树：</a:t>
            </a:r>
            <a:r>
              <a:rPr lang="zh-CN" altLang="en-US" sz="3200" dirty="0" smtClean="0"/>
              <a:t>有限个、有层次分枝关系的结点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</a:t>
            </a:r>
            <a:r>
              <a:rPr lang="zh-CN" altLang="en-US" sz="3200" dirty="0" smtClean="0"/>
              <a:t>组成的集合；</a:t>
            </a:r>
            <a:endParaRPr lang="en-US" altLang="zh-CN" sz="3200" dirty="0" smtClean="0">
              <a:solidFill>
                <a:srgbClr val="00518E"/>
              </a:solidFill>
              <a:sym typeface="Wingdings" pitchFamily="2" charset="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2438399"/>
            <a:ext cx="8229600" cy="19697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518E"/>
                </a:solidFill>
              </a:rPr>
              <a:t> 非空</a:t>
            </a:r>
            <a:r>
              <a:rPr lang="zh-CN" altLang="en-US" sz="3200" baseline="0" dirty="0" smtClean="0">
                <a:solidFill>
                  <a:srgbClr val="00518E"/>
                </a:solidFill>
                <a:latin typeface="Arial" charset="0"/>
              </a:rPr>
              <a:t>二叉树</a:t>
            </a:r>
            <a:r>
              <a:rPr lang="en-US" altLang="zh-CN" sz="3200" baseline="0" dirty="0" smtClean="0">
                <a:solidFill>
                  <a:srgbClr val="00518E"/>
                </a:solidFill>
                <a:latin typeface="Arial" charset="0"/>
              </a:rPr>
              <a:t>(</a:t>
            </a:r>
            <a:r>
              <a:rPr lang="zh-CN" altLang="en-US" sz="3200" baseline="0" dirty="0" smtClean="0">
                <a:solidFill>
                  <a:srgbClr val="00518E"/>
                </a:solidFill>
                <a:latin typeface="Arial" charset="0"/>
              </a:rPr>
              <a:t>递归定义</a:t>
            </a:r>
            <a:r>
              <a:rPr lang="en-US" altLang="zh-CN" sz="3200" baseline="0" dirty="0" smtClean="0">
                <a:solidFill>
                  <a:srgbClr val="00518E"/>
                </a:solidFill>
                <a:latin typeface="Arial" charset="0"/>
              </a:rPr>
              <a:t>)</a:t>
            </a:r>
            <a:r>
              <a:rPr lang="zh-CN" altLang="en-US" sz="3200" dirty="0" smtClean="0">
                <a:solidFill>
                  <a:srgbClr val="00518E"/>
                </a:solidFill>
              </a:rPr>
              <a:t>：</a:t>
            </a:r>
            <a:r>
              <a:rPr lang="en-US" altLang="zh-CN" sz="3200" baseline="0" dirty="0" smtClean="0">
                <a:solidFill>
                  <a:srgbClr val="00518E"/>
                </a:solidFill>
                <a:latin typeface="Arial" charset="0"/>
              </a:rPr>
              <a:t>   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baseline="0" dirty="0" smtClean="0">
                <a:latin typeface="Arial" charset="0"/>
              </a:rPr>
              <a:t>   -- </a:t>
            </a:r>
            <a:r>
              <a:rPr lang="zh-CN" altLang="en-US" sz="3200" baseline="0" dirty="0" smtClean="0">
                <a:latin typeface="Arial" charset="0"/>
              </a:rPr>
              <a:t>一个根结点，</a:t>
            </a:r>
            <a:r>
              <a:rPr lang="zh-CN" altLang="en-US" sz="3200" dirty="0" smtClean="0"/>
              <a:t>及其两棵互不相交的子树；</a:t>
            </a:r>
            <a:endParaRPr lang="en-US" altLang="zh-CN" sz="3200" baseline="0" dirty="0" smtClean="0">
              <a:latin typeface="Arial" charset="0"/>
            </a:endParaRPr>
          </a:p>
          <a:p>
            <a:pPr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baseline="0" dirty="0" smtClean="0">
                <a:latin typeface="Arial" charset="0"/>
              </a:rPr>
              <a:t>-- </a:t>
            </a:r>
            <a:r>
              <a:rPr lang="zh-CN" altLang="en-US" sz="3200" dirty="0" smtClean="0"/>
              <a:t>左子树、右子树都是</a:t>
            </a:r>
            <a:r>
              <a:rPr lang="zh-CN" altLang="en-US" sz="3200" dirty="0" smtClean="0">
                <a:solidFill>
                  <a:srgbClr val="007400"/>
                </a:solidFill>
              </a:rPr>
              <a:t>二叉树；</a:t>
            </a:r>
            <a:endParaRPr lang="en-US" altLang="zh-CN" sz="3200" baseline="0" dirty="0" smtClean="0">
              <a:solidFill>
                <a:srgbClr val="007400"/>
              </a:solidFill>
              <a:latin typeface="Arial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3000" y="1774539"/>
            <a:ext cx="2667000" cy="58766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DE5A00"/>
                </a:solidFill>
                <a:sym typeface="Wingdings" pitchFamily="2" charset="2"/>
              </a:rPr>
              <a:t>可以是空集。</a:t>
            </a:r>
            <a:endParaRPr lang="en-US" altLang="zh-CN" sz="3200" dirty="0" smtClean="0">
              <a:solidFill>
                <a:srgbClr val="DE5A00"/>
              </a:solidFill>
              <a:sym typeface="Wingdings" pitchFamily="2" charset="2"/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1970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22" idx="3"/>
            <a:endCxn id="38" idx="0"/>
          </p:cNvCxnSpPr>
          <p:nvPr/>
        </p:nvCxnSpPr>
        <p:spPr bwMode="auto">
          <a:xfrm rot="5400000">
            <a:off x="6894722" y="4981656"/>
            <a:ext cx="311723" cy="4613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40" idx="0"/>
            <a:endCxn id="22" idx="5"/>
          </p:cNvCxnSpPr>
          <p:nvPr/>
        </p:nvCxnSpPr>
        <p:spPr bwMode="auto">
          <a:xfrm rot="16200000" flipV="1">
            <a:off x="7822057" y="4922556"/>
            <a:ext cx="311723" cy="579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0154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35892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7432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3376322" y="5071056"/>
            <a:ext cx="311723" cy="2825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4648200" y="4572000"/>
            <a:ext cx="575400" cy="567600"/>
          </a:xfrm>
          <a:prstGeom prst="ellipse">
            <a:avLst/>
          </a:prstGeom>
          <a:solidFill>
            <a:srgbClr val="FF99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>
            <a:stCxn id="36" idx="0"/>
            <a:endCxn id="31" idx="5"/>
          </p:cNvCxnSpPr>
          <p:nvPr/>
        </p:nvCxnSpPr>
        <p:spPr bwMode="auto">
          <a:xfrm rot="16200000" flipV="1">
            <a:off x="5078857" y="5116956"/>
            <a:ext cx="353723" cy="2327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4400" y="5410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1722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左子树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20000" y="5368200"/>
            <a:ext cx="1295400" cy="567600"/>
          </a:xfrm>
          <a:prstGeom prst="ellipse">
            <a:avLst/>
          </a:prstGeom>
          <a:solidFill>
            <a:srgbClr val="007E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右子树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82946" name="Equation" r:id="rId3" imgW="114120" imgH="215640" progId="">
              <p:embed/>
            </p:oleObj>
          </a:graphicData>
        </a:graphic>
      </p:graphicFrame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606200"/>
            <a:ext cx="838200" cy="9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 animBg="1"/>
      <p:bldP spid="27" grpId="0" animBg="1"/>
      <p:bldP spid="28" grpId="0" animBg="1"/>
      <p:bldP spid="29" grpId="0" animBg="1"/>
      <p:bldP spid="31" grpId="0" animBg="1"/>
      <p:bldP spid="36" grpId="0" animBg="1"/>
      <p:bldP spid="38" grpId="0" animBg="1"/>
      <p:bldP spid="4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8258</TotalTime>
  <Words>3026</Words>
  <Application>Microsoft Office PowerPoint</Application>
  <PresentationFormat>全屏显示(4:3)</PresentationFormat>
  <Paragraphs>677</Paragraphs>
  <Slides>47</Slides>
  <Notes>16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9" baseType="lpstr">
      <vt:lpstr>默认设计模板</vt:lpstr>
      <vt:lpstr>Equation</vt:lpstr>
      <vt:lpstr>幻灯片 1</vt:lpstr>
      <vt:lpstr>回顾</vt:lpstr>
      <vt:lpstr>回顾：数据结构的分类</vt:lpstr>
      <vt:lpstr>回顾：按逻辑结构分类</vt:lpstr>
      <vt:lpstr>回顾：按逻辑结构分类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1455</cp:revision>
  <cp:lastPrinted>1601-01-01T00:00:00Z</cp:lastPrinted>
  <dcterms:created xsi:type="dcterms:W3CDTF">1601-01-01T00:00:00Z</dcterms:created>
  <dcterms:modified xsi:type="dcterms:W3CDTF">2021-04-07T08:12:21Z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