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00" r:id="rId3"/>
    <p:sldId id="501" r:id="rId4"/>
    <p:sldId id="502" r:id="rId5"/>
    <p:sldId id="503" r:id="rId6"/>
    <p:sldId id="504" r:id="rId7"/>
    <p:sldId id="505" r:id="rId8"/>
    <p:sldId id="522" r:id="rId9"/>
    <p:sldId id="519" r:id="rId10"/>
    <p:sldId id="523" r:id="rId11"/>
    <p:sldId id="521" r:id="rId12"/>
    <p:sldId id="506" r:id="rId13"/>
    <p:sldId id="509" r:id="rId14"/>
    <p:sldId id="508" r:id="rId15"/>
    <p:sldId id="512" r:id="rId16"/>
    <p:sldId id="518" r:id="rId17"/>
    <p:sldId id="525" r:id="rId18"/>
    <p:sldId id="526" r:id="rId19"/>
    <p:sldId id="529" r:id="rId20"/>
    <p:sldId id="531" r:id="rId21"/>
    <p:sldId id="532" r:id="rId22"/>
    <p:sldId id="480" r:id="rId23"/>
    <p:sldId id="534" r:id="rId24"/>
    <p:sldId id="535" r:id="rId25"/>
    <p:sldId id="536" r:id="rId26"/>
    <p:sldId id="537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17" r:id="rId35"/>
    <p:sldId id="553" r:id="rId3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C3300"/>
    <a:srgbClr val="D60093"/>
    <a:srgbClr val="008000"/>
    <a:srgbClr val="226845"/>
    <a:srgbClr val="206241"/>
    <a:srgbClr val="FF5050"/>
    <a:srgbClr val="FFFF99"/>
    <a:srgbClr val="00E266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27" autoAdjust="0"/>
    <p:restoredTop sz="92069" autoAdjust="0"/>
  </p:normalViewPr>
  <p:slideViewPr>
    <p:cSldViewPr>
      <p:cViewPr varScale="1">
        <p:scale>
          <a:sx n="65" d="100"/>
          <a:sy n="65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2021-4-11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14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讲：二叉树的遍历与实现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33400" y="1676400"/>
            <a:ext cx="8153400" cy="27515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7E00"/>
            </a:solidFill>
          </a:ln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抽象数据类型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BinTreeNode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r>
              <a:rPr lang="zh-CN" altLang="en-US" sz="3200" dirty="0" smtClean="0"/>
              <a:t>结点类型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7030A0"/>
                </a:solidFill>
              </a:rPr>
              <a:t>typedef</a:t>
            </a:r>
            <a:r>
              <a:rPr lang="en-US" altLang="zh-CN" sz="3200" dirty="0" smtClean="0">
                <a:solidFill>
                  <a:srgbClr val="7030A0"/>
                </a:solidFill>
              </a:rPr>
              <a:t> </a:t>
            </a:r>
            <a:r>
              <a:rPr lang="en-US" altLang="zh-CN" sz="3200" dirty="0" err="1" smtClean="0"/>
              <a:t>struct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BinTreeNode</a:t>
            </a:r>
            <a:r>
              <a:rPr lang="en-US" altLang="zh-CN" sz="3200" dirty="0" smtClean="0"/>
              <a:t> *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>
                <a:solidFill>
                  <a:srgbClr val="003399"/>
                </a:solidFill>
              </a:rPr>
              <a:t>;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r>
              <a:rPr lang="zh-CN" altLang="en-US" sz="3200" dirty="0" smtClean="0"/>
              <a:t>二叉树类型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指向根结点的指针</a:t>
            </a:r>
            <a:r>
              <a:rPr lang="en-US" altLang="zh-CN" sz="32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450735"/>
            <a:ext cx="8763000" cy="625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6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003399"/>
                </a:solidFill>
              </a:rPr>
              <a:t> </a:t>
            </a:r>
            <a:r>
              <a:rPr lang="en-US" altLang="zh-CN" sz="3200" dirty="0">
                <a:solidFill>
                  <a:srgbClr val="003399"/>
                </a:solidFill>
              </a:rPr>
              <a:t>void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)</a:t>
            </a:r>
          </a:p>
          <a:p>
            <a:pPr algn="just">
              <a:lnSpc>
                <a:spcPct val="96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{  </a:t>
            </a:r>
            <a:r>
              <a:rPr lang="en-US" altLang="zh-CN" sz="3200" dirty="0" smtClean="0">
                <a:solidFill>
                  <a:srgbClr val="003399"/>
                </a:solidFill>
              </a:rPr>
              <a:t>Stack</a:t>
            </a:r>
            <a:r>
              <a:rPr lang="en-US" altLang="zh-CN" sz="3200" dirty="0" smtClean="0"/>
              <a:t> s=</a:t>
            </a:r>
            <a:r>
              <a:rPr lang="en-US" altLang="zh-CN" sz="3200" dirty="0" err="1" smtClean="0">
                <a:solidFill>
                  <a:srgbClr val="CC3300"/>
                </a:solidFill>
              </a:rPr>
              <a:t>createEmptyStack</a:t>
            </a:r>
            <a:r>
              <a:rPr lang="en-US" altLang="zh-CN" sz="3200" dirty="0"/>
              <a:t>();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/>
              <a:t>   </a:t>
            </a:r>
            <a:r>
              <a:rPr lang="zh-CN" altLang="en-US" sz="3200" dirty="0" smtClean="0"/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c = t</a:t>
            </a:r>
            <a:r>
              <a:rPr lang="en-US" altLang="zh-CN" sz="3200" dirty="0" smtClean="0"/>
              <a:t>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if</a:t>
            </a:r>
            <a:r>
              <a:rPr lang="en-US" altLang="zh-CN" sz="3200" dirty="0"/>
              <a:t>( c </a:t>
            </a:r>
            <a:r>
              <a:rPr lang="en-US" altLang="zh-CN" sz="3200" dirty="0" smtClean="0"/>
              <a:t>== Null)   return</a:t>
            </a:r>
            <a:r>
              <a:rPr lang="en-US" altLang="zh-CN" sz="3200" dirty="0"/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>
                <a:solidFill>
                  <a:srgbClr val="CC3300"/>
                </a:solidFill>
              </a:rPr>
              <a:t>push</a:t>
            </a:r>
            <a:r>
              <a:rPr lang="en-US" altLang="zh-CN" sz="3200" dirty="0" smtClean="0"/>
              <a:t>(s, c);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while</a:t>
            </a:r>
            <a:r>
              <a:rPr lang="en-US" altLang="zh-CN" sz="3200" dirty="0"/>
              <a:t>( !</a:t>
            </a:r>
            <a:r>
              <a:rPr lang="en-US" altLang="zh-CN" sz="3200" dirty="0" err="1" smtClean="0">
                <a:solidFill>
                  <a:srgbClr val="CC3300"/>
                </a:solidFill>
              </a:rPr>
              <a:t>isEmptyStack</a:t>
            </a:r>
            <a:r>
              <a:rPr lang="en-US" altLang="zh-CN" sz="3200" dirty="0" smtClean="0"/>
              <a:t>(s))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c </a:t>
            </a:r>
            <a:r>
              <a:rPr lang="en-US" altLang="zh-CN" sz="3200" dirty="0"/>
              <a:t>= </a:t>
            </a:r>
            <a:r>
              <a:rPr lang="en-US" altLang="zh-CN" sz="3200" dirty="0" smtClean="0">
                <a:solidFill>
                  <a:srgbClr val="CC3300"/>
                </a:solidFill>
              </a:rPr>
              <a:t>top</a:t>
            </a:r>
            <a:r>
              <a:rPr lang="en-US" altLang="zh-CN" sz="3200" dirty="0" smtClean="0"/>
              <a:t>(s);  </a:t>
            </a:r>
            <a:r>
              <a:rPr lang="en-US" altLang="zh-CN" sz="3200" dirty="0" smtClean="0">
                <a:solidFill>
                  <a:srgbClr val="CC3300"/>
                </a:solidFill>
              </a:rPr>
              <a:t>pop</a:t>
            </a:r>
            <a:r>
              <a:rPr lang="en-US" altLang="zh-CN" sz="3200" dirty="0" smtClean="0"/>
              <a:t>(s);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</a:t>
            </a:r>
            <a:r>
              <a:rPr lang="en-US" altLang="zh-CN" sz="3200" dirty="0" smtClean="0"/>
              <a:t>    if</a:t>
            </a:r>
            <a:r>
              <a:rPr lang="en-US" altLang="zh-CN" sz="3200" dirty="0"/>
              <a:t>( c != </a:t>
            </a:r>
            <a:r>
              <a:rPr lang="en-US" altLang="zh-CN" sz="3200" dirty="0" smtClean="0"/>
              <a:t>Null )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{   </a:t>
            </a:r>
            <a:r>
              <a:rPr lang="en-US" altLang="zh-CN" sz="3200" b="1" dirty="0" smtClean="0">
                <a:solidFill>
                  <a:srgbClr val="008000"/>
                </a:solidFill>
              </a:rPr>
              <a:t>visit</a:t>
            </a:r>
            <a:r>
              <a:rPr lang="en-US" altLang="zh-CN" sz="3200" dirty="0" smtClean="0"/>
              <a:t>( </a:t>
            </a:r>
            <a:r>
              <a:rPr lang="en-US" altLang="zh-CN" sz="3200" dirty="0" smtClean="0">
                <a:solidFill>
                  <a:srgbClr val="D60093"/>
                </a:solidFill>
              </a:rPr>
              <a:t>root</a:t>
            </a:r>
            <a:r>
              <a:rPr lang="en-US" altLang="zh-CN" sz="3200" dirty="0" smtClean="0"/>
              <a:t>(c) 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C3300"/>
                </a:solidFill>
              </a:rPr>
              <a:t>push</a:t>
            </a:r>
            <a:r>
              <a:rPr lang="en-US" altLang="zh-CN" sz="3200" dirty="0" smtClean="0"/>
              <a:t>(s, </a:t>
            </a:r>
            <a:r>
              <a:rPr lang="en-US" altLang="zh-CN" sz="3200" dirty="0" err="1">
                <a:solidFill>
                  <a:srgbClr val="D60093"/>
                </a:solidFill>
              </a:rPr>
              <a:t>rightChild</a:t>
            </a:r>
            <a:r>
              <a:rPr lang="en-US" altLang="zh-CN" sz="3200" dirty="0"/>
              <a:t>(c) </a:t>
            </a:r>
            <a:r>
              <a:rPr lang="en-US" altLang="zh-CN" sz="3200" dirty="0" smtClean="0"/>
              <a:t>); </a:t>
            </a:r>
            <a:endParaRPr lang="en-US" altLang="zh-CN" sz="32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      </a:t>
            </a:r>
            <a:r>
              <a:rPr lang="en-US" altLang="zh-CN" sz="3200" dirty="0" smtClean="0"/>
              <a:t>     </a:t>
            </a:r>
            <a:r>
              <a:rPr lang="en-US" altLang="zh-CN" sz="3200" dirty="0" smtClean="0">
                <a:solidFill>
                  <a:srgbClr val="CC3300"/>
                </a:solidFill>
              </a:rPr>
              <a:t>push</a:t>
            </a:r>
            <a:r>
              <a:rPr lang="en-US" altLang="zh-CN" sz="3200" dirty="0" smtClean="0"/>
              <a:t>(s, </a:t>
            </a:r>
            <a:r>
              <a:rPr lang="en-US" altLang="zh-CN" sz="3200" dirty="0" err="1">
                <a:solidFill>
                  <a:srgbClr val="D60093"/>
                </a:solidFill>
              </a:rPr>
              <a:t>leftChild</a:t>
            </a:r>
            <a:r>
              <a:rPr lang="en-US" altLang="zh-CN" sz="3200" dirty="0"/>
              <a:t>(c) </a:t>
            </a:r>
            <a:r>
              <a:rPr lang="en-US" altLang="zh-CN" sz="3200" dirty="0" smtClean="0"/>
              <a:t>); </a:t>
            </a:r>
            <a:endParaRPr lang="en-US" altLang="zh-CN" sz="3200" dirty="0"/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} </a:t>
            </a:r>
            <a:r>
              <a:rPr lang="en-US" altLang="zh-CN" sz="3200" dirty="0" smtClean="0">
                <a:solidFill>
                  <a:srgbClr val="FF0000"/>
                </a:solidFill>
              </a:rPr>
              <a:t>}</a:t>
            </a:r>
            <a:r>
              <a:rPr lang="en-US" altLang="zh-CN" sz="3200" dirty="0" smtClean="0"/>
              <a:t> }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6172200" y="984546"/>
            <a:ext cx="182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2800" y="1426458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//c</a:t>
            </a:r>
            <a:r>
              <a:rPr lang="zh-CN" altLang="en-US" dirty="0" smtClean="0">
                <a:solidFill>
                  <a:srgbClr val="008A00"/>
                </a:solidFill>
              </a:rPr>
              <a:t>指向树根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9400" y="2514600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树根进栈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3026658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当栈不空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35814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//c=</a:t>
            </a:r>
            <a:r>
              <a:rPr lang="zh-CN" altLang="en-US" dirty="0" smtClean="0">
                <a:solidFill>
                  <a:srgbClr val="008A00"/>
                </a:solidFill>
              </a:rPr>
              <a:t>栈顶，栈顶出栈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4093458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若</a:t>
            </a:r>
            <a:r>
              <a:rPr lang="en-US" altLang="zh-CN" dirty="0" err="1" smtClean="0">
                <a:solidFill>
                  <a:srgbClr val="008A00"/>
                </a:solidFill>
              </a:rPr>
              <a:t>c≠Null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则访问</a:t>
            </a:r>
            <a:r>
              <a:rPr lang="en-US" altLang="zh-CN" dirty="0" smtClean="0">
                <a:solidFill>
                  <a:srgbClr val="008A00"/>
                </a:solidFill>
              </a:rPr>
              <a:t>c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477000" y="5181600"/>
            <a:ext cx="2819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右孩子进栈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48400" y="5769858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左孩子进栈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5800" y="3483114"/>
            <a:ext cx="5501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FF0000"/>
                </a:solidFill>
              </a:rPr>
              <a:t> {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153400" cy="40162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(1) </a:t>
            </a:r>
            <a:r>
              <a:rPr lang="zh-CN" altLang="en-US" sz="3200" dirty="0" smtClean="0"/>
              <a:t>从根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开始，访问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并让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进栈；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  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</a:t>
            </a:r>
            <a:r>
              <a:rPr lang="zh-CN" altLang="en-US" sz="3200" dirty="0" smtClean="0">
                <a:solidFill>
                  <a:srgbClr val="00518E"/>
                </a:solidFill>
              </a:rPr>
              <a:t>‘左子树’</a:t>
            </a:r>
            <a:r>
              <a:rPr lang="zh-CN" altLang="en-US" sz="3200" dirty="0" smtClean="0"/>
              <a:t>，重复，直到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为空；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为栈顶的</a:t>
            </a:r>
            <a:r>
              <a:rPr lang="zh-CN" altLang="en-US" sz="3200" dirty="0" smtClean="0">
                <a:solidFill>
                  <a:srgbClr val="00518E"/>
                </a:solidFill>
              </a:rPr>
              <a:t>‘右子树’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栈顶退栈；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(3)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(1)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(2)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空且栈空。</a:t>
            </a:r>
            <a:endParaRPr lang="en-US" altLang="zh-CN" sz="3200" dirty="0" smtClean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490076" y="338514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912600" y="41626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79200" y="49672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221944" y="3822340"/>
            <a:ext cx="399854" cy="2629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6789299" y="3823394"/>
            <a:ext cx="408813" cy="26978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6567601" y="4559031"/>
            <a:ext cx="435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7492800" y="496729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277135" y="4535630"/>
            <a:ext cx="435865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188000" y="5645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325075" y="5414957"/>
            <a:ext cx="3099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7797600" y="5645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7782609" y="5414956"/>
            <a:ext cx="3099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074400" y="415373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617200" y="4909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792095" y="4563578"/>
            <a:ext cx="38667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6679800" y="566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6657883" y="5426082"/>
            <a:ext cx="327969" cy="147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7057866" y="2990931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518E"/>
                </a:solidFill>
                <a:ea typeface="宋体" pitchFamily="2" charset="-122"/>
              </a:rPr>
              <a:t>p</a:t>
            </a:r>
          </a:p>
        </p:txBody>
      </p:sp>
      <p:cxnSp>
        <p:nvCxnSpPr>
          <p:cNvPr id="61" name="直接箭头连接符 60"/>
          <p:cNvCxnSpPr/>
          <p:nvPr/>
        </p:nvCxnSpPr>
        <p:spPr bwMode="auto">
          <a:xfrm rot="10800000" flipV="1">
            <a:off x="6970076" y="3277696"/>
            <a:ext cx="304799" cy="22859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518E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27432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</a:rPr>
              <a:t>非递归思想：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7912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183028"/>
            <a:ext cx="8763000" cy="44557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若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394234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37059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83727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3354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42742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18942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40113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783884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825263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556343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40113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571042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8027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515422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80278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492020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18046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402943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601088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82083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537046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402227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3019948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789432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535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573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735728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95186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8119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4977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5739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29782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33592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5739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57392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809827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193785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39397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90521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90521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41531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88191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415314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7533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7533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7533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7533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7533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6"/>
          <p:cNvSpPr txBox="1">
            <a:spLocks noChangeArrowheads="1"/>
          </p:cNvSpPr>
          <p:nvPr/>
        </p:nvSpPr>
        <p:spPr bwMode="auto">
          <a:xfrm>
            <a:off x="1828800" y="5877580"/>
            <a:ext cx="60198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：非递归先根遍历流程图</a:t>
            </a: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88934"/>
            <a:ext cx="7772400" cy="500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1000" y="625629"/>
            <a:ext cx="8763000" cy="61984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void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)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{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Stack</a:t>
            </a:r>
            <a:r>
              <a:rPr lang="en-US" altLang="zh-CN" sz="3200" dirty="0" smtClean="0"/>
              <a:t> s = </a:t>
            </a:r>
            <a:r>
              <a:rPr lang="en-US" altLang="zh-CN" sz="3200" dirty="0" err="1" smtClean="0">
                <a:solidFill>
                  <a:srgbClr val="CC3300"/>
                </a:solidFill>
              </a:rPr>
              <a:t>createEmptyStack</a:t>
            </a:r>
            <a:r>
              <a:rPr lang="en-US" altLang="zh-CN" sz="3200" dirty="0" smtClean="0"/>
              <a:t>();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/>
              <a:t> p = t;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if( p == Null)  return;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</a:t>
            </a:r>
            <a:r>
              <a:rPr lang="en-US" altLang="zh-CN" sz="3200" dirty="0" smtClean="0"/>
              <a:t>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000099"/>
                </a:solidFill>
              </a:rPr>
              <a:t>{   </a:t>
            </a:r>
            <a:r>
              <a:rPr lang="en-US" altLang="zh-CN" sz="3200" b="1" dirty="0" smtClean="0">
                <a:solidFill>
                  <a:srgbClr val="008000"/>
                </a:solidFill>
              </a:rPr>
              <a:t>visit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D60093"/>
                </a:solidFill>
              </a:rPr>
              <a:t>root</a:t>
            </a:r>
            <a:r>
              <a:rPr lang="en-US" altLang="zh-CN" sz="3200" dirty="0" smtClean="0"/>
              <a:t>(p));  </a:t>
            </a:r>
            <a:r>
              <a:rPr lang="en-US" altLang="zh-CN" sz="3200" dirty="0" smtClean="0">
                <a:solidFill>
                  <a:srgbClr val="CC3300"/>
                </a:solidFill>
              </a:rPr>
              <a:t>push</a:t>
            </a:r>
            <a:r>
              <a:rPr lang="en-US" altLang="zh-CN" sz="3200" dirty="0" smtClean="0"/>
              <a:t>(s, 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 </a:t>
            </a:r>
            <a:r>
              <a:rPr lang="en-US" altLang="zh-CN" sz="3200" dirty="0" err="1" smtClean="0">
                <a:solidFill>
                  <a:srgbClr val="D60093"/>
                </a:solidFill>
              </a:rPr>
              <a:t>leftChild</a:t>
            </a:r>
            <a:r>
              <a:rPr lang="en-US" altLang="zh-CN" sz="3200" dirty="0" smtClean="0"/>
              <a:t>(p); </a:t>
            </a:r>
            <a:r>
              <a:rPr lang="en-US" altLang="zh-CN" sz="3200" dirty="0" smtClean="0">
                <a:solidFill>
                  <a:srgbClr val="000099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p=</a:t>
            </a:r>
            <a:r>
              <a:rPr lang="en-US" altLang="zh-CN" sz="3200" dirty="0" smtClean="0">
                <a:solidFill>
                  <a:srgbClr val="CC3300"/>
                </a:solidFill>
              </a:rPr>
              <a:t>top</a:t>
            </a:r>
            <a:r>
              <a:rPr lang="en-US" altLang="zh-CN" sz="3200" dirty="0" smtClean="0"/>
              <a:t>(s);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p=</a:t>
            </a:r>
            <a:r>
              <a:rPr lang="en-US" altLang="zh-CN" sz="3200" dirty="0" err="1" smtClean="0">
                <a:solidFill>
                  <a:srgbClr val="D60093"/>
                </a:solidFill>
              </a:rPr>
              <a:t>rightChild</a:t>
            </a:r>
            <a:r>
              <a:rPr lang="en-US" altLang="zh-CN" sz="3200" dirty="0" smtClean="0"/>
              <a:t>(p);  </a:t>
            </a:r>
            <a:r>
              <a:rPr lang="en-US" altLang="zh-CN" sz="3200" dirty="0" smtClean="0">
                <a:solidFill>
                  <a:srgbClr val="CC3300"/>
                </a:solidFill>
              </a:rPr>
              <a:t>pop</a:t>
            </a:r>
            <a:r>
              <a:rPr lang="en-US" altLang="zh-CN" sz="32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3200" dirty="0" smtClean="0"/>
              <a:t>while( ! </a:t>
            </a:r>
            <a:r>
              <a:rPr lang="en-US" altLang="zh-CN" sz="3200" dirty="0" err="1" smtClean="0">
                <a:solidFill>
                  <a:srgbClr val="CC3300"/>
                </a:solidFill>
              </a:rPr>
              <a:t>isEmptyStack</a:t>
            </a:r>
            <a:r>
              <a:rPr lang="en-US" altLang="zh-CN" sz="3200" dirty="0" smtClean="0"/>
              <a:t>(s) || p!=Null)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6172200" y="1159029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6600" y="1616229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指向树根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72148" y="3941058"/>
            <a:ext cx="24304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的左孩子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14800" y="2819400"/>
            <a:ext cx="16610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当</a:t>
            </a:r>
            <a:r>
              <a:rPr lang="en-US" altLang="zh-CN" dirty="0" smtClean="0">
                <a:solidFill>
                  <a:srgbClr val="7030A0"/>
                </a:solidFill>
              </a:rPr>
              <a:t>p</a:t>
            </a:r>
            <a:r>
              <a:rPr lang="zh-CN" altLang="en-US" dirty="0" smtClean="0">
                <a:solidFill>
                  <a:srgbClr val="7030A0"/>
                </a:solidFill>
              </a:rPr>
              <a:t>不空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72348" y="3407658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访问</a:t>
            </a:r>
            <a:r>
              <a:rPr lang="en-US" altLang="zh-CN" dirty="0" smtClean="0">
                <a:solidFill>
                  <a:srgbClr val="008A00"/>
                </a:solidFill>
              </a:rPr>
              <a:t>p, p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200400" y="4531204"/>
            <a:ext cx="5867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</a:t>
            </a:r>
            <a:r>
              <a:rPr lang="zh-CN" altLang="en-US" dirty="0" smtClean="0">
                <a:solidFill>
                  <a:srgbClr val="7030A0"/>
                </a:solidFill>
              </a:rPr>
              <a:t>否则</a:t>
            </a:r>
            <a:r>
              <a:rPr lang="en-US" altLang="zh-CN" dirty="0" smtClean="0">
                <a:solidFill>
                  <a:srgbClr val="7030A0"/>
                </a:solidFill>
              </a:rPr>
              <a:t>, p=</a:t>
            </a:r>
            <a:r>
              <a:rPr lang="zh-CN" altLang="en-US" dirty="0" smtClean="0">
                <a:solidFill>
                  <a:srgbClr val="7030A0"/>
                </a:solidFill>
              </a:rPr>
              <a:t>栈顶的右孩子，栈顶出栈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70023" y="2743200"/>
            <a:ext cx="800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81787" y="6055204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二叉树的非递归先根遍历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808900"/>
            <a:ext cx="5562600" cy="2001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按“中根”遍历左子树；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访问根结点；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按“中根”遍历右子树；</a:t>
            </a:r>
            <a:endParaRPr lang="en-US" altLang="zh-CN" sz="3200" dirty="0" smtClean="0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33400" y="4572000"/>
            <a:ext cx="8610600" cy="2057400"/>
          </a:xfrm>
          <a:prstGeom prst="rect">
            <a:avLst/>
          </a:prstGeom>
          <a:solidFill>
            <a:srgbClr val="22684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--</a:t>
            </a:r>
            <a:r>
              <a:rPr lang="zh-CN" altLang="en-US" sz="3000" dirty="0" smtClean="0">
                <a:solidFill>
                  <a:schemeClr val="bg1"/>
                </a:solidFill>
              </a:rPr>
              <a:t>先根：边访问边进栈，向左下方走不动则出栈；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>
                <a:solidFill>
                  <a:srgbClr val="FFC000"/>
                </a:solidFill>
              </a:rPr>
              <a:t>--</a:t>
            </a:r>
            <a:r>
              <a:rPr lang="zh-CN" altLang="en-US" sz="3000" dirty="0" smtClean="0">
                <a:solidFill>
                  <a:srgbClr val="FFC000"/>
                </a:solidFill>
              </a:rPr>
              <a:t>中根：进栈不访问，</a:t>
            </a:r>
            <a:endParaRPr lang="en-US" altLang="zh-CN" sz="3000" dirty="0" smtClean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C000"/>
                </a:solidFill>
              </a:rPr>
              <a:t>             </a:t>
            </a:r>
            <a:r>
              <a:rPr lang="zh-CN" altLang="en-US" sz="3000" dirty="0" smtClean="0">
                <a:solidFill>
                  <a:srgbClr val="FFC000"/>
                </a:solidFill>
              </a:rPr>
              <a:t>向左下方走不动时（此时，无左子树），</a:t>
            </a:r>
            <a:endParaRPr lang="en-US" altLang="zh-CN" sz="3000" dirty="0" smtClean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C000"/>
                </a:solidFill>
              </a:rPr>
              <a:t>             </a:t>
            </a:r>
            <a:r>
              <a:rPr lang="zh-CN" altLang="en-US" sz="3000" dirty="0" smtClean="0">
                <a:solidFill>
                  <a:srgbClr val="FFC000"/>
                </a:solidFill>
              </a:rPr>
              <a:t>访问栈顶、出栈；</a:t>
            </a:r>
            <a:endParaRPr lang="en-US" altLang="zh-CN" sz="3000" dirty="0" smtClean="0">
              <a:solidFill>
                <a:srgbClr val="FFC000"/>
              </a:solidFill>
            </a:endParaRPr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33400" y="3886200"/>
            <a:ext cx="86106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先根 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与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中根</a:t>
            </a:r>
            <a:r>
              <a:rPr lang="en-US" altLang="zh-CN" sz="3000" dirty="0" smtClean="0"/>
              <a:t>”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>
              <a:latin typeface="黑体" pitchFamily="2" charset="-122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33400" y="1244025"/>
            <a:ext cx="5562600" cy="584775"/>
          </a:xfrm>
          <a:prstGeom prst="rect">
            <a:avLst/>
          </a:prstGeom>
          <a:solidFill>
            <a:srgbClr val="B3EB8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中根递归：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761984" y="388620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5800"/>
                </a:solidFill>
              </a:rPr>
              <a:t>行走路线相同，但</a:t>
            </a:r>
            <a:endParaRPr lang="en-US" altLang="zh-CN" sz="3200" dirty="0" smtClean="0">
              <a:solidFill>
                <a:srgbClr val="005800"/>
              </a:solidFill>
              <a:latin typeface="黑体" pitchFamily="2" charset="-122"/>
            </a:endParaRPr>
          </a:p>
        </p:txBody>
      </p:sp>
      <p:sp>
        <p:nvSpPr>
          <p:cNvPr id="17" name="Oval 27"/>
          <p:cNvSpPr>
            <a:spLocks noChangeArrowheads="1"/>
          </p:cNvSpPr>
          <p:nvPr/>
        </p:nvSpPr>
        <p:spPr bwMode="auto">
          <a:xfrm>
            <a:off x="7035600" y="106078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492800" y="182278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6984598" y="26447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7" idx="3"/>
            <a:endCxn id="33" idx="0"/>
          </p:cNvCxnSpPr>
          <p:nvPr/>
        </p:nvCxnSpPr>
        <p:spPr bwMode="auto">
          <a:xfrm rot="5400000">
            <a:off x="6754480" y="1469445"/>
            <a:ext cx="38430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7" idx="5"/>
            <a:endCxn id="19" idx="0"/>
          </p:cNvCxnSpPr>
          <p:nvPr/>
        </p:nvCxnSpPr>
        <p:spPr bwMode="auto">
          <a:xfrm rot="16200000" flipH="1">
            <a:off x="7359935" y="1473923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9" idx="3"/>
            <a:endCxn id="23" idx="0"/>
          </p:cNvCxnSpPr>
          <p:nvPr/>
        </p:nvCxnSpPr>
        <p:spPr bwMode="auto">
          <a:xfrm rot="5400000">
            <a:off x="7151720" y="2240403"/>
            <a:ext cx="453224" cy="3554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8055598" y="26447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19" idx="5"/>
            <a:endCxn id="27" idx="0"/>
          </p:cNvCxnSpPr>
          <p:nvPr/>
        </p:nvCxnSpPr>
        <p:spPr bwMode="auto">
          <a:xfrm rot="16200000" flipH="1">
            <a:off x="7839954" y="2213104"/>
            <a:ext cx="453224" cy="410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750798" y="3436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7" idx="3"/>
            <a:endCxn id="29" idx="0"/>
          </p:cNvCxnSpPr>
          <p:nvPr/>
        </p:nvCxnSpPr>
        <p:spPr bwMode="auto">
          <a:xfrm rot="5400000">
            <a:off x="7831499" y="314878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407200" y="34361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7" idx="5"/>
            <a:endCxn id="31" idx="0"/>
          </p:cNvCxnSpPr>
          <p:nvPr/>
        </p:nvCxnSpPr>
        <p:spPr bwMode="auto">
          <a:xfrm rot="16200000" flipH="1">
            <a:off x="8312434" y="312538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8"/>
          <p:cNvSpPr>
            <a:spLocks noChangeArrowheads="1"/>
          </p:cNvSpPr>
          <p:nvPr/>
        </p:nvSpPr>
        <p:spPr bwMode="auto">
          <a:xfrm>
            <a:off x="6578400" y="1813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6049200" y="266279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4" idx="0"/>
          </p:cNvCxnSpPr>
          <p:nvPr/>
        </p:nvCxnSpPr>
        <p:spPr bwMode="auto">
          <a:xfrm rot="5400000">
            <a:off x="6213317" y="223444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7264200" y="3454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3" idx="5"/>
            <a:endCxn id="36" idx="0"/>
          </p:cNvCxnSpPr>
          <p:nvPr/>
        </p:nvCxnSpPr>
        <p:spPr bwMode="auto">
          <a:xfrm rot="16200000" flipH="1">
            <a:off x="7196408" y="317040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6905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70918"/>
            <a:ext cx="8763000" cy="44678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若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518E"/>
                </a:solidFill>
              </a:rPr>
              <a:t>   </a:t>
            </a:r>
            <a:r>
              <a:rPr lang="zh-CN" altLang="en-US" sz="3000" dirty="0" smtClean="0">
                <a:solidFill>
                  <a:srgbClr val="FF0000"/>
                </a:solidFill>
              </a:rPr>
              <a:t>访问栈顶，</a:t>
            </a:r>
            <a:r>
              <a:rPr lang="zh-CN" altLang="en-US" sz="3000" dirty="0" smtClean="0"/>
              <a:t>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159930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382124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35848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825161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32331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415318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1773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9992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771774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813153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544233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9992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558932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7906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503312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79067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479910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1683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401732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588978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80872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524936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390117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3007838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777322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523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561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723618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93975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79981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4856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5618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28571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323818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56181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561818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797717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181675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38186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89310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89310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40320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869804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403204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65275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65275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65275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65275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65275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124" y="848380"/>
            <a:ext cx="7820876" cy="496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2133600" y="5867400"/>
            <a:ext cx="57912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：非递归中根遍历流程图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3400" y="533401"/>
            <a:ext cx="8610600" cy="6324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void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InOrder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</a:t>
            </a:r>
            <a:r>
              <a:rPr lang="en-US" altLang="zh-CN" sz="3200" dirty="0" smtClean="0"/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{</a:t>
            </a:r>
            <a:r>
              <a:rPr lang="en-US" altLang="zh-CN" sz="3200" dirty="0" smtClean="0"/>
              <a:t> </a:t>
            </a:r>
            <a:r>
              <a:rPr lang="en-US" altLang="zh-CN" sz="3200" dirty="0" smtClean="0">
                <a:solidFill>
                  <a:srgbClr val="003399"/>
                </a:solidFill>
              </a:rPr>
              <a:t>Stack</a:t>
            </a:r>
            <a:r>
              <a:rPr lang="en-US" altLang="zh-CN" sz="3200" dirty="0" smtClean="0"/>
              <a:t> s = </a:t>
            </a:r>
            <a:r>
              <a:rPr lang="en-US" altLang="zh-CN" sz="3200" dirty="0" err="1" smtClean="0">
                <a:solidFill>
                  <a:srgbClr val="CC3300"/>
                </a:solidFill>
              </a:rPr>
              <a:t>createEmptyStack</a:t>
            </a:r>
            <a:r>
              <a:rPr lang="en-US" altLang="zh-CN" sz="3200" dirty="0" smtClean="0"/>
              <a:t>();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200" dirty="0" smtClean="0"/>
              <a:t> p </a:t>
            </a:r>
            <a:r>
              <a:rPr lang="en-US" altLang="zh-CN" sz="3200" dirty="0"/>
              <a:t>= t</a:t>
            </a:r>
            <a:r>
              <a:rPr lang="en-US" altLang="zh-CN" sz="3200" dirty="0" smtClean="0"/>
              <a:t>;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if</a:t>
            </a:r>
            <a:r>
              <a:rPr lang="en-US" altLang="zh-CN" sz="3200" dirty="0"/>
              <a:t>( </a:t>
            </a:r>
            <a:r>
              <a:rPr lang="en-US" altLang="zh-CN" sz="3200" dirty="0" smtClean="0"/>
              <a:t>p == Null)  return;</a:t>
            </a:r>
            <a:endParaRPr lang="en-US" altLang="zh-CN" sz="3200" dirty="0"/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smtClean="0">
                <a:solidFill>
                  <a:srgbClr val="FF0000"/>
                </a:solidFill>
              </a:rPr>
              <a:t>    </a:t>
            </a:r>
            <a:r>
              <a:rPr lang="en-US" altLang="zh-CN" sz="3200" dirty="0" smtClean="0"/>
              <a:t>while(p!=Null)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smtClean="0">
                <a:solidFill>
                  <a:srgbClr val="000099"/>
                </a:solidFill>
              </a:rPr>
              <a:t>{    </a:t>
            </a:r>
            <a:r>
              <a:rPr lang="en-US" altLang="zh-CN" sz="3200" dirty="0" smtClean="0">
                <a:solidFill>
                  <a:srgbClr val="CC3300"/>
                </a:solidFill>
              </a:rPr>
              <a:t>push</a:t>
            </a:r>
            <a:r>
              <a:rPr lang="en-US" altLang="zh-CN" sz="3200" dirty="0" smtClean="0"/>
              <a:t>(s, p);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p= </a:t>
            </a:r>
            <a:r>
              <a:rPr lang="en-US" altLang="zh-CN" sz="3200" dirty="0" err="1" smtClean="0">
                <a:solidFill>
                  <a:srgbClr val="D60093"/>
                </a:solidFill>
              </a:rPr>
              <a:t>leftChild</a:t>
            </a:r>
            <a:r>
              <a:rPr lang="en-US" altLang="zh-CN" sz="3200" dirty="0" smtClean="0"/>
              <a:t>(p); </a:t>
            </a:r>
            <a:r>
              <a:rPr lang="en-US" altLang="zh-CN" sz="3200" dirty="0" smtClean="0">
                <a:solidFill>
                  <a:srgbClr val="000099"/>
                </a:solidFill>
              </a:rPr>
              <a:t>}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p=</a:t>
            </a:r>
            <a:r>
              <a:rPr lang="en-US" altLang="zh-CN" sz="3200" dirty="0" smtClean="0">
                <a:solidFill>
                  <a:srgbClr val="CC3300"/>
                </a:solidFill>
              </a:rPr>
              <a:t>top</a:t>
            </a:r>
            <a:r>
              <a:rPr lang="en-US" altLang="zh-CN" sz="3200" dirty="0" smtClean="0"/>
              <a:t>(s); 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b="1" dirty="0" smtClean="0">
                <a:solidFill>
                  <a:srgbClr val="008000"/>
                </a:solidFill>
              </a:rPr>
              <a:t>visit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D60093"/>
                </a:solidFill>
              </a:rPr>
              <a:t>root</a:t>
            </a:r>
            <a:r>
              <a:rPr lang="en-US" altLang="zh-CN" sz="3200" dirty="0" smtClean="0"/>
              <a:t>(p));  p=</a:t>
            </a:r>
            <a:r>
              <a:rPr lang="en-US" altLang="zh-CN" sz="3200" dirty="0" err="1" smtClean="0">
                <a:solidFill>
                  <a:srgbClr val="D60093"/>
                </a:solidFill>
              </a:rPr>
              <a:t>rightChild</a:t>
            </a:r>
            <a:r>
              <a:rPr lang="en-US" altLang="zh-CN" sz="3200" dirty="0" smtClean="0"/>
              <a:t>(p);  </a:t>
            </a:r>
            <a:r>
              <a:rPr lang="en-US" altLang="zh-CN" sz="3200" dirty="0" smtClean="0">
                <a:solidFill>
                  <a:srgbClr val="CC3300"/>
                </a:solidFill>
              </a:rPr>
              <a:t>pop</a:t>
            </a:r>
            <a:r>
              <a:rPr lang="en-US" altLang="zh-CN" sz="3200" dirty="0" smtClean="0"/>
              <a:t>(s); </a:t>
            </a:r>
          </a:p>
          <a:p>
            <a:pPr indent="27622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}</a:t>
            </a:r>
            <a:r>
              <a:rPr lang="en-US" altLang="zh-CN" sz="3200" dirty="0" smtClean="0"/>
              <a:t>while( ! </a:t>
            </a:r>
            <a:r>
              <a:rPr lang="en-US" altLang="zh-CN" sz="3200" dirty="0" err="1" smtClean="0">
                <a:solidFill>
                  <a:srgbClr val="CC3300"/>
                </a:solidFill>
              </a:rPr>
              <a:t>isEmptyStack</a:t>
            </a:r>
            <a:r>
              <a:rPr lang="en-US" altLang="zh-CN" sz="3200" dirty="0" smtClean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4" name="矩形 13"/>
          <p:cNvSpPr/>
          <p:nvPr/>
        </p:nvSpPr>
        <p:spPr>
          <a:xfrm>
            <a:off x="6324600" y="10668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29000" y="1600200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指向树根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526" y="3864858"/>
            <a:ext cx="24304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的左孩子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91000" y="2667000"/>
            <a:ext cx="2438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70891" y="3276600"/>
            <a:ext cx="319670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 p</a:t>
            </a:r>
            <a:r>
              <a:rPr lang="zh-CN" altLang="en-US" dirty="0" smtClean="0">
                <a:solidFill>
                  <a:srgbClr val="008A00"/>
                </a:solidFill>
              </a:rPr>
              <a:t>进栈，但不访问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05200" y="4474458"/>
            <a:ext cx="609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访问栈顶</a:t>
            </a:r>
            <a:r>
              <a:rPr lang="en-US" altLang="zh-CN" dirty="0" smtClean="0">
                <a:solidFill>
                  <a:srgbClr val="003399"/>
                </a:solidFill>
              </a:rPr>
              <a:t>, p=</a:t>
            </a:r>
            <a:r>
              <a:rPr lang="zh-CN" altLang="en-US" dirty="0" smtClean="0">
                <a:solidFill>
                  <a:srgbClr val="003399"/>
                </a:solidFill>
              </a:rPr>
              <a:t>栈顶的右孩子</a:t>
            </a:r>
            <a:r>
              <a:rPr lang="en-US" altLang="zh-CN" dirty="0" smtClean="0">
                <a:solidFill>
                  <a:srgbClr val="003399"/>
                </a:solidFill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</a:rPr>
              <a:t>出栈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22423" y="2590800"/>
            <a:ext cx="8002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{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534187" y="609600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1238917"/>
            <a:ext cx="8229600" cy="14280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latin typeface="黑体" pitchFamily="2" charset="-122"/>
              </a:rPr>
              <a:t> 满二叉树</a:t>
            </a:r>
            <a:r>
              <a:rPr lang="en-US" altLang="zh-CN" sz="3200" dirty="0" smtClean="0">
                <a:latin typeface="黑体" pitchFamily="2" charset="-122"/>
              </a:rPr>
              <a:t>(</a:t>
            </a:r>
            <a:r>
              <a:rPr lang="zh-CN" altLang="en-US" sz="3200" dirty="0" smtClean="0">
                <a:latin typeface="黑体" pitchFamily="2" charset="-122"/>
              </a:rPr>
              <a:t>国内定义、国际定义</a:t>
            </a:r>
            <a:r>
              <a:rPr lang="en-US" altLang="zh-CN" sz="3200" dirty="0" smtClean="0">
                <a:latin typeface="黑体" pitchFamily="2" charset="-122"/>
              </a:rPr>
              <a:t>)</a:t>
            </a:r>
          </a:p>
          <a:p>
            <a:pPr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latin typeface="黑体" pitchFamily="2" charset="-122"/>
              </a:rPr>
              <a:t> </a:t>
            </a:r>
            <a:r>
              <a:rPr lang="zh-CN" altLang="en-US" sz="3200" dirty="0" smtClean="0">
                <a:latin typeface="黑体" pitchFamily="2" charset="-122"/>
              </a:rPr>
              <a:t>完全二叉树</a:t>
            </a:r>
            <a:endParaRPr lang="en-US" altLang="zh-CN" sz="3200" dirty="0" smtClean="0">
              <a:latin typeface="黑体" pitchFamily="2" charset="-122"/>
            </a:endParaRPr>
          </a:p>
        </p:txBody>
      </p:sp>
      <p:sp>
        <p:nvSpPr>
          <p:cNvPr id="9" name="Oval 26"/>
          <p:cNvSpPr>
            <a:spLocks noChangeArrowheads="1"/>
          </p:cNvSpPr>
          <p:nvPr/>
        </p:nvSpPr>
        <p:spPr bwMode="auto">
          <a:xfrm>
            <a:off x="21750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10" name="Oval 27"/>
          <p:cNvSpPr>
            <a:spLocks noChangeArrowheads="1"/>
          </p:cNvSpPr>
          <p:nvPr/>
        </p:nvSpPr>
        <p:spPr bwMode="auto">
          <a:xfrm>
            <a:off x="2743200" y="3092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11" name="Oval 28"/>
          <p:cNvSpPr>
            <a:spLocks noChangeArrowheads="1"/>
          </p:cNvSpPr>
          <p:nvPr/>
        </p:nvSpPr>
        <p:spPr bwMode="auto">
          <a:xfrm>
            <a:off x="33060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048000" y="4721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10" idx="3"/>
            <a:endCxn id="9" idx="0"/>
          </p:cNvCxnSpPr>
          <p:nvPr/>
        </p:nvCxnSpPr>
        <p:spPr bwMode="auto">
          <a:xfrm rot="5400000">
            <a:off x="2451901" y="3497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0" idx="5"/>
            <a:endCxn id="11" idx="0"/>
          </p:cNvCxnSpPr>
          <p:nvPr/>
        </p:nvCxnSpPr>
        <p:spPr bwMode="auto">
          <a:xfrm rot="16200000" flipH="1">
            <a:off x="3195591" y="3500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1" idx="3"/>
            <a:endCxn id="14" idx="0"/>
          </p:cNvCxnSpPr>
          <p:nvPr/>
        </p:nvCxnSpPr>
        <p:spPr bwMode="auto">
          <a:xfrm rot="5400000">
            <a:off x="3125400" y="4467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1840800" y="4740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9" idx="3"/>
            <a:endCxn id="18" idx="0"/>
          </p:cNvCxnSpPr>
          <p:nvPr/>
        </p:nvCxnSpPr>
        <p:spPr bwMode="auto">
          <a:xfrm rot="5400000">
            <a:off x="1946995" y="4438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4678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9" idx="5"/>
            <a:endCxn id="20" idx="0"/>
          </p:cNvCxnSpPr>
          <p:nvPr/>
        </p:nvCxnSpPr>
        <p:spPr bwMode="auto">
          <a:xfrm rot="16200000" flipH="1">
            <a:off x="2432085" y="4466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3610800" y="4728023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1" idx="5"/>
            <a:endCxn id="22" idx="0"/>
          </p:cNvCxnSpPr>
          <p:nvPr/>
        </p:nvCxnSpPr>
        <p:spPr bwMode="auto">
          <a:xfrm rot="16200000" flipH="1">
            <a:off x="3581973" y="4447196"/>
            <a:ext cx="435044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6"/>
          <p:cNvSpPr>
            <a:spLocks noChangeArrowheads="1"/>
          </p:cNvSpPr>
          <p:nvPr/>
        </p:nvSpPr>
        <p:spPr bwMode="auto">
          <a:xfrm>
            <a:off x="59088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6477000" y="3092389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039800" y="386278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781800" y="47219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4" idx="0"/>
          </p:cNvCxnSpPr>
          <p:nvPr/>
        </p:nvCxnSpPr>
        <p:spPr bwMode="auto">
          <a:xfrm rot="5400000">
            <a:off x="6185701" y="3497680"/>
            <a:ext cx="340208" cy="39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5" idx="5"/>
            <a:endCxn id="26" idx="0"/>
          </p:cNvCxnSpPr>
          <p:nvPr/>
        </p:nvCxnSpPr>
        <p:spPr bwMode="auto">
          <a:xfrm rot="16200000" flipH="1">
            <a:off x="6929391" y="3500379"/>
            <a:ext cx="340208" cy="38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6" idx="3"/>
            <a:endCxn id="27" idx="0"/>
          </p:cNvCxnSpPr>
          <p:nvPr/>
        </p:nvCxnSpPr>
        <p:spPr bwMode="auto">
          <a:xfrm rot="5400000">
            <a:off x="6859200" y="4467580"/>
            <a:ext cx="429010" cy="79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574600" y="4740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4" idx="3"/>
            <a:endCxn id="31" idx="0"/>
          </p:cNvCxnSpPr>
          <p:nvPr/>
        </p:nvCxnSpPr>
        <p:spPr bwMode="auto">
          <a:xfrm rot="5400000">
            <a:off x="5680795" y="4438785"/>
            <a:ext cx="447621" cy="156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4" idx="5"/>
            <a:endCxn id="33" idx="0"/>
          </p:cNvCxnSpPr>
          <p:nvPr/>
        </p:nvCxnSpPr>
        <p:spPr bwMode="auto">
          <a:xfrm rot="16200000" flipH="1">
            <a:off x="6165885" y="4466084"/>
            <a:ext cx="460821" cy="114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Rectangle 6"/>
          <p:cNvSpPr>
            <a:spLocks noChangeArrowheads="1"/>
          </p:cNvSpPr>
          <p:nvPr/>
        </p:nvSpPr>
        <p:spPr bwMode="auto">
          <a:xfrm>
            <a:off x="1524000" y="3048000"/>
            <a:ext cx="8382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满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029200" y="3048000"/>
            <a:ext cx="990600" cy="685800"/>
          </a:xfrm>
          <a:prstGeom prst="rect">
            <a:avLst/>
          </a:prstGeom>
          <a:solidFill>
            <a:srgbClr val="006600"/>
          </a:solidFill>
          <a:ln w="9525" algn="ctr">
            <a:solidFill>
              <a:srgbClr val="007E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完全</a:t>
            </a:r>
            <a:endParaRPr lang="en-US" altLang="zh-CN" sz="32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3.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304800" y="1712598"/>
            <a:ext cx="8839200" cy="49930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先根：边访问边进栈，向左下方走不动时，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去栈顶右孩子处，出栈；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访问栈顶，去栈顶右孩子处，出栈；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向左下方走不动时，求助栈顶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</a:t>
            </a:r>
            <a:r>
              <a:rPr lang="zh-CN" altLang="en-US" sz="3000" dirty="0" smtClean="0">
                <a:solidFill>
                  <a:srgbClr val="008000"/>
                </a:solidFill>
              </a:rPr>
              <a:t>右子树已被访问过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否则，去右子树；</a:t>
            </a:r>
            <a:endParaRPr lang="en-US" altLang="zh-CN" sz="30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04800" y="1066800"/>
            <a:ext cx="8839200" cy="646331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对比于先根、中根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4196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 smtClean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29200" y="4626858"/>
            <a:ext cx="3200400" cy="63094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010553" y="5257800"/>
            <a:ext cx="3133447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刚被访问的结点，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就是栈顶的右孩子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727144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297645"/>
            <a:ext cx="8763000" cy="54630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指向树根，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若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C00000"/>
                </a:solidFill>
              </a:rPr>
              <a:t>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zh-CN" altLang="en-US" sz="3000" dirty="0" smtClean="0">
                <a:solidFill>
                  <a:srgbClr val="003399"/>
                </a:solidFill>
              </a:rPr>
              <a:t>求助栈顶</a:t>
            </a:r>
            <a:r>
              <a:rPr lang="zh-CN" altLang="en-US" sz="3000" dirty="0" smtClean="0"/>
              <a:t>，即</a:t>
            </a:r>
            <a:r>
              <a:rPr lang="en-US" altLang="zh-CN" sz="3000" dirty="0" smtClean="0"/>
              <a:t>p=</a:t>
            </a:r>
            <a:r>
              <a:rPr lang="zh-CN" altLang="en-US" sz="3000" dirty="0" smtClean="0"/>
              <a:t>栈顶；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518E"/>
                </a:solidFill>
              </a:rPr>
              <a:t>    </a:t>
            </a:r>
            <a:r>
              <a:rPr lang="en-US" altLang="zh-CN" sz="3000" dirty="0" smtClean="0">
                <a:solidFill>
                  <a:srgbClr val="7030A0"/>
                </a:solidFill>
              </a:rPr>
              <a:t>a. </a:t>
            </a:r>
            <a:r>
              <a:rPr lang="zh-CN" altLang="en-US" sz="3000" dirty="0" smtClean="0">
                <a:solidFill>
                  <a:srgbClr val="7030A0"/>
                </a:solidFill>
              </a:rPr>
              <a:t>栈顶无右孩子，或右孩子刚被访问，</a:t>
            </a:r>
            <a:endParaRPr lang="en-US" altLang="zh-CN" sz="3000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>
                <a:sym typeface="Wingdings" pitchFamily="2" charset="2"/>
              </a:rPr>
              <a:t>访问栈顶，退栈，</a:t>
            </a:r>
            <a:r>
              <a:rPr lang="zh-CN" altLang="en-US" sz="3000" dirty="0" smtClean="0">
                <a:solidFill>
                  <a:srgbClr val="FF0000"/>
                </a:solidFill>
                <a:sym typeface="Wingdings" pitchFamily="2" charset="2"/>
              </a:rPr>
              <a:t>令</a:t>
            </a:r>
            <a:r>
              <a:rPr lang="en-US" altLang="zh-CN" sz="3000" dirty="0" smtClean="0">
                <a:solidFill>
                  <a:srgbClr val="FF0000"/>
                </a:solidFill>
                <a:sym typeface="Wingdings" pitchFamily="2" charset="2"/>
              </a:rPr>
              <a:t>p=Null</a:t>
            </a:r>
            <a:r>
              <a:rPr lang="en-US" altLang="zh-CN" sz="3000" dirty="0" smtClean="0">
                <a:sym typeface="Wingdings" pitchFamily="2" charset="2"/>
              </a:rPr>
              <a:t>(</a:t>
            </a:r>
            <a:r>
              <a:rPr lang="zh-CN" altLang="en-US" sz="3000" dirty="0" smtClean="0">
                <a:sym typeface="Wingdings" pitchFamily="2" charset="2"/>
              </a:rPr>
              <a:t>再次求助栈顶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</a:t>
            </a:r>
            <a:r>
              <a:rPr lang="en-US" altLang="zh-CN" sz="3000" dirty="0" smtClean="0">
                <a:solidFill>
                  <a:srgbClr val="7030A0"/>
                </a:solidFill>
                <a:sym typeface="Wingdings" pitchFamily="2" charset="2"/>
              </a:rPr>
              <a:t>b. </a:t>
            </a:r>
            <a:r>
              <a:rPr lang="zh-CN" altLang="en-US" sz="3000" dirty="0" smtClean="0">
                <a:solidFill>
                  <a:srgbClr val="7030A0"/>
                </a:solidFill>
                <a:sym typeface="Wingdings" pitchFamily="2" charset="2"/>
              </a:rPr>
              <a:t>否则，</a:t>
            </a:r>
            <a:r>
              <a:rPr lang="en-US" altLang="zh-CN" sz="3000" dirty="0" smtClean="0">
                <a:solidFill>
                  <a:srgbClr val="7030A0"/>
                </a:solidFill>
                <a:sym typeface="Wingdings" pitchFamily="2" charset="2"/>
              </a:rPr>
              <a:t>p=p</a:t>
            </a:r>
            <a:r>
              <a:rPr lang="zh-CN" altLang="en-US" sz="3000" dirty="0" smtClean="0">
                <a:solidFill>
                  <a:srgbClr val="7030A0"/>
                </a:solidFill>
                <a:sym typeface="Wingdings" pitchFamily="2" charset="2"/>
              </a:rPr>
              <a:t>的右孩子</a:t>
            </a:r>
            <a:endParaRPr lang="en-US" altLang="zh-CN" sz="3000" dirty="0" smtClean="0">
              <a:solidFill>
                <a:srgbClr val="7030A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243522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73588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26567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70072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41620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217820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30001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772661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814040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545120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30001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559819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7915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504199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79156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480797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216924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301821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589865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8096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525823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391004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2008725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778209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524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940646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800705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4865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5627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286605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562705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562705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798604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1182562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284063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695805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238605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695805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238605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238605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65094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650944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650944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65094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650944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650944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650944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386756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p=Null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81200" y="6258580"/>
            <a:ext cx="5791200" cy="523220"/>
          </a:xfrm>
          <a:prstGeom prst="rect">
            <a:avLst/>
          </a:prstGeom>
          <a:solidFill>
            <a:srgbClr val="BFEE9C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图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：非递归后根遍历流程图</a:t>
            </a: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685800"/>
            <a:ext cx="798217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3802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void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PostOrder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{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003399"/>
                </a:solidFill>
              </a:rPr>
              <a:t>Stack</a:t>
            </a:r>
            <a:r>
              <a:rPr lang="en-US" altLang="zh-CN" sz="3000" dirty="0" smtClean="0"/>
              <a:t> s =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createEmptyStack</a:t>
            </a:r>
            <a:r>
              <a:rPr lang="en-US" altLang="zh-CN" sz="3000" dirty="0" smtClean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BinTree</a:t>
            </a:r>
            <a:r>
              <a:rPr lang="en-US" altLang="zh-CN" sz="3000" dirty="0" smtClean="0"/>
              <a:t> q=Null, p=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 p == Null)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en-US" altLang="zh-CN" sz="3000" dirty="0" smtClean="0">
                <a:solidFill>
                  <a:srgbClr val="008000"/>
                </a:solidFill>
              </a:rPr>
              <a:t>{   </a:t>
            </a:r>
            <a:r>
              <a:rPr lang="en-US" altLang="zh-CN" sz="3000" dirty="0" smtClean="0">
                <a:solidFill>
                  <a:srgbClr val="CC3300"/>
                </a:solidFill>
              </a:rPr>
              <a:t>push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s,p</a:t>
            </a:r>
            <a:r>
              <a:rPr lang="en-US" altLang="zh-CN" sz="3000" dirty="0" smtClean="0"/>
              <a:t>); p=</a:t>
            </a:r>
            <a:r>
              <a:rPr lang="en-US" altLang="zh-CN" sz="3000" dirty="0" err="1" smtClean="0">
                <a:solidFill>
                  <a:srgbClr val="D60093"/>
                </a:solidFill>
              </a:rPr>
              <a:t>leftChild</a:t>
            </a:r>
            <a:r>
              <a:rPr lang="en-US" altLang="zh-CN" sz="3000" dirty="0" smtClean="0"/>
              <a:t>(p); </a:t>
            </a:r>
            <a:r>
              <a:rPr lang="en-US" altLang="zh-CN" sz="3000" dirty="0" smtClean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p=</a:t>
            </a:r>
            <a:r>
              <a:rPr lang="en-US" altLang="zh-CN" sz="3000" dirty="0" smtClean="0">
                <a:solidFill>
                  <a:srgbClr val="CC3300"/>
                </a:solidFill>
              </a:rPr>
              <a:t>top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if (</a:t>
            </a:r>
            <a:r>
              <a:rPr lang="en-US" altLang="zh-CN" sz="3000" dirty="0" err="1" smtClean="0">
                <a:solidFill>
                  <a:srgbClr val="D60093"/>
                </a:solidFill>
              </a:rPr>
              <a:t>rightChild</a:t>
            </a:r>
            <a:r>
              <a:rPr lang="en-US" altLang="zh-CN" sz="3000" dirty="0" smtClean="0"/>
              <a:t>(p)==Null || </a:t>
            </a:r>
            <a:r>
              <a:rPr lang="en-US" altLang="zh-CN" sz="3000" dirty="0" err="1" smtClean="0">
                <a:solidFill>
                  <a:srgbClr val="D60093"/>
                </a:solidFill>
              </a:rPr>
              <a:t>rightChild</a:t>
            </a:r>
            <a:r>
              <a:rPr lang="en-US" altLang="zh-CN" sz="3000" dirty="0" smtClean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{   </a:t>
            </a:r>
            <a:r>
              <a:rPr lang="en-US" altLang="zh-CN" sz="3000" b="1" dirty="0" smtClean="0">
                <a:solidFill>
                  <a:srgbClr val="008000"/>
                </a:solidFill>
              </a:rPr>
              <a:t>visit</a:t>
            </a:r>
            <a:r>
              <a:rPr lang="en-US" altLang="zh-CN" sz="3000" dirty="0" smtClean="0"/>
              <a:t>(</a:t>
            </a:r>
            <a:r>
              <a:rPr lang="en-US" altLang="zh-CN" sz="3000" dirty="0" smtClean="0">
                <a:solidFill>
                  <a:srgbClr val="D60093"/>
                </a:solidFill>
              </a:rPr>
              <a:t>root</a:t>
            </a:r>
            <a:r>
              <a:rPr lang="en-US" altLang="zh-CN" sz="3000" dirty="0" smtClean="0"/>
              <a:t>(p)); </a:t>
            </a:r>
            <a:r>
              <a:rPr lang="en-US" altLang="zh-CN" sz="3000" dirty="0" smtClean="0">
                <a:solidFill>
                  <a:srgbClr val="CC3300"/>
                </a:solidFill>
              </a:rPr>
              <a:t>pop</a:t>
            </a:r>
            <a:r>
              <a:rPr lang="en-US" altLang="zh-CN" sz="3000" dirty="0" smtClean="0"/>
              <a:t>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q=p; p=Null; }</a:t>
            </a:r>
            <a:r>
              <a:rPr lang="en-US" altLang="zh-CN" sz="3000" dirty="0" smtClean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else   p=</a:t>
            </a:r>
            <a:r>
              <a:rPr lang="en-US" altLang="zh-CN" sz="3000" dirty="0" err="1" smtClean="0">
                <a:solidFill>
                  <a:srgbClr val="D60093"/>
                </a:solidFill>
              </a:rPr>
              <a:t>rightChild</a:t>
            </a:r>
            <a:r>
              <a:rPr lang="en-US" altLang="zh-CN" sz="3000" dirty="0" smtClean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}</a:t>
            </a:r>
            <a:r>
              <a:rPr lang="en-US" altLang="zh-CN" sz="3000" dirty="0" smtClean="0"/>
              <a:t>while( ! </a:t>
            </a:r>
            <a:r>
              <a:rPr lang="en-US" altLang="zh-CN" sz="3000" dirty="0" err="1" smtClean="0">
                <a:solidFill>
                  <a:srgbClr val="CC3300"/>
                </a:solidFill>
              </a:rPr>
              <a:t>isEmptyStack</a:t>
            </a:r>
            <a:r>
              <a:rPr lang="en-US" altLang="zh-CN" sz="3000" dirty="0" smtClean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15" name="矩形 14"/>
          <p:cNvSpPr/>
          <p:nvPr/>
        </p:nvSpPr>
        <p:spPr>
          <a:xfrm>
            <a:off x="4267200" y="1295400"/>
            <a:ext cx="32960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7030A0"/>
                </a:solidFill>
              </a:rPr>
              <a:t>//q: </a:t>
            </a:r>
            <a:r>
              <a:rPr lang="zh-CN" altLang="en-US" dirty="0" smtClean="0">
                <a:solidFill>
                  <a:srgbClr val="7030A0"/>
                </a:solidFill>
              </a:rPr>
              <a:t>刚被访问的结点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08277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//p</a:t>
            </a:r>
            <a:r>
              <a:rPr lang="zh-CN" altLang="en-US" dirty="0" smtClean="0">
                <a:solidFill>
                  <a:srgbClr val="003399"/>
                </a:solidFill>
              </a:rPr>
              <a:t>一直走向左下方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4481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去左孩子处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016943" y="3276600"/>
            <a:ext cx="498405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走不动，考察栈顶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2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个情况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71164" y="47244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 smtClean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5432" y="5334000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//2.</a:t>
            </a:r>
            <a:r>
              <a:rPr lang="zh-CN" altLang="en-US" dirty="0" smtClean="0">
                <a:solidFill>
                  <a:srgbClr val="008A00"/>
                </a:solidFill>
              </a:rPr>
              <a:t>去栈顶的右孩子处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579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直到栈空且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空，结束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8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do</a:t>
            </a:r>
            <a:r>
              <a:rPr lang="en-US" altLang="zh-CN" sz="3000" dirty="0" smtClean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229146" y="4191000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//1.</a:t>
            </a:r>
            <a:r>
              <a:rPr lang="zh-CN" altLang="en-US" dirty="0" smtClean="0">
                <a:solidFill>
                  <a:srgbClr val="008A00"/>
                </a:solidFill>
              </a:rPr>
              <a:t>栈顶无右子或访问过</a:t>
            </a:r>
            <a:endParaRPr lang="zh-CN" altLang="en-US" dirty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非递归深度遍历小结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457200" y="1143000"/>
            <a:ext cx="8686800" cy="571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spcBef>
                <a:spcPct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</a:t>
            </a:r>
            <a:r>
              <a:rPr lang="en-US" altLang="zh-CN" sz="3000" dirty="0" smtClean="0">
                <a:sym typeface="Wingdings" pitchFamily="2" charset="2"/>
              </a:rPr>
              <a:t> (</a:t>
            </a:r>
            <a:r>
              <a:rPr lang="zh-CN" altLang="en-US" sz="3000" dirty="0" smtClean="0">
                <a:sym typeface="Wingdings" pitchFamily="2" charset="2"/>
              </a:rPr>
              <a:t>一直向左下方</a:t>
            </a:r>
            <a:r>
              <a:rPr lang="en-US" altLang="zh-CN" sz="3000" dirty="0" smtClean="0">
                <a:sym typeface="Wingdings" pitchFamily="2" charset="2"/>
              </a:rPr>
              <a:t>) </a:t>
            </a:r>
            <a:r>
              <a:rPr lang="zh-CN" altLang="en-US" sz="3000" dirty="0" smtClean="0">
                <a:solidFill>
                  <a:srgbClr val="003399"/>
                </a:solidFill>
              </a:rPr>
              <a:t>边访问边进栈，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000" dirty="0" smtClean="0"/>
              <a:t>             走不动时，则栈顶交代右孩子、出栈；</a:t>
            </a:r>
            <a:endParaRPr lang="en-US" altLang="zh-CN" sz="3000" dirty="0" smtClean="0"/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</a:t>
            </a:r>
            <a:r>
              <a:rPr lang="zh-CN" altLang="en-US" sz="3000" dirty="0" smtClean="0">
                <a:sym typeface="Wingdings" pitchFamily="2" charset="2"/>
              </a:rPr>
              <a:t>：</a:t>
            </a:r>
            <a:r>
              <a:rPr lang="en-US" altLang="zh-CN" sz="3000" dirty="0" smtClean="0">
                <a:sym typeface="Wingdings" pitchFamily="2" charset="2"/>
              </a:rPr>
              <a:t>(</a:t>
            </a:r>
            <a:r>
              <a:rPr lang="zh-CN" altLang="en-US" sz="3000" dirty="0" smtClean="0">
                <a:sym typeface="Wingdings" pitchFamily="2" charset="2"/>
              </a:rPr>
              <a:t>一直向左下方</a:t>
            </a:r>
            <a:r>
              <a:rPr lang="en-US" altLang="zh-CN" sz="3000" dirty="0" smtClean="0">
                <a:sym typeface="Wingdings" pitchFamily="2" charset="2"/>
              </a:rPr>
              <a:t>) 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走不动时，</a:t>
            </a:r>
            <a:endParaRPr lang="en-US" altLang="zh-CN" sz="3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访问栈顶、栈顶交代右孩子、出栈；</a:t>
            </a:r>
            <a:endParaRPr lang="en-US" altLang="zh-CN" sz="3000" dirty="0" smtClean="0"/>
          </a:p>
          <a:p>
            <a:pPr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en-US" altLang="zh-CN" sz="3000" dirty="0" smtClean="0">
                <a:sym typeface="Wingdings" pitchFamily="2" charset="2"/>
              </a:rPr>
              <a:t> (</a:t>
            </a:r>
            <a:r>
              <a:rPr lang="zh-CN" altLang="en-US" sz="3000" dirty="0" smtClean="0">
                <a:sym typeface="Wingdings" pitchFamily="2" charset="2"/>
              </a:rPr>
              <a:t>一直向左下方</a:t>
            </a:r>
            <a:r>
              <a:rPr lang="en-US" altLang="zh-CN" sz="3000" dirty="0" smtClean="0">
                <a:sym typeface="Wingdings" pitchFamily="2" charset="2"/>
              </a:rPr>
              <a:t>)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3000" dirty="0" smtClean="0"/>
              <a:t>              走不动时，求助栈顶，</a:t>
            </a:r>
            <a:r>
              <a:rPr lang="zh-CN" altLang="en-US" sz="3000" dirty="0" smtClean="0">
                <a:solidFill>
                  <a:srgbClr val="003399"/>
                </a:solidFill>
              </a:rPr>
              <a:t>分</a:t>
            </a:r>
            <a:r>
              <a:rPr lang="en-US" altLang="zh-CN" sz="3000" dirty="0" smtClean="0">
                <a:solidFill>
                  <a:srgbClr val="003399"/>
                </a:solidFill>
              </a:rPr>
              <a:t>2</a:t>
            </a:r>
            <a:r>
              <a:rPr lang="zh-CN" altLang="en-US" sz="3000" dirty="0" smtClean="0">
                <a:solidFill>
                  <a:srgbClr val="003399"/>
                </a:solidFill>
              </a:rPr>
              <a:t>种情况：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</a:t>
            </a:r>
            <a:r>
              <a:rPr lang="zh-CN" altLang="en-US" sz="3000" dirty="0" smtClean="0">
                <a:solidFill>
                  <a:srgbClr val="008000"/>
                </a:solidFill>
              </a:rPr>
              <a:t>右子树刚被访问过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则访问栈顶、出栈，并再次求助栈顶；</a:t>
            </a:r>
            <a:endParaRPr lang="en-US" altLang="zh-CN" sz="3000" dirty="0" smtClean="0"/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否则，去右子树，不出栈；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09600" y="1311001"/>
            <a:ext cx="5486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每层中，从左向右遍历；</a:t>
            </a:r>
            <a:endParaRPr lang="en-US" altLang="zh-CN" sz="3200" dirty="0" smtClean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501000" y="1810748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7162800" y="27251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553200" y="371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</p:cNvCxnSpPr>
          <p:nvPr/>
        </p:nvCxnSpPr>
        <p:spPr bwMode="auto">
          <a:xfrm rot="5400000">
            <a:off x="6175801" y="2326139"/>
            <a:ext cx="484209" cy="313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930891" y="2241238"/>
            <a:ext cx="484209" cy="483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0" idx="3"/>
            <a:endCxn id="31" idx="0"/>
          </p:cNvCxnSpPr>
          <p:nvPr/>
        </p:nvCxnSpPr>
        <p:spPr bwMode="auto">
          <a:xfrm rot="5400000">
            <a:off x="6740701" y="3219839"/>
            <a:ext cx="5604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7954200" y="37157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30" idx="5"/>
            <a:endCxn id="35" idx="0"/>
          </p:cNvCxnSpPr>
          <p:nvPr/>
        </p:nvCxnSpPr>
        <p:spPr bwMode="auto">
          <a:xfrm rot="16200000" flipH="1">
            <a:off x="7619391" y="3128938"/>
            <a:ext cx="560409" cy="613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49400" y="45833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5" idx="3"/>
            <a:endCxn id="37" idx="0"/>
          </p:cNvCxnSpPr>
          <p:nvPr/>
        </p:nvCxnSpPr>
        <p:spPr bwMode="auto">
          <a:xfrm rot="5400000">
            <a:off x="7746001" y="4301339"/>
            <a:ext cx="4374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82000" y="458334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5" idx="5"/>
            <a:endCxn id="39" idx="0"/>
          </p:cNvCxnSpPr>
          <p:nvPr/>
        </p:nvCxnSpPr>
        <p:spPr bwMode="auto">
          <a:xfrm rot="16200000" flipH="1">
            <a:off x="8290491" y="4239838"/>
            <a:ext cx="4374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5973000" y="2716189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5486400" y="3733798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41" idx="3"/>
            <a:endCxn id="42" idx="0"/>
          </p:cNvCxnSpPr>
          <p:nvPr/>
        </p:nvCxnSpPr>
        <p:spPr bwMode="auto">
          <a:xfrm rot="5400000">
            <a:off x="5598896" y="3285885"/>
            <a:ext cx="5874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963600" y="460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1" idx="5"/>
            <a:endCxn id="44" idx="0"/>
          </p:cNvCxnSpPr>
          <p:nvPr/>
        </p:nvCxnSpPr>
        <p:spPr bwMode="auto">
          <a:xfrm rot="16200000" flipH="1">
            <a:off x="6871765" y="4257564"/>
            <a:ext cx="45546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6866700" y="16112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6371400" y="2487589"/>
            <a:ext cx="304800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5761800" y="34781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7514400" y="2487589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6866700" y="35162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 rot="5400000">
            <a:off x="7171500" y="43544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7933500" y="435448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543100" y="43544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162100" y="351628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609600" y="3118394"/>
            <a:ext cx="4648200" cy="11757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‘广度优先’序列：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56" name="下箭头 55"/>
          <p:cNvSpPr/>
          <p:nvPr/>
        </p:nvSpPr>
        <p:spPr bwMode="auto">
          <a:xfrm>
            <a:off x="2514600" y="2639989"/>
            <a:ext cx="381000" cy="504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143000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8" name="矩形 57"/>
          <p:cNvSpPr/>
          <p:nvPr/>
        </p:nvSpPr>
        <p:spPr>
          <a:xfrm>
            <a:off x="1599594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609600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10552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2567752" y="363058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3116900" y="363058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505200" y="363058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4015552" y="363058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4503094" y="363058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sp>
        <p:nvSpPr>
          <p:cNvPr id="66" name="云形 65"/>
          <p:cNvSpPr/>
          <p:nvPr/>
        </p:nvSpPr>
        <p:spPr bwMode="auto">
          <a:xfrm>
            <a:off x="1828800" y="4724400"/>
            <a:ext cx="2590800" cy="960447"/>
          </a:xfrm>
          <a:prstGeom prst="cloud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借助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下箭头 66"/>
          <p:cNvSpPr/>
          <p:nvPr/>
        </p:nvSpPr>
        <p:spPr bwMode="auto">
          <a:xfrm>
            <a:off x="2971800" y="4297353"/>
            <a:ext cx="324000" cy="504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971800" y="4855458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3036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队头的</a:t>
            </a:r>
            <a:r>
              <a:rPr lang="zh-CN" altLang="en-US" sz="3000" dirty="0" smtClean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 smtClean="0"/>
              <a:t>进队，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17060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468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0891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0771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28349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28496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45201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rot="5400000">
            <a:off x="7725902" y="3794035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01603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 rot="16200000" flipH="1">
            <a:off x="8206837" y="3770633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4590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3080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29558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39803" y="4099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 rot="16200000" flipH="1">
            <a:off x="6972011" y="3815659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6808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2985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0680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2304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090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3852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0884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2660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1676400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1981200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849789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2400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438400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895600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04978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3862178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4372162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4777208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5317878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5873720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0" y="422392"/>
            <a:ext cx="9144000" cy="64356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000" dirty="0">
                <a:solidFill>
                  <a:srgbClr val="003399"/>
                </a:solidFill>
                <a:latin typeface="+mj-lt"/>
              </a:rPr>
              <a:t>void </a:t>
            </a:r>
            <a:r>
              <a:rPr lang="en-US" altLang="zh-CN" sz="3000" dirty="0" err="1">
                <a:latin typeface="+mj-lt"/>
              </a:rPr>
              <a:t>levelOrder</a:t>
            </a:r>
            <a:r>
              <a:rPr lang="en-US" altLang="zh-CN" sz="3000" dirty="0">
                <a:latin typeface="+mj-lt"/>
              </a:rPr>
              <a:t>(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 t</a:t>
            </a:r>
            <a:r>
              <a:rPr lang="en-US" altLang="zh-CN" sz="3000" dirty="0" smtClean="0">
                <a:latin typeface="+mj-lt"/>
              </a:rPr>
              <a:t>)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latin typeface="+mj-lt"/>
              </a:rPr>
              <a:t> { </a:t>
            </a:r>
            <a:r>
              <a:rPr lang="en-US" altLang="zh-CN" sz="3000" dirty="0" err="1">
                <a:solidFill>
                  <a:srgbClr val="003399"/>
                </a:solidFill>
                <a:latin typeface="+mj-lt"/>
              </a:rPr>
              <a:t>BinTree</a:t>
            </a:r>
            <a:r>
              <a:rPr lang="en-US" altLang="zh-CN" sz="3000" dirty="0">
                <a:latin typeface="+mj-lt"/>
              </a:rPr>
              <a:t> c ,cc;</a:t>
            </a:r>
            <a:r>
              <a:rPr lang="zh-CN" altLang="en-US" sz="3000" dirty="0">
                <a:latin typeface="+mj-lt"/>
              </a:rPr>
              <a:t>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Queue</a:t>
            </a:r>
            <a:r>
              <a:rPr lang="en-US" altLang="zh-CN" sz="3000" dirty="0" smtClean="0">
                <a:latin typeface="+mj-lt"/>
              </a:rPr>
              <a:t> q=</a:t>
            </a:r>
            <a:r>
              <a:rPr lang="en-US" altLang="zh-CN" sz="3000" dirty="0" err="1" smtClean="0">
                <a:solidFill>
                  <a:srgbClr val="CC3300"/>
                </a:solidFill>
                <a:latin typeface="+mj-lt"/>
              </a:rPr>
              <a:t>createEmptyQueue</a:t>
            </a:r>
            <a:r>
              <a:rPr lang="en-US" altLang="zh-CN" sz="3000" dirty="0">
                <a:latin typeface="+mj-lt"/>
              </a:rPr>
              <a:t>();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if</a:t>
            </a:r>
            <a:r>
              <a:rPr lang="en-US" altLang="zh-CN" sz="3000" dirty="0">
                <a:latin typeface="+mj-lt"/>
              </a:rPr>
              <a:t>( t </a:t>
            </a:r>
            <a:r>
              <a:rPr lang="en-US" altLang="zh-CN" sz="3000" dirty="0" smtClean="0">
                <a:latin typeface="+mj-lt"/>
              </a:rPr>
              <a:t>== Null) </a:t>
            </a:r>
            <a:r>
              <a:rPr lang="en-US" altLang="zh-CN" sz="3000" dirty="0">
                <a:latin typeface="+mj-lt"/>
              </a:rPr>
              <a:t>return;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c=t</a:t>
            </a:r>
            <a:r>
              <a:rPr lang="zh-CN" altLang="en-US" sz="3000" dirty="0" smtClean="0">
                <a:latin typeface="+mj-lt"/>
              </a:rPr>
              <a:t>；</a:t>
            </a:r>
            <a:r>
              <a:rPr lang="en-US" altLang="zh-CN" sz="3000" dirty="0" err="1" smtClean="0">
                <a:solidFill>
                  <a:srgbClr val="CC3300"/>
                </a:solidFill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c); </a:t>
            </a:r>
            <a:endParaRPr lang="en-US" altLang="zh-CN" sz="3000" dirty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</a:t>
            </a:r>
            <a:r>
              <a:rPr lang="en-US" altLang="zh-CN" sz="3000" dirty="0" smtClean="0">
                <a:latin typeface="+mj-lt"/>
              </a:rPr>
              <a:t>while</a:t>
            </a:r>
            <a:r>
              <a:rPr lang="en-US" altLang="zh-CN" sz="3000" dirty="0">
                <a:latin typeface="+mj-lt"/>
              </a:rPr>
              <a:t>( </a:t>
            </a:r>
            <a:r>
              <a:rPr lang="en-US" altLang="zh-CN" sz="3000" dirty="0" smtClean="0">
                <a:latin typeface="+mj-lt"/>
              </a:rPr>
              <a:t>! </a:t>
            </a:r>
            <a:r>
              <a:rPr lang="en-US" altLang="zh-CN" sz="3000" dirty="0" err="1">
                <a:solidFill>
                  <a:srgbClr val="CC3300"/>
                </a:solidFill>
                <a:latin typeface="+mj-lt"/>
              </a:rPr>
              <a:t>isEmptyQueue</a:t>
            </a:r>
            <a:r>
              <a:rPr lang="en-US" altLang="zh-CN" sz="3000" dirty="0">
                <a:latin typeface="+mj-lt"/>
              </a:rPr>
              <a:t>(q</a:t>
            </a:r>
            <a:r>
              <a:rPr lang="en-US" altLang="zh-CN" sz="3000" dirty="0" smtClean="0">
                <a:latin typeface="+mj-lt"/>
              </a:rPr>
              <a:t>)) 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 c= </a:t>
            </a:r>
            <a:r>
              <a:rPr lang="en-US" altLang="zh-CN" sz="3000" dirty="0" err="1">
                <a:solidFill>
                  <a:srgbClr val="CC3300"/>
                </a:solidFill>
                <a:latin typeface="+mj-lt"/>
              </a:rPr>
              <a:t>frontQueue</a:t>
            </a:r>
            <a:r>
              <a:rPr lang="en-US" altLang="zh-CN" sz="3000" dirty="0">
                <a:latin typeface="+mj-lt"/>
              </a:rPr>
              <a:t>(q</a:t>
            </a:r>
            <a:r>
              <a:rPr lang="en-US" altLang="zh-CN" sz="3000" dirty="0" smtClean="0">
                <a:latin typeface="+mj-lt"/>
              </a:rPr>
              <a:t>);  </a:t>
            </a:r>
            <a:r>
              <a:rPr lang="en-US" altLang="zh-CN" sz="3000" dirty="0" err="1" smtClean="0">
                <a:solidFill>
                  <a:srgbClr val="CC3300"/>
                </a:solidFill>
                <a:latin typeface="+mj-lt"/>
              </a:rPr>
              <a:t>deQueue</a:t>
            </a:r>
            <a:r>
              <a:rPr lang="en-US" altLang="zh-CN" sz="3000" dirty="0" smtClean="0">
                <a:latin typeface="+mj-lt"/>
              </a:rPr>
              <a:t>(q);  </a:t>
            </a:r>
            <a:r>
              <a:rPr lang="en-US" altLang="zh-CN" sz="3000" b="1" dirty="0" smtClean="0">
                <a:solidFill>
                  <a:srgbClr val="008000"/>
                </a:solidFill>
                <a:latin typeface="+mj-lt"/>
              </a:rPr>
              <a:t>visit</a:t>
            </a:r>
            <a:r>
              <a:rPr lang="en-US" altLang="zh-CN" sz="3000" dirty="0" smtClean="0">
                <a:latin typeface="+mj-lt"/>
              </a:rPr>
              <a:t>(</a:t>
            </a:r>
            <a:r>
              <a:rPr lang="en-US" altLang="zh-CN" sz="3000" dirty="0" smtClean="0">
                <a:solidFill>
                  <a:srgbClr val="D60093"/>
                </a:solidFill>
                <a:latin typeface="+mj-lt"/>
              </a:rPr>
              <a:t>root</a:t>
            </a:r>
            <a:r>
              <a:rPr lang="en-US" altLang="zh-CN" sz="3000" dirty="0" smtClean="0">
                <a:latin typeface="+mj-lt"/>
              </a:rPr>
              <a:t>(c)); </a:t>
            </a:r>
            <a:endParaRPr lang="en-US" altLang="zh-CN" sz="3000" dirty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</a:t>
            </a:r>
            <a:r>
              <a:rPr lang="en-US" altLang="zh-CN" sz="3000" dirty="0" smtClean="0">
                <a:latin typeface="+mj-lt"/>
              </a:rPr>
              <a:t>cc= </a:t>
            </a:r>
            <a:r>
              <a:rPr lang="en-US" altLang="zh-CN" sz="3000" dirty="0" err="1">
                <a:solidFill>
                  <a:srgbClr val="D60093"/>
                </a:solidFill>
                <a:latin typeface="+mj-lt"/>
              </a:rPr>
              <a:t>leftChild</a:t>
            </a:r>
            <a:r>
              <a:rPr lang="en-US" altLang="zh-CN" sz="3000" dirty="0">
                <a:latin typeface="+mj-lt"/>
              </a:rPr>
              <a:t>(c); </a:t>
            </a:r>
            <a:endParaRPr lang="en-US" altLang="zh-CN" sz="3000" dirty="0" smtClean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 if(cc!=Null)      </a:t>
            </a:r>
            <a:r>
              <a:rPr lang="en-US" altLang="zh-CN" sz="3000" dirty="0" err="1" smtClean="0">
                <a:solidFill>
                  <a:srgbClr val="CC3300"/>
                </a:solidFill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cc</a:t>
            </a:r>
            <a:r>
              <a:rPr lang="en-US" altLang="zh-CN" sz="3000" dirty="0">
                <a:latin typeface="+mj-lt"/>
              </a:rPr>
              <a:t>);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j-lt"/>
              </a:rPr>
              <a:t>         </a:t>
            </a:r>
            <a:r>
              <a:rPr lang="en-US" altLang="zh-CN" sz="3000" dirty="0" smtClean="0">
                <a:latin typeface="+mj-lt"/>
              </a:rPr>
              <a:t>cc= </a:t>
            </a:r>
            <a:r>
              <a:rPr lang="en-US" altLang="zh-CN" sz="3000" dirty="0" err="1">
                <a:solidFill>
                  <a:srgbClr val="D60093"/>
                </a:solidFill>
                <a:latin typeface="+mj-lt"/>
              </a:rPr>
              <a:t>rightChild</a:t>
            </a:r>
            <a:r>
              <a:rPr lang="en-US" altLang="zh-CN" sz="3000" dirty="0">
                <a:latin typeface="+mj-lt"/>
              </a:rPr>
              <a:t>(c); </a:t>
            </a:r>
            <a:endParaRPr lang="en-US" altLang="zh-CN" sz="3000" dirty="0" smtClean="0">
              <a:latin typeface="+mj-lt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    if(cc!=Null)      </a:t>
            </a:r>
            <a:r>
              <a:rPr lang="en-US" altLang="zh-CN" sz="3000" dirty="0" err="1" smtClean="0">
                <a:solidFill>
                  <a:srgbClr val="CC3300"/>
                </a:solidFill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</a:t>
            </a:r>
            <a:r>
              <a:rPr lang="en-US" altLang="zh-CN" sz="3000" dirty="0" err="1" smtClean="0">
                <a:latin typeface="+mj-lt"/>
              </a:rPr>
              <a:t>q,cc</a:t>
            </a:r>
            <a:r>
              <a:rPr lang="en-US" altLang="zh-CN" sz="3000" dirty="0">
                <a:latin typeface="+mj-lt"/>
              </a:rPr>
              <a:t>);</a:t>
            </a: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}</a:t>
            </a:r>
            <a:endParaRPr lang="en-US" altLang="zh-CN" sz="3000" dirty="0">
              <a:latin typeface="+mj-lt"/>
            </a:endParaRPr>
          </a:p>
          <a:p>
            <a:pPr marL="108000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}</a:t>
            </a:r>
            <a:endParaRPr lang="en-US" altLang="zh-CN" sz="30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72200" y="15026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1000" y="25500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树根进队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14800" y="41148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左孩子非空则进队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43400" y="51408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右孩子非空则进队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154549" y="3083404"/>
            <a:ext cx="391325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队不空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4800" y="3505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 {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13388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练习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：基于广度优先遍历，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如何判断一棵树是否为完全二叉树？</a:t>
            </a:r>
            <a:endParaRPr lang="en-US" altLang="zh-CN" sz="3000" dirty="0" smtClean="0"/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533400" y="2438400"/>
            <a:ext cx="8610600" cy="3352800"/>
          </a:xfrm>
          <a:prstGeom prst="rect">
            <a:avLst/>
          </a:prstGeom>
          <a:solidFill>
            <a:srgbClr val="C6F2C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遍历过程中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初始化</a:t>
            </a:r>
            <a:r>
              <a:rPr lang="en-US" altLang="zh-CN" sz="3000" dirty="0" smtClean="0"/>
              <a:t>flag=0)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第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次遇到</a:t>
            </a:r>
            <a:r>
              <a:rPr lang="en-US" altLang="zh-CN" sz="3000" dirty="0" err="1" smtClean="0"/>
              <a:t>leftChild</a:t>
            </a:r>
            <a:r>
              <a:rPr lang="zh-CN" altLang="en-US" sz="3000" dirty="0" smtClean="0"/>
              <a:t>或</a:t>
            </a:r>
            <a:r>
              <a:rPr lang="en-US" altLang="zh-CN" sz="3000" dirty="0" err="1" smtClean="0"/>
              <a:t>rightChild</a:t>
            </a:r>
            <a:r>
              <a:rPr lang="zh-CN" altLang="en-US" sz="3000" dirty="0" smtClean="0"/>
              <a:t>为空，置</a:t>
            </a:r>
            <a:r>
              <a:rPr lang="en-US" altLang="zh-CN" sz="3000" dirty="0" smtClean="0"/>
              <a:t>flag=1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继续，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若后续结点有孩子</a:t>
            </a:r>
            <a:r>
              <a:rPr lang="zh-CN" altLang="en-US" sz="3000" dirty="0" smtClean="0">
                <a:solidFill>
                  <a:srgbClr val="003399"/>
                </a:solidFill>
              </a:rPr>
              <a:t>非空</a:t>
            </a:r>
            <a:r>
              <a:rPr lang="zh-CN" altLang="en-US" sz="3000" dirty="0" smtClean="0"/>
              <a:t>，且</a:t>
            </a:r>
            <a:r>
              <a:rPr lang="en-US" altLang="zh-CN" sz="3000" dirty="0" smtClean="0"/>
              <a:t>flag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则不是完全二叉树；</a:t>
            </a:r>
            <a:endParaRPr lang="en-US" altLang="zh-CN" sz="3000" dirty="0" smtClean="0"/>
          </a:p>
        </p:txBody>
      </p:sp>
      <p:sp>
        <p:nvSpPr>
          <p:cNvPr id="55" name="Oval 27"/>
          <p:cNvSpPr>
            <a:spLocks noChangeArrowheads="1"/>
          </p:cNvSpPr>
          <p:nvPr/>
        </p:nvSpPr>
        <p:spPr bwMode="auto">
          <a:xfrm>
            <a:off x="7315200" y="40128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78780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645200" y="5453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67" idx="0"/>
          </p:cNvCxnSpPr>
          <p:nvPr/>
        </p:nvCxnSpPr>
        <p:spPr bwMode="auto">
          <a:xfrm rot="5400000">
            <a:off x="7004101" y="43752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连接符 58"/>
          <p:cNvCxnSpPr>
            <a:stCxn id="55" idx="5"/>
            <a:endCxn id="56" idx="0"/>
          </p:cNvCxnSpPr>
          <p:nvPr/>
        </p:nvCxnSpPr>
        <p:spPr bwMode="auto">
          <a:xfrm rot="16200000" flipH="1">
            <a:off x="7704935" y="43605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6" idx="3"/>
            <a:endCxn id="57" idx="0"/>
          </p:cNvCxnSpPr>
          <p:nvPr/>
        </p:nvCxnSpPr>
        <p:spPr bwMode="auto">
          <a:xfrm rot="5400000">
            <a:off x="7733675" y="52458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8153400" y="5453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6" idx="5"/>
            <a:endCxn id="61" idx="0"/>
          </p:cNvCxnSpPr>
          <p:nvPr/>
        </p:nvCxnSpPr>
        <p:spPr bwMode="auto">
          <a:xfrm rot="16200000" flipH="1">
            <a:off x="8140509" y="52245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6781800" y="612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stCxn id="108" idx="3"/>
            <a:endCxn id="63" idx="0"/>
          </p:cNvCxnSpPr>
          <p:nvPr/>
        </p:nvCxnSpPr>
        <p:spPr bwMode="auto">
          <a:xfrm rot="5400000">
            <a:off x="6915302" y="5886636"/>
            <a:ext cx="317063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6781800" y="4749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400800" y="5435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0" name="直接连接符 89"/>
          <p:cNvCxnSpPr>
            <a:stCxn id="67" idx="3"/>
            <a:endCxn id="69" idx="0"/>
          </p:cNvCxnSpPr>
          <p:nvPr/>
        </p:nvCxnSpPr>
        <p:spPr bwMode="auto">
          <a:xfrm rot="5400000">
            <a:off x="6572401" y="51627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6096000" y="6121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2" name="直接连接符 91"/>
          <p:cNvCxnSpPr>
            <a:stCxn id="69" idx="3"/>
            <a:endCxn id="91" idx="0"/>
          </p:cNvCxnSpPr>
          <p:nvPr/>
        </p:nvCxnSpPr>
        <p:spPr bwMode="auto">
          <a:xfrm rot="5400000">
            <a:off x="6229501" y="58866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7086600" y="54354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9" name="直接连接符 108"/>
          <p:cNvCxnSpPr>
            <a:stCxn id="67" idx="5"/>
            <a:endCxn id="108" idx="0"/>
          </p:cNvCxnSpPr>
          <p:nvPr/>
        </p:nvCxnSpPr>
        <p:spPr bwMode="auto">
          <a:xfrm rot="16200000" flipH="1">
            <a:off x="7068034" y="52008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828800" y="1404235"/>
            <a:ext cx="5791200" cy="234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200" dirty="0" smtClean="0"/>
              <a:t> 顺序表示；</a:t>
            </a:r>
            <a:endParaRPr lang="en-US" altLang="zh-CN" sz="3200" dirty="0" smtClean="0"/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链接表示；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60000"/>
              </a:lnSpc>
              <a:spcBef>
                <a:spcPts val="0"/>
              </a:spcBef>
              <a:buFontTx/>
              <a:buAutoNum type="arabicParenBoth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线索二叉树；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回顾：二叉树的性质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238917"/>
            <a:ext cx="8763000" cy="44012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设非空二叉树的层数从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开始编号，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zh-CN" altLang="en-US" sz="3200" dirty="0" smtClean="0"/>
              <a:t>     则</a:t>
            </a:r>
            <a:r>
              <a:rPr lang="en-US" altLang="zh-CN" sz="3200" dirty="0" err="1" smtClean="0">
                <a:solidFill>
                  <a:srgbClr val="00518E"/>
                </a:solidFill>
              </a:rPr>
              <a:t>i</a:t>
            </a:r>
            <a:r>
              <a:rPr lang="zh-CN" altLang="en-US" sz="3200" dirty="0" smtClean="0">
                <a:solidFill>
                  <a:srgbClr val="00518E"/>
                </a:solidFill>
              </a:rPr>
              <a:t>层上至多有</a:t>
            </a: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baseline="30000" dirty="0" smtClean="0">
                <a:solidFill>
                  <a:srgbClr val="00518E"/>
                </a:solidFill>
              </a:rPr>
              <a:t>i</a:t>
            </a:r>
            <a:r>
              <a:rPr lang="zh-CN" altLang="en-US" sz="3200" dirty="0" smtClean="0">
                <a:solidFill>
                  <a:srgbClr val="00518E"/>
                </a:solidFill>
              </a:rPr>
              <a:t>个</a:t>
            </a:r>
            <a:r>
              <a:rPr lang="zh-CN" altLang="en-US" sz="3200" dirty="0" smtClean="0"/>
              <a:t>结点</a:t>
            </a:r>
            <a:r>
              <a:rPr lang="en-US" altLang="zh-CN" sz="3200" dirty="0" smtClean="0"/>
              <a:t>.</a:t>
            </a:r>
          </a:p>
          <a:p>
            <a:pPr marL="514350" indent="-514350"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高度为</a:t>
            </a:r>
            <a:r>
              <a:rPr lang="en-US" altLang="zh-CN" sz="3200" dirty="0" smtClean="0"/>
              <a:t>k</a:t>
            </a:r>
            <a:r>
              <a:rPr lang="zh-CN" altLang="en-US" sz="3200" dirty="0" smtClean="0"/>
              <a:t>的二叉树，最多有</a:t>
            </a:r>
            <a:r>
              <a:rPr lang="en-US" altLang="zh-CN" sz="3200" dirty="0" smtClean="0"/>
              <a:t>2</a:t>
            </a:r>
            <a:r>
              <a:rPr lang="en-US" altLang="zh-CN" sz="3200" baseline="30000" dirty="0" smtClean="0"/>
              <a:t>k+1</a:t>
            </a:r>
            <a:r>
              <a:rPr lang="en-US" altLang="zh-CN" sz="3200" dirty="0" smtClean="0"/>
              <a:t>-1</a:t>
            </a:r>
            <a:r>
              <a:rPr lang="zh-CN" altLang="en-US" sz="3200" dirty="0" smtClean="0"/>
              <a:t>个结点</a:t>
            </a:r>
            <a:r>
              <a:rPr lang="en-US" altLang="zh-CN" sz="3200" dirty="0" smtClean="0"/>
              <a:t>(k≥0)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                               </a:t>
            </a:r>
            <a:r>
              <a:rPr lang="zh-CN" altLang="en-US" sz="3200" dirty="0" smtClean="0">
                <a:sym typeface="Wingdings" pitchFamily="2" charset="2"/>
              </a:rPr>
              <a:t>最少有</a:t>
            </a:r>
            <a:r>
              <a:rPr lang="en-US" altLang="zh-CN" sz="3200" dirty="0" smtClean="0">
                <a:sym typeface="Wingdings" pitchFamily="2" charset="2"/>
              </a:rPr>
              <a:t>k+1</a:t>
            </a:r>
            <a:r>
              <a:rPr lang="zh-CN" altLang="en-US" sz="3200" dirty="0" smtClean="0">
                <a:sym typeface="Wingdings" pitchFamily="2" charset="2"/>
              </a:rPr>
              <a:t>个结点；</a:t>
            </a:r>
            <a:endParaRPr lang="en-US" altLang="zh-CN" sz="3200" dirty="0" smtClean="0"/>
          </a:p>
          <a:p>
            <a:pPr marL="514350" indent="-514350">
              <a:spcBef>
                <a:spcPts val="240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3. </a:t>
            </a:r>
            <a:r>
              <a:rPr lang="zh-CN" altLang="en-US" sz="3200" dirty="0" smtClean="0">
                <a:sym typeface="Wingdings" pitchFamily="2" charset="2"/>
              </a:rPr>
              <a:t>非空二叉树，边的总数：</a:t>
            </a:r>
            <a:r>
              <a:rPr lang="en-US" altLang="zh-CN" sz="3200" dirty="0" smtClean="0">
                <a:sym typeface="Wingdings" pitchFamily="2" charset="2"/>
              </a:rPr>
              <a:t>B =</a:t>
            </a:r>
            <a:r>
              <a:rPr lang="en-US" altLang="zh-CN" sz="3200" dirty="0" smtClean="0"/>
              <a:t> n-1 = n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+ 2</a:t>
            </a:r>
            <a:r>
              <a:rPr lang="zh-CN" altLang="en-US" sz="3200" dirty="0" smtClean="0"/>
              <a:t>*</a:t>
            </a:r>
            <a:r>
              <a:rPr lang="en-US" altLang="zh-CN" sz="3200" dirty="0" smtClean="0"/>
              <a:t>n</a:t>
            </a:r>
            <a:r>
              <a:rPr lang="en-US" altLang="zh-CN" sz="3200" baseline="-25000" dirty="0" smtClean="0"/>
              <a:t>2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baseline="-25000" dirty="0" smtClean="0"/>
              <a:t>      </a:t>
            </a:r>
            <a:r>
              <a:rPr lang="zh-CN" altLang="en-US" sz="3200" dirty="0" smtClean="0"/>
              <a:t>从而</a:t>
            </a:r>
            <a:r>
              <a:rPr lang="en-US" altLang="zh-CN" sz="3200" dirty="0" smtClean="0">
                <a:solidFill>
                  <a:srgbClr val="00518E"/>
                </a:solidFill>
              </a:rPr>
              <a:t>n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0</a:t>
            </a:r>
            <a:r>
              <a:rPr lang="en-US" altLang="zh-CN" sz="3200" dirty="0" smtClean="0">
                <a:solidFill>
                  <a:srgbClr val="00518E"/>
                </a:solidFill>
              </a:rPr>
              <a:t>= n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81000" y="1120185"/>
            <a:ext cx="8458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000" dirty="0" smtClean="0"/>
              <a:t>  完全二叉树的一个性质：</a:t>
            </a:r>
            <a:r>
              <a:rPr lang="en-US" altLang="zh-CN" sz="3000" dirty="0" smtClean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按照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>
                <a:solidFill>
                  <a:srgbClr val="008A00"/>
                </a:solidFill>
              </a:rPr>
              <a:t>层间从上到下，层内从左到右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对其结点从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到</a:t>
            </a:r>
            <a:r>
              <a:rPr lang="en-US" altLang="zh-CN" sz="3000" dirty="0" smtClean="0"/>
              <a:t>n-1</a:t>
            </a:r>
            <a:r>
              <a:rPr lang="zh-CN" altLang="en-US" sz="3000" dirty="0" smtClean="0"/>
              <a:t>进行编号，则：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" y="2924413"/>
            <a:ext cx="84582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(1)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en-US" altLang="zh-CN" sz="3000" dirty="0" smtClean="0">
                <a:latin typeface="+mj-lt"/>
              </a:rPr>
              <a:t>&gt;0</a:t>
            </a:r>
            <a:r>
              <a:rPr lang="zh-CN" altLang="en-US" sz="3000" dirty="0" smtClean="0">
                <a:latin typeface="+mj-lt"/>
              </a:rPr>
              <a:t>，结点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的父结点</a:t>
            </a:r>
            <a:r>
              <a:rPr lang="zh-CN" altLang="en-US" sz="3000" dirty="0" smtClean="0">
                <a:latin typeface="+mj-lt"/>
              </a:rPr>
              <a:t>为 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</a:t>
            </a:r>
            <a:r>
              <a:rPr lang="zh-CN" altLang="en-US" sz="3000" dirty="0" smtClean="0">
                <a:latin typeface="+mj-lt"/>
              </a:rPr>
              <a:t>(</a:t>
            </a:r>
            <a:r>
              <a:rPr lang="en-US" altLang="zh-CN" sz="3000" dirty="0" smtClean="0">
                <a:latin typeface="+mj-lt"/>
              </a:rPr>
              <a:t>i-1)/2</a:t>
            </a:r>
            <a:r>
              <a:rPr lang="zh-CN" altLang="en-US" sz="3000" b="1" dirty="0" smtClean="0">
                <a:latin typeface="+mj-lt"/>
                <a:sym typeface="Symbol" pitchFamily="18" charset="2"/>
              </a:rPr>
              <a:t>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(2)</a:t>
            </a:r>
            <a:r>
              <a:rPr lang="zh-CN" altLang="en-US" sz="3000" dirty="0" smtClean="0">
                <a:latin typeface="+mj-lt"/>
              </a:rPr>
              <a:t> 当2</a:t>
            </a:r>
            <a:r>
              <a:rPr lang="en-US" altLang="zh-CN" sz="3000" dirty="0" smtClean="0">
                <a:latin typeface="+mj-lt"/>
              </a:rPr>
              <a:t>i+1≤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的左孩子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(3) </a:t>
            </a:r>
            <a:r>
              <a:rPr lang="zh-CN" altLang="en-US" sz="3000" dirty="0" smtClean="0">
                <a:latin typeface="+mj-lt"/>
              </a:rPr>
              <a:t>当2</a:t>
            </a:r>
            <a:r>
              <a:rPr lang="en-US" altLang="zh-CN" sz="3000" dirty="0" smtClean="0">
                <a:latin typeface="+mj-lt"/>
              </a:rPr>
              <a:t>i+2≤</a:t>
            </a:r>
            <a:r>
              <a:rPr lang="en-US" altLang="zh-CN" sz="3000" dirty="0" smtClean="0">
                <a:latin typeface="+mj-lt"/>
                <a:sym typeface="Symbol" pitchFamily="18" charset="2"/>
              </a:rPr>
              <a:t>n-1</a:t>
            </a:r>
            <a:r>
              <a:rPr lang="zh-CN" altLang="en-US" sz="3000" dirty="0" smtClean="0">
                <a:latin typeface="+mj-lt"/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结点</a:t>
            </a:r>
            <a:r>
              <a:rPr lang="en-US" altLang="zh-CN" sz="3000" dirty="0" err="1" smtClean="0">
                <a:solidFill>
                  <a:srgbClr val="00518E"/>
                </a:solidFill>
                <a:latin typeface="+mj-lt"/>
              </a:rPr>
              <a:t>i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的右孩子</a:t>
            </a:r>
            <a:r>
              <a:rPr lang="zh-CN" altLang="en-US" sz="3000" dirty="0" smtClean="0">
                <a:latin typeface="+mj-lt"/>
              </a:rPr>
              <a:t>为2</a:t>
            </a:r>
            <a:r>
              <a:rPr lang="en-US" altLang="zh-CN" sz="3000" dirty="0" smtClean="0">
                <a:latin typeface="+mj-lt"/>
              </a:rPr>
              <a:t>i+2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(4) </a:t>
            </a:r>
            <a:r>
              <a:rPr lang="zh-CN" altLang="en-US" sz="3000" dirty="0" smtClean="0">
                <a:latin typeface="+mj-lt"/>
              </a:rPr>
              <a:t>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为偶数且≠ </a:t>
            </a:r>
            <a:r>
              <a:rPr lang="en-US" altLang="zh-CN" sz="3000" dirty="0" smtClean="0">
                <a:latin typeface="+mj-lt"/>
              </a:rPr>
              <a:t>0</a:t>
            </a:r>
            <a:r>
              <a:rPr lang="zh-CN" altLang="en-US" sz="3000" dirty="0" smtClean="0">
                <a:latin typeface="+mj-lt"/>
              </a:rPr>
              <a:t>，其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左兄弟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i-1；</a:t>
            </a:r>
          </a:p>
          <a:p>
            <a:pPr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      当</a:t>
            </a:r>
            <a:r>
              <a:rPr lang="en-US" altLang="zh-CN" sz="3000" dirty="0" err="1" smtClean="0">
                <a:latin typeface="+mj-lt"/>
              </a:rPr>
              <a:t>i</a:t>
            </a:r>
            <a:r>
              <a:rPr lang="zh-CN" altLang="en-US" sz="3000" dirty="0" smtClean="0">
                <a:latin typeface="+mj-lt"/>
              </a:rPr>
              <a:t>为奇数且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en-US" altLang="zh-CN" sz="3000" dirty="0" smtClean="0"/>
              <a:t> ≤ </a:t>
            </a:r>
            <a:r>
              <a:rPr lang="en-US" altLang="zh-CN" sz="3000" dirty="0" smtClean="0">
                <a:sym typeface="Symbol" pitchFamily="18" charset="2"/>
              </a:rPr>
              <a:t>n-1</a:t>
            </a:r>
            <a:r>
              <a:rPr lang="zh-CN" altLang="en-US" sz="3000" dirty="0" smtClean="0">
                <a:sym typeface="Symbol" pitchFamily="18" charset="2"/>
              </a:rPr>
              <a:t>，</a:t>
            </a:r>
            <a:r>
              <a:rPr lang="zh-CN" altLang="en-US" sz="3000" dirty="0" smtClean="0">
                <a:latin typeface="+mj-lt"/>
              </a:rPr>
              <a:t>其</a:t>
            </a:r>
            <a:r>
              <a:rPr lang="zh-CN" altLang="en-US" sz="3000" dirty="0" smtClean="0">
                <a:solidFill>
                  <a:srgbClr val="00518E"/>
                </a:solidFill>
                <a:latin typeface="+mj-lt"/>
              </a:rPr>
              <a:t>右兄弟</a:t>
            </a:r>
            <a:r>
              <a:rPr lang="zh-CN" altLang="en-US" sz="3000" dirty="0" smtClean="0">
                <a:latin typeface="+mj-lt"/>
              </a:rPr>
              <a:t>为</a:t>
            </a:r>
            <a:r>
              <a:rPr lang="en-US" altLang="zh-CN" sz="3000" dirty="0" smtClean="0">
                <a:latin typeface="+mj-lt"/>
              </a:rPr>
              <a:t>i+1</a:t>
            </a:r>
            <a:r>
              <a:rPr lang="zh-CN" altLang="en-US" sz="3000" dirty="0" smtClean="0">
                <a:latin typeface="+mj-lt"/>
              </a:rPr>
              <a:t>； </a:t>
            </a:r>
            <a:endParaRPr lang="zh-CN" altLang="en-US" sz="3000" dirty="0">
              <a:latin typeface="+mj-lt"/>
            </a:endParaRPr>
          </a:p>
        </p:txBody>
      </p:sp>
      <p:sp>
        <p:nvSpPr>
          <p:cNvPr id="29" name="Oval 26"/>
          <p:cNvSpPr>
            <a:spLocks noChangeArrowheads="1"/>
          </p:cNvSpPr>
          <p:nvPr/>
        </p:nvSpPr>
        <p:spPr bwMode="auto">
          <a:xfrm>
            <a:off x="73098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7797600" y="1244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8310000" y="1913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80772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0" idx="3"/>
            <a:endCxn id="29" idx="0"/>
          </p:cNvCxnSpPr>
          <p:nvPr/>
        </p:nvCxnSpPr>
        <p:spPr bwMode="auto">
          <a:xfrm rot="5400000">
            <a:off x="7543201" y="1595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0" idx="5"/>
            <a:endCxn id="31" idx="0"/>
          </p:cNvCxnSpPr>
          <p:nvPr/>
        </p:nvCxnSpPr>
        <p:spPr bwMode="auto">
          <a:xfrm rot="16200000" flipH="1">
            <a:off x="8196035" y="1583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1" idx="3"/>
            <a:endCxn id="32" idx="0"/>
          </p:cNvCxnSpPr>
          <p:nvPr/>
        </p:nvCxnSpPr>
        <p:spPr bwMode="auto">
          <a:xfrm rot="5400000">
            <a:off x="8178900" y="2396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7035600" y="259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stCxn id="29" idx="3"/>
            <a:endCxn id="36" idx="0"/>
          </p:cNvCxnSpPr>
          <p:nvPr/>
        </p:nvCxnSpPr>
        <p:spPr bwMode="auto">
          <a:xfrm rot="5400000">
            <a:off x="7158000" y="2375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543800" y="2604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29" idx="5"/>
            <a:endCxn id="38" idx="0"/>
          </p:cNvCxnSpPr>
          <p:nvPr/>
        </p:nvCxnSpPr>
        <p:spPr bwMode="auto">
          <a:xfrm rot="16200000" flipH="1">
            <a:off x="7558234" y="2402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559600" y="2594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1" idx="5"/>
            <a:endCxn id="40" idx="0"/>
          </p:cNvCxnSpPr>
          <p:nvPr/>
        </p:nvCxnSpPr>
        <p:spPr bwMode="auto">
          <a:xfrm rot="16200000" flipH="1">
            <a:off x="8570901" y="2389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29"/>
          <p:cNvSpPr>
            <a:spLocks noChangeArrowheads="1"/>
          </p:cNvSpPr>
          <p:nvPr/>
        </p:nvSpPr>
        <p:spPr bwMode="auto">
          <a:xfrm>
            <a:off x="6781800" y="3297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43" name="直接连接符 42"/>
          <p:cNvCxnSpPr>
            <a:stCxn id="36" idx="3"/>
            <a:endCxn id="42" idx="0"/>
          </p:cNvCxnSpPr>
          <p:nvPr/>
        </p:nvCxnSpPr>
        <p:spPr bwMode="auto">
          <a:xfrm rot="5400000">
            <a:off x="6879134" y="3078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7264200" y="3301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36" idx="5"/>
            <a:endCxn id="44" idx="0"/>
          </p:cNvCxnSpPr>
          <p:nvPr/>
        </p:nvCxnSpPr>
        <p:spPr bwMode="auto">
          <a:xfrm rot="16200000" flipH="1">
            <a:off x="7271135" y="3092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将</a:t>
            </a:r>
            <a:r>
              <a:rPr lang="zh-CN" altLang="en-US" sz="3000" dirty="0" smtClean="0">
                <a:solidFill>
                  <a:srgbClr val="003399"/>
                </a:solidFill>
              </a:rPr>
              <a:t>完全二叉树</a:t>
            </a:r>
            <a:r>
              <a:rPr lang="zh-CN" altLang="en-US" sz="3000" dirty="0" smtClean="0"/>
              <a:t>，按‘广度优先遍历’的顺序，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进行顺序存储：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3733800"/>
            <a:ext cx="8458200" cy="18235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二叉树上的基本操作：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求结点的左孩子、右孩子、父亲、左右兄弟；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复杂度？</a:t>
            </a:r>
            <a:endParaRPr lang="en-US" altLang="zh-CN" sz="3000" dirty="0" smtClean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92800" y="17526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8055600" y="2489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7822800" y="3193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3" idx="3"/>
            <a:endCxn id="52" idx="0"/>
          </p:cNvCxnSpPr>
          <p:nvPr/>
        </p:nvCxnSpPr>
        <p:spPr bwMode="auto">
          <a:xfrm rot="5400000">
            <a:off x="7181701" y="2115035"/>
            <a:ext cx="3680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23" idx="5"/>
            <a:endCxn id="24" idx="0"/>
          </p:cNvCxnSpPr>
          <p:nvPr/>
        </p:nvCxnSpPr>
        <p:spPr bwMode="auto">
          <a:xfrm rot="16200000" flipH="1">
            <a:off x="7882535" y="2100334"/>
            <a:ext cx="368065" cy="41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24" idx="3"/>
            <a:endCxn id="25" idx="0"/>
          </p:cNvCxnSpPr>
          <p:nvPr/>
        </p:nvCxnSpPr>
        <p:spPr bwMode="auto">
          <a:xfrm rot="5400000">
            <a:off x="7911275" y="2985661"/>
            <a:ext cx="335117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331000" y="3193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24" idx="5"/>
            <a:endCxn id="48" idx="0"/>
          </p:cNvCxnSpPr>
          <p:nvPr/>
        </p:nvCxnSpPr>
        <p:spPr bwMode="auto">
          <a:xfrm rot="16200000" flipH="1">
            <a:off x="8318109" y="2964360"/>
            <a:ext cx="335117" cy="122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6883200" y="386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3" idx="5"/>
            <a:endCxn id="50" idx="0"/>
          </p:cNvCxnSpPr>
          <p:nvPr/>
        </p:nvCxnSpPr>
        <p:spPr bwMode="auto">
          <a:xfrm rot="16200000" flipH="1">
            <a:off x="6864635" y="3626434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6959400" y="2489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578400" y="3175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6750001" y="29025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6273600" y="3861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3" idx="3"/>
            <a:endCxn id="55" idx="0"/>
          </p:cNvCxnSpPr>
          <p:nvPr/>
        </p:nvCxnSpPr>
        <p:spPr bwMode="auto">
          <a:xfrm rot="5400000">
            <a:off x="6407101" y="36264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264200" y="3175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2" idx="5"/>
            <a:endCxn id="57" idx="0"/>
          </p:cNvCxnSpPr>
          <p:nvPr/>
        </p:nvCxnSpPr>
        <p:spPr bwMode="auto">
          <a:xfrm rot="16200000" flipH="1">
            <a:off x="7245634" y="2940635"/>
            <a:ext cx="31706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33400" y="2495730"/>
          <a:ext cx="6095997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2501399" y="4833755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i="1" dirty="0" smtClean="0">
                <a:solidFill>
                  <a:srgbClr val="003399"/>
                </a:solidFill>
              </a:rPr>
              <a:t>O</a:t>
            </a:r>
            <a:r>
              <a:rPr lang="en-US" altLang="zh-CN" sz="3200" dirty="0" smtClean="0">
                <a:solidFill>
                  <a:srgbClr val="003399"/>
                </a:solidFill>
              </a:rPr>
              <a:t>(1)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458200" cy="1246495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将普通</a:t>
            </a:r>
            <a:r>
              <a:rPr lang="zh-CN" altLang="en-US" sz="3000" dirty="0" smtClean="0">
                <a:solidFill>
                  <a:srgbClr val="003399"/>
                </a:solidFill>
              </a:rPr>
              <a:t>二叉树</a:t>
            </a:r>
            <a:r>
              <a:rPr lang="zh-CN" altLang="en-US" sz="3000" dirty="0" smtClean="0"/>
              <a:t>，按‘广度优先遍历’的顺序，</a:t>
            </a:r>
            <a:endParaRPr lang="en-US" altLang="zh-CN" sz="30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进行顺序存储：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4348624"/>
            <a:ext cx="8458200" cy="188968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二叉树上的基本操作：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求结点的左孩子、右孩子、父亲、左右兄弟；</a:t>
            </a:r>
            <a:endParaRPr lang="en-US" altLang="zh-CN" sz="30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复杂度？</a:t>
            </a:r>
            <a:endParaRPr lang="en-US" altLang="zh-CN" sz="3000" dirty="0" smtClean="0"/>
          </a:p>
        </p:txBody>
      </p:sp>
      <p:sp>
        <p:nvSpPr>
          <p:cNvPr id="23" name="Oval 27"/>
          <p:cNvSpPr>
            <a:spLocks noChangeArrowheads="1"/>
          </p:cNvSpPr>
          <p:nvPr/>
        </p:nvSpPr>
        <p:spPr bwMode="auto">
          <a:xfrm>
            <a:off x="7416600" y="2057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4" name="Oval 28"/>
          <p:cNvSpPr>
            <a:spLocks noChangeArrowheads="1"/>
          </p:cNvSpPr>
          <p:nvPr/>
        </p:nvSpPr>
        <p:spPr bwMode="auto">
          <a:xfrm>
            <a:off x="8229600" y="278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3" idx="3"/>
            <a:endCxn id="52" idx="0"/>
          </p:cNvCxnSpPr>
          <p:nvPr/>
        </p:nvCxnSpPr>
        <p:spPr bwMode="auto">
          <a:xfrm rot="5400000">
            <a:off x="7067401" y="2381735"/>
            <a:ext cx="3680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23" idx="5"/>
            <a:endCxn id="24" idx="0"/>
          </p:cNvCxnSpPr>
          <p:nvPr/>
        </p:nvCxnSpPr>
        <p:spPr bwMode="auto">
          <a:xfrm rot="16200000" flipH="1">
            <a:off x="7937567" y="2273902"/>
            <a:ext cx="355800" cy="660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7924800" y="3492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24" idx="3"/>
            <a:endCxn id="48" idx="0"/>
          </p:cNvCxnSpPr>
          <p:nvPr/>
        </p:nvCxnSpPr>
        <p:spPr bwMode="auto">
          <a:xfrm rot="5400000">
            <a:off x="8045701" y="3245770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6654600" y="420520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53" idx="5"/>
            <a:endCxn id="50" idx="0"/>
          </p:cNvCxnSpPr>
          <p:nvPr/>
        </p:nvCxnSpPr>
        <p:spPr bwMode="auto">
          <a:xfrm rot="16200000" flipH="1">
            <a:off x="6648635" y="3983237"/>
            <a:ext cx="317065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6807000" y="2794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3" name="Oval 29"/>
          <p:cNvSpPr>
            <a:spLocks noChangeArrowheads="1"/>
          </p:cNvSpPr>
          <p:nvPr/>
        </p:nvSpPr>
        <p:spPr bwMode="auto">
          <a:xfrm>
            <a:off x="6375000" y="351940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rot="5400000">
            <a:off x="6552399" y="3201537"/>
            <a:ext cx="356468" cy="27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533401" y="2495730"/>
          <a:ext cx="5715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 smtClean="0">
                          <a:solidFill>
                            <a:srgbClr val="C00000"/>
                          </a:solidFill>
                        </a:rPr>
                        <a:t>∧</a:t>
                      </a:r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 smtClean="0">
                          <a:solidFill>
                            <a:srgbClr val="C00000"/>
                          </a:solidFill>
                        </a:rPr>
                        <a:t>∧</a:t>
                      </a:r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1" dirty="0" smtClean="0">
                          <a:solidFill>
                            <a:srgbClr val="C00000"/>
                          </a:solidFill>
                        </a:rPr>
                        <a:t>∧</a:t>
                      </a:r>
                      <a:endParaRPr lang="zh-CN" altLang="en-US" sz="3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2501399" y="5616714"/>
            <a:ext cx="10038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i="1" dirty="0" smtClean="0">
                <a:solidFill>
                  <a:srgbClr val="003399"/>
                </a:solidFill>
              </a:rPr>
              <a:t>O</a:t>
            </a:r>
            <a:r>
              <a:rPr lang="en-US" altLang="zh-CN" sz="3200" dirty="0" smtClean="0">
                <a:solidFill>
                  <a:srgbClr val="003399"/>
                </a:solidFill>
              </a:rPr>
              <a:t>(1)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62800" y="3505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30" name="直接连接符 29"/>
          <p:cNvCxnSpPr>
            <a:stCxn id="52" idx="5"/>
            <a:endCxn id="29" idx="0"/>
          </p:cNvCxnSpPr>
          <p:nvPr/>
        </p:nvCxnSpPr>
        <p:spPr bwMode="auto">
          <a:xfrm rot="16200000" flipH="1">
            <a:off x="7106135" y="3232534"/>
            <a:ext cx="342265" cy="203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070200" y="4216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39" name="直接连接符 38"/>
          <p:cNvCxnSpPr>
            <a:stCxn id="53" idx="3"/>
            <a:endCxn id="38" idx="0"/>
          </p:cNvCxnSpPr>
          <p:nvPr/>
        </p:nvCxnSpPr>
        <p:spPr bwMode="auto">
          <a:xfrm rot="5400000">
            <a:off x="6198202" y="3976137"/>
            <a:ext cx="328062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24" idx="5"/>
            <a:endCxn id="45" idx="0"/>
          </p:cNvCxnSpPr>
          <p:nvPr/>
        </p:nvCxnSpPr>
        <p:spPr bwMode="auto">
          <a:xfrm rot="16200000" flipH="1">
            <a:off x="8497102" y="3251902"/>
            <a:ext cx="354530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8534400" y="3505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65" name="Text Box 6"/>
          <p:cNvSpPr txBox="1">
            <a:spLocks noChangeArrowheads="1"/>
          </p:cNvSpPr>
          <p:nvPr/>
        </p:nvSpPr>
        <p:spPr bwMode="auto">
          <a:xfrm>
            <a:off x="2362200" y="3484602"/>
            <a:ext cx="3733800" cy="553998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缺点：浪费空间</a:t>
            </a:r>
            <a:endParaRPr lang="en-US" altLang="zh-CN" sz="3000" dirty="0" smtClean="0"/>
          </a:p>
        </p:txBody>
      </p:sp>
      <p:cxnSp>
        <p:nvCxnSpPr>
          <p:cNvPr id="67" name="直接箭头连接符 66"/>
          <p:cNvCxnSpPr/>
          <p:nvPr/>
        </p:nvCxnSpPr>
        <p:spPr bwMode="auto">
          <a:xfrm rot="16200000" flipV="1">
            <a:off x="3276600" y="3200400"/>
            <a:ext cx="4572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 flipH="1" flipV="1">
            <a:off x="4267200" y="3124200"/>
            <a:ext cx="4572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5400000" flipH="1" flipV="1">
            <a:off x="4953000" y="3124200"/>
            <a:ext cx="457200" cy="3048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8" grpId="0" animBg="1"/>
      <p:bldP spid="45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5.3.1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顺序表示小结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12003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Tx/>
              <a:buAutoNum type="arabicParenBoth"/>
            </a:pPr>
            <a:r>
              <a:rPr lang="zh-CN" altLang="en-US" sz="3000" dirty="0" smtClean="0"/>
              <a:t> 顺序表示适用于完全二叉树，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       </a:t>
            </a:r>
            <a:r>
              <a:rPr lang="zh-CN" altLang="en-US" sz="3000" dirty="0" smtClean="0"/>
              <a:t>或“接近完全”的二叉树；</a:t>
            </a:r>
            <a:endParaRPr lang="en-US" altLang="zh-CN" sz="3000" dirty="0" smtClean="0"/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381000" y="2286000"/>
            <a:ext cx="8763000" cy="1754326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(2) </a:t>
            </a:r>
            <a:r>
              <a:rPr lang="zh-CN" altLang="en-US" sz="3000" dirty="0" smtClean="0">
                <a:solidFill>
                  <a:srgbClr val="003399"/>
                </a:solidFill>
              </a:rPr>
              <a:t>最坏情况：</a:t>
            </a:r>
            <a:r>
              <a:rPr lang="zh-CN" altLang="en-US" sz="3000" dirty="0" smtClean="0"/>
              <a:t>高度为</a:t>
            </a:r>
            <a:r>
              <a:rPr lang="en-US" altLang="zh-CN" sz="3000" dirty="0" smtClean="0"/>
              <a:t>k</a:t>
            </a:r>
            <a:r>
              <a:rPr lang="zh-CN" altLang="en-US" sz="3000" dirty="0" smtClean="0"/>
              <a:t>的右单枝二叉树，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</a:t>
            </a:r>
            <a:r>
              <a:rPr lang="zh-CN" altLang="en-US" sz="3000" dirty="0" smtClean="0"/>
              <a:t>本来只有</a:t>
            </a:r>
            <a:r>
              <a:rPr lang="en-US" altLang="zh-CN" sz="3000" dirty="0" smtClean="0"/>
              <a:t>k+1</a:t>
            </a:r>
            <a:r>
              <a:rPr lang="zh-CN" altLang="en-US" sz="3000" dirty="0" smtClean="0"/>
              <a:t>个结点，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       </a:t>
            </a:r>
            <a:r>
              <a:rPr lang="zh-CN" altLang="en-US" sz="3000" dirty="0" smtClean="0"/>
              <a:t>为了顺序表示，需增加到</a:t>
            </a:r>
            <a:r>
              <a:rPr lang="en-US" altLang="zh-CN" sz="3000" dirty="0" smtClean="0"/>
              <a:t>2</a:t>
            </a:r>
            <a:r>
              <a:rPr lang="en-US" altLang="zh-CN" sz="3000" baseline="30000" dirty="0" smtClean="0"/>
              <a:t>k+1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个；</a:t>
            </a:r>
            <a:endParaRPr lang="en-US" altLang="zh-CN" sz="3000" dirty="0" smtClean="0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514600" y="3962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8" name="Oval 28"/>
          <p:cNvSpPr>
            <a:spLocks noChangeArrowheads="1"/>
          </p:cNvSpPr>
          <p:nvPr/>
        </p:nvSpPr>
        <p:spPr bwMode="auto">
          <a:xfrm>
            <a:off x="3073200" y="469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2768400" y="54030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3"/>
            <a:endCxn id="78" idx="0"/>
          </p:cNvCxnSpPr>
          <p:nvPr/>
        </p:nvCxnSpPr>
        <p:spPr bwMode="auto">
          <a:xfrm rot="5400000">
            <a:off x="2165401" y="4286735"/>
            <a:ext cx="3680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>
            <a:stCxn id="66" idx="5"/>
            <a:endCxn id="68" idx="0"/>
          </p:cNvCxnSpPr>
          <p:nvPr/>
        </p:nvCxnSpPr>
        <p:spPr bwMode="auto">
          <a:xfrm rot="16200000" flipH="1">
            <a:off x="2902235" y="4312234"/>
            <a:ext cx="36806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68" idx="3"/>
            <a:endCxn id="69" idx="0"/>
          </p:cNvCxnSpPr>
          <p:nvPr/>
        </p:nvCxnSpPr>
        <p:spPr bwMode="auto">
          <a:xfrm rot="5400000">
            <a:off x="2892875" y="5159461"/>
            <a:ext cx="335117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1828800" y="607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9" idx="5"/>
            <a:endCxn id="76" idx="0"/>
          </p:cNvCxnSpPr>
          <p:nvPr/>
        </p:nvCxnSpPr>
        <p:spPr bwMode="auto">
          <a:xfrm rot="16200000" flipH="1">
            <a:off x="1810235" y="5836234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8"/>
          <p:cNvSpPr>
            <a:spLocks noChangeArrowheads="1"/>
          </p:cNvSpPr>
          <p:nvPr/>
        </p:nvSpPr>
        <p:spPr bwMode="auto">
          <a:xfrm>
            <a:off x="1905000" y="469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9" name="Oval 29"/>
          <p:cNvSpPr>
            <a:spLocks noChangeArrowheads="1"/>
          </p:cNvSpPr>
          <p:nvPr/>
        </p:nvSpPr>
        <p:spPr bwMode="auto">
          <a:xfrm>
            <a:off x="1524000" y="5385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0" name="直接连接符 79"/>
          <p:cNvCxnSpPr>
            <a:stCxn id="78" idx="3"/>
            <a:endCxn id="79" idx="0"/>
          </p:cNvCxnSpPr>
          <p:nvPr/>
        </p:nvCxnSpPr>
        <p:spPr bwMode="auto">
          <a:xfrm rot="5400000">
            <a:off x="1695601" y="5112335"/>
            <a:ext cx="3170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1219200" y="6070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stCxn id="79" idx="3"/>
            <a:endCxn id="81" idx="0"/>
          </p:cNvCxnSpPr>
          <p:nvPr/>
        </p:nvCxnSpPr>
        <p:spPr bwMode="auto">
          <a:xfrm rot="5400000">
            <a:off x="1352701" y="5836235"/>
            <a:ext cx="3170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27"/>
          <p:cNvSpPr>
            <a:spLocks noChangeArrowheads="1"/>
          </p:cNvSpPr>
          <p:nvPr/>
        </p:nvSpPr>
        <p:spPr bwMode="auto">
          <a:xfrm>
            <a:off x="6400800" y="402633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7" name="Oval 28"/>
          <p:cNvSpPr>
            <a:spLocks noChangeArrowheads="1"/>
          </p:cNvSpPr>
          <p:nvPr/>
        </p:nvSpPr>
        <p:spPr bwMode="auto">
          <a:xfrm>
            <a:off x="7416600" y="4724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stCxn id="86" idx="2"/>
            <a:endCxn id="103" idx="0"/>
          </p:cNvCxnSpPr>
          <p:nvPr/>
        </p:nvCxnSpPr>
        <p:spPr bwMode="auto">
          <a:xfrm rot="10800000" flipV="1">
            <a:off x="5397600" y="4242332"/>
            <a:ext cx="1003200" cy="4310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86" idx="6"/>
            <a:endCxn id="87" idx="0"/>
          </p:cNvCxnSpPr>
          <p:nvPr/>
        </p:nvCxnSpPr>
        <p:spPr bwMode="auto">
          <a:xfrm>
            <a:off x="6832800" y="4242333"/>
            <a:ext cx="799800" cy="4820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>
            <a:stCxn id="87" idx="3"/>
            <a:endCxn id="134" idx="0"/>
          </p:cNvCxnSpPr>
          <p:nvPr/>
        </p:nvCxnSpPr>
        <p:spPr bwMode="auto">
          <a:xfrm rot="5400000">
            <a:off x="7143901" y="5023235"/>
            <a:ext cx="266065" cy="40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8001000" y="5359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93" name="直接连接符 92"/>
          <p:cNvCxnSpPr>
            <a:stCxn id="87" idx="5"/>
            <a:endCxn id="92" idx="0"/>
          </p:cNvCxnSpPr>
          <p:nvPr/>
        </p:nvCxnSpPr>
        <p:spPr bwMode="auto">
          <a:xfrm rot="16200000" flipH="1">
            <a:off x="7868135" y="5010334"/>
            <a:ext cx="266065" cy="431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>
            <a:stCxn id="106" idx="5"/>
            <a:endCxn id="110" idx="0"/>
          </p:cNvCxnSpPr>
          <p:nvPr/>
        </p:nvCxnSpPr>
        <p:spPr bwMode="auto">
          <a:xfrm rot="16200000" flipH="1">
            <a:off x="4947335" y="5823334"/>
            <a:ext cx="342265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103" idx="3"/>
            <a:endCxn id="106" idx="0"/>
          </p:cNvCxnSpPr>
          <p:nvPr/>
        </p:nvCxnSpPr>
        <p:spPr bwMode="auto">
          <a:xfrm rot="5400000">
            <a:off x="4934101" y="5023235"/>
            <a:ext cx="291865" cy="32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106" idx="3"/>
            <a:endCxn id="112" idx="0"/>
          </p:cNvCxnSpPr>
          <p:nvPr/>
        </p:nvCxnSpPr>
        <p:spPr bwMode="auto">
          <a:xfrm rot="5400000">
            <a:off x="4527901" y="5810435"/>
            <a:ext cx="342265" cy="12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29"/>
          <p:cNvSpPr>
            <a:spLocks noChangeArrowheads="1"/>
          </p:cNvSpPr>
          <p:nvPr/>
        </p:nvSpPr>
        <p:spPr bwMode="auto">
          <a:xfrm>
            <a:off x="8331000" y="6064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02" name="直接连接符 101"/>
          <p:cNvCxnSpPr>
            <a:stCxn id="92" idx="5"/>
            <a:endCxn id="101" idx="0"/>
          </p:cNvCxnSpPr>
          <p:nvPr/>
        </p:nvCxnSpPr>
        <p:spPr bwMode="auto">
          <a:xfrm rot="16200000" flipH="1">
            <a:off x="8290127" y="5807542"/>
            <a:ext cx="336481" cy="177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5181600" y="46734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06" name="Oval 29"/>
          <p:cNvSpPr>
            <a:spLocks noChangeArrowheads="1"/>
          </p:cNvSpPr>
          <p:nvPr/>
        </p:nvSpPr>
        <p:spPr bwMode="auto">
          <a:xfrm>
            <a:off x="4699200" y="5334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0" name="Oval 29"/>
          <p:cNvSpPr>
            <a:spLocks noChangeArrowheads="1"/>
          </p:cNvSpPr>
          <p:nvPr/>
        </p:nvSpPr>
        <p:spPr bwMode="auto">
          <a:xfrm>
            <a:off x="49530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44196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14" name="直接连接符 113"/>
          <p:cNvCxnSpPr>
            <a:stCxn id="116" idx="5"/>
            <a:endCxn id="117" idx="0"/>
          </p:cNvCxnSpPr>
          <p:nvPr/>
        </p:nvCxnSpPr>
        <p:spPr bwMode="auto">
          <a:xfrm rot="16200000" flipH="1">
            <a:off x="5988635" y="57978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接连接符 114"/>
          <p:cNvCxnSpPr>
            <a:stCxn id="116" idx="3"/>
            <a:endCxn id="118" idx="0"/>
          </p:cNvCxnSpPr>
          <p:nvPr/>
        </p:nvCxnSpPr>
        <p:spPr bwMode="auto">
          <a:xfrm rot="5400000">
            <a:off x="5569201" y="5835935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5715000" y="5334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60198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5486400" y="60450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19" name="直接连接符 118"/>
          <p:cNvCxnSpPr>
            <a:stCxn id="103" idx="5"/>
            <a:endCxn id="116" idx="0"/>
          </p:cNvCxnSpPr>
          <p:nvPr/>
        </p:nvCxnSpPr>
        <p:spPr bwMode="auto">
          <a:xfrm rot="16200000" flipH="1">
            <a:off x="5594735" y="4997734"/>
            <a:ext cx="2918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Oval 29"/>
          <p:cNvSpPr>
            <a:spLocks noChangeArrowheads="1"/>
          </p:cNvSpPr>
          <p:nvPr/>
        </p:nvSpPr>
        <p:spPr bwMode="auto">
          <a:xfrm>
            <a:off x="2222065" y="5422466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23" name="直接连接符 122"/>
          <p:cNvCxnSpPr>
            <a:stCxn id="78" idx="5"/>
            <a:endCxn id="122" idx="0"/>
          </p:cNvCxnSpPr>
          <p:nvPr/>
        </p:nvCxnSpPr>
        <p:spPr bwMode="auto">
          <a:xfrm rot="16200000" flipH="1">
            <a:off x="2178635" y="5163035"/>
            <a:ext cx="354531" cy="16433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Oval 29"/>
          <p:cNvSpPr>
            <a:spLocks noChangeArrowheads="1"/>
          </p:cNvSpPr>
          <p:nvPr/>
        </p:nvSpPr>
        <p:spPr bwMode="auto">
          <a:xfrm>
            <a:off x="3378000" y="541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26" name="直接连接符 125"/>
          <p:cNvCxnSpPr>
            <a:stCxn id="68" idx="5"/>
            <a:endCxn id="125" idx="0"/>
          </p:cNvCxnSpPr>
          <p:nvPr/>
        </p:nvCxnSpPr>
        <p:spPr bwMode="auto">
          <a:xfrm rot="16200000" flipH="1">
            <a:off x="3346835" y="51630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4" idx="5"/>
            <a:endCxn id="135" idx="0"/>
          </p:cNvCxnSpPr>
          <p:nvPr/>
        </p:nvCxnSpPr>
        <p:spPr bwMode="auto">
          <a:xfrm rot="16200000" flipH="1">
            <a:off x="7131635" y="5823034"/>
            <a:ext cx="3422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132"/>
          <p:cNvCxnSpPr>
            <a:stCxn id="134" idx="3"/>
            <a:endCxn id="136" idx="0"/>
          </p:cNvCxnSpPr>
          <p:nvPr/>
        </p:nvCxnSpPr>
        <p:spPr bwMode="auto">
          <a:xfrm rot="5400000">
            <a:off x="6712201" y="5861135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4" name="Oval 29"/>
          <p:cNvSpPr>
            <a:spLocks noChangeArrowheads="1"/>
          </p:cNvSpPr>
          <p:nvPr/>
        </p:nvSpPr>
        <p:spPr bwMode="auto">
          <a:xfrm>
            <a:off x="6858000" y="5359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35" name="Oval 29"/>
          <p:cNvSpPr>
            <a:spLocks noChangeArrowheads="1"/>
          </p:cNvSpPr>
          <p:nvPr/>
        </p:nvSpPr>
        <p:spPr bwMode="auto">
          <a:xfrm>
            <a:off x="7162800" y="607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sp>
        <p:nvSpPr>
          <p:cNvPr id="136" name="Oval 29"/>
          <p:cNvSpPr>
            <a:spLocks noChangeArrowheads="1"/>
          </p:cNvSpPr>
          <p:nvPr/>
        </p:nvSpPr>
        <p:spPr bwMode="auto">
          <a:xfrm>
            <a:off x="6629400" y="6070200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  <p:cxnSp>
        <p:nvCxnSpPr>
          <p:cNvPr id="138" name="直接连接符 137"/>
          <p:cNvCxnSpPr>
            <a:stCxn id="92" idx="3"/>
            <a:endCxn id="139" idx="0"/>
          </p:cNvCxnSpPr>
          <p:nvPr/>
        </p:nvCxnSpPr>
        <p:spPr bwMode="auto">
          <a:xfrm rot="5400000">
            <a:off x="7810967" y="5829169"/>
            <a:ext cx="354532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Oval 29"/>
          <p:cNvSpPr>
            <a:spLocks noChangeArrowheads="1"/>
          </p:cNvSpPr>
          <p:nvPr/>
        </p:nvSpPr>
        <p:spPr bwMode="auto">
          <a:xfrm>
            <a:off x="7696200" y="6082467"/>
            <a:ext cx="432000" cy="432000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zh-CN" altLang="en-US" b="1" dirty="0" smtClean="0"/>
              <a:t>∧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03" grpId="0" animBg="1"/>
      <p:bldP spid="106" grpId="0" animBg="1"/>
      <p:bldP spid="110" grpId="0" animBg="1"/>
      <p:bldP spid="112" grpId="0" animBg="1"/>
      <p:bldP spid="116" grpId="0" animBg="1"/>
      <p:bldP spid="117" grpId="0" animBg="1"/>
      <p:bldP spid="118" grpId="0" animBg="1"/>
      <p:bldP spid="122" grpId="0" animBg="1"/>
      <p:bldP spid="125" grpId="0" animBg="1"/>
      <p:bldP spid="134" grpId="0" animBg="1"/>
      <p:bldP spid="135" grpId="0" animBg="1"/>
      <p:bldP spid="136" grpId="0" animBg="1"/>
      <p:bldP spid="1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小结</a:t>
            </a: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439504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掌握二叉树的深度、广度遍历算法；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自行了解</a:t>
            </a:r>
            <a:r>
              <a:rPr lang="zh-CN" altLang="en-US" sz="3200" dirty="0" smtClean="0"/>
              <a:t>“非递归遍历算法”的应用；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 </a:t>
            </a:r>
            <a:r>
              <a:rPr lang="zh-CN" altLang="en-US" sz="3200" dirty="0" smtClean="0">
                <a:solidFill>
                  <a:srgbClr val="FF0000"/>
                </a:solidFill>
              </a:rPr>
              <a:t>思考</a:t>
            </a:r>
            <a:r>
              <a:rPr lang="zh-CN" altLang="en-US" sz="3200" dirty="0" smtClean="0"/>
              <a:t>后根非递归算法，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广度非递归算法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对于计算二叉树</a:t>
            </a:r>
            <a:r>
              <a:rPr lang="zh-CN" altLang="en-US" sz="3200" dirty="0" smtClean="0">
                <a:solidFill>
                  <a:srgbClr val="FF0000"/>
                </a:solidFill>
              </a:rPr>
              <a:t>深度</a:t>
            </a:r>
            <a:r>
              <a:rPr lang="zh-CN" altLang="en-US" sz="3200" dirty="0" smtClean="0"/>
              <a:t>和</a:t>
            </a:r>
            <a:r>
              <a:rPr lang="zh-CN" altLang="en-US" sz="3200" dirty="0" smtClean="0">
                <a:solidFill>
                  <a:srgbClr val="FF0000"/>
                </a:solidFill>
              </a:rPr>
              <a:t>宽度</a:t>
            </a:r>
            <a:r>
              <a:rPr lang="zh-CN" altLang="en-US" sz="3200" dirty="0" smtClean="0"/>
              <a:t>的启发？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ym typeface="Symbol"/>
              </a:rPr>
              <a:t> 掌握二叉树的顺序表示；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/>
          <p:cNvSpPr txBox="1">
            <a:spLocks noChangeArrowheads="1"/>
          </p:cNvSpPr>
          <p:nvPr/>
        </p:nvSpPr>
        <p:spPr bwMode="auto">
          <a:xfrm>
            <a:off x="457200" y="-75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第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5</a:t>
            </a:r>
            <a:r>
              <a:rPr lang="zh-CN" altLang="en-US" sz="4400" kern="0" dirty="0" smtClean="0">
                <a:solidFill>
                  <a:schemeClr val="tx2"/>
                </a:solidFill>
                <a:latin typeface="黑体" pitchFamily="2" charset="-122"/>
              </a:rPr>
              <a:t>章 作业</a:t>
            </a:r>
            <a:r>
              <a:rPr lang="en-US" altLang="zh-CN" sz="4400" kern="0" dirty="0" smtClean="0">
                <a:solidFill>
                  <a:schemeClr val="tx2"/>
                </a:solidFill>
                <a:latin typeface="黑体" pitchFamily="2" charset="-122"/>
              </a:rPr>
              <a:t>1</a:t>
            </a:r>
            <a:endParaRPr lang="zh-CN" altLang="en-US" sz="4400" kern="0" dirty="0" smtClean="0">
              <a:solidFill>
                <a:schemeClr val="tx2"/>
              </a:solidFill>
              <a:latin typeface="黑体" pitchFamily="2" charset="-122"/>
            </a:endParaRPr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8001000" cy="16681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P167</a:t>
            </a:r>
          </a:p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复习题 </a:t>
            </a:r>
            <a:r>
              <a:rPr lang="en-US" altLang="zh-CN" sz="3200" dirty="0" smtClean="0"/>
              <a:t>1, 2, 7, 8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回顾：完全二叉树的性质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000" y="1404878"/>
            <a:ext cx="8763000" cy="2862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4. </a:t>
            </a:r>
            <a:r>
              <a:rPr lang="zh-CN" altLang="en-US" sz="3200" dirty="0" smtClean="0"/>
              <a:t>有</a:t>
            </a:r>
            <a:r>
              <a:rPr lang="en-US" altLang="zh-CN" sz="3200" dirty="0" smtClean="0"/>
              <a:t>n</a:t>
            </a:r>
            <a:r>
              <a:rPr lang="zh-CN" altLang="en-US" sz="3200" dirty="0" smtClean="0"/>
              <a:t>个结点的完全二叉树，其</a:t>
            </a:r>
            <a:r>
              <a:rPr lang="zh-CN" altLang="en-US" sz="3200" dirty="0" smtClean="0">
                <a:solidFill>
                  <a:srgbClr val="00518E"/>
                </a:solidFill>
              </a:rPr>
              <a:t>高度</a:t>
            </a:r>
            <a:r>
              <a:rPr lang="en-US" altLang="zh-CN" sz="3200" dirty="0" smtClean="0">
                <a:solidFill>
                  <a:srgbClr val="00518E"/>
                </a:solidFill>
              </a:rPr>
              <a:t>k</a:t>
            </a:r>
            <a:r>
              <a:rPr lang="zh-CN" altLang="en-US" sz="3200" dirty="0" smtClean="0">
                <a:solidFill>
                  <a:srgbClr val="00518E"/>
                </a:solidFill>
              </a:rPr>
              <a:t>为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</a:t>
            </a:r>
            <a:r>
              <a:rPr lang="en-US" altLang="zh-CN" sz="3200" dirty="0" smtClean="0">
                <a:solidFill>
                  <a:srgbClr val="00518E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00518E"/>
                </a:solidFill>
              </a:rPr>
              <a:t>2</a:t>
            </a:r>
            <a:r>
              <a:rPr lang="en-US" altLang="zh-CN" sz="3200" dirty="0" smtClean="0">
                <a:solidFill>
                  <a:srgbClr val="00518E"/>
                </a:solidFill>
              </a:rPr>
              <a:t>n</a:t>
            </a:r>
            <a:r>
              <a:rPr lang="zh-CN" altLang="en-US" sz="3200" b="1" dirty="0" smtClean="0">
                <a:solidFill>
                  <a:srgbClr val="00518E"/>
                </a:solidFill>
                <a:sym typeface="Symbol"/>
              </a:rPr>
              <a:t>；</a:t>
            </a:r>
            <a:endParaRPr lang="en-US" altLang="zh-CN" sz="3200" b="1" dirty="0" smtClean="0">
              <a:solidFill>
                <a:srgbClr val="00518E"/>
              </a:solidFill>
              <a:sym typeface="Symbol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200" dirty="0" smtClean="0">
                <a:sym typeface="Symbol"/>
              </a:rPr>
              <a:t>5. </a:t>
            </a:r>
            <a:r>
              <a:rPr lang="zh-CN" altLang="en-US" sz="3200" dirty="0" smtClean="0">
                <a:sym typeface="Symbol"/>
              </a:rPr>
              <a:t>将完全二叉树的</a:t>
            </a:r>
            <a:r>
              <a:rPr lang="zh-CN" altLang="en-US" sz="3200" dirty="0" smtClean="0"/>
              <a:t>结点从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n-1</a:t>
            </a:r>
            <a:r>
              <a:rPr lang="zh-CN" altLang="en-US" sz="3200" dirty="0" smtClean="0"/>
              <a:t>进行编号，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父亲、孩子、兄弟的</a:t>
            </a:r>
            <a:r>
              <a:rPr lang="zh-CN" altLang="en-US" sz="3200" dirty="0" smtClean="0">
                <a:solidFill>
                  <a:srgbClr val="00518E"/>
                </a:solidFill>
              </a:rPr>
              <a:t>编号之间，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存在一定计算规律。</a:t>
            </a:r>
            <a:endParaRPr lang="en-US" altLang="zh-CN" sz="3200" dirty="0" smtClean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6624000" y="3869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</a:t>
            </a:r>
            <a:endParaRPr lang="en-US" altLang="zh-CN" sz="3200" dirty="0"/>
          </a:p>
        </p:txBody>
      </p: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111800" y="32004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0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624200" y="38693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91400" y="454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9" idx="3"/>
            <a:endCxn id="5" idx="0"/>
          </p:cNvCxnSpPr>
          <p:nvPr/>
        </p:nvCxnSpPr>
        <p:spPr bwMode="auto">
          <a:xfrm rot="5400000">
            <a:off x="6857401" y="3551735"/>
            <a:ext cx="300264" cy="335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5"/>
            <a:endCxn id="10" idx="0"/>
          </p:cNvCxnSpPr>
          <p:nvPr/>
        </p:nvCxnSpPr>
        <p:spPr bwMode="auto">
          <a:xfrm rot="16200000" flipH="1">
            <a:off x="7510235" y="3539434"/>
            <a:ext cx="300264" cy="359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493100" y="4352435"/>
            <a:ext cx="308666" cy="80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6349800" y="454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3"/>
            <a:endCxn id="15" idx="0"/>
          </p:cNvCxnSpPr>
          <p:nvPr/>
        </p:nvCxnSpPr>
        <p:spPr bwMode="auto">
          <a:xfrm rot="5400000">
            <a:off x="6472200" y="4331735"/>
            <a:ext cx="308666" cy="121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858000" y="456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4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6872434" y="4358434"/>
            <a:ext cx="321866" cy="81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873800" y="45506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885101" y="4345967"/>
            <a:ext cx="312532" cy="9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6096000" y="52539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6193334" y="5034202"/>
            <a:ext cx="338399" cy="101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6578400" y="5257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8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15" idx="5"/>
            <a:endCxn id="23" idx="0"/>
          </p:cNvCxnSpPr>
          <p:nvPr/>
        </p:nvCxnSpPr>
        <p:spPr bwMode="auto">
          <a:xfrm rot="16200000" flipH="1">
            <a:off x="6585335" y="5048734"/>
            <a:ext cx="342265" cy="7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97936"/>
            <a:ext cx="36576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深度优先遍历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09600" y="4345936"/>
            <a:ext cx="41910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广度优先遍历</a:t>
            </a:r>
            <a:endParaRPr lang="en-US" altLang="zh-CN" sz="3200" dirty="0" smtClean="0">
              <a:solidFill>
                <a:srgbClr val="00518E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838200" y="1889879"/>
            <a:ext cx="6858000" cy="2145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DLR: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先序、前序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LDR: </a:t>
            </a:r>
            <a:r>
              <a:rPr lang="zh-CN" altLang="en-US" sz="3200" dirty="0" smtClean="0"/>
              <a:t>中根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中序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arenBoth"/>
            </a:pPr>
            <a:r>
              <a:rPr lang="zh-CN" altLang="en-US" sz="3200" dirty="0" smtClean="0"/>
              <a:t> </a:t>
            </a:r>
            <a:r>
              <a:rPr lang="en-US" altLang="zh-CN" sz="3200" dirty="0" smtClean="0"/>
              <a:t>LRD: </a:t>
            </a:r>
            <a:r>
              <a:rPr lang="zh-CN" altLang="en-US" sz="3200" dirty="0" smtClean="0"/>
              <a:t>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</a:t>
            </a:r>
            <a:endParaRPr lang="en-US" altLang="zh-CN" sz="3200" dirty="0" smtClean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6823800" y="3266825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cxnSp>
        <p:nvCxnSpPr>
          <p:cNvPr id="12" name="直接连接符 11"/>
          <p:cNvCxnSpPr>
            <a:stCxn id="11" idx="3"/>
          </p:cNvCxnSpPr>
          <p:nvPr/>
        </p:nvCxnSpPr>
        <p:spPr bwMode="auto">
          <a:xfrm rot="5400000">
            <a:off x="6580801" y="3950983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endCxn id="11" idx="5"/>
          </p:cNvCxnSpPr>
          <p:nvPr/>
        </p:nvCxnSpPr>
        <p:spPr bwMode="auto">
          <a:xfrm rot="16200000" flipV="1">
            <a:off x="7368759" y="3950984"/>
            <a:ext cx="418041" cy="2788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云形 13"/>
          <p:cNvSpPr/>
          <p:nvPr/>
        </p:nvSpPr>
        <p:spPr bwMode="auto">
          <a:xfrm>
            <a:off x="5943600" y="4181225"/>
            <a:ext cx="990600" cy="879923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L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云形 14"/>
          <p:cNvSpPr/>
          <p:nvPr/>
        </p:nvSpPr>
        <p:spPr bwMode="auto">
          <a:xfrm>
            <a:off x="7391400" y="4181225"/>
            <a:ext cx="990600" cy="879923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charset="0"/>
                <a:ea typeface="黑体" pitchFamily="2" charset="-122"/>
              </a:rPr>
              <a:t>R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934200" y="2716507"/>
            <a:ext cx="838200" cy="62651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根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5867400" y="4943225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左子树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315200" y="4943225"/>
            <a:ext cx="1371600" cy="6955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右子树</a:t>
            </a:r>
            <a:endParaRPr lang="en-US" altLang="zh-CN" dirty="0" smtClean="0">
              <a:solidFill>
                <a:schemeClr val="bg2">
                  <a:lumMod val="50000"/>
                </a:schemeClr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257147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给定二叉树，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则先根、中根、后根序列唯一；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900"/>
              </a:spcBef>
            </a:pPr>
            <a:r>
              <a:rPr lang="zh-CN" altLang="en-US" sz="3200" dirty="0" smtClean="0"/>
              <a:t> 给定一个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中根序列，</a:t>
            </a:r>
            <a:r>
              <a:rPr lang="zh-CN" altLang="en-US" sz="3200" dirty="0" smtClean="0"/>
              <a:t>和一个</a:t>
            </a:r>
            <a:r>
              <a:rPr lang="zh-CN" altLang="en-US" sz="3200" dirty="0" smtClean="0">
                <a:solidFill>
                  <a:srgbClr val="00518E"/>
                </a:solidFill>
              </a:rPr>
              <a:t>先根或后根</a:t>
            </a:r>
            <a:r>
              <a:rPr lang="zh-CN" altLang="en-US" sz="3200" dirty="0" smtClean="0"/>
              <a:t>序列，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则唯一确定一棵二叉树；</a:t>
            </a:r>
            <a:endParaRPr lang="en-US" altLang="zh-CN" sz="3200" dirty="0" smtClean="0"/>
          </a:p>
        </p:txBody>
      </p:sp>
      <p:sp>
        <p:nvSpPr>
          <p:cNvPr id="21" name="矩形 20"/>
          <p:cNvSpPr/>
          <p:nvPr/>
        </p:nvSpPr>
        <p:spPr bwMode="auto">
          <a:xfrm>
            <a:off x="1295400" y="3048000"/>
            <a:ext cx="3886200" cy="63094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90600" y="3810000"/>
            <a:ext cx="8153400" cy="243451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-- </a:t>
            </a:r>
            <a:r>
              <a:rPr lang="zh-CN" altLang="en-US" sz="3200" dirty="0" smtClean="0">
                <a:solidFill>
                  <a:srgbClr val="00518E"/>
                </a:solidFill>
              </a:rPr>
              <a:t>递归过程：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在先根或后根序列中</a:t>
            </a:r>
            <a:r>
              <a:rPr lang="zh-CN" altLang="en-US" sz="3200" dirty="0" smtClean="0">
                <a:solidFill>
                  <a:srgbClr val="D65700"/>
                </a:solidFill>
              </a:rPr>
              <a:t>找根；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AutoNum type="arabicParenBoth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在中根序列中，</a:t>
            </a:r>
            <a:r>
              <a:rPr lang="zh-CN" altLang="en-US" sz="3200" dirty="0" smtClean="0">
                <a:solidFill>
                  <a:srgbClr val="D65700"/>
                </a:solidFill>
              </a:rPr>
              <a:t>划分左、右子树：</a:t>
            </a:r>
            <a:endParaRPr lang="en-US" altLang="zh-CN" sz="3200" dirty="0" smtClean="0">
              <a:solidFill>
                <a:srgbClr val="D65700"/>
              </a:solidFill>
            </a:endParaRP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根的左侧为其左子树，右侧为其右子树；</a:t>
            </a:r>
            <a:endParaRPr lang="en-US" altLang="zh-CN" sz="3200" dirty="0" smtClean="0"/>
          </a:p>
        </p:txBody>
      </p:sp>
      <p:sp>
        <p:nvSpPr>
          <p:cNvPr id="23" name="下箭头 22"/>
          <p:cNvSpPr/>
          <p:nvPr/>
        </p:nvSpPr>
        <p:spPr bwMode="auto">
          <a:xfrm rot="10800000">
            <a:off x="3276600" y="3581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5.2.4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非递归遍历二叉树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5867400" cy="1323439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518E"/>
                </a:solidFill>
              </a:rPr>
              <a:t> 深度优先遍历</a:t>
            </a:r>
            <a:endParaRPr lang="en-US" altLang="zh-CN" sz="3200" dirty="0" smtClean="0">
              <a:solidFill>
                <a:srgbClr val="00518E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递归 </a:t>
            </a:r>
            <a:r>
              <a:rPr lang="en-US" altLang="zh-CN" sz="3200" dirty="0" smtClean="0">
                <a:sym typeface="Wingdings" pitchFamily="2" charset="2"/>
              </a:rPr>
              <a:t> </a:t>
            </a:r>
            <a:r>
              <a:rPr lang="zh-CN" altLang="en-US" sz="3200" dirty="0" smtClean="0">
                <a:sym typeface="Wingdings" pitchFamily="2" charset="2"/>
              </a:rPr>
              <a:t>非递归，借助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23624" y="1752600"/>
            <a:ext cx="1524776" cy="6832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  <a:sym typeface="Wingdings" pitchFamily="2" charset="2"/>
              </a:rPr>
              <a:t>“栈”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2460792"/>
            <a:ext cx="5867400" cy="24006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8000"/>
                </a:solidFill>
              </a:rPr>
              <a:t> 例，先根递归：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>
              <a:spcBef>
                <a:spcPts val="0"/>
              </a:spcBef>
              <a:buAutoNum type="arabicParenBoth"/>
            </a:pPr>
            <a:r>
              <a:rPr lang="zh-CN" altLang="en-US" sz="3000" dirty="0" smtClean="0"/>
              <a:t>  访问根；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“先根”遍历左子树；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FontTx/>
              <a:buAutoNum type="arabicParenBoth"/>
            </a:pPr>
            <a:r>
              <a:rPr lang="zh-CN" altLang="en-US" sz="3000" dirty="0" smtClean="0"/>
              <a:t> “先根”遍历右子树；</a:t>
            </a:r>
            <a:endParaRPr lang="en-US" altLang="zh-CN" sz="3000" dirty="0" smtClean="0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457200" y="5029200"/>
            <a:ext cx="75438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访问根之后，不能</a:t>
            </a:r>
            <a:r>
              <a:rPr lang="zh-CN" altLang="en-US" sz="3000" dirty="0" smtClean="0">
                <a:solidFill>
                  <a:srgbClr val="FFC000"/>
                </a:solidFill>
                <a:latin typeface="黑体" pitchFamily="2" charset="-122"/>
              </a:rPr>
              <a:t>‘忘记’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根；</a:t>
            </a:r>
            <a:endParaRPr lang="en-US" altLang="zh-CN" sz="3000" dirty="0" smtClean="0">
              <a:solidFill>
                <a:schemeClr val="bg1"/>
              </a:solidFill>
              <a:latin typeface="黑体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交代‘左、右子树’之后，才能</a:t>
            </a:r>
            <a:r>
              <a:rPr lang="zh-CN" altLang="en-US" sz="3000" dirty="0" smtClean="0">
                <a:solidFill>
                  <a:srgbClr val="FFC000"/>
                </a:solidFill>
                <a:latin typeface="黑体" pitchFamily="2" charset="-122"/>
              </a:rPr>
              <a:t>‘忘记’</a:t>
            </a:r>
            <a:r>
              <a:rPr lang="zh-CN" altLang="en-US" sz="3000" dirty="0" smtClean="0">
                <a:solidFill>
                  <a:schemeClr val="bg1"/>
                </a:solidFill>
                <a:latin typeface="黑体" pitchFamily="2" charset="-122"/>
              </a:rPr>
              <a:t>；</a:t>
            </a:r>
            <a:endParaRPr lang="en-US" altLang="zh-CN" sz="3000" dirty="0" smtClean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52" name="Oval 27"/>
          <p:cNvSpPr>
            <a:spLocks noChangeArrowheads="1"/>
          </p:cNvSpPr>
          <p:nvPr/>
        </p:nvSpPr>
        <p:spPr bwMode="auto">
          <a:xfrm>
            <a:off x="6752276" y="1828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327200" y="2637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717600" y="3522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52" idx="3"/>
            <a:endCxn id="64" idx="0"/>
          </p:cNvCxnSpPr>
          <p:nvPr/>
        </p:nvCxnSpPr>
        <p:spPr bwMode="auto">
          <a:xfrm rot="5400000">
            <a:off x="6446318" y="2248874"/>
            <a:ext cx="369650" cy="3898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2" idx="5"/>
            <a:endCxn id="53" idx="0"/>
          </p:cNvCxnSpPr>
          <p:nvPr/>
        </p:nvCxnSpPr>
        <p:spPr bwMode="auto">
          <a:xfrm rot="16200000" flipH="1">
            <a:off x="7191529" y="2249928"/>
            <a:ext cx="378609" cy="39673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直接连接符 56"/>
          <p:cNvCxnSpPr>
            <a:stCxn id="53" idx="3"/>
            <a:endCxn id="54" idx="0"/>
          </p:cNvCxnSpPr>
          <p:nvPr/>
        </p:nvCxnSpPr>
        <p:spPr bwMode="auto">
          <a:xfrm rot="5400000">
            <a:off x="6957901" y="3079491"/>
            <a:ext cx="454809" cy="431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7983600" y="3522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3" idx="5"/>
            <a:endCxn id="58" idx="0"/>
          </p:cNvCxnSpPr>
          <p:nvPr/>
        </p:nvCxnSpPr>
        <p:spPr bwMode="auto">
          <a:xfrm rot="16200000" flipH="1">
            <a:off x="7769091" y="3056090"/>
            <a:ext cx="454809" cy="47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7678800" y="428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8" idx="3"/>
            <a:endCxn id="60" idx="0"/>
          </p:cNvCxnSpPr>
          <p:nvPr/>
        </p:nvCxnSpPr>
        <p:spPr bwMode="auto">
          <a:xfrm rot="5400000">
            <a:off x="7828201" y="4055391"/>
            <a:ext cx="331809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8411400" y="42846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8" idx="5"/>
            <a:endCxn id="62" idx="0"/>
          </p:cNvCxnSpPr>
          <p:nvPr/>
        </p:nvCxnSpPr>
        <p:spPr bwMode="auto">
          <a:xfrm rot="16200000" flipH="1">
            <a:off x="8372691" y="3993890"/>
            <a:ext cx="331809" cy="249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6184200" y="26286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697600" y="354065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4" idx="3"/>
            <a:endCxn id="65" idx="0"/>
          </p:cNvCxnSpPr>
          <p:nvPr/>
        </p:nvCxnSpPr>
        <p:spPr bwMode="auto">
          <a:xfrm rot="5400000">
            <a:off x="5862896" y="3145537"/>
            <a:ext cx="481818" cy="308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069200" y="430265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54" idx="5"/>
            <a:endCxn id="67" idx="0"/>
          </p:cNvCxnSpPr>
          <p:nvPr/>
        </p:nvCxnSpPr>
        <p:spPr bwMode="auto">
          <a:xfrm rot="16200000" flipH="1">
            <a:off x="7059565" y="4041016"/>
            <a:ext cx="349861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下箭头 68"/>
          <p:cNvSpPr/>
          <p:nvPr/>
        </p:nvSpPr>
        <p:spPr bwMode="auto">
          <a:xfrm>
            <a:off x="3276600" y="4724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648200" y="1752600"/>
            <a:ext cx="704039" cy="624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1" dirty="0" smtClean="0">
                <a:solidFill>
                  <a:srgbClr val="C00000"/>
                </a:solidFill>
              </a:rPr>
              <a:t>？</a:t>
            </a:r>
            <a:endParaRPr lang="en-US" altLang="zh-CN" sz="32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" grpId="0" animBg="1"/>
      <p:bldP spid="69" grpId="0" animBg="1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803974"/>
            <a:ext cx="5867400" cy="14711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根最先被访问；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AutoNum type="arabicPeriod"/>
            </a:pPr>
            <a:r>
              <a:rPr lang="zh-CN" altLang="en-US" sz="3200" dirty="0" smtClean="0"/>
              <a:t>左子树，早于右子树被访问；</a:t>
            </a:r>
            <a:endParaRPr lang="en-US" altLang="zh-CN" sz="3200" dirty="0" smtClean="0"/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09600" y="3312855"/>
            <a:ext cx="8534400" cy="3170099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基本思路：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1. </a:t>
            </a:r>
            <a:r>
              <a:rPr lang="zh-CN" altLang="en-US" sz="3200" dirty="0" smtClean="0">
                <a:sym typeface="Wingdings" pitchFamily="2" charset="2"/>
              </a:rPr>
              <a:t>根结点，入栈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次，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2. </a:t>
            </a:r>
            <a:r>
              <a:rPr lang="zh-CN" altLang="en-US" sz="3200" dirty="0" smtClean="0">
                <a:sym typeface="Wingdings" pitchFamily="2" charset="2"/>
              </a:rPr>
              <a:t>访问栈顶、退栈，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>
                <a:sym typeface="Wingdings" pitchFamily="2" charset="2"/>
              </a:rPr>
              <a:t>       </a:t>
            </a:r>
            <a:r>
              <a:rPr lang="zh-CN" altLang="en-US" sz="3200" dirty="0" smtClean="0">
                <a:sym typeface="Wingdings" pitchFamily="2" charset="2"/>
              </a:rPr>
              <a:t>并让被访问结点的右、左孩子进栈；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3.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，直到栈空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5867400" cy="584775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课本算法</a:t>
            </a:r>
            <a:r>
              <a:rPr lang="en-US" altLang="zh-CN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5.4</a:t>
            </a:r>
            <a:r>
              <a:rPr lang="zh-CN" alt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，基本出发点：</a:t>
            </a:r>
            <a:endParaRPr lang="en-US" altLang="zh-CN" sz="32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035600" y="151798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7492800" y="227998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84598" y="3101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5" idx="3"/>
            <a:endCxn id="27" idx="0"/>
          </p:cNvCxnSpPr>
          <p:nvPr/>
        </p:nvCxnSpPr>
        <p:spPr bwMode="auto">
          <a:xfrm rot="5400000">
            <a:off x="6754480" y="1926645"/>
            <a:ext cx="384306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5"/>
            <a:endCxn id="16" idx="0"/>
          </p:cNvCxnSpPr>
          <p:nvPr/>
        </p:nvCxnSpPr>
        <p:spPr bwMode="auto">
          <a:xfrm rot="16200000" flipH="1">
            <a:off x="7359935" y="1931123"/>
            <a:ext cx="39326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6" idx="3"/>
            <a:endCxn id="17" idx="0"/>
          </p:cNvCxnSpPr>
          <p:nvPr/>
        </p:nvCxnSpPr>
        <p:spPr bwMode="auto">
          <a:xfrm rot="5400000">
            <a:off x="7151720" y="2697603"/>
            <a:ext cx="453224" cy="3554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055598" y="31019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6" idx="5"/>
            <a:endCxn id="21" idx="0"/>
          </p:cNvCxnSpPr>
          <p:nvPr/>
        </p:nvCxnSpPr>
        <p:spPr bwMode="auto">
          <a:xfrm rot="16200000" flipH="1">
            <a:off x="7839954" y="2670304"/>
            <a:ext cx="453224" cy="410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750798" y="38933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stCxn id="21" idx="3"/>
            <a:endCxn id="23" idx="0"/>
          </p:cNvCxnSpPr>
          <p:nvPr/>
        </p:nvCxnSpPr>
        <p:spPr bwMode="auto">
          <a:xfrm rot="5400000">
            <a:off x="7831499" y="360598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407200" y="38933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1" idx="5"/>
            <a:endCxn id="25" idx="0"/>
          </p:cNvCxnSpPr>
          <p:nvPr/>
        </p:nvCxnSpPr>
        <p:spPr bwMode="auto">
          <a:xfrm rot="16200000" flipH="1">
            <a:off x="8312434" y="358258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578400" y="2271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6049200" y="311999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7" idx="3"/>
            <a:endCxn id="28" idx="0"/>
          </p:cNvCxnSpPr>
          <p:nvPr/>
        </p:nvCxnSpPr>
        <p:spPr bwMode="auto">
          <a:xfrm rot="5400000">
            <a:off x="6213317" y="269164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2642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7" idx="5"/>
            <a:endCxn id="30" idx="0"/>
          </p:cNvCxnSpPr>
          <p:nvPr/>
        </p:nvCxnSpPr>
        <p:spPr bwMode="auto">
          <a:xfrm rot="16200000" flipH="1">
            <a:off x="7196408" y="362760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5568273"/>
            <a:ext cx="8686800" cy="5876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2032575"/>
            <a:ext cx="8686800" cy="35086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根结点入栈；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2) c=</a:t>
            </a:r>
            <a:r>
              <a:rPr lang="zh-CN" altLang="en-US" sz="3200" dirty="0" smtClean="0"/>
              <a:t>栈顶，退栈；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非空，访问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则将</a:t>
            </a:r>
            <a:r>
              <a:rPr lang="en-US" altLang="zh-CN" sz="3200" dirty="0" smtClean="0"/>
              <a:t>c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FF0000"/>
                </a:solidFill>
              </a:rPr>
              <a:t>右、左</a:t>
            </a:r>
            <a:r>
              <a:rPr lang="zh-CN" altLang="en-US" sz="3200" dirty="0" smtClean="0"/>
              <a:t>孩子进栈；</a:t>
            </a:r>
            <a:endParaRPr lang="en-US" altLang="zh-CN" sz="3200" dirty="0" smtClean="0"/>
          </a:p>
          <a:p>
            <a:pPr marL="514350" indent="-5143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sz="3200" dirty="0" smtClean="0"/>
              <a:t>4)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2) 3)</a:t>
            </a:r>
            <a:r>
              <a:rPr lang="zh-CN" altLang="en-US" sz="3200" dirty="0" smtClean="0"/>
              <a:t>，直到栈空，结束。</a:t>
            </a:r>
            <a:endParaRPr lang="en-US" altLang="zh-CN" sz="3200" dirty="0" smtClean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1447800"/>
            <a:ext cx="3657600" cy="584775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课本算法</a:t>
            </a:r>
            <a:r>
              <a:rPr lang="en-US" altLang="zh-CN" sz="3200" dirty="0" smtClean="0">
                <a:solidFill>
                  <a:schemeClr val="bg2">
                    <a:lumMod val="50000"/>
                  </a:schemeClr>
                </a:solidFill>
              </a:rPr>
              <a:t>5.4</a:t>
            </a:r>
            <a:r>
              <a:rPr lang="zh-CN" altLang="en-US" sz="3200" dirty="0" smtClean="0">
                <a:solidFill>
                  <a:schemeClr val="bg2">
                    <a:lumMod val="50000"/>
                  </a:schemeClr>
                </a:solidFill>
              </a:rPr>
              <a:t>：</a:t>
            </a:r>
            <a:endParaRPr lang="en-US" altLang="zh-CN" sz="32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40185"/>
          <a:ext cx="1981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16546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05400" y="222683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05400" y="169343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273379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3537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573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7" idx="0"/>
          </p:cNvCxnSpPr>
          <p:nvPr/>
        </p:nvCxnSpPr>
        <p:spPr bwMode="auto">
          <a:xfrm rot="5400000">
            <a:off x="6654280" y="2629835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671214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02294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573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16993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487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61373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4873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37971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6426000" y="302642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5896800" y="387538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7" idx="3"/>
            <a:endCxn id="28" idx="0"/>
          </p:cNvCxnSpPr>
          <p:nvPr/>
        </p:nvCxnSpPr>
        <p:spPr bwMode="auto">
          <a:xfrm rot="5400000">
            <a:off x="6060917" y="3447039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145400" y="466679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stCxn id="16" idx="5"/>
            <a:endCxn id="30" idx="0"/>
          </p:cNvCxnSpPr>
          <p:nvPr/>
        </p:nvCxnSpPr>
        <p:spPr bwMode="auto">
          <a:xfrm rot="16200000" flipH="1">
            <a:off x="7077608" y="4382997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10800000" flipV="1">
            <a:off x="7391400" y="224817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rot="5400000">
            <a:off x="6789921" y="2865899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>
            <a:endCxn id="28" idx="7"/>
          </p:cNvCxnSpPr>
          <p:nvPr/>
        </p:nvCxnSpPr>
        <p:spPr bwMode="auto">
          <a:xfrm rot="5400000">
            <a:off x="6173732" y="3635383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826998" y="2797820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7179298" y="365787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353300" y="441987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034898" y="4419879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568300" y="4419879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265599" y="3655778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 Box 34"/>
          <p:cNvSpPr txBox="1">
            <a:spLocks noChangeArrowheads="1"/>
          </p:cNvSpPr>
          <p:nvPr/>
        </p:nvSpPr>
        <p:spPr bwMode="auto">
          <a:xfrm>
            <a:off x="7467600" y="2039736"/>
            <a:ext cx="663534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c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423048" y="169343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715000" y="169343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943600" y="169343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410200" y="2248179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248400" y="167013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15000" y="2248179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57014" y="55247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389808" y="55247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2399814" y="55247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976966" y="55247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4510366" y="55247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043766" y="55247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5669114" y="55247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6186766" y="55247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6750508" y="55247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9550</TotalTime>
  <Words>2852</Words>
  <Application>Microsoft Office PowerPoint</Application>
  <PresentationFormat>全屏显示(4:3)</PresentationFormat>
  <Paragraphs>644</Paragraphs>
  <Slides>35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默认设计模板</vt:lpstr>
      <vt:lpstr>幻灯片 1</vt:lpstr>
      <vt:lpstr>回顾</vt:lpstr>
      <vt:lpstr>回顾：二叉树的性质</vt:lpstr>
      <vt:lpstr>回顾：完全二叉树的性质</vt:lpstr>
      <vt:lpstr>回顾：二叉树的遍历</vt:lpstr>
      <vt:lpstr>回顾：二叉树的遍历</vt:lpstr>
      <vt:lpstr>5.2.4 非递归遍历二叉树</vt:lpstr>
      <vt:lpstr>1. 先根遍历--非递归算法1</vt:lpstr>
      <vt:lpstr>1. 先根遍历--非递归算法1</vt:lpstr>
      <vt:lpstr>1. 先根遍历--非递归算法1</vt:lpstr>
      <vt:lpstr>幻灯片 11</vt:lpstr>
      <vt:lpstr>1. 先根遍历--非递归算法2</vt:lpstr>
      <vt:lpstr>1. 先根遍历--非递归算法2</vt:lpstr>
      <vt:lpstr>幻灯片 14</vt:lpstr>
      <vt:lpstr>幻灯片 15</vt:lpstr>
      <vt:lpstr>2. 中根遍历--非递归算法</vt:lpstr>
      <vt:lpstr>2. 中根遍历--非递归算法</vt:lpstr>
      <vt:lpstr>幻灯片 18</vt:lpstr>
      <vt:lpstr>幻灯片 19</vt:lpstr>
      <vt:lpstr>3. 后根遍历--非递归算法</vt:lpstr>
      <vt:lpstr>幻灯片 21</vt:lpstr>
      <vt:lpstr>幻灯片 22</vt:lpstr>
      <vt:lpstr>幻灯片 23</vt:lpstr>
      <vt:lpstr>非递归深度遍历小结</vt:lpstr>
      <vt:lpstr>广度优先遍历--非递归算法</vt:lpstr>
      <vt:lpstr>广度优先遍历--非递归算法</vt:lpstr>
      <vt:lpstr>幻灯片 27</vt:lpstr>
      <vt:lpstr>广度优先遍历--非递归算法</vt:lpstr>
      <vt:lpstr>5.3 二叉树的实现</vt:lpstr>
      <vt:lpstr>5.3.1 顺序表示</vt:lpstr>
      <vt:lpstr>5.3.1 顺序表示</vt:lpstr>
      <vt:lpstr>5.3.1 顺序表示</vt:lpstr>
      <vt:lpstr>5.3.1 顺序表示小结</vt:lpstr>
      <vt:lpstr>幻灯片 34</vt:lpstr>
      <vt:lpstr>幻灯片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1784</cp:revision>
  <cp:lastPrinted>1601-01-01T00:00:00Z</cp:lastPrinted>
  <dcterms:created xsi:type="dcterms:W3CDTF">1601-01-01T00:00:00Z</dcterms:created>
  <dcterms:modified xsi:type="dcterms:W3CDTF">2021-04-11T09:30:05Z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