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550" r:id="rId3"/>
    <p:sldId id="551" r:id="rId4"/>
    <p:sldId id="552" r:id="rId5"/>
    <p:sldId id="553" r:id="rId6"/>
    <p:sldId id="554" r:id="rId7"/>
    <p:sldId id="555" r:id="rId8"/>
    <p:sldId id="562" r:id="rId9"/>
    <p:sldId id="556" r:id="rId10"/>
    <p:sldId id="569" r:id="rId11"/>
    <p:sldId id="557" r:id="rId12"/>
    <p:sldId id="559" r:id="rId13"/>
    <p:sldId id="570" r:id="rId14"/>
    <p:sldId id="560" r:id="rId15"/>
    <p:sldId id="561" r:id="rId16"/>
    <p:sldId id="563" r:id="rId17"/>
    <p:sldId id="564" r:id="rId18"/>
    <p:sldId id="566" r:id="rId19"/>
    <p:sldId id="567" r:id="rId20"/>
    <p:sldId id="568" r:id="rId21"/>
    <p:sldId id="571" r:id="rId22"/>
    <p:sldId id="572" r:id="rId23"/>
    <p:sldId id="573" r:id="rId24"/>
    <p:sldId id="576" r:id="rId25"/>
    <p:sldId id="575" r:id="rId26"/>
    <p:sldId id="577" r:id="rId27"/>
    <p:sldId id="579" r:id="rId28"/>
    <p:sldId id="580" r:id="rId29"/>
    <p:sldId id="581" r:id="rId30"/>
    <p:sldId id="582" r:id="rId31"/>
    <p:sldId id="583" r:id="rId32"/>
    <p:sldId id="584" r:id="rId33"/>
    <p:sldId id="585" r:id="rId34"/>
    <p:sldId id="586" r:id="rId35"/>
    <p:sldId id="587" r:id="rId36"/>
    <p:sldId id="548" r:id="rId37"/>
    <p:sldId id="588" r:id="rId38"/>
    <p:sldId id="597" r:id="rId39"/>
    <p:sldId id="589" r:id="rId40"/>
    <p:sldId id="590" r:id="rId41"/>
    <p:sldId id="591" r:id="rId42"/>
    <p:sldId id="598" r:id="rId43"/>
    <p:sldId id="595" r:id="rId44"/>
    <p:sldId id="600" r:id="rId4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0066"/>
    <a:srgbClr val="CC3300"/>
    <a:srgbClr val="008A00"/>
    <a:srgbClr val="119B28"/>
    <a:srgbClr val="FF9900"/>
    <a:srgbClr val="2A7E54"/>
    <a:srgbClr val="A5E088"/>
    <a:srgbClr val="9EDE7E"/>
    <a:srgbClr val="91DA6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9780" autoAdjust="0"/>
    <p:restoredTop sz="92069" autoAdjust="0"/>
  </p:normalViewPr>
  <p:slideViewPr>
    <p:cSldViewPr>
      <p:cViewPr varScale="1">
        <p:scale>
          <a:sx n="65" d="100"/>
          <a:sy n="65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2021-4-14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15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讲：二叉树链接表示、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            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线索二叉树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4343400" y="2435143"/>
            <a:ext cx="48006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扩充二叉树的先序序列</a:t>
            </a:r>
            <a:r>
              <a:rPr lang="en-US" altLang="zh-CN" sz="3000" dirty="0" smtClean="0">
                <a:solidFill>
                  <a:srgbClr val="003399"/>
                </a:solidFill>
              </a:rPr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ABD$$$CE$G$$FH$$I$$</a:t>
            </a: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2438400" y="22860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3454200" y="302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514600" y="375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3" idx="3"/>
            <a:endCxn id="73" idx="0"/>
          </p:cNvCxnSpPr>
          <p:nvPr/>
        </p:nvCxnSpPr>
        <p:spPr bwMode="auto">
          <a:xfrm rot="5400000">
            <a:off x="1809901" y="2331035"/>
            <a:ext cx="368065" cy="101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5"/>
            <a:endCxn id="64" idx="0"/>
          </p:cNvCxnSpPr>
          <p:nvPr/>
        </p:nvCxnSpPr>
        <p:spPr bwMode="auto">
          <a:xfrm rot="16200000" flipH="1">
            <a:off x="3054635" y="2407234"/>
            <a:ext cx="368065" cy="86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4" idx="3"/>
            <a:endCxn id="65" idx="0"/>
          </p:cNvCxnSpPr>
          <p:nvPr/>
        </p:nvCxnSpPr>
        <p:spPr bwMode="auto">
          <a:xfrm rot="5400000">
            <a:off x="2940301" y="3181835"/>
            <a:ext cx="367465" cy="78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25800" y="37266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4" idx="5"/>
            <a:endCxn id="69" idx="0"/>
          </p:cNvCxnSpPr>
          <p:nvPr/>
        </p:nvCxnSpPr>
        <p:spPr bwMode="auto">
          <a:xfrm rot="16200000" flipH="1">
            <a:off x="4264809" y="2949660"/>
            <a:ext cx="335117" cy="121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86400" y="4355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5318327" y="3971594"/>
            <a:ext cx="260280" cy="50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1270200" y="302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914400" y="370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3"/>
            <a:endCxn id="74" idx="0"/>
          </p:cNvCxnSpPr>
          <p:nvPr/>
        </p:nvCxnSpPr>
        <p:spPr bwMode="auto">
          <a:xfrm rot="5400000">
            <a:off x="1073401" y="3448535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4242000" y="4355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69" idx="3"/>
            <a:endCxn id="76" idx="0"/>
          </p:cNvCxnSpPr>
          <p:nvPr/>
        </p:nvCxnSpPr>
        <p:spPr bwMode="auto">
          <a:xfrm rot="5400000">
            <a:off x="4543393" y="4009995"/>
            <a:ext cx="260280" cy="43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895600" y="44066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65" idx="5"/>
            <a:endCxn id="80" idx="0"/>
          </p:cNvCxnSpPr>
          <p:nvPr/>
        </p:nvCxnSpPr>
        <p:spPr bwMode="auto">
          <a:xfrm rot="16200000" flipH="1">
            <a:off x="2858001" y="4153068"/>
            <a:ext cx="2789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：创建二叉树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1625400" y="3688583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5" name="直接连接符 24"/>
          <p:cNvCxnSpPr>
            <a:stCxn id="73" idx="5"/>
            <a:endCxn id="24" idx="0"/>
          </p:cNvCxnSpPr>
          <p:nvPr/>
        </p:nvCxnSpPr>
        <p:spPr bwMode="auto">
          <a:xfrm rot="16200000" flipH="1">
            <a:off x="1591643" y="3438826"/>
            <a:ext cx="297048" cy="202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533400" y="4406667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stCxn id="74" idx="3"/>
            <a:endCxn id="27" idx="0"/>
          </p:cNvCxnSpPr>
          <p:nvPr/>
        </p:nvCxnSpPr>
        <p:spPr bwMode="auto">
          <a:xfrm rot="5400000">
            <a:off x="698867" y="4127869"/>
            <a:ext cx="3293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1295400" y="4406667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0" name="直接连接符 29"/>
          <p:cNvCxnSpPr>
            <a:stCxn id="74" idx="5"/>
            <a:endCxn id="29" idx="0"/>
          </p:cNvCxnSpPr>
          <p:nvPr/>
        </p:nvCxnSpPr>
        <p:spPr bwMode="auto">
          <a:xfrm rot="16200000" flipH="1">
            <a:off x="1232601" y="4127868"/>
            <a:ext cx="329332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146534" y="440778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65" idx="3"/>
            <a:endCxn id="33" idx="0"/>
          </p:cNvCxnSpPr>
          <p:nvPr/>
        </p:nvCxnSpPr>
        <p:spPr bwMode="auto">
          <a:xfrm rot="5400000">
            <a:off x="2330178" y="4160092"/>
            <a:ext cx="280045" cy="2153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矩形 35"/>
          <p:cNvSpPr/>
          <p:nvPr/>
        </p:nvSpPr>
        <p:spPr bwMode="auto">
          <a:xfrm>
            <a:off x="25398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80" idx="3"/>
            <a:endCxn id="36" idx="0"/>
          </p:cNvCxnSpPr>
          <p:nvPr/>
        </p:nvCxnSpPr>
        <p:spPr bwMode="auto">
          <a:xfrm rot="5400000">
            <a:off x="2692334" y="4838869"/>
            <a:ext cx="329998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32256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80" idx="5"/>
            <a:endCxn id="38" idx="0"/>
          </p:cNvCxnSpPr>
          <p:nvPr/>
        </p:nvCxnSpPr>
        <p:spPr bwMode="auto">
          <a:xfrm rot="16200000" flipH="1">
            <a:off x="3187968" y="4851768"/>
            <a:ext cx="329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39624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3" name="直接连接符 42"/>
          <p:cNvCxnSpPr>
            <a:stCxn id="76" idx="3"/>
            <a:endCxn id="42" idx="0"/>
          </p:cNvCxnSpPr>
          <p:nvPr/>
        </p:nvCxnSpPr>
        <p:spPr bwMode="auto">
          <a:xfrm rot="5400000">
            <a:off x="4051334" y="4851469"/>
            <a:ext cx="380998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45720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76" idx="5"/>
            <a:endCxn id="45" idx="0"/>
          </p:cNvCxnSpPr>
          <p:nvPr/>
        </p:nvCxnSpPr>
        <p:spPr bwMode="auto">
          <a:xfrm rot="16200000" flipH="1">
            <a:off x="4508868" y="4826268"/>
            <a:ext cx="380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52068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0" name="直接连接符 49"/>
          <p:cNvCxnSpPr>
            <a:stCxn id="71" idx="3"/>
            <a:endCxn id="49" idx="0"/>
          </p:cNvCxnSpPr>
          <p:nvPr/>
        </p:nvCxnSpPr>
        <p:spPr bwMode="auto">
          <a:xfrm rot="5400000">
            <a:off x="5295734" y="4851469"/>
            <a:ext cx="380998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5816400" y="5105400"/>
            <a:ext cx="432000" cy="430887"/>
          </a:xfrm>
          <a:prstGeom prst="rect">
            <a:avLst/>
          </a:prstGeom>
          <a:solidFill>
            <a:srgbClr val="B9FFB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$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stCxn id="71" idx="5"/>
            <a:endCxn id="51" idx="0"/>
          </p:cNvCxnSpPr>
          <p:nvPr/>
        </p:nvCxnSpPr>
        <p:spPr bwMode="auto">
          <a:xfrm rot="16200000" flipH="1">
            <a:off x="5753268" y="4826268"/>
            <a:ext cx="380998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下箭头 55"/>
          <p:cNvSpPr/>
          <p:nvPr/>
        </p:nvSpPr>
        <p:spPr bwMode="auto">
          <a:xfrm rot="10800000">
            <a:off x="7372200" y="3642637"/>
            <a:ext cx="324000" cy="194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基于左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右孩子表示法，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棵二叉树的链接存储，即创建二叉树。</a:t>
            </a:r>
            <a:endParaRPr lang="en-US" altLang="zh-CN" sz="3000" dirty="0" smtClean="0"/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429000" y="5617458"/>
            <a:ext cx="5715000" cy="630942"/>
          </a:xfrm>
          <a:prstGeom prst="rect">
            <a:avLst/>
          </a:prstGeom>
          <a:solidFill>
            <a:srgbClr val="29527B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结点的输入次序，符合哪种遍历？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7200" y="943820"/>
            <a:ext cx="8686800" cy="567847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>
            <a:spAutoFit/>
          </a:bodyPr>
          <a:lstStyle/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3399"/>
                </a:solidFill>
              </a:rPr>
              <a:t>PBinTreeNode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create_BTree</a:t>
            </a:r>
            <a:r>
              <a:rPr lang="en-US" altLang="zh-CN" sz="3000" dirty="0"/>
              <a:t>()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{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PBinTreeNode</a:t>
            </a:r>
            <a:r>
              <a:rPr lang="en-US" altLang="zh-CN" sz="3000" dirty="0" smtClean="0"/>
              <a:t>  p; </a:t>
            </a:r>
            <a:endParaRPr lang="en-US" altLang="zh-CN" sz="30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>
                <a:solidFill>
                  <a:srgbClr val="003399"/>
                </a:solidFill>
              </a:rPr>
              <a:t>char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ch</a:t>
            </a:r>
            <a:r>
              <a:rPr lang="en-US" altLang="zh-CN" sz="3000" dirty="0" smtClean="0"/>
              <a:t>;  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/>
              <a:t>scanf</a:t>
            </a:r>
            <a:r>
              <a:rPr lang="en-US" altLang="zh-CN" sz="3000" dirty="0"/>
              <a:t>(“%c</a:t>
            </a:r>
            <a:r>
              <a:rPr lang="en-US" altLang="zh-CN" sz="3000" dirty="0" smtClean="0"/>
              <a:t>”, &amp;</a:t>
            </a:r>
            <a:r>
              <a:rPr lang="en-US" altLang="zh-CN" sz="3000" dirty="0" err="1"/>
              <a:t>ch</a:t>
            </a:r>
            <a:r>
              <a:rPr lang="en-US" altLang="zh-CN" sz="3000" dirty="0" smtClean="0"/>
              <a:t>); </a:t>
            </a:r>
            <a:endParaRPr lang="en-US" altLang="zh-CN" sz="30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if(</a:t>
            </a:r>
            <a:r>
              <a:rPr lang="en-US" altLang="zh-CN" sz="3000" dirty="0" err="1" smtClean="0"/>
              <a:t>ch</a:t>
            </a:r>
            <a:r>
              <a:rPr lang="en-US" altLang="zh-CN" sz="3000" dirty="0" smtClean="0"/>
              <a:t>== ‘$’ </a:t>
            </a:r>
            <a:r>
              <a:rPr lang="en-US" altLang="zh-CN" sz="3000" dirty="0"/>
              <a:t>) </a:t>
            </a:r>
            <a:r>
              <a:rPr lang="en-US" altLang="zh-CN" sz="3000" dirty="0" smtClean="0"/>
              <a:t>  return  Null; </a:t>
            </a:r>
            <a:endParaRPr lang="en-US" altLang="zh-CN" sz="3000" dirty="0"/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p=(</a:t>
            </a:r>
            <a:r>
              <a:rPr lang="en-US" altLang="zh-CN" dirty="0" err="1" smtClean="0"/>
              <a:t>PBinTreeNode</a:t>
            </a:r>
            <a:r>
              <a:rPr lang="en-US" altLang="zh-CN" sz="3000" dirty="0" smtClean="0"/>
              <a:t>)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…));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p-&gt;info =</a:t>
            </a:r>
            <a:r>
              <a:rPr lang="en-US" altLang="zh-CN" sz="3000" dirty="0" err="1" smtClean="0"/>
              <a:t>ch</a:t>
            </a:r>
            <a:r>
              <a:rPr lang="en-US" altLang="zh-CN" sz="3000" dirty="0" smtClean="0"/>
              <a:t>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000" dirty="0" smtClean="0">
                <a:solidFill>
                  <a:srgbClr val="C00000"/>
                </a:solidFill>
              </a:rPr>
              <a:t> </a:t>
            </a:r>
            <a:r>
              <a:rPr lang="en-US" altLang="zh-CN" sz="3000" dirty="0" smtClean="0"/>
              <a:t>=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create_BTree</a:t>
            </a:r>
            <a:r>
              <a:rPr lang="en-US" altLang="zh-CN" sz="3000" dirty="0" smtClean="0"/>
              <a:t>();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000" dirty="0" smtClean="0">
                <a:solidFill>
                  <a:srgbClr val="C00000"/>
                </a:solidFill>
              </a:rPr>
              <a:t> </a:t>
            </a:r>
            <a:r>
              <a:rPr lang="en-US" altLang="zh-CN" sz="3000" dirty="0" smtClean="0"/>
              <a:t>=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create_BTree</a:t>
            </a:r>
            <a:r>
              <a:rPr lang="en-US" altLang="zh-CN" sz="3000" dirty="0" smtClean="0"/>
              <a:t>(); 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return p; </a:t>
            </a: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     </a:t>
            </a:r>
            <a:endParaRPr lang="zh-CN" altLang="en-US" sz="3000" dirty="0"/>
          </a:p>
        </p:txBody>
      </p:sp>
      <p:sp>
        <p:nvSpPr>
          <p:cNvPr id="13" name="矩形 12"/>
          <p:cNvSpPr/>
          <p:nvPr/>
        </p:nvSpPr>
        <p:spPr>
          <a:xfrm>
            <a:off x="3962400" y="2514600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输入结点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空则输入</a:t>
            </a:r>
            <a:r>
              <a:rPr lang="en-US" altLang="zh-CN" dirty="0" smtClean="0">
                <a:solidFill>
                  <a:srgbClr val="008A00"/>
                </a:solidFill>
              </a:rPr>
              <a:t>$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886200" y="40740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装入数据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6200" y="1468296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声明指向树根的指针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57174" y="3505200"/>
            <a:ext cx="112402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else {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6285292" y="5105400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 </a:t>
            </a:r>
            <a:endParaRPr lang="zh-CN" altLang="en-US" sz="3000" dirty="0"/>
          </a:p>
        </p:txBody>
      </p:sp>
      <p:sp>
        <p:nvSpPr>
          <p:cNvPr id="19" name="矩形 18"/>
          <p:cNvSpPr/>
          <p:nvPr/>
        </p:nvSpPr>
        <p:spPr>
          <a:xfrm>
            <a:off x="6507998" y="46074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创建左子树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98927" y="51408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创建右子树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01836" y="30275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递归出口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：创建二叉树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92000"/>
            <a:ext cx="8458200" cy="445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-- </a:t>
            </a:r>
            <a:r>
              <a:rPr lang="zh-CN" altLang="en-US" sz="3000" dirty="0" smtClean="0">
                <a:solidFill>
                  <a:srgbClr val="C00000"/>
                </a:solidFill>
              </a:rPr>
              <a:t>递归：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</a:t>
            </a:r>
            <a:r>
              <a:rPr lang="zh-CN" altLang="en-US" sz="3000" dirty="0" smtClean="0"/>
              <a:t>叶结点数 </a:t>
            </a:r>
            <a:r>
              <a:rPr lang="en-US" altLang="zh-CN" sz="3000" dirty="0" smtClean="0"/>
              <a:t>= </a:t>
            </a:r>
            <a:r>
              <a:rPr lang="zh-CN" altLang="en-US" sz="3000" dirty="0" smtClean="0">
                <a:solidFill>
                  <a:srgbClr val="7030A0"/>
                </a:solidFill>
              </a:rPr>
              <a:t>左子树</a:t>
            </a:r>
            <a:r>
              <a:rPr lang="zh-CN" altLang="en-US" sz="3000" dirty="0" smtClean="0"/>
              <a:t>叶子数 </a:t>
            </a:r>
            <a:r>
              <a:rPr lang="en-US" altLang="zh-CN" sz="3000" dirty="0" smtClean="0"/>
              <a:t>+ </a:t>
            </a:r>
            <a:r>
              <a:rPr lang="zh-CN" altLang="en-US" sz="3000" dirty="0" smtClean="0">
                <a:solidFill>
                  <a:srgbClr val="7030A0"/>
                </a:solidFill>
              </a:rPr>
              <a:t>右子树</a:t>
            </a:r>
            <a:r>
              <a:rPr lang="zh-CN" altLang="en-US" sz="3000" dirty="0" smtClean="0"/>
              <a:t>叶子数</a:t>
            </a:r>
            <a:endParaRPr lang="en-US" altLang="zh-CN" sz="30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000" dirty="0" smtClean="0"/>
              <a:t> leaf(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000" dirty="0" smtClean="0"/>
              <a:t> t)</a:t>
            </a:r>
          </a:p>
          <a:p>
            <a:pPr algn="just">
              <a:spcBef>
                <a:spcPts val="0"/>
              </a:spcBef>
              <a:buNone/>
            </a:pPr>
            <a:r>
              <a:rPr lang="zh-CN" altLang="en-US" sz="3000" dirty="0" smtClean="0"/>
              <a:t>       若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空，          </a:t>
            </a:r>
            <a:r>
              <a:rPr lang="en-US" altLang="zh-CN" sz="3000" dirty="0" smtClean="0"/>
              <a:t>return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是叶子，</a:t>
            </a:r>
            <a:r>
              <a:rPr lang="en-US" altLang="zh-CN" sz="3000" dirty="0" smtClean="0"/>
              <a:t>   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否则，说明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至少有一颗子树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return(                                           );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}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4582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 smtClean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?</a:t>
            </a:r>
            <a:endParaRPr lang="en-US" altLang="zh-CN" sz="32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33497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20" name="Oval 27"/>
          <p:cNvSpPr>
            <a:spLocks noChangeArrowheads="1"/>
          </p:cNvSpPr>
          <p:nvPr/>
        </p:nvSpPr>
        <p:spPr bwMode="auto">
          <a:xfrm>
            <a:off x="7391400" y="30239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77718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391400" y="4496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8" idx="0"/>
          </p:cNvCxnSpPr>
          <p:nvPr/>
        </p:nvCxnSpPr>
        <p:spPr bwMode="auto">
          <a:xfrm rot="5400000">
            <a:off x="7169101" y="3475197"/>
            <a:ext cx="368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5"/>
            <a:endCxn id="21" idx="0"/>
          </p:cNvCxnSpPr>
          <p:nvPr/>
        </p:nvCxnSpPr>
        <p:spPr bwMode="auto">
          <a:xfrm rot="16200000" flipH="1">
            <a:off x="7689935" y="3462896"/>
            <a:ext cx="3680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1" idx="3"/>
            <a:endCxn id="22" idx="0"/>
          </p:cNvCxnSpPr>
          <p:nvPr/>
        </p:nvCxnSpPr>
        <p:spPr bwMode="auto">
          <a:xfrm rot="5400000">
            <a:off x="7537501" y="4199397"/>
            <a:ext cx="3674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8178600" y="4464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1" idx="5"/>
            <a:endCxn id="26" idx="0"/>
          </p:cNvCxnSpPr>
          <p:nvPr/>
        </p:nvCxnSpPr>
        <p:spPr bwMode="auto">
          <a:xfrm rot="16200000" flipH="1">
            <a:off x="8100009" y="4170022"/>
            <a:ext cx="335117" cy="254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356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679800" y="44465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8" idx="3"/>
            <a:endCxn id="29" idx="0"/>
          </p:cNvCxnSpPr>
          <p:nvPr/>
        </p:nvCxnSpPr>
        <p:spPr bwMode="auto">
          <a:xfrm rot="5400000">
            <a:off x="6838801" y="4186497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721400" y="52460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2" idx="5"/>
            <a:endCxn id="31" idx="0"/>
          </p:cNvCxnSpPr>
          <p:nvPr/>
        </p:nvCxnSpPr>
        <p:spPr bwMode="auto">
          <a:xfrm rot="16200000" flipH="1">
            <a:off x="7658601" y="4967230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7924800" y="2514600"/>
            <a:ext cx="3129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3399"/>
                </a:solidFill>
              </a:rPr>
              <a:t>t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  <p:cxnSp>
        <p:nvCxnSpPr>
          <p:cNvPr id="34" name="直接箭头连接符 33"/>
          <p:cNvCxnSpPr>
            <a:endCxn id="20" idx="7"/>
          </p:cNvCxnSpPr>
          <p:nvPr/>
        </p:nvCxnSpPr>
        <p:spPr bwMode="auto">
          <a:xfrm rot="10800000" flipV="1">
            <a:off x="7760136" y="2895599"/>
            <a:ext cx="240865" cy="19162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矩形 34"/>
          <p:cNvSpPr/>
          <p:nvPr/>
        </p:nvSpPr>
        <p:spPr>
          <a:xfrm>
            <a:off x="2320552" y="5076000"/>
            <a:ext cx="47660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) + </a:t>
            </a: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) 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92000"/>
            <a:ext cx="8534400" cy="445506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-- </a:t>
            </a:r>
            <a:r>
              <a:rPr lang="zh-CN" altLang="en-US" sz="3000" dirty="0" smtClean="0">
                <a:solidFill>
                  <a:srgbClr val="C00000"/>
                </a:solidFill>
              </a:rPr>
              <a:t>递归：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SzPct val="60000"/>
              <a:buNone/>
            </a:pPr>
            <a:r>
              <a:rPr lang="zh-CN" altLang="en-US" sz="3000" dirty="0" smtClean="0"/>
              <a:t>   叶结点数 </a:t>
            </a:r>
            <a:r>
              <a:rPr lang="en-US" altLang="zh-CN" sz="3000" dirty="0" smtClean="0"/>
              <a:t>= </a:t>
            </a:r>
            <a:r>
              <a:rPr lang="zh-CN" altLang="en-US" sz="3000" dirty="0" smtClean="0">
                <a:solidFill>
                  <a:srgbClr val="7030A0"/>
                </a:solidFill>
              </a:rPr>
              <a:t>左子树</a:t>
            </a:r>
            <a:r>
              <a:rPr lang="zh-CN" altLang="en-US" sz="3000" dirty="0" smtClean="0"/>
              <a:t>叶子数 </a:t>
            </a:r>
            <a:r>
              <a:rPr lang="en-US" altLang="zh-CN" sz="3000" dirty="0" smtClean="0"/>
              <a:t>+ </a:t>
            </a:r>
            <a:r>
              <a:rPr lang="zh-CN" altLang="en-US" sz="3000" dirty="0" smtClean="0">
                <a:solidFill>
                  <a:srgbClr val="7030A0"/>
                </a:solidFill>
              </a:rPr>
              <a:t>右子树</a:t>
            </a:r>
            <a:r>
              <a:rPr lang="zh-CN" altLang="en-US" sz="3000" dirty="0" smtClean="0"/>
              <a:t>叶子数</a:t>
            </a:r>
            <a:endParaRPr lang="en-US" altLang="zh-CN" sz="3000" dirty="0" smtClean="0"/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en-US" altLang="zh-CN" sz="3000" dirty="0" smtClean="0"/>
              <a:t>leaf(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000" dirty="0" smtClean="0"/>
              <a:t> t)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if(t==Null)     return 0;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if(t-&gt;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==Null &amp;&amp; 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==Null)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    return 1;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3000" dirty="0" smtClean="0"/>
              <a:t>      return( </a:t>
            </a: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) + </a:t>
            </a:r>
            <a:r>
              <a:rPr lang="en-US" altLang="zh-CN" sz="3000" dirty="0" smtClean="0">
                <a:solidFill>
                  <a:srgbClr val="003399"/>
                </a:solidFill>
              </a:rPr>
              <a:t>leaf</a:t>
            </a:r>
            <a:r>
              <a:rPr lang="en-US" altLang="zh-CN" sz="3000" dirty="0" smtClean="0"/>
              <a:t>(t-&gt;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) );</a:t>
            </a:r>
          </a:p>
          <a:p>
            <a:pPr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}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5344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 smtClean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?</a:t>
            </a:r>
            <a:endParaRPr lang="en-US" altLang="zh-CN" sz="32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391400" y="302396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3" name="Oval 28"/>
          <p:cNvSpPr>
            <a:spLocks noChangeArrowheads="1"/>
          </p:cNvSpPr>
          <p:nvPr/>
        </p:nvSpPr>
        <p:spPr bwMode="auto">
          <a:xfrm>
            <a:off x="77718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391400" y="44969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2" idx="3"/>
            <a:endCxn id="102" idx="0"/>
          </p:cNvCxnSpPr>
          <p:nvPr/>
        </p:nvCxnSpPr>
        <p:spPr bwMode="auto">
          <a:xfrm rot="5400000">
            <a:off x="7169101" y="3475197"/>
            <a:ext cx="368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92" idx="5"/>
            <a:endCxn id="93" idx="0"/>
          </p:cNvCxnSpPr>
          <p:nvPr/>
        </p:nvCxnSpPr>
        <p:spPr bwMode="auto">
          <a:xfrm rot="16200000" flipH="1">
            <a:off x="7689935" y="3462896"/>
            <a:ext cx="3680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93" idx="3"/>
            <a:endCxn id="94" idx="0"/>
          </p:cNvCxnSpPr>
          <p:nvPr/>
        </p:nvCxnSpPr>
        <p:spPr bwMode="auto">
          <a:xfrm rot="5400000">
            <a:off x="7537501" y="4199397"/>
            <a:ext cx="367465" cy="227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8178600" y="4464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93" idx="5"/>
            <a:endCxn id="98" idx="0"/>
          </p:cNvCxnSpPr>
          <p:nvPr/>
        </p:nvCxnSpPr>
        <p:spPr bwMode="auto">
          <a:xfrm rot="16200000" flipH="1">
            <a:off x="8100009" y="4170022"/>
            <a:ext cx="335117" cy="254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28"/>
          <p:cNvSpPr>
            <a:spLocks noChangeArrowheads="1"/>
          </p:cNvSpPr>
          <p:nvPr/>
        </p:nvSpPr>
        <p:spPr bwMode="auto">
          <a:xfrm>
            <a:off x="7035600" y="37607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6679800" y="44465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2" idx="3"/>
            <a:endCxn id="103" idx="0"/>
          </p:cNvCxnSpPr>
          <p:nvPr/>
        </p:nvCxnSpPr>
        <p:spPr bwMode="auto">
          <a:xfrm rot="5400000">
            <a:off x="6838801" y="4186497"/>
            <a:ext cx="3170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29"/>
          <p:cNvSpPr>
            <a:spLocks noChangeArrowheads="1"/>
          </p:cNvSpPr>
          <p:nvPr/>
        </p:nvSpPr>
        <p:spPr bwMode="auto">
          <a:xfrm>
            <a:off x="7721400" y="52460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08" name="直接连接符 107"/>
          <p:cNvCxnSpPr>
            <a:stCxn id="94" idx="5"/>
            <a:endCxn id="107" idx="0"/>
          </p:cNvCxnSpPr>
          <p:nvPr/>
        </p:nvCxnSpPr>
        <p:spPr bwMode="auto">
          <a:xfrm rot="16200000" flipH="1">
            <a:off x="7658601" y="4967230"/>
            <a:ext cx="380332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609600" y="33497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cxnSp>
        <p:nvCxnSpPr>
          <p:cNvPr id="22" name="直接箭头连接符 21"/>
          <p:cNvCxnSpPr/>
          <p:nvPr/>
        </p:nvCxnSpPr>
        <p:spPr bwMode="auto">
          <a:xfrm rot="10800000" flipV="1">
            <a:off x="7760136" y="2895599"/>
            <a:ext cx="240865" cy="19162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7924800" y="2514600"/>
            <a:ext cx="3129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3399"/>
                </a:solidFill>
              </a:rPr>
              <a:t>t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381000" y="1676400"/>
            <a:ext cx="8763000" cy="34070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60000"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非递归：</a:t>
            </a:r>
            <a:endParaRPr lang="en-US" altLang="zh-CN" sz="3000" dirty="0" smtClean="0"/>
          </a:p>
          <a:p>
            <a:pPr marL="18000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选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个遍历算法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先根、中根、后根、广度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80000" algn="just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3200" dirty="0" smtClean="0"/>
              <a:t> 在遍历过程中，判断：</a:t>
            </a:r>
            <a:endParaRPr lang="en-US" altLang="zh-CN" sz="3200" dirty="0" smtClean="0"/>
          </a:p>
          <a:p>
            <a:pPr indent="276225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如果是叶子，计数器加1，继续遍历； </a:t>
            </a:r>
            <a:endParaRPr lang="en-US" altLang="zh-CN" sz="3200" dirty="0" smtClean="0"/>
          </a:p>
          <a:p>
            <a:pPr indent="276225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否则，继续遍历；</a:t>
            </a:r>
            <a:endParaRPr lang="en-US" altLang="zh-CN" sz="30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8477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3200" kern="0" dirty="0" smtClean="0">
                <a:solidFill>
                  <a:schemeClr val="tx2"/>
                </a:solidFill>
              </a:rPr>
              <a:t> 求二叉树的叶结点数</a:t>
            </a:r>
            <a:r>
              <a:rPr lang="en-US" altLang="zh-CN" sz="3200" kern="0" dirty="0" smtClean="0">
                <a:solidFill>
                  <a:schemeClr val="tx2"/>
                </a:solidFill>
              </a:rPr>
              <a:t>?</a:t>
            </a:r>
            <a:endParaRPr lang="en-US" altLang="zh-CN" sz="32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34000" y="4419600"/>
            <a:ext cx="2608636" cy="66941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visit(root(p)); 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4400" y="5431542"/>
            <a:ext cx="8017042" cy="66941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if(p-&gt;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llink</a:t>
            </a:r>
            <a:r>
              <a:rPr lang="en-US" altLang="zh-CN" sz="3000" dirty="0" smtClean="0">
                <a:solidFill>
                  <a:schemeClr val="bg1"/>
                </a:solidFill>
              </a:rPr>
              <a:t>==Null &amp;&amp; p-&gt;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rlink</a:t>
            </a:r>
            <a:r>
              <a:rPr lang="en-US" altLang="zh-CN" sz="3000" dirty="0" smtClean="0">
                <a:solidFill>
                  <a:schemeClr val="bg1"/>
                </a:solidFill>
              </a:rPr>
              <a:t>==Null)  count++;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26" name="下箭头 25"/>
          <p:cNvSpPr/>
          <p:nvPr/>
        </p:nvSpPr>
        <p:spPr bwMode="auto">
          <a:xfrm rot="10800000" flipV="1">
            <a:off x="6535364" y="5052942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09600" y="2445960"/>
            <a:ext cx="80010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kern="0" dirty="0" smtClean="0">
                <a:solidFill>
                  <a:schemeClr val="tx2"/>
                </a:solidFill>
              </a:rPr>
              <a:t>2. </a:t>
            </a:r>
            <a:r>
              <a:rPr lang="zh-CN" altLang="en-US" sz="3000" dirty="0" smtClean="0"/>
              <a:t>二叉树操作的基础：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如何提高遍历速度？</a:t>
            </a:r>
            <a:endParaRPr lang="en-US" altLang="zh-CN" sz="30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609600" y="1143001"/>
            <a:ext cx="8001000" cy="12464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en-US" altLang="zh-CN" sz="3000" kern="0" dirty="0" smtClean="0">
                <a:solidFill>
                  <a:schemeClr val="tx2"/>
                </a:solidFill>
              </a:rPr>
              <a:t>n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个结点的二叉树</a:t>
            </a:r>
            <a:r>
              <a:rPr lang="en-US" altLang="zh-CN" sz="3000" kern="0" dirty="0" smtClean="0">
                <a:solidFill>
                  <a:schemeClr val="tx2"/>
                </a:solidFill>
              </a:rPr>
              <a:t>(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二叉链表</a:t>
            </a:r>
            <a:r>
              <a:rPr lang="en-US" altLang="zh-CN" sz="3000" kern="0" dirty="0" smtClean="0">
                <a:solidFill>
                  <a:schemeClr val="tx2"/>
                </a:solidFill>
              </a:rPr>
              <a:t>)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，</a:t>
            </a:r>
            <a:endParaRPr lang="en-US" altLang="zh-CN" sz="3000" kern="0" dirty="0" smtClean="0">
              <a:solidFill>
                <a:schemeClr val="tx2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tx2"/>
                </a:solidFill>
              </a:rPr>
              <a:t>     </a:t>
            </a:r>
            <a:r>
              <a:rPr lang="zh-CN" altLang="en-US" sz="3000" kern="0" dirty="0" smtClean="0">
                <a:solidFill>
                  <a:schemeClr val="tx2"/>
                </a:solidFill>
              </a:rPr>
              <a:t>有几个空指针？</a:t>
            </a:r>
            <a:endParaRPr lang="en-US" altLang="zh-CN" sz="3000" kern="0" dirty="0">
              <a:solidFill>
                <a:schemeClr val="tx2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9600" y="4162961"/>
            <a:ext cx="8001000" cy="1323439"/>
          </a:xfrm>
          <a:prstGeom prst="rect">
            <a:avLst/>
          </a:prstGeom>
          <a:solidFill>
            <a:srgbClr val="B4E9A1"/>
          </a:solidFill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改造空指针</a:t>
            </a:r>
            <a:endParaRPr lang="en-US" altLang="zh-CN" sz="3200" dirty="0" smtClean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/>
              <a:t>保存某种遍历过程中的前驱、后继关系</a:t>
            </a:r>
            <a:endParaRPr lang="zh-CN" altLang="en-US" sz="3200" dirty="0"/>
          </a:p>
        </p:txBody>
      </p:sp>
      <p:sp>
        <p:nvSpPr>
          <p:cNvPr id="10" name="下箭头 9"/>
          <p:cNvSpPr/>
          <p:nvPr/>
        </p:nvSpPr>
        <p:spPr bwMode="auto">
          <a:xfrm rot="10800000" flipV="1">
            <a:off x="4343400" y="3705761"/>
            <a:ext cx="3048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91200" y="4162961"/>
            <a:ext cx="1676400" cy="6340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en-US" altLang="zh-CN" sz="320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chemeClr val="bg1"/>
                </a:solidFill>
              </a:rPr>
              <a:t>线索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1000" y="1676400"/>
            <a:ext cx="88036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n+1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572000" y="2460161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遍历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中根序列：</a:t>
            </a:r>
            <a:r>
              <a:rPr lang="en-US" altLang="zh-CN" dirty="0" smtClean="0"/>
              <a:t>B, A, C</a:t>
            </a:r>
            <a:endParaRPr lang="zh-CN" altLang="en-US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57200" y="2057400"/>
            <a:ext cx="8534400" cy="1372683"/>
          </a:xfrm>
          <a:prstGeom prst="rect">
            <a:avLst/>
          </a:prstGeom>
          <a:solidFill>
            <a:srgbClr val="FFFFCC"/>
          </a:solidFill>
          <a:ln w="28575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空的</a:t>
            </a:r>
            <a:r>
              <a:rPr lang="en-US" altLang="zh-CN" sz="3200" dirty="0" err="1" smtClean="0">
                <a:solidFill>
                  <a:srgbClr val="006699"/>
                </a:solidFill>
              </a:rPr>
              <a:t>llink</a:t>
            </a:r>
            <a:r>
              <a:rPr lang="zh-CN" altLang="en-US" sz="3200" dirty="0" smtClean="0"/>
              <a:t>存储：结点在</a:t>
            </a:r>
            <a:r>
              <a:rPr lang="zh-CN" altLang="en-US" sz="3200" dirty="0" smtClean="0">
                <a:solidFill>
                  <a:srgbClr val="009E4F"/>
                </a:solidFill>
              </a:rPr>
              <a:t>某遍历序列</a:t>
            </a:r>
            <a:r>
              <a:rPr lang="zh-CN" altLang="en-US" sz="3200" dirty="0" smtClean="0"/>
              <a:t>中的</a:t>
            </a:r>
            <a:r>
              <a:rPr lang="zh-CN" altLang="en-US" sz="3200" dirty="0" smtClean="0">
                <a:solidFill>
                  <a:srgbClr val="006699"/>
                </a:solidFill>
              </a:rPr>
              <a:t>前驱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空的</a:t>
            </a:r>
            <a:r>
              <a:rPr lang="en-US" altLang="zh-CN" sz="3200" dirty="0" err="1" smtClean="0">
                <a:solidFill>
                  <a:srgbClr val="006699"/>
                </a:solidFill>
              </a:rPr>
              <a:t>rlink</a:t>
            </a:r>
            <a:r>
              <a:rPr lang="zh-CN" altLang="en-US" sz="3200" dirty="0" smtClean="0"/>
              <a:t>存储：结点在</a:t>
            </a:r>
            <a:r>
              <a:rPr lang="zh-CN" altLang="en-US" sz="3200" dirty="0" smtClean="0">
                <a:solidFill>
                  <a:srgbClr val="009E4F"/>
                </a:solidFill>
              </a:rPr>
              <a:t>某遍历序列</a:t>
            </a:r>
            <a:r>
              <a:rPr lang="zh-CN" altLang="en-US" sz="3200" dirty="0" smtClean="0"/>
              <a:t>中的</a:t>
            </a:r>
            <a:r>
              <a:rPr lang="zh-CN" altLang="en-US" sz="3200" dirty="0" smtClean="0">
                <a:solidFill>
                  <a:srgbClr val="006699"/>
                </a:solidFill>
              </a:rPr>
              <a:t>后继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534400" cy="6832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如何赋予“空指针”信息？</a:t>
            </a:r>
            <a:endParaRPr lang="en-US" altLang="zh-CN" sz="320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4572000" y="1752600"/>
            <a:ext cx="304800" cy="3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3" idx="3"/>
            <a:endCxn id="17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3" idx="5"/>
            <a:endCxn id="14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8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1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22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28" name="直接箭头连接符 27"/>
          <p:cNvCxnSpPr>
            <a:endCxn id="19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endCxn id="25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>
            <a:endCxn id="22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7620000" y="3892800"/>
            <a:ext cx="1143000" cy="72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线索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 smtClean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29200" y="49778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867401" y="4953000"/>
            <a:ext cx="545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629400" y="4977825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55660" y="4953000"/>
            <a:ext cx="545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>
                <a:solidFill>
                  <a:srgbClr val="C00000"/>
                </a:solidFill>
              </a:rPr>
              <a:t>∧</a:t>
            </a: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38" name="下箭头 37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中序线索化</a:t>
            </a:r>
            <a:endParaRPr lang="zh-CN" altLang="en-US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>
            <a:off x="7772400" y="4500812"/>
            <a:ext cx="533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858000" y="3581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47" name="直接箭头连接符 46"/>
          <p:cNvCxnSpPr>
            <a:endCxn id="22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/>
      <p:bldP spid="34" grpId="0"/>
      <p:bldP spid="35" grpId="0"/>
      <p:bldP spid="37" grpId="0"/>
      <p:bldP spid="40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458200" cy="24776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/>
              <a:t>                 在遍历二叉树的过程中，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重置空指针。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3000" dirty="0" smtClean="0"/>
              <a:t>             是</a:t>
            </a:r>
            <a:r>
              <a:rPr lang="zh-CN" altLang="en-US" sz="3000" dirty="0" smtClean="0">
                <a:solidFill>
                  <a:srgbClr val="C00000"/>
                </a:solidFill>
              </a:rPr>
              <a:t>指针</a:t>
            </a:r>
            <a:r>
              <a:rPr lang="zh-CN" altLang="en-US" sz="3000" dirty="0" smtClean="0"/>
              <a:t>，指向结点在</a:t>
            </a:r>
            <a:r>
              <a:rPr lang="zh-CN" altLang="en-US" sz="3000" dirty="0" smtClean="0">
                <a:solidFill>
                  <a:srgbClr val="7030A0"/>
                </a:solidFill>
              </a:rPr>
              <a:t>某个遍历序列</a:t>
            </a:r>
            <a:r>
              <a:rPr lang="zh-CN" altLang="en-US" sz="3000" dirty="0" smtClean="0"/>
              <a:t>中的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前驱、或后继。</a:t>
            </a:r>
            <a:endParaRPr lang="en-US" altLang="zh-CN" sz="3000" dirty="0" smtClean="0"/>
          </a:p>
        </p:txBody>
      </p:sp>
      <p:sp>
        <p:nvSpPr>
          <p:cNvPr id="96" name="矩形 95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中根序列：</a:t>
            </a:r>
            <a:r>
              <a:rPr lang="en-US" altLang="zh-CN" dirty="0" smtClean="0"/>
              <a:t>B, A, C</a:t>
            </a:r>
            <a:endParaRPr lang="zh-CN" altLang="en-US" dirty="0"/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97" idx="3"/>
            <a:endCxn id="101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7" idx="5"/>
            <a:endCxn id="98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02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3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06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7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08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109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111" name="直接箭头连接符 110"/>
          <p:cNvCxnSpPr>
            <a:endCxn id="103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endCxn id="109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4" name="直接箭头连接符 113"/>
          <p:cNvCxnSpPr>
            <a:endCxn id="106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5" name="直接箭头连接符 114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7620000" y="3892800"/>
            <a:ext cx="1143000" cy="7232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线索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buNone/>
            </a:pPr>
            <a:endParaRPr lang="en-US" altLang="zh-CN" sz="1000" dirty="0" smtClean="0">
              <a:solidFill>
                <a:srgbClr val="C00000"/>
              </a:solidFill>
            </a:endParaRPr>
          </a:p>
        </p:txBody>
      </p:sp>
      <p:sp>
        <p:nvSpPr>
          <p:cNvPr id="122" name="下箭头 121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中序线索化</a:t>
            </a:r>
            <a:endParaRPr lang="zh-CN" altLang="en-US" dirty="0"/>
          </a:p>
        </p:txBody>
      </p:sp>
      <p:cxnSp>
        <p:nvCxnSpPr>
          <p:cNvPr id="124" name="直接箭头连接符 123"/>
          <p:cNvCxnSpPr/>
          <p:nvPr/>
        </p:nvCxnSpPr>
        <p:spPr bwMode="auto">
          <a:xfrm>
            <a:off x="7772400" y="4500812"/>
            <a:ext cx="533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5" name="矩形 124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7" name="Rectangle 68"/>
          <p:cNvSpPr>
            <a:spLocks noChangeArrowheads="1"/>
          </p:cNvSpPr>
          <p:nvPr/>
        </p:nvSpPr>
        <p:spPr bwMode="auto">
          <a:xfrm>
            <a:off x="6858000" y="3581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8" name="直接箭头连接符 127"/>
          <p:cNvCxnSpPr>
            <a:endCxn id="106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矩形 128"/>
          <p:cNvSpPr/>
          <p:nvPr/>
        </p:nvSpPr>
        <p:spPr>
          <a:xfrm>
            <a:off x="457200" y="1143000"/>
            <a:ext cx="196560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rgbClr val="003399"/>
                </a:solidFill>
              </a:rPr>
              <a:t> 线索化：</a:t>
            </a:r>
            <a:endParaRPr lang="zh-CN" altLang="en-US" sz="3000" dirty="0"/>
          </a:p>
        </p:txBody>
      </p:sp>
      <p:sp>
        <p:nvSpPr>
          <p:cNvPr id="130" name="矩形 129"/>
          <p:cNvSpPr/>
          <p:nvPr/>
        </p:nvSpPr>
        <p:spPr>
          <a:xfrm>
            <a:off x="457200" y="2363235"/>
            <a:ext cx="158088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dirty="0" smtClean="0">
                <a:solidFill>
                  <a:srgbClr val="003399"/>
                </a:solidFill>
              </a:rPr>
              <a:t> 线索：</a:t>
            </a:r>
            <a:endParaRPr lang="zh-CN" altLang="en-US" sz="3000" dirty="0"/>
          </a:p>
        </p:txBody>
      </p:sp>
      <p:sp>
        <p:nvSpPr>
          <p:cNvPr id="36" name="矩形 35"/>
          <p:cNvSpPr/>
          <p:nvPr/>
        </p:nvSpPr>
        <p:spPr>
          <a:xfrm>
            <a:off x="4572000" y="1752600"/>
            <a:ext cx="4572000" cy="6093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在遍历过程中，建立线索。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09600" y="3771543"/>
            <a:ext cx="8229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访问结点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后，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看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llink</a:t>
            </a:r>
            <a:r>
              <a:rPr lang="zh-CN" altLang="en-US" sz="3000" dirty="0" smtClean="0"/>
              <a:t>、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的前驱的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zh-CN" altLang="en-US" sz="3000" dirty="0" smtClean="0"/>
              <a:t>是否为空？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若是，则重置空指针。</a:t>
            </a:r>
            <a:endParaRPr lang="zh-CN" altLang="en-US" sz="3000" dirty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先序线索化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1"/>
            <a:endCxn id="90" idx="2"/>
          </p:cNvCxnSpPr>
          <p:nvPr/>
        </p:nvCxnSpPr>
        <p:spPr bwMode="auto">
          <a:xfrm rot="5400000" flipH="1" flipV="1">
            <a:off x="4711967" y="2588143"/>
            <a:ext cx="926330" cy="6225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曲线连接符 104"/>
          <p:cNvCxnSpPr>
            <a:stCxn id="90" idx="5"/>
            <a:endCxn id="96" idx="6"/>
          </p:cNvCxnSpPr>
          <p:nvPr/>
        </p:nvCxnSpPr>
        <p:spPr bwMode="auto">
          <a:xfrm rot="5400000">
            <a:off x="5080703" y="2740878"/>
            <a:ext cx="926330" cy="6225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9" name="曲线连接符 108"/>
          <p:cNvCxnSpPr>
            <a:stCxn id="97" idx="3"/>
            <a:endCxn id="96" idx="3"/>
          </p:cNvCxnSpPr>
          <p:nvPr/>
        </p:nvCxnSpPr>
        <p:spPr bwMode="auto">
          <a:xfrm rot="5400000" flipH="1">
            <a:off x="4646620" y="3885290"/>
            <a:ext cx="993090" cy="558600"/>
          </a:xfrm>
          <a:prstGeom prst="curvedConnector3">
            <a:avLst>
              <a:gd name="adj1" fmla="val 26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6"/>
            <a:endCxn id="85" idx="1"/>
          </p:cNvCxnSpPr>
          <p:nvPr/>
        </p:nvCxnSpPr>
        <p:spPr bwMode="auto">
          <a:xfrm flipV="1">
            <a:off x="5791200" y="2283510"/>
            <a:ext cx="1231465" cy="2224890"/>
          </a:xfrm>
          <a:prstGeom prst="curvedConnector4">
            <a:avLst>
              <a:gd name="adj1" fmla="val 5804"/>
              <a:gd name="adj2" fmla="val 10004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2"/>
            <a:endCxn id="85" idx="2"/>
          </p:cNvCxnSpPr>
          <p:nvPr/>
        </p:nvCxnSpPr>
        <p:spPr bwMode="auto">
          <a:xfrm rot="10800000" flipH="1">
            <a:off x="6248400" y="2436246"/>
            <a:ext cx="711000" cy="1005355"/>
          </a:xfrm>
          <a:prstGeom prst="curvedConnector3">
            <a:avLst>
              <a:gd name="adj1" fmla="val -682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4" idx="4"/>
          </p:cNvCxnSpPr>
          <p:nvPr/>
        </p:nvCxnSpPr>
        <p:spPr bwMode="auto">
          <a:xfrm rot="10800000">
            <a:off x="6464400" y="3657600"/>
            <a:ext cx="4950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6"/>
            <a:endCxn id="91" idx="3"/>
          </p:cNvCxnSpPr>
          <p:nvPr/>
        </p:nvCxnSpPr>
        <p:spPr bwMode="auto">
          <a:xfrm flipV="1">
            <a:off x="7391400" y="3594335"/>
            <a:ext cx="3932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3" name="曲线连接符 121"/>
          <p:cNvCxnSpPr>
            <a:stCxn id="91" idx="2"/>
            <a:endCxn id="99" idx="7"/>
          </p:cNvCxnSpPr>
          <p:nvPr/>
        </p:nvCxnSpPr>
        <p:spPr bwMode="auto">
          <a:xfrm rot="10800000" flipV="1">
            <a:off x="7328136" y="3441599"/>
            <a:ext cx="3932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5"/>
          </p:cNvCxnSpPr>
          <p:nvPr/>
        </p:nvCxnSpPr>
        <p:spPr bwMode="auto">
          <a:xfrm rot="16200000" flipH="1">
            <a:off x="8547335" y="3137134"/>
            <a:ext cx="63265" cy="977665"/>
          </a:xfrm>
          <a:prstGeom prst="curvedConnector4">
            <a:avLst>
              <a:gd name="adj1" fmla="val 98546"/>
              <a:gd name="adj2" fmla="val 5323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8153400" y="30480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5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1148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先序序列：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6" name="矩形 45"/>
          <p:cNvSpPr/>
          <p:nvPr/>
        </p:nvSpPr>
        <p:spPr>
          <a:xfrm>
            <a:off x="685800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1218594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7295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2240510" y="1820514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27963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275994" y="182051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3786952" y="182051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54" name="矩形 53"/>
          <p:cNvSpPr/>
          <p:nvPr/>
        </p:nvSpPr>
        <p:spPr>
          <a:xfrm>
            <a:off x="4320352" y="1820514"/>
            <a:ext cx="5485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609600" y="3771543"/>
            <a:ext cx="8229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访问结点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后，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看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llink</a:t>
            </a:r>
            <a:r>
              <a:rPr lang="zh-CN" altLang="en-US" sz="3000" dirty="0" smtClean="0">
                <a:solidFill>
                  <a:srgbClr val="C00000"/>
                </a:solidFill>
              </a:rPr>
              <a:t>、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的前驱的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zh-CN" altLang="en-US" sz="3000" dirty="0" smtClean="0"/>
              <a:t>是否为空？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若是，则重置空指针。</a:t>
            </a:r>
            <a:endParaRPr lang="zh-CN" altLang="en-US" sz="3000" dirty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267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中序序列：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中序线索化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2"/>
          </p:cNvCxnSpPr>
          <p:nvPr/>
        </p:nvCxnSpPr>
        <p:spPr bwMode="auto">
          <a:xfrm rot="10800000" flipV="1">
            <a:off x="4038600" y="3515310"/>
            <a:ext cx="762000" cy="21849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97" idx="2"/>
            <a:endCxn id="96" idx="4"/>
          </p:cNvCxnSpPr>
          <p:nvPr/>
        </p:nvCxnSpPr>
        <p:spPr bwMode="auto">
          <a:xfrm rot="10800000">
            <a:off x="5016600" y="3731310"/>
            <a:ext cx="342600" cy="7770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7"/>
            <a:endCxn id="90" idx="4"/>
          </p:cNvCxnSpPr>
          <p:nvPr/>
        </p:nvCxnSpPr>
        <p:spPr bwMode="auto">
          <a:xfrm rot="16200000" flipV="1">
            <a:off x="4863458" y="3491187"/>
            <a:ext cx="1703420" cy="25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2"/>
            <a:endCxn id="84" idx="5"/>
          </p:cNvCxnSpPr>
          <p:nvPr/>
        </p:nvCxnSpPr>
        <p:spPr bwMode="auto">
          <a:xfrm rot="10800000" flipH="1">
            <a:off x="6248399" y="1587936"/>
            <a:ext cx="368735" cy="1853665"/>
          </a:xfrm>
          <a:prstGeom prst="curvedConnector4">
            <a:avLst>
              <a:gd name="adj1" fmla="val -61996"/>
              <a:gd name="adj2" fmla="val 5412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4" idx="4"/>
          </p:cNvCxnSpPr>
          <p:nvPr/>
        </p:nvCxnSpPr>
        <p:spPr bwMode="auto">
          <a:xfrm rot="10800000">
            <a:off x="6464400" y="3657600"/>
            <a:ext cx="4950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7"/>
            <a:endCxn id="85" idx="4"/>
          </p:cNvCxnSpPr>
          <p:nvPr/>
        </p:nvCxnSpPr>
        <p:spPr bwMode="auto">
          <a:xfrm rot="16200000" flipV="1">
            <a:off x="6438158" y="3389487"/>
            <a:ext cx="1627220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5"/>
          </p:cNvCxnSpPr>
          <p:nvPr/>
        </p:nvCxnSpPr>
        <p:spPr bwMode="auto">
          <a:xfrm rot="16200000" flipH="1">
            <a:off x="8547335" y="3137134"/>
            <a:ext cx="63265" cy="977665"/>
          </a:xfrm>
          <a:prstGeom prst="curvedConnector4">
            <a:avLst>
              <a:gd name="adj1" fmla="val 98546"/>
              <a:gd name="adj2" fmla="val 53236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8153400" y="3124200"/>
            <a:ext cx="914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3" name="曲线连接符 104"/>
          <p:cNvCxnSpPr>
            <a:stCxn id="90" idx="6"/>
            <a:endCxn id="84" idx="4"/>
          </p:cNvCxnSpPr>
          <p:nvPr/>
        </p:nvCxnSpPr>
        <p:spPr bwMode="auto">
          <a:xfrm flipV="1">
            <a:off x="5918400" y="1651200"/>
            <a:ext cx="546000" cy="7850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曲线连接符 121"/>
          <p:cNvCxnSpPr>
            <a:stCxn id="91" idx="3"/>
            <a:endCxn id="85" idx="5"/>
          </p:cNvCxnSpPr>
          <p:nvPr/>
        </p:nvCxnSpPr>
        <p:spPr bwMode="auto">
          <a:xfrm rot="5400000" flipH="1">
            <a:off x="7053722" y="2863393"/>
            <a:ext cx="1005355" cy="456530"/>
          </a:xfrm>
          <a:prstGeom prst="curvedConnector3">
            <a:avLst>
              <a:gd name="adj1" fmla="val -560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733800" y="3102858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286000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751994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685800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1196758" y="18671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3886200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819400" y="18671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3330358" y="18671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4419600" y="1867179"/>
            <a:ext cx="5485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 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685800" y="2514600"/>
            <a:ext cx="4267200" cy="600164"/>
          </a:xfrm>
          <a:prstGeom prst="rect">
            <a:avLst/>
          </a:prstGeom>
          <a:solidFill>
            <a:srgbClr val="2A7E5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中序线索，总是向上指。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305800" cy="38995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深度优先遍历</a:t>
            </a:r>
            <a:r>
              <a:rPr lang="en-US" altLang="zh-CN" sz="3200" dirty="0" smtClean="0">
                <a:solidFill>
                  <a:srgbClr val="006699"/>
                </a:solidFill>
              </a:rPr>
              <a:t>--</a:t>
            </a:r>
            <a:r>
              <a:rPr lang="zh-CN" altLang="en-US" sz="3200" dirty="0" smtClean="0">
                <a:solidFill>
                  <a:srgbClr val="006699"/>
                </a:solidFill>
              </a:rPr>
              <a:t>递归、非递归</a:t>
            </a:r>
            <a:r>
              <a:rPr lang="en-US" altLang="zh-CN" sz="3200" dirty="0" smtClean="0">
                <a:solidFill>
                  <a:srgbClr val="006699"/>
                </a:solidFill>
              </a:rPr>
              <a:t>(</a:t>
            </a:r>
            <a:r>
              <a:rPr lang="zh-CN" altLang="en-US" sz="3200" dirty="0" smtClean="0">
                <a:solidFill>
                  <a:srgbClr val="006699"/>
                </a:solidFill>
              </a:rPr>
              <a:t>基于栈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(1) DLR: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先序、前序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(2) LDR: </a:t>
            </a:r>
            <a:r>
              <a:rPr lang="zh-CN" altLang="en-US" sz="3200" dirty="0" smtClean="0"/>
              <a:t>中根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中序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(3) LRD: </a:t>
            </a:r>
            <a:r>
              <a:rPr lang="zh-CN" altLang="en-US" sz="3200" dirty="0" smtClean="0"/>
              <a:t>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3200" dirty="0" smtClean="0"/>
              <a:t> 广度优先遍历</a:t>
            </a:r>
            <a:r>
              <a:rPr lang="en-US" altLang="zh-CN" sz="3200" dirty="0" smtClean="0">
                <a:solidFill>
                  <a:srgbClr val="006699"/>
                </a:solidFill>
              </a:rPr>
              <a:t>--</a:t>
            </a:r>
            <a:r>
              <a:rPr lang="zh-CN" altLang="en-US" sz="3200" dirty="0" smtClean="0">
                <a:solidFill>
                  <a:srgbClr val="006699"/>
                </a:solidFill>
              </a:rPr>
              <a:t>非递归</a:t>
            </a:r>
            <a:r>
              <a:rPr lang="en-US" altLang="zh-CN" sz="3200" dirty="0" smtClean="0">
                <a:solidFill>
                  <a:srgbClr val="006699"/>
                </a:solidFill>
              </a:rPr>
              <a:t>(</a:t>
            </a:r>
            <a:r>
              <a:rPr lang="zh-CN" altLang="en-US" sz="3200" dirty="0" smtClean="0">
                <a:solidFill>
                  <a:srgbClr val="006699"/>
                </a:solidFill>
              </a:rPr>
              <a:t>基于队列</a:t>
            </a:r>
            <a:r>
              <a:rPr lang="en-US" altLang="zh-CN" sz="3200" dirty="0" smtClean="0">
                <a:solidFill>
                  <a:srgbClr val="006699"/>
                </a:solidFill>
              </a:rPr>
              <a:t>)</a:t>
            </a:r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492800" y="187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80556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8228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9" idx="3"/>
            <a:endCxn id="29" idx="0"/>
          </p:cNvCxnSpPr>
          <p:nvPr/>
        </p:nvCxnSpPr>
        <p:spPr bwMode="auto">
          <a:xfrm rot="5400000">
            <a:off x="7181701" y="22416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9" idx="5"/>
            <a:endCxn id="20" idx="0"/>
          </p:cNvCxnSpPr>
          <p:nvPr/>
        </p:nvCxnSpPr>
        <p:spPr bwMode="auto">
          <a:xfrm rot="16200000" flipH="1">
            <a:off x="7882535" y="22269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0" idx="3"/>
            <a:endCxn id="21" idx="0"/>
          </p:cNvCxnSpPr>
          <p:nvPr/>
        </p:nvCxnSpPr>
        <p:spPr bwMode="auto">
          <a:xfrm rot="5400000">
            <a:off x="7911275" y="31122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1000" y="33198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5" idx="0"/>
          </p:cNvCxnSpPr>
          <p:nvPr/>
        </p:nvCxnSpPr>
        <p:spPr bwMode="auto">
          <a:xfrm rot="16200000" flipH="1">
            <a:off x="8318109" y="30909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594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34" idx="3"/>
            <a:endCxn id="27" idx="0"/>
          </p:cNvCxnSpPr>
          <p:nvPr/>
        </p:nvCxnSpPr>
        <p:spPr bwMode="auto">
          <a:xfrm rot="5400000">
            <a:off x="7092902" y="37530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594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5784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rot="5400000">
            <a:off x="6750001" y="30291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273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32" idx="0"/>
          </p:cNvCxnSpPr>
          <p:nvPr/>
        </p:nvCxnSpPr>
        <p:spPr bwMode="auto">
          <a:xfrm rot="5400000">
            <a:off x="6407101" y="37530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64200" y="33018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245634" y="30672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 63"/>
          <p:cNvSpPr/>
          <p:nvPr/>
        </p:nvSpPr>
        <p:spPr>
          <a:xfrm>
            <a:off x="609600" y="3771543"/>
            <a:ext cx="8229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>
                <a:solidFill>
                  <a:srgbClr val="003399"/>
                </a:solidFill>
              </a:rPr>
              <a:t> 遍历过程中，线索化：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访问结点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后，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看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llink</a:t>
            </a:r>
            <a:r>
              <a:rPr lang="zh-CN" altLang="en-US" sz="3000" dirty="0" smtClean="0">
                <a:solidFill>
                  <a:srgbClr val="C00000"/>
                </a:solidFill>
              </a:rPr>
              <a:t>、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的前驱的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zh-CN" altLang="en-US" sz="3000" dirty="0" smtClean="0"/>
              <a:t>是否为空？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若是，则重置空指针。</a:t>
            </a:r>
            <a:endParaRPr lang="zh-CN" altLang="en-US" sz="3000" dirty="0"/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85800" y="1338894"/>
            <a:ext cx="4267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后序序列：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后序线索化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3" name="曲线连接符 82"/>
          <p:cNvCxnSpPr>
            <a:stCxn id="96" idx="3"/>
            <a:endCxn id="97" idx="1"/>
          </p:cNvCxnSpPr>
          <p:nvPr/>
        </p:nvCxnSpPr>
        <p:spPr bwMode="auto">
          <a:xfrm rot="16200000" flipH="1">
            <a:off x="4799355" y="37325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6248400" y="1219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5" name="Oval 28"/>
          <p:cNvSpPr>
            <a:spLocks noChangeArrowheads="1"/>
          </p:cNvSpPr>
          <p:nvPr/>
        </p:nvSpPr>
        <p:spPr bwMode="auto">
          <a:xfrm>
            <a:off x="6959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8" name="直接连接符 87"/>
          <p:cNvCxnSpPr>
            <a:stCxn id="84" idx="3"/>
            <a:endCxn id="90" idx="0"/>
          </p:cNvCxnSpPr>
          <p:nvPr/>
        </p:nvCxnSpPr>
        <p:spPr bwMode="auto">
          <a:xfrm rot="5400000">
            <a:off x="5690878" y="1599458"/>
            <a:ext cx="63231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>
            <a:stCxn id="84" idx="5"/>
            <a:endCxn id="85" idx="0"/>
          </p:cNvCxnSpPr>
          <p:nvPr/>
        </p:nvCxnSpPr>
        <p:spPr bwMode="auto">
          <a:xfrm rot="16200000" flipH="1">
            <a:off x="6580112" y="1624957"/>
            <a:ext cx="63231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Oval 28"/>
          <p:cNvSpPr>
            <a:spLocks noChangeArrowheads="1"/>
          </p:cNvSpPr>
          <p:nvPr/>
        </p:nvSpPr>
        <p:spPr bwMode="auto">
          <a:xfrm>
            <a:off x="5486400" y="2220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7721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85" idx="3"/>
            <a:endCxn id="94" idx="0"/>
          </p:cNvCxnSpPr>
          <p:nvPr/>
        </p:nvCxnSpPr>
        <p:spPr bwMode="auto">
          <a:xfrm rot="5400000">
            <a:off x="6425223" y="2628158"/>
            <a:ext cx="636620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5" idx="5"/>
            <a:endCxn id="91" idx="0"/>
          </p:cNvCxnSpPr>
          <p:nvPr/>
        </p:nvCxnSpPr>
        <p:spPr bwMode="auto">
          <a:xfrm rot="16200000" flipH="1">
            <a:off x="7314457" y="2602657"/>
            <a:ext cx="636620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6248400" y="322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95" name="直接连接符 94"/>
          <p:cNvCxnSpPr>
            <a:stCxn id="90" idx="3"/>
            <a:endCxn id="96" idx="0"/>
          </p:cNvCxnSpPr>
          <p:nvPr/>
        </p:nvCxnSpPr>
        <p:spPr bwMode="auto">
          <a:xfrm rot="5400000">
            <a:off x="4927968" y="2677613"/>
            <a:ext cx="71033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4800600" y="3299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7" name="Oval 28"/>
          <p:cNvSpPr>
            <a:spLocks noChangeArrowheads="1"/>
          </p:cNvSpPr>
          <p:nvPr/>
        </p:nvSpPr>
        <p:spPr bwMode="auto">
          <a:xfrm>
            <a:off x="53592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6" idx="5"/>
            <a:endCxn id="97" idx="0"/>
          </p:cNvCxnSpPr>
          <p:nvPr/>
        </p:nvCxnSpPr>
        <p:spPr bwMode="auto">
          <a:xfrm rot="16200000" flipH="1">
            <a:off x="5060090" y="37772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69594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4" idx="5"/>
            <a:endCxn id="99" idx="0"/>
          </p:cNvCxnSpPr>
          <p:nvPr/>
        </p:nvCxnSpPr>
        <p:spPr bwMode="auto">
          <a:xfrm rot="16200000" flipH="1">
            <a:off x="6585335" y="3626134"/>
            <a:ext cx="621865" cy="55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曲线连接符 108"/>
          <p:cNvCxnSpPr>
            <a:stCxn id="97" idx="3"/>
          </p:cNvCxnSpPr>
          <p:nvPr/>
        </p:nvCxnSpPr>
        <p:spPr bwMode="auto">
          <a:xfrm rot="5400000">
            <a:off x="5156101" y="4534235"/>
            <a:ext cx="139465" cy="3932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2" name="曲线连接符 104"/>
          <p:cNvCxnSpPr>
            <a:stCxn id="97" idx="7"/>
            <a:endCxn id="96" idx="6"/>
          </p:cNvCxnSpPr>
          <p:nvPr/>
        </p:nvCxnSpPr>
        <p:spPr bwMode="auto">
          <a:xfrm rot="16200000" flipV="1">
            <a:off x="5060091" y="36878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18" name="曲线连接符 117"/>
          <p:cNvCxnSpPr>
            <a:stCxn id="94" idx="4"/>
            <a:endCxn id="99" idx="1"/>
          </p:cNvCxnSpPr>
          <p:nvPr/>
        </p:nvCxnSpPr>
        <p:spPr bwMode="auto">
          <a:xfrm rot="16200000" flipH="1">
            <a:off x="6432600" y="3689399"/>
            <a:ext cx="621865" cy="558265"/>
          </a:xfrm>
          <a:prstGeom prst="curvedConnector3">
            <a:avLst>
              <a:gd name="adj1" fmla="val 4554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2" name="曲线连接符 121"/>
          <p:cNvCxnSpPr>
            <a:stCxn id="99" idx="2"/>
            <a:endCxn id="90" idx="5"/>
          </p:cNvCxnSpPr>
          <p:nvPr/>
        </p:nvCxnSpPr>
        <p:spPr bwMode="auto">
          <a:xfrm rot="10800000">
            <a:off x="5855136" y="2588980"/>
            <a:ext cx="1104265" cy="184322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8" name="曲线连接符 104"/>
          <p:cNvCxnSpPr>
            <a:stCxn id="99" idx="7"/>
            <a:endCxn id="94" idx="6"/>
          </p:cNvCxnSpPr>
          <p:nvPr/>
        </p:nvCxnSpPr>
        <p:spPr bwMode="auto">
          <a:xfrm rot="16200000" flipV="1">
            <a:off x="6585336" y="3536665"/>
            <a:ext cx="837865" cy="6477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7" name="曲线连接符 104"/>
          <p:cNvCxnSpPr>
            <a:stCxn id="91" idx="6"/>
            <a:endCxn id="85" idx="6"/>
          </p:cNvCxnSpPr>
          <p:nvPr/>
        </p:nvCxnSpPr>
        <p:spPr bwMode="auto">
          <a:xfrm flipH="1" flipV="1">
            <a:off x="7391400" y="2436245"/>
            <a:ext cx="762000" cy="1005355"/>
          </a:xfrm>
          <a:prstGeom prst="curvedConnector3">
            <a:avLst>
              <a:gd name="adj1" fmla="val -3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90" idx="4"/>
            <a:endCxn id="99" idx="3"/>
          </p:cNvCxnSpPr>
          <p:nvPr/>
        </p:nvCxnSpPr>
        <p:spPr bwMode="auto">
          <a:xfrm rot="16200000" flipH="1">
            <a:off x="5396187" y="2958457"/>
            <a:ext cx="1932690" cy="1320265"/>
          </a:xfrm>
          <a:prstGeom prst="curvedConnector3">
            <a:avLst>
              <a:gd name="adj1" fmla="val 10004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61" name="曲线连接符 121"/>
          <p:cNvCxnSpPr>
            <a:stCxn id="91" idx="2"/>
            <a:endCxn id="94" idx="7"/>
          </p:cNvCxnSpPr>
          <p:nvPr/>
        </p:nvCxnSpPr>
        <p:spPr bwMode="auto">
          <a:xfrm rot="10800000">
            <a:off x="6617136" y="3288866"/>
            <a:ext cx="1104265" cy="152735"/>
          </a:xfrm>
          <a:prstGeom prst="curvedConnector4">
            <a:avLst>
              <a:gd name="adj1" fmla="val 58427"/>
              <a:gd name="adj2" fmla="val 3040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4572000" y="4267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58548" y="19050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1767748" y="1905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1219200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825148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2834548" y="1905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2278100" y="1905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07" name="矩形 106"/>
          <p:cNvSpPr/>
          <p:nvPr/>
        </p:nvSpPr>
        <p:spPr>
          <a:xfrm>
            <a:off x="3367948" y="1905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85800" y="1905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82" grpId="0"/>
      <p:bldP spid="101" grpId="0"/>
      <p:bldP spid="102" grpId="0"/>
      <p:bldP spid="104" grpId="0"/>
      <p:bldP spid="105" grpId="0"/>
      <p:bldP spid="106" grpId="0"/>
      <p:bldP spid="107" grpId="0"/>
      <p:bldP spid="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5181600"/>
            <a:ext cx="3352800" cy="6309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中根序列：</a:t>
            </a:r>
            <a:r>
              <a:rPr lang="en-US" altLang="zh-CN" dirty="0" smtClean="0"/>
              <a:t>B, A, C</a:t>
            </a:r>
            <a:endParaRPr lang="zh-CN" altLang="en-US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17778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22350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7" idx="3"/>
            <a:endCxn id="62" idx="0"/>
          </p:cNvCxnSpPr>
          <p:nvPr/>
        </p:nvCxnSpPr>
        <p:spPr bwMode="auto">
          <a:xfrm rot="5400000">
            <a:off x="1525078" y="4342658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7" idx="5"/>
            <a:endCxn id="58" idx="0"/>
          </p:cNvCxnSpPr>
          <p:nvPr/>
        </p:nvCxnSpPr>
        <p:spPr bwMode="auto">
          <a:xfrm rot="16200000" flipH="1">
            <a:off x="2135012" y="434265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1320600" y="4658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756480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7123476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634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6708276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6266951" y="4067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06951" y="4067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5946276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sp>
        <p:nvSpPr>
          <p:cNvPr id="71" name="Rectangle 69"/>
          <p:cNvSpPr>
            <a:spLocks noChangeArrowheads="1"/>
          </p:cNvSpPr>
          <p:nvPr/>
        </p:nvSpPr>
        <p:spPr bwMode="auto">
          <a:xfrm>
            <a:off x="5504951" y="49884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5144951" y="49884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>
            <a:endCxn id="64" idx="0"/>
          </p:cNvCxnSpPr>
          <p:nvPr/>
        </p:nvCxnSpPr>
        <p:spPr bwMode="auto">
          <a:xfrm rot="16200000" flipH="1">
            <a:off x="6788076" y="44370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>
            <a:endCxn id="71" idx="0"/>
          </p:cNvCxnSpPr>
          <p:nvPr/>
        </p:nvCxnSpPr>
        <p:spPr bwMode="auto">
          <a:xfrm rot="5400000">
            <a:off x="5597814" y="44323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 flipV="1">
            <a:off x="4724401" y="5264398"/>
            <a:ext cx="609600" cy="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endCxn id="68" idx="2"/>
          </p:cNvCxnSpPr>
          <p:nvPr/>
        </p:nvCxnSpPr>
        <p:spPr bwMode="auto">
          <a:xfrm rot="5400000" flipH="1" flipV="1">
            <a:off x="5999078" y="4780527"/>
            <a:ext cx="656996" cy="3107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16200000" flipV="1">
            <a:off x="6438901" y="4790442"/>
            <a:ext cx="685800" cy="304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直接箭头连接符 77"/>
          <p:cNvCxnSpPr/>
          <p:nvPr/>
        </p:nvCxnSpPr>
        <p:spPr bwMode="auto">
          <a:xfrm flipV="1">
            <a:off x="7772401" y="5166858"/>
            <a:ext cx="876299" cy="9754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0" name="下箭头 79"/>
          <p:cNvSpPr/>
          <p:nvPr/>
        </p:nvSpPr>
        <p:spPr bwMode="auto">
          <a:xfrm rot="5400000" flipH="1" flipV="1">
            <a:off x="3823200" y="3622542"/>
            <a:ext cx="252000" cy="216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895600" y="4066542"/>
            <a:ext cx="22098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中序线索化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4343400" y="5188200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924800" y="5181600"/>
            <a:ext cx="1143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3" name="Rectangle 68"/>
          <p:cNvSpPr>
            <a:spLocks noChangeArrowheads="1"/>
          </p:cNvSpPr>
          <p:nvPr/>
        </p:nvSpPr>
        <p:spPr bwMode="auto">
          <a:xfrm>
            <a:off x="6879000" y="3505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14" name="直接箭头连接符 113"/>
          <p:cNvCxnSpPr>
            <a:endCxn id="68" idx="0"/>
          </p:cNvCxnSpPr>
          <p:nvPr/>
        </p:nvCxnSpPr>
        <p:spPr bwMode="auto">
          <a:xfrm rot="10800000" flipV="1">
            <a:off x="6482952" y="3816600"/>
            <a:ext cx="451249" cy="25080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Rectangle 68"/>
          <p:cNvSpPr>
            <a:spLocks noChangeArrowheads="1"/>
          </p:cNvSpPr>
          <p:nvPr/>
        </p:nvSpPr>
        <p:spPr bwMode="auto">
          <a:xfrm>
            <a:off x="7869600" y="4114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116" name="直接箭头连接符 115"/>
          <p:cNvCxnSpPr/>
          <p:nvPr/>
        </p:nvCxnSpPr>
        <p:spPr bwMode="auto">
          <a:xfrm rot="5400000">
            <a:off x="7440001" y="4447199"/>
            <a:ext cx="533400" cy="47820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4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305800" cy="23129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1. </a:t>
            </a:r>
            <a:r>
              <a:rPr lang="en-US" altLang="zh-CN" sz="3000" dirty="0" smtClean="0">
                <a:solidFill>
                  <a:srgbClr val="C00000"/>
                </a:solidFill>
              </a:rPr>
              <a:t>t-&gt;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003399"/>
                </a:solidFill>
              </a:rPr>
              <a:t>左孩子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中序前驱？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2. </a:t>
            </a:r>
            <a:r>
              <a:rPr lang="en-US" altLang="zh-CN" sz="3000" dirty="0" smtClean="0">
                <a:solidFill>
                  <a:srgbClr val="C00000"/>
                </a:solidFill>
              </a:rPr>
              <a:t>t-&gt;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119B28"/>
                </a:solidFill>
              </a:rPr>
              <a:t>右孩子</a:t>
            </a: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119B28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119B28"/>
                </a:solidFill>
              </a:rPr>
              <a:t>中序后继？</a:t>
            </a:r>
            <a:endParaRPr lang="en-US" altLang="zh-CN" sz="3000" dirty="0" smtClean="0">
              <a:solidFill>
                <a:srgbClr val="119B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305800" cy="23129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1. t-&gt;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003399"/>
                </a:solidFill>
              </a:rPr>
              <a:t>左孩子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003399"/>
                </a:solidFill>
              </a:rPr>
              <a:t>中序前驱？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2. t-&gt;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-&gt;</a:t>
            </a:r>
            <a:r>
              <a:rPr lang="en-US" altLang="zh-CN" sz="3000" dirty="0" err="1" smtClean="0"/>
              <a:t>rlink</a:t>
            </a:r>
            <a:r>
              <a:rPr lang="zh-CN" altLang="en-US" sz="3000" dirty="0" smtClean="0"/>
              <a:t>非空，它指向</a:t>
            </a:r>
            <a:r>
              <a:rPr lang="en-US" altLang="zh-CN" sz="3000" dirty="0" smtClean="0"/>
              <a:t>t-&gt;</a:t>
            </a:r>
            <a:r>
              <a:rPr lang="en-US" altLang="zh-CN" sz="3000" dirty="0" err="1" smtClean="0"/>
              <a:t>llink</a:t>
            </a:r>
            <a:r>
              <a:rPr lang="zh-CN" altLang="en-US" sz="3000" dirty="0" smtClean="0"/>
              <a:t>的 </a:t>
            </a:r>
            <a:r>
              <a:rPr lang="zh-CN" altLang="en-US" sz="3000" dirty="0" smtClean="0">
                <a:solidFill>
                  <a:srgbClr val="119B28"/>
                </a:solidFill>
              </a:rPr>
              <a:t>右孩子</a:t>
            </a: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119B28"/>
                </a:solidFill>
              </a:rPr>
              <a:t>                                                     or </a:t>
            </a:r>
            <a:r>
              <a:rPr lang="zh-CN" altLang="en-US" sz="3000" dirty="0" smtClean="0">
                <a:solidFill>
                  <a:srgbClr val="119B28"/>
                </a:solidFill>
              </a:rPr>
              <a:t>中序后继？</a:t>
            </a:r>
            <a:endParaRPr lang="en-US" altLang="zh-CN" sz="3000" dirty="0" smtClean="0">
              <a:solidFill>
                <a:srgbClr val="119B28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54102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rtag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右标志</a:t>
            </a:r>
          </a:p>
        </p:txBody>
      </p:sp>
      <p:sp>
        <p:nvSpPr>
          <p:cNvPr id="40" name="矩形 39"/>
          <p:cNvSpPr/>
          <p:nvPr/>
        </p:nvSpPr>
        <p:spPr bwMode="auto">
          <a:xfrm>
            <a:off x="22860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ltag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左标志</a:t>
            </a: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57200" y="3581400"/>
            <a:ext cx="84582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加入标志位：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ltag</a:t>
            </a:r>
            <a:r>
              <a:rPr lang="en-US" altLang="zh-CN" sz="3000" dirty="0" smtClean="0">
                <a:solidFill>
                  <a:schemeClr val="bg1"/>
                </a:solidFill>
              </a:rPr>
              <a:t>,   </a:t>
            </a:r>
            <a:r>
              <a:rPr lang="en-US" altLang="zh-CN" sz="3000" dirty="0" err="1" smtClean="0">
                <a:solidFill>
                  <a:schemeClr val="bg1"/>
                </a:solidFill>
              </a:rPr>
              <a:t>rtag</a:t>
            </a:r>
            <a:r>
              <a:rPr lang="en-US" altLang="zh-CN" sz="3000" dirty="0" smtClean="0">
                <a:solidFill>
                  <a:schemeClr val="bg1"/>
                </a:solidFill>
              </a:rPr>
              <a:t> </a:t>
            </a: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新的结点结构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  <p:sp>
        <p:nvSpPr>
          <p:cNvPr id="35" name="下箭头 34"/>
          <p:cNvSpPr/>
          <p:nvPr/>
        </p:nvSpPr>
        <p:spPr bwMode="auto">
          <a:xfrm rot="10800000" flipV="1">
            <a:off x="4572000" y="3276600"/>
            <a:ext cx="304800" cy="396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191000" y="4267200"/>
            <a:ext cx="12192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22860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</p:txBody>
      </p:sp>
      <p:sp>
        <p:nvSpPr>
          <p:cNvPr id="39" name="矩形 38"/>
          <p:cNvSpPr/>
          <p:nvPr/>
        </p:nvSpPr>
        <p:spPr bwMode="auto">
          <a:xfrm>
            <a:off x="47952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7" grpId="0" animBg="1"/>
      <p:bldP spid="38" grpId="0" animBg="1"/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119B28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533400" y="15240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ltag</a:t>
            </a:r>
            <a:r>
              <a:rPr lang="en-US" altLang="zh-CN" sz="3000" dirty="0">
                <a:latin typeface="+mj-lt"/>
              </a:rPr>
              <a:t>=</a:t>
            </a:r>
          </a:p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en-US" altLang="zh-CN" sz="3000" dirty="0">
                <a:latin typeface="+mj-lt"/>
              </a:rPr>
              <a:t>      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828800" y="12192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latin typeface="+mj-lt"/>
              </a:rPr>
              <a:t>0：</a:t>
            </a:r>
            <a:r>
              <a:rPr lang="en-US" altLang="zh-CN" sz="3000" dirty="0" err="1" smtClean="0">
                <a:latin typeface="+mj-lt"/>
              </a:rPr>
              <a:t>llink</a:t>
            </a:r>
            <a:r>
              <a:rPr lang="zh-CN" altLang="en-US" sz="3000" dirty="0" smtClean="0">
                <a:latin typeface="+mj-lt"/>
              </a:rPr>
              <a:t>指向左孩子；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828800" y="1905000"/>
            <a:ext cx="72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llink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指向中序前驱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首元素前驱为</a:t>
            </a:r>
            <a:r>
              <a:rPr lang="en-US" altLang="zh-CN" sz="3200" dirty="0" smtClean="0">
                <a:solidFill>
                  <a:srgbClr val="003399"/>
                </a:solidFill>
              </a:rPr>
              <a:t>Null)</a:t>
            </a:r>
            <a:endParaRPr lang="zh-CN" altLang="en-US" sz="3200" dirty="0" smtClean="0">
              <a:solidFill>
                <a:srgbClr val="003399"/>
              </a:solidFill>
            </a:endParaRPr>
          </a:p>
        </p:txBody>
      </p:sp>
      <p:sp>
        <p:nvSpPr>
          <p:cNvPr id="15" name="左大括号 14"/>
          <p:cNvSpPr/>
          <p:nvPr/>
        </p:nvSpPr>
        <p:spPr bwMode="auto">
          <a:xfrm>
            <a:off x="1600200" y="1390200"/>
            <a:ext cx="180000" cy="972000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33400" y="3048000"/>
            <a:ext cx="137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zh-CN" altLang="en-US" sz="3000" dirty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rtag</a:t>
            </a:r>
            <a:r>
              <a:rPr lang="en-US" altLang="zh-CN" sz="3000" dirty="0">
                <a:latin typeface="+mj-lt"/>
              </a:rPr>
              <a:t>=</a:t>
            </a:r>
          </a:p>
          <a:p>
            <a:pPr marL="342900" indent="-342900" algn="just" eaLnBrk="1" hangingPunct="1">
              <a:spcBef>
                <a:spcPct val="20000"/>
              </a:spcBef>
              <a:buNone/>
            </a:pPr>
            <a:r>
              <a:rPr lang="en-US" altLang="zh-CN" sz="3000" dirty="0">
                <a:latin typeface="+mj-lt"/>
              </a:rPr>
              <a:t>      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828800" y="2667000"/>
            <a:ext cx="6781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latin typeface="+mj-lt"/>
              </a:rPr>
              <a:t>0：</a:t>
            </a:r>
            <a:r>
              <a:rPr lang="en-US" altLang="zh-CN" sz="3000" dirty="0" err="1" smtClean="0">
                <a:latin typeface="+mj-lt"/>
              </a:rPr>
              <a:t>rlink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zh-CN" altLang="en-US" sz="3000" dirty="0" smtClean="0">
                <a:latin typeface="+mj-lt"/>
              </a:rPr>
              <a:t>指向右孩子；</a:t>
            </a:r>
            <a:endParaRPr lang="zh-CN" altLang="en-US" sz="3000" dirty="0">
              <a:latin typeface="+mj-lt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828800" y="3352800"/>
            <a:ext cx="721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：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rlink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指向中序后继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尾元素后继为</a:t>
            </a:r>
            <a:r>
              <a:rPr lang="en-US" altLang="zh-CN" sz="3200" dirty="0" smtClean="0">
                <a:solidFill>
                  <a:srgbClr val="003399"/>
                </a:solidFill>
              </a:rPr>
              <a:t>Null)</a:t>
            </a:r>
            <a:endParaRPr lang="zh-CN" altLang="en-US" sz="3200" dirty="0" smtClean="0">
              <a:solidFill>
                <a:srgbClr val="003399"/>
              </a:solidFill>
            </a:endParaRPr>
          </a:p>
        </p:txBody>
      </p:sp>
      <p:sp>
        <p:nvSpPr>
          <p:cNvPr id="19" name="左大括号 18"/>
          <p:cNvSpPr/>
          <p:nvPr/>
        </p:nvSpPr>
        <p:spPr bwMode="auto">
          <a:xfrm>
            <a:off x="1600200" y="2838000"/>
            <a:ext cx="180000" cy="972000"/>
          </a:xfrm>
          <a:prstGeom prst="leftBrace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思考：孩子指针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or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?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54102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rtag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右标志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286000" y="4267200"/>
            <a:ext cx="1905000" cy="11079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ltag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左标志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4191000" y="4267200"/>
            <a:ext cx="12192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22860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</p:txBody>
      </p:sp>
      <p:sp>
        <p:nvSpPr>
          <p:cNvPr id="31" name="矩形 30"/>
          <p:cNvSpPr/>
          <p:nvPr/>
        </p:nvSpPr>
        <p:spPr bwMode="auto">
          <a:xfrm>
            <a:off x="4795200" y="5375748"/>
            <a:ext cx="2520000" cy="591252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838200" y="4179824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7" name="曲线连接符 6"/>
          <p:cNvCxnSpPr>
            <a:stCxn id="18" idx="2"/>
          </p:cNvCxnSpPr>
          <p:nvPr/>
        </p:nvCxnSpPr>
        <p:spPr bwMode="auto">
          <a:xfrm rot="10800000">
            <a:off x="4572000" y="2583357"/>
            <a:ext cx="762000" cy="1011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6477000" y="565912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162800" y="13893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8" idx="3"/>
            <a:endCxn id="12" idx="0"/>
          </p:cNvCxnSpPr>
          <p:nvPr/>
        </p:nvCxnSpPr>
        <p:spPr bwMode="auto">
          <a:xfrm rot="5400000">
            <a:off x="6046378" y="971670"/>
            <a:ext cx="5309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8" idx="5"/>
            <a:endCxn id="9" idx="0"/>
          </p:cNvCxnSpPr>
          <p:nvPr/>
        </p:nvCxnSpPr>
        <p:spPr bwMode="auto">
          <a:xfrm rot="16200000" flipH="1">
            <a:off x="6884912" y="895469"/>
            <a:ext cx="454710" cy="53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5867400" y="14655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7924800" y="23037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9" idx="3"/>
            <a:endCxn id="16" idx="0"/>
          </p:cNvCxnSpPr>
          <p:nvPr/>
        </p:nvCxnSpPr>
        <p:spPr bwMode="auto">
          <a:xfrm rot="5400000">
            <a:off x="6724801" y="1878692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9" idx="5"/>
            <a:endCxn id="13" idx="0"/>
          </p:cNvCxnSpPr>
          <p:nvPr/>
        </p:nvCxnSpPr>
        <p:spPr bwMode="auto">
          <a:xfrm rot="16200000" flipH="1">
            <a:off x="7563335" y="1726291"/>
            <a:ext cx="545665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6629400" y="2379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2" idx="3"/>
            <a:endCxn id="18" idx="0"/>
          </p:cNvCxnSpPr>
          <p:nvPr/>
        </p:nvCxnSpPr>
        <p:spPr bwMode="auto">
          <a:xfrm rot="5400000">
            <a:off x="5468746" y="1915547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5334000" y="237746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5892600" y="3192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8" idx="5"/>
            <a:endCxn id="19" idx="0"/>
          </p:cNvCxnSpPr>
          <p:nvPr/>
        </p:nvCxnSpPr>
        <p:spPr bwMode="auto">
          <a:xfrm rot="16200000" flipH="1">
            <a:off x="5682290" y="2766646"/>
            <a:ext cx="4467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7162800" y="319295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6" idx="5"/>
            <a:endCxn id="21" idx="0"/>
          </p:cNvCxnSpPr>
          <p:nvPr/>
        </p:nvCxnSpPr>
        <p:spPr bwMode="auto">
          <a:xfrm rot="16200000" flipH="1">
            <a:off x="6966335" y="2780491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曲线连接符 108"/>
          <p:cNvCxnSpPr>
            <a:stCxn id="19" idx="2"/>
            <a:endCxn id="18" idx="4"/>
          </p:cNvCxnSpPr>
          <p:nvPr/>
        </p:nvCxnSpPr>
        <p:spPr bwMode="auto">
          <a:xfrm rot="10800000">
            <a:off x="5550000" y="2809467"/>
            <a:ext cx="3426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5" name="曲线连接符 104"/>
          <p:cNvCxnSpPr>
            <a:stCxn id="19" idx="7"/>
            <a:endCxn id="12" idx="4"/>
          </p:cNvCxnSpPr>
          <p:nvPr/>
        </p:nvCxnSpPr>
        <p:spPr bwMode="auto">
          <a:xfrm rot="16200000" flipV="1">
            <a:off x="5493036" y="2487922"/>
            <a:ext cx="1358665" cy="1779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17"/>
          <p:cNvCxnSpPr>
            <a:stCxn id="16" idx="2"/>
            <a:endCxn id="8" idx="5"/>
          </p:cNvCxnSpPr>
          <p:nvPr/>
        </p:nvCxnSpPr>
        <p:spPr bwMode="auto">
          <a:xfrm rot="10800000" flipH="1">
            <a:off x="6629399" y="934647"/>
            <a:ext cx="216335" cy="1661310"/>
          </a:xfrm>
          <a:prstGeom prst="curvedConnector4">
            <a:avLst>
              <a:gd name="adj1" fmla="val -105669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21"/>
          <p:cNvCxnSpPr>
            <a:stCxn id="21" idx="2"/>
            <a:endCxn id="16" idx="4"/>
          </p:cNvCxnSpPr>
          <p:nvPr/>
        </p:nvCxnSpPr>
        <p:spPr bwMode="auto">
          <a:xfrm rot="10800000">
            <a:off x="6845400" y="2811957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04"/>
          <p:cNvCxnSpPr>
            <a:stCxn id="21" idx="7"/>
            <a:endCxn id="9" idx="4"/>
          </p:cNvCxnSpPr>
          <p:nvPr/>
        </p:nvCxnSpPr>
        <p:spPr bwMode="auto">
          <a:xfrm rot="16200000" flipV="1">
            <a:off x="6737736" y="2462422"/>
            <a:ext cx="1434865" cy="1527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13" idx="5"/>
          </p:cNvCxnSpPr>
          <p:nvPr/>
        </p:nvCxnSpPr>
        <p:spPr bwMode="auto">
          <a:xfrm rot="5400000" flipH="1" flipV="1">
            <a:off x="8521799" y="2355092"/>
            <a:ext cx="89135" cy="545665"/>
          </a:xfrm>
          <a:prstGeom prst="curvedConnector4">
            <a:avLst>
              <a:gd name="adj1" fmla="val 36638"/>
              <a:gd name="adj2" fmla="val 5579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8153400" y="2659557"/>
            <a:ext cx="9144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Null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1" name="曲线连接符 104"/>
          <p:cNvCxnSpPr>
            <a:stCxn id="12" idx="6"/>
            <a:endCxn id="8" idx="4"/>
          </p:cNvCxnSpPr>
          <p:nvPr/>
        </p:nvCxnSpPr>
        <p:spPr bwMode="auto">
          <a:xfrm flipV="1">
            <a:off x="6299400" y="997912"/>
            <a:ext cx="3936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21"/>
          <p:cNvCxnSpPr>
            <a:stCxn id="13" idx="3"/>
            <a:endCxn id="9" idx="5"/>
          </p:cNvCxnSpPr>
          <p:nvPr/>
        </p:nvCxnSpPr>
        <p:spPr bwMode="auto">
          <a:xfrm rot="5400000" flipH="1">
            <a:off x="7302600" y="1987027"/>
            <a:ext cx="914400" cy="456530"/>
          </a:xfrm>
          <a:prstGeom prst="curvedConnector3">
            <a:avLst>
              <a:gd name="adj1" fmla="val -31919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4648200" y="2028615"/>
            <a:ext cx="9906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Null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98398" y="1600200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676400" y="2851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733800" y="2851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7" name="曲线连接符 36"/>
          <p:cNvCxnSpPr/>
          <p:nvPr/>
        </p:nvCxnSpPr>
        <p:spPr bwMode="auto">
          <a:xfrm rot="10800000">
            <a:off x="381000" y="4833112"/>
            <a:ext cx="762000" cy="1011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950798" y="42235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800600" y="42235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828800" y="5518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810000" y="5518912"/>
          <a:ext cx="1066800" cy="80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/>
                <a:gridCol w="177800"/>
                <a:gridCol w="177800"/>
                <a:gridCol w="355600"/>
              </a:tblGrid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20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3" name="直接箭头连接符 42"/>
          <p:cNvCxnSpPr/>
          <p:nvPr/>
        </p:nvCxnSpPr>
        <p:spPr bwMode="auto">
          <a:xfrm rot="10800000" flipV="1">
            <a:off x="2188798" y="2166112"/>
            <a:ext cx="859202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3636598" y="2166112"/>
            <a:ext cx="7620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1295400" y="3461512"/>
            <a:ext cx="6858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10800000" flipV="1">
            <a:off x="3255598" y="3537711"/>
            <a:ext cx="783002" cy="685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4572002" y="3537714"/>
            <a:ext cx="838199" cy="6857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16200000" flipH="1">
            <a:off x="3657600" y="4833112"/>
            <a:ext cx="6858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1676400" y="4833113"/>
            <a:ext cx="706802" cy="68579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曲线连接符 104"/>
          <p:cNvCxnSpPr/>
          <p:nvPr/>
        </p:nvCxnSpPr>
        <p:spPr bwMode="auto">
          <a:xfrm flipV="1">
            <a:off x="5562600" y="4833112"/>
            <a:ext cx="990600" cy="12936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0" name="曲线连接符 108"/>
          <p:cNvCxnSpPr/>
          <p:nvPr/>
        </p:nvCxnSpPr>
        <p:spPr bwMode="auto">
          <a:xfrm rot="16200000" flipV="1">
            <a:off x="1104900" y="5252212"/>
            <a:ext cx="1219200" cy="685800"/>
          </a:xfrm>
          <a:prstGeom prst="curvedConnector3">
            <a:avLst>
              <a:gd name="adj1" fmla="val 2381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96" name="曲线连接符 95"/>
          <p:cNvCxnSpPr/>
          <p:nvPr/>
        </p:nvCxnSpPr>
        <p:spPr bwMode="auto">
          <a:xfrm rot="16200000" flipV="1">
            <a:off x="1104900" y="4718812"/>
            <a:ext cx="2590800" cy="381000"/>
          </a:xfrm>
          <a:prstGeom prst="curvedConnector3">
            <a:avLst>
              <a:gd name="adj1" fmla="val 85294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1" name="曲线连接符 104"/>
          <p:cNvCxnSpPr/>
          <p:nvPr/>
        </p:nvCxnSpPr>
        <p:spPr bwMode="auto">
          <a:xfrm rot="5400000" flipH="1" flipV="1">
            <a:off x="2286000" y="2623312"/>
            <a:ext cx="1143000" cy="685800"/>
          </a:xfrm>
          <a:prstGeom prst="curvedConnector3">
            <a:avLst>
              <a:gd name="adj1" fmla="val 6825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07" name="曲线连接符 117"/>
          <p:cNvCxnSpPr/>
          <p:nvPr/>
        </p:nvCxnSpPr>
        <p:spPr bwMode="auto">
          <a:xfrm rot="5400000" flipH="1" flipV="1">
            <a:off x="2019300" y="3423412"/>
            <a:ext cx="2514600" cy="4572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27" name="曲线连接符 121"/>
          <p:cNvCxnSpPr/>
          <p:nvPr/>
        </p:nvCxnSpPr>
        <p:spPr bwMode="auto">
          <a:xfrm rot="16200000" flipV="1">
            <a:off x="3213000" y="5277712"/>
            <a:ext cx="1206600" cy="622200"/>
          </a:xfrm>
          <a:prstGeom prst="curvedConnector3">
            <a:avLst>
              <a:gd name="adj1" fmla="val 669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0" name="曲线连接符 121"/>
          <p:cNvCxnSpPr/>
          <p:nvPr/>
        </p:nvCxnSpPr>
        <p:spPr bwMode="auto">
          <a:xfrm rot="16200000" flipV="1">
            <a:off x="4203600" y="4058512"/>
            <a:ext cx="1206600" cy="469800"/>
          </a:xfrm>
          <a:prstGeom prst="curvedConnector3">
            <a:avLst>
              <a:gd name="adj1" fmla="val 1030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34" name="曲线连接符 104"/>
          <p:cNvCxnSpPr/>
          <p:nvPr/>
        </p:nvCxnSpPr>
        <p:spPr bwMode="auto">
          <a:xfrm rot="16200000" flipV="1">
            <a:off x="3238500" y="4795012"/>
            <a:ext cx="2514600" cy="3048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0" name="椭圆 139"/>
          <p:cNvSpPr/>
          <p:nvPr/>
        </p:nvSpPr>
        <p:spPr bwMode="auto">
          <a:xfrm>
            <a:off x="1066800" y="47569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19812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2" name="椭圆 141"/>
          <p:cNvSpPr/>
          <p:nvPr/>
        </p:nvSpPr>
        <p:spPr bwMode="auto">
          <a:xfrm>
            <a:off x="25146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3" name="椭圆 142"/>
          <p:cNvSpPr/>
          <p:nvPr/>
        </p:nvSpPr>
        <p:spPr bwMode="auto">
          <a:xfrm>
            <a:off x="41148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4" name="椭圆 143"/>
          <p:cNvSpPr/>
          <p:nvPr/>
        </p:nvSpPr>
        <p:spPr bwMode="auto">
          <a:xfrm>
            <a:off x="4572000" y="61285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5" name="椭圆 144"/>
          <p:cNvSpPr/>
          <p:nvPr/>
        </p:nvSpPr>
        <p:spPr bwMode="auto">
          <a:xfrm>
            <a:off x="4953000" y="48331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椭圆 145"/>
          <p:cNvSpPr/>
          <p:nvPr/>
        </p:nvSpPr>
        <p:spPr bwMode="auto">
          <a:xfrm>
            <a:off x="5562600" y="47569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048000" y="48331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2438400" y="3385312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9" name="Text Box 6"/>
          <p:cNvSpPr txBox="1">
            <a:spLocks noChangeArrowheads="1"/>
          </p:cNvSpPr>
          <p:nvPr/>
        </p:nvSpPr>
        <p:spPr bwMode="auto">
          <a:xfrm>
            <a:off x="0" y="594605"/>
            <a:ext cx="4343400" cy="683264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 smtClean="0">
                <a:solidFill>
                  <a:srgbClr val="008000"/>
                </a:solidFill>
              </a:rPr>
              <a:t> 中序线索二叉树：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5.3.3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381000" y="1158419"/>
            <a:ext cx="8763000" cy="49705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ThrTreeNode</a:t>
            </a:r>
            <a:r>
              <a:rPr lang="en-US" altLang="zh-CN" sz="3000" dirty="0" smtClean="0"/>
              <a:t>;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7030A0"/>
                </a:solidFill>
              </a:rPr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PThrTreeNode</a:t>
            </a:r>
            <a:r>
              <a:rPr lang="en-US" altLang="zh-CN" sz="3000" dirty="0" smtClean="0">
                <a:solidFill>
                  <a:srgbClr val="003399"/>
                </a:solidFill>
              </a:rPr>
              <a:t>;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ThrTreeNode</a:t>
            </a:r>
            <a:endParaRPr lang="en-US" altLang="zh-CN" sz="300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{</a:t>
            </a:r>
            <a:r>
              <a:rPr lang="zh-CN" altLang="en-US" sz="3000" dirty="0" smtClean="0"/>
              <a:t>  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DataType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info</a:t>
            </a:r>
            <a:r>
              <a:rPr lang="en-US" altLang="zh-CN" sz="3000" dirty="0" smtClean="0"/>
              <a:t>; </a:t>
            </a:r>
            <a:endParaRPr lang="en-US" altLang="zh-CN" sz="3000" dirty="0" smtClean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B050"/>
                </a:solidFill>
              </a:rPr>
              <a:t>    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PThrTreeNode</a:t>
            </a: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  <a:r>
              <a:rPr lang="en-US" altLang="zh-CN" sz="3000" dirty="0" smtClean="0">
                <a:solidFill>
                  <a:srgbClr val="00B050"/>
                </a:solidFill>
              </a:rPr>
              <a:t> 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FF6600"/>
                </a:solidFill>
              </a:rPr>
              <a:t>    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>
                <a:solidFill>
                  <a:srgbClr val="C00000"/>
                </a:solidFill>
              </a:rPr>
              <a:t>ltag</a:t>
            </a:r>
            <a:r>
              <a:rPr lang="en-US" altLang="zh-CN" sz="3000" dirty="0" smtClean="0">
                <a:solidFill>
                  <a:srgbClr val="C00000"/>
                </a:solidFill>
              </a:rPr>
              <a:t>, 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rtag</a:t>
            </a:r>
            <a:r>
              <a:rPr lang="en-US" altLang="zh-CN" sz="3000" dirty="0" smtClean="0">
                <a:solidFill>
                  <a:srgbClr val="C00000"/>
                </a:solidFill>
              </a:rPr>
              <a:t>; </a:t>
            </a:r>
            <a:r>
              <a:rPr lang="en-US" altLang="zh-CN" sz="3000" dirty="0" smtClean="0"/>
              <a:t>}</a:t>
            </a:r>
            <a:endParaRPr lang="en-US" altLang="zh-CN" sz="3000" dirty="0">
              <a:solidFill>
                <a:srgbClr val="00B050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err="1" smtClean="0"/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ThrTreeNode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ThrTree</a:t>
            </a:r>
            <a:r>
              <a:rPr lang="en-US" altLang="zh-CN" sz="3000" dirty="0" smtClean="0">
                <a:solidFill>
                  <a:srgbClr val="003399"/>
                </a:solidFill>
              </a:rPr>
              <a:t>; 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ThrTree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PThrTree</a:t>
            </a:r>
            <a:r>
              <a:rPr lang="en-US" altLang="zh-CN" sz="3000" dirty="0" smtClean="0">
                <a:solidFill>
                  <a:srgbClr val="003399"/>
                </a:solidFill>
              </a:rPr>
              <a:t>;</a:t>
            </a:r>
            <a:r>
              <a:rPr lang="en-US" altLang="zh-CN" sz="3000" dirty="0" smtClean="0"/>
              <a:t> </a:t>
            </a:r>
            <a:endParaRPr lang="en-US" altLang="zh-CN" sz="3000" dirty="0">
              <a:solidFill>
                <a:srgbClr val="00B05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15000" y="3616804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3800" y="2971800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数据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33800" y="4226404"/>
            <a:ext cx="415370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标志，</a:t>
            </a:r>
            <a:r>
              <a:rPr lang="en-US" altLang="zh-CN" dirty="0" smtClean="0">
                <a:solidFill>
                  <a:srgbClr val="008A00"/>
                </a:solidFill>
              </a:rPr>
              <a:t>0: </a:t>
            </a:r>
            <a:r>
              <a:rPr lang="zh-CN" altLang="en-US" dirty="0" smtClean="0">
                <a:solidFill>
                  <a:srgbClr val="008A00"/>
                </a:solidFill>
              </a:rPr>
              <a:t>孩子，</a:t>
            </a:r>
            <a:r>
              <a:rPr lang="en-US" altLang="zh-CN" dirty="0" smtClean="0">
                <a:solidFill>
                  <a:srgbClr val="008A00"/>
                </a:solidFill>
              </a:rPr>
              <a:t>1: </a:t>
            </a:r>
            <a:r>
              <a:rPr lang="zh-CN" altLang="en-US" dirty="0" smtClean="0">
                <a:solidFill>
                  <a:srgbClr val="008A00"/>
                </a:solidFill>
              </a:rPr>
              <a:t>线索</a:t>
            </a:r>
            <a:r>
              <a:rPr lang="en-US" altLang="zh-CN" dirty="0" smtClean="0">
                <a:solidFill>
                  <a:srgbClr val="008A00"/>
                </a:solidFill>
              </a:rPr>
              <a:t> 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123871" y="1219200"/>
            <a:ext cx="18197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53200" y="11216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结点指针类型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rot="5400000" flipH="1" flipV="1">
            <a:off x="6972300" y="1714500"/>
            <a:ext cx="3048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7086600" y="4912204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10726" y="54456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二级指针类型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57200" y="3733800"/>
            <a:ext cx="86106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(1) p</a:t>
            </a:r>
            <a:r>
              <a:rPr lang="zh-CN" altLang="en-US" sz="3200" dirty="0" smtClean="0"/>
              <a:t>的非空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保持不变；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(2) 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空的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llink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 </a:t>
            </a:r>
            <a:r>
              <a:rPr lang="en-US" altLang="zh-CN" sz="3200" dirty="0" smtClean="0"/>
              <a:t>pr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空的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rlink</a:t>
            </a: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例：中序线索化二叉树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57200" y="1192209"/>
            <a:ext cx="8610600" cy="230832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初始：</a:t>
            </a:r>
            <a:r>
              <a:rPr lang="zh-CN" altLang="en-US" sz="3200" dirty="0" smtClean="0"/>
              <a:t>所有结点的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=0, 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=0; 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游历指针</a:t>
            </a:r>
            <a:r>
              <a:rPr lang="en-US" altLang="zh-CN" sz="3200" dirty="0" smtClean="0">
                <a:solidFill>
                  <a:srgbClr val="003399"/>
                </a:solidFill>
              </a:rPr>
              <a:t>p: </a:t>
            </a:r>
            <a:r>
              <a:rPr lang="zh-CN" altLang="en-US" sz="3200" dirty="0" smtClean="0"/>
              <a:t>指向当前结点；</a:t>
            </a:r>
            <a:endParaRPr lang="en-US" altLang="zh-CN" sz="32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游历指针</a:t>
            </a:r>
            <a:r>
              <a:rPr lang="en-US" altLang="zh-CN" sz="3200" dirty="0" smtClean="0">
                <a:solidFill>
                  <a:srgbClr val="003399"/>
                </a:solidFill>
              </a:rPr>
              <a:t>pr: </a:t>
            </a:r>
            <a:r>
              <a:rPr lang="zh-CN" altLang="en-US" sz="3200" dirty="0" smtClean="0"/>
              <a:t>指向刚访问过的结点</a:t>
            </a:r>
            <a:r>
              <a:rPr lang="en-US" altLang="zh-CN" sz="3200" dirty="0" smtClean="0"/>
              <a:t>(p</a:t>
            </a:r>
            <a:r>
              <a:rPr lang="zh-CN" altLang="en-US" sz="3200" dirty="0" smtClean="0"/>
              <a:t>的前驱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14" name="下箭头 13"/>
          <p:cNvSpPr/>
          <p:nvPr/>
        </p:nvSpPr>
        <p:spPr bwMode="auto">
          <a:xfrm>
            <a:off x="5257800" y="3402009"/>
            <a:ext cx="324000" cy="457200"/>
          </a:xfrm>
          <a:prstGeom prst="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4462339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=pr</a:t>
            </a:r>
            <a:r>
              <a:rPr lang="zh-CN" altLang="en-US" sz="3200" dirty="0" smtClean="0"/>
              <a:t>，且</a:t>
            </a:r>
            <a:r>
              <a:rPr lang="en-US" altLang="zh-CN" sz="3200" dirty="0" smtClean="0">
                <a:solidFill>
                  <a:srgbClr val="7030A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ltag</a:t>
            </a:r>
            <a:r>
              <a:rPr lang="en-US" altLang="zh-CN" sz="3200" dirty="0" smtClean="0">
                <a:solidFill>
                  <a:srgbClr val="7030A0"/>
                </a:solidFill>
              </a:rPr>
              <a:t>=1;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5092739"/>
            <a:ext cx="3501280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=p</a:t>
            </a:r>
            <a:r>
              <a:rPr lang="zh-CN" altLang="en-US" sz="3200" dirty="0" smtClean="0"/>
              <a:t>，且</a:t>
            </a:r>
            <a:r>
              <a:rPr lang="en-US" altLang="zh-CN" sz="3200" dirty="0" smtClean="0">
                <a:solidFill>
                  <a:srgbClr val="7030A0"/>
                </a:solidFill>
              </a:rPr>
              <a:t>pr-&gt;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rtag</a:t>
            </a:r>
            <a:r>
              <a:rPr lang="en-US" altLang="zh-CN" sz="3200" dirty="0" smtClean="0">
                <a:solidFill>
                  <a:srgbClr val="7030A0"/>
                </a:solidFill>
              </a:rPr>
              <a:t>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91765"/>
            <a:ext cx="8686800" cy="60939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p</a:t>
            </a:r>
            <a:r>
              <a:rPr lang="zh-CN" altLang="en-US" sz="3000" dirty="0" smtClean="0"/>
              <a:t>指向树根，</a:t>
            </a:r>
            <a:r>
              <a:rPr lang="en-US" altLang="zh-CN" sz="3000" dirty="0" smtClean="0"/>
              <a:t>pr=Null;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</a:t>
            </a:r>
            <a:r>
              <a:rPr lang="zh-CN" altLang="en-US" sz="3000" dirty="0" smtClean="0"/>
              <a:t>重复，直到 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/>
              <a:t>p=</a:t>
            </a:r>
            <a:r>
              <a:rPr lang="zh-CN" altLang="en-US" sz="3000" dirty="0" smtClean="0"/>
              <a:t>栈顶，</a:t>
            </a:r>
            <a:r>
              <a:rPr lang="en-US" altLang="zh-CN" sz="3000" dirty="0" smtClean="0"/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访问栈顶</a:t>
            </a:r>
            <a:r>
              <a:rPr lang="en-US" altLang="zh-CN" sz="3000" dirty="0" smtClean="0"/>
              <a:t>)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{ </a:t>
            </a:r>
            <a:r>
              <a:rPr lang="en-US" altLang="zh-CN" sz="3000" dirty="0" smtClean="0">
                <a:solidFill>
                  <a:srgbClr val="008A00"/>
                </a:solidFill>
              </a:rPr>
              <a:t>1. </a:t>
            </a:r>
            <a:r>
              <a:rPr lang="zh-CN" altLang="en-US" sz="3000" dirty="0" smtClean="0">
                <a:solidFill>
                  <a:srgbClr val="008A00"/>
                </a:solidFill>
              </a:rPr>
              <a:t>若</a:t>
            </a:r>
            <a:r>
              <a:rPr lang="en-US" altLang="zh-CN" sz="3000" dirty="0" smtClean="0">
                <a:solidFill>
                  <a:srgbClr val="008A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008A00"/>
                </a:solidFill>
              </a:rPr>
              <a:t>llink</a:t>
            </a:r>
            <a:r>
              <a:rPr lang="zh-CN" altLang="en-US" sz="3000" dirty="0" smtClean="0">
                <a:solidFill>
                  <a:srgbClr val="008A00"/>
                </a:solidFill>
              </a:rPr>
              <a:t>为</a:t>
            </a:r>
            <a:r>
              <a:rPr lang="en-US" altLang="zh-CN" sz="3000" dirty="0" smtClean="0">
                <a:solidFill>
                  <a:srgbClr val="008A00"/>
                </a:solidFill>
              </a:rPr>
              <a:t>Null</a:t>
            </a:r>
            <a:r>
              <a:rPr lang="zh-CN" altLang="en-US" sz="3000" dirty="0" smtClean="0">
                <a:solidFill>
                  <a:srgbClr val="008A00"/>
                </a:solidFill>
              </a:rPr>
              <a:t>，</a:t>
            </a:r>
            <a:r>
              <a:rPr lang="zh-CN" altLang="en-US" sz="3000" dirty="0" smtClean="0"/>
              <a:t>置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=pr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=1;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2. </a:t>
            </a:r>
            <a:r>
              <a:rPr lang="zh-CN" altLang="en-US" sz="3000" dirty="0" smtClean="0">
                <a:solidFill>
                  <a:srgbClr val="7030A0"/>
                </a:solidFill>
              </a:rPr>
              <a:t>若</a:t>
            </a:r>
            <a:r>
              <a:rPr lang="en-US" altLang="zh-CN" sz="3000" dirty="0" smtClean="0">
                <a:solidFill>
                  <a:srgbClr val="7030A0"/>
                </a:solidFill>
              </a:rPr>
              <a:t>pr!=Null </a:t>
            </a:r>
            <a:r>
              <a:rPr lang="zh-CN" altLang="en-US" sz="3000" dirty="0" smtClean="0">
                <a:solidFill>
                  <a:srgbClr val="7030A0"/>
                </a:solidFill>
              </a:rPr>
              <a:t>且 </a:t>
            </a:r>
            <a:r>
              <a:rPr lang="en-US" altLang="zh-CN" sz="3000" dirty="0" smtClean="0">
                <a:solidFill>
                  <a:srgbClr val="7030A0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rlink</a:t>
            </a:r>
            <a:r>
              <a:rPr lang="zh-CN" altLang="en-US" sz="3000" dirty="0" smtClean="0">
                <a:solidFill>
                  <a:srgbClr val="7030A0"/>
                </a:solidFill>
              </a:rPr>
              <a:t>为</a:t>
            </a:r>
            <a:r>
              <a:rPr lang="en-US" altLang="zh-CN" sz="3000" dirty="0" smtClean="0">
                <a:solidFill>
                  <a:srgbClr val="7030A0"/>
                </a:solidFill>
              </a:rPr>
              <a:t>Null,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置</a:t>
            </a:r>
            <a:r>
              <a:rPr lang="en-US" altLang="zh-CN" sz="3000" dirty="0" smtClean="0"/>
              <a:t>pr-&gt;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=p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pr-&gt;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=1;   }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pr=p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r>
              <a:rPr lang="en-US" altLang="zh-CN" sz="3000" dirty="0" smtClean="0"/>
              <a:t>p=</a:t>
            </a:r>
            <a:r>
              <a:rPr lang="zh-CN" altLang="en-US" sz="3000" dirty="0" smtClean="0"/>
              <a:t>栈顶的右孩子，栈顶退栈，</a:t>
            </a:r>
            <a:r>
              <a:rPr lang="en-US" altLang="zh-CN" sz="3000" dirty="0" smtClean="0"/>
              <a:t> 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，即遍历结束，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                                                        </a:t>
            </a:r>
            <a:r>
              <a:rPr lang="zh-CN" altLang="en-US" sz="3000" dirty="0" smtClean="0"/>
              <a:t>结束。</a:t>
            </a:r>
            <a:endParaRPr lang="en-US" altLang="zh-CN" sz="3000" dirty="0" smtClean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0" y="685800"/>
            <a:ext cx="3810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中序线索化二叉树：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07131" y="2514600"/>
            <a:ext cx="2336869" cy="669414"/>
          </a:xfrm>
          <a:prstGeom prst="rect">
            <a:avLst/>
          </a:prstGeom>
          <a:solidFill>
            <a:srgbClr val="0033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处理栈顶：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990600" y="3148800"/>
            <a:ext cx="8153400" cy="17280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400" y="6036186"/>
            <a:ext cx="610135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</a:t>
            </a:r>
            <a:r>
              <a:rPr lang="zh-CN" altLang="en-US" sz="3000" dirty="0" smtClean="0">
                <a:solidFill>
                  <a:srgbClr val="FF0000"/>
                </a:solidFill>
              </a:rPr>
              <a:t>若</a:t>
            </a:r>
            <a:r>
              <a:rPr lang="en-US" altLang="zh-CN" sz="3000" dirty="0" smtClean="0">
                <a:solidFill>
                  <a:srgbClr val="FF0000"/>
                </a:solidFill>
              </a:rPr>
              <a:t>…) </a:t>
            </a:r>
            <a:r>
              <a:rPr lang="zh-CN" altLang="en-US" sz="3000" dirty="0" smtClean="0">
                <a:solidFill>
                  <a:srgbClr val="FF0000"/>
                </a:solidFill>
              </a:rPr>
              <a:t>置</a:t>
            </a:r>
            <a:r>
              <a:rPr lang="en-US" altLang="zh-CN" sz="3000" dirty="0" smtClean="0">
                <a:solidFill>
                  <a:srgbClr val="FF0000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rlink</a:t>
            </a:r>
            <a:r>
              <a:rPr lang="en-US" altLang="zh-CN" sz="3000" dirty="0" smtClean="0">
                <a:solidFill>
                  <a:srgbClr val="FF0000"/>
                </a:solidFill>
              </a:rPr>
              <a:t>=p</a:t>
            </a:r>
            <a:r>
              <a:rPr lang="zh-CN" altLang="en-US" sz="3000" dirty="0" smtClean="0">
                <a:solidFill>
                  <a:srgbClr val="FF0000"/>
                </a:solidFill>
              </a:rPr>
              <a:t>，</a:t>
            </a:r>
            <a:r>
              <a:rPr lang="en-US" altLang="zh-CN" sz="3000" dirty="0" smtClean="0">
                <a:solidFill>
                  <a:srgbClr val="FF0000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FF0000"/>
                </a:solidFill>
              </a:rPr>
              <a:t>rtag</a:t>
            </a:r>
            <a:r>
              <a:rPr lang="en-US" altLang="zh-CN" sz="3000" dirty="0" smtClean="0">
                <a:solidFill>
                  <a:srgbClr val="FF0000"/>
                </a:solidFill>
              </a:rPr>
              <a:t>=1</a:t>
            </a:r>
            <a:r>
              <a:rPr lang="zh-CN" altLang="en-US" sz="3000" dirty="0" smtClean="0">
                <a:solidFill>
                  <a:srgbClr val="FF0000"/>
                </a:solidFill>
              </a:rPr>
              <a:t>；</a:t>
            </a:r>
            <a:endParaRPr lang="zh-CN" altLang="en-US" sz="3000" dirty="0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6172200" y="2819400"/>
            <a:ext cx="609600" cy="152400"/>
          </a:xfrm>
          <a:prstGeom prst="right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28600" y="685800"/>
            <a:ext cx="8915400" cy="5943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003399"/>
                </a:solidFill>
              </a:rPr>
              <a:t>void</a:t>
            </a:r>
            <a:r>
              <a:rPr lang="en-US" altLang="zh-CN" sz="3000" dirty="0" smtClean="0"/>
              <a:t> thread(</a:t>
            </a:r>
            <a:r>
              <a:rPr lang="en-US" altLang="zh-CN" sz="3000" dirty="0" err="1" smtClean="0"/>
              <a:t>ThrTree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{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PSeqStack</a:t>
            </a:r>
            <a:r>
              <a:rPr lang="en-US" altLang="zh-CN" sz="3000" dirty="0" smtClean="0"/>
              <a:t> s =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createEmptyStack</a:t>
            </a:r>
            <a:r>
              <a:rPr lang="en-US" altLang="zh-CN" sz="3000" dirty="0" smtClean="0"/>
              <a:t>(M);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PThrTreeNode</a:t>
            </a:r>
            <a:r>
              <a:rPr lang="en-US" altLang="zh-CN" sz="3000" dirty="0" smtClean="0"/>
              <a:t> p </a:t>
            </a:r>
            <a:r>
              <a:rPr lang="en-US" altLang="zh-CN" sz="3000" dirty="0"/>
              <a:t>= </a:t>
            </a:r>
            <a:r>
              <a:rPr lang="en-US" altLang="zh-CN" sz="3000" dirty="0" smtClean="0"/>
              <a:t>t,  pr=Null;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while(p!=Null) </a:t>
            </a:r>
          </a:p>
          <a:p>
            <a:pPr indent="276225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{  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push_seq</a:t>
            </a:r>
            <a:r>
              <a:rPr lang="en-US" altLang="zh-CN" sz="3000" dirty="0" smtClean="0"/>
              <a:t>(s, p);   p=p-&gt;link; }</a:t>
            </a:r>
          </a:p>
          <a:p>
            <a:pPr indent="2762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p=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top_seq</a:t>
            </a:r>
            <a:r>
              <a:rPr lang="en-US" altLang="zh-CN" sz="3000" dirty="0" smtClean="0"/>
              <a:t>(s); 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pop_seq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if(p-&gt;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llink</a:t>
            </a:r>
            <a:r>
              <a:rPr lang="en-US" altLang="zh-CN" sz="3000" dirty="0" smtClean="0">
                <a:solidFill>
                  <a:srgbClr val="7030A0"/>
                </a:solidFill>
              </a:rPr>
              <a:t>==Null)</a:t>
            </a: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if(pr!=Null &amp;&amp; pr-&gt;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rlink</a:t>
            </a:r>
            <a:r>
              <a:rPr lang="en-US" altLang="zh-CN" sz="3000" dirty="0" smtClean="0">
                <a:solidFill>
                  <a:srgbClr val="7030A0"/>
                </a:solidFill>
              </a:rPr>
              <a:t>==Null)</a:t>
            </a: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{   pr-&gt;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=p;  pr-&gt;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=1;}</a:t>
            </a:r>
            <a:endParaRPr lang="en-US" altLang="zh-CN" sz="3000" b="1" dirty="0" smtClean="0">
              <a:solidFill>
                <a:srgbClr val="00B050"/>
              </a:solidFill>
            </a:endParaRP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pr=p;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 </a:t>
            </a:r>
            <a:endParaRPr lang="en-US" altLang="zh-CN" sz="3000" dirty="0" smtClean="0">
              <a:solidFill>
                <a:srgbClr val="00B050"/>
              </a:solidFill>
            </a:endParaRPr>
          </a:p>
          <a:p>
            <a:pPr indent="276225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}while(!</a:t>
            </a:r>
            <a:r>
              <a:rPr lang="en-US" altLang="zh-CN" sz="3000" dirty="0" err="1" smtClean="0"/>
              <a:t>isEmptyStack</a:t>
            </a:r>
            <a:r>
              <a:rPr lang="en-US" altLang="zh-CN" sz="3000" dirty="0" smtClean="0"/>
              <a:t>(s) ||p!=Null)</a:t>
            </a:r>
          </a:p>
          <a:p>
            <a:pPr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en-US" altLang="zh-CN" sz="3000" dirty="0" smtClean="0">
                <a:solidFill>
                  <a:srgbClr val="C00000"/>
                </a:solidFill>
              </a:rPr>
              <a:t>pr-&gt;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000" dirty="0" smtClean="0">
                <a:solidFill>
                  <a:srgbClr val="C00000"/>
                </a:solidFill>
              </a:rPr>
              <a:t>=p;  pr-&gt;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rtag</a:t>
            </a:r>
            <a:r>
              <a:rPr lang="en-US" altLang="zh-CN" sz="3000" dirty="0" smtClean="0">
                <a:solidFill>
                  <a:srgbClr val="C00000"/>
                </a:solidFill>
              </a:rPr>
              <a:t>=1; </a:t>
            </a:r>
            <a:endParaRPr lang="en-US" altLang="zh-CN" sz="30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19800" y="2950458"/>
            <a:ext cx="329941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</a:t>
            </a:r>
            <a:r>
              <a:rPr lang="zh-CN" altLang="en-US" dirty="0" smtClean="0">
                <a:solidFill>
                  <a:srgbClr val="008A00"/>
                </a:solidFill>
              </a:rPr>
              <a:t>栈顶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准备处理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19600" y="4931658"/>
            <a:ext cx="4648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处理后，去右孩子处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72187" y="2036058"/>
            <a:ext cx="483841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沿左下方，边走边进栈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0" y="533400"/>
            <a:ext cx="3810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中序线索化二叉树：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4893" y="1997586"/>
            <a:ext cx="95410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do{</a:t>
            </a:r>
            <a:r>
              <a:rPr lang="en-US" altLang="zh-CN" sz="3000" b="1" dirty="0" smtClean="0"/>
              <a:t> 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4218051" y="3429000"/>
            <a:ext cx="439254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=pr;  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=1;}</a:t>
            </a:r>
            <a:r>
              <a:rPr lang="en-US" altLang="zh-CN" sz="3000" dirty="0" smtClean="0">
                <a:solidFill>
                  <a:srgbClr val="00B050"/>
                </a:solidFill>
              </a:rPr>
              <a:t> 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4792494" y="58643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5029200" y="5953780"/>
            <a:ext cx="41148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最后结点，右指针变线索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143000" y="3581400"/>
            <a:ext cx="228600" cy="1905000"/>
          </a:xfrm>
          <a:prstGeom prst="rect">
            <a:avLst/>
          </a:prstGeom>
          <a:solidFill>
            <a:srgbClr val="119B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1268410"/>
            <a:ext cx="8153400" cy="13234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例，中序遍历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次二叉树，改造所有空指针，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建立中序线索，</a:t>
            </a:r>
            <a:endParaRPr lang="en-US" altLang="zh-CN" sz="3200" dirty="0" smtClean="0"/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线索化二叉树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意义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4495800" y="2563809"/>
            <a:ext cx="324000" cy="457200"/>
          </a:xfrm>
          <a:prstGeom prst="downArrow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609600" y="3021009"/>
            <a:ext cx="8153400" cy="216059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-- </a:t>
            </a:r>
            <a:r>
              <a:rPr lang="zh-CN" altLang="en-US" sz="3200" dirty="0" smtClean="0">
                <a:sym typeface="Wingdings" pitchFamily="2" charset="2"/>
              </a:rPr>
              <a:t>方便</a:t>
            </a:r>
            <a:r>
              <a:rPr lang="zh-CN" altLang="en-US" sz="3200" dirty="0" smtClean="0"/>
              <a:t>寻找“中序序列”中的前驱与后继，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提高遍历速度；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非递中序归遍历，不需要栈；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534400" cy="32855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FontTx/>
              <a:buAutoNum type="arabicParenBoth"/>
            </a:pPr>
            <a:r>
              <a:rPr lang="zh-CN" altLang="en-US" sz="3000" dirty="0" smtClean="0">
                <a:solidFill>
                  <a:srgbClr val="003399"/>
                </a:solidFill>
              </a:rPr>
              <a:t> 顺序表示：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   -- </a:t>
            </a:r>
            <a:r>
              <a:rPr lang="zh-CN" altLang="en-US" sz="3000" dirty="0" smtClean="0"/>
              <a:t>适用于完全、“接近完全”的二叉树；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   -- </a:t>
            </a:r>
            <a:r>
              <a:rPr lang="zh-CN" altLang="en-US" sz="3000" dirty="0" smtClean="0"/>
              <a:t>寻找孩子、父亲，复杂度</a:t>
            </a:r>
            <a:r>
              <a:rPr lang="en-US" altLang="zh-CN" sz="3000" i="1" dirty="0" smtClean="0"/>
              <a:t>O</a:t>
            </a:r>
            <a:r>
              <a:rPr lang="en-US" altLang="zh-CN" sz="3000" dirty="0" smtClean="0"/>
              <a:t>(1)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(2) </a:t>
            </a:r>
            <a:r>
              <a:rPr lang="zh-CN" altLang="en-US" sz="3000" dirty="0" smtClean="0">
                <a:solidFill>
                  <a:srgbClr val="003399"/>
                </a:solidFill>
              </a:rPr>
              <a:t>链接表示；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(3) </a:t>
            </a:r>
            <a:r>
              <a:rPr lang="zh-CN" altLang="en-US" sz="3000" dirty="0" smtClean="0">
                <a:solidFill>
                  <a:srgbClr val="003399"/>
                </a:solidFill>
              </a:rPr>
              <a:t>线索二叉树；  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1.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3943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81264" y="27815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的左子树的“最右下”结点；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212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308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，直到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400800" y="53881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  <p:sp>
        <p:nvSpPr>
          <p:cNvPr id="38" name="矩形 37"/>
          <p:cNvSpPr/>
          <p:nvPr/>
        </p:nvSpPr>
        <p:spPr>
          <a:xfrm>
            <a:off x="457200" y="6106180"/>
            <a:ext cx="86868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进入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的左子树，沿</a:t>
            </a:r>
            <a:r>
              <a:rPr lang="en-US" altLang="zh-CN" dirty="0" err="1" smtClean="0">
                <a:solidFill>
                  <a:schemeClr val="bg1"/>
                </a:solidFill>
              </a:rPr>
              <a:t>rlink</a:t>
            </a:r>
            <a:r>
              <a:rPr lang="zh-CN" altLang="en-US" dirty="0" smtClean="0">
                <a:solidFill>
                  <a:schemeClr val="bg1"/>
                </a:solidFill>
              </a:rPr>
              <a:t>，找第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个没有右孩子的结点；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下箭头 38"/>
          <p:cNvSpPr/>
          <p:nvPr/>
        </p:nvSpPr>
        <p:spPr bwMode="auto">
          <a:xfrm>
            <a:off x="1371600" y="5334000"/>
            <a:ext cx="228600" cy="762000"/>
          </a:xfrm>
          <a:prstGeom prst="downArrow">
            <a:avLst/>
          </a:prstGeom>
          <a:solidFill>
            <a:srgbClr val="119B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1.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5735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while(p-&gt;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rtag</a:t>
            </a:r>
            <a:r>
              <a:rPr lang="en-US" altLang="zh-CN" sz="3200" dirty="0" smtClean="0">
                <a:solidFill>
                  <a:srgbClr val="C00000"/>
                </a:solidFill>
              </a:rPr>
              <a:t>==0)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</a:t>
            </a:r>
          </a:p>
          <a:p>
            <a:pPr marL="18000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4223090" y="5160258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286762" y="39624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609600" y="38483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11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lphaLcParenR"/>
            </a:pP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    后继为：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           </a:t>
            </a: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2514600" y="2781579"/>
            <a:ext cx="165462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2438400" y="4168914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的右子树的“最左下”结点</a:t>
            </a:r>
            <a:r>
              <a:rPr lang="en-US" altLang="zh-CN" sz="3200" dirty="0" smtClean="0"/>
              <a:t>, 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2133600" y="4810913"/>
            <a:ext cx="301076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2133600" y="5452939"/>
            <a:ext cx="7010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>
                <a:solidFill>
                  <a:srgbClr val="003399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  <p:sp>
        <p:nvSpPr>
          <p:cNvPr id="37" name="矩形 36"/>
          <p:cNvSpPr/>
          <p:nvPr/>
        </p:nvSpPr>
        <p:spPr>
          <a:xfrm>
            <a:off x="457200" y="6106180"/>
            <a:ext cx="86868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进入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zh-CN" altLang="en-US" dirty="0" smtClean="0">
                <a:solidFill>
                  <a:schemeClr val="bg1"/>
                </a:solidFill>
              </a:rPr>
              <a:t>的右子树，沿</a:t>
            </a:r>
            <a:r>
              <a:rPr lang="en-US" altLang="zh-CN" dirty="0" err="1" smtClean="0">
                <a:solidFill>
                  <a:schemeClr val="bg1"/>
                </a:solidFill>
              </a:rPr>
              <a:t>llink</a:t>
            </a:r>
            <a:r>
              <a:rPr lang="zh-CN" altLang="en-US" dirty="0" smtClean="0">
                <a:solidFill>
                  <a:schemeClr val="bg1"/>
                </a:solidFill>
              </a:rPr>
              <a:t>，找第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个没有左孩子的结点；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下箭头 37"/>
          <p:cNvSpPr/>
          <p:nvPr/>
        </p:nvSpPr>
        <p:spPr bwMode="auto">
          <a:xfrm>
            <a:off x="1371600" y="5334000"/>
            <a:ext cx="228600" cy="762000"/>
          </a:xfrm>
          <a:prstGeom prst="downArrow">
            <a:avLst/>
          </a:prstGeom>
          <a:solidFill>
            <a:srgbClr val="119B2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38200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2.  </a:t>
            </a:r>
            <a:r>
              <a:rPr lang="zh-CN" altLang="en-US" sz="3200" dirty="0" smtClean="0"/>
              <a:t>在中序线索二叉树中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中序后继：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57200" y="2133600"/>
            <a:ext cx="8686800" cy="42189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return (p-&gt;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 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while(p-&gt;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ltag</a:t>
            </a:r>
            <a:r>
              <a:rPr lang="en-US" altLang="zh-CN" sz="3200" dirty="0" smtClean="0">
                <a:solidFill>
                  <a:srgbClr val="C00000"/>
                </a:solidFill>
              </a:rPr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 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</a:t>
            </a:r>
          </a:p>
          <a:p>
            <a:pPr marL="180000">
              <a:lnSpc>
                <a:spcPct val="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r>
              <a:rPr lang="zh-CN" altLang="en-US" sz="3200" dirty="0" smtClean="0"/>
              <a:t>               </a:t>
            </a:r>
            <a:endParaRPr lang="en-US" altLang="zh-CN" sz="3200" dirty="0" smtClean="0"/>
          </a:p>
        </p:txBody>
      </p:sp>
      <p:cxnSp>
        <p:nvCxnSpPr>
          <p:cNvPr id="7" name="曲线连接符 6"/>
          <p:cNvCxnSpPr>
            <a:stCxn id="20" idx="2"/>
          </p:cNvCxnSpPr>
          <p:nvPr/>
        </p:nvCxnSpPr>
        <p:spPr bwMode="auto">
          <a:xfrm rot="10800000" flipV="1">
            <a:off x="5867400" y="29443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7137600" y="9167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7671000" y="174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4" idx="0"/>
          </p:cNvCxnSpPr>
          <p:nvPr/>
        </p:nvCxnSpPr>
        <p:spPr bwMode="auto">
          <a:xfrm rot="5400000">
            <a:off x="6757678" y="13732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10" idx="5"/>
            <a:endCxn id="11" idx="0"/>
          </p:cNvCxnSpPr>
          <p:nvPr/>
        </p:nvCxnSpPr>
        <p:spPr bwMode="auto">
          <a:xfrm rot="16200000" flipH="1">
            <a:off x="7469312" y="13225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6629400" y="181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80600" y="26546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11" idx="3"/>
            <a:endCxn id="18" idx="0"/>
          </p:cNvCxnSpPr>
          <p:nvPr/>
        </p:nvCxnSpPr>
        <p:spPr bwMode="auto">
          <a:xfrm rot="5400000">
            <a:off x="7309201" y="23057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5"/>
            <a:endCxn id="15" idx="0"/>
          </p:cNvCxnSpPr>
          <p:nvPr/>
        </p:nvCxnSpPr>
        <p:spPr bwMode="auto">
          <a:xfrm rot="16200000" flipH="1">
            <a:off x="7995335" y="21533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7290000" y="2730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20" idx="0"/>
          </p:cNvCxnSpPr>
          <p:nvPr/>
        </p:nvCxnSpPr>
        <p:spPr bwMode="auto">
          <a:xfrm rot="5400000">
            <a:off x="6230746" y="22664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096000" y="27283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5532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0" idx="5"/>
            <a:endCxn id="21" idx="0"/>
          </p:cNvCxnSpPr>
          <p:nvPr/>
        </p:nvCxnSpPr>
        <p:spPr bwMode="auto">
          <a:xfrm rot="16200000" flipH="1">
            <a:off x="6393590" y="31682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8"/>
          <p:cNvSpPr>
            <a:spLocks noChangeArrowheads="1"/>
          </p:cNvSpPr>
          <p:nvPr/>
        </p:nvSpPr>
        <p:spPr bwMode="auto">
          <a:xfrm>
            <a:off x="7823400" y="354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8" idx="5"/>
            <a:endCxn id="23" idx="0"/>
          </p:cNvCxnSpPr>
          <p:nvPr/>
        </p:nvCxnSpPr>
        <p:spPr bwMode="auto">
          <a:xfrm rot="16200000" flipH="1">
            <a:off x="7626935" y="31313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曲线连接符 108"/>
          <p:cNvCxnSpPr>
            <a:stCxn id="21" idx="2"/>
            <a:endCxn id="20" idx="4"/>
          </p:cNvCxnSpPr>
          <p:nvPr/>
        </p:nvCxnSpPr>
        <p:spPr bwMode="auto">
          <a:xfrm rot="10800000">
            <a:off x="6312000" y="31603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6" name="曲线连接符 104"/>
          <p:cNvCxnSpPr>
            <a:stCxn id="21" idx="7"/>
            <a:endCxn id="14" idx="4"/>
          </p:cNvCxnSpPr>
          <p:nvPr/>
        </p:nvCxnSpPr>
        <p:spPr bwMode="auto">
          <a:xfrm rot="16200000" flipV="1">
            <a:off x="6204336" y="28894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17"/>
          <p:cNvCxnSpPr>
            <a:stCxn id="18" idx="2"/>
            <a:endCxn id="10" idx="5"/>
          </p:cNvCxnSpPr>
          <p:nvPr/>
        </p:nvCxnSpPr>
        <p:spPr bwMode="auto">
          <a:xfrm rot="10800000" flipH="1">
            <a:off x="7289999" y="12855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21"/>
          <p:cNvCxnSpPr>
            <a:stCxn id="23" idx="2"/>
            <a:endCxn id="18" idx="4"/>
          </p:cNvCxnSpPr>
          <p:nvPr/>
        </p:nvCxnSpPr>
        <p:spPr bwMode="auto">
          <a:xfrm rot="10800000">
            <a:off x="7506000" y="31628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04"/>
          <p:cNvCxnSpPr>
            <a:stCxn id="23" idx="7"/>
            <a:endCxn id="11" idx="4"/>
          </p:cNvCxnSpPr>
          <p:nvPr/>
        </p:nvCxnSpPr>
        <p:spPr bwMode="auto">
          <a:xfrm rot="16200000" flipV="1">
            <a:off x="7322136" y="27370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15" idx="6"/>
          </p:cNvCxnSpPr>
          <p:nvPr/>
        </p:nvCxnSpPr>
        <p:spPr bwMode="auto">
          <a:xfrm>
            <a:off x="8712600" y="28706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4" idx="6"/>
            <a:endCxn id="10" idx="4"/>
          </p:cNvCxnSpPr>
          <p:nvPr/>
        </p:nvCxnSpPr>
        <p:spPr bwMode="auto">
          <a:xfrm flipV="1">
            <a:off x="7061400" y="13487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5" idx="2"/>
            <a:endCxn id="11" idx="5"/>
          </p:cNvCxnSpPr>
          <p:nvPr/>
        </p:nvCxnSpPr>
        <p:spPr bwMode="auto">
          <a:xfrm rot="10800000">
            <a:off x="8039736" y="21089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459998" y="38454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去右子树处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146890" y="49530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找右子树的“最左下”结点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609600" y="3772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1000" y="1119253"/>
            <a:ext cx="8763000" cy="497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例：中序遍历“中序线索二叉树”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AutoNum type="arabicParenR"/>
            </a:pPr>
            <a:r>
              <a:rPr lang="zh-CN" altLang="en-US" sz="3000" dirty="0" smtClean="0">
                <a:solidFill>
                  <a:srgbClr val="008A00"/>
                </a:solidFill>
              </a:rPr>
              <a:t> 找中序的第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个结点</a:t>
            </a:r>
            <a:r>
              <a:rPr lang="en-US" altLang="zh-CN" sz="3000" dirty="0" smtClean="0">
                <a:solidFill>
                  <a:srgbClr val="008A00"/>
                </a:solidFill>
              </a:rPr>
              <a:t>p(</a:t>
            </a:r>
            <a:r>
              <a:rPr lang="zh-CN" altLang="en-US" sz="3000" dirty="0" smtClean="0">
                <a:solidFill>
                  <a:srgbClr val="008A00"/>
                </a:solidFill>
              </a:rPr>
              <a:t>即二叉树最左下结点</a:t>
            </a:r>
            <a:r>
              <a:rPr lang="en-US" altLang="zh-CN" sz="3000" dirty="0" smtClean="0">
                <a:solidFill>
                  <a:srgbClr val="008A00"/>
                </a:solidFill>
              </a:rPr>
              <a:t>)</a:t>
            </a:r>
            <a:r>
              <a:rPr lang="zh-CN" altLang="en-US" sz="3000" dirty="0" smtClean="0">
                <a:solidFill>
                  <a:srgbClr val="008A00"/>
                </a:solidFill>
              </a:rPr>
              <a:t>，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即，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 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==1;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2) 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</a:t>
            </a:r>
            <a:r>
              <a:rPr lang="en-US" altLang="zh-CN" sz="3200" dirty="0" smtClean="0">
                <a:solidFill>
                  <a:srgbClr val="008A00"/>
                </a:solidFill>
              </a:rPr>
              <a:t>p</a:t>
            </a:r>
            <a:r>
              <a:rPr lang="zh-CN" altLang="en-US" sz="3200" dirty="0" smtClean="0">
                <a:solidFill>
                  <a:srgbClr val="008A00"/>
                </a:solidFill>
              </a:rPr>
              <a:t>，</a:t>
            </a:r>
            <a:r>
              <a:rPr lang="en-US" altLang="zh-CN" sz="3200" dirty="0" smtClean="0">
                <a:solidFill>
                  <a:srgbClr val="008A00"/>
                </a:solidFill>
              </a:rPr>
              <a:t>p=p</a:t>
            </a:r>
            <a:r>
              <a:rPr lang="zh-CN" altLang="en-US" sz="3200" dirty="0" smtClean="0">
                <a:solidFill>
                  <a:srgbClr val="008A00"/>
                </a:solidFill>
              </a:rPr>
              <a:t>的后继：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 ……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==1) ……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3) </a:t>
            </a:r>
            <a:r>
              <a:rPr lang="zh-CN" altLang="en-US" sz="3200" dirty="0" smtClean="0">
                <a:solidFill>
                  <a:srgbClr val="008A00"/>
                </a:solidFill>
              </a:rPr>
              <a:t>重复</a:t>
            </a:r>
            <a:r>
              <a:rPr lang="en-US" altLang="zh-CN" sz="3200" dirty="0" smtClean="0">
                <a:solidFill>
                  <a:srgbClr val="008A00"/>
                </a:solidFill>
              </a:rPr>
              <a:t>2)</a:t>
            </a:r>
            <a:r>
              <a:rPr lang="zh-CN" altLang="en-US" sz="3200" dirty="0" smtClean="0">
                <a:solidFill>
                  <a:srgbClr val="008A00"/>
                </a:solidFill>
              </a:rPr>
              <a:t>，直到</a:t>
            </a:r>
            <a:r>
              <a:rPr lang="en-US" altLang="zh-CN" sz="3200" dirty="0" smtClean="0">
                <a:solidFill>
                  <a:srgbClr val="008A00"/>
                </a:solidFill>
              </a:rPr>
              <a:t>p==Null</a:t>
            </a:r>
            <a:r>
              <a:rPr lang="zh-CN" altLang="en-US" sz="3200" dirty="0" smtClean="0">
                <a:solidFill>
                  <a:srgbClr val="008A00"/>
                </a:solidFill>
              </a:rPr>
              <a:t>，结束。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线索化二叉树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" name="曲线连接符 6"/>
          <p:cNvCxnSpPr>
            <a:stCxn id="21" idx="2"/>
          </p:cNvCxnSpPr>
          <p:nvPr/>
        </p:nvCxnSpPr>
        <p:spPr bwMode="auto">
          <a:xfrm rot="10800000" flipV="1">
            <a:off x="5968800" y="453110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239000" y="250355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772400" y="332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9" idx="3"/>
            <a:endCxn id="13" idx="0"/>
          </p:cNvCxnSpPr>
          <p:nvPr/>
        </p:nvCxnSpPr>
        <p:spPr bwMode="auto">
          <a:xfrm rot="5400000">
            <a:off x="6859078" y="296001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9" idx="5"/>
            <a:endCxn id="10" idx="0"/>
          </p:cNvCxnSpPr>
          <p:nvPr/>
        </p:nvCxnSpPr>
        <p:spPr bwMode="auto">
          <a:xfrm rot="16200000" flipH="1">
            <a:off x="7570712" y="290931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6730800" y="340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8382000" y="424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9" idx="0"/>
          </p:cNvCxnSpPr>
          <p:nvPr/>
        </p:nvCxnSpPr>
        <p:spPr bwMode="auto">
          <a:xfrm rot="5400000">
            <a:off x="7410601" y="389253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5"/>
            <a:endCxn id="16" idx="0"/>
          </p:cNvCxnSpPr>
          <p:nvPr/>
        </p:nvCxnSpPr>
        <p:spPr bwMode="auto">
          <a:xfrm rot="16200000" flipH="1">
            <a:off x="8096735" y="374013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391400" y="431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3" idx="3"/>
            <a:endCxn id="21" idx="0"/>
          </p:cNvCxnSpPr>
          <p:nvPr/>
        </p:nvCxnSpPr>
        <p:spPr bwMode="auto">
          <a:xfrm rot="5400000">
            <a:off x="6332146" y="385319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6197400" y="43151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22" name="Oval 28"/>
          <p:cNvSpPr>
            <a:spLocks noChangeArrowheads="1"/>
          </p:cNvSpPr>
          <p:nvPr/>
        </p:nvSpPr>
        <p:spPr bwMode="auto">
          <a:xfrm>
            <a:off x="6654600" y="513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1" idx="5"/>
            <a:endCxn id="22" idx="0"/>
          </p:cNvCxnSpPr>
          <p:nvPr/>
        </p:nvCxnSpPr>
        <p:spPr bwMode="auto">
          <a:xfrm rot="16200000" flipH="1">
            <a:off x="6494990" y="475498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7924800" y="513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9" idx="5"/>
            <a:endCxn id="24" idx="0"/>
          </p:cNvCxnSpPr>
          <p:nvPr/>
        </p:nvCxnSpPr>
        <p:spPr bwMode="auto">
          <a:xfrm rot="16200000" flipH="1">
            <a:off x="7728335" y="471813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曲线连接符 108"/>
          <p:cNvCxnSpPr>
            <a:stCxn id="22" idx="2"/>
            <a:endCxn id="21" idx="4"/>
          </p:cNvCxnSpPr>
          <p:nvPr/>
        </p:nvCxnSpPr>
        <p:spPr bwMode="auto">
          <a:xfrm rot="10800000">
            <a:off x="6413400" y="474711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7" name="曲线连接符 104"/>
          <p:cNvCxnSpPr>
            <a:stCxn id="22" idx="7"/>
            <a:endCxn id="13" idx="4"/>
          </p:cNvCxnSpPr>
          <p:nvPr/>
        </p:nvCxnSpPr>
        <p:spPr bwMode="auto">
          <a:xfrm rot="16200000" flipV="1">
            <a:off x="6305736" y="447626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8" name="曲线连接符 117"/>
          <p:cNvCxnSpPr>
            <a:stCxn id="19" idx="2"/>
            <a:endCxn id="9" idx="5"/>
          </p:cNvCxnSpPr>
          <p:nvPr/>
        </p:nvCxnSpPr>
        <p:spPr bwMode="auto">
          <a:xfrm rot="10800000" flipH="1">
            <a:off x="7391399" y="287229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9" name="曲线连接符 121"/>
          <p:cNvCxnSpPr>
            <a:stCxn id="24" idx="2"/>
            <a:endCxn id="19" idx="4"/>
          </p:cNvCxnSpPr>
          <p:nvPr/>
        </p:nvCxnSpPr>
        <p:spPr bwMode="auto">
          <a:xfrm rot="10800000">
            <a:off x="7607400" y="474960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0" name="曲线连接符 104"/>
          <p:cNvCxnSpPr>
            <a:stCxn id="24" idx="7"/>
            <a:endCxn id="10" idx="4"/>
          </p:cNvCxnSpPr>
          <p:nvPr/>
        </p:nvCxnSpPr>
        <p:spPr bwMode="auto">
          <a:xfrm rot="16200000" flipV="1">
            <a:off x="7423536" y="432386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1" name="曲线连接符 104"/>
          <p:cNvCxnSpPr>
            <a:stCxn id="16" idx="6"/>
          </p:cNvCxnSpPr>
          <p:nvPr/>
        </p:nvCxnSpPr>
        <p:spPr bwMode="auto">
          <a:xfrm>
            <a:off x="8814000" y="445740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2" name="曲线连接符 104"/>
          <p:cNvCxnSpPr>
            <a:stCxn id="13" idx="6"/>
            <a:endCxn id="9" idx="4"/>
          </p:cNvCxnSpPr>
          <p:nvPr/>
        </p:nvCxnSpPr>
        <p:spPr bwMode="auto">
          <a:xfrm flipV="1">
            <a:off x="7162800" y="293555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33" name="曲线连接符 121"/>
          <p:cNvCxnSpPr>
            <a:stCxn id="16" idx="2"/>
            <a:endCxn id="10" idx="5"/>
          </p:cNvCxnSpPr>
          <p:nvPr/>
        </p:nvCxnSpPr>
        <p:spPr bwMode="auto">
          <a:xfrm rot="10800000">
            <a:off x="8141136" y="369573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858000" y="1091625"/>
            <a:ext cx="22860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不需要栈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28600" y="627706"/>
            <a:ext cx="8915400" cy="577309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003399"/>
                </a:solidFill>
              </a:rPr>
              <a:t>void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InOrder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ThrTree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{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ThrTree</a:t>
            </a:r>
            <a:r>
              <a:rPr lang="en-US" altLang="zh-CN" sz="3000" dirty="0" smtClean="0"/>
              <a:t> p = t;</a:t>
            </a:r>
          </a:p>
          <a:p>
            <a:pPr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if(t==Null) return;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while( 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ltag</a:t>
            </a:r>
            <a:r>
              <a:rPr lang="en-US" altLang="zh-CN" sz="3000" dirty="0" smtClean="0">
                <a:solidFill>
                  <a:srgbClr val="C00000"/>
                </a:solidFill>
              </a:rPr>
              <a:t>==0 </a:t>
            </a:r>
            <a:r>
              <a:rPr lang="en-US" altLang="zh-CN" sz="3000" dirty="0" smtClean="0"/>
              <a:t>&amp;&amp; 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!=Null)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p=p-&gt;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while( p!=Null)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en-US" altLang="zh-CN" sz="3000" b="1" dirty="0" smtClean="0">
                <a:solidFill>
                  <a:srgbClr val="008A00"/>
                </a:solidFill>
              </a:rPr>
              <a:t>visit</a:t>
            </a:r>
            <a:r>
              <a:rPr lang="en-US" altLang="zh-CN" sz="3000" dirty="0" smtClean="0"/>
              <a:t>(*p);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7030A0"/>
                </a:solidFill>
              </a:rPr>
              <a:t>             if (p-&gt;</a:t>
            </a:r>
            <a:r>
              <a:rPr lang="en-US" altLang="zh-CN" sz="3000" dirty="0" err="1" smtClean="0">
                <a:solidFill>
                  <a:srgbClr val="7030A0"/>
                </a:solidFill>
              </a:rPr>
              <a:t>rtag</a:t>
            </a:r>
            <a:r>
              <a:rPr lang="en-US" altLang="zh-CN" sz="3000" dirty="0" smtClean="0">
                <a:solidFill>
                  <a:srgbClr val="7030A0"/>
                </a:solidFill>
              </a:rPr>
              <a:t>==0)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{ 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while( </a:t>
            </a: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ltag</a:t>
            </a:r>
            <a:r>
              <a:rPr lang="en-US" altLang="zh-CN" sz="3000" dirty="0" smtClean="0">
                <a:solidFill>
                  <a:srgbClr val="C00000"/>
                </a:solidFill>
              </a:rPr>
              <a:t>==0</a:t>
            </a:r>
            <a:r>
              <a:rPr lang="en-US" altLang="zh-CN" sz="3000" dirty="0" smtClean="0"/>
              <a:t>)    p=p-&gt;</a:t>
            </a:r>
            <a:r>
              <a:rPr lang="en-US" altLang="zh-CN" sz="3000" dirty="0" err="1" smtClean="0"/>
              <a:t>llink</a:t>
            </a:r>
            <a:r>
              <a:rPr lang="en-US" altLang="zh-CN" sz="3000" dirty="0" smtClean="0"/>
              <a:t>; }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4572000" y="60960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D872D"/>
                </a:solidFill>
              </a:rPr>
              <a:t>中序遍历</a:t>
            </a:r>
            <a:r>
              <a:rPr lang="en-US" altLang="zh-CN" dirty="0" smtClean="0">
                <a:solidFill>
                  <a:srgbClr val="2D872D"/>
                </a:solidFill>
              </a:rPr>
              <a:t>”</a:t>
            </a:r>
            <a:r>
              <a:rPr lang="zh-CN" altLang="en-US" dirty="0" smtClean="0">
                <a:solidFill>
                  <a:srgbClr val="2D872D"/>
                </a:solidFill>
              </a:rPr>
              <a:t>中序线索二叉树</a:t>
            </a:r>
            <a:r>
              <a:rPr lang="en-US" altLang="zh-CN" dirty="0" smtClean="0">
                <a:solidFill>
                  <a:srgbClr val="2D872D"/>
                </a:solidFill>
              </a:rPr>
              <a:t>”</a:t>
            </a:r>
          </a:p>
        </p:txBody>
      </p:sp>
      <p:sp>
        <p:nvSpPr>
          <p:cNvPr id="10" name="矩形 9"/>
          <p:cNvSpPr/>
          <p:nvPr/>
        </p:nvSpPr>
        <p:spPr>
          <a:xfrm>
            <a:off x="3575932" y="2514600"/>
            <a:ext cx="44250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找，中序的第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个结点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0400" y="3026658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，并依次访问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的后继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84004" y="3955146"/>
            <a:ext cx="499046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若有右孩子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找右子树最左下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76985" y="5541258"/>
            <a:ext cx="421461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无右孩子</a:t>
            </a:r>
            <a:r>
              <a:rPr lang="en-US" altLang="zh-CN" dirty="0" smtClean="0">
                <a:solidFill>
                  <a:srgbClr val="008A00"/>
                </a:solidFill>
              </a:rPr>
              <a:t>,  </a:t>
            </a:r>
            <a:r>
              <a:rPr lang="en-US" altLang="zh-CN" dirty="0" err="1" smtClean="0">
                <a:solidFill>
                  <a:srgbClr val="008A00"/>
                </a:solidFill>
              </a:rPr>
              <a:t>rlink</a:t>
            </a:r>
            <a:r>
              <a:rPr lang="zh-CN" altLang="en-US" dirty="0" smtClean="0">
                <a:solidFill>
                  <a:srgbClr val="008A00"/>
                </a:solidFill>
              </a:rPr>
              <a:t>指向后继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2891" y="3425932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15" name="矩形 14"/>
          <p:cNvSpPr/>
          <p:nvPr/>
        </p:nvSpPr>
        <p:spPr>
          <a:xfrm>
            <a:off x="4563894" y="54833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</a:t>
            </a:r>
            <a:endParaRPr lang="zh-CN" altLang="en-US" sz="3000" dirty="0"/>
          </a:p>
        </p:txBody>
      </p:sp>
      <p:sp>
        <p:nvSpPr>
          <p:cNvPr id="16" name="矩形 15"/>
          <p:cNvSpPr/>
          <p:nvPr/>
        </p:nvSpPr>
        <p:spPr>
          <a:xfrm>
            <a:off x="1550015" y="5410200"/>
            <a:ext cx="88838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7030A0"/>
                </a:solidFill>
              </a:rPr>
              <a:t>else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85800" y="1947409"/>
            <a:ext cx="7848600" cy="8802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</a:rPr>
              <a:t>在中序线索二叉树中，找中序前驱、后继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2827651"/>
            <a:ext cx="7848600" cy="16681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在先序线索二叉树中，找先序前驱、后继</a:t>
            </a:r>
            <a:endParaRPr lang="en-US" altLang="zh-CN" sz="3200" dirty="0" smtClean="0">
              <a:solidFill>
                <a:srgbClr val="FF6600"/>
              </a:solidFill>
            </a:endParaRPr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6600"/>
                </a:solidFill>
              </a:rPr>
              <a:t>在后序线索二叉树中，找后序前驱、</a:t>
            </a:r>
            <a:r>
              <a:rPr lang="zh-CN" altLang="en-US" sz="3200" dirty="0" smtClean="0">
                <a:solidFill>
                  <a:srgbClr val="FF6600"/>
                </a:solidFill>
              </a:rPr>
              <a:t>后继</a:t>
            </a:r>
            <a:endParaRPr lang="en-US" altLang="zh-CN" sz="3200" dirty="0" smtClean="0">
              <a:solidFill>
                <a:srgbClr val="FF66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补充内容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088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a)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==1,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ltag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，又分为：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b1: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是左孩子</a:t>
            </a:r>
            <a:r>
              <a:rPr lang="en-US" altLang="zh-CN" sz="3000" dirty="0" smtClean="0"/>
              <a:t>,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b2: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是右孩子，且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无左兄弟，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          前驱为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b3: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的右孩子，且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有左兄弟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 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3.  </a:t>
            </a:r>
            <a:r>
              <a:rPr lang="zh-CN" altLang="en-US" sz="3200" dirty="0" smtClean="0"/>
              <a:t>在先序线索二叉树中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2049799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744156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188014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188013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64380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140514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140513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139269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7228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7159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213445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6397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138490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2094533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3091602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324379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2051044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3081156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3017891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86515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208390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4501436" y="1960288"/>
            <a:ext cx="1518364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000" dirty="0" smtClean="0">
                <a:solidFill>
                  <a:srgbClr val="C00000"/>
                </a:solidFill>
              </a:rPr>
              <a:t>;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029200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父亲</a:t>
            </a:r>
            <a:r>
              <a:rPr lang="en-US" altLang="zh-CN" sz="3000" dirty="0" smtClean="0">
                <a:solidFill>
                  <a:srgbClr val="C00000"/>
                </a:solidFill>
              </a:rPr>
              <a:t>q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667000" y="4268235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父亲</a:t>
            </a:r>
            <a:r>
              <a:rPr lang="en-US" altLang="zh-CN" sz="3000" dirty="0" smtClean="0">
                <a:solidFill>
                  <a:srgbClr val="C00000"/>
                </a:solidFill>
              </a:rPr>
              <a:t>q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67000" y="5410200"/>
            <a:ext cx="67056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rlink</a:t>
            </a:r>
            <a:r>
              <a:rPr lang="zh-CN" altLang="en-US" sz="3000" dirty="0" smtClean="0">
                <a:solidFill>
                  <a:srgbClr val="003399"/>
                </a:solidFill>
              </a:rPr>
              <a:t>找到的</a:t>
            </a:r>
            <a:r>
              <a:rPr lang="zh-CN" altLang="en-US" sz="3000" dirty="0" smtClean="0">
                <a:solidFill>
                  <a:srgbClr val="C00000"/>
                </a:solidFill>
              </a:rPr>
              <a:t>第</a:t>
            </a:r>
            <a:r>
              <a:rPr lang="en-US" altLang="zh-CN" sz="3000" dirty="0" smtClean="0">
                <a:solidFill>
                  <a:srgbClr val="C00000"/>
                </a:solidFill>
              </a:rPr>
              <a:t>1</a:t>
            </a:r>
            <a:r>
              <a:rPr lang="zh-CN" altLang="en-US" sz="3000" dirty="0" smtClean="0">
                <a:solidFill>
                  <a:srgbClr val="C00000"/>
                </a:solidFill>
              </a:rPr>
              <a:t>个叶子；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7432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左子树中最后被访问的结点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8403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 rot="5400000">
            <a:off x="8212500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6485735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L</a:t>
            </a:r>
            <a:endParaRPr lang="en-US" altLang="zh-CN" sz="3200" dirty="0"/>
          </a:p>
        </p:txBody>
      </p:sp>
      <p:cxnSp>
        <p:nvCxnSpPr>
          <p:cNvPr id="60" name="直接箭头连接符 59"/>
          <p:cNvCxnSpPr/>
          <p:nvPr/>
        </p:nvCxnSpPr>
        <p:spPr bwMode="auto">
          <a:xfrm rot="16200000" flipH="1">
            <a:off x="6697757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6845735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66" name="直接箭头连接符 65"/>
          <p:cNvCxnSpPr>
            <a:endCxn id="34" idx="2"/>
          </p:cNvCxnSpPr>
          <p:nvPr/>
        </p:nvCxnSpPr>
        <p:spPr bwMode="auto">
          <a:xfrm>
            <a:off x="7150535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91" grpId="0"/>
      <p:bldP spid="33" grpId="0" animBg="1"/>
      <p:bldP spid="37" grpId="0"/>
      <p:bldP spid="39" grpId="0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b3: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的右孩子，且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有左兄弟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 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前驱为</a:t>
            </a:r>
            <a:endParaRPr lang="en-US" altLang="zh-CN" sz="3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向右走不动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且不是叶子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则向左走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步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从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开始，右优先找第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个叶子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50000" y="4114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50" idx="5"/>
            <a:endCxn id="37" idx="0"/>
          </p:cNvCxnSpPr>
          <p:nvPr/>
        </p:nvCxnSpPr>
        <p:spPr bwMode="auto">
          <a:xfrm rot="16200000" flipH="1">
            <a:off x="7880735" y="3829534"/>
            <a:ext cx="3170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8534400" y="1828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 rot="5400000">
            <a:off x="8343900" y="24003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6705600" y="2203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L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  <p:cxnSp>
        <p:nvCxnSpPr>
          <p:cNvPr id="67" name="直接箭头连接符 66"/>
          <p:cNvCxnSpPr>
            <a:endCxn id="45" idx="1"/>
          </p:cNvCxnSpPr>
          <p:nvPr/>
        </p:nvCxnSpPr>
        <p:spPr bwMode="auto">
          <a:xfrm rot="16200000" flipH="1">
            <a:off x="6917622" y="24549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Rectangle 68"/>
          <p:cNvSpPr>
            <a:spLocks noChangeArrowheads="1"/>
          </p:cNvSpPr>
          <p:nvPr/>
        </p:nvSpPr>
        <p:spPr bwMode="auto">
          <a:xfrm>
            <a:off x="8001000" y="9322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>
            <a:off x="7810500" y="150374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Rectangle 68"/>
          <p:cNvSpPr>
            <a:spLocks noChangeArrowheads="1"/>
          </p:cNvSpPr>
          <p:nvPr/>
        </p:nvSpPr>
        <p:spPr bwMode="auto">
          <a:xfrm>
            <a:off x="6236135" y="116084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L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cxnSp>
        <p:nvCxnSpPr>
          <p:cNvPr id="73" name="直接箭头连接符 72"/>
          <p:cNvCxnSpPr/>
          <p:nvPr/>
        </p:nvCxnSpPr>
        <p:spPr bwMode="auto">
          <a:xfrm rot="16200000" flipH="1">
            <a:off x="6448157" y="148882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Oval 28"/>
          <p:cNvSpPr>
            <a:spLocks noChangeArrowheads="1"/>
          </p:cNvSpPr>
          <p:nvPr/>
        </p:nvSpPr>
        <p:spPr bwMode="auto">
          <a:xfrm>
            <a:off x="7620000" y="4800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37" idx="3"/>
            <a:endCxn id="74" idx="0"/>
          </p:cNvCxnSpPr>
          <p:nvPr/>
        </p:nvCxnSpPr>
        <p:spPr bwMode="auto">
          <a:xfrm rot="5400000">
            <a:off x="7766101" y="4553435"/>
            <a:ext cx="317065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914400" y="22860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343400" y="3772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810000" y="2874258"/>
            <a:ext cx="1600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右优先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909353"/>
            <a:ext cx="67818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RightLeaf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 L)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 s=L;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while( </a:t>
            </a:r>
            <a:r>
              <a:rPr lang="en-US" altLang="zh-CN" sz="3200" dirty="0" smtClean="0">
                <a:solidFill>
                  <a:srgbClr val="7030A0"/>
                </a:solidFill>
              </a:rPr>
              <a:t>s-&gt;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rtag</a:t>
            </a:r>
            <a:r>
              <a:rPr lang="en-US" altLang="zh-CN" sz="3200" dirty="0" smtClean="0">
                <a:solidFill>
                  <a:srgbClr val="7030A0"/>
                </a:solidFill>
              </a:rPr>
              <a:t>==0</a:t>
            </a:r>
            <a:r>
              <a:rPr lang="en-US" altLang="zh-CN" sz="3200" dirty="0" smtClean="0"/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s=s-&gt;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 </a:t>
            </a:r>
            <a:r>
              <a:rPr lang="en-US" altLang="zh-CN" sz="3200" dirty="0" smtClean="0">
                <a:solidFill>
                  <a:srgbClr val="7030A0"/>
                </a:solidFill>
              </a:rPr>
              <a:t>s-&gt;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ltag</a:t>
            </a:r>
            <a:r>
              <a:rPr lang="en-US" altLang="zh-CN" sz="3200" dirty="0" smtClean="0">
                <a:solidFill>
                  <a:srgbClr val="7030A0"/>
                </a:solidFill>
              </a:rPr>
              <a:t>==1</a:t>
            </a:r>
            <a:r>
              <a:rPr lang="en-US" altLang="zh-CN" sz="3200" dirty="0" smtClean="0"/>
              <a:t>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     else  s= s-&gt;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 </a:t>
            </a:r>
          </a:p>
        </p:txBody>
      </p:sp>
      <p:sp>
        <p:nvSpPr>
          <p:cNvPr id="55" name="矩形 54"/>
          <p:cNvSpPr/>
          <p:nvPr/>
        </p:nvSpPr>
        <p:spPr>
          <a:xfrm>
            <a:off x="2667000" y="5410200"/>
            <a:ext cx="67056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L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rlink</a:t>
            </a:r>
            <a:r>
              <a:rPr lang="zh-CN" altLang="en-US" sz="3000" dirty="0" smtClean="0">
                <a:solidFill>
                  <a:srgbClr val="003399"/>
                </a:solidFill>
              </a:rPr>
              <a:t>找到的</a:t>
            </a:r>
            <a:r>
              <a:rPr lang="zh-CN" altLang="en-US" sz="3000" dirty="0" smtClean="0">
                <a:solidFill>
                  <a:srgbClr val="C00000"/>
                </a:solidFill>
              </a:rPr>
              <a:t>第</a:t>
            </a:r>
            <a:r>
              <a:rPr lang="en-US" altLang="zh-CN" sz="3000" dirty="0" smtClean="0">
                <a:solidFill>
                  <a:srgbClr val="C00000"/>
                </a:solidFill>
              </a:rPr>
              <a:t>1</a:t>
            </a:r>
            <a:r>
              <a:rPr lang="zh-CN" altLang="en-US" sz="3000" dirty="0" smtClean="0">
                <a:solidFill>
                  <a:srgbClr val="C00000"/>
                </a:solidFill>
              </a:rPr>
              <a:t>个叶子；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7432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左子树中最后被访问的结点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39395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==0, </a:t>
            </a:r>
            <a:r>
              <a:rPr lang="zh-CN" altLang="en-US" sz="3200" dirty="0" smtClean="0"/>
              <a:t>即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有右孩子：</a:t>
            </a:r>
            <a:r>
              <a:rPr lang="en-US" altLang="zh-CN" sz="32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200" dirty="0" smtClean="0"/>
              <a:t>    b1: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有左孩子，即</a:t>
            </a: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b2: </a:t>
            </a:r>
            <a:r>
              <a:rPr lang="zh-CN" altLang="en-US" sz="3200" dirty="0" smtClean="0"/>
              <a:t>否则，</a:t>
            </a:r>
            <a:r>
              <a:rPr lang="zh-CN" altLang="en-US" sz="3200" dirty="0" smtClean="0">
                <a:solidFill>
                  <a:srgbClr val="008A00"/>
                </a:solidFill>
              </a:rPr>
              <a:t>后继为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4.  </a:t>
            </a:r>
            <a:r>
              <a:rPr lang="zh-CN" altLang="en-US" sz="3200" dirty="0" smtClean="0"/>
              <a:t>在先序线索二叉树中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先序后继：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1" name="曲线连接符 82"/>
          <p:cNvCxnSpPr>
            <a:stCxn id="47" idx="1"/>
            <a:endCxn id="41" idx="2"/>
          </p:cNvCxnSpPr>
          <p:nvPr/>
        </p:nvCxnSpPr>
        <p:spPr bwMode="auto">
          <a:xfrm rot="5400000" flipH="1" flipV="1">
            <a:off x="6146867" y="1915243"/>
            <a:ext cx="926330" cy="546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416600" y="60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950000" y="1509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7024078" y="1053458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710212" y="1053457"/>
            <a:ext cx="5309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883200" y="15092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483400" y="2514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504623" y="2005958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8190757" y="2005957"/>
            <a:ext cx="63662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416600" y="2514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362868" y="2004713"/>
            <a:ext cx="71033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6273600" y="25883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807000" y="35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520490" y="3078889"/>
            <a:ext cx="62435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9500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664735" y="3003934"/>
            <a:ext cx="62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曲线连接符 104"/>
          <p:cNvCxnSpPr>
            <a:stCxn id="41" idx="5"/>
            <a:endCxn id="47" idx="7"/>
          </p:cNvCxnSpPr>
          <p:nvPr/>
        </p:nvCxnSpPr>
        <p:spPr bwMode="auto">
          <a:xfrm rot="5400000">
            <a:off x="6560338" y="1959977"/>
            <a:ext cx="773595" cy="609600"/>
          </a:xfrm>
          <a:prstGeom prst="curvedConnector3">
            <a:avLst>
              <a:gd name="adj1" fmla="val 6253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52"/>
          <p:cNvCxnSpPr>
            <a:stCxn id="48" idx="2"/>
            <a:endCxn id="47" idx="3"/>
          </p:cNvCxnSpPr>
          <p:nvPr/>
        </p:nvCxnSpPr>
        <p:spPr bwMode="auto">
          <a:xfrm rot="10800000">
            <a:off x="6336866" y="2957046"/>
            <a:ext cx="470135" cy="840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48" idx="7"/>
            <a:endCxn id="35" idx="1"/>
          </p:cNvCxnSpPr>
          <p:nvPr/>
        </p:nvCxnSpPr>
        <p:spPr bwMode="auto">
          <a:xfrm rot="5400000" flipH="1" flipV="1">
            <a:off x="6558423" y="2189823"/>
            <a:ext cx="2072155" cy="837530"/>
          </a:xfrm>
          <a:prstGeom prst="curvedConnector3">
            <a:avLst>
              <a:gd name="adj1" fmla="val 100712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54"/>
          <p:cNvCxnSpPr>
            <a:stCxn id="45" idx="1"/>
            <a:endCxn id="35" idx="2"/>
          </p:cNvCxnSpPr>
          <p:nvPr/>
        </p:nvCxnSpPr>
        <p:spPr bwMode="auto">
          <a:xfrm rot="5400000" flipH="1" flipV="1">
            <a:off x="7288622" y="1916488"/>
            <a:ext cx="852620" cy="4701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6" name="曲线连接符 121"/>
          <p:cNvCxnSpPr>
            <a:stCxn id="50" idx="2"/>
            <a:endCxn id="45" idx="4"/>
          </p:cNvCxnSpPr>
          <p:nvPr/>
        </p:nvCxnSpPr>
        <p:spPr bwMode="auto">
          <a:xfrm rot="10800000">
            <a:off x="7632600" y="2946600"/>
            <a:ext cx="317400" cy="7746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7" name="曲线连接符 104"/>
          <p:cNvCxnSpPr>
            <a:stCxn id="50" idx="6"/>
            <a:endCxn id="42" idx="3"/>
          </p:cNvCxnSpPr>
          <p:nvPr/>
        </p:nvCxnSpPr>
        <p:spPr bwMode="auto">
          <a:xfrm flipV="1">
            <a:off x="8382000" y="2883335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8" name="曲线连接符 121"/>
          <p:cNvCxnSpPr>
            <a:stCxn id="42" idx="2"/>
            <a:endCxn id="50" idx="7"/>
          </p:cNvCxnSpPr>
          <p:nvPr/>
        </p:nvCxnSpPr>
        <p:spPr bwMode="auto">
          <a:xfrm rot="10800000" flipV="1">
            <a:off x="8318736" y="2730599"/>
            <a:ext cx="164665" cy="8378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9" name="曲线连接符 104"/>
          <p:cNvCxnSpPr>
            <a:stCxn id="42" idx="5"/>
          </p:cNvCxnSpPr>
          <p:nvPr/>
        </p:nvCxnSpPr>
        <p:spPr bwMode="auto">
          <a:xfrm rot="16200000" flipH="1">
            <a:off x="8661635" y="3073834"/>
            <a:ext cx="520465" cy="139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2307780" y="2590800"/>
            <a:ext cx="165462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dirty="0" smtClean="0">
                <a:solidFill>
                  <a:srgbClr val="C00000"/>
                </a:solidFill>
              </a:rPr>
              <a:t>;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86000" y="4495800"/>
            <a:ext cx="3958135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其左孩子：</a:t>
            </a: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zh-CN" altLang="en-US" sz="3200" dirty="0" smtClean="0">
                <a:solidFill>
                  <a:srgbClr val="C00000"/>
                </a:solidFill>
              </a:rPr>
              <a:t>；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12767" y="5181600"/>
            <a:ext cx="4116833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其右孩子：</a:t>
            </a: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zh-CN" altLang="en-US" sz="3200" dirty="0" smtClean="0">
                <a:solidFill>
                  <a:srgbClr val="C00000"/>
                </a:solidFill>
              </a:rPr>
              <a:t>；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二叉树的链接表示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77159"/>
            <a:ext cx="8534400" cy="40318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二叉链表链表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/>
              <a:t>左右孩子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左右指针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表示法：</a:t>
            </a: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200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1" name="矩形 10"/>
          <p:cNvSpPr/>
          <p:nvPr/>
        </p:nvSpPr>
        <p:spPr bwMode="auto">
          <a:xfrm>
            <a:off x="5862000" y="2057400"/>
            <a:ext cx="2520000" cy="12003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指向右孩子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1854000" y="35553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2311200" y="425160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2" idx="3"/>
            <a:endCxn id="16" idx="0"/>
          </p:cNvCxnSpPr>
          <p:nvPr/>
        </p:nvCxnSpPr>
        <p:spPr bwMode="auto">
          <a:xfrm rot="5400000">
            <a:off x="1601278" y="3935617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2" idx="5"/>
            <a:endCxn id="13" idx="0"/>
          </p:cNvCxnSpPr>
          <p:nvPr/>
        </p:nvCxnSpPr>
        <p:spPr bwMode="auto">
          <a:xfrm rot="16200000" flipH="1">
            <a:off x="2211212" y="3935616"/>
            <a:ext cx="327510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396800" y="425160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5906725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1" name="Rectangle 69"/>
          <p:cNvSpPr>
            <a:spLocks noChangeArrowheads="1"/>
          </p:cNvSpPr>
          <p:nvPr/>
        </p:nvSpPr>
        <p:spPr bwMode="auto">
          <a:xfrm>
            <a:off x="5465400" y="5362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2" name="Rectangle 68"/>
          <p:cNvSpPr>
            <a:spLocks noChangeArrowheads="1"/>
          </p:cNvSpPr>
          <p:nvPr/>
        </p:nvSpPr>
        <p:spPr bwMode="auto">
          <a:xfrm>
            <a:off x="5105400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3" name="Rectangle 68"/>
          <p:cNvSpPr>
            <a:spLocks noChangeArrowheads="1"/>
          </p:cNvSpPr>
          <p:nvPr/>
        </p:nvSpPr>
        <p:spPr bwMode="auto">
          <a:xfrm>
            <a:off x="5050200" y="4441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4" name="Rectangle 69"/>
          <p:cNvSpPr>
            <a:spLocks noChangeArrowheads="1"/>
          </p:cNvSpPr>
          <p:nvPr/>
        </p:nvSpPr>
        <p:spPr bwMode="auto">
          <a:xfrm>
            <a:off x="4608875" y="4441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4248875" y="4441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6" name="Rectangle 68"/>
          <p:cNvSpPr>
            <a:spLocks noChangeArrowheads="1"/>
          </p:cNvSpPr>
          <p:nvPr/>
        </p:nvSpPr>
        <p:spPr bwMode="auto">
          <a:xfrm>
            <a:off x="4288200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7" name="Rectangle 69"/>
          <p:cNvSpPr>
            <a:spLocks noChangeArrowheads="1"/>
          </p:cNvSpPr>
          <p:nvPr/>
        </p:nvSpPr>
        <p:spPr bwMode="auto">
          <a:xfrm>
            <a:off x="3846875" y="536280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3486875" y="5362804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5278800" y="3603604"/>
            <a:ext cx="360000" cy="540000"/>
          </a:xfrm>
          <a:prstGeom prst="rect">
            <a:avLst/>
          </a:prstGeom>
          <a:solidFill>
            <a:srgbClr val="A6E58F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40" name="直接箭头连接符 39"/>
          <p:cNvCxnSpPr>
            <a:endCxn id="31" idx="0"/>
          </p:cNvCxnSpPr>
          <p:nvPr/>
        </p:nvCxnSpPr>
        <p:spPr bwMode="auto">
          <a:xfrm rot="16200000" flipH="1">
            <a:off x="5130000" y="4811404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>
            <a:endCxn id="37" idx="0"/>
          </p:cNvCxnSpPr>
          <p:nvPr/>
        </p:nvCxnSpPr>
        <p:spPr bwMode="auto">
          <a:xfrm rot="5400000">
            <a:off x="3939738" y="4806742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>
            <a:stCxn id="39" idx="1"/>
            <a:endCxn id="34" idx="0"/>
          </p:cNvCxnSpPr>
          <p:nvPr/>
        </p:nvCxnSpPr>
        <p:spPr bwMode="auto">
          <a:xfrm rot="10800000" flipV="1">
            <a:off x="4824876" y="3873604"/>
            <a:ext cx="453925" cy="56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5715000" y="3534004"/>
            <a:ext cx="2678938" cy="1040285"/>
          </a:xfrm>
          <a:prstGeom prst="rect">
            <a:avLst/>
          </a:prstGeom>
          <a:solidFill>
            <a:srgbClr val="A6E58F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/>
              <a:t>指针</a:t>
            </a:r>
            <a:r>
              <a:rPr lang="en-US" altLang="zh-CN" dirty="0" smtClean="0"/>
              <a:t>T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指向根结点；</a:t>
            </a:r>
            <a:endParaRPr lang="en-US" altLang="zh-CN" dirty="0" smtClean="0"/>
          </a:p>
        </p:txBody>
      </p:sp>
      <p:sp>
        <p:nvSpPr>
          <p:cNvPr id="29" name="矩形 28"/>
          <p:cNvSpPr/>
          <p:nvPr/>
        </p:nvSpPr>
        <p:spPr bwMode="auto">
          <a:xfrm>
            <a:off x="3352800" y="2057400"/>
            <a:ext cx="2520000" cy="1200329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数据信息</a:t>
            </a:r>
          </a:p>
        </p:txBody>
      </p:sp>
      <p:sp>
        <p:nvSpPr>
          <p:cNvPr id="41" name="矩形 40"/>
          <p:cNvSpPr/>
          <p:nvPr/>
        </p:nvSpPr>
        <p:spPr bwMode="auto">
          <a:xfrm>
            <a:off x="838200" y="2057400"/>
            <a:ext cx="2520000" cy="1200329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  <a:p>
            <a:pPr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指向左孩子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1" grpId="0" animBg="1"/>
      <p:bldP spid="4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2157204"/>
            <a:ext cx="8686800" cy="38625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</a:t>
            </a:r>
            <a:r>
              <a:rPr lang="zh-CN" altLang="en-US" sz="3200" dirty="0" smtClean="0"/>
              <a:t>，即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有左孩子，</a:t>
            </a:r>
            <a:r>
              <a:rPr lang="en-US" altLang="zh-CN" sz="3200" dirty="0" smtClean="0"/>
              <a:t> </a:t>
            </a:r>
          </a:p>
          <a:p>
            <a:pPr marL="514350" indent="-514350">
              <a:lnSpc>
                <a:spcPct val="120000"/>
              </a:lnSpc>
              <a:spcBef>
                <a:spcPts val="3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b1: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有右孩子，即</a:t>
            </a: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  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  <a:p>
            <a:pPr marL="514350" indent="-514350">
              <a:spcBef>
                <a:spcPts val="3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b2: </a:t>
            </a:r>
            <a:r>
              <a:rPr lang="zh-CN" altLang="en-US" sz="3200" dirty="0" smtClean="0"/>
              <a:t>否则，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861804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5.  </a:t>
            </a:r>
            <a:r>
              <a:rPr lang="zh-CN" altLang="en-US" sz="3200" dirty="0" smtClean="0"/>
              <a:t>在后序线索二叉树中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后序前驱：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276464" y="2762562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dirty="0" smtClean="0">
                <a:solidFill>
                  <a:srgbClr val="C00000"/>
                </a:solidFill>
              </a:rPr>
              <a:t>;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3007381" y="4579987"/>
            <a:ext cx="4003019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其右孩子：</a:t>
            </a: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zh-CN" altLang="en-US" sz="3200" dirty="0" smtClean="0">
                <a:solidFill>
                  <a:srgbClr val="C00000"/>
                </a:solidFill>
              </a:rPr>
              <a:t>；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114800" y="5257800"/>
            <a:ext cx="452720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其左孩子：</a:t>
            </a:r>
            <a:r>
              <a:rPr lang="en-US" altLang="zh-CN" sz="32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llink</a:t>
            </a:r>
            <a:r>
              <a:rPr lang="zh-CN" altLang="en-US" sz="3200" dirty="0" smtClean="0">
                <a:solidFill>
                  <a:srgbClr val="C00000"/>
                </a:solidFill>
              </a:rPr>
              <a:t>；</a:t>
            </a:r>
            <a:r>
              <a:rPr lang="en-US" altLang="zh-CN" sz="3200" dirty="0" smtClean="0">
                <a:solidFill>
                  <a:srgbClr val="C00000"/>
                </a:solidFill>
              </a:rPr>
              <a:t>     </a:t>
            </a:r>
          </a:p>
        </p:txBody>
      </p:sp>
      <p:cxnSp>
        <p:nvCxnSpPr>
          <p:cNvPr id="126" name="曲线连接符 125"/>
          <p:cNvCxnSpPr>
            <a:stCxn id="137" idx="3"/>
            <a:endCxn id="138" idx="1"/>
          </p:cNvCxnSpPr>
          <p:nvPr/>
        </p:nvCxnSpPr>
        <p:spPr bwMode="auto">
          <a:xfrm rot="16200000" flipH="1">
            <a:off x="6170955" y="28181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7264200" y="533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7873800" y="1356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7" idx="3"/>
            <a:endCxn id="131" idx="0"/>
          </p:cNvCxnSpPr>
          <p:nvPr/>
        </p:nvCxnSpPr>
        <p:spPr bwMode="auto">
          <a:xfrm rot="5400000">
            <a:off x="6909778" y="9391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127" idx="5"/>
            <a:endCxn id="128" idx="0"/>
          </p:cNvCxnSpPr>
          <p:nvPr/>
        </p:nvCxnSpPr>
        <p:spPr bwMode="auto">
          <a:xfrm rot="16200000" flipH="1">
            <a:off x="7634012" y="9010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6730800" y="1356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2" name="Oval 28"/>
          <p:cNvSpPr>
            <a:spLocks noChangeArrowheads="1"/>
          </p:cNvSpPr>
          <p:nvPr/>
        </p:nvSpPr>
        <p:spPr bwMode="auto">
          <a:xfrm>
            <a:off x="8305800" y="228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33" name="直接连接符 132"/>
          <p:cNvCxnSpPr>
            <a:stCxn id="128" idx="3"/>
            <a:endCxn id="135" idx="0"/>
          </p:cNvCxnSpPr>
          <p:nvPr/>
        </p:nvCxnSpPr>
        <p:spPr bwMode="auto">
          <a:xfrm rot="5400000">
            <a:off x="7530123" y="19042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接连接符 133"/>
          <p:cNvCxnSpPr>
            <a:stCxn id="128" idx="5"/>
            <a:endCxn id="132" idx="0"/>
          </p:cNvCxnSpPr>
          <p:nvPr/>
        </p:nvCxnSpPr>
        <p:spPr bwMode="auto">
          <a:xfrm rot="16200000" flipH="1">
            <a:off x="8101957" y="18661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7492800" y="231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1" idx="3"/>
            <a:endCxn id="137" idx="0"/>
          </p:cNvCxnSpPr>
          <p:nvPr/>
        </p:nvCxnSpPr>
        <p:spPr bwMode="auto">
          <a:xfrm rot="5400000">
            <a:off x="6261468" y="18523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8"/>
          <p:cNvSpPr>
            <a:spLocks noChangeArrowheads="1"/>
          </p:cNvSpPr>
          <p:nvPr/>
        </p:nvSpPr>
        <p:spPr bwMode="auto">
          <a:xfrm>
            <a:off x="6172200" y="23849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Oval 28"/>
          <p:cNvSpPr>
            <a:spLocks noChangeArrowheads="1"/>
          </p:cNvSpPr>
          <p:nvPr/>
        </p:nvSpPr>
        <p:spPr bwMode="auto">
          <a:xfrm>
            <a:off x="6730800" y="3378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39" name="直接连接符 138"/>
          <p:cNvCxnSpPr>
            <a:stCxn id="137" idx="5"/>
            <a:endCxn id="138" idx="0"/>
          </p:cNvCxnSpPr>
          <p:nvPr/>
        </p:nvCxnSpPr>
        <p:spPr bwMode="auto">
          <a:xfrm rot="16200000" flipH="1">
            <a:off x="6431690" y="28628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28"/>
          <p:cNvSpPr>
            <a:spLocks noChangeArrowheads="1"/>
          </p:cNvSpPr>
          <p:nvPr/>
        </p:nvSpPr>
        <p:spPr bwMode="auto">
          <a:xfrm>
            <a:off x="79500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141" name="直接连接符 140"/>
          <p:cNvCxnSpPr>
            <a:stCxn id="135" idx="5"/>
            <a:endCxn id="140" idx="0"/>
          </p:cNvCxnSpPr>
          <p:nvPr/>
        </p:nvCxnSpPr>
        <p:spPr bwMode="auto">
          <a:xfrm rot="16200000" flipH="1">
            <a:off x="7702835" y="28386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曲线连接符 108"/>
          <p:cNvCxnSpPr>
            <a:stCxn id="138" idx="3"/>
          </p:cNvCxnSpPr>
          <p:nvPr/>
        </p:nvCxnSpPr>
        <p:spPr bwMode="auto">
          <a:xfrm rot="5400000">
            <a:off x="6565801" y="38865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3" name="曲线连接符 104"/>
          <p:cNvCxnSpPr>
            <a:stCxn id="138" idx="7"/>
            <a:endCxn id="137" idx="6"/>
          </p:cNvCxnSpPr>
          <p:nvPr/>
        </p:nvCxnSpPr>
        <p:spPr bwMode="auto">
          <a:xfrm rot="16200000" flipV="1">
            <a:off x="6431691" y="27734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4" name="曲线连接符 143"/>
          <p:cNvCxnSpPr>
            <a:stCxn id="135" idx="4"/>
            <a:endCxn id="140" idx="1"/>
          </p:cNvCxnSpPr>
          <p:nvPr/>
        </p:nvCxnSpPr>
        <p:spPr bwMode="auto">
          <a:xfrm rot="16200000" flipH="1">
            <a:off x="7550100" y="29018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5" name="曲线连接符 121"/>
          <p:cNvCxnSpPr>
            <a:stCxn id="140" idx="3"/>
            <a:endCxn id="131" idx="4"/>
          </p:cNvCxnSpPr>
          <p:nvPr/>
        </p:nvCxnSpPr>
        <p:spPr bwMode="auto">
          <a:xfrm rot="5400000" flipH="1">
            <a:off x="6539188" y="21964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6" name="曲线连接符 104"/>
          <p:cNvCxnSpPr>
            <a:stCxn id="140" idx="6"/>
            <a:endCxn id="135" idx="6"/>
          </p:cNvCxnSpPr>
          <p:nvPr/>
        </p:nvCxnSpPr>
        <p:spPr bwMode="auto">
          <a:xfrm flipH="1" flipV="1">
            <a:off x="7924800" y="25272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7" name="曲线连接符 104"/>
          <p:cNvCxnSpPr>
            <a:stCxn id="132" idx="6"/>
            <a:endCxn id="128" idx="6"/>
          </p:cNvCxnSpPr>
          <p:nvPr/>
        </p:nvCxnSpPr>
        <p:spPr bwMode="auto">
          <a:xfrm flipH="1" flipV="1">
            <a:off x="8305800" y="15728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8" name="曲线连接符 104"/>
          <p:cNvCxnSpPr>
            <a:stCxn id="131" idx="5"/>
            <a:endCxn id="140" idx="2"/>
          </p:cNvCxnSpPr>
          <p:nvPr/>
        </p:nvCxnSpPr>
        <p:spPr bwMode="auto">
          <a:xfrm rot="16200000" flipH="1">
            <a:off x="6628657" y="21964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149" name="曲线连接符 121"/>
          <p:cNvCxnSpPr>
            <a:stCxn id="132" idx="1"/>
            <a:endCxn id="135" idx="7"/>
          </p:cNvCxnSpPr>
          <p:nvPr/>
        </p:nvCxnSpPr>
        <p:spPr bwMode="auto">
          <a:xfrm rot="16200000" flipH="1" flipV="1">
            <a:off x="8102700" y="21081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  <p:bldP spid="1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1963356"/>
            <a:ext cx="8686800" cy="42249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a)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==1,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b)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p-&gt;</a:t>
            </a:r>
            <a:r>
              <a:rPr lang="en-US" altLang="zh-CN" sz="3000" dirty="0" err="1" smtClean="0"/>
              <a:t>rtag</a:t>
            </a:r>
            <a:r>
              <a:rPr lang="en-US" altLang="zh-CN" sz="3000" dirty="0" smtClean="0"/>
              <a:t>==0</a:t>
            </a:r>
            <a:r>
              <a:rPr lang="zh-CN" altLang="en-US" sz="3000" dirty="0" smtClean="0"/>
              <a:t>，又分为：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b1: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是右孩子，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b2: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是左孩子，且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无右兄弟，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 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b3: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的左孩子，且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有右兄弟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  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后继为</a:t>
            </a:r>
            <a:endParaRPr lang="en-US" altLang="zh-CN" sz="30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667956"/>
            <a:ext cx="8686800" cy="127419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例</a:t>
            </a:r>
            <a:r>
              <a:rPr lang="en-US" altLang="zh-CN" sz="3200" dirty="0" smtClean="0"/>
              <a:t>6.  </a:t>
            </a:r>
            <a:r>
              <a:rPr lang="zh-CN" altLang="en-US" sz="3200" dirty="0" smtClean="0"/>
              <a:t>在后序线索二叉树中</a:t>
            </a:r>
            <a:r>
              <a:rPr lang="en-US" altLang="zh-CN" sz="3200" dirty="0" smtClean="0"/>
              <a:t>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zh-CN" altLang="en-US" sz="3200" dirty="0" smtClean="0"/>
              <a:t>找任意结点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3399"/>
                </a:solidFill>
              </a:rPr>
              <a:t>后序后继：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cxnSp>
        <p:nvCxnSpPr>
          <p:cNvPr id="33" name="曲线连接符 32"/>
          <p:cNvCxnSpPr>
            <a:stCxn id="67" idx="3"/>
            <a:endCxn id="68" idx="1"/>
          </p:cNvCxnSpPr>
          <p:nvPr/>
        </p:nvCxnSpPr>
        <p:spPr bwMode="auto">
          <a:xfrm rot="16200000" flipH="1">
            <a:off x="6170955" y="3122955"/>
            <a:ext cx="687620" cy="558600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7" name="Oval 27"/>
          <p:cNvSpPr>
            <a:spLocks noChangeArrowheads="1"/>
          </p:cNvSpPr>
          <p:nvPr/>
        </p:nvSpPr>
        <p:spPr bwMode="auto">
          <a:xfrm>
            <a:off x="7264200" y="838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7873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7" idx="3"/>
            <a:endCxn id="61" idx="0"/>
          </p:cNvCxnSpPr>
          <p:nvPr/>
        </p:nvCxnSpPr>
        <p:spPr bwMode="auto">
          <a:xfrm rot="5400000">
            <a:off x="6909778" y="1243958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37" idx="5"/>
            <a:endCxn id="38" idx="0"/>
          </p:cNvCxnSpPr>
          <p:nvPr/>
        </p:nvCxnSpPr>
        <p:spPr bwMode="auto">
          <a:xfrm rot="16200000" flipH="1">
            <a:off x="7634012" y="1205857"/>
            <a:ext cx="45471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6730800" y="16616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83058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8" idx="3"/>
            <a:endCxn id="65" idx="0"/>
          </p:cNvCxnSpPr>
          <p:nvPr/>
        </p:nvCxnSpPr>
        <p:spPr bwMode="auto">
          <a:xfrm rot="5400000">
            <a:off x="7530123" y="2209058"/>
            <a:ext cx="585620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8" idx="5"/>
            <a:endCxn id="62" idx="0"/>
          </p:cNvCxnSpPr>
          <p:nvPr/>
        </p:nvCxnSpPr>
        <p:spPr bwMode="auto">
          <a:xfrm rot="16200000" flipH="1">
            <a:off x="8101957" y="2170957"/>
            <a:ext cx="560420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492800" y="2616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1" idx="3"/>
            <a:endCxn id="67" idx="0"/>
          </p:cNvCxnSpPr>
          <p:nvPr/>
        </p:nvCxnSpPr>
        <p:spPr bwMode="auto">
          <a:xfrm rot="5400000">
            <a:off x="6261468" y="2157113"/>
            <a:ext cx="659330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172200" y="268971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6730800" y="3682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9" name="直接连接符 68"/>
          <p:cNvCxnSpPr>
            <a:stCxn id="67" idx="5"/>
            <a:endCxn id="68" idx="0"/>
          </p:cNvCxnSpPr>
          <p:nvPr/>
        </p:nvCxnSpPr>
        <p:spPr bwMode="auto">
          <a:xfrm rot="16200000" flipH="1">
            <a:off x="6431690" y="3167689"/>
            <a:ext cx="62435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950000" y="360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stCxn id="65" idx="5"/>
            <a:endCxn id="70" idx="0"/>
          </p:cNvCxnSpPr>
          <p:nvPr/>
        </p:nvCxnSpPr>
        <p:spPr bwMode="auto">
          <a:xfrm rot="16200000" flipH="1">
            <a:off x="7702835" y="3143434"/>
            <a:ext cx="6218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曲线连接符 108"/>
          <p:cNvCxnSpPr>
            <a:stCxn id="68" idx="3"/>
          </p:cNvCxnSpPr>
          <p:nvPr/>
        </p:nvCxnSpPr>
        <p:spPr bwMode="auto">
          <a:xfrm rot="5400000">
            <a:off x="6565801" y="4191335"/>
            <a:ext cx="368065" cy="88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3" name="曲线连接符 104"/>
          <p:cNvCxnSpPr>
            <a:stCxn id="68" idx="7"/>
            <a:endCxn id="67" idx="6"/>
          </p:cNvCxnSpPr>
          <p:nvPr/>
        </p:nvCxnSpPr>
        <p:spPr bwMode="auto">
          <a:xfrm rot="16200000" flipV="1">
            <a:off x="6431691" y="3078220"/>
            <a:ext cx="840355" cy="49533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4" name="曲线连接符 73"/>
          <p:cNvCxnSpPr>
            <a:stCxn id="65" idx="4"/>
            <a:endCxn id="70" idx="1"/>
          </p:cNvCxnSpPr>
          <p:nvPr/>
        </p:nvCxnSpPr>
        <p:spPr bwMode="auto">
          <a:xfrm rot="16200000" flipH="1">
            <a:off x="7550100" y="3206699"/>
            <a:ext cx="621865" cy="30446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5" name="曲线连接符 121"/>
          <p:cNvCxnSpPr>
            <a:stCxn id="70" idx="3"/>
            <a:endCxn id="61" idx="4"/>
          </p:cNvCxnSpPr>
          <p:nvPr/>
        </p:nvCxnSpPr>
        <p:spPr bwMode="auto">
          <a:xfrm rot="5400000" flipH="1">
            <a:off x="6539188" y="2501258"/>
            <a:ext cx="1881690" cy="1066465"/>
          </a:xfrm>
          <a:prstGeom prst="curvedConnector3">
            <a:avLst>
              <a:gd name="adj1" fmla="val 7314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6" name="曲线连接符 104"/>
          <p:cNvCxnSpPr>
            <a:stCxn id="70" idx="6"/>
            <a:endCxn id="65" idx="6"/>
          </p:cNvCxnSpPr>
          <p:nvPr/>
        </p:nvCxnSpPr>
        <p:spPr bwMode="auto">
          <a:xfrm flipH="1" flipV="1">
            <a:off x="7924800" y="2832000"/>
            <a:ext cx="457200" cy="990600"/>
          </a:xfrm>
          <a:prstGeom prst="curvedConnector3">
            <a:avLst>
              <a:gd name="adj1" fmla="val -16667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7" name="曲线连接符 104"/>
          <p:cNvCxnSpPr>
            <a:stCxn id="62" idx="6"/>
            <a:endCxn id="38" idx="6"/>
          </p:cNvCxnSpPr>
          <p:nvPr/>
        </p:nvCxnSpPr>
        <p:spPr bwMode="auto">
          <a:xfrm flipH="1" flipV="1">
            <a:off x="8305800" y="1877645"/>
            <a:ext cx="432000" cy="929155"/>
          </a:xfrm>
          <a:prstGeom prst="curvedConnector3">
            <a:avLst>
              <a:gd name="adj1" fmla="val -4811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8" name="曲线连接符 104"/>
          <p:cNvCxnSpPr>
            <a:stCxn id="61" idx="5"/>
            <a:endCxn id="70" idx="2"/>
          </p:cNvCxnSpPr>
          <p:nvPr/>
        </p:nvCxnSpPr>
        <p:spPr bwMode="auto">
          <a:xfrm rot="16200000" flipH="1">
            <a:off x="6628657" y="2501257"/>
            <a:ext cx="1792220" cy="8504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79" name="曲线连接符 121"/>
          <p:cNvCxnSpPr>
            <a:stCxn id="62" idx="1"/>
            <a:endCxn id="65" idx="7"/>
          </p:cNvCxnSpPr>
          <p:nvPr/>
        </p:nvCxnSpPr>
        <p:spPr bwMode="auto">
          <a:xfrm rot="16200000" flipH="1" flipV="1">
            <a:off x="8102700" y="2412900"/>
            <a:ext cx="25200" cy="507530"/>
          </a:xfrm>
          <a:prstGeom prst="curvedConnector3">
            <a:avLst>
              <a:gd name="adj1" fmla="val -1330985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4572000" y="1978132"/>
            <a:ext cx="156164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000" dirty="0" smtClean="0">
                <a:solidFill>
                  <a:srgbClr val="C00000"/>
                </a:solidFill>
              </a:rPr>
              <a:t>;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53572" y="3124200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父亲</a:t>
            </a:r>
            <a:r>
              <a:rPr lang="en-US" altLang="zh-CN" sz="3000" dirty="0" smtClean="0">
                <a:solidFill>
                  <a:srgbClr val="C00000"/>
                </a:solidFill>
              </a:rPr>
              <a:t>q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15172" y="4266165"/>
            <a:ext cx="15520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父亲</a:t>
            </a:r>
            <a:r>
              <a:rPr lang="en-US" altLang="zh-CN" sz="3000" dirty="0" smtClean="0">
                <a:solidFill>
                  <a:srgbClr val="C00000"/>
                </a:solidFill>
              </a:rPr>
              <a:t>q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200" y="5409165"/>
            <a:ext cx="6400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R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llink</a:t>
            </a:r>
            <a:r>
              <a:rPr lang="zh-CN" altLang="en-US" sz="3000" dirty="0" smtClean="0">
                <a:solidFill>
                  <a:srgbClr val="003399"/>
                </a:solidFill>
              </a:rPr>
              <a:t>找的</a:t>
            </a:r>
            <a:r>
              <a:rPr lang="zh-CN" altLang="en-US" sz="3000" dirty="0" smtClean="0">
                <a:solidFill>
                  <a:srgbClr val="C00000"/>
                </a:solidFill>
              </a:rPr>
              <a:t>第</a:t>
            </a:r>
            <a:r>
              <a:rPr lang="en-US" altLang="zh-CN" sz="3000" dirty="0" smtClean="0">
                <a:solidFill>
                  <a:srgbClr val="C00000"/>
                </a:solidFill>
              </a:rPr>
              <a:t>1</a:t>
            </a:r>
            <a:r>
              <a:rPr lang="zh-CN" altLang="en-US" sz="3000" dirty="0" smtClean="0">
                <a:solidFill>
                  <a:srgbClr val="C00000"/>
                </a:solidFill>
              </a:rPr>
              <a:t>个叶子；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8194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右子树中最先被访问的结点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8403000" y="9840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R</a:t>
            </a:r>
            <a:endParaRPr lang="en-US" altLang="zh-CN" sz="3200" dirty="0"/>
          </a:p>
        </p:txBody>
      </p:sp>
      <p:cxnSp>
        <p:nvCxnSpPr>
          <p:cNvPr id="42" name="直接箭头连接符 41"/>
          <p:cNvCxnSpPr/>
          <p:nvPr/>
        </p:nvCxnSpPr>
        <p:spPr bwMode="auto">
          <a:xfrm rot="5400000">
            <a:off x="8127565" y="1457654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68"/>
          <p:cNvSpPr>
            <a:spLocks noChangeArrowheads="1"/>
          </p:cNvSpPr>
          <p:nvPr/>
        </p:nvSpPr>
        <p:spPr bwMode="auto">
          <a:xfrm>
            <a:off x="6400800" y="1114754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44" name="直接箭头连接符 43"/>
          <p:cNvCxnSpPr/>
          <p:nvPr/>
        </p:nvCxnSpPr>
        <p:spPr bwMode="auto">
          <a:xfrm rot="16200000" flipH="1">
            <a:off x="6612822" y="1442731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68"/>
          <p:cNvSpPr>
            <a:spLocks noChangeArrowheads="1"/>
          </p:cNvSpPr>
          <p:nvPr/>
        </p:nvSpPr>
        <p:spPr bwMode="auto">
          <a:xfrm>
            <a:off x="6760800" y="5334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7065600" y="7685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40" grpId="0" animBg="1"/>
      <p:bldP spid="41" grpId="0"/>
      <p:bldP spid="43" grpId="0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457200" y="809938"/>
            <a:ext cx="8686800" cy="52860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000" dirty="0" smtClean="0"/>
              <a:t>    </a:t>
            </a:r>
            <a:r>
              <a:rPr lang="en-US" altLang="zh-CN" sz="3000" dirty="0" smtClean="0"/>
              <a:t>b3: </a:t>
            </a:r>
            <a:r>
              <a:rPr lang="zh-CN" altLang="en-US" sz="3000" dirty="0" smtClean="0"/>
              <a:t>若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q</a:t>
            </a:r>
            <a:r>
              <a:rPr lang="zh-CN" altLang="en-US" sz="3000" dirty="0" smtClean="0"/>
              <a:t>的左孩子，且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有右兄弟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      后继为</a:t>
            </a:r>
            <a:endParaRPr lang="en-US" altLang="zh-CN" sz="3000" dirty="0" smtClean="0"/>
          </a:p>
        </p:txBody>
      </p:sp>
      <p:sp>
        <p:nvSpPr>
          <p:cNvPr id="54" name="矩形 53"/>
          <p:cNvSpPr/>
          <p:nvPr/>
        </p:nvSpPr>
        <p:spPr>
          <a:xfrm>
            <a:off x="1447800" y="4277380"/>
            <a:ext cx="6553200" cy="52322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向左走不动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且不是叶子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则向右走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步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57200" y="391180"/>
            <a:ext cx="6172200" cy="523220"/>
          </a:xfrm>
          <a:prstGeom prst="rect">
            <a:avLst/>
          </a:prstGeom>
          <a:solidFill>
            <a:srgbClr val="A5E088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R</a:t>
            </a:r>
            <a:r>
              <a:rPr lang="zh-CN" altLang="en-US" dirty="0" smtClean="0">
                <a:solidFill>
                  <a:srgbClr val="008A00"/>
                </a:solidFill>
              </a:rPr>
              <a:t>开始，左优先找第</a:t>
            </a:r>
            <a:r>
              <a:rPr lang="en-US" altLang="zh-CN" dirty="0" smtClean="0">
                <a:solidFill>
                  <a:srgbClr val="008A00"/>
                </a:solidFill>
              </a:rPr>
              <a:t>1</a:t>
            </a:r>
            <a:r>
              <a:rPr lang="zh-CN" altLang="en-US" dirty="0" smtClean="0">
                <a:solidFill>
                  <a:srgbClr val="008A00"/>
                </a:solidFill>
              </a:rPr>
              <a:t>个叶子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7111800" y="939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6452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4" idx="3"/>
            <a:endCxn id="41" idx="0"/>
          </p:cNvCxnSpPr>
          <p:nvPr/>
        </p:nvCxnSpPr>
        <p:spPr bwMode="auto">
          <a:xfrm rot="5400000">
            <a:off x="6769978" y="1332758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5" idx="0"/>
          </p:cNvCxnSpPr>
          <p:nvPr/>
        </p:nvCxnSpPr>
        <p:spPr bwMode="auto">
          <a:xfrm rot="16200000" flipH="1">
            <a:off x="7456112" y="1332757"/>
            <a:ext cx="4295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578400" y="173784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81786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5" idx="3"/>
            <a:endCxn id="45" idx="0"/>
          </p:cNvCxnSpPr>
          <p:nvPr/>
        </p:nvCxnSpPr>
        <p:spPr bwMode="auto">
          <a:xfrm rot="5400000">
            <a:off x="7246845" y="2187536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5" idx="5"/>
            <a:endCxn id="42" idx="0"/>
          </p:cNvCxnSpPr>
          <p:nvPr/>
        </p:nvCxnSpPr>
        <p:spPr bwMode="auto">
          <a:xfrm rot="16200000" flipH="1">
            <a:off x="7932979" y="2187535"/>
            <a:ext cx="542576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7111800" y="264915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7" idx="0"/>
          </p:cNvCxnSpPr>
          <p:nvPr/>
        </p:nvCxnSpPr>
        <p:spPr bwMode="auto">
          <a:xfrm rot="5400000">
            <a:off x="6133023" y="2158358"/>
            <a:ext cx="560420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968800" y="2667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400800" y="350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5"/>
            <a:endCxn id="48" idx="0"/>
          </p:cNvCxnSpPr>
          <p:nvPr/>
        </p:nvCxnSpPr>
        <p:spPr bwMode="auto">
          <a:xfrm rot="16200000" flipH="1">
            <a:off x="6242435" y="3130834"/>
            <a:ext cx="4694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7543800" y="3429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5" idx="5"/>
            <a:endCxn id="50" idx="0"/>
          </p:cNvCxnSpPr>
          <p:nvPr/>
        </p:nvCxnSpPr>
        <p:spPr bwMode="auto">
          <a:xfrm rot="16200000" flipH="1">
            <a:off x="7414613" y="3083812"/>
            <a:ext cx="411109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914400" y="22860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52" name="矩形 51"/>
          <p:cNvSpPr/>
          <p:nvPr/>
        </p:nvSpPr>
        <p:spPr>
          <a:xfrm>
            <a:off x="4554276" y="3772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53" name="矩形 52"/>
          <p:cNvSpPr/>
          <p:nvPr/>
        </p:nvSpPr>
        <p:spPr>
          <a:xfrm>
            <a:off x="3962400" y="27980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左优先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8089465" y="103669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dirty="0"/>
          </a:p>
        </p:txBody>
      </p:sp>
      <p:cxnSp>
        <p:nvCxnSpPr>
          <p:cNvPr id="56" name="直接箭头连接符 55"/>
          <p:cNvCxnSpPr/>
          <p:nvPr/>
        </p:nvCxnSpPr>
        <p:spPr bwMode="auto">
          <a:xfrm rot="5400000">
            <a:off x="7898965" y="1562100"/>
            <a:ext cx="3810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68"/>
          <p:cNvSpPr>
            <a:spLocks noChangeArrowheads="1"/>
          </p:cNvSpPr>
          <p:nvPr/>
        </p:nvSpPr>
        <p:spPr bwMode="auto">
          <a:xfrm>
            <a:off x="61722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p</a:t>
            </a:r>
            <a:endParaRPr lang="en-US" altLang="zh-CN" sz="3200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6200000" flipH="1">
            <a:off x="6384222" y="1547177"/>
            <a:ext cx="350221" cy="16466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668135" y="5268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q</a:t>
            </a:r>
            <a:endParaRPr lang="en-US" altLang="zh-CN" sz="3200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>
            <a:off x="6972935" y="761999"/>
            <a:ext cx="266065" cy="19155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8174400" y="1219200"/>
            <a:ext cx="360000" cy="54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R</a:t>
            </a:r>
            <a:endParaRPr lang="en-US" altLang="zh-CN" sz="3200" dirty="0"/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7950000" y="419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0" idx="5"/>
            <a:endCxn id="65" idx="0"/>
          </p:cNvCxnSpPr>
          <p:nvPr/>
        </p:nvCxnSpPr>
        <p:spPr bwMode="auto">
          <a:xfrm rot="16200000" flipH="1">
            <a:off x="7842635" y="3867634"/>
            <a:ext cx="393265" cy="253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457200" y="909353"/>
            <a:ext cx="65532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RightLeaf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PNode</a:t>
            </a:r>
            <a:r>
              <a:rPr lang="en-US" altLang="zh-CN" sz="3200" dirty="0" smtClean="0"/>
              <a:t> R)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PNode</a:t>
            </a:r>
            <a:r>
              <a:rPr lang="en-US" altLang="zh-CN" sz="3200" dirty="0" smtClean="0"/>
              <a:t>  s=R;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while(1)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while( </a:t>
            </a:r>
            <a:r>
              <a:rPr lang="en-US" altLang="zh-CN" sz="3200" dirty="0" smtClean="0">
                <a:solidFill>
                  <a:srgbClr val="7030A0"/>
                </a:solidFill>
              </a:rPr>
              <a:t>s-&gt;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ltag</a:t>
            </a:r>
            <a:r>
              <a:rPr lang="en-US" altLang="zh-CN" sz="3200" dirty="0" smtClean="0">
                <a:solidFill>
                  <a:srgbClr val="7030A0"/>
                </a:solidFill>
              </a:rPr>
              <a:t>==0</a:t>
            </a:r>
            <a:r>
              <a:rPr lang="en-US" altLang="zh-CN" sz="3200" dirty="0" smtClean="0"/>
              <a:t>)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s=s-&gt;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if( </a:t>
            </a:r>
            <a:r>
              <a:rPr lang="en-US" altLang="zh-CN" sz="3200" dirty="0" smtClean="0">
                <a:solidFill>
                  <a:srgbClr val="7030A0"/>
                </a:solidFill>
              </a:rPr>
              <a:t>s-&gt;</a:t>
            </a:r>
            <a:r>
              <a:rPr lang="en-US" altLang="zh-CN" sz="3200" dirty="0" err="1" smtClean="0">
                <a:solidFill>
                  <a:srgbClr val="7030A0"/>
                </a:solidFill>
              </a:rPr>
              <a:t>rtag</a:t>
            </a:r>
            <a:r>
              <a:rPr lang="en-US" altLang="zh-CN" sz="3200" dirty="0" smtClean="0">
                <a:solidFill>
                  <a:srgbClr val="7030A0"/>
                </a:solidFill>
              </a:rPr>
              <a:t>==1</a:t>
            </a:r>
            <a:r>
              <a:rPr lang="en-US" altLang="zh-CN" sz="3200" dirty="0" smtClean="0"/>
              <a:t>)  return s;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</a:t>
            </a:r>
            <a:r>
              <a:rPr lang="en-US" altLang="zh-CN" sz="3200" dirty="0" smtClean="0">
                <a:solidFill>
                  <a:srgbClr val="C00000"/>
                </a:solidFill>
              </a:rPr>
              <a:t>else  s= s-&gt;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dirty="0" smtClean="0">
                <a:solidFill>
                  <a:srgbClr val="C00000"/>
                </a:solidFill>
              </a:rPr>
              <a:t>; </a:t>
            </a:r>
          </a:p>
          <a:p>
            <a:pPr marL="514350" indent="-51435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 </a:t>
            </a:r>
          </a:p>
        </p:txBody>
      </p:sp>
      <p:sp>
        <p:nvSpPr>
          <p:cNvPr id="37" name="矩形 36"/>
          <p:cNvSpPr/>
          <p:nvPr/>
        </p:nvSpPr>
        <p:spPr>
          <a:xfrm>
            <a:off x="2743200" y="5409165"/>
            <a:ext cx="6400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从</a:t>
            </a:r>
            <a:r>
              <a:rPr lang="en-US" altLang="zh-CN" sz="3000" dirty="0" smtClean="0">
                <a:solidFill>
                  <a:srgbClr val="003399"/>
                </a:solidFill>
              </a:rPr>
              <a:t>R</a:t>
            </a:r>
            <a:r>
              <a:rPr lang="zh-CN" altLang="en-US" sz="3000" dirty="0" smtClean="0">
                <a:solidFill>
                  <a:srgbClr val="003399"/>
                </a:solidFill>
              </a:rPr>
              <a:t>开始，沿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llink</a:t>
            </a:r>
            <a:r>
              <a:rPr lang="zh-CN" altLang="en-US" sz="3000" dirty="0" smtClean="0">
                <a:solidFill>
                  <a:srgbClr val="003399"/>
                </a:solidFill>
              </a:rPr>
              <a:t>找的</a:t>
            </a:r>
            <a:r>
              <a:rPr lang="zh-CN" altLang="en-US" sz="3000" dirty="0" smtClean="0">
                <a:solidFill>
                  <a:srgbClr val="C00000"/>
                </a:solidFill>
              </a:rPr>
              <a:t>第</a:t>
            </a:r>
            <a:r>
              <a:rPr lang="en-US" altLang="zh-CN" sz="3000" dirty="0" smtClean="0">
                <a:solidFill>
                  <a:srgbClr val="C00000"/>
                </a:solidFill>
              </a:rPr>
              <a:t>1</a:t>
            </a:r>
            <a:r>
              <a:rPr lang="zh-CN" altLang="en-US" sz="3000" dirty="0" smtClean="0">
                <a:solidFill>
                  <a:srgbClr val="C00000"/>
                </a:solidFill>
              </a:rPr>
              <a:t>个叶子；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819400" y="601980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即，</a:t>
            </a:r>
            <a:r>
              <a:rPr lang="en-US" altLang="zh-CN" dirty="0" smtClean="0">
                <a:solidFill>
                  <a:schemeClr val="bg1"/>
                </a:solidFill>
              </a:rPr>
              <a:t>q</a:t>
            </a:r>
            <a:r>
              <a:rPr lang="zh-CN" altLang="en-US" dirty="0" smtClean="0">
                <a:solidFill>
                  <a:schemeClr val="bg1"/>
                </a:solidFill>
              </a:rPr>
              <a:t>右子树中最先被访问的结点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/>
      <p:bldP spid="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课后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3631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掌握二叉树的链接表示、用法；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 掌握线索二叉树的 由来、线索化、意义；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掌握中序线索二叉树的遍历；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ym typeface="Symbol"/>
              </a:rPr>
              <a:t>  了解：在线索二叉树中，</a:t>
            </a:r>
            <a:endParaRPr lang="en-US" altLang="zh-CN" sz="3200" dirty="0" smtClean="0">
              <a:sym typeface="Symbol"/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>
                <a:sym typeface="Symbol"/>
              </a:rPr>
              <a:t>             </a:t>
            </a:r>
            <a:r>
              <a:rPr lang="zh-CN" altLang="en-US" sz="3200" dirty="0" smtClean="0">
                <a:sym typeface="Symbol"/>
              </a:rPr>
              <a:t>找某个序列中的前驱、后继；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章  作业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30162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P168</a:t>
            </a:r>
          </a:p>
          <a:p>
            <a:pPr marL="108000">
              <a:spcBef>
                <a:spcPts val="1200"/>
              </a:spcBef>
              <a:buNone/>
            </a:pPr>
            <a:r>
              <a:rPr lang="zh-CN" altLang="en-US" sz="3200" dirty="0" smtClean="0"/>
              <a:t>复习题 ：</a:t>
            </a:r>
            <a:r>
              <a:rPr lang="en-US" altLang="zh-CN" sz="3200" dirty="0" smtClean="0"/>
              <a:t>5,</a:t>
            </a:r>
          </a:p>
          <a:p>
            <a:pPr marL="108000">
              <a:spcBef>
                <a:spcPts val="1200"/>
              </a:spcBef>
              <a:buNone/>
            </a:pPr>
            <a:r>
              <a:rPr lang="zh-CN" altLang="en-US" sz="3200" dirty="0" smtClean="0"/>
              <a:t>算法题：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（递归、非递归，均可），</a:t>
            </a:r>
            <a:endParaRPr lang="en-US" altLang="zh-CN" sz="3200" dirty="0" smtClean="0"/>
          </a:p>
          <a:p>
            <a:pPr marL="108000">
              <a:spcBef>
                <a:spcPts val="1200"/>
              </a:spcBef>
              <a:buNone/>
            </a:pPr>
            <a:r>
              <a:rPr lang="en-US" altLang="zh-CN" sz="3200" dirty="0" smtClean="0"/>
              <a:t>               3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二叉树的链接表示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1524000" y="2133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2286000" y="3013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2805866" y="39456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29" idx="3"/>
            <a:endCxn id="50" idx="0"/>
          </p:cNvCxnSpPr>
          <p:nvPr/>
        </p:nvCxnSpPr>
        <p:spPr bwMode="auto">
          <a:xfrm rot="5400000">
            <a:off x="989120" y="2415016"/>
            <a:ext cx="510827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29" idx="5"/>
            <a:endCxn id="41" idx="0"/>
          </p:cNvCxnSpPr>
          <p:nvPr/>
        </p:nvCxnSpPr>
        <p:spPr bwMode="auto">
          <a:xfrm rot="16200000" flipH="1">
            <a:off x="1941954" y="2453115"/>
            <a:ext cx="510827" cy="60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2556442" y="3480189"/>
            <a:ext cx="563717" cy="36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777800" y="39681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3"/>
            <a:endCxn id="48" idx="0"/>
          </p:cNvCxnSpPr>
          <p:nvPr/>
        </p:nvCxnSpPr>
        <p:spPr bwMode="auto">
          <a:xfrm rot="5400000">
            <a:off x="1878388" y="3497310"/>
            <a:ext cx="58629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685800" y="30131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1244400" y="48696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3"/>
            <a:endCxn id="52" idx="0"/>
          </p:cNvCxnSpPr>
          <p:nvPr/>
        </p:nvCxnSpPr>
        <p:spPr bwMode="auto">
          <a:xfrm rot="5400000">
            <a:off x="1384368" y="4412955"/>
            <a:ext cx="53273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286000" y="489236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2" idx="3"/>
            <a:endCxn id="54" idx="0"/>
          </p:cNvCxnSpPr>
          <p:nvPr/>
        </p:nvCxnSpPr>
        <p:spPr bwMode="auto">
          <a:xfrm rot="5400000">
            <a:off x="2396560" y="4419790"/>
            <a:ext cx="578013" cy="36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301800" y="4902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42" idx="5"/>
            <a:endCxn id="56" idx="0"/>
          </p:cNvCxnSpPr>
          <p:nvPr/>
        </p:nvCxnSpPr>
        <p:spPr bwMode="auto">
          <a:xfrm rot="16200000" flipH="1">
            <a:off x="3052375" y="4436574"/>
            <a:ext cx="587651" cy="343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Rectangle 68"/>
          <p:cNvSpPr>
            <a:spLocks noChangeArrowheads="1"/>
          </p:cNvSpPr>
          <p:nvPr/>
        </p:nvSpPr>
        <p:spPr bwMode="auto">
          <a:xfrm>
            <a:off x="7125925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6684600" y="2971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68"/>
          <p:cNvSpPr>
            <a:spLocks noChangeArrowheads="1"/>
          </p:cNvSpPr>
          <p:nvPr/>
        </p:nvSpPr>
        <p:spPr bwMode="auto">
          <a:xfrm>
            <a:off x="6324600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1" name="Rectangle 68"/>
          <p:cNvSpPr>
            <a:spLocks noChangeArrowheads="1"/>
          </p:cNvSpPr>
          <p:nvPr/>
        </p:nvSpPr>
        <p:spPr bwMode="auto">
          <a:xfrm>
            <a:off x="5736000" y="19812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2" name="Rectangle 69"/>
          <p:cNvSpPr>
            <a:spLocks noChangeArrowheads="1"/>
          </p:cNvSpPr>
          <p:nvPr/>
        </p:nvSpPr>
        <p:spPr bwMode="auto">
          <a:xfrm>
            <a:off x="5294675" y="19812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4934675" y="19812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4" name="Rectangle 68"/>
          <p:cNvSpPr>
            <a:spLocks noChangeArrowheads="1"/>
          </p:cNvSpPr>
          <p:nvPr/>
        </p:nvSpPr>
        <p:spPr bwMode="auto">
          <a:xfrm>
            <a:off x="4382725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65" name="Rectangle 69"/>
          <p:cNvSpPr>
            <a:spLocks noChangeArrowheads="1"/>
          </p:cNvSpPr>
          <p:nvPr/>
        </p:nvSpPr>
        <p:spPr bwMode="auto">
          <a:xfrm>
            <a:off x="3941400" y="2971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3581400" y="2971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5964600" y="1143000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68" name="直接箭头连接符 67"/>
          <p:cNvCxnSpPr>
            <a:endCxn id="59" idx="0"/>
          </p:cNvCxnSpPr>
          <p:nvPr/>
        </p:nvCxnSpPr>
        <p:spPr bwMode="auto">
          <a:xfrm>
            <a:off x="5943600" y="2209800"/>
            <a:ext cx="957000" cy="762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endCxn id="65" idx="0"/>
          </p:cNvCxnSpPr>
          <p:nvPr/>
        </p:nvCxnSpPr>
        <p:spPr bwMode="auto">
          <a:xfrm rot="10800000" flipV="1">
            <a:off x="4157400" y="2209800"/>
            <a:ext cx="948000" cy="762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7" idx="1"/>
            <a:endCxn id="62" idx="0"/>
          </p:cNvCxnSpPr>
          <p:nvPr/>
        </p:nvCxnSpPr>
        <p:spPr bwMode="auto">
          <a:xfrm rot="10800000" flipV="1">
            <a:off x="5510676" y="1413000"/>
            <a:ext cx="453925" cy="56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Rectangle 68"/>
          <p:cNvSpPr>
            <a:spLocks noChangeArrowheads="1"/>
          </p:cNvSpPr>
          <p:nvPr/>
        </p:nvSpPr>
        <p:spPr bwMode="auto">
          <a:xfrm>
            <a:off x="7869600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4" name="Rectangle 69"/>
          <p:cNvSpPr>
            <a:spLocks noChangeArrowheads="1"/>
          </p:cNvSpPr>
          <p:nvPr/>
        </p:nvSpPr>
        <p:spPr bwMode="auto">
          <a:xfrm>
            <a:off x="7428275" y="394919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7068275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6440125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77" name="Rectangle 69"/>
          <p:cNvSpPr>
            <a:spLocks noChangeArrowheads="1"/>
          </p:cNvSpPr>
          <p:nvPr/>
        </p:nvSpPr>
        <p:spPr bwMode="auto">
          <a:xfrm>
            <a:off x="5998800" y="394919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8" name="Rectangle 68"/>
          <p:cNvSpPr>
            <a:spLocks noChangeArrowheads="1"/>
          </p:cNvSpPr>
          <p:nvPr/>
        </p:nvSpPr>
        <p:spPr bwMode="auto">
          <a:xfrm>
            <a:off x="5638800" y="3949199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cxnSp>
        <p:nvCxnSpPr>
          <p:cNvPr id="79" name="直接箭头连接符 78"/>
          <p:cNvCxnSpPr>
            <a:endCxn id="74" idx="0"/>
          </p:cNvCxnSpPr>
          <p:nvPr/>
        </p:nvCxnSpPr>
        <p:spPr bwMode="auto">
          <a:xfrm rot="16200000" flipH="1">
            <a:off x="7105340" y="3410263"/>
            <a:ext cx="672597" cy="40527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endCxn id="77" idx="0"/>
          </p:cNvCxnSpPr>
          <p:nvPr/>
        </p:nvCxnSpPr>
        <p:spPr bwMode="auto">
          <a:xfrm rot="5400000">
            <a:off x="6066027" y="3425375"/>
            <a:ext cx="672597" cy="3750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Rectangle 68"/>
          <p:cNvSpPr>
            <a:spLocks noChangeArrowheads="1"/>
          </p:cNvSpPr>
          <p:nvPr/>
        </p:nvSpPr>
        <p:spPr bwMode="auto">
          <a:xfrm>
            <a:off x="8573725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82" name="Rectangle 69"/>
          <p:cNvSpPr>
            <a:spLocks noChangeArrowheads="1"/>
          </p:cNvSpPr>
          <p:nvPr/>
        </p:nvSpPr>
        <p:spPr bwMode="auto">
          <a:xfrm>
            <a:off x="8132400" y="50226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68"/>
          <p:cNvSpPr>
            <a:spLocks noChangeArrowheads="1"/>
          </p:cNvSpPr>
          <p:nvPr/>
        </p:nvSpPr>
        <p:spPr bwMode="auto">
          <a:xfrm>
            <a:off x="7772400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84" name="Rectangle 68"/>
          <p:cNvSpPr>
            <a:spLocks noChangeArrowheads="1"/>
          </p:cNvSpPr>
          <p:nvPr/>
        </p:nvSpPr>
        <p:spPr bwMode="auto">
          <a:xfrm>
            <a:off x="7183800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85" name="Rectangle 69"/>
          <p:cNvSpPr>
            <a:spLocks noChangeArrowheads="1"/>
          </p:cNvSpPr>
          <p:nvPr/>
        </p:nvSpPr>
        <p:spPr bwMode="auto">
          <a:xfrm>
            <a:off x="6742475" y="50226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Rectangle 68"/>
          <p:cNvSpPr>
            <a:spLocks noChangeArrowheads="1"/>
          </p:cNvSpPr>
          <p:nvPr/>
        </p:nvSpPr>
        <p:spPr bwMode="auto">
          <a:xfrm>
            <a:off x="6382475" y="50226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cxnSp>
        <p:nvCxnSpPr>
          <p:cNvPr id="87" name="直接箭头连接符 86"/>
          <p:cNvCxnSpPr>
            <a:endCxn id="82" idx="0"/>
          </p:cNvCxnSpPr>
          <p:nvPr/>
        </p:nvCxnSpPr>
        <p:spPr bwMode="auto">
          <a:xfrm rot="16200000" flipH="1">
            <a:off x="7835102" y="4509302"/>
            <a:ext cx="679198" cy="3473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>
            <a:endCxn id="85" idx="0"/>
          </p:cNvCxnSpPr>
          <p:nvPr/>
        </p:nvCxnSpPr>
        <p:spPr bwMode="auto">
          <a:xfrm rot="5400000">
            <a:off x="6797239" y="4504639"/>
            <a:ext cx="679198" cy="3567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11682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50" idx="5"/>
            <a:endCxn id="97" idx="0"/>
          </p:cNvCxnSpPr>
          <p:nvPr/>
        </p:nvCxnSpPr>
        <p:spPr bwMode="auto">
          <a:xfrm rot="16200000" flipH="1">
            <a:off x="929116" y="3507315"/>
            <a:ext cx="580503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Rectangle 68"/>
          <p:cNvSpPr>
            <a:spLocks noChangeArrowheads="1"/>
          </p:cNvSpPr>
          <p:nvPr/>
        </p:nvSpPr>
        <p:spPr bwMode="auto">
          <a:xfrm>
            <a:off x="4916125" y="3955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04" name="Rectangle 69"/>
          <p:cNvSpPr>
            <a:spLocks noChangeArrowheads="1"/>
          </p:cNvSpPr>
          <p:nvPr/>
        </p:nvSpPr>
        <p:spPr bwMode="auto">
          <a:xfrm>
            <a:off x="4474800" y="39558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4114800" y="39558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cxnSp>
        <p:nvCxnSpPr>
          <p:cNvPr id="106" name="直接箭头连接符 105"/>
          <p:cNvCxnSpPr>
            <a:endCxn id="104" idx="0"/>
          </p:cNvCxnSpPr>
          <p:nvPr/>
        </p:nvCxnSpPr>
        <p:spPr bwMode="auto">
          <a:xfrm rot="16200000" flipH="1">
            <a:off x="4291801" y="3556801"/>
            <a:ext cx="602998" cy="195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Rectangle 68"/>
          <p:cNvSpPr>
            <a:spLocks noChangeArrowheads="1"/>
          </p:cNvSpPr>
          <p:nvPr/>
        </p:nvSpPr>
        <p:spPr bwMode="auto">
          <a:xfrm>
            <a:off x="5678125" y="5022598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5236800" y="5022598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2" name="Rectangle 68"/>
          <p:cNvSpPr>
            <a:spLocks noChangeArrowheads="1"/>
          </p:cNvSpPr>
          <p:nvPr/>
        </p:nvSpPr>
        <p:spPr bwMode="auto">
          <a:xfrm>
            <a:off x="4876800" y="5022598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cxnSp>
        <p:nvCxnSpPr>
          <p:cNvPr id="113" name="直接箭头连接符 112"/>
          <p:cNvCxnSpPr>
            <a:endCxn id="111" idx="0"/>
          </p:cNvCxnSpPr>
          <p:nvPr/>
        </p:nvCxnSpPr>
        <p:spPr bwMode="auto">
          <a:xfrm rot="5400000">
            <a:off x="5291564" y="4504637"/>
            <a:ext cx="679198" cy="3567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103" grpId="0" animBg="1"/>
      <p:bldP spid="104" grpId="0" animBg="1"/>
      <p:bldP spid="105" grpId="0" animBg="1"/>
      <p:bldP spid="110" grpId="0" animBg="1"/>
      <p:bldP spid="111" grpId="0" animBg="1"/>
      <p:bldP spid="1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381000" y="1066800"/>
            <a:ext cx="8763000" cy="49736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*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PBinTreeNode</a:t>
            </a:r>
            <a:r>
              <a:rPr lang="en-US" altLang="zh-CN" sz="3200" dirty="0">
                <a:solidFill>
                  <a:srgbClr val="003399"/>
                </a:solidFill>
                <a:latin typeface="+mj-lt"/>
              </a:rPr>
              <a:t>;</a:t>
            </a:r>
            <a:r>
              <a:rPr lang="en-US" altLang="zh-CN" sz="3200" dirty="0">
                <a:latin typeface="+mj-lt"/>
              </a:rPr>
              <a:t> 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BinTreeNode</a:t>
            </a:r>
            <a:r>
              <a:rPr lang="en-US" altLang="zh-CN" sz="3200" dirty="0">
                <a:latin typeface="+mj-lt"/>
              </a:rPr>
              <a:t> </a:t>
            </a: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{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 info;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PBinTreeNode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>
                <a:latin typeface="+mj-lt"/>
              </a:rPr>
              <a:t>llink</a:t>
            </a:r>
            <a:r>
              <a:rPr lang="en-US" altLang="zh-CN" sz="3200" dirty="0" smtClean="0">
                <a:latin typeface="+mj-lt"/>
              </a:rPr>
              <a:t>;     </a:t>
            </a:r>
            <a:endParaRPr lang="en-US" altLang="zh-CN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PBinTreeNode</a:t>
            </a:r>
            <a:r>
              <a:rPr lang="en-US" altLang="zh-CN" sz="3200" dirty="0" smtClean="0">
                <a:latin typeface="+mj-lt"/>
              </a:rPr>
              <a:t>  </a:t>
            </a:r>
            <a:r>
              <a:rPr lang="en-US" altLang="zh-CN" sz="3200" dirty="0" err="1" smtClean="0">
                <a:latin typeface="+mj-lt"/>
              </a:rPr>
              <a:t>rlink</a:t>
            </a:r>
            <a:r>
              <a:rPr lang="en-US" altLang="zh-CN" sz="3200" dirty="0" smtClean="0">
                <a:latin typeface="+mj-lt"/>
              </a:rPr>
              <a:t>; }; </a:t>
            </a:r>
            <a:endParaRPr lang="zh-CN" altLang="en-US" sz="3200" dirty="0">
              <a:solidFill>
                <a:srgbClr val="008000"/>
              </a:solidFill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struct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000" dirty="0" err="1">
                <a:latin typeface="+mj-lt"/>
              </a:rPr>
              <a:t>BinTreeNode</a:t>
            </a:r>
            <a:r>
              <a:rPr lang="en-US" altLang="zh-CN" sz="3000" dirty="0">
                <a:latin typeface="+mj-lt"/>
              </a:rPr>
              <a:t> </a:t>
            </a:r>
            <a:r>
              <a:rPr lang="en-US" altLang="zh-CN" sz="3000" dirty="0" smtClean="0">
                <a:latin typeface="+mj-lt"/>
              </a:rPr>
              <a:t>* 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BinTree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;</a:t>
            </a:r>
            <a:r>
              <a:rPr lang="en-US" altLang="zh-CN" sz="3000" dirty="0" smtClean="0">
                <a:latin typeface="+mj-lt"/>
              </a:rPr>
              <a:t> </a:t>
            </a:r>
            <a:endParaRPr lang="en-US" altLang="zh-CN" sz="3000" dirty="0">
              <a:latin typeface="+mj-lt"/>
            </a:endParaRPr>
          </a:p>
          <a:p>
            <a:pPr marL="36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 smtClean="0">
                <a:solidFill>
                  <a:srgbClr val="7030A0"/>
                </a:solidFill>
                <a:latin typeface="+mj-lt"/>
              </a:rPr>
              <a:t> </a:t>
            </a:r>
            <a:r>
              <a:rPr lang="en-US" altLang="zh-CN" sz="3200" dirty="0" err="1">
                <a:latin typeface="+mj-lt"/>
              </a:rPr>
              <a:t>BinTree</a:t>
            </a:r>
            <a:r>
              <a:rPr lang="en-US" altLang="zh-CN" sz="3200" dirty="0">
                <a:latin typeface="+mj-lt"/>
              </a:rPr>
              <a:t> </a:t>
            </a:r>
            <a:r>
              <a:rPr lang="en-US" altLang="zh-CN" sz="3200" dirty="0" smtClean="0">
                <a:latin typeface="+mj-lt"/>
              </a:rPr>
              <a:t>*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PBinTree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;</a:t>
            </a:r>
            <a:r>
              <a:rPr lang="en-US" altLang="zh-CN" sz="3200" dirty="0" smtClean="0">
                <a:latin typeface="+mj-lt"/>
              </a:rPr>
              <a:t> </a:t>
            </a:r>
            <a:endParaRPr lang="en-US" altLang="zh-CN" sz="3200" dirty="0">
              <a:latin typeface="+mj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4114800" y="11430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结点类型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7010400" y="4800600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二叉树类型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6400800" y="1143000"/>
            <a:ext cx="29188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2A7E54"/>
                </a:solidFill>
              </a:rPr>
              <a:t>//</a:t>
            </a:r>
            <a:r>
              <a:rPr lang="zh-CN" altLang="en-US" dirty="0" smtClean="0">
                <a:solidFill>
                  <a:srgbClr val="2A7E54"/>
                </a:solidFill>
              </a:rPr>
              <a:t>结点指针类型</a:t>
            </a:r>
            <a:endParaRPr lang="zh-CN" altLang="en-US" dirty="0">
              <a:solidFill>
                <a:srgbClr val="2A7E54"/>
              </a:solidFill>
            </a:endParaRPr>
          </a:p>
        </p:txBody>
      </p:sp>
      <p:cxnSp>
        <p:nvCxnSpPr>
          <p:cNvPr id="95" name="直接箭头连接符 94"/>
          <p:cNvCxnSpPr/>
          <p:nvPr/>
        </p:nvCxnSpPr>
        <p:spPr bwMode="auto">
          <a:xfrm rot="5400000">
            <a:off x="7810500" y="1638300"/>
            <a:ext cx="304803" cy="22860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539326" y="5388858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二级指针类型</a:t>
            </a:r>
            <a:endParaRPr lang="zh-CN" altLang="en-US" dirty="0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二叉链表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7869600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7428275" y="3969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7068275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7013075" y="3048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0" name="Rectangle 69"/>
          <p:cNvSpPr>
            <a:spLocks noChangeArrowheads="1"/>
          </p:cNvSpPr>
          <p:nvPr/>
        </p:nvSpPr>
        <p:spPr bwMode="auto">
          <a:xfrm>
            <a:off x="6571750" y="3048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6211750" y="3048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251075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809750" y="3969000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5449750" y="3969000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7412400" y="2355600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6" name="直接箭头连接符 125"/>
          <p:cNvCxnSpPr>
            <a:endCxn id="117" idx="0"/>
          </p:cNvCxnSpPr>
          <p:nvPr/>
        </p:nvCxnSpPr>
        <p:spPr bwMode="auto">
          <a:xfrm rot="16200000" flipH="1">
            <a:off x="7092875" y="3417600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5400000">
            <a:off x="5902613" y="3412938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  <a:endCxn id="120" idx="0"/>
          </p:cNvCxnSpPr>
          <p:nvPr/>
        </p:nvCxnSpPr>
        <p:spPr bwMode="auto">
          <a:xfrm rot="10800000" flipV="1">
            <a:off x="6787750" y="2625600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3" grpId="0"/>
      <p:bldP spid="94" grpId="0"/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>
            <a:spLocks noChangeArrowheads="1"/>
          </p:cNvSpPr>
          <p:nvPr/>
        </p:nvSpPr>
        <p:spPr bwMode="auto">
          <a:xfrm>
            <a:off x="685800" y="1143000"/>
            <a:ext cx="8458200" cy="32501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PBinTreeNode</a:t>
            </a:r>
            <a:r>
              <a:rPr lang="en-US" altLang="zh-CN" sz="3000" dirty="0" smtClean="0">
                <a:latin typeface="+mj-lt"/>
              </a:rPr>
              <a:t>  p;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p=T;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if(p!=Null)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p=p-&gt;</a:t>
            </a:r>
            <a:r>
              <a:rPr lang="en-US" altLang="zh-CN" sz="3000" dirty="0" err="1" smtClean="0">
                <a:latin typeface="+mj-lt"/>
              </a:rPr>
              <a:t>llink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if(p!=Null)</a:t>
            </a:r>
          </a:p>
          <a:p>
            <a:pPr marL="36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p=p-&gt;</a:t>
            </a:r>
            <a:r>
              <a:rPr lang="en-US" altLang="zh-CN" sz="3000" dirty="0" err="1" smtClean="0"/>
              <a:t>rlink</a:t>
            </a:r>
            <a:r>
              <a:rPr lang="en-US" altLang="zh-CN" sz="3000" dirty="0" smtClean="0"/>
              <a:t>;</a:t>
            </a:r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二叉树的链接表示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6" name="Rectangle 68"/>
          <p:cNvSpPr>
            <a:spLocks noChangeArrowheads="1"/>
          </p:cNvSpPr>
          <p:nvPr/>
        </p:nvSpPr>
        <p:spPr bwMode="auto">
          <a:xfrm>
            <a:off x="8479200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8037875" y="3222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8" name="Rectangle 68"/>
          <p:cNvSpPr>
            <a:spLocks noChangeArrowheads="1"/>
          </p:cNvSpPr>
          <p:nvPr/>
        </p:nvSpPr>
        <p:spPr bwMode="auto">
          <a:xfrm>
            <a:off x="7677875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19" name="Rectangle 68"/>
          <p:cNvSpPr>
            <a:spLocks noChangeArrowheads="1"/>
          </p:cNvSpPr>
          <p:nvPr/>
        </p:nvSpPr>
        <p:spPr bwMode="auto">
          <a:xfrm>
            <a:off x="7622675" y="2301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0" name="Rectangle 69"/>
          <p:cNvSpPr>
            <a:spLocks noChangeArrowheads="1"/>
          </p:cNvSpPr>
          <p:nvPr/>
        </p:nvSpPr>
        <p:spPr bwMode="auto">
          <a:xfrm>
            <a:off x="7181350" y="2301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1" name="Rectangle 68"/>
          <p:cNvSpPr>
            <a:spLocks noChangeArrowheads="1"/>
          </p:cNvSpPr>
          <p:nvPr/>
        </p:nvSpPr>
        <p:spPr bwMode="auto">
          <a:xfrm>
            <a:off x="6821350" y="2301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860675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6419350" y="3222735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6059350" y="3222735"/>
            <a:ext cx="360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8022000" y="1609335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6" name="直接箭头连接符 125"/>
          <p:cNvCxnSpPr>
            <a:endCxn id="117" idx="0"/>
          </p:cNvCxnSpPr>
          <p:nvPr/>
        </p:nvCxnSpPr>
        <p:spPr bwMode="auto">
          <a:xfrm rot="16200000" flipH="1">
            <a:off x="7702475" y="2671335"/>
            <a:ext cx="679200" cy="423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5400000">
            <a:off x="6512213" y="2666673"/>
            <a:ext cx="679200" cy="4329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  <a:endCxn id="120" idx="0"/>
          </p:cNvCxnSpPr>
          <p:nvPr/>
        </p:nvCxnSpPr>
        <p:spPr bwMode="auto">
          <a:xfrm rot="10800000" flipV="1">
            <a:off x="7397350" y="1879335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886200" y="1143000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声明结点指针</a:t>
            </a:r>
            <a:r>
              <a:rPr lang="en-US" altLang="zh-CN" dirty="0" smtClean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971800" y="2721858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//p</a:t>
            </a:r>
            <a:r>
              <a:rPr lang="zh-CN" altLang="en-US" dirty="0" smtClean="0">
                <a:solidFill>
                  <a:srgbClr val="008000"/>
                </a:solidFill>
              </a:rPr>
              <a:t>走到左孩子处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00550" y="3788658"/>
            <a:ext cx="273825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//p</a:t>
            </a:r>
            <a:r>
              <a:rPr lang="zh-CN" altLang="en-US" dirty="0" smtClean="0">
                <a:solidFill>
                  <a:srgbClr val="008000"/>
                </a:solidFill>
              </a:rPr>
              <a:t>走到右孩子处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445708" y="14478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>
            <a:off x="6781800" y="1866621"/>
            <a:ext cx="457200" cy="435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791200" y="240002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6096000" y="2857221"/>
            <a:ext cx="381000" cy="3589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6756120" y="3657600"/>
            <a:ext cx="14734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p=Null;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685800" y="4419600"/>
            <a:ext cx="8458200" cy="16361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chemeClr val="bg1"/>
                </a:solidFill>
              </a:rPr>
              <a:t> 访问</a:t>
            </a:r>
            <a:r>
              <a:rPr lang="en-US" altLang="zh-CN" sz="3000" dirty="0" smtClean="0">
                <a:solidFill>
                  <a:schemeClr val="bg1"/>
                </a:solidFill>
              </a:rPr>
              <a:t>s</a:t>
            </a:r>
            <a:r>
              <a:rPr lang="zh-CN" altLang="en-US" sz="3000" dirty="0" smtClean="0">
                <a:solidFill>
                  <a:schemeClr val="bg1"/>
                </a:solidFill>
              </a:rPr>
              <a:t>的父结点？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9900"/>
                </a:solidFill>
              </a:rPr>
              <a:t>  -- </a:t>
            </a:r>
            <a:r>
              <a:rPr lang="zh-CN" altLang="en-US" sz="3000" dirty="0" smtClean="0">
                <a:solidFill>
                  <a:srgbClr val="FF9900"/>
                </a:solidFill>
              </a:rPr>
              <a:t>在遍历的过程中，判断：</a:t>
            </a:r>
            <a:endParaRPr lang="en-US" altLang="zh-CN" sz="3000" dirty="0" smtClean="0">
              <a:solidFill>
                <a:srgbClr val="FF9900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9900"/>
                </a:solidFill>
              </a:rPr>
              <a:t>if(p-&gt;</a:t>
            </a:r>
            <a:r>
              <a:rPr lang="en-US" altLang="zh-CN" dirty="0" err="1" smtClean="0">
                <a:solidFill>
                  <a:srgbClr val="FF9900"/>
                </a:solidFill>
              </a:rPr>
              <a:t>llink</a:t>
            </a:r>
            <a:r>
              <a:rPr lang="en-US" altLang="zh-CN" dirty="0" smtClean="0">
                <a:solidFill>
                  <a:srgbClr val="FF9900"/>
                </a:solidFill>
              </a:rPr>
              <a:t>-&gt;info==s-&gt;info || p-&gt;</a:t>
            </a:r>
            <a:r>
              <a:rPr lang="en-US" altLang="zh-CN" dirty="0" err="1" smtClean="0">
                <a:solidFill>
                  <a:srgbClr val="FF9900"/>
                </a:solidFill>
              </a:rPr>
              <a:t>rlink</a:t>
            </a:r>
            <a:r>
              <a:rPr lang="en-US" altLang="zh-CN" dirty="0" smtClean="0">
                <a:solidFill>
                  <a:srgbClr val="FF9900"/>
                </a:solidFill>
              </a:rPr>
              <a:t>-&gt;info==s-&gt;info)</a:t>
            </a:r>
          </a:p>
        </p:txBody>
      </p:sp>
      <p:sp>
        <p:nvSpPr>
          <p:cNvPr id="38" name="矩形 37"/>
          <p:cNvSpPr/>
          <p:nvPr/>
        </p:nvSpPr>
        <p:spPr>
          <a:xfrm>
            <a:off x="6001964" y="4420569"/>
            <a:ext cx="2303836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visit(root(p));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0800000" flipV="1">
            <a:off x="7010400" y="5091368"/>
            <a:ext cx="304800" cy="396000"/>
          </a:xfrm>
          <a:prstGeom prst="downArrow">
            <a:avLst/>
          </a:prstGeom>
          <a:solidFill>
            <a:srgbClr val="FF99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1" grpId="0"/>
      <p:bldP spid="31" grpId="1"/>
      <p:bldP spid="33" grpId="0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54476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为了方便访问“父亲结点”：</a:t>
            </a: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3000" dirty="0" smtClean="0"/>
          </a:p>
        </p:txBody>
      </p:sp>
      <p:sp>
        <p:nvSpPr>
          <p:cNvPr id="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5.3.2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二叉树的三叉链表表示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2" name="Rectangle 68"/>
          <p:cNvSpPr>
            <a:spLocks noChangeArrowheads="1"/>
          </p:cNvSpPr>
          <p:nvPr/>
        </p:nvSpPr>
        <p:spPr bwMode="auto">
          <a:xfrm>
            <a:off x="6241200" y="4658264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5791750" y="4658264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4" name="Rectangle 68"/>
          <p:cNvSpPr>
            <a:spLocks noChangeArrowheads="1"/>
          </p:cNvSpPr>
          <p:nvPr/>
        </p:nvSpPr>
        <p:spPr bwMode="auto">
          <a:xfrm>
            <a:off x="5791200" y="519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25" name="Rectangle 68"/>
          <p:cNvSpPr>
            <a:spLocks noChangeArrowheads="1"/>
          </p:cNvSpPr>
          <p:nvPr/>
        </p:nvSpPr>
        <p:spPr bwMode="auto">
          <a:xfrm>
            <a:off x="7482650" y="2571929"/>
            <a:ext cx="360000" cy="540000"/>
          </a:xfrm>
          <a:prstGeom prst="rect">
            <a:avLst/>
          </a:prstGeom>
          <a:noFill/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/>
              <a:t>T</a:t>
            </a:r>
            <a:endParaRPr lang="en-US" altLang="zh-CN" sz="3200" dirty="0"/>
          </a:p>
        </p:txBody>
      </p:sp>
      <p:cxnSp>
        <p:nvCxnSpPr>
          <p:cNvPr id="126" name="直接箭头连接符 125"/>
          <p:cNvCxnSpPr>
            <a:endCxn id="36" idx="0"/>
          </p:cNvCxnSpPr>
          <p:nvPr/>
        </p:nvCxnSpPr>
        <p:spPr bwMode="auto">
          <a:xfrm rot="16200000" flipH="1">
            <a:off x="7211075" y="4130454"/>
            <a:ext cx="609600" cy="40135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7" name="直接箭头连接符 126"/>
          <p:cNvCxnSpPr>
            <a:endCxn id="123" idx="0"/>
          </p:cNvCxnSpPr>
          <p:nvPr/>
        </p:nvCxnSpPr>
        <p:spPr bwMode="auto">
          <a:xfrm rot="10800000" flipV="1">
            <a:off x="6007750" y="4026330"/>
            <a:ext cx="850250" cy="63193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8" name="直接箭头连接符 127"/>
          <p:cNvCxnSpPr>
            <a:stCxn id="125" idx="1"/>
          </p:cNvCxnSpPr>
          <p:nvPr/>
        </p:nvCxnSpPr>
        <p:spPr bwMode="auto">
          <a:xfrm rot="10800000" flipV="1">
            <a:off x="6858000" y="2841929"/>
            <a:ext cx="624650" cy="42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68"/>
          <p:cNvSpPr>
            <a:spLocks noChangeArrowheads="1"/>
          </p:cNvSpPr>
          <p:nvPr/>
        </p:nvSpPr>
        <p:spPr bwMode="auto">
          <a:xfrm>
            <a:off x="6241200" y="519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5" name="Rectangle 68"/>
          <p:cNvSpPr>
            <a:spLocks noChangeArrowheads="1"/>
          </p:cNvSpPr>
          <p:nvPr/>
        </p:nvSpPr>
        <p:spPr bwMode="auto">
          <a:xfrm>
            <a:off x="7950000" y="46359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36" name="Rectangle 69"/>
          <p:cNvSpPr>
            <a:spLocks noChangeArrowheads="1"/>
          </p:cNvSpPr>
          <p:nvPr/>
        </p:nvSpPr>
        <p:spPr bwMode="auto">
          <a:xfrm>
            <a:off x="7500550" y="463592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Rectangle 68"/>
          <p:cNvSpPr>
            <a:spLocks noChangeArrowheads="1"/>
          </p:cNvSpPr>
          <p:nvPr/>
        </p:nvSpPr>
        <p:spPr bwMode="auto">
          <a:xfrm>
            <a:off x="7500000" y="5169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8" name="Rectangle 68"/>
          <p:cNvSpPr>
            <a:spLocks noChangeArrowheads="1"/>
          </p:cNvSpPr>
          <p:nvPr/>
        </p:nvSpPr>
        <p:spPr bwMode="auto">
          <a:xfrm>
            <a:off x="7950000" y="5169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39" name="Rectangle 68"/>
          <p:cNvSpPr>
            <a:spLocks noChangeArrowheads="1"/>
          </p:cNvSpPr>
          <p:nvPr/>
        </p:nvSpPr>
        <p:spPr bwMode="auto">
          <a:xfrm>
            <a:off x="7111800" y="32643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6662350" y="3264329"/>
            <a:ext cx="432000" cy="5400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1" name="Rectangle 68"/>
          <p:cNvSpPr>
            <a:spLocks noChangeArrowheads="1"/>
          </p:cNvSpPr>
          <p:nvPr/>
        </p:nvSpPr>
        <p:spPr bwMode="auto">
          <a:xfrm>
            <a:off x="6661800" y="37977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sp>
        <p:nvSpPr>
          <p:cNvPr id="42" name="Rectangle 68"/>
          <p:cNvSpPr>
            <a:spLocks noChangeArrowheads="1"/>
          </p:cNvSpPr>
          <p:nvPr/>
        </p:nvSpPr>
        <p:spPr bwMode="auto">
          <a:xfrm>
            <a:off x="7111800" y="3797729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200" b="1" dirty="0"/>
          </a:p>
        </p:txBody>
      </p:sp>
      <p:cxnSp>
        <p:nvCxnSpPr>
          <p:cNvPr id="48" name="直接箭头连接符 47"/>
          <p:cNvCxnSpPr>
            <a:endCxn id="41" idx="2"/>
          </p:cNvCxnSpPr>
          <p:nvPr/>
        </p:nvCxnSpPr>
        <p:spPr bwMode="auto">
          <a:xfrm rot="5400000" flipH="1" flipV="1">
            <a:off x="6402833" y="4411897"/>
            <a:ext cx="549135" cy="400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rot="16200000" flipV="1">
            <a:off x="7391400" y="4026329"/>
            <a:ext cx="990600" cy="685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3200400" y="4423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3763200" y="536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62" idx="3"/>
            <a:endCxn id="66" idx="0"/>
          </p:cNvCxnSpPr>
          <p:nvPr/>
        </p:nvCxnSpPr>
        <p:spPr bwMode="auto">
          <a:xfrm rot="5400000">
            <a:off x="2803801" y="4892991"/>
            <a:ext cx="509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2" idx="5"/>
            <a:endCxn id="63" idx="0"/>
          </p:cNvCxnSpPr>
          <p:nvPr/>
        </p:nvCxnSpPr>
        <p:spPr bwMode="auto">
          <a:xfrm rot="16200000" flipH="1">
            <a:off x="3568191" y="4916390"/>
            <a:ext cx="509409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2590800" y="5363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9" name="下箭头 68"/>
          <p:cNvSpPr/>
          <p:nvPr/>
        </p:nvSpPr>
        <p:spPr bwMode="auto">
          <a:xfrm rot="5400000" flipH="1" flipV="1">
            <a:off x="4677378" y="4425600"/>
            <a:ext cx="432000" cy="1080000"/>
          </a:xfrm>
          <a:prstGeom prst="downArrow">
            <a:avLst/>
          </a:prstGeom>
          <a:solidFill>
            <a:schemeClr val="bg1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347400" y="1940933"/>
            <a:ext cx="2520000" cy="1107996"/>
          </a:xfrm>
          <a:prstGeom prst="rect">
            <a:avLst/>
          </a:prstGeom>
          <a:solidFill>
            <a:srgbClr val="B4E9A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指针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: </a:t>
            </a:r>
            <a:r>
              <a:rPr kumimoji="0" lang="en-US" altLang="zh-CN" sz="3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Flink</a:t>
            </a:r>
            <a:endParaRPr kumimoji="0" lang="en-US" altLang="zh-CN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指向父亲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838200" y="1940933"/>
            <a:ext cx="2520000" cy="1107996"/>
          </a:xfrm>
          <a:prstGeom prst="rect">
            <a:avLst/>
          </a:prstGeom>
          <a:solidFill>
            <a:srgbClr val="FFFF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info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数据信息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838200" y="3006804"/>
            <a:ext cx="2520000" cy="11079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llink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指向左孩子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3347400" y="3006804"/>
            <a:ext cx="2520000" cy="110799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指针</a:t>
            </a:r>
            <a:r>
              <a:rPr lang="en-US" altLang="zh-CN" sz="3000" dirty="0" smtClean="0"/>
              <a:t>: </a:t>
            </a:r>
            <a:r>
              <a:rPr lang="en-US" altLang="zh-CN" sz="3000" dirty="0" err="1" smtClean="0"/>
              <a:t>rlink</a:t>
            </a:r>
            <a:endParaRPr lang="en-US" altLang="zh-CN" sz="3000" dirty="0" smtClean="0"/>
          </a:p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指向右孩子</a:t>
            </a:r>
          </a:p>
        </p:txBody>
      </p:sp>
      <p:sp>
        <p:nvSpPr>
          <p:cNvPr id="34" name="Rectangle 68"/>
          <p:cNvSpPr>
            <a:spLocks noChangeArrowheads="1"/>
          </p:cNvSpPr>
          <p:nvPr/>
        </p:nvSpPr>
        <p:spPr bwMode="auto">
          <a:xfrm>
            <a:off x="7111800" y="3276600"/>
            <a:ext cx="432000" cy="5400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35" grpId="0" animBg="1"/>
      <p:bldP spid="39" grpId="0" animBg="1"/>
      <p:bldP spid="29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457200" y="2278083"/>
            <a:ext cx="8458200" cy="44319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/>
              <a:t>create_Btree</a:t>
            </a:r>
            <a:r>
              <a:rPr lang="en-US" altLang="zh-CN" sz="3000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输入根，若根为空，返回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创建根结点；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    创建左子树</a:t>
            </a:r>
            <a:r>
              <a:rPr lang="en-US" altLang="zh-CN" sz="3000" dirty="0" smtClean="0">
                <a:solidFill>
                  <a:srgbClr val="003399"/>
                </a:solidFill>
              </a:rPr>
              <a:t>----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create_Btree</a:t>
            </a:r>
            <a:r>
              <a:rPr lang="en-US" altLang="zh-CN" sz="3000" dirty="0" smtClean="0">
                <a:solidFill>
                  <a:srgbClr val="003399"/>
                </a:solidFill>
              </a:rPr>
              <a:t>()</a:t>
            </a:r>
            <a:r>
              <a:rPr lang="zh-CN" altLang="en-US" sz="3000" dirty="0" smtClean="0">
                <a:solidFill>
                  <a:srgbClr val="003399"/>
                </a:solidFill>
              </a:rPr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    创建右子树</a:t>
            </a:r>
            <a:r>
              <a:rPr lang="en-US" altLang="zh-CN" sz="3000" dirty="0" smtClean="0">
                <a:solidFill>
                  <a:srgbClr val="003399"/>
                </a:solidFill>
              </a:rPr>
              <a:t>----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create_Btree</a:t>
            </a:r>
            <a:r>
              <a:rPr lang="en-US" altLang="zh-CN" sz="3000" dirty="0" smtClean="0">
                <a:solidFill>
                  <a:srgbClr val="003399"/>
                </a:solidFill>
              </a:rPr>
              <a:t>()</a:t>
            </a:r>
            <a:r>
              <a:rPr lang="zh-CN" altLang="en-US" sz="3000" dirty="0" smtClean="0">
                <a:solidFill>
                  <a:srgbClr val="003399"/>
                </a:solidFill>
              </a:rPr>
              <a:t>；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返回根；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基于左</a:t>
            </a:r>
            <a:r>
              <a:rPr lang="en-US" altLang="zh-CN" sz="3000" dirty="0" smtClean="0"/>
              <a:t>-</a:t>
            </a:r>
            <a:r>
              <a:rPr lang="zh-CN" altLang="en-US" sz="3000" dirty="0" smtClean="0"/>
              <a:t>右孩子表示法，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棵二叉树的链接存储，即创建二叉树。</a:t>
            </a:r>
            <a:endParaRPr lang="en-US" altLang="zh-CN" sz="3000" dirty="0" smtClean="0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6985200" y="237513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441800" y="3111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6858000" y="39243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3" idx="3"/>
            <a:endCxn id="73" idx="0"/>
          </p:cNvCxnSpPr>
          <p:nvPr/>
        </p:nvCxnSpPr>
        <p:spPr bwMode="auto">
          <a:xfrm rot="5400000">
            <a:off x="6712201" y="2775668"/>
            <a:ext cx="368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5"/>
            <a:endCxn id="64" idx="0"/>
          </p:cNvCxnSpPr>
          <p:nvPr/>
        </p:nvCxnSpPr>
        <p:spPr bwMode="auto">
          <a:xfrm rot="16200000" flipH="1">
            <a:off x="7321835" y="2775967"/>
            <a:ext cx="368065" cy="303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4" idx="3"/>
            <a:endCxn id="65" idx="0"/>
          </p:cNvCxnSpPr>
          <p:nvPr/>
        </p:nvCxnSpPr>
        <p:spPr bwMode="auto">
          <a:xfrm rot="5400000">
            <a:off x="7067701" y="3486968"/>
            <a:ext cx="443665" cy="43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8001000" y="389198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4" idx="5"/>
            <a:endCxn id="69" idx="0"/>
          </p:cNvCxnSpPr>
          <p:nvPr/>
        </p:nvCxnSpPr>
        <p:spPr bwMode="auto">
          <a:xfrm rot="16200000" flipH="1">
            <a:off x="7808109" y="3483093"/>
            <a:ext cx="411317" cy="40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331000" y="4635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270761" y="4359693"/>
            <a:ext cx="375213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6528000" y="3111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096000" y="3873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3"/>
            <a:endCxn id="74" idx="0"/>
          </p:cNvCxnSpPr>
          <p:nvPr/>
        </p:nvCxnSpPr>
        <p:spPr bwMode="auto">
          <a:xfrm rot="5400000">
            <a:off x="6255001" y="3537668"/>
            <a:ext cx="393265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696200" y="463593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69" idx="3"/>
            <a:endCxn id="76" idx="0"/>
          </p:cNvCxnSpPr>
          <p:nvPr/>
        </p:nvCxnSpPr>
        <p:spPr bwMode="auto">
          <a:xfrm rot="5400000">
            <a:off x="7800627" y="4372294"/>
            <a:ext cx="37521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111800" y="467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65" idx="5"/>
            <a:endCxn id="80" idx="0"/>
          </p:cNvCxnSpPr>
          <p:nvPr/>
        </p:nvCxnSpPr>
        <p:spPr bwMode="auto">
          <a:xfrm rot="16200000" flipH="1">
            <a:off x="7087101" y="4432701"/>
            <a:ext cx="380332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：创建二叉树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627443" y="2362200"/>
            <a:ext cx="1620957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递归出口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箭头连接符 29"/>
          <p:cNvCxnSpPr>
            <a:endCxn id="29" idx="2"/>
          </p:cNvCxnSpPr>
          <p:nvPr/>
        </p:nvCxnSpPr>
        <p:spPr bwMode="auto">
          <a:xfrm rot="5400000" flipH="1" flipV="1">
            <a:off x="4961771" y="2952849"/>
            <a:ext cx="543580" cy="40872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685800" y="3276600"/>
            <a:ext cx="60305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 {  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14400" y="5975157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} </a:t>
            </a:r>
            <a:endParaRPr lang="zh-CN" altLang="en-US" dirty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3429000" y="5617458"/>
            <a:ext cx="5715000" cy="630942"/>
          </a:xfrm>
          <a:prstGeom prst="rect">
            <a:avLst/>
          </a:prstGeom>
          <a:solidFill>
            <a:srgbClr val="29527B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结点的输入次序，符合哪种遍历？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13756</TotalTime>
  <Words>3649</Words>
  <Application>Microsoft Office PowerPoint</Application>
  <PresentationFormat>全屏显示(4:3)</PresentationFormat>
  <Paragraphs>884</Paragraphs>
  <Slides>44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45" baseType="lpstr">
      <vt:lpstr>默认设计模板</vt:lpstr>
      <vt:lpstr>幻灯片 1</vt:lpstr>
      <vt:lpstr>回顾：二叉树的遍历</vt:lpstr>
      <vt:lpstr>回顾：二叉树的实现</vt:lpstr>
      <vt:lpstr>5.3.2 二叉树的链接表示</vt:lpstr>
      <vt:lpstr>5.3.2 二叉树的链接表示</vt:lpstr>
      <vt:lpstr>(二叉链表)数据类型</vt:lpstr>
      <vt:lpstr>5.3.2 二叉树的链接表示</vt:lpstr>
      <vt:lpstr>5.3.2 二叉树的三叉链表表示</vt:lpstr>
      <vt:lpstr>例1：创建二叉树</vt:lpstr>
      <vt:lpstr>例1：创建二叉树</vt:lpstr>
      <vt:lpstr>例1：创建二叉树</vt:lpstr>
      <vt:lpstr>例2</vt:lpstr>
      <vt:lpstr>例2</vt:lpstr>
      <vt:lpstr>例2</vt:lpstr>
      <vt:lpstr>思考</vt:lpstr>
      <vt:lpstr>5.3.3 线索二叉树</vt:lpstr>
      <vt:lpstr>线索化</vt:lpstr>
      <vt:lpstr>先序线索化</vt:lpstr>
      <vt:lpstr>中序线索化</vt:lpstr>
      <vt:lpstr>后序线索化</vt:lpstr>
      <vt:lpstr>思考：孩子指针or线索?</vt:lpstr>
      <vt:lpstr>思考：孩子指针or线索?</vt:lpstr>
      <vt:lpstr>思考：孩子指针or线索?</vt:lpstr>
      <vt:lpstr>幻灯片 24</vt:lpstr>
      <vt:lpstr>5.3.3 线索二叉树--数据类型</vt:lpstr>
      <vt:lpstr>例：中序线索化二叉树</vt:lpstr>
      <vt:lpstr>幻灯片 27</vt:lpstr>
      <vt:lpstr>幻灯片 28</vt:lpstr>
      <vt:lpstr>线索化二叉树--意义</vt:lpstr>
      <vt:lpstr>幻灯片 30</vt:lpstr>
      <vt:lpstr>幻灯片 31</vt:lpstr>
      <vt:lpstr>幻灯片 32</vt:lpstr>
      <vt:lpstr>幻灯片 33</vt:lpstr>
      <vt:lpstr>线索化二叉树--遍历</vt:lpstr>
      <vt:lpstr>幻灯片 35</vt:lpstr>
      <vt:lpstr>补充内容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第5章  作业2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2170</cp:revision>
  <cp:lastPrinted>1601-01-01T00:00:00Z</cp:lastPrinted>
  <dcterms:created xsi:type="dcterms:W3CDTF">1601-01-01T00:00:00Z</dcterms:created>
  <dcterms:modified xsi:type="dcterms:W3CDTF">2021-04-14T08:20:24Z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