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661" r:id="rId3"/>
    <p:sldId id="662" r:id="rId4"/>
    <p:sldId id="602" r:id="rId5"/>
    <p:sldId id="691" r:id="rId6"/>
    <p:sldId id="692" r:id="rId7"/>
    <p:sldId id="603" r:id="rId8"/>
    <p:sldId id="604" r:id="rId9"/>
    <p:sldId id="694" r:id="rId10"/>
    <p:sldId id="693" r:id="rId11"/>
    <p:sldId id="605" r:id="rId12"/>
    <p:sldId id="608" r:id="rId13"/>
    <p:sldId id="667" r:id="rId14"/>
    <p:sldId id="695" r:id="rId15"/>
    <p:sldId id="696" r:id="rId16"/>
    <p:sldId id="697" r:id="rId17"/>
    <p:sldId id="698" r:id="rId18"/>
    <p:sldId id="699" r:id="rId19"/>
    <p:sldId id="700" r:id="rId20"/>
    <p:sldId id="701" r:id="rId21"/>
    <p:sldId id="704" r:id="rId22"/>
    <p:sldId id="702" r:id="rId23"/>
    <p:sldId id="703" r:id="rId24"/>
    <p:sldId id="705" r:id="rId25"/>
    <p:sldId id="616" r:id="rId26"/>
    <p:sldId id="619" r:id="rId27"/>
    <p:sldId id="620" r:id="rId28"/>
    <p:sldId id="622" r:id="rId29"/>
    <p:sldId id="623" r:id="rId30"/>
    <p:sldId id="618" r:id="rId31"/>
    <p:sldId id="659" r:id="rId32"/>
    <p:sldId id="668" r:id="rId3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3399"/>
    <a:srgbClr val="0033CC"/>
    <a:srgbClr val="99FFCC"/>
    <a:srgbClr val="008000"/>
    <a:srgbClr val="006600"/>
    <a:srgbClr val="246E24"/>
    <a:srgbClr val="23476B"/>
    <a:srgbClr val="2D5A87"/>
    <a:srgbClr val="003F7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1944" autoAdjust="0"/>
  </p:normalViewPr>
  <p:slideViewPr>
    <p:cSldViewPr>
      <p:cViewPr>
        <p:scale>
          <a:sx n="67" d="100"/>
          <a:sy n="67" d="100"/>
        </p:scale>
        <p:origin x="-67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2021-4-21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457D6F-5E89-48EF-A842-7BC39EC013B6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14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457D6F-5E89-48EF-A842-7BC39EC013B6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15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457D6F-5E89-48EF-A842-7BC39EC013B6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16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457D6F-5E89-48EF-A842-7BC39EC013B6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17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457D6F-5E89-48EF-A842-7BC39EC013B6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18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457D6F-5E89-48EF-A842-7BC39EC013B6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19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BA8946-B481-49E8-93CD-D0E417F276F9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20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9CA574-8003-4EA7-A092-6DED028E3C5C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21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9CA574-8003-4EA7-A092-6DED028E3C5C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22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7979C5-3C1D-4226-81D7-C1ABDAF6034C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23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EBA188-A871-4896-BE0F-4F5D89C4B0D2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5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17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：二叉树的应用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            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    -- 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堆与优先队列</a:t>
            </a:r>
            <a:endParaRPr kumimoji="1" lang="en-US" altLang="zh-CN" sz="36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小根堆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151595"/>
            <a:ext cx="8153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将小根堆顺序存储，则满足：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                                                 </a:t>
            </a:r>
          </a:p>
        </p:txBody>
      </p:sp>
      <p:sp>
        <p:nvSpPr>
          <p:cNvPr id="48" name="左大括号 47"/>
          <p:cNvSpPr/>
          <p:nvPr/>
        </p:nvSpPr>
        <p:spPr bwMode="auto">
          <a:xfrm>
            <a:off x="6324600" y="1452670"/>
            <a:ext cx="180000" cy="838200"/>
          </a:xfrm>
          <a:prstGeom prst="leftBrace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3200" y="1757470"/>
            <a:ext cx="1816523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dirty="0" err="1" smtClean="0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600" dirty="0" smtClean="0">
                <a:solidFill>
                  <a:srgbClr val="003399"/>
                </a:solidFill>
              </a:rPr>
              <a:t> ≤ k</a:t>
            </a:r>
            <a:r>
              <a:rPr lang="en-US" altLang="zh-CN" sz="3600" baseline="-25000" dirty="0" smtClean="0">
                <a:solidFill>
                  <a:srgbClr val="003399"/>
                </a:solidFill>
              </a:rPr>
              <a:t>2i+2</a:t>
            </a:r>
          </a:p>
        </p:txBody>
      </p:sp>
      <p:sp>
        <p:nvSpPr>
          <p:cNvPr id="50" name="矩形 49"/>
          <p:cNvSpPr/>
          <p:nvPr/>
        </p:nvSpPr>
        <p:spPr>
          <a:xfrm>
            <a:off x="6553200" y="1071670"/>
            <a:ext cx="181652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dirty="0" err="1" smtClean="0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600" dirty="0" smtClean="0">
                <a:solidFill>
                  <a:srgbClr val="003399"/>
                </a:solidFill>
              </a:rPr>
              <a:t> ≤ k</a:t>
            </a:r>
            <a:r>
              <a:rPr lang="en-US" altLang="zh-CN" sz="3600" baseline="-25000" dirty="0" smtClean="0">
                <a:solidFill>
                  <a:srgbClr val="003399"/>
                </a:solidFill>
              </a:rPr>
              <a:t>2i+1</a:t>
            </a:r>
            <a:endParaRPr lang="zh-CN" altLang="en-US" sz="3600" baseline="-25000" dirty="0">
              <a:solidFill>
                <a:srgbClr val="003399"/>
              </a:solidFill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209800" y="22860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939400" y="3022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559000" y="3803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8" idx="3"/>
            <a:endCxn id="36" idx="0"/>
          </p:cNvCxnSpPr>
          <p:nvPr/>
        </p:nvCxnSpPr>
        <p:spPr bwMode="auto">
          <a:xfrm rot="5400000">
            <a:off x="1916067" y="26758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8" idx="5"/>
            <a:endCxn id="29" idx="0"/>
          </p:cNvCxnSpPr>
          <p:nvPr/>
        </p:nvCxnSpPr>
        <p:spPr bwMode="auto">
          <a:xfrm rot="16200000" flipH="1">
            <a:off x="2802119" y="26155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3"/>
            <a:endCxn id="30" idx="0"/>
          </p:cNvCxnSpPr>
          <p:nvPr/>
        </p:nvCxnSpPr>
        <p:spPr bwMode="auto">
          <a:xfrm rot="5400000">
            <a:off x="2763901" y="35488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3346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3336400" y="35476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1575000" y="30486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1219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1412715" y="35860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1892066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6" idx="5"/>
            <a:endCxn id="39" idx="0"/>
          </p:cNvCxnSpPr>
          <p:nvPr/>
        </p:nvCxnSpPr>
        <p:spPr bwMode="auto">
          <a:xfrm rot="16200000" flipH="1">
            <a:off x="1940066" y="36054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838200" y="4665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1" idx="0"/>
          </p:cNvCxnSpPr>
          <p:nvPr/>
        </p:nvCxnSpPr>
        <p:spPr bwMode="auto">
          <a:xfrm rot="5400000">
            <a:off x="1014601" y="43819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027349" y="5334000"/>
          <a:ext cx="70404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58970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数组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k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8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68580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大根堆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大根堆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867400" y="32004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30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597000" y="3937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216600" y="4717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8" idx="3"/>
            <a:endCxn id="36" idx="0"/>
          </p:cNvCxnSpPr>
          <p:nvPr/>
        </p:nvCxnSpPr>
        <p:spPr bwMode="auto">
          <a:xfrm rot="5400000">
            <a:off x="5573667" y="35902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8" idx="5"/>
            <a:endCxn id="29" idx="0"/>
          </p:cNvCxnSpPr>
          <p:nvPr/>
        </p:nvCxnSpPr>
        <p:spPr bwMode="auto">
          <a:xfrm rot="16200000" flipH="1">
            <a:off x="6459719" y="35299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3"/>
            <a:endCxn id="30" idx="0"/>
          </p:cNvCxnSpPr>
          <p:nvPr/>
        </p:nvCxnSpPr>
        <p:spPr bwMode="auto">
          <a:xfrm rot="5400000">
            <a:off x="6421501" y="44632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0038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6994000" y="44620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5232600" y="39630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48768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070315" y="45004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549666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6" idx="5"/>
            <a:endCxn id="39" idx="0"/>
          </p:cNvCxnSpPr>
          <p:nvPr/>
        </p:nvCxnSpPr>
        <p:spPr bwMode="auto">
          <a:xfrm rot="16200000" flipH="1">
            <a:off x="5597666" y="45198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4958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1" idx="0"/>
          </p:cNvCxnSpPr>
          <p:nvPr/>
        </p:nvCxnSpPr>
        <p:spPr bwMode="auto">
          <a:xfrm rot="5400000">
            <a:off x="4672201" y="52963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2830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7" idx="5"/>
            <a:endCxn id="43" idx="0"/>
          </p:cNvCxnSpPr>
          <p:nvPr/>
        </p:nvCxnSpPr>
        <p:spPr bwMode="auto">
          <a:xfrm rot="16200000" flipH="1">
            <a:off x="5256719" y="5283756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8153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将大根堆顺序存储，则满足：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                                                 </a:t>
            </a:r>
          </a:p>
        </p:txBody>
      </p:sp>
      <p:sp>
        <p:nvSpPr>
          <p:cNvPr id="48" name="左大括号 47"/>
          <p:cNvSpPr/>
          <p:nvPr/>
        </p:nvSpPr>
        <p:spPr bwMode="auto">
          <a:xfrm>
            <a:off x="6324600" y="1452670"/>
            <a:ext cx="180000" cy="838200"/>
          </a:xfrm>
          <a:prstGeom prst="leftBrace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3200" y="1757470"/>
            <a:ext cx="1816523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dirty="0" err="1" smtClean="0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600" dirty="0" smtClean="0">
                <a:solidFill>
                  <a:srgbClr val="003399"/>
                </a:solidFill>
              </a:rPr>
              <a:t> ≥ k</a:t>
            </a:r>
            <a:r>
              <a:rPr lang="en-US" altLang="zh-CN" sz="3600" baseline="-25000" dirty="0" smtClean="0">
                <a:solidFill>
                  <a:srgbClr val="003399"/>
                </a:solidFill>
              </a:rPr>
              <a:t>2i+2</a:t>
            </a:r>
          </a:p>
        </p:txBody>
      </p:sp>
      <p:sp>
        <p:nvSpPr>
          <p:cNvPr id="50" name="矩形 49"/>
          <p:cNvSpPr/>
          <p:nvPr/>
        </p:nvSpPr>
        <p:spPr>
          <a:xfrm>
            <a:off x="6553200" y="1071670"/>
            <a:ext cx="181652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dirty="0" err="1" smtClean="0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600" dirty="0" smtClean="0">
                <a:solidFill>
                  <a:srgbClr val="003399"/>
                </a:solidFill>
              </a:rPr>
              <a:t> ≥ k</a:t>
            </a:r>
            <a:r>
              <a:rPr lang="en-US" altLang="zh-CN" sz="3600" baseline="-25000" dirty="0" smtClean="0">
                <a:solidFill>
                  <a:srgbClr val="003399"/>
                </a:solidFill>
              </a:rPr>
              <a:t>2i+1</a:t>
            </a:r>
            <a:endParaRPr lang="zh-CN" altLang="en-US" sz="3600" baseline="-250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堆的数据结构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1000" y="1219200"/>
            <a:ext cx="8763000" cy="487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PriorityQueue</a:t>
            </a:r>
            <a:endParaRPr lang="en-US" altLang="zh-CN" sz="3200" dirty="0" smtClean="0"/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MaxNum</a:t>
            </a:r>
            <a:r>
              <a:rPr lang="en-US" altLang="zh-CN" sz="3200" dirty="0" smtClean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n</a:t>
            </a:r>
            <a:r>
              <a:rPr lang="en-US" altLang="zh-CN" sz="3200" dirty="0" smtClean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DataType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smtClean="0">
                <a:solidFill>
                  <a:srgbClr val="003399"/>
                </a:solidFill>
              </a:rPr>
              <a:t>* </a:t>
            </a:r>
            <a:r>
              <a:rPr lang="en-US" altLang="zh-CN" sz="3200" dirty="0" err="1" smtClean="0"/>
              <a:t>pq</a:t>
            </a:r>
            <a:r>
              <a:rPr lang="en-US" altLang="zh-CN" sz="3200" dirty="0" smtClean="0"/>
              <a:t>; </a:t>
            </a:r>
            <a:endParaRPr lang="en-US" altLang="zh-CN" sz="3200" dirty="0" smtClean="0"/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err="1" smtClean="0">
                <a:solidFill>
                  <a:srgbClr val="7030A0"/>
                </a:solidFill>
              </a:rPr>
              <a:t>typedef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PriorityQueue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*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PPriorityQueue</a:t>
            </a:r>
            <a:r>
              <a:rPr lang="en-US" altLang="zh-CN" sz="3200" dirty="0" smtClean="0">
                <a:solidFill>
                  <a:srgbClr val="003399"/>
                </a:solidFill>
              </a:rPr>
              <a:t>;</a:t>
            </a:r>
          </a:p>
        </p:txBody>
      </p:sp>
      <p:sp>
        <p:nvSpPr>
          <p:cNvPr id="12" name="矩形 11"/>
          <p:cNvSpPr/>
          <p:nvPr/>
        </p:nvSpPr>
        <p:spPr>
          <a:xfrm>
            <a:off x="3188635" y="2016604"/>
            <a:ext cx="397416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堆中元素个数的最大值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81726" y="2743200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实际元素个数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33800" y="3407658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指针</a:t>
            </a:r>
            <a:r>
              <a:rPr lang="en-US" altLang="zh-CN" dirty="0" smtClean="0">
                <a:solidFill>
                  <a:srgbClr val="008A00"/>
                </a:solidFill>
              </a:rPr>
              <a:t>pq</a:t>
            </a:r>
            <a:r>
              <a:rPr lang="zh-CN" altLang="en-US" dirty="0" smtClean="0">
                <a:solidFill>
                  <a:srgbClr val="008A00"/>
                </a:solidFill>
              </a:rPr>
              <a:t>指向数组</a:t>
            </a:r>
            <a:r>
              <a:rPr lang="en-US" altLang="zh-CN" dirty="0" smtClean="0">
                <a:solidFill>
                  <a:srgbClr val="008A00"/>
                </a:solidFill>
              </a:rPr>
              <a:t>(</a:t>
            </a:r>
            <a:r>
              <a:rPr lang="zh-CN" altLang="en-US" dirty="0" smtClean="0">
                <a:solidFill>
                  <a:srgbClr val="008A00"/>
                </a:solidFill>
              </a:rPr>
              <a:t>堆中元素</a:t>
            </a:r>
            <a:r>
              <a:rPr lang="en-US" altLang="zh-CN" dirty="0" smtClean="0">
                <a:solidFill>
                  <a:srgbClr val="008A00"/>
                </a:solidFill>
              </a:rPr>
              <a:t>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638800" y="5377291"/>
            <a:ext cx="3952238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指向堆的指针类型</a:t>
            </a:r>
            <a:endParaRPr lang="en-US" altLang="zh-CN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小顶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堆的操作实现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1000" y="1143000"/>
            <a:ext cx="8763000" cy="5638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22350" indent="-514350" eaLnBrk="1" hangingPunct="1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sz="3200" dirty="0" smtClean="0">
                <a:solidFill>
                  <a:srgbClr val="003399"/>
                </a:solidFill>
              </a:rPr>
              <a:t>插入</a:t>
            </a:r>
            <a:r>
              <a:rPr lang="zh-CN" altLang="en-US" sz="3200" dirty="0" smtClean="0"/>
              <a:t>元素；</a:t>
            </a:r>
            <a:endParaRPr lang="en-US" altLang="zh-CN" sz="3200" dirty="0" smtClean="0"/>
          </a:p>
          <a:p>
            <a:pPr marL="622350" indent="-514350" eaLnBrk="1" hangingPunct="1">
              <a:lnSpc>
                <a:spcPct val="140000"/>
              </a:lnSpc>
              <a:spcBef>
                <a:spcPts val="600"/>
              </a:spcBef>
              <a:buAutoNum type="arabicPeriod"/>
            </a:pPr>
            <a:r>
              <a:rPr lang="zh-CN" altLang="en-US" sz="3200" dirty="0" smtClean="0">
                <a:solidFill>
                  <a:srgbClr val="003399"/>
                </a:solidFill>
              </a:rPr>
              <a:t>删除</a:t>
            </a:r>
            <a:r>
              <a:rPr lang="zh-CN" altLang="en-US" sz="3200" dirty="0" smtClean="0"/>
              <a:t>最小元素；</a:t>
            </a:r>
            <a:endParaRPr lang="en-US" altLang="zh-CN" sz="3200" dirty="0" smtClean="0"/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5419204" y="299484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6629404" y="2209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7641604" y="306324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4735800" y="3920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8034604" y="3886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7239004" y="3920401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3"/>
            <a:endCxn id="9" idx="7"/>
          </p:cNvCxnSpPr>
          <p:nvPr/>
        </p:nvCxnSpPr>
        <p:spPr bwMode="auto">
          <a:xfrm rot="5400000">
            <a:off x="6123427" y="2488871"/>
            <a:ext cx="377754" cy="8029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0" idx="5"/>
            <a:endCxn id="13" idx="0"/>
          </p:cNvCxnSpPr>
          <p:nvPr/>
        </p:nvCxnSpPr>
        <p:spPr bwMode="auto">
          <a:xfrm rot="16200000" flipH="1">
            <a:off x="7344427" y="2478070"/>
            <a:ext cx="361801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9" idx="3"/>
            <a:endCxn id="15" idx="0"/>
          </p:cNvCxnSpPr>
          <p:nvPr/>
        </p:nvCxnSpPr>
        <p:spPr bwMode="auto">
          <a:xfrm rot="5400000">
            <a:off x="5046727" y="3463569"/>
            <a:ext cx="433905" cy="4797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3" idx="3"/>
            <a:endCxn id="19" idx="0"/>
          </p:cNvCxnSpPr>
          <p:nvPr/>
        </p:nvCxnSpPr>
        <p:spPr bwMode="auto">
          <a:xfrm rot="5400000">
            <a:off x="7443728" y="3638172"/>
            <a:ext cx="365506" cy="1989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3" idx="5"/>
            <a:endCxn id="16" idx="0"/>
          </p:cNvCxnSpPr>
          <p:nvPr/>
        </p:nvCxnSpPr>
        <p:spPr bwMode="auto">
          <a:xfrm rot="16200000" flipH="1">
            <a:off x="8062275" y="3625870"/>
            <a:ext cx="331305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6062404" y="3920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9" idx="5"/>
            <a:endCxn id="25" idx="0"/>
          </p:cNvCxnSpPr>
          <p:nvPr/>
        </p:nvCxnSpPr>
        <p:spPr bwMode="auto">
          <a:xfrm rot="16200000" flipH="1">
            <a:off x="5913675" y="3483670"/>
            <a:ext cx="43390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4354800" y="477301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15" idx="3"/>
            <a:endCxn id="27" idx="0"/>
          </p:cNvCxnSpPr>
          <p:nvPr/>
        </p:nvCxnSpPr>
        <p:spPr bwMode="auto">
          <a:xfrm rot="5400000">
            <a:off x="4550996" y="4503852"/>
            <a:ext cx="360963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0" idx="0"/>
            <a:endCxn id="15" idx="5"/>
          </p:cNvCxnSpPr>
          <p:nvPr/>
        </p:nvCxnSpPr>
        <p:spPr bwMode="auto">
          <a:xfrm rot="16200000" flipV="1">
            <a:off x="5101138" y="4538357"/>
            <a:ext cx="375973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5062800" y="478802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724004" y="477301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11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stCxn id="25" idx="3"/>
            <a:endCxn id="31" idx="0"/>
          </p:cNvCxnSpPr>
          <p:nvPr/>
        </p:nvCxnSpPr>
        <p:spPr bwMode="auto">
          <a:xfrm rot="5400000">
            <a:off x="5898900" y="4525152"/>
            <a:ext cx="360963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34" idx="0"/>
            <a:endCxn id="25" idx="5"/>
          </p:cNvCxnSpPr>
          <p:nvPr/>
        </p:nvCxnSpPr>
        <p:spPr bwMode="auto">
          <a:xfrm rot="16200000" flipV="1">
            <a:off x="6462247" y="4503852"/>
            <a:ext cx="360963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6443404" y="477301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16</a:t>
            </a:r>
            <a:endParaRPr lang="en-US" altLang="zh-CN" sz="32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09596" y="5516880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91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值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左大括号 35"/>
          <p:cNvSpPr/>
          <p:nvPr/>
        </p:nvSpPr>
        <p:spPr bwMode="auto">
          <a:xfrm flipH="1" flipV="1">
            <a:off x="3898800" y="1447800"/>
            <a:ext cx="216000" cy="972000"/>
          </a:xfrm>
          <a:prstGeom prst="leftBrace">
            <a:avLst/>
          </a:prstGeom>
          <a:noFill/>
          <a:ln w="28575" cap="flat" cmpd="sng" algn="ctr">
            <a:solidFill>
              <a:srgbClr val="1F5F3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91000" y="1561002"/>
            <a:ext cx="49530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完成后，仍满足堆序性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要求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7172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7173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7174" name="Oval 28"/>
          <p:cNvSpPr>
            <a:spLocks noChangeArrowheads="1"/>
          </p:cNvSpPr>
          <p:nvPr/>
        </p:nvSpPr>
        <p:spPr bwMode="auto">
          <a:xfrm>
            <a:off x="3611563" y="29559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5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sp>
        <p:nvSpPr>
          <p:cNvPr id="7177" name="Oval 29"/>
          <p:cNvSpPr>
            <a:spLocks noChangeArrowheads="1"/>
          </p:cNvSpPr>
          <p:nvPr/>
        </p:nvSpPr>
        <p:spPr bwMode="auto">
          <a:xfrm>
            <a:off x="3271838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7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78" name="直接连接符 19"/>
          <p:cNvCxnSpPr>
            <a:cxnSpLocks noChangeShapeType="1"/>
            <a:stCxn id="7173" idx="3"/>
            <a:endCxn id="7172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直接连接符 20"/>
          <p:cNvCxnSpPr>
            <a:cxnSpLocks noChangeShapeType="1"/>
            <a:stCxn id="7173" idx="5"/>
            <a:endCxn id="7174" idx="0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21"/>
          <p:cNvCxnSpPr>
            <a:cxnSpLocks noChangeShapeType="1"/>
            <a:stCxn id="7172" idx="3"/>
            <a:endCxn id="7175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直接连接符 22"/>
          <p:cNvCxnSpPr>
            <a:cxnSpLocks noChangeShapeType="1"/>
            <a:stCxn id="7174" idx="3"/>
            <a:endCxn id="7177" idx="0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直接连接符 23"/>
          <p:cNvCxnSpPr>
            <a:cxnSpLocks noChangeShapeType="1"/>
            <a:stCxn id="7174" idx="5"/>
            <a:endCxn id="7176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84" name="直接连接符 25"/>
          <p:cNvCxnSpPr>
            <a:cxnSpLocks noChangeShapeType="1"/>
            <a:stCxn id="7172" idx="5"/>
            <a:endCxn id="7183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7186" name="直接连接符 27"/>
          <p:cNvCxnSpPr>
            <a:cxnSpLocks noChangeShapeType="1"/>
            <a:stCxn id="7175" idx="3"/>
            <a:endCxn id="7185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直接连接符 28"/>
          <p:cNvCxnSpPr>
            <a:cxnSpLocks noChangeShapeType="1"/>
            <a:stCxn id="7188" idx="0"/>
            <a:endCxn id="7175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7190" name="直接连接符 31"/>
          <p:cNvCxnSpPr>
            <a:cxnSpLocks noChangeShapeType="1"/>
            <a:stCxn id="7183" idx="3"/>
            <a:endCxn id="7189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1" name="直接连接符 32"/>
          <p:cNvCxnSpPr>
            <a:cxnSpLocks noChangeShapeType="1"/>
            <a:stCxn id="7192" idx="0"/>
            <a:endCxn id="7183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2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7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9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7195" name="矩形 48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33600" y="1185739"/>
            <a:ext cx="3962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Arial" charset="0"/>
                <a:ea typeface="黑体" pitchFamily="2" charset="-122"/>
              </a:rPr>
              <a:t>保持堆序性；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要求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724400" y="1828800"/>
            <a:ext cx="4800600" cy="36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将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暂放最后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, 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下标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dirty="0" smtClean="0">
                <a:latin typeface="+mj-lt"/>
                <a:ea typeface="黑体" pitchFamily="2" charset="-122"/>
              </a:rPr>
              <a:t>=11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检查堆序性：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若父亲</a:t>
            </a:r>
            <a:r>
              <a:rPr lang="en-US" altLang="zh-CN" dirty="0" smtClean="0">
                <a:latin typeface="+mj-lt"/>
                <a:ea typeface="黑体" pitchFamily="2" charset="-122"/>
              </a:rPr>
              <a:t>&gt;x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    则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将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与父亲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交换；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7172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7173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7174" name="Oval 28"/>
          <p:cNvSpPr>
            <a:spLocks noChangeArrowheads="1"/>
          </p:cNvSpPr>
          <p:nvPr/>
        </p:nvSpPr>
        <p:spPr bwMode="auto">
          <a:xfrm>
            <a:off x="3611563" y="29559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5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sp>
        <p:nvSpPr>
          <p:cNvPr id="7177" name="Oval 29"/>
          <p:cNvSpPr>
            <a:spLocks noChangeArrowheads="1"/>
          </p:cNvSpPr>
          <p:nvPr/>
        </p:nvSpPr>
        <p:spPr bwMode="auto">
          <a:xfrm>
            <a:off x="3271838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7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78" name="直接连接符 19"/>
          <p:cNvCxnSpPr>
            <a:cxnSpLocks noChangeShapeType="1"/>
            <a:stCxn id="7173" idx="3"/>
            <a:endCxn id="7172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直接连接符 20"/>
          <p:cNvCxnSpPr>
            <a:cxnSpLocks noChangeShapeType="1"/>
            <a:stCxn id="7173" idx="5"/>
            <a:endCxn id="7174" idx="0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21"/>
          <p:cNvCxnSpPr>
            <a:cxnSpLocks noChangeShapeType="1"/>
            <a:stCxn id="7172" idx="3"/>
            <a:endCxn id="7175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直接连接符 22"/>
          <p:cNvCxnSpPr>
            <a:cxnSpLocks noChangeShapeType="1"/>
            <a:stCxn id="7174" idx="3"/>
            <a:endCxn id="7177" idx="0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直接连接符 23"/>
          <p:cNvCxnSpPr>
            <a:cxnSpLocks noChangeShapeType="1"/>
            <a:stCxn id="7174" idx="5"/>
            <a:endCxn id="7176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84" name="直接连接符 25"/>
          <p:cNvCxnSpPr>
            <a:cxnSpLocks noChangeShapeType="1"/>
            <a:stCxn id="7172" idx="5"/>
            <a:endCxn id="7183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7186" name="直接连接符 27"/>
          <p:cNvCxnSpPr>
            <a:cxnSpLocks noChangeShapeType="1"/>
            <a:stCxn id="7175" idx="3"/>
            <a:endCxn id="7185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直接连接符 28"/>
          <p:cNvCxnSpPr>
            <a:cxnSpLocks noChangeShapeType="1"/>
            <a:stCxn id="7188" idx="0"/>
            <a:endCxn id="7175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7190" name="直接连接符 31"/>
          <p:cNvCxnSpPr>
            <a:cxnSpLocks noChangeShapeType="1"/>
            <a:stCxn id="7183" idx="3"/>
            <a:endCxn id="7189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1" name="直接连接符 32"/>
          <p:cNvCxnSpPr>
            <a:cxnSpLocks noChangeShapeType="1"/>
            <a:stCxn id="7192" idx="0"/>
            <a:endCxn id="7183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2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7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9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7195" name="矩形 48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3048000" y="4648200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4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flipH="1">
            <a:off x="3200400" y="4217988"/>
            <a:ext cx="146050" cy="4508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8458200" y="5602288"/>
            <a:ext cx="265113" cy="4794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ea typeface="黑体" pitchFamily="49" charset="-122"/>
              </a:rPr>
              <a:t>i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8305800" y="6149269"/>
            <a:ext cx="503238" cy="480131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4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770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 rot="832182">
            <a:off x="2963102" y="3772928"/>
            <a:ext cx="914400" cy="144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33600" y="1185739"/>
            <a:ext cx="3962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Arial" charset="0"/>
                <a:ea typeface="黑体" pitchFamily="2" charset="-122"/>
              </a:rPr>
              <a:t>保持堆序性；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33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要求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724400" y="1828800"/>
            <a:ext cx="4800600" cy="36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将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暂放最后</a:t>
            </a:r>
            <a:r>
              <a:rPr lang="en-US" altLang="zh-CN" dirty="0" smtClean="0">
                <a:solidFill>
                  <a:srgbClr val="003399"/>
                </a:solidFill>
                <a:ea typeface="黑体" pitchFamily="2" charset="-122"/>
              </a:rPr>
              <a:t>, </a:t>
            </a:r>
            <a:r>
              <a:rPr lang="zh-CN" altLang="en-US" dirty="0" smtClean="0">
                <a:ea typeface="黑体" pitchFamily="2" charset="-122"/>
              </a:rPr>
              <a:t>下标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=11</a:t>
            </a:r>
            <a:r>
              <a:rPr lang="zh-CN" altLang="en-US" dirty="0" smtClean="0">
                <a:ea typeface="黑体" pitchFamily="2" charset="-122"/>
              </a:rPr>
              <a:t>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检查堆序性：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若父亲</a:t>
            </a:r>
            <a:r>
              <a:rPr lang="en-US" altLang="zh-CN" dirty="0">
                <a:latin typeface="+mj-lt"/>
                <a:ea typeface="黑体" pitchFamily="2" charset="-122"/>
              </a:rPr>
              <a:t>&gt;x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    则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将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与父亲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交换；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7172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7173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7174" name="Oval 28"/>
          <p:cNvSpPr>
            <a:spLocks noChangeArrowheads="1"/>
          </p:cNvSpPr>
          <p:nvPr/>
        </p:nvSpPr>
        <p:spPr bwMode="auto">
          <a:xfrm>
            <a:off x="3611563" y="29559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5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cxnSp>
        <p:nvCxnSpPr>
          <p:cNvPr id="7178" name="直接连接符 19"/>
          <p:cNvCxnSpPr>
            <a:cxnSpLocks noChangeShapeType="1"/>
            <a:stCxn id="7173" idx="3"/>
            <a:endCxn id="7172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直接连接符 20"/>
          <p:cNvCxnSpPr>
            <a:cxnSpLocks noChangeShapeType="1"/>
            <a:stCxn id="7173" idx="5"/>
            <a:endCxn id="7174" idx="0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21"/>
          <p:cNvCxnSpPr>
            <a:cxnSpLocks noChangeShapeType="1"/>
            <a:stCxn id="7172" idx="3"/>
            <a:endCxn id="7175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直接连接符 22"/>
          <p:cNvCxnSpPr>
            <a:cxnSpLocks noChangeShapeType="1"/>
            <a:stCxn id="7174" idx="3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直接连接符 23"/>
          <p:cNvCxnSpPr>
            <a:cxnSpLocks noChangeShapeType="1"/>
            <a:stCxn id="7174" idx="5"/>
            <a:endCxn id="7176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84" name="直接连接符 25"/>
          <p:cNvCxnSpPr>
            <a:cxnSpLocks noChangeShapeType="1"/>
            <a:stCxn id="7172" idx="5"/>
            <a:endCxn id="7183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7186" name="直接连接符 27"/>
          <p:cNvCxnSpPr>
            <a:cxnSpLocks noChangeShapeType="1"/>
            <a:stCxn id="7175" idx="3"/>
            <a:endCxn id="7185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直接连接符 28"/>
          <p:cNvCxnSpPr>
            <a:cxnSpLocks noChangeShapeType="1"/>
            <a:stCxn id="7188" idx="0"/>
            <a:endCxn id="7175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7190" name="直接连接符 31"/>
          <p:cNvCxnSpPr>
            <a:cxnSpLocks noChangeShapeType="1"/>
            <a:stCxn id="7183" idx="3"/>
            <a:endCxn id="7189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1" name="直接连接符 32"/>
          <p:cNvCxnSpPr>
            <a:cxnSpLocks noChangeShapeType="1"/>
            <a:stCxn id="7192" idx="0"/>
            <a:endCxn id="7183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2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7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9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7195" name="矩形 48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flipH="1">
            <a:off x="3200400" y="4217988"/>
            <a:ext cx="146050" cy="4508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2924175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3230562" y="3732212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4</a:t>
            </a:r>
            <a:endParaRPr lang="zh-CN" altLang="en-US" sz="3200" dirty="0">
              <a:ea typeface="黑体" pitchFamily="49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8458200" y="5602288"/>
            <a:ext cx="265113" cy="4794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ea typeface="黑体" pitchFamily="49" charset="-122"/>
              </a:rPr>
              <a:t>i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8305800" y="6149269"/>
            <a:ext cx="503238" cy="480131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4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33600" y="1185739"/>
            <a:ext cx="3962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Arial" charset="0"/>
                <a:ea typeface="黑体" pitchFamily="2" charset="-122"/>
              </a:rPr>
              <a:t>保持堆序性；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4770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要求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724400" y="1828800"/>
            <a:ext cx="4800600" cy="36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将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暂放最后</a:t>
            </a:r>
            <a:r>
              <a:rPr lang="en-US" altLang="zh-CN" dirty="0" smtClean="0">
                <a:solidFill>
                  <a:srgbClr val="003399"/>
                </a:solidFill>
                <a:ea typeface="黑体" pitchFamily="2" charset="-122"/>
              </a:rPr>
              <a:t>, </a:t>
            </a:r>
            <a:r>
              <a:rPr lang="zh-CN" altLang="en-US" dirty="0" smtClean="0">
                <a:ea typeface="黑体" pitchFamily="2" charset="-122"/>
              </a:rPr>
              <a:t>下标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=11</a:t>
            </a:r>
            <a:r>
              <a:rPr lang="zh-CN" altLang="en-US" dirty="0" smtClean="0">
                <a:ea typeface="黑体" pitchFamily="2" charset="-122"/>
              </a:rPr>
              <a:t>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检查堆序性：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若父亲</a:t>
            </a:r>
            <a:r>
              <a:rPr lang="en-US" altLang="zh-CN" dirty="0">
                <a:latin typeface="+mj-lt"/>
                <a:ea typeface="黑体" pitchFamily="2" charset="-122"/>
              </a:rPr>
              <a:t>&gt;x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    则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将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与父亲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交换；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3. </a:t>
            </a:r>
            <a:r>
              <a:rPr lang="zh-CN" altLang="en-US" dirty="0">
                <a:latin typeface="+mj-lt"/>
                <a:ea typeface="黑体" pitchFamily="2" charset="-122"/>
              </a:rPr>
              <a:t>重复</a:t>
            </a:r>
            <a:r>
              <a:rPr lang="en-US" altLang="zh-CN" dirty="0">
                <a:latin typeface="+mj-lt"/>
                <a:ea typeface="黑体" pitchFamily="2" charset="-122"/>
              </a:rPr>
              <a:t>2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直到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8000"/>
                </a:solidFill>
              </a:rPr>
              <a:t>x</a:t>
            </a:r>
            <a:r>
              <a:rPr lang="zh-CN" altLang="en-US" dirty="0" smtClean="0">
                <a:solidFill>
                  <a:srgbClr val="008000"/>
                </a:solidFill>
              </a:rPr>
              <a:t>与其父亲，满足堆序性</a:t>
            </a:r>
            <a:r>
              <a:rPr lang="en-US" altLang="zh-CN" dirty="0" smtClean="0">
                <a:solidFill>
                  <a:srgbClr val="008000"/>
                </a:solidFill>
              </a:rPr>
              <a:t>.</a:t>
            </a:r>
            <a:endParaRPr lang="zh-CN" altLang="en-US" dirty="0" smtClean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7172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7173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2</a:t>
            </a:r>
          </a:p>
        </p:txBody>
      </p:sp>
      <p:sp>
        <p:nvSpPr>
          <p:cNvPr id="7174" name="Oval 28"/>
          <p:cNvSpPr>
            <a:spLocks noChangeArrowheads="1"/>
          </p:cNvSpPr>
          <p:nvPr/>
        </p:nvSpPr>
        <p:spPr bwMode="auto">
          <a:xfrm>
            <a:off x="3611563" y="29559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cxnSp>
        <p:nvCxnSpPr>
          <p:cNvPr id="7178" name="直接连接符 19"/>
          <p:cNvCxnSpPr>
            <a:cxnSpLocks noChangeShapeType="1"/>
            <a:stCxn id="7173" idx="3"/>
            <a:endCxn id="7172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直接连接符 20"/>
          <p:cNvCxnSpPr>
            <a:cxnSpLocks noChangeShapeType="1"/>
            <a:stCxn id="7173" idx="5"/>
            <a:endCxn id="7174" idx="0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21"/>
          <p:cNvCxnSpPr>
            <a:cxnSpLocks noChangeShapeType="1"/>
            <a:stCxn id="7172" idx="3"/>
            <a:endCxn id="7175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直接连接符 22"/>
          <p:cNvCxnSpPr>
            <a:cxnSpLocks noChangeShapeType="1"/>
            <a:stCxn id="7174" idx="3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直接连接符 23"/>
          <p:cNvCxnSpPr>
            <a:cxnSpLocks noChangeShapeType="1"/>
            <a:stCxn id="7174" idx="5"/>
            <a:endCxn id="7176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84" name="直接连接符 25"/>
          <p:cNvCxnSpPr>
            <a:cxnSpLocks noChangeShapeType="1"/>
            <a:stCxn id="7172" idx="5"/>
            <a:endCxn id="7183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7186" name="直接连接符 27"/>
          <p:cNvCxnSpPr>
            <a:cxnSpLocks noChangeShapeType="1"/>
            <a:stCxn id="7175" idx="3"/>
            <a:endCxn id="7185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直接连接符 28"/>
          <p:cNvCxnSpPr>
            <a:cxnSpLocks noChangeShapeType="1"/>
            <a:stCxn id="7188" idx="0"/>
            <a:endCxn id="7175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7190" name="直接连接符 31"/>
          <p:cNvCxnSpPr>
            <a:cxnSpLocks noChangeShapeType="1"/>
            <a:stCxn id="7183" idx="3"/>
            <a:endCxn id="7189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1" name="直接连接符 32"/>
          <p:cNvCxnSpPr>
            <a:cxnSpLocks noChangeShapeType="1"/>
            <a:stCxn id="7192" idx="0"/>
            <a:endCxn id="7183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2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7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9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7195" name="矩形 48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800" b="0" kern="1200" dirty="0" smtClean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flipH="1">
            <a:off x="3200400" y="4217988"/>
            <a:ext cx="146050" cy="4508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4906962" y="5602288"/>
            <a:ext cx="265113" cy="4794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ea typeface="黑体" pitchFamily="49" charset="-122"/>
              </a:rPr>
              <a:t>i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4770000" y="6149269"/>
            <a:ext cx="503238" cy="480131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4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2924175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3230562" y="3732212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4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3058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 rot="1417765">
            <a:off x="3263906" y="2831097"/>
            <a:ext cx="792000" cy="1600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0132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33600" y="1185739"/>
            <a:ext cx="3962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Arial" charset="0"/>
                <a:ea typeface="黑体" pitchFamily="2" charset="-122"/>
              </a:rPr>
              <a:t>保持堆序性；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要求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7172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7173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cxnSp>
        <p:nvCxnSpPr>
          <p:cNvPr id="7178" name="直接连接符 19"/>
          <p:cNvCxnSpPr>
            <a:cxnSpLocks noChangeShapeType="1"/>
            <a:stCxn id="7173" idx="3"/>
            <a:endCxn id="7172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直接连接符 20"/>
          <p:cNvCxnSpPr>
            <a:cxnSpLocks noChangeShapeType="1"/>
            <a:stCxn id="7173" idx="5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21"/>
          <p:cNvCxnSpPr>
            <a:cxnSpLocks noChangeShapeType="1"/>
            <a:stCxn id="7172" idx="3"/>
            <a:endCxn id="7175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直接连接符 22"/>
          <p:cNvCxnSpPr>
            <a:cxnSpLocks noChangeShapeType="1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直接连接符 23"/>
          <p:cNvCxnSpPr>
            <a:cxnSpLocks noChangeShapeType="1"/>
            <a:endCxn id="7176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84" name="直接连接符 25"/>
          <p:cNvCxnSpPr>
            <a:cxnSpLocks noChangeShapeType="1"/>
            <a:stCxn id="7172" idx="5"/>
            <a:endCxn id="7183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7186" name="直接连接符 27"/>
          <p:cNvCxnSpPr>
            <a:cxnSpLocks noChangeShapeType="1"/>
            <a:stCxn id="7175" idx="3"/>
            <a:endCxn id="7185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直接连接符 28"/>
          <p:cNvCxnSpPr>
            <a:cxnSpLocks noChangeShapeType="1"/>
            <a:stCxn id="7188" idx="0"/>
            <a:endCxn id="7175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7190" name="直接连接符 31"/>
          <p:cNvCxnSpPr>
            <a:cxnSpLocks noChangeShapeType="1"/>
            <a:stCxn id="7183" idx="3"/>
            <a:endCxn id="7189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1" name="直接连接符 32"/>
          <p:cNvCxnSpPr>
            <a:cxnSpLocks noChangeShapeType="1"/>
            <a:stCxn id="7192" idx="0"/>
            <a:endCxn id="7183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2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7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9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7195" name="矩形 48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800" b="0" kern="1200" dirty="0" smtClean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flipH="1">
            <a:off x="3200400" y="4217988"/>
            <a:ext cx="146050" cy="4508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4906962" y="5602288"/>
            <a:ext cx="265113" cy="4794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dirty="0" err="1">
                <a:ea typeface="黑体" pitchFamily="49" charset="-122"/>
              </a:rPr>
              <a:t>i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4770000" y="6149269"/>
            <a:ext cx="503238" cy="480131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4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2924175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3230563" y="376396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611562" y="2894012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4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3058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0132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33600" y="1185739"/>
            <a:ext cx="3962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Arial" charset="0"/>
                <a:ea typeface="黑体" pitchFamily="2" charset="-122"/>
              </a:rPr>
              <a:t>保持堆序性；</a:t>
            </a:r>
            <a:endParaRPr lang="zh-CN" altLang="en-US" sz="3200" dirty="0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724400" y="1828800"/>
            <a:ext cx="4800600" cy="36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将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暂放最后</a:t>
            </a:r>
            <a:r>
              <a:rPr lang="en-US" altLang="zh-CN" dirty="0" smtClean="0">
                <a:solidFill>
                  <a:srgbClr val="003399"/>
                </a:solidFill>
                <a:ea typeface="黑体" pitchFamily="2" charset="-122"/>
              </a:rPr>
              <a:t>, </a:t>
            </a:r>
            <a:r>
              <a:rPr lang="zh-CN" altLang="en-US" dirty="0" smtClean="0">
                <a:ea typeface="黑体" pitchFamily="2" charset="-122"/>
              </a:rPr>
              <a:t>下标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=11</a:t>
            </a:r>
            <a:r>
              <a:rPr lang="zh-CN" altLang="en-US" dirty="0" smtClean="0">
                <a:ea typeface="黑体" pitchFamily="2" charset="-122"/>
              </a:rPr>
              <a:t>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检查堆序性：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若父亲</a:t>
            </a:r>
            <a:r>
              <a:rPr lang="en-US" altLang="zh-CN" dirty="0">
                <a:latin typeface="+mj-lt"/>
                <a:ea typeface="黑体" pitchFamily="2" charset="-122"/>
              </a:rPr>
              <a:t>&gt;x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    则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将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与父亲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交换；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3. </a:t>
            </a:r>
            <a:r>
              <a:rPr lang="zh-CN" altLang="en-US" dirty="0">
                <a:latin typeface="+mj-lt"/>
                <a:ea typeface="黑体" pitchFamily="2" charset="-122"/>
              </a:rPr>
              <a:t>重复</a:t>
            </a:r>
            <a:r>
              <a:rPr lang="en-US" altLang="zh-CN" dirty="0">
                <a:latin typeface="+mj-lt"/>
                <a:ea typeface="黑体" pitchFamily="2" charset="-122"/>
              </a:rPr>
              <a:t>2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直到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8000"/>
                </a:solidFill>
              </a:rPr>
              <a:t>x</a:t>
            </a:r>
            <a:r>
              <a:rPr lang="zh-CN" altLang="en-US" dirty="0" smtClean="0">
                <a:solidFill>
                  <a:srgbClr val="008000"/>
                </a:solidFill>
              </a:rPr>
              <a:t>与其父亲，满足堆序性</a:t>
            </a:r>
            <a:r>
              <a:rPr lang="en-US" altLang="zh-CN" dirty="0" smtClean="0">
                <a:solidFill>
                  <a:srgbClr val="008000"/>
                </a:solidFill>
              </a:rPr>
              <a:t>.</a:t>
            </a:r>
            <a:endParaRPr lang="zh-CN" altLang="en-US" dirty="0" smtClean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要求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7172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7173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cxnSp>
        <p:nvCxnSpPr>
          <p:cNvPr id="7178" name="直接连接符 19"/>
          <p:cNvCxnSpPr>
            <a:cxnSpLocks noChangeShapeType="1"/>
            <a:stCxn id="7173" idx="3"/>
            <a:endCxn id="7172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直接连接符 20"/>
          <p:cNvCxnSpPr>
            <a:cxnSpLocks noChangeShapeType="1"/>
            <a:stCxn id="7173" idx="5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21"/>
          <p:cNvCxnSpPr>
            <a:cxnSpLocks noChangeShapeType="1"/>
            <a:stCxn id="7172" idx="3"/>
            <a:endCxn id="7175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直接连接符 22"/>
          <p:cNvCxnSpPr>
            <a:cxnSpLocks noChangeShapeType="1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直接连接符 23"/>
          <p:cNvCxnSpPr>
            <a:cxnSpLocks noChangeShapeType="1"/>
            <a:endCxn id="7176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84" name="直接连接符 25"/>
          <p:cNvCxnSpPr>
            <a:cxnSpLocks noChangeShapeType="1"/>
            <a:stCxn id="7172" idx="5"/>
            <a:endCxn id="7183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7186" name="直接连接符 27"/>
          <p:cNvCxnSpPr>
            <a:cxnSpLocks noChangeShapeType="1"/>
            <a:stCxn id="7175" idx="3"/>
            <a:endCxn id="7185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直接连接符 28"/>
          <p:cNvCxnSpPr>
            <a:cxnSpLocks noChangeShapeType="1"/>
            <a:stCxn id="7188" idx="0"/>
            <a:endCxn id="7175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7190" name="直接连接符 31"/>
          <p:cNvCxnSpPr>
            <a:cxnSpLocks noChangeShapeType="1"/>
            <a:stCxn id="7183" idx="3"/>
            <a:endCxn id="7189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1" name="直接连接符 32"/>
          <p:cNvCxnSpPr>
            <a:cxnSpLocks noChangeShapeType="1"/>
            <a:stCxn id="7192" idx="0"/>
            <a:endCxn id="7183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2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7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9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7195" name="矩形 48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800" b="0" kern="1200" dirty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800" b="0" kern="1200" dirty="0" smtClean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flipH="1">
            <a:off x="3200400" y="4217988"/>
            <a:ext cx="146050" cy="4508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3138924" y="5602288"/>
            <a:ext cx="265113" cy="4794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dirty="0" err="1">
                <a:ea typeface="黑体" pitchFamily="49" charset="-122"/>
              </a:rPr>
              <a:t>i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001962" y="6149269"/>
            <a:ext cx="503238" cy="480131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4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2924175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3230563" y="376396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611562" y="2894012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4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770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3058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 rot="18307602">
            <a:off x="2912270" y="1820842"/>
            <a:ext cx="864000" cy="198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010400" y="1143000"/>
            <a:ext cx="2133600" cy="558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FFC000"/>
                </a:solidFill>
                <a:latin typeface="Arial" charset="0"/>
                <a:ea typeface="黑体" pitchFamily="2" charset="-122"/>
              </a:rPr>
              <a:t>问</a:t>
            </a:r>
            <a:r>
              <a:rPr lang="zh-CN" altLang="en-US" dirty="0" smtClean="0">
                <a:solidFill>
                  <a:srgbClr val="FFC000"/>
                </a:solidFill>
                <a:latin typeface="Arial" charset="0"/>
                <a:ea typeface="黑体" pitchFamily="2" charset="-122"/>
              </a:rPr>
              <a:t>：简化</a:t>
            </a:r>
            <a:r>
              <a:rPr lang="zh-CN" altLang="en-US" dirty="0">
                <a:solidFill>
                  <a:srgbClr val="FFC000"/>
                </a:solidFill>
                <a:latin typeface="Arial" charset="0"/>
                <a:ea typeface="黑体" pitchFamily="2" charset="-122"/>
              </a:rPr>
              <a:t>？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18288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133600" y="1185739"/>
            <a:ext cx="3962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Arial" charset="0"/>
                <a:ea typeface="黑体" pitchFamily="2" charset="-122"/>
              </a:rPr>
              <a:t>保持堆序性；</a:t>
            </a:r>
            <a:endParaRPr lang="zh-CN" altLang="en-US" sz="3200" dirty="0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724400" y="1828800"/>
            <a:ext cx="4800600" cy="36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将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暂放最后</a:t>
            </a:r>
            <a:r>
              <a:rPr lang="en-US" altLang="zh-CN" dirty="0" smtClean="0">
                <a:solidFill>
                  <a:srgbClr val="003399"/>
                </a:solidFill>
                <a:ea typeface="黑体" pitchFamily="2" charset="-122"/>
              </a:rPr>
              <a:t>, </a:t>
            </a:r>
            <a:r>
              <a:rPr lang="zh-CN" altLang="en-US" dirty="0" smtClean="0">
                <a:ea typeface="黑体" pitchFamily="2" charset="-122"/>
              </a:rPr>
              <a:t>下标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=11</a:t>
            </a:r>
            <a:r>
              <a:rPr lang="zh-CN" altLang="en-US" dirty="0" smtClean="0">
                <a:ea typeface="黑体" pitchFamily="2" charset="-122"/>
              </a:rPr>
              <a:t>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检查堆序性：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若父亲</a:t>
            </a:r>
            <a:r>
              <a:rPr lang="en-US" altLang="zh-CN" dirty="0">
                <a:latin typeface="+mj-lt"/>
                <a:ea typeface="黑体" pitchFamily="2" charset="-122"/>
              </a:rPr>
              <a:t>&gt;x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    则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将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与父亲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交换；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3. </a:t>
            </a:r>
            <a:r>
              <a:rPr lang="zh-CN" altLang="en-US" dirty="0">
                <a:latin typeface="+mj-lt"/>
                <a:ea typeface="黑体" pitchFamily="2" charset="-122"/>
              </a:rPr>
              <a:t>重复</a:t>
            </a:r>
            <a:r>
              <a:rPr lang="en-US" altLang="zh-CN" dirty="0">
                <a:latin typeface="+mj-lt"/>
                <a:ea typeface="黑体" pitchFamily="2" charset="-122"/>
              </a:rPr>
              <a:t>2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直到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8000"/>
                </a:solidFill>
              </a:rPr>
              <a:t>x</a:t>
            </a:r>
            <a:r>
              <a:rPr lang="zh-CN" altLang="en-US" dirty="0" smtClean="0">
                <a:solidFill>
                  <a:srgbClr val="008000"/>
                </a:solidFill>
              </a:rPr>
              <a:t>与其父亲，满足堆序性</a:t>
            </a:r>
            <a:r>
              <a:rPr lang="en-US" altLang="zh-CN" dirty="0" smtClean="0">
                <a:solidFill>
                  <a:srgbClr val="008000"/>
                </a:solidFill>
              </a:rPr>
              <a:t>.</a:t>
            </a:r>
            <a:endParaRPr lang="zh-CN" altLang="en-US" dirty="0" smtClean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3" grpId="0" animBg="1"/>
      <p:bldP spid="4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回顾：哈夫曼树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latin typeface="+mj-lt"/>
              </a:rPr>
              <a:t>给定</a:t>
            </a:r>
            <a:r>
              <a:rPr lang="en-US" altLang="zh-CN" sz="3000" dirty="0" smtClean="0">
                <a:latin typeface="+mj-lt"/>
              </a:rPr>
              <a:t>m</a:t>
            </a:r>
            <a:r>
              <a:rPr lang="zh-CN" altLang="en-US" sz="3000" dirty="0" smtClean="0">
                <a:latin typeface="+mj-lt"/>
              </a:rPr>
              <a:t>个带权的结点，</a:t>
            </a:r>
            <a:endParaRPr lang="en-US" altLang="zh-CN" sz="3000" dirty="0" smtClean="0">
              <a:latin typeface="+mj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以其为</a:t>
            </a:r>
            <a:r>
              <a:rPr lang="zh-CN" altLang="en-US" sz="3000" dirty="0" smtClean="0">
                <a:solidFill>
                  <a:srgbClr val="003399"/>
                </a:solidFill>
              </a:rPr>
              <a:t>外部结点</a:t>
            </a:r>
            <a:r>
              <a:rPr lang="en-US" altLang="zh-CN" sz="3000" dirty="0" smtClean="0">
                <a:solidFill>
                  <a:srgbClr val="003399"/>
                </a:solidFill>
              </a:rPr>
              <a:t>(</a:t>
            </a:r>
            <a:r>
              <a:rPr lang="zh-CN" altLang="en-US" sz="3000" dirty="0" smtClean="0">
                <a:solidFill>
                  <a:srgbClr val="003399"/>
                </a:solidFill>
              </a:rPr>
              <a:t>叶子</a:t>
            </a:r>
            <a:r>
              <a:rPr lang="en-US" altLang="zh-CN" sz="3000" dirty="0" smtClean="0">
                <a:solidFill>
                  <a:srgbClr val="003399"/>
                </a:solidFill>
              </a:rPr>
              <a:t>)</a:t>
            </a:r>
            <a:r>
              <a:rPr lang="zh-CN" altLang="en-US" sz="3000" dirty="0" smtClean="0"/>
              <a:t>建立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扩充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二叉树，其中</a:t>
            </a:r>
            <a:endParaRPr lang="en-US" altLang="zh-CN" sz="300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带权外部路径长度</a:t>
            </a:r>
            <a:r>
              <a:rPr lang="en-US" altLang="zh-CN" sz="3000" dirty="0" smtClean="0"/>
              <a:t>WPL</a:t>
            </a:r>
            <a:r>
              <a:rPr lang="zh-CN" altLang="en-US" sz="3000" dirty="0" smtClean="0"/>
              <a:t>最小的是</a:t>
            </a:r>
            <a:endParaRPr lang="en-US" altLang="zh-CN" sz="3000" dirty="0" smtClean="0"/>
          </a:p>
        </p:txBody>
      </p:sp>
      <p:sp>
        <p:nvSpPr>
          <p:cNvPr id="32" name="矩形 31"/>
          <p:cNvSpPr/>
          <p:nvPr/>
        </p:nvSpPr>
        <p:spPr bwMode="auto">
          <a:xfrm>
            <a:off x="47244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7150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056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6962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9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00800" y="2341602"/>
            <a:ext cx="22098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哈夫曼树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13248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auto">
          <a:xfrm>
            <a:off x="19050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39" name="直接连接符 38"/>
          <p:cNvCxnSpPr>
            <a:stCxn id="38" idx="3"/>
            <a:endCxn id="37" idx="0"/>
          </p:cNvCxnSpPr>
          <p:nvPr/>
        </p:nvCxnSpPr>
        <p:spPr bwMode="auto">
          <a:xfrm rot="5400000">
            <a:off x="1596001" y="3361535"/>
            <a:ext cx="3170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8" idx="5"/>
            <a:endCxn id="44" idx="0"/>
          </p:cNvCxnSpPr>
          <p:nvPr/>
        </p:nvCxnSpPr>
        <p:spPr bwMode="auto">
          <a:xfrm rot="16200000" flipH="1">
            <a:off x="22953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7" idx="3"/>
            <a:endCxn id="45" idx="0"/>
          </p:cNvCxnSpPr>
          <p:nvPr/>
        </p:nvCxnSpPr>
        <p:spPr bwMode="auto">
          <a:xfrm rot="5400000">
            <a:off x="1052401" y="41181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1782000" y="4419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43" name="直接连接符 42"/>
          <p:cNvCxnSpPr>
            <a:stCxn id="37" idx="5"/>
            <a:endCxn id="42" idx="0"/>
          </p:cNvCxnSpPr>
          <p:nvPr/>
        </p:nvCxnSpPr>
        <p:spPr bwMode="auto">
          <a:xfrm rot="16200000" flipH="1">
            <a:off x="1687235" y="41088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23622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62000" y="4453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stCxn id="42" idx="3"/>
            <a:endCxn id="48" idx="0"/>
          </p:cNvCxnSpPr>
          <p:nvPr/>
        </p:nvCxnSpPr>
        <p:spPr bwMode="auto">
          <a:xfrm rot="5400000">
            <a:off x="1568106" y="48972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2" idx="5"/>
            <a:endCxn id="49" idx="0"/>
          </p:cNvCxnSpPr>
          <p:nvPr/>
        </p:nvCxnSpPr>
        <p:spPr bwMode="auto">
          <a:xfrm rot="16200000" flipH="1">
            <a:off x="2082940" y="48561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13710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0952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2204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51" name="Oval 27"/>
          <p:cNvSpPr>
            <a:spLocks noChangeArrowheads="1"/>
          </p:cNvSpPr>
          <p:nvPr/>
        </p:nvSpPr>
        <p:spPr bwMode="auto">
          <a:xfrm>
            <a:off x="48006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52" name="直接连接符 51"/>
          <p:cNvCxnSpPr>
            <a:stCxn id="51" idx="3"/>
            <a:endCxn id="50" idx="0"/>
          </p:cNvCxnSpPr>
          <p:nvPr/>
        </p:nvCxnSpPr>
        <p:spPr bwMode="auto">
          <a:xfrm rot="5400000">
            <a:off x="4491601" y="3361535"/>
            <a:ext cx="3170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51" idx="5"/>
            <a:endCxn id="57" idx="0"/>
          </p:cNvCxnSpPr>
          <p:nvPr/>
        </p:nvCxnSpPr>
        <p:spPr bwMode="auto">
          <a:xfrm rot="16200000" flipH="1">
            <a:off x="51909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0" idx="3"/>
            <a:endCxn id="58" idx="0"/>
          </p:cNvCxnSpPr>
          <p:nvPr/>
        </p:nvCxnSpPr>
        <p:spPr bwMode="auto">
          <a:xfrm rot="5400000">
            <a:off x="3948001" y="41181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4677600" y="4419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56" name="直接连接符 55"/>
          <p:cNvCxnSpPr>
            <a:stCxn id="50" idx="5"/>
            <a:endCxn id="55" idx="0"/>
          </p:cNvCxnSpPr>
          <p:nvPr/>
        </p:nvCxnSpPr>
        <p:spPr bwMode="auto">
          <a:xfrm rot="16200000" flipH="1">
            <a:off x="4582835" y="41088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52578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657600" y="4453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9" name="直接连接符 58"/>
          <p:cNvCxnSpPr>
            <a:stCxn id="55" idx="3"/>
            <a:endCxn id="61" idx="0"/>
          </p:cNvCxnSpPr>
          <p:nvPr/>
        </p:nvCxnSpPr>
        <p:spPr bwMode="auto">
          <a:xfrm rot="5400000">
            <a:off x="4463706" y="48972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5" idx="5"/>
            <a:endCxn id="62" idx="0"/>
          </p:cNvCxnSpPr>
          <p:nvPr/>
        </p:nvCxnSpPr>
        <p:spPr bwMode="auto">
          <a:xfrm rot="16200000" flipH="1">
            <a:off x="4978540" y="48561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矩形 60"/>
          <p:cNvSpPr/>
          <p:nvPr/>
        </p:nvSpPr>
        <p:spPr bwMode="auto">
          <a:xfrm>
            <a:off x="42666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9908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71136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76962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65" name="直接连接符 64"/>
          <p:cNvCxnSpPr>
            <a:stCxn id="64" idx="3"/>
            <a:endCxn id="63" idx="0"/>
          </p:cNvCxnSpPr>
          <p:nvPr/>
        </p:nvCxnSpPr>
        <p:spPr bwMode="auto">
          <a:xfrm rot="5400000">
            <a:off x="7386001" y="3360335"/>
            <a:ext cx="317065" cy="429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4" idx="5"/>
            <a:endCxn id="70" idx="0"/>
          </p:cNvCxnSpPr>
          <p:nvPr/>
        </p:nvCxnSpPr>
        <p:spPr bwMode="auto">
          <a:xfrm rot="16200000" flipH="1">
            <a:off x="80865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3" idx="3"/>
            <a:endCxn id="71" idx="0"/>
          </p:cNvCxnSpPr>
          <p:nvPr/>
        </p:nvCxnSpPr>
        <p:spPr bwMode="auto">
          <a:xfrm rot="5400000">
            <a:off x="6841201" y="41181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7570800" y="4419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69" name="直接连接符 68"/>
          <p:cNvCxnSpPr>
            <a:stCxn id="63" idx="5"/>
            <a:endCxn id="68" idx="0"/>
          </p:cNvCxnSpPr>
          <p:nvPr/>
        </p:nvCxnSpPr>
        <p:spPr bwMode="auto">
          <a:xfrm rot="16200000" flipH="1">
            <a:off x="7476035" y="41088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矩形 69"/>
          <p:cNvSpPr/>
          <p:nvPr/>
        </p:nvSpPr>
        <p:spPr bwMode="auto">
          <a:xfrm>
            <a:off x="81534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9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550800" y="4453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2" name="直接连接符 71"/>
          <p:cNvCxnSpPr>
            <a:stCxn id="68" idx="3"/>
            <a:endCxn id="74" idx="0"/>
          </p:cNvCxnSpPr>
          <p:nvPr/>
        </p:nvCxnSpPr>
        <p:spPr bwMode="auto">
          <a:xfrm rot="5400000">
            <a:off x="7356906" y="48972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68" idx="5"/>
            <a:endCxn id="75" idx="0"/>
          </p:cNvCxnSpPr>
          <p:nvPr/>
        </p:nvCxnSpPr>
        <p:spPr bwMode="auto">
          <a:xfrm rot="16200000" flipH="1">
            <a:off x="7871740" y="48561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矩形 73"/>
          <p:cNvSpPr/>
          <p:nvPr/>
        </p:nvSpPr>
        <p:spPr bwMode="auto">
          <a:xfrm>
            <a:off x="71598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8840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3810000" y="57150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9+3*2+6*3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=33</a:t>
            </a: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838200" y="5715000"/>
            <a:ext cx="2514600" cy="838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2+3*2+13*3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=47</a:t>
            </a:r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6629400" y="57150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9+4*2+5*3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=32</a:t>
            </a:r>
          </a:p>
        </p:txBody>
      </p:sp>
      <p:sp>
        <p:nvSpPr>
          <p:cNvPr id="79" name="Rectangle 2"/>
          <p:cNvSpPr txBox="1">
            <a:spLocks noChangeArrowheads="1"/>
          </p:cNvSpPr>
          <p:nvPr/>
        </p:nvSpPr>
        <p:spPr bwMode="auto">
          <a:xfrm>
            <a:off x="72390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0" name="Rectangle 2"/>
          <p:cNvSpPr txBox="1">
            <a:spLocks noChangeArrowheads="1"/>
          </p:cNvSpPr>
          <p:nvPr/>
        </p:nvSpPr>
        <p:spPr bwMode="auto">
          <a:xfrm>
            <a:off x="83058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67056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 bwMode="auto">
          <a:xfrm>
            <a:off x="76962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3" name="Rectangle 2"/>
          <p:cNvSpPr txBox="1">
            <a:spLocks noChangeArrowheads="1"/>
          </p:cNvSpPr>
          <p:nvPr/>
        </p:nvSpPr>
        <p:spPr bwMode="auto">
          <a:xfrm>
            <a:off x="72390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4" name="Rectangle 2"/>
          <p:cNvSpPr txBox="1">
            <a:spLocks noChangeArrowheads="1"/>
          </p:cNvSpPr>
          <p:nvPr/>
        </p:nvSpPr>
        <p:spPr bwMode="auto">
          <a:xfrm>
            <a:off x="81534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5" name="Rectangle 2"/>
          <p:cNvSpPr txBox="1">
            <a:spLocks noChangeArrowheads="1"/>
          </p:cNvSpPr>
          <p:nvPr/>
        </p:nvSpPr>
        <p:spPr bwMode="auto">
          <a:xfrm>
            <a:off x="43434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6" name="Rectangle 2"/>
          <p:cNvSpPr txBox="1">
            <a:spLocks noChangeArrowheads="1"/>
          </p:cNvSpPr>
          <p:nvPr/>
        </p:nvSpPr>
        <p:spPr bwMode="auto">
          <a:xfrm>
            <a:off x="54102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7" name="Rectangle 2"/>
          <p:cNvSpPr txBox="1">
            <a:spLocks noChangeArrowheads="1"/>
          </p:cNvSpPr>
          <p:nvPr/>
        </p:nvSpPr>
        <p:spPr bwMode="auto">
          <a:xfrm>
            <a:off x="38100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48006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9" name="Rectangle 2"/>
          <p:cNvSpPr txBox="1">
            <a:spLocks noChangeArrowheads="1"/>
          </p:cNvSpPr>
          <p:nvPr/>
        </p:nvSpPr>
        <p:spPr bwMode="auto">
          <a:xfrm>
            <a:off x="43434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0" name="Rectangle 2"/>
          <p:cNvSpPr txBox="1">
            <a:spLocks noChangeArrowheads="1"/>
          </p:cNvSpPr>
          <p:nvPr/>
        </p:nvSpPr>
        <p:spPr bwMode="auto">
          <a:xfrm>
            <a:off x="52578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1" name="Rectangle 2"/>
          <p:cNvSpPr txBox="1">
            <a:spLocks noChangeArrowheads="1"/>
          </p:cNvSpPr>
          <p:nvPr/>
        </p:nvSpPr>
        <p:spPr bwMode="auto">
          <a:xfrm>
            <a:off x="14478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25146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 bwMode="auto">
          <a:xfrm>
            <a:off x="9144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4" name="Rectangle 2"/>
          <p:cNvSpPr txBox="1">
            <a:spLocks noChangeArrowheads="1"/>
          </p:cNvSpPr>
          <p:nvPr/>
        </p:nvSpPr>
        <p:spPr bwMode="auto">
          <a:xfrm>
            <a:off x="19050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14478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6" name="Rectangle 2"/>
          <p:cNvSpPr txBox="1">
            <a:spLocks noChangeArrowheads="1"/>
          </p:cNvSpPr>
          <p:nvPr/>
        </p:nvSpPr>
        <p:spPr bwMode="auto">
          <a:xfrm>
            <a:off x="23622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目的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r>
              <a:rPr lang="zh-CN" altLang="en-US" sz="3200" dirty="0" smtClean="0">
                <a:latin typeface="Arial" charset="0"/>
                <a:ea typeface="黑体" pitchFamily="2" charset="-122"/>
              </a:rPr>
              <a:t>为</a:t>
            </a:r>
            <a:r>
              <a:rPr lang="en-US" altLang="zh-CN" sz="3200" dirty="0" smtClean="0">
                <a:latin typeface="Arial" charset="0"/>
                <a:ea typeface="黑体" pitchFamily="2" charset="-122"/>
              </a:rPr>
              <a:t>x</a:t>
            </a:r>
            <a:r>
              <a:rPr lang="zh-CN" altLang="en-US" sz="3200" dirty="0" smtClean="0">
                <a:latin typeface="Arial" charset="0"/>
                <a:ea typeface="黑体" pitchFamily="2" charset="-122"/>
              </a:rPr>
              <a:t>找位置</a:t>
            </a:r>
            <a:endParaRPr lang="en-US" altLang="zh-CN" sz="3200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572000" y="1601788"/>
            <a:ext cx="4572000" cy="525938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初始位置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dirty="0">
                <a:latin typeface="Arial" charset="0"/>
                <a:ea typeface="黑体" pitchFamily="2" charset="-122"/>
              </a:rPr>
              <a:t>=11;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堆序性判断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：</a:t>
            </a:r>
            <a:r>
              <a:rPr lang="en-US" altLang="zh-CN" dirty="0" err="1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的父亲</a:t>
            </a:r>
            <a:r>
              <a:rPr lang="en-US" altLang="zh-CN" dirty="0" smtClean="0">
                <a:latin typeface="+mj-lt"/>
                <a:ea typeface="黑体" pitchFamily="2" charset="-122"/>
              </a:rPr>
              <a:t>&gt; 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？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--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是，</a:t>
            </a:r>
            <a:r>
              <a:rPr lang="zh-CN" altLang="en-US" dirty="0">
                <a:latin typeface="+mj-lt"/>
                <a:ea typeface="黑体" pitchFamily="2" charset="-122"/>
              </a:rPr>
              <a:t>则 </a:t>
            </a:r>
            <a:r>
              <a:rPr lang="en-US" altLang="zh-CN" dirty="0" err="1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的父亲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下沉，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                  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空位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置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上升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8458200" y="5602288"/>
            <a:ext cx="264816" cy="48013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dirty="0" err="1" smtClean="0">
                <a:ea typeface="黑体" pitchFamily="49" charset="-122"/>
              </a:rPr>
              <a:t>i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8243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8244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8245" name="Oval 28"/>
          <p:cNvSpPr>
            <a:spLocks noChangeArrowheads="1"/>
          </p:cNvSpPr>
          <p:nvPr/>
        </p:nvSpPr>
        <p:spPr bwMode="auto">
          <a:xfrm>
            <a:off x="3611563" y="29559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5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8246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8247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sp>
        <p:nvSpPr>
          <p:cNvPr id="8248" name="Oval 29"/>
          <p:cNvSpPr>
            <a:spLocks noChangeArrowheads="1"/>
          </p:cNvSpPr>
          <p:nvPr/>
        </p:nvSpPr>
        <p:spPr bwMode="auto">
          <a:xfrm>
            <a:off x="3271838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7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8249" name="直接连接符 114"/>
          <p:cNvCxnSpPr>
            <a:cxnSpLocks noChangeShapeType="1"/>
            <a:stCxn id="8244" idx="3"/>
            <a:endCxn id="8243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0" name="直接连接符 115"/>
          <p:cNvCxnSpPr>
            <a:cxnSpLocks noChangeShapeType="1"/>
            <a:stCxn id="8244" idx="5"/>
            <a:endCxn id="8245" idx="0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1" name="直接连接符 116"/>
          <p:cNvCxnSpPr>
            <a:cxnSpLocks noChangeShapeType="1"/>
            <a:stCxn id="8243" idx="3"/>
            <a:endCxn id="8246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2" name="直接连接符 117"/>
          <p:cNvCxnSpPr>
            <a:cxnSpLocks noChangeShapeType="1"/>
            <a:stCxn id="8245" idx="3"/>
            <a:endCxn id="8248" idx="0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3" name="直接连接符 118"/>
          <p:cNvCxnSpPr>
            <a:cxnSpLocks noChangeShapeType="1"/>
            <a:stCxn id="8245" idx="5"/>
            <a:endCxn id="8247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54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8255" name="直接连接符 120"/>
          <p:cNvCxnSpPr>
            <a:cxnSpLocks noChangeShapeType="1"/>
            <a:stCxn id="8243" idx="5"/>
            <a:endCxn id="8254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56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8257" name="直接连接符 122"/>
          <p:cNvCxnSpPr>
            <a:cxnSpLocks noChangeShapeType="1"/>
            <a:stCxn id="8246" idx="3"/>
            <a:endCxn id="8256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8" name="直接连接符 123"/>
          <p:cNvCxnSpPr>
            <a:cxnSpLocks noChangeShapeType="1"/>
            <a:stCxn id="8259" idx="0"/>
            <a:endCxn id="8246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59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8260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8261" name="直接连接符 126"/>
          <p:cNvCxnSpPr>
            <a:cxnSpLocks noChangeShapeType="1"/>
            <a:stCxn id="8254" idx="3"/>
            <a:endCxn id="8260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62" name="直接连接符 127"/>
          <p:cNvCxnSpPr>
            <a:cxnSpLocks noChangeShapeType="1"/>
            <a:stCxn id="8263" idx="0"/>
            <a:endCxn id="8254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63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8264" name="矩形 129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131" name="矩形 130"/>
          <p:cNvSpPr>
            <a:spLocks noChangeArrowheads="1"/>
          </p:cNvSpPr>
          <p:nvPr/>
        </p:nvSpPr>
        <p:spPr bwMode="auto">
          <a:xfrm>
            <a:off x="3048000" y="4648200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132" name="直接连接符 131"/>
          <p:cNvCxnSpPr>
            <a:cxnSpLocks noChangeShapeType="1"/>
            <a:stCxn id="8248" idx="3"/>
          </p:cNvCxnSpPr>
          <p:nvPr/>
        </p:nvCxnSpPr>
        <p:spPr bwMode="auto">
          <a:xfrm flipH="1">
            <a:off x="3200400" y="4217988"/>
            <a:ext cx="146050" cy="4508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矩形 32"/>
          <p:cNvSpPr/>
          <p:nvPr/>
        </p:nvSpPr>
        <p:spPr bwMode="auto">
          <a:xfrm>
            <a:off x="4770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31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目的：</a:t>
            </a:r>
            <a:r>
              <a:rPr lang="zh-CN" altLang="en-US" sz="3200" dirty="0">
                <a:latin typeface="Arial" charset="0"/>
                <a:ea typeface="黑体" pitchFamily="2" charset="-122"/>
              </a:rPr>
              <a:t>为</a:t>
            </a:r>
            <a:r>
              <a:rPr lang="en-US" altLang="zh-CN" sz="3200" dirty="0">
                <a:latin typeface="Arial" charset="0"/>
                <a:ea typeface="黑体" pitchFamily="2" charset="-122"/>
              </a:rPr>
              <a:t>x</a:t>
            </a:r>
            <a:r>
              <a:rPr lang="zh-CN" altLang="en-US" sz="3200" dirty="0">
                <a:latin typeface="Arial" charset="0"/>
                <a:ea typeface="黑体" pitchFamily="2" charset="-122"/>
              </a:rPr>
              <a:t>找位置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0" y="1600200"/>
            <a:ext cx="4572000" cy="52609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初始位置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dirty="0">
                <a:latin typeface="Arial" charset="0"/>
                <a:ea typeface="黑体" pitchFamily="2" charset="-122"/>
              </a:rPr>
              <a:t>=11;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堆序性判断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：</a:t>
            </a:r>
            <a:r>
              <a:rPr lang="en-US" altLang="zh-CN" dirty="0" err="1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的父亲</a:t>
            </a:r>
            <a:r>
              <a:rPr lang="en-US" altLang="zh-CN" dirty="0" smtClean="0">
                <a:latin typeface="+mj-lt"/>
                <a:ea typeface="黑体" pitchFamily="2" charset="-122"/>
              </a:rPr>
              <a:t>&gt; 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？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--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是，</a:t>
            </a:r>
            <a:r>
              <a:rPr lang="zh-CN" altLang="en-US" dirty="0">
                <a:latin typeface="+mj-lt"/>
                <a:ea typeface="黑体" pitchFamily="2" charset="-122"/>
              </a:rPr>
              <a:t>则 </a:t>
            </a:r>
            <a:r>
              <a:rPr lang="en-US" altLang="zh-CN" dirty="0" err="1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的父亲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下沉，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                  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空位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置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上升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800" b="0" kern="1200" dirty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266" name="矩形 41"/>
          <p:cNvSpPr>
            <a:spLocks noChangeArrowheads="1"/>
          </p:cNvSpPr>
          <p:nvPr/>
        </p:nvSpPr>
        <p:spPr bwMode="auto">
          <a:xfrm>
            <a:off x="4876800" y="5638800"/>
            <a:ext cx="264816" cy="48013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dirty="0" err="1" smtClean="0">
                <a:ea typeface="黑体" pitchFamily="49" charset="-122"/>
              </a:rPr>
              <a:t>i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9267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9268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9269" name="Oval 28"/>
          <p:cNvSpPr>
            <a:spLocks noChangeArrowheads="1"/>
          </p:cNvSpPr>
          <p:nvPr/>
        </p:nvSpPr>
        <p:spPr bwMode="auto">
          <a:xfrm>
            <a:off x="3611563" y="29559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5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9270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9271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cxnSp>
        <p:nvCxnSpPr>
          <p:cNvPr id="9272" name="直接连接符 114"/>
          <p:cNvCxnSpPr>
            <a:cxnSpLocks noChangeShapeType="1"/>
            <a:stCxn id="9268" idx="3"/>
            <a:endCxn id="9267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3" name="直接连接符 115"/>
          <p:cNvCxnSpPr>
            <a:cxnSpLocks noChangeShapeType="1"/>
            <a:stCxn id="9268" idx="5"/>
            <a:endCxn id="9269" idx="0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4" name="直接连接符 116"/>
          <p:cNvCxnSpPr>
            <a:cxnSpLocks noChangeShapeType="1"/>
            <a:stCxn id="9267" idx="3"/>
            <a:endCxn id="9270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5" name="直接连接符 117"/>
          <p:cNvCxnSpPr>
            <a:cxnSpLocks noChangeShapeType="1"/>
            <a:stCxn id="9269" idx="3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6" name="直接连接符 118"/>
          <p:cNvCxnSpPr>
            <a:cxnSpLocks noChangeShapeType="1"/>
            <a:stCxn id="9269" idx="5"/>
            <a:endCxn id="9271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77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9278" name="直接连接符 120"/>
          <p:cNvCxnSpPr>
            <a:cxnSpLocks noChangeShapeType="1"/>
            <a:stCxn id="9267" idx="5"/>
            <a:endCxn id="9277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79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9280" name="直接连接符 122"/>
          <p:cNvCxnSpPr>
            <a:cxnSpLocks noChangeShapeType="1"/>
            <a:stCxn id="9270" idx="3"/>
            <a:endCxn id="9279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81" name="直接连接符 123"/>
          <p:cNvCxnSpPr>
            <a:cxnSpLocks noChangeShapeType="1"/>
            <a:stCxn id="9282" idx="0"/>
            <a:endCxn id="9270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82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9283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9284" name="直接连接符 126"/>
          <p:cNvCxnSpPr>
            <a:cxnSpLocks noChangeShapeType="1"/>
            <a:stCxn id="9277" idx="3"/>
            <a:endCxn id="9283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85" name="直接连接符 127"/>
          <p:cNvCxnSpPr>
            <a:cxnSpLocks noChangeShapeType="1"/>
            <a:stCxn id="9286" idx="0"/>
            <a:endCxn id="9277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86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9287" name="矩形 129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9288" name="矩形 130"/>
          <p:cNvSpPr>
            <a:spLocks noChangeArrowheads="1"/>
          </p:cNvSpPr>
          <p:nvPr/>
        </p:nvSpPr>
        <p:spPr bwMode="auto">
          <a:xfrm>
            <a:off x="3200400" y="3733800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9289" name="直接连接符 131"/>
          <p:cNvCxnSpPr>
            <a:cxnSpLocks noChangeShapeType="1"/>
            <a:stCxn id="9288" idx="2"/>
          </p:cNvCxnSpPr>
          <p:nvPr/>
        </p:nvCxnSpPr>
        <p:spPr bwMode="auto">
          <a:xfrm flipH="1">
            <a:off x="3200400" y="4268788"/>
            <a:ext cx="252413" cy="4000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90" name="Oval 29"/>
          <p:cNvSpPr>
            <a:spLocks noChangeArrowheads="1"/>
          </p:cNvSpPr>
          <p:nvPr/>
        </p:nvSpPr>
        <p:spPr bwMode="auto">
          <a:xfrm>
            <a:off x="29718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7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316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648200" y="4038600"/>
            <a:ext cx="4495800" cy="1295400"/>
          </a:xfrm>
          <a:prstGeom prst="rect">
            <a:avLst/>
          </a:prstGeom>
          <a:solidFill>
            <a:srgbClr val="23476B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chemeClr val="bg1"/>
                </a:solidFill>
                <a:latin typeface="+mn-lt"/>
              </a:rPr>
              <a:t>pq</a:t>
            </a:r>
            <a:r>
              <a:rPr lang="en-US" altLang="zh-CN" sz="3000" dirty="0" smtClean="0">
                <a:solidFill>
                  <a:schemeClr val="bg1"/>
                </a:solidFill>
                <a:latin typeface="+mn-lt"/>
              </a:rPr>
              <a:t>[</a:t>
            </a:r>
            <a:r>
              <a:rPr lang="en-US" altLang="zh-CN" sz="3000" dirty="0" err="1" smtClean="0">
                <a:solidFill>
                  <a:schemeClr val="bg1"/>
                </a:solidFill>
                <a:latin typeface="+mn-lt"/>
              </a:rPr>
              <a:t>i</a:t>
            </a:r>
            <a:r>
              <a:rPr lang="en-US" altLang="zh-CN" sz="3000" dirty="0" smtClean="0">
                <a:solidFill>
                  <a:schemeClr val="bg1"/>
                </a:solidFill>
                <a:latin typeface="+mn-lt"/>
              </a:rPr>
              <a:t>]= </a:t>
            </a:r>
            <a:r>
              <a:rPr lang="en-US" altLang="zh-CN" sz="3000" dirty="0" smtClean="0">
                <a:solidFill>
                  <a:schemeClr val="bg1"/>
                </a:solidFill>
                <a:latin typeface="+mn-lt"/>
              </a:rPr>
              <a:t>p</a:t>
            </a:r>
            <a:r>
              <a:rPr lang="en-US" altLang="zh-CN" sz="3000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q[(i-1)/2</a:t>
            </a:r>
            <a:r>
              <a:rPr lang="en-US" altLang="zh-CN" sz="3000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]; </a:t>
            </a:r>
            <a:r>
              <a:rPr lang="en-US" altLang="zh-CN" sz="2400" dirty="0" smtClean="0">
                <a:solidFill>
                  <a:srgbClr val="99FFCC"/>
                </a:solidFill>
                <a:latin typeface="+mn-lt"/>
                <a:ea typeface="黑体" pitchFamily="2" charset="-122"/>
              </a:rPr>
              <a:t>//</a:t>
            </a:r>
            <a:r>
              <a:rPr lang="zh-CN" altLang="en-US" sz="2400" dirty="0" smtClean="0">
                <a:solidFill>
                  <a:srgbClr val="99FFCC"/>
                </a:solidFill>
                <a:latin typeface="+mn-lt"/>
                <a:ea typeface="黑体" pitchFamily="2" charset="-122"/>
              </a:rPr>
              <a:t>父亲下沉</a:t>
            </a:r>
            <a:endParaRPr lang="en-US" altLang="zh-CN" sz="2400" dirty="0" smtClean="0">
              <a:solidFill>
                <a:srgbClr val="99FFCC"/>
              </a:solidFill>
              <a:latin typeface="+mn-lt"/>
              <a:ea typeface="黑体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sz="3000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 = (i-1)/2</a:t>
            </a:r>
            <a:r>
              <a:rPr lang="en-US" altLang="zh-CN" sz="3000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;  </a:t>
            </a:r>
            <a:r>
              <a:rPr lang="en-US" altLang="zh-CN" sz="2400" dirty="0" smtClean="0">
                <a:solidFill>
                  <a:srgbClr val="99FFCC"/>
                </a:solidFill>
                <a:latin typeface="+mn-lt"/>
                <a:ea typeface="黑体" pitchFamily="2" charset="-122"/>
              </a:rPr>
              <a:t>//</a:t>
            </a:r>
            <a:r>
              <a:rPr lang="zh-CN" altLang="en-US" sz="2400" dirty="0" smtClean="0">
                <a:solidFill>
                  <a:srgbClr val="99FFCC"/>
                </a:solidFill>
                <a:latin typeface="+mn-lt"/>
                <a:ea typeface="黑体" pitchFamily="2" charset="-122"/>
              </a:rPr>
              <a:t>空位置上升</a:t>
            </a:r>
            <a:endParaRPr lang="en-US" altLang="zh-CN" sz="2400" dirty="0" smtClean="0">
              <a:solidFill>
                <a:srgbClr val="99FFCC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目的：</a:t>
            </a:r>
            <a:r>
              <a:rPr lang="zh-CN" altLang="en-US" sz="3200" dirty="0">
                <a:latin typeface="Arial" charset="0"/>
                <a:ea typeface="黑体" pitchFamily="2" charset="-122"/>
              </a:rPr>
              <a:t>为</a:t>
            </a:r>
            <a:r>
              <a:rPr lang="en-US" altLang="zh-CN" sz="3200" dirty="0">
                <a:latin typeface="Arial" charset="0"/>
                <a:ea typeface="黑体" pitchFamily="2" charset="-122"/>
              </a:rPr>
              <a:t>x</a:t>
            </a:r>
            <a:r>
              <a:rPr lang="zh-CN" altLang="en-US" sz="3200" dirty="0">
                <a:latin typeface="Arial" charset="0"/>
                <a:ea typeface="黑体" pitchFamily="2" charset="-122"/>
              </a:rPr>
              <a:t>找位置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572000" y="1601788"/>
            <a:ext cx="4572000" cy="525938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初始位置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dirty="0">
                <a:latin typeface="Arial" charset="0"/>
                <a:ea typeface="黑体" pitchFamily="2" charset="-122"/>
              </a:rPr>
              <a:t>=11;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堆序性判断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：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</a:rPr>
              <a:t>的父亲</a:t>
            </a:r>
            <a:r>
              <a:rPr lang="en-US" altLang="zh-CN" dirty="0" smtClean="0">
                <a:latin typeface="+mj-lt"/>
                <a:ea typeface="黑体" pitchFamily="2" charset="-122"/>
              </a:rPr>
              <a:t>&gt; x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？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--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是，</a:t>
            </a:r>
            <a:r>
              <a:rPr lang="zh-CN" altLang="en-US" dirty="0">
                <a:latin typeface="+mj-lt"/>
                <a:ea typeface="黑体" pitchFamily="2" charset="-122"/>
              </a:rPr>
              <a:t>则 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</a:rPr>
              <a:t>的父亲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下沉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，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                  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空位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置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上升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dirty="0">
                <a:latin typeface="Arial" charset="0"/>
                <a:ea typeface="黑体" pitchFamily="2" charset="-122"/>
              </a:rPr>
              <a:t>3. </a:t>
            </a:r>
            <a:r>
              <a:rPr lang="zh-CN" altLang="en-US" dirty="0">
                <a:latin typeface="Arial" charset="0"/>
                <a:ea typeface="黑体" pitchFamily="2" charset="-122"/>
              </a:rPr>
              <a:t>判断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：</a:t>
            </a:r>
            <a:r>
              <a:rPr lang="en-US" altLang="zh-CN" dirty="0" err="1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的父亲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&gt;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？</a:t>
            </a:r>
            <a:r>
              <a:rPr lang="en-US" altLang="zh-CN" b="1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…...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800" b="0" kern="1200" dirty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266" name="矩形 41"/>
          <p:cNvSpPr>
            <a:spLocks noChangeArrowheads="1"/>
          </p:cNvSpPr>
          <p:nvPr/>
        </p:nvSpPr>
        <p:spPr bwMode="auto">
          <a:xfrm>
            <a:off x="4876800" y="5638800"/>
            <a:ext cx="264816" cy="48013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dirty="0" err="1" smtClean="0">
                <a:ea typeface="黑体" pitchFamily="49" charset="-122"/>
              </a:rPr>
              <a:t>i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9267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9268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9269" name="Oval 28"/>
          <p:cNvSpPr>
            <a:spLocks noChangeArrowheads="1"/>
          </p:cNvSpPr>
          <p:nvPr/>
        </p:nvSpPr>
        <p:spPr bwMode="auto">
          <a:xfrm>
            <a:off x="3611563" y="29559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5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9270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9271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cxnSp>
        <p:nvCxnSpPr>
          <p:cNvPr id="9272" name="直接连接符 114"/>
          <p:cNvCxnSpPr>
            <a:cxnSpLocks noChangeShapeType="1"/>
            <a:stCxn id="9268" idx="3"/>
            <a:endCxn id="9267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3" name="直接连接符 115"/>
          <p:cNvCxnSpPr>
            <a:cxnSpLocks noChangeShapeType="1"/>
            <a:stCxn id="9268" idx="5"/>
            <a:endCxn id="9269" idx="0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4" name="直接连接符 116"/>
          <p:cNvCxnSpPr>
            <a:cxnSpLocks noChangeShapeType="1"/>
            <a:stCxn id="9267" idx="3"/>
            <a:endCxn id="9270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5" name="直接连接符 117"/>
          <p:cNvCxnSpPr>
            <a:cxnSpLocks noChangeShapeType="1"/>
            <a:stCxn id="9269" idx="3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6" name="直接连接符 118"/>
          <p:cNvCxnSpPr>
            <a:cxnSpLocks noChangeShapeType="1"/>
            <a:stCxn id="9269" idx="5"/>
            <a:endCxn id="9271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77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9278" name="直接连接符 120"/>
          <p:cNvCxnSpPr>
            <a:cxnSpLocks noChangeShapeType="1"/>
            <a:stCxn id="9267" idx="5"/>
            <a:endCxn id="9277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79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9280" name="直接连接符 122"/>
          <p:cNvCxnSpPr>
            <a:cxnSpLocks noChangeShapeType="1"/>
            <a:stCxn id="9270" idx="3"/>
            <a:endCxn id="9279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81" name="直接连接符 123"/>
          <p:cNvCxnSpPr>
            <a:cxnSpLocks noChangeShapeType="1"/>
            <a:stCxn id="9282" idx="0"/>
            <a:endCxn id="9270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82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9283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9284" name="直接连接符 126"/>
          <p:cNvCxnSpPr>
            <a:cxnSpLocks noChangeShapeType="1"/>
            <a:stCxn id="9277" idx="3"/>
            <a:endCxn id="9283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85" name="直接连接符 127"/>
          <p:cNvCxnSpPr>
            <a:cxnSpLocks noChangeShapeType="1"/>
            <a:stCxn id="9286" idx="0"/>
            <a:endCxn id="9277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86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9287" name="矩形 129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9288" name="矩形 130"/>
          <p:cNvSpPr>
            <a:spLocks noChangeArrowheads="1"/>
          </p:cNvSpPr>
          <p:nvPr/>
        </p:nvSpPr>
        <p:spPr bwMode="auto">
          <a:xfrm>
            <a:off x="3200400" y="3733800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9289" name="直接连接符 131"/>
          <p:cNvCxnSpPr>
            <a:cxnSpLocks noChangeShapeType="1"/>
            <a:stCxn id="9288" idx="2"/>
          </p:cNvCxnSpPr>
          <p:nvPr/>
        </p:nvCxnSpPr>
        <p:spPr bwMode="auto">
          <a:xfrm flipH="1">
            <a:off x="3200400" y="4268788"/>
            <a:ext cx="252413" cy="4000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90" name="Oval 29"/>
          <p:cNvSpPr>
            <a:spLocks noChangeArrowheads="1"/>
          </p:cNvSpPr>
          <p:nvPr/>
        </p:nvSpPr>
        <p:spPr bwMode="auto">
          <a:xfrm>
            <a:off x="29718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7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316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0132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目的：</a:t>
            </a:r>
            <a:r>
              <a:rPr lang="zh-CN" altLang="en-US" sz="3200" dirty="0">
                <a:latin typeface="Arial" charset="0"/>
                <a:ea typeface="黑体" pitchFamily="2" charset="-122"/>
              </a:rPr>
              <a:t>为</a:t>
            </a:r>
            <a:r>
              <a:rPr lang="en-US" altLang="zh-CN" sz="3200" dirty="0">
                <a:latin typeface="Arial" charset="0"/>
                <a:ea typeface="黑体" pitchFamily="2" charset="-122"/>
              </a:rPr>
              <a:t>x</a:t>
            </a:r>
            <a:r>
              <a:rPr lang="zh-CN" altLang="en-US" sz="3200" dirty="0">
                <a:latin typeface="Arial" charset="0"/>
                <a:ea typeface="黑体" pitchFamily="2" charset="-122"/>
              </a:rPr>
              <a:t>找位置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0245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10246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10247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10248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cxnSp>
        <p:nvCxnSpPr>
          <p:cNvPr id="10249" name="直接连接符 114"/>
          <p:cNvCxnSpPr>
            <a:cxnSpLocks noChangeShapeType="1"/>
            <a:stCxn id="10246" idx="3"/>
            <a:endCxn id="10245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0" name="直接连接符 115"/>
          <p:cNvCxnSpPr>
            <a:cxnSpLocks noChangeShapeType="1"/>
            <a:stCxn id="10246" idx="5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1" name="直接连接符 116"/>
          <p:cNvCxnSpPr>
            <a:cxnSpLocks noChangeShapeType="1"/>
            <a:stCxn id="10245" idx="3"/>
            <a:endCxn id="10247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2" name="直接连接符 117"/>
          <p:cNvCxnSpPr>
            <a:cxnSpLocks noChangeShapeType="1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3" name="直接连接符 118"/>
          <p:cNvCxnSpPr>
            <a:cxnSpLocks noChangeShapeType="1"/>
            <a:endCxn id="10248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4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10255" name="直接连接符 120"/>
          <p:cNvCxnSpPr>
            <a:cxnSpLocks noChangeShapeType="1"/>
            <a:stCxn id="10245" idx="5"/>
            <a:endCxn id="10254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6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10257" name="直接连接符 122"/>
          <p:cNvCxnSpPr>
            <a:cxnSpLocks noChangeShapeType="1"/>
            <a:stCxn id="10247" idx="3"/>
            <a:endCxn id="10256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8" name="直接连接符 123"/>
          <p:cNvCxnSpPr>
            <a:cxnSpLocks noChangeShapeType="1"/>
            <a:stCxn id="10259" idx="0"/>
            <a:endCxn id="10247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9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10260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10261" name="直接连接符 126"/>
          <p:cNvCxnSpPr>
            <a:cxnSpLocks noChangeShapeType="1"/>
            <a:stCxn id="10254" idx="3"/>
            <a:endCxn id="10260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2" name="直接连接符 127"/>
          <p:cNvCxnSpPr>
            <a:cxnSpLocks noChangeShapeType="1"/>
            <a:stCxn id="10263" idx="0"/>
            <a:endCxn id="10254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3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10265" name="直接连接符 131"/>
          <p:cNvCxnSpPr>
            <a:cxnSpLocks noChangeShapeType="1"/>
            <a:stCxn id="10314" idx="4"/>
            <a:endCxn id="10266" idx="0"/>
          </p:cNvCxnSpPr>
          <p:nvPr/>
        </p:nvCxnSpPr>
        <p:spPr bwMode="auto">
          <a:xfrm flipH="1">
            <a:off x="3224213" y="4267200"/>
            <a:ext cx="2286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6" name="Oval 29"/>
          <p:cNvSpPr>
            <a:spLocks noChangeArrowheads="1"/>
          </p:cNvSpPr>
          <p:nvPr/>
        </p:nvSpPr>
        <p:spPr bwMode="auto">
          <a:xfrm>
            <a:off x="29718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7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4572000" y="1600200"/>
            <a:ext cx="4572000" cy="5257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初始位置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dirty="0">
                <a:latin typeface="Arial" charset="0"/>
                <a:ea typeface="黑体" pitchFamily="2" charset="-122"/>
              </a:rPr>
              <a:t>=11;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堆序性判断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：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</a:rPr>
              <a:t>的父亲</a:t>
            </a:r>
            <a:r>
              <a:rPr lang="en-US" altLang="zh-CN" dirty="0" smtClean="0">
                <a:latin typeface="+mj-lt"/>
                <a:ea typeface="黑体" pitchFamily="2" charset="-122"/>
              </a:rPr>
              <a:t>&gt; x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？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--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是，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则 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</a:rPr>
              <a:t>的父亲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下沉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，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                  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空位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置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上升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dirty="0">
                <a:latin typeface="Arial" charset="0"/>
                <a:ea typeface="黑体" pitchFamily="2" charset="-122"/>
              </a:rPr>
              <a:t>3.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判断：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</a:rPr>
              <a:t>的父亲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&gt; x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？</a:t>
            </a:r>
            <a:r>
              <a:rPr lang="en-US" altLang="zh-CN" b="1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…...</a:t>
            </a:r>
            <a:endParaRPr lang="en-US" altLang="zh-CN" b="1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dirty="0">
                <a:latin typeface="Arial" charset="0"/>
                <a:ea typeface="黑体" pitchFamily="2" charset="-122"/>
              </a:rPr>
              <a:t>4. </a:t>
            </a:r>
            <a:r>
              <a:rPr lang="zh-CN" altLang="en-US" dirty="0">
                <a:latin typeface="Arial" charset="0"/>
                <a:ea typeface="黑体" pitchFamily="2" charset="-122"/>
              </a:rPr>
              <a:t>判断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：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父亲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&gt; x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？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Arial" charset="0"/>
                <a:ea typeface="黑体" pitchFamily="2" charset="-122"/>
              </a:rPr>
              <a:t>   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--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否，</a:t>
            </a:r>
            <a:r>
              <a:rPr lang="zh-CN" altLang="en-US" dirty="0">
                <a:latin typeface="Arial" charset="0"/>
                <a:ea typeface="黑体" pitchFamily="2" charset="-122"/>
              </a:rPr>
              <a:t>放置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，结束。</a:t>
            </a:r>
            <a:endParaRPr lang="en-US" altLang="zh-CN" b="1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800" b="0" kern="1200" dirty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800" b="0" kern="1200" dirty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312" name="矩形 42"/>
          <p:cNvSpPr>
            <a:spLocks noChangeArrowheads="1"/>
          </p:cNvSpPr>
          <p:nvPr/>
        </p:nvSpPr>
        <p:spPr bwMode="auto">
          <a:xfrm>
            <a:off x="3124200" y="5638800"/>
            <a:ext cx="265113" cy="4794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ea typeface="黑体" pitchFamily="49" charset="-122"/>
              </a:rPr>
              <a:t>i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10313" name="矩形 31"/>
          <p:cNvSpPr>
            <a:spLocks noChangeArrowheads="1"/>
          </p:cNvSpPr>
          <p:nvPr/>
        </p:nvSpPr>
        <p:spPr bwMode="auto">
          <a:xfrm>
            <a:off x="3611563" y="2895600"/>
            <a:ext cx="503237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>
              <a:ea typeface="黑体" pitchFamily="49" charset="-122"/>
            </a:endParaRPr>
          </a:p>
        </p:txBody>
      </p:sp>
      <p:sp>
        <p:nvSpPr>
          <p:cNvPr id="10314" name="Oval 28"/>
          <p:cNvSpPr>
            <a:spLocks noChangeArrowheads="1"/>
          </p:cNvSpPr>
          <p:nvPr/>
        </p:nvSpPr>
        <p:spPr bwMode="auto">
          <a:xfrm>
            <a:off x="3200400" y="37639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5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3611563" y="2895600"/>
            <a:ext cx="503237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001962" y="6149269"/>
            <a:ext cx="503238" cy="480131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4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316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770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8288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43600" y="1091599"/>
            <a:ext cx="32004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复杂度：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62800" y="1091599"/>
            <a:ext cx="1760533" cy="508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en-US" altLang="zh-CN" sz="2400" i="1" dirty="0" smtClean="0">
                <a:solidFill>
                  <a:schemeClr val="bg1"/>
                </a:solidFill>
              </a:rPr>
              <a:t>O</a:t>
            </a:r>
            <a:r>
              <a:rPr lang="en-US" altLang="zh-CN" sz="2400" dirty="0" smtClean="0">
                <a:solidFill>
                  <a:schemeClr val="bg1"/>
                </a:solidFill>
              </a:rPr>
              <a:t>(log</a:t>
            </a:r>
            <a:r>
              <a:rPr lang="en-US" altLang="zh-CN" sz="24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</a:rPr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4" grpId="0" animBg="1"/>
      <p:bldP spid="37" grpId="0" animBg="1"/>
      <p:bldP spid="37" grpId="1" animBg="1"/>
      <p:bldP spid="38" grpId="0" animBg="1"/>
      <p:bldP spid="4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152400" y="533400"/>
            <a:ext cx="5257800" cy="523220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1. </a:t>
            </a:r>
            <a:r>
              <a:rPr lang="zh-CN" altLang="en-US" dirty="0" smtClean="0">
                <a:solidFill>
                  <a:srgbClr val="008000"/>
                </a:solidFill>
              </a:rPr>
              <a:t>向优先队列中插入元素</a:t>
            </a:r>
            <a:r>
              <a:rPr lang="en-US" altLang="zh-CN" dirty="0" smtClean="0">
                <a:solidFill>
                  <a:srgbClr val="008000"/>
                </a:solidFill>
              </a:rPr>
              <a:t>x</a:t>
            </a:r>
            <a:r>
              <a:rPr lang="zh-CN" altLang="en-US" dirty="0" smtClean="0">
                <a:solidFill>
                  <a:srgbClr val="008000"/>
                </a:solidFill>
              </a:rPr>
              <a:t>：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638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add_heap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PPriorityQueue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,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DatyType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x)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if(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-&gt;n &gt;=MaxNum-1)</a:t>
            </a:r>
            <a:r>
              <a:rPr lang="en-US" altLang="zh-CN" sz="3000" kern="0" dirty="0" smtClean="0"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(“Full!\n”); return;}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=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-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&gt;n; 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  </a:t>
            </a:r>
            <a:r>
              <a:rPr lang="en-US" altLang="zh-CN" sz="3000" kern="0" dirty="0" smtClean="0">
                <a:latin typeface="+mj-lt"/>
              </a:rPr>
              <a:t>while(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&gt;0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&amp;&amp; 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-&gt;pq[(i-1)/2]&gt;x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)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solidFill>
                  <a:srgbClr val="CC6600"/>
                </a:solidFill>
                <a:latin typeface="+mj-lt"/>
              </a:rPr>
              <a:t>  </a:t>
            </a:r>
            <a:r>
              <a:rPr lang="en-US" altLang="zh-CN" sz="3000" kern="0" dirty="0" smtClean="0">
                <a:solidFill>
                  <a:srgbClr val="CC6600"/>
                </a:solidFill>
                <a:latin typeface="+mj-lt"/>
              </a:rPr>
              <a:t>{  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</a:rPr>
              <a:t>= (i-1)/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</a:rPr>
              <a:t>2</a:t>
            </a:r>
            <a:r>
              <a:rPr lang="en-US" altLang="zh-CN" sz="3000" kern="0" dirty="0" smtClean="0">
                <a:solidFill>
                  <a:srgbClr val="CC6600"/>
                </a:solidFill>
                <a:latin typeface="+mj-lt"/>
              </a:rPr>
              <a:t>;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+mj-lt"/>
            </a:endParaRP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</a:rPr>
              <a:t>-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</a:rPr>
              <a:t>&gt;pq[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</a:rPr>
              <a:t>] =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</a:rPr>
              <a:t>-&gt;pq[(i-1)/2];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+mj-lt"/>
            </a:endParaRPr>
          </a:p>
          <a:p>
            <a:pPr marL="144000" marR="0" lvl="0" algn="l" defTabSz="914400" rtl="0" eaLnBrk="1" fontAlgn="base" latinLnBrk="0" hangingPunct="1">
              <a:lnSpc>
                <a:spcPct val="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solidFill>
                  <a:srgbClr val="CC6600"/>
                </a:solidFill>
                <a:latin typeface="+mj-lt"/>
              </a:rPr>
              <a:t> </a:t>
            </a:r>
            <a:r>
              <a:rPr lang="en-US" altLang="zh-CN" sz="3000" kern="0" dirty="0" smtClean="0">
                <a:solidFill>
                  <a:srgbClr val="CC6600"/>
                </a:solidFill>
                <a:latin typeface="+mj-lt"/>
              </a:rPr>
              <a:t> }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+mj-lt"/>
            </a:endParaRP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-&gt;pq[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 = x; 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 n++; </a:t>
            </a:r>
          </a:p>
          <a:p>
            <a:pPr marL="144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}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76600" y="2743200"/>
            <a:ext cx="39741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初始：空位置放在最后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191000" y="3864858"/>
            <a:ext cx="4724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父亲</a:t>
            </a:r>
            <a:r>
              <a:rPr lang="zh-CN" altLang="en-US" kern="0" dirty="0" smtClean="0">
                <a:solidFill>
                  <a:srgbClr val="008A00"/>
                </a:solidFill>
              </a:rPr>
              <a:t>下沉，空位</a:t>
            </a:r>
            <a:r>
              <a:rPr lang="zh-CN" altLang="en-US" kern="0" dirty="0" smtClean="0">
                <a:solidFill>
                  <a:srgbClr val="008A00"/>
                </a:solidFill>
              </a:rPr>
              <a:t>置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上升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442503" y="1655058"/>
            <a:ext cx="29770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：空位</a:t>
            </a:r>
            <a:r>
              <a:rPr lang="zh-CN" altLang="en-US" kern="0" dirty="0" smtClean="0">
                <a:solidFill>
                  <a:srgbClr val="008A00"/>
                </a:solidFill>
              </a:rPr>
              <a:t>置的下标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858000" y="3331458"/>
            <a:ext cx="185018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当父亲</a:t>
            </a:r>
            <a:r>
              <a:rPr lang="en-US" altLang="zh-CN" kern="0" dirty="0" smtClean="0">
                <a:solidFill>
                  <a:srgbClr val="008A00"/>
                </a:solidFill>
              </a:rPr>
              <a:t>&gt;x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352800" y="5236458"/>
            <a:ext cx="351570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将</a:t>
            </a:r>
            <a:r>
              <a:rPr lang="en-US" altLang="zh-CN" kern="0" dirty="0" smtClean="0">
                <a:solidFill>
                  <a:srgbClr val="008A00"/>
                </a:solidFill>
              </a:rPr>
              <a:t>x</a:t>
            </a:r>
            <a:r>
              <a:rPr lang="zh-CN" altLang="en-US" kern="0" dirty="0" smtClean="0">
                <a:solidFill>
                  <a:srgbClr val="008A00"/>
                </a:solidFill>
              </a:rPr>
              <a:t>放入向</a:t>
            </a:r>
            <a:r>
              <a:rPr lang="zh-CN" altLang="en-US" kern="0" dirty="0" smtClean="0">
                <a:solidFill>
                  <a:srgbClr val="008A00"/>
                </a:solidFill>
              </a:rPr>
              <a:t>空位</a:t>
            </a:r>
            <a:r>
              <a:rPr lang="zh-CN" altLang="en-US" kern="0" dirty="0" smtClean="0">
                <a:solidFill>
                  <a:srgbClr val="008A00"/>
                </a:solidFill>
              </a:rPr>
              <a:t>置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1" grpId="0"/>
      <p:bldP spid="64" grpId="0"/>
      <p:bldP spid="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95800" y="1981200"/>
            <a:ext cx="4648200" cy="4038600"/>
          </a:xfrm>
          <a:prstGeom prst="rect">
            <a:avLst/>
          </a:prstGeom>
          <a:solidFill>
            <a:srgbClr val="D0F7C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sz="3000" dirty="0" smtClean="0">
                <a:latin typeface="+mj-lt"/>
              </a:rPr>
              <a:t>从</a:t>
            </a:r>
            <a:r>
              <a:rPr lang="zh-CN" altLang="en-US" sz="3000" dirty="0" smtClean="0">
                <a:solidFill>
                  <a:srgbClr val="C00000"/>
                </a:solidFill>
                <a:latin typeface="+mj-lt"/>
              </a:rPr>
              <a:t>最后元素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x</a:t>
            </a:r>
            <a:r>
              <a:rPr lang="zh-CN" altLang="en-US" sz="3000" dirty="0" smtClean="0">
                <a:latin typeface="+mj-lt"/>
              </a:rPr>
              <a:t>、</a:t>
            </a:r>
            <a:endParaRPr lang="en-US" altLang="zh-CN" sz="3000" dirty="0" smtClean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sz="30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空位置</a:t>
            </a:r>
            <a:r>
              <a:rPr lang="en-US" altLang="zh-CN" sz="3000" dirty="0" err="1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i</a:t>
            </a:r>
            <a:r>
              <a:rPr lang="zh-CN" altLang="en-US" sz="30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的孩子</a:t>
            </a:r>
            <a:r>
              <a:rPr lang="zh-CN" altLang="en-US" sz="3000" dirty="0" smtClean="0">
                <a:latin typeface="+mj-lt"/>
              </a:rPr>
              <a:t>中，</a:t>
            </a:r>
            <a:endParaRPr lang="en-US" altLang="zh-CN" sz="3000" dirty="0" smtClean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选择最小的，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</a:t>
            </a:r>
            <a:r>
              <a:rPr lang="zh-CN" altLang="en-US" sz="3000" dirty="0" smtClean="0">
                <a:latin typeface="+mj-lt"/>
              </a:rPr>
              <a:t>与空位置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zh-CN" altLang="en-US" sz="3000" dirty="0" smtClean="0">
                <a:latin typeface="+mj-lt"/>
              </a:rPr>
              <a:t>交换；</a:t>
            </a:r>
            <a:endParaRPr lang="en-US" altLang="zh-CN" sz="3000" dirty="0" smtClean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2.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重复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1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，直到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x 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≤ 空位置的孩子</a:t>
            </a:r>
            <a:r>
              <a:rPr lang="zh-CN" altLang="en-US" sz="3000" dirty="0" smtClean="0">
                <a:latin typeface="+mj-lt"/>
              </a:rPr>
              <a:t>，则</a:t>
            </a:r>
            <a:endParaRPr lang="en-US" altLang="zh-CN" sz="3000" dirty="0" smtClean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将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放入空位置，结束。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12192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25146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3526800" y="2949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5334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3919800" y="3996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3157800" y="3996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3"/>
            <a:endCxn id="9" idx="7"/>
          </p:cNvCxnSpPr>
          <p:nvPr/>
        </p:nvCxnSpPr>
        <p:spPr bwMode="auto">
          <a:xfrm rot="5400000">
            <a:off x="1865518" y="2199376"/>
            <a:ext cx="578764" cy="88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0" idx="5"/>
            <a:endCxn id="13" idx="0"/>
          </p:cNvCxnSpPr>
          <p:nvPr/>
        </p:nvCxnSpPr>
        <p:spPr bwMode="auto">
          <a:xfrm rot="16200000" flipH="1">
            <a:off x="3112618" y="22476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9" idx="3"/>
            <a:endCxn id="15" idx="0"/>
          </p:cNvCxnSpPr>
          <p:nvPr/>
        </p:nvCxnSpPr>
        <p:spPr bwMode="auto">
          <a:xfrm rot="5400000">
            <a:off x="751030" y="34104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3" idx="3"/>
            <a:endCxn id="19" idx="0"/>
          </p:cNvCxnSpPr>
          <p:nvPr/>
        </p:nvCxnSpPr>
        <p:spPr bwMode="auto">
          <a:xfrm rot="5400000">
            <a:off x="3251229" y="36360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3" idx="5"/>
            <a:endCxn id="16" idx="0"/>
          </p:cNvCxnSpPr>
          <p:nvPr/>
        </p:nvCxnSpPr>
        <p:spPr bwMode="auto">
          <a:xfrm rot="16200000" flipH="1">
            <a:off x="3835875" y="36240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18624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9" idx="5"/>
            <a:endCxn id="25" idx="0"/>
          </p:cNvCxnSpPr>
          <p:nvPr/>
        </p:nvCxnSpPr>
        <p:spPr bwMode="auto">
          <a:xfrm rot="16200000" flipH="1">
            <a:off x="16191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52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15" idx="3"/>
            <a:endCxn id="27" idx="0"/>
          </p:cNvCxnSpPr>
          <p:nvPr/>
        </p:nvCxnSpPr>
        <p:spPr bwMode="auto">
          <a:xfrm rot="5400000">
            <a:off x="2518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0" idx="0"/>
            <a:endCxn id="15" idx="5"/>
          </p:cNvCxnSpPr>
          <p:nvPr/>
        </p:nvCxnSpPr>
        <p:spPr bwMode="auto">
          <a:xfrm rot="16200000" flipV="1">
            <a:off x="8019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8604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5240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stCxn id="25" idx="3"/>
            <a:endCxn id="31" idx="0"/>
          </p:cNvCxnSpPr>
          <p:nvPr/>
        </p:nvCxnSpPr>
        <p:spPr bwMode="auto">
          <a:xfrm rot="5400000">
            <a:off x="16021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34" idx="0"/>
            <a:endCxn id="25" idx="5"/>
          </p:cNvCxnSpPr>
          <p:nvPr/>
        </p:nvCxnSpPr>
        <p:spPr bwMode="auto">
          <a:xfrm rot="16200000" flipV="1">
            <a:off x="2136672" y="46720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2200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33400" y="11430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删除根</a:t>
            </a: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堆顶</a:t>
            </a: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将剩余部分调整成小顶堆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539200" y="1862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048000" y="5410200"/>
            <a:ext cx="9144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x=7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2853000" y="5029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19" idx="4"/>
            <a:endCxn id="37" idx="0"/>
          </p:cNvCxnSpPr>
          <p:nvPr/>
        </p:nvCxnSpPr>
        <p:spPr bwMode="auto">
          <a:xfrm rot="5400000">
            <a:off x="3064800" y="46482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4495800" y="6106180"/>
            <a:ext cx="4648200" cy="523220"/>
          </a:xfrm>
          <a:prstGeom prst="rect">
            <a:avLst/>
          </a:prstGeom>
          <a:solidFill>
            <a:srgbClr val="22684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空孩子的值为无穷大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6" grpId="0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(3, 4, </a:t>
            </a:r>
            <a:r>
              <a:rPr lang="en-US" altLang="zh-CN" dirty="0" smtClean="0"/>
              <a:t>7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</a:t>
            </a:r>
            <a:r>
              <a:rPr lang="zh-CN" altLang="en-US" dirty="0" smtClean="0">
                <a:latin typeface="+mj-lt"/>
              </a:rPr>
              <a:t>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</a:t>
            </a:r>
            <a:r>
              <a:rPr lang="zh-CN" altLang="en-US" dirty="0" smtClean="0">
                <a:latin typeface="+mj-lt"/>
              </a:rPr>
              <a:t>，则位置交换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1371600" y="23576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0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93" name="直接连接符 92"/>
          <p:cNvCxnSpPr>
            <a:stCxn id="88" idx="3"/>
            <a:endCxn id="87" idx="7"/>
          </p:cNvCxnSpPr>
          <p:nvPr/>
        </p:nvCxnSpPr>
        <p:spPr bwMode="auto">
          <a:xfrm rot="5400000">
            <a:off x="2017918" y="1708576"/>
            <a:ext cx="578764" cy="88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>
            <a:stCxn id="88" idx="5"/>
            <a:endCxn id="89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7" idx="3"/>
            <a:endCxn id="90" idx="0"/>
          </p:cNvCxnSpPr>
          <p:nvPr/>
        </p:nvCxnSpPr>
        <p:spPr bwMode="auto">
          <a:xfrm rot="5400000">
            <a:off x="903430" y="29196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9" idx="3"/>
            <a:endCxn id="92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9" idx="5"/>
            <a:endCxn id="91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9"/>
          <p:cNvSpPr>
            <a:spLocks noChangeArrowheads="1"/>
          </p:cNvSpPr>
          <p:nvPr/>
        </p:nvSpPr>
        <p:spPr bwMode="auto">
          <a:xfrm>
            <a:off x="2014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99" name="直接连接符 98"/>
          <p:cNvCxnSpPr>
            <a:stCxn id="87" idx="5"/>
            <a:endCxn id="98" idx="0"/>
          </p:cNvCxnSpPr>
          <p:nvPr/>
        </p:nvCxnSpPr>
        <p:spPr bwMode="auto">
          <a:xfrm rot="16200000" flipH="1">
            <a:off x="1771576" y="29409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101" name="直接连接符 100"/>
          <p:cNvCxnSpPr>
            <a:stCxn id="90" idx="3"/>
            <a:endCxn id="100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>
            <a:stCxn id="103" idx="0"/>
            <a:endCxn id="90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104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105" name="直接连接符 104"/>
          <p:cNvCxnSpPr>
            <a:stCxn id="98" idx="3"/>
            <a:endCxn id="104" idx="0"/>
          </p:cNvCxnSpPr>
          <p:nvPr/>
        </p:nvCxnSpPr>
        <p:spPr bwMode="auto">
          <a:xfrm rot="5400000">
            <a:off x="1754530" y="41737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107" idx="0"/>
            <a:endCxn id="98" idx="5"/>
          </p:cNvCxnSpPr>
          <p:nvPr/>
        </p:nvCxnSpPr>
        <p:spPr bwMode="auto">
          <a:xfrm rot="16200000" flipV="1">
            <a:off x="2289072" y="41812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23532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108" name="矩形 107"/>
          <p:cNvSpPr/>
          <p:nvPr/>
        </p:nvSpPr>
        <p:spPr bwMode="auto">
          <a:xfrm>
            <a:off x="2691600" y="13716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200400" y="5020425"/>
            <a:ext cx="9906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x=7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0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11" name="直接连接符 110"/>
          <p:cNvCxnSpPr>
            <a:stCxn id="92" idx="4"/>
            <a:endCxn id="110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(3, 4, 7)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</a:t>
            </a:r>
            <a:r>
              <a:rPr lang="zh-CN" altLang="en-US" dirty="0" smtClean="0">
                <a:latin typeface="+mj-lt"/>
              </a:rPr>
              <a:t>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(9, 4, 7)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9" idx="3"/>
            <a:endCxn id="60" idx="0"/>
          </p:cNvCxnSpPr>
          <p:nvPr/>
        </p:nvCxnSpPr>
        <p:spPr bwMode="auto">
          <a:xfrm rot="5400000">
            <a:off x="1972801" y="1550047"/>
            <a:ext cx="465353" cy="109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9" idx="5"/>
            <a:endCxn id="40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60" idx="2"/>
            <a:endCxn id="42" idx="0"/>
          </p:cNvCxnSpPr>
          <p:nvPr/>
        </p:nvCxnSpPr>
        <p:spPr bwMode="auto">
          <a:xfrm rot="5400000">
            <a:off x="1032900" y="2845500"/>
            <a:ext cx="5676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4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0" idx="5"/>
            <a:endCxn id="43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2014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60" idx="2"/>
            <a:endCxn id="50" idx="0"/>
          </p:cNvCxnSpPr>
          <p:nvPr/>
        </p:nvCxnSpPr>
        <p:spPr bwMode="auto">
          <a:xfrm rot="16200000" flipH="1">
            <a:off x="1697400" y="2866800"/>
            <a:ext cx="567600" cy="643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53" name="直接连接符 52"/>
          <p:cNvCxnSpPr>
            <a:stCxn id="42" idx="3"/>
            <a:endCxn id="52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5" idx="0"/>
            <a:endCxn id="42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stCxn id="50" idx="3"/>
            <a:endCxn id="56" idx="0"/>
          </p:cNvCxnSpPr>
          <p:nvPr/>
        </p:nvCxnSpPr>
        <p:spPr bwMode="auto">
          <a:xfrm rot="5400000">
            <a:off x="1754530" y="41737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9" idx="0"/>
            <a:endCxn id="50" idx="5"/>
          </p:cNvCxnSpPr>
          <p:nvPr/>
        </p:nvCxnSpPr>
        <p:spPr bwMode="auto">
          <a:xfrm rot="16200000" flipV="1">
            <a:off x="2289072" y="41812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3532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1371600" y="23286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44" idx="4"/>
            <a:endCxn id="62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3200400" y="5020425"/>
            <a:ext cx="9906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x=7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(3, 4, 7)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</a:t>
            </a:r>
            <a:r>
              <a:rPr lang="zh-CN" altLang="en-US" dirty="0" smtClean="0">
                <a:latin typeface="+mj-lt"/>
              </a:rPr>
              <a:t>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(9, 4, 7)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(10, 6, 7)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9" idx="3"/>
            <a:endCxn id="50" idx="0"/>
          </p:cNvCxnSpPr>
          <p:nvPr/>
        </p:nvCxnSpPr>
        <p:spPr bwMode="auto">
          <a:xfrm rot="5400000">
            <a:off x="1972801" y="1550047"/>
            <a:ext cx="465353" cy="109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9" idx="5"/>
            <a:endCxn id="40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50" idx="3"/>
            <a:endCxn id="42" idx="0"/>
          </p:cNvCxnSpPr>
          <p:nvPr/>
        </p:nvCxnSpPr>
        <p:spPr bwMode="auto">
          <a:xfrm rot="5400000">
            <a:off x="888901" y="2905147"/>
            <a:ext cx="651953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4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0" idx="5"/>
            <a:endCxn id="43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1371600" y="2328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0" idx="5"/>
            <a:endCxn id="60" idx="0"/>
          </p:cNvCxnSpPr>
          <p:nvPr/>
        </p:nvCxnSpPr>
        <p:spPr bwMode="auto">
          <a:xfrm rot="16200000" flipH="1">
            <a:off x="1795447" y="2888046"/>
            <a:ext cx="575153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53" name="直接连接符 52"/>
          <p:cNvCxnSpPr>
            <a:stCxn id="42" idx="3"/>
            <a:endCxn id="52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5" idx="0"/>
            <a:endCxn id="42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stCxn id="60" idx="2"/>
            <a:endCxn id="56" idx="0"/>
          </p:cNvCxnSpPr>
          <p:nvPr/>
        </p:nvCxnSpPr>
        <p:spPr bwMode="auto">
          <a:xfrm rot="5400000">
            <a:off x="1860129" y="4075671"/>
            <a:ext cx="546942" cy="338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9" idx="0"/>
            <a:endCxn id="60" idx="2"/>
          </p:cNvCxnSpPr>
          <p:nvPr/>
        </p:nvCxnSpPr>
        <p:spPr bwMode="auto">
          <a:xfrm rot="16200000" flipV="1">
            <a:off x="2191024" y="4083176"/>
            <a:ext cx="561952" cy="338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3532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2014800" y="3395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44" idx="4"/>
            <a:endCxn id="62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3200400" y="5020425"/>
            <a:ext cx="9906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x=7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867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(3, 4, 7)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</a:t>
            </a:r>
            <a:r>
              <a:rPr lang="zh-CN" altLang="en-US" dirty="0" smtClean="0">
                <a:latin typeface="+mj-lt"/>
              </a:rPr>
              <a:t>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(9, 4, 7)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(10, 6, 7)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空位置无孩子，停止比较；</a:t>
            </a:r>
            <a:endParaRPr lang="en-US" altLang="zh-CN" dirty="0" smtClean="0"/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放</a:t>
            </a:r>
            <a:r>
              <a:rPr lang="zh-CN" altLang="en-US" dirty="0" smtClean="0"/>
              <a:t>入空位置，结束。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9" idx="3"/>
            <a:endCxn id="50" idx="0"/>
          </p:cNvCxnSpPr>
          <p:nvPr/>
        </p:nvCxnSpPr>
        <p:spPr bwMode="auto">
          <a:xfrm rot="5400000">
            <a:off x="1972801" y="1550047"/>
            <a:ext cx="465353" cy="109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9" idx="5"/>
            <a:endCxn id="40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50" idx="3"/>
            <a:endCxn id="42" idx="0"/>
          </p:cNvCxnSpPr>
          <p:nvPr/>
        </p:nvCxnSpPr>
        <p:spPr bwMode="auto">
          <a:xfrm rot="5400000">
            <a:off x="888901" y="2905147"/>
            <a:ext cx="651953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4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0" idx="5"/>
            <a:endCxn id="43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1371600" y="2328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0" idx="5"/>
            <a:endCxn id="59" idx="0"/>
          </p:cNvCxnSpPr>
          <p:nvPr/>
        </p:nvCxnSpPr>
        <p:spPr bwMode="auto">
          <a:xfrm rot="16200000" flipH="1">
            <a:off x="1757347" y="2926146"/>
            <a:ext cx="651353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53" name="直接连接符 52"/>
          <p:cNvCxnSpPr>
            <a:stCxn id="42" idx="3"/>
            <a:endCxn id="52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5" idx="0"/>
            <a:endCxn id="42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stCxn id="59" idx="3"/>
            <a:endCxn id="56" idx="0"/>
          </p:cNvCxnSpPr>
          <p:nvPr/>
        </p:nvCxnSpPr>
        <p:spPr bwMode="auto">
          <a:xfrm rot="5400000">
            <a:off x="1754230" y="4173418"/>
            <a:ext cx="5550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0" idx="0"/>
            <a:endCxn id="59" idx="5"/>
          </p:cNvCxnSpPr>
          <p:nvPr/>
        </p:nvCxnSpPr>
        <p:spPr bwMode="auto">
          <a:xfrm rot="16200000" flipV="1">
            <a:off x="2290748" y="4178947"/>
            <a:ext cx="575153" cy="143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014800" y="34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2362200" y="4538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44" idx="4"/>
            <a:endCxn id="62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2438400" y="4500579"/>
            <a:ext cx="412293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30" name="矩形 29"/>
          <p:cNvSpPr/>
          <p:nvPr/>
        </p:nvSpPr>
        <p:spPr>
          <a:xfrm>
            <a:off x="990600" y="5638800"/>
            <a:ext cx="3429000" cy="630942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复杂度：</a:t>
            </a:r>
            <a:endParaRPr lang="en-US" altLang="zh-CN" sz="3000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90800" y="5638800"/>
            <a:ext cx="1608133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O(log</a:t>
            </a:r>
            <a:r>
              <a:rPr lang="en-US" altLang="zh-CN" sz="3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3000" dirty="0" smtClean="0">
                <a:solidFill>
                  <a:schemeClr val="bg1"/>
                </a:solidFill>
              </a:rPr>
              <a:t>n)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3200400" y="5020425"/>
            <a:ext cx="9906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x=7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9" grpId="0"/>
      <p:bldP spid="30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回顾：哈夫曼树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457200" y="1143000"/>
            <a:ext cx="86868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5000"/>
              </a:lnSpc>
              <a:spcBef>
                <a:spcPts val="0"/>
              </a:spcBef>
            </a:pPr>
            <a:r>
              <a:rPr lang="zh-CN" altLang="en-US" sz="3200" dirty="0" smtClean="0">
                <a:latin typeface="+mj-lt"/>
              </a:rPr>
              <a:t>哈夫曼树一定是</a:t>
            </a:r>
            <a:r>
              <a:rPr lang="en-US" altLang="zh-CN" sz="3200" dirty="0" smtClean="0">
                <a:latin typeface="+mj-lt"/>
              </a:rPr>
              <a:t>2</a:t>
            </a:r>
            <a:r>
              <a:rPr lang="zh-CN" altLang="en-US" sz="3200" dirty="0" smtClean="0">
                <a:latin typeface="+mj-lt"/>
              </a:rPr>
              <a:t>树（结点度只能是</a:t>
            </a:r>
            <a:r>
              <a:rPr lang="en-US" altLang="zh-CN" sz="3200" dirty="0" smtClean="0">
                <a:latin typeface="+mj-lt"/>
              </a:rPr>
              <a:t>2</a:t>
            </a:r>
            <a:r>
              <a:rPr lang="zh-CN" altLang="en-US" sz="3200" dirty="0" smtClean="0">
                <a:latin typeface="+mj-lt"/>
              </a:rPr>
              <a:t>、</a:t>
            </a:r>
            <a:r>
              <a:rPr lang="en-US" altLang="zh-CN" sz="3200" dirty="0" smtClean="0">
                <a:latin typeface="+mj-lt"/>
              </a:rPr>
              <a:t>0</a:t>
            </a:r>
            <a:r>
              <a:rPr lang="zh-CN" altLang="en-US" sz="3200" dirty="0" smtClean="0">
                <a:latin typeface="+mj-lt"/>
              </a:rPr>
              <a:t>）；</a:t>
            </a:r>
            <a:endParaRPr lang="en-US" altLang="zh-CN" sz="3200" dirty="0" smtClean="0">
              <a:latin typeface="+mj-lt"/>
            </a:endParaRPr>
          </a:p>
          <a:p>
            <a:pPr marL="342900" indent="-342900">
              <a:lnSpc>
                <a:spcPct val="145000"/>
              </a:lnSpc>
              <a:spcBef>
                <a:spcPts val="0"/>
              </a:spcBef>
            </a:pPr>
            <a:r>
              <a:rPr lang="zh-CN" altLang="en-US" sz="3200" dirty="0" smtClean="0">
                <a:latin typeface="+mj-lt"/>
              </a:rPr>
              <a:t>给定</a:t>
            </a:r>
            <a:r>
              <a:rPr lang="en-US" altLang="zh-CN" sz="3200" dirty="0" smtClean="0">
                <a:latin typeface="+mj-lt"/>
              </a:rPr>
              <a:t>m</a:t>
            </a:r>
            <a:r>
              <a:rPr lang="zh-CN" altLang="en-US" sz="3200" dirty="0" smtClean="0">
                <a:latin typeface="+mj-lt"/>
              </a:rPr>
              <a:t>个外部结点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叶子</a:t>
            </a:r>
            <a:r>
              <a:rPr lang="en-US" altLang="zh-CN" sz="3200" dirty="0" smtClean="0"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 marL="342900" indent="-342900" eaLnBrk="1" hangingPunct="1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哈夫曼树结点总数：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342900" indent="-342900" eaLnBrk="1" hangingPunct="1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  <a:sym typeface="Wingdings" pitchFamily="2" charset="2"/>
              </a:rPr>
              <a:t>   </a:t>
            </a:r>
            <a:r>
              <a:rPr lang="zh-CN" altLang="en-US" sz="3200" dirty="0" smtClean="0">
                <a:latin typeface="+mj-lt"/>
                <a:ea typeface="黑体" pitchFamily="2" charset="-122"/>
                <a:sym typeface="Wingdings" pitchFamily="2" charset="2"/>
              </a:rPr>
              <a:t>常用存储方式：</a:t>
            </a:r>
            <a:endParaRPr lang="en-US" altLang="zh-CN" sz="3200" dirty="0" smtClean="0">
              <a:latin typeface="+mj-lt"/>
              <a:ea typeface="黑体" pitchFamily="2" charset="-122"/>
              <a:sym typeface="Wingdings" pitchFamily="2" charset="2"/>
            </a:endParaRPr>
          </a:p>
          <a:p>
            <a:pPr marL="342900" indent="-342900" eaLnBrk="1" hangingPunct="1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建立哈夫曼树过程：</a:t>
            </a:r>
            <a:r>
              <a:rPr lang="zh-CN" altLang="en-US" sz="3200" dirty="0" smtClean="0">
                <a:solidFill>
                  <a:srgbClr val="246E24"/>
                </a:solidFill>
                <a:latin typeface="+mj-lt"/>
                <a:sym typeface="Wingdings" pitchFamily="2" charset="2"/>
              </a:rPr>
              <a:t>前</a:t>
            </a:r>
            <a:r>
              <a:rPr lang="en-US" altLang="zh-CN" sz="3200" dirty="0" smtClean="0">
                <a:solidFill>
                  <a:srgbClr val="246E24"/>
                </a:solidFill>
                <a:latin typeface="+mj-lt"/>
                <a:sym typeface="Wingdings" pitchFamily="2" charset="2"/>
              </a:rPr>
              <a:t>m</a:t>
            </a:r>
            <a:r>
              <a:rPr lang="zh-CN" altLang="en-US" sz="3200" dirty="0" smtClean="0">
                <a:solidFill>
                  <a:srgbClr val="246E24"/>
                </a:solidFill>
                <a:latin typeface="+mj-lt"/>
                <a:sym typeface="Wingdings" pitchFamily="2" charset="2"/>
              </a:rPr>
              <a:t>、后</a:t>
            </a:r>
            <a:r>
              <a:rPr lang="en-US" altLang="zh-CN" sz="3200" dirty="0" smtClean="0">
                <a:solidFill>
                  <a:srgbClr val="246E24"/>
                </a:solidFill>
                <a:latin typeface="+mj-lt"/>
                <a:sym typeface="Wingdings" pitchFamily="2" charset="2"/>
              </a:rPr>
              <a:t>m-1</a:t>
            </a:r>
            <a:r>
              <a:rPr lang="zh-CN" altLang="en-US" sz="3200" dirty="0" smtClean="0">
                <a:solidFill>
                  <a:srgbClr val="246E24"/>
                </a:solidFill>
                <a:latin typeface="+mj-lt"/>
                <a:sym typeface="Wingdings" pitchFamily="2" charset="2"/>
              </a:rPr>
              <a:t>个结点</a:t>
            </a:r>
            <a:endParaRPr lang="en-US" altLang="zh-CN" sz="3200" dirty="0" smtClean="0">
              <a:solidFill>
                <a:srgbClr val="246E24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53000" y="2633539"/>
            <a:ext cx="1471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246E24"/>
                </a:solidFill>
                <a:sym typeface="Wingdings" pitchFamily="2" charset="2"/>
              </a:rPr>
              <a:t>m+m-1</a:t>
            </a:r>
            <a:endParaRPr lang="en-US" altLang="zh-CN" sz="3200" dirty="0" smtClean="0">
              <a:solidFill>
                <a:srgbClr val="246E24"/>
              </a:solidFill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901673" y="4953000"/>
          <a:ext cx="755652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81200"/>
                <a:gridCol w="1703705"/>
                <a:gridCol w="1966622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lindex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左子</a:t>
                      </a:r>
                      <a:r>
                        <a:rPr lang="zh-CN" altLang="en-US" sz="2800" b="0" dirty="0" smtClean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rgbClr val="FF33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ww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rindex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右子</a:t>
                      </a:r>
                      <a:r>
                        <a:rPr lang="zh-CN" altLang="en-US" sz="2800" b="0" dirty="0" smtClean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rgbClr val="FF33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父亲的</a:t>
                      </a:r>
                      <a:r>
                        <a:rPr lang="zh-CN" altLang="en-US" sz="2800" b="0" dirty="0" smtClean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rgbClr val="FF33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4191000" y="3352800"/>
            <a:ext cx="1415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246E24"/>
                </a:solidFill>
              </a:rPr>
              <a:t>顺序表</a:t>
            </a:r>
            <a:endParaRPr lang="en-US" altLang="zh-CN" sz="3200" dirty="0" smtClean="0">
              <a:solidFill>
                <a:srgbClr val="246E2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57200" y="457200"/>
            <a:ext cx="8686800" cy="6400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v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oid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removeMin_heap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PPriorityQueue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=0</a:t>
            </a:r>
            <a:r>
              <a:rPr lang="en-US" altLang="zh-CN" sz="3000" kern="0" dirty="0" smtClean="0">
                <a:latin typeface="+mj-lt"/>
              </a:rPr>
              <a:t>, 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=1, s=</a:t>
            </a:r>
            <a:r>
              <a:rPr lang="en-US" altLang="zh-CN" sz="3000" kern="0" dirty="0" err="1" smtClean="0">
                <a:latin typeface="+mj-lt"/>
              </a:rPr>
              <a:t>papq</a:t>
            </a:r>
            <a:r>
              <a:rPr lang="en-US" altLang="zh-CN" sz="3000" kern="0" dirty="0" smtClean="0">
                <a:latin typeface="+mj-lt"/>
              </a:rPr>
              <a:t>-&gt;n-1;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en-US" altLang="zh-CN" sz="3000" kern="0" dirty="0" err="1" smtClean="0">
                <a:solidFill>
                  <a:srgbClr val="003399"/>
                </a:solidFill>
              </a:rPr>
              <a:t>DataType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smtClean="0"/>
              <a:t>x=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</a:t>
            </a:r>
            <a:r>
              <a:rPr lang="en-US" altLang="zh-CN" sz="3000" kern="0" dirty="0" smtClean="0"/>
              <a:t>&gt;pq[s];   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en-US" altLang="zh-CN" sz="3000" kern="0" baseline="0" dirty="0" smtClean="0">
                <a:latin typeface="+mj-lt"/>
              </a:rPr>
              <a:t>while(</a:t>
            </a:r>
            <a:r>
              <a:rPr lang="en-US" altLang="zh-CN" sz="3000" kern="0" baseline="0" dirty="0" err="1" smtClean="0">
                <a:latin typeface="+mj-lt"/>
              </a:rPr>
              <a:t>ch</a:t>
            </a:r>
            <a:r>
              <a:rPr lang="en-US" altLang="zh-CN" sz="3000" kern="0" baseline="0" dirty="0" smtClean="0">
                <a:latin typeface="+mj-lt"/>
              </a:rPr>
              <a:t>&lt;s)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if(</a:t>
            </a:r>
            <a:r>
              <a:rPr kumimoji="0" lang="en-US" altLang="zh-CN" sz="30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&lt;s-1 &amp;&amp; </a:t>
            </a:r>
            <a:r>
              <a:rPr kumimoji="0" lang="en-US" altLang="zh-CN" sz="30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pq[</a:t>
            </a:r>
            <a:r>
              <a:rPr kumimoji="0" lang="en-US" altLang="zh-CN" sz="3000" b="0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] </a:t>
            </a:r>
            <a:r>
              <a:rPr kumimoji="0" lang="en-US" altLang="zh-CN" sz="3000" b="1" i="0" u="none" strike="noStrike" kern="0" cap="none" spc="0" normalizeH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</a:rPr>
              <a:t>&gt;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pq[ch+1]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j-lt"/>
              </a:rPr>
              <a:t>         </a:t>
            </a:r>
            <a:r>
              <a:rPr lang="en-US" altLang="zh-CN" sz="3000" kern="0" dirty="0" smtClean="0">
                <a:latin typeface="+mj-lt"/>
              </a:rPr>
              <a:t>  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++; </a:t>
            </a:r>
            <a:endParaRPr kumimoji="0" lang="en-US" altLang="zh-CN" sz="3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</a:t>
            </a:r>
            <a:r>
              <a:rPr lang="en-US" altLang="zh-CN" sz="3000" kern="0" dirty="0" smtClean="0">
                <a:solidFill>
                  <a:srgbClr val="FF0000"/>
                </a:solidFill>
                <a:latin typeface="+mj-lt"/>
              </a:rPr>
              <a:t>if</a:t>
            </a:r>
            <a:r>
              <a:rPr lang="en-US" altLang="zh-CN" sz="3000" kern="0" dirty="0" smtClean="0">
                <a:latin typeface="+mj-lt"/>
              </a:rPr>
              <a:t>( </a:t>
            </a:r>
            <a:r>
              <a:rPr lang="en-US" altLang="zh-CN" sz="3000" kern="0" dirty="0" err="1" smtClean="0">
                <a:latin typeface="+mj-lt"/>
              </a:rPr>
              <a:t>papq</a:t>
            </a:r>
            <a:r>
              <a:rPr lang="en-US" altLang="zh-CN" sz="3000" kern="0" dirty="0" smtClean="0">
                <a:latin typeface="+mj-lt"/>
              </a:rPr>
              <a:t>-</a:t>
            </a:r>
            <a:r>
              <a:rPr lang="en-US" altLang="zh-CN" sz="3000" kern="0" dirty="0" smtClean="0">
                <a:latin typeface="+mj-lt"/>
              </a:rPr>
              <a:t>&gt;</a:t>
            </a:r>
            <a:r>
              <a:rPr lang="en-US" altLang="zh-CN" sz="3000" kern="0" dirty="0" err="1" smtClean="0">
                <a:latin typeface="+mj-lt"/>
              </a:rPr>
              <a:t>pq</a:t>
            </a:r>
            <a:r>
              <a:rPr lang="en-US" altLang="zh-CN" sz="3000" kern="0" dirty="0" smtClean="0">
                <a:latin typeface="+mj-lt"/>
              </a:rPr>
              <a:t>[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] &lt; x)</a:t>
            </a:r>
            <a:endParaRPr lang="en-US" altLang="zh-CN" sz="3000" kern="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</a:t>
            </a:r>
            <a:r>
              <a:rPr lang="en-US" altLang="zh-CN" sz="3000" kern="0" dirty="0" smtClean="0">
                <a:latin typeface="+mj-lt"/>
              </a:rPr>
              <a:t>{    </a:t>
            </a:r>
            <a:r>
              <a:rPr lang="en-US" altLang="zh-CN" sz="3000" kern="0" dirty="0" err="1" smtClean="0">
                <a:latin typeface="+mj-lt"/>
              </a:rPr>
              <a:t>papq</a:t>
            </a:r>
            <a:r>
              <a:rPr lang="en-US" altLang="zh-CN" sz="3000" kern="0" dirty="0" smtClean="0">
                <a:latin typeface="+mj-lt"/>
              </a:rPr>
              <a:t>-</a:t>
            </a:r>
            <a:r>
              <a:rPr lang="en-US" altLang="zh-CN" sz="3000" kern="0" dirty="0" smtClean="0">
                <a:latin typeface="+mj-lt"/>
              </a:rPr>
              <a:t>&gt;pq[</a:t>
            </a:r>
            <a:r>
              <a:rPr lang="en-US" altLang="zh-CN" sz="3000" kern="0" dirty="0" err="1" smtClean="0">
                <a:latin typeface="+mj-lt"/>
              </a:rPr>
              <a:t>i</a:t>
            </a:r>
            <a:r>
              <a:rPr lang="en-US" altLang="zh-CN" sz="3000" kern="0" dirty="0" smtClean="0">
                <a:latin typeface="+mj-lt"/>
              </a:rPr>
              <a:t>] = </a:t>
            </a:r>
            <a:r>
              <a:rPr lang="en-US" altLang="zh-CN" sz="3000" kern="0" dirty="0" err="1" smtClean="0">
                <a:latin typeface="+mj-lt"/>
              </a:rPr>
              <a:t>papq</a:t>
            </a:r>
            <a:r>
              <a:rPr lang="en-US" altLang="zh-CN" sz="3000" kern="0" dirty="0" smtClean="0">
                <a:latin typeface="+mj-lt"/>
              </a:rPr>
              <a:t>-&gt;pq[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];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     </a:t>
            </a:r>
            <a:r>
              <a:rPr lang="en-US" altLang="zh-CN" sz="3000" kern="0" dirty="0" err="1" smtClean="0">
                <a:latin typeface="+mj-lt"/>
              </a:rPr>
              <a:t>i</a:t>
            </a:r>
            <a:r>
              <a:rPr lang="en-US" altLang="zh-CN" sz="3000" kern="0" dirty="0" smtClean="0">
                <a:latin typeface="+mj-lt"/>
              </a:rPr>
              <a:t>=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;  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=2*i+1</a:t>
            </a:r>
            <a:r>
              <a:rPr lang="en-US" altLang="zh-CN" sz="3000" kern="0" dirty="0" smtClean="0">
                <a:latin typeface="+mj-lt"/>
              </a:rPr>
              <a:t>;  }</a:t>
            </a:r>
            <a:endParaRPr lang="en-US" altLang="zh-CN" sz="3000" kern="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</a:t>
            </a:r>
            <a:r>
              <a:rPr lang="en-US" altLang="zh-CN" sz="3000" kern="0" dirty="0" smtClean="0">
                <a:solidFill>
                  <a:srgbClr val="FF0000"/>
                </a:solidFill>
                <a:latin typeface="+mj-lt"/>
              </a:rPr>
              <a:t>else</a:t>
            </a:r>
            <a:r>
              <a:rPr lang="en-US" altLang="zh-CN" sz="3000" kern="0" dirty="0" smtClean="0">
                <a:latin typeface="+mj-lt"/>
              </a:rPr>
              <a:t> 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p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-&gt;pq[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 =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x;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}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1600" y="3896380"/>
            <a:ext cx="396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ch</a:t>
            </a:r>
            <a:r>
              <a:rPr lang="zh-CN" altLang="en-US" kern="0" dirty="0" smtClean="0">
                <a:solidFill>
                  <a:srgbClr val="003399"/>
                </a:solidFill>
              </a:rPr>
              <a:t>内容</a:t>
            </a:r>
            <a:r>
              <a:rPr lang="zh-CN" altLang="en-US" kern="0" dirty="0" smtClean="0">
                <a:solidFill>
                  <a:srgbClr val="003399"/>
                </a:solidFill>
              </a:rPr>
              <a:t>比</a:t>
            </a:r>
            <a:r>
              <a:rPr lang="en-US" altLang="zh-CN" kern="0" dirty="0" smtClean="0">
                <a:solidFill>
                  <a:srgbClr val="003399"/>
                </a:solidFill>
              </a:rPr>
              <a:t>x</a:t>
            </a:r>
            <a:r>
              <a:rPr lang="zh-CN" altLang="en-US" kern="0" dirty="0" smtClean="0">
                <a:solidFill>
                  <a:srgbClr val="003399"/>
                </a:solidFill>
              </a:rPr>
              <a:t>更</a:t>
            </a:r>
            <a:r>
              <a:rPr lang="zh-CN" altLang="en-US" kern="0" dirty="0" smtClean="0">
                <a:solidFill>
                  <a:srgbClr val="003399"/>
                </a:solidFill>
              </a:rPr>
              <a:t>小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43200" y="3286780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使得：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kern="0" dirty="0" smtClean="0">
                <a:solidFill>
                  <a:srgbClr val="008A00"/>
                </a:solidFill>
              </a:rPr>
              <a:t>为空位</a:t>
            </a:r>
            <a:r>
              <a:rPr lang="zh-CN" altLang="en-US" kern="0" dirty="0" smtClean="0">
                <a:solidFill>
                  <a:srgbClr val="008A00"/>
                </a:solidFill>
              </a:rPr>
              <a:t>置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的最小孩子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37690" y="1076980"/>
            <a:ext cx="3806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ch</a:t>
            </a:r>
            <a:r>
              <a:rPr lang="zh-CN" altLang="en-US" kern="0" dirty="0" smtClean="0">
                <a:solidFill>
                  <a:srgbClr val="003399"/>
                </a:solidFill>
              </a:rPr>
              <a:t>初为空位置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i</a:t>
            </a:r>
            <a:r>
              <a:rPr lang="zh-CN" altLang="en-US" kern="0" dirty="0" smtClean="0">
                <a:solidFill>
                  <a:srgbClr val="003399"/>
                </a:solidFill>
              </a:rPr>
              <a:t>的左子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" y="2587732"/>
            <a:ext cx="429926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{</a:t>
            </a:r>
            <a:endParaRPr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3048000" y="54102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}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5257800" y="1686580"/>
            <a:ext cx="3154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//x:</a:t>
            </a:r>
            <a:r>
              <a:rPr lang="zh-CN" altLang="en-US" kern="0" dirty="0" smtClean="0">
                <a:solidFill>
                  <a:srgbClr val="008A00"/>
                </a:solidFill>
              </a:rPr>
              <a:t>最后结点值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76600" y="5499648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ch</a:t>
            </a:r>
            <a:r>
              <a:rPr lang="zh-CN" altLang="en-US" kern="0" dirty="0" smtClean="0">
                <a:solidFill>
                  <a:srgbClr val="003399"/>
                </a:solidFill>
              </a:rPr>
              <a:t>内容不</a:t>
            </a:r>
            <a:r>
              <a:rPr lang="zh-CN" altLang="en-US" kern="0" dirty="0" smtClean="0">
                <a:solidFill>
                  <a:srgbClr val="003399"/>
                </a:solidFill>
              </a:rPr>
              <a:t>小于</a:t>
            </a:r>
            <a:r>
              <a:rPr lang="en-US" altLang="zh-CN" kern="0" dirty="0" smtClean="0">
                <a:solidFill>
                  <a:srgbClr val="003399"/>
                </a:solidFill>
              </a:rPr>
              <a:t>x</a:t>
            </a:r>
            <a:r>
              <a:rPr lang="zh-CN" altLang="en-US" kern="0" dirty="0" smtClean="0">
                <a:solidFill>
                  <a:srgbClr val="003399"/>
                </a:solidFill>
              </a:rPr>
              <a:t>，</a:t>
            </a:r>
            <a:r>
              <a:rPr lang="zh-CN" altLang="en-US" kern="0" dirty="0" smtClean="0">
                <a:solidFill>
                  <a:srgbClr val="003399"/>
                </a:solidFill>
              </a:rPr>
              <a:t>则停止</a:t>
            </a:r>
            <a:endParaRPr lang="zh-CN" altLang="en-US" dirty="0" smtClean="0">
              <a:solidFill>
                <a:srgbClr val="0033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24400" y="4876800"/>
            <a:ext cx="312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空位置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下降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24600" y="4419600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孩子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kern="0" dirty="0" smtClean="0">
                <a:solidFill>
                  <a:srgbClr val="008A00"/>
                </a:solidFill>
              </a:rPr>
              <a:t>上升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61391" y="6096000"/>
            <a:ext cx="4882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将</a:t>
            </a:r>
            <a:r>
              <a:rPr lang="en-US" altLang="zh-CN" kern="0" dirty="0" smtClean="0">
                <a:solidFill>
                  <a:srgbClr val="008A00"/>
                </a:solidFill>
              </a:rPr>
              <a:t>x</a:t>
            </a:r>
            <a:r>
              <a:rPr lang="zh-CN" altLang="en-US" kern="0" dirty="0" smtClean="0">
                <a:solidFill>
                  <a:srgbClr val="008A00"/>
                </a:solidFill>
              </a:rPr>
              <a:t>装入</a:t>
            </a:r>
            <a:r>
              <a:rPr lang="zh-CN" altLang="en-US" kern="0" dirty="0" smtClean="0">
                <a:solidFill>
                  <a:srgbClr val="008A00"/>
                </a:solidFill>
              </a:rPr>
              <a:t>空位置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0" grpId="0"/>
      <p:bldP spid="21" grpId="0"/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763000" cy="253300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2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掌握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堆、优先队列的概念；</a:t>
            </a:r>
            <a:endParaRPr lang="en-US" altLang="zh-CN" sz="3200" dirty="0" smtClean="0"/>
          </a:p>
          <a:p>
            <a:pPr marL="252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 </a:t>
            </a:r>
            <a:r>
              <a:rPr lang="zh-CN" altLang="en-US" sz="3200" dirty="0" smtClean="0">
                <a:solidFill>
                  <a:srgbClr val="003399"/>
                </a:solidFill>
              </a:rPr>
              <a:t>掌握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向优先队列中插入、删除元素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章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作业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8229600" cy="216674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P167--169</a:t>
            </a:r>
          </a:p>
          <a:p>
            <a:pPr marL="180000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3200" dirty="0" smtClean="0"/>
              <a:t>复习题 ：</a:t>
            </a: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二叉树的应用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1676400" y="1744278"/>
            <a:ext cx="5791200" cy="27515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哈夫曼树；</a:t>
            </a:r>
            <a:endParaRPr lang="en-US" altLang="zh-CN" sz="3200" dirty="0" smtClean="0"/>
          </a:p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堆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特殊的完全二叉树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优先队列；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队列、优先队列</a:t>
            </a: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381000" y="1096963"/>
            <a:ext cx="8763000" cy="57610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SzPct val="75000"/>
              <a:buFont typeface="Wingdings" pitchFamily="2" charset="2"/>
              <a:buChar char="p"/>
              <a:defRPr/>
            </a:pPr>
            <a:r>
              <a:rPr lang="en-US" altLang="zh-CN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队列：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SzPct val="75000"/>
              <a:buFont typeface="Wingdings" pitchFamily="2" charset="2"/>
              <a:buChar char="p"/>
              <a:defRPr/>
            </a:pPr>
            <a:r>
              <a:rPr lang="en-US" altLang="zh-CN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优先队列：</a:t>
            </a:r>
            <a:endParaRPr lang="en-US" altLang="zh-CN" sz="32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endParaRPr lang="en-US" altLang="zh-CN" sz="32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endParaRPr lang="en-US" altLang="zh-CN" sz="32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endParaRPr lang="en-US" altLang="zh-CN" sz="32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endParaRPr lang="en-US" altLang="zh-CN" sz="32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endParaRPr lang="en-US" altLang="zh-CN" sz="32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1973263" y="1198563"/>
            <a:ext cx="6750566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>
                <a:ea typeface="黑体" pitchFamily="49" charset="-122"/>
              </a:rPr>
              <a:t>先进先出的线性结构（不能插队）；</a:t>
            </a: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2590800" y="1960563"/>
            <a:ext cx="5929828" cy="69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SzPct val="75000"/>
              <a:buNone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‘优先级高’者先出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可插队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3200" dirty="0">
              <a:ea typeface="黑体" pitchFamily="49" charset="-122"/>
            </a:endParaRPr>
          </a:p>
        </p:txBody>
      </p:sp>
      <p:pic>
        <p:nvPicPr>
          <p:cNvPr id="30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" y="3001963"/>
            <a:ext cx="36004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矩形 17"/>
          <p:cNvSpPr>
            <a:spLocks noChangeArrowheads="1"/>
          </p:cNvSpPr>
          <p:nvPr/>
        </p:nvSpPr>
        <p:spPr bwMode="auto">
          <a:xfrm>
            <a:off x="1947863" y="5287963"/>
            <a:ext cx="9017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SzPct val="75000"/>
              <a:buNone/>
            </a:pPr>
            <a:r>
              <a:rPr lang="zh-CN" altLang="en-US">
                <a:ea typeface="黑体" pitchFamily="49" charset="-122"/>
              </a:rPr>
              <a:t>队列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953000" y="5287963"/>
            <a:ext cx="37750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SzPct val="75000"/>
              <a:buNone/>
            </a:pPr>
            <a:r>
              <a:rPr lang="zh-CN" altLang="en-US">
                <a:ea typeface="黑体" pitchFamily="49" charset="-122"/>
              </a:rPr>
              <a:t>优先队列（老人优先）</a:t>
            </a:r>
            <a:endParaRPr lang="en-US" altLang="zh-CN"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011488"/>
            <a:ext cx="35718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44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1/14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优先队列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81000" y="990600"/>
            <a:ext cx="8763000" cy="548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8000" indent="-3429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>
                <a:latin typeface="+mj-lt"/>
              </a:rPr>
              <a:t>优先队列的基本操作：</a:t>
            </a:r>
            <a:endParaRPr lang="en-US" altLang="zh-CN" sz="3200" dirty="0" smtClean="0">
              <a:latin typeface="+mj-lt"/>
            </a:endParaRPr>
          </a:p>
          <a:p>
            <a:pPr marL="288000" indent="-342900" eaLnBrk="1" hangingPunct="1"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sz="3200" dirty="0" smtClean="0">
                <a:latin typeface="+mj-lt"/>
              </a:rPr>
              <a:t>   (1) </a:t>
            </a:r>
            <a:r>
              <a:rPr lang="zh-CN" altLang="en-US" sz="3200" dirty="0" smtClean="0">
                <a:latin typeface="+mj-lt"/>
              </a:rPr>
              <a:t>插入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个元素；</a:t>
            </a:r>
            <a:endParaRPr lang="en-US" altLang="zh-CN" sz="3200" dirty="0" smtClean="0">
              <a:latin typeface="+mj-lt"/>
            </a:endParaRPr>
          </a:p>
          <a:p>
            <a:pPr marL="288000" indent="-342900" eaLnBrk="1" hangingPunct="1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latin typeface="+mj-lt"/>
              </a:rPr>
              <a:t>   (2) </a:t>
            </a:r>
            <a:r>
              <a:rPr lang="zh-CN" altLang="en-US" sz="3200" dirty="0" smtClean="0">
                <a:latin typeface="+mj-lt"/>
              </a:rPr>
              <a:t>删除 “优先级最高”的元素；</a:t>
            </a:r>
            <a:endParaRPr lang="en-US" altLang="zh-CN" sz="3200" dirty="0" smtClean="0">
              <a:latin typeface="+mj-lt"/>
            </a:endParaRPr>
          </a:p>
          <a:p>
            <a:pPr marL="288000" indent="-342900" eaLnBrk="1" hangingPunct="1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latin typeface="+mj-lt"/>
              </a:rPr>
              <a:t>   (3) </a:t>
            </a:r>
            <a:r>
              <a:rPr lang="zh-CN" altLang="en-US" sz="3200" dirty="0" smtClean="0">
                <a:latin typeface="+mj-lt"/>
              </a:rPr>
              <a:t>查找 “优先级最高”的元素；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38400" y="2590800"/>
            <a:ext cx="2590800" cy="1477328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70104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大根堆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242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小根堆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优先队列的实现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055941"/>
            <a:ext cx="8763000" cy="20034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000" dirty="0" smtClean="0">
                <a:solidFill>
                  <a:srgbClr val="003399"/>
                </a:solidFill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</a:rPr>
              <a:t>堆：</a:t>
            </a:r>
            <a:r>
              <a:rPr lang="zh-CN" altLang="en-US" sz="3000" dirty="0" smtClean="0"/>
              <a:t>一棵完全二叉树，且具有 </a:t>
            </a:r>
            <a:r>
              <a:rPr lang="zh-CN" altLang="en-US" sz="3000" dirty="0" smtClean="0">
                <a:solidFill>
                  <a:srgbClr val="003399"/>
                </a:solidFill>
              </a:rPr>
              <a:t>堆序性：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342900" indent="-342900" eaLnBrk="1" hangingPunct="1">
              <a:spcBef>
                <a:spcPts val="600"/>
              </a:spcBef>
              <a:buNone/>
            </a:pPr>
            <a:r>
              <a:rPr lang="en-US" altLang="zh-CN" sz="3000" dirty="0" smtClean="0"/>
              <a:t>           </a:t>
            </a:r>
            <a:r>
              <a:rPr lang="zh-CN" altLang="en-US" sz="3000" dirty="0" smtClean="0"/>
              <a:t>每个非</a:t>
            </a:r>
            <a:r>
              <a:rPr lang="zh-CN" altLang="en-US" sz="3000" dirty="0" smtClean="0"/>
              <a:t>叶子 </a:t>
            </a:r>
            <a:r>
              <a:rPr lang="zh-CN" altLang="en-US" sz="3000" b="1" dirty="0" smtClean="0">
                <a:solidFill>
                  <a:srgbClr val="003399"/>
                </a:solidFill>
                <a:latin typeface="黑体" pitchFamily="2" charset="-122"/>
              </a:rPr>
              <a:t>≤</a:t>
            </a:r>
            <a:r>
              <a:rPr lang="zh-CN" altLang="en-US" sz="3000" dirty="0" smtClean="0">
                <a:latin typeface="黑体" pitchFamily="2" charset="-122"/>
              </a:rPr>
              <a:t>其左、右孩子；</a:t>
            </a:r>
            <a:endParaRPr lang="en-US" altLang="zh-CN" sz="3000" dirty="0" smtClean="0">
              <a:latin typeface="黑体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None/>
            </a:pPr>
            <a:r>
              <a:rPr lang="en-US" altLang="zh-CN" sz="3000" dirty="0" smtClean="0">
                <a:latin typeface="黑体" pitchFamily="2" charset="-122"/>
              </a:rPr>
              <a:t>   </a:t>
            </a:r>
            <a:r>
              <a:rPr lang="en-US" altLang="zh-CN" sz="3000" dirty="0" smtClean="0">
                <a:latin typeface="+mj-lt"/>
              </a:rPr>
              <a:t>or  </a:t>
            </a:r>
            <a:r>
              <a:rPr lang="zh-CN" altLang="en-US" sz="3000" dirty="0" smtClean="0">
                <a:latin typeface="+mj-lt"/>
              </a:rPr>
              <a:t>每</a:t>
            </a:r>
            <a:r>
              <a:rPr lang="zh-CN" altLang="en-US" sz="3000" dirty="0" smtClean="0"/>
              <a:t>个非</a:t>
            </a:r>
            <a:r>
              <a:rPr lang="zh-CN" altLang="en-US" sz="3000" dirty="0" smtClean="0"/>
              <a:t>叶子 </a:t>
            </a:r>
            <a:r>
              <a:rPr lang="zh-CN" altLang="en-US" sz="3000" b="1" dirty="0" smtClean="0">
                <a:solidFill>
                  <a:srgbClr val="003399"/>
                </a:solidFill>
                <a:latin typeface="黑体" pitchFamily="2" charset="-122"/>
              </a:rPr>
              <a:t>≥</a:t>
            </a:r>
            <a:r>
              <a:rPr lang="zh-CN" altLang="en-US" sz="3000" dirty="0" smtClean="0">
                <a:latin typeface="黑体" pitchFamily="2" charset="-122"/>
              </a:rPr>
              <a:t>其左、右孩子；</a:t>
            </a:r>
            <a:endParaRPr lang="en-US" altLang="zh-CN" sz="3000" dirty="0" smtClean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2133600" y="3252562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863200" y="39893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482800" y="47699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839867" y="3642415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2725919" y="3582080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2687701" y="4515381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2700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9" idx="5"/>
            <a:endCxn id="14" idx="0"/>
          </p:cNvCxnSpPr>
          <p:nvPr/>
        </p:nvCxnSpPr>
        <p:spPr bwMode="auto">
          <a:xfrm rot="16200000" flipH="1">
            <a:off x="3260200" y="4514199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498800" y="4015229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11430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1336515" y="4552634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815866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6" idx="5"/>
            <a:endCxn id="19" idx="0"/>
          </p:cNvCxnSpPr>
          <p:nvPr/>
        </p:nvCxnSpPr>
        <p:spPr bwMode="auto">
          <a:xfrm rot="16200000" flipH="1">
            <a:off x="1863866" y="4572000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7620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7" idx="3"/>
            <a:endCxn id="21" idx="0"/>
          </p:cNvCxnSpPr>
          <p:nvPr/>
        </p:nvCxnSpPr>
        <p:spPr bwMode="auto">
          <a:xfrm rot="5400000">
            <a:off x="938401" y="5348519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15492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7" idx="5"/>
            <a:endCxn id="23" idx="0"/>
          </p:cNvCxnSpPr>
          <p:nvPr/>
        </p:nvCxnSpPr>
        <p:spPr bwMode="auto">
          <a:xfrm rot="16200000" flipH="1">
            <a:off x="1522919" y="5335918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19800" y="32004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30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749400" y="3937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369000" y="4717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8" idx="3"/>
            <a:endCxn id="36" idx="0"/>
          </p:cNvCxnSpPr>
          <p:nvPr/>
        </p:nvCxnSpPr>
        <p:spPr bwMode="auto">
          <a:xfrm rot="5400000">
            <a:off x="5726067" y="35902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8" idx="5"/>
            <a:endCxn id="29" idx="0"/>
          </p:cNvCxnSpPr>
          <p:nvPr/>
        </p:nvCxnSpPr>
        <p:spPr bwMode="auto">
          <a:xfrm rot="16200000" flipH="1">
            <a:off x="6612119" y="35299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3"/>
            <a:endCxn id="30" idx="0"/>
          </p:cNvCxnSpPr>
          <p:nvPr/>
        </p:nvCxnSpPr>
        <p:spPr bwMode="auto">
          <a:xfrm rot="5400000">
            <a:off x="6573901" y="44632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1562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7146400" y="44620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5385000" y="39630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50292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222715" y="45004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702066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6" idx="5"/>
            <a:endCxn id="39" idx="0"/>
          </p:cNvCxnSpPr>
          <p:nvPr/>
        </p:nvCxnSpPr>
        <p:spPr bwMode="auto">
          <a:xfrm rot="16200000" flipH="1">
            <a:off x="5750066" y="45198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6482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1" idx="0"/>
          </p:cNvCxnSpPr>
          <p:nvPr/>
        </p:nvCxnSpPr>
        <p:spPr bwMode="auto">
          <a:xfrm rot="5400000">
            <a:off x="4824601" y="52963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4354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7" idx="5"/>
            <a:endCxn id="43" idx="0"/>
          </p:cNvCxnSpPr>
          <p:nvPr/>
        </p:nvCxnSpPr>
        <p:spPr bwMode="auto">
          <a:xfrm rot="16200000" flipH="1">
            <a:off x="5409119" y="5283756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6934200" y="5791200"/>
            <a:ext cx="22098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存储方式？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9" grpId="0" animBg="1"/>
      <p:bldP spid="21" grpId="0" animBg="1"/>
      <p:bldP spid="23" grpId="0" animBg="1"/>
      <p:bldP spid="28" grpId="0" animBg="1"/>
      <p:bldP spid="29" grpId="0" animBg="1"/>
      <p:bldP spid="30" grpId="0" animBg="1"/>
      <p:bldP spid="34" grpId="0" animBg="1"/>
      <p:bldP spid="36" grpId="0" animBg="1"/>
      <p:bldP spid="37" grpId="0" animBg="1"/>
      <p:bldP spid="39" grpId="0" animBg="1"/>
      <p:bldP spid="41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堆的存储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51595"/>
            <a:ext cx="8763000" cy="7325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堆的存储方式：</a:t>
            </a:r>
            <a:r>
              <a:rPr lang="zh-CN" altLang="en-US" sz="3200" dirty="0" smtClean="0">
                <a:solidFill>
                  <a:srgbClr val="003399"/>
                </a:solidFill>
              </a:rPr>
              <a:t>顺序存储</a:t>
            </a:r>
            <a:r>
              <a:rPr lang="en-US" altLang="zh-CN" sz="3200" dirty="0" smtClean="0">
                <a:solidFill>
                  <a:srgbClr val="003399"/>
                </a:solidFill>
              </a:rPr>
              <a:t>                          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2209800" y="22860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939400" y="3022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559000" y="3803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916067" y="26758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2802119" y="26155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2763901" y="35488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346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9" idx="5"/>
            <a:endCxn id="14" idx="0"/>
          </p:cNvCxnSpPr>
          <p:nvPr/>
        </p:nvCxnSpPr>
        <p:spPr bwMode="auto">
          <a:xfrm rot="16200000" flipH="1">
            <a:off x="3336400" y="35476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575000" y="30486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1219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1412715" y="35860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892066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6" idx="5"/>
            <a:endCxn id="19" idx="0"/>
          </p:cNvCxnSpPr>
          <p:nvPr/>
        </p:nvCxnSpPr>
        <p:spPr bwMode="auto">
          <a:xfrm rot="16200000" flipH="1">
            <a:off x="1940066" y="36054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38200" y="4665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7" idx="3"/>
            <a:endCxn id="21" idx="0"/>
          </p:cNvCxnSpPr>
          <p:nvPr/>
        </p:nvCxnSpPr>
        <p:spPr bwMode="auto">
          <a:xfrm rot="5400000">
            <a:off x="1014601" y="43819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800600" y="1857613"/>
            <a:ext cx="4343400" cy="3323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∵完全二叉树的性质：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246E24"/>
                </a:solidFill>
              </a:rPr>
              <a:t>按</a:t>
            </a:r>
            <a:r>
              <a:rPr lang="en-US" altLang="zh-CN" dirty="0" smtClean="0">
                <a:solidFill>
                  <a:srgbClr val="246E24"/>
                </a:solidFill>
              </a:rPr>
              <a:t>”</a:t>
            </a:r>
            <a:r>
              <a:rPr lang="zh-CN" altLang="en-US" dirty="0" smtClean="0">
                <a:solidFill>
                  <a:srgbClr val="246E24"/>
                </a:solidFill>
              </a:rPr>
              <a:t>从上到下，从左到右</a:t>
            </a:r>
            <a:r>
              <a:rPr lang="en-US" altLang="zh-CN" dirty="0" smtClean="0">
                <a:solidFill>
                  <a:srgbClr val="246E24"/>
                </a:solidFill>
              </a:rPr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246E24"/>
                </a:solidFill>
              </a:rPr>
              <a:t>将结点从</a:t>
            </a:r>
            <a:r>
              <a:rPr lang="en-US" altLang="zh-CN" dirty="0" smtClean="0">
                <a:solidFill>
                  <a:srgbClr val="246E24"/>
                </a:solidFill>
              </a:rPr>
              <a:t>0</a:t>
            </a:r>
            <a:r>
              <a:rPr lang="zh-CN" altLang="en-US" dirty="0" smtClean="0">
                <a:solidFill>
                  <a:srgbClr val="246E24"/>
                </a:solidFill>
              </a:rPr>
              <a:t>开始编号，</a:t>
            </a:r>
            <a:endParaRPr lang="en-US" altLang="zh-CN" dirty="0" smtClean="0">
              <a:solidFill>
                <a:srgbClr val="246E24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246E24"/>
                </a:solidFill>
              </a:rPr>
              <a:t>则：</a:t>
            </a:r>
            <a:endParaRPr lang="en-US" altLang="zh-CN" dirty="0" smtClean="0">
              <a:solidFill>
                <a:srgbClr val="246E24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父亲与左、右孩子的编号之间满足一定规律。</a:t>
            </a:r>
            <a:endParaRPr lang="en-US" altLang="zh-CN" dirty="0" smtClean="0">
              <a:solidFill>
                <a:srgbClr val="003399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027349" y="5334000"/>
          <a:ext cx="70404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58970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数组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k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8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堆的存储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51594"/>
            <a:ext cx="8763000" cy="7534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堆的存储方式：</a:t>
            </a:r>
            <a:r>
              <a:rPr lang="zh-CN" altLang="en-US" sz="3200" dirty="0" smtClean="0">
                <a:solidFill>
                  <a:srgbClr val="003399"/>
                </a:solidFill>
              </a:rPr>
              <a:t>顺序存储</a:t>
            </a:r>
            <a:r>
              <a:rPr lang="en-US" altLang="zh-CN" sz="3200" dirty="0" smtClean="0">
                <a:solidFill>
                  <a:srgbClr val="003399"/>
                </a:solidFill>
              </a:rPr>
              <a:t>                    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2209800" y="22860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939400" y="3022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559000" y="3803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916067" y="26758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2802119" y="26155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2763901" y="35488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346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9" idx="5"/>
            <a:endCxn id="14" idx="0"/>
          </p:cNvCxnSpPr>
          <p:nvPr/>
        </p:nvCxnSpPr>
        <p:spPr bwMode="auto">
          <a:xfrm rot="16200000" flipH="1">
            <a:off x="3336400" y="35476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575000" y="30486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1219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1412715" y="35860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892066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6" idx="5"/>
            <a:endCxn id="19" idx="0"/>
          </p:cNvCxnSpPr>
          <p:nvPr/>
        </p:nvCxnSpPr>
        <p:spPr bwMode="auto">
          <a:xfrm rot="16200000" flipH="1">
            <a:off x="1940066" y="36054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38200" y="4665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7" idx="3"/>
            <a:endCxn id="21" idx="0"/>
          </p:cNvCxnSpPr>
          <p:nvPr/>
        </p:nvCxnSpPr>
        <p:spPr bwMode="auto">
          <a:xfrm rot="5400000">
            <a:off x="1014601" y="43819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027349" y="5334000"/>
          <a:ext cx="70404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58970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数组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k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8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5105400" y="1905000"/>
            <a:ext cx="4038600" cy="251460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下标为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</a:rPr>
              <a:t>的元素，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其左孩子下标为</a:t>
            </a:r>
            <a:r>
              <a:rPr lang="en-US" altLang="zh-CN" dirty="0" smtClean="0">
                <a:solidFill>
                  <a:schemeClr val="bg1"/>
                </a:solidFill>
              </a:rPr>
              <a:t>2i+1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</a:rPr>
              <a:t>右孩子下标为</a:t>
            </a:r>
            <a:r>
              <a:rPr lang="en-US" altLang="zh-CN" dirty="0" smtClean="0">
                <a:solidFill>
                  <a:schemeClr val="bg1"/>
                </a:solidFill>
              </a:rPr>
              <a:t>2i+2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</a:rPr>
              <a:t>父亲下标为</a:t>
            </a:r>
            <a:r>
              <a:rPr lang="zh-CN" altLang="en-US" b="1" dirty="0" smtClean="0">
                <a:solidFill>
                  <a:srgbClr val="FFC000"/>
                </a:solidFill>
                <a:sym typeface="Symbol"/>
              </a:rPr>
              <a:t></a:t>
            </a:r>
            <a:r>
              <a:rPr lang="en-US" altLang="zh-CN" dirty="0" smtClean="0">
                <a:solidFill>
                  <a:srgbClr val="FFC000"/>
                </a:solidFill>
              </a:rPr>
              <a:t>(i-1)/2</a:t>
            </a:r>
            <a:r>
              <a:rPr lang="en-US" altLang="zh-CN" b="1" dirty="0" smtClean="0">
                <a:solidFill>
                  <a:srgbClr val="FFC000"/>
                </a:solidFill>
                <a:sym typeface="Symbol"/>
              </a:rPr>
              <a:t></a:t>
            </a:r>
            <a:r>
              <a:rPr lang="zh-CN" altLang="en-US" dirty="0" smtClean="0">
                <a:solidFill>
                  <a:srgbClr val="FFC000"/>
                </a:solidFill>
              </a:rPr>
              <a:t>；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12774</TotalTime>
  <Words>2430</Words>
  <Application>Microsoft Office PowerPoint</Application>
  <PresentationFormat>全屏显示(4:3)</PresentationFormat>
  <Paragraphs>930</Paragraphs>
  <Slides>32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默认设计模板</vt:lpstr>
      <vt:lpstr>幻灯片 1</vt:lpstr>
      <vt:lpstr>回顾：哈夫曼树</vt:lpstr>
      <vt:lpstr>回顾：哈夫曼树</vt:lpstr>
      <vt:lpstr>二叉树的应用</vt:lpstr>
      <vt:lpstr>队列、优先队列</vt:lpstr>
      <vt:lpstr>优先队列</vt:lpstr>
      <vt:lpstr>优先队列的实现 -- 堆</vt:lpstr>
      <vt:lpstr>堆的存储</vt:lpstr>
      <vt:lpstr>堆的存储</vt:lpstr>
      <vt:lpstr>小根堆</vt:lpstr>
      <vt:lpstr>大根堆</vt:lpstr>
      <vt:lpstr>堆的数据结构</vt:lpstr>
      <vt:lpstr>(小顶)堆的操作实现</vt:lpstr>
      <vt:lpstr>1.向小根堆中插入元素x</vt:lpstr>
      <vt:lpstr>1.向小根堆中插入元素x</vt:lpstr>
      <vt:lpstr>1.向小根堆中插入元素x</vt:lpstr>
      <vt:lpstr>1.向小根堆中插入元素x</vt:lpstr>
      <vt:lpstr>1.向小根堆中插入元素x</vt:lpstr>
      <vt:lpstr>1.向小根堆中插入元素x</vt:lpstr>
      <vt:lpstr>1.向小根堆中插入元素x</vt:lpstr>
      <vt:lpstr>1.向小根堆中插入元素x</vt:lpstr>
      <vt:lpstr>1.向小根堆中插入元素x</vt:lpstr>
      <vt:lpstr>1.向小根堆中插入元素x</vt:lpstr>
      <vt:lpstr>幻灯片 24</vt:lpstr>
      <vt:lpstr>2.从优先队列中删除元素—法1</vt:lpstr>
      <vt:lpstr>2.从优先队列中删除元素—法1</vt:lpstr>
      <vt:lpstr>2.从优先队列中删除元素—法1</vt:lpstr>
      <vt:lpstr>2.从优先队列中删除元素—法1</vt:lpstr>
      <vt:lpstr>2.从优先队列中删除元素—法1</vt:lpstr>
      <vt:lpstr>幻灯片 30</vt:lpstr>
      <vt:lpstr>小结</vt:lpstr>
      <vt:lpstr>第5章  作业4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yanfang</dc:creator>
  <cp:lastModifiedBy>lenovo-</cp:lastModifiedBy>
  <cp:revision>2335</cp:revision>
  <cp:lastPrinted>1601-01-01T00:00:00Z</cp:lastPrinted>
  <dcterms:created xsi:type="dcterms:W3CDTF">1601-01-01T00:00:00Z</dcterms:created>
  <dcterms:modified xsi:type="dcterms:W3CDTF">2021-04-21T07:46:56Z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