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720" r:id="rId3"/>
    <p:sldId id="722" r:id="rId4"/>
    <p:sldId id="724" r:id="rId5"/>
    <p:sldId id="670" r:id="rId6"/>
    <p:sldId id="671" r:id="rId7"/>
    <p:sldId id="672" r:id="rId8"/>
    <p:sldId id="673" r:id="rId9"/>
    <p:sldId id="674" r:id="rId10"/>
    <p:sldId id="675" r:id="rId11"/>
    <p:sldId id="676" r:id="rId12"/>
    <p:sldId id="677" r:id="rId13"/>
    <p:sldId id="678" r:id="rId14"/>
    <p:sldId id="679" r:id="rId15"/>
    <p:sldId id="680" r:id="rId16"/>
    <p:sldId id="681" r:id="rId17"/>
    <p:sldId id="682" r:id="rId18"/>
    <p:sldId id="683" r:id="rId19"/>
    <p:sldId id="684" r:id="rId20"/>
    <p:sldId id="685" r:id="rId21"/>
    <p:sldId id="686" r:id="rId22"/>
    <p:sldId id="687" r:id="rId23"/>
    <p:sldId id="688" r:id="rId24"/>
    <p:sldId id="689" r:id="rId25"/>
    <p:sldId id="690" r:id="rId26"/>
    <p:sldId id="691" r:id="rId27"/>
    <p:sldId id="692" r:id="rId28"/>
    <p:sldId id="693" r:id="rId29"/>
    <p:sldId id="694" r:id="rId30"/>
    <p:sldId id="695" r:id="rId31"/>
    <p:sldId id="696" r:id="rId32"/>
    <p:sldId id="697" r:id="rId33"/>
    <p:sldId id="698" r:id="rId34"/>
    <p:sldId id="699" r:id="rId35"/>
    <p:sldId id="700" r:id="rId36"/>
    <p:sldId id="701" r:id="rId37"/>
    <p:sldId id="702" r:id="rId38"/>
    <p:sldId id="703" r:id="rId39"/>
    <p:sldId id="704" r:id="rId40"/>
    <p:sldId id="705" r:id="rId41"/>
    <p:sldId id="706" r:id="rId42"/>
    <p:sldId id="707" r:id="rId43"/>
    <p:sldId id="708" r:id="rId44"/>
    <p:sldId id="709" r:id="rId45"/>
    <p:sldId id="710" r:id="rId46"/>
    <p:sldId id="711" r:id="rId47"/>
    <p:sldId id="712" r:id="rId48"/>
    <p:sldId id="713" r:id="rId49"/>
    <p:sldId id="714" r:id="rId50"/>
    <p:sldId id="715" r:id="rId51"/>
    <p:sldId id="716" r:id="rId52"/>
    <p:sldId id="717" r:id="rId53"/>
    <p:sldId id="718" r:id="rId54"/>
    <p:sldId id="719" r:id="rId55"/>
    <p:sldId id="726" r:id="rId5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6600"/>
    <a:srgbClr val="246E24"/>
    <a:srgbClr val="23476B"/>
    <a:srgbClr val="2D5A87"/>
    <a:srgbClr val="003F7E"/>
    <a:srgbClr val="008000"/>
    <a:srgbClr val="000099"/>
    <a:srgbClr val="003366"/>
    <a:srgbClr val="D0F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9" autoAdjust="0"/>
    <p:restoredTop sz="91944" autoAdjust="0"/>
  </p:normalViewPr>
  <p:slideViewPr>
    <p:cSldViewPr>
      <p:cViewPr varScale="1">
        <p:scale>
          <a:sx n="101" d="100"/>
          <a:sy n="101" d="100"/>
        </p:scale>
        <p:origin x="1428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911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46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63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706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2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366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16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777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063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47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114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0306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39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435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77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382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7731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29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94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2187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2194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4205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211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705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73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554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51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7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7606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9921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5464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9327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0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stb@hh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szy.hhu.edu.cn/tb2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429941"/>
            <a:ext cx="9144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5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二叉树与树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1800"/>
              </a:spcBef>
              <a:buFontTx/>
              <a:buNone/>
            </a:pP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algn="ctr" eaLnBrk="0" hangingPunct="0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18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讲：树</a:t>
            </a:r>
            <a:endParaRPr kumimoji="1" lang="en-US" altLang="zh-CN" sz="36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2288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906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1447194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58152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2415352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2887723" y="4195221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810000" y="4195221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4320352" y="4195221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4807894" y="4195221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‘根’在序列的最左侧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矩形 65"/>
          <p:cNvSpPr/>
          <p:nvPr/>
        </p:nvSpPr>
        <p:spPr>
          <a:xfrm>
            <a:off x="33528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Box 6"/>
          <p:cNvSpPr txBox="1">
            <a:spLocks noChangeArrowheads="1"/>
          </p:cNvSpPr>
          <p:nvPr/>
        </p:nvSpPr>
        <p:spPr bwMode="auto">
          <a:xfrm>
            <a:off x="609600" y="1206000"/>
            <a:ext cx="4572000" cy="553998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// </a:t>
            </a:r>
            <a:r>
              <a:rPr lang="zh-CN" altLang="en-US" sz="3000" dirty="0" smtClean="0">
                <a:solidFill>
                  <a:srgbClr val="008A00"/>
                </a:solidFill>
              </a:rPr>
              <a:t>先根遍历 </a:t>
            </a:r>
            <a:r>
              <a:rPr lang="en-US" altLang="zh-CN" sz="3000" dirty="0" smtClean="0">
                <a:solidFill>
                  <a:srgbClr val="008A00"/>
                </a:solidFill>
              </a:rPr>
              <a:t>-- </a:t>
            </a:r>
            <a:r>
              <a:rPr lang="zh-CN" altLang="en-US" sz="3000" dirty="0" smtClean="0">
                <a:solidFill>
                  <a:srgbClr val="008A00"/>
                </a:solidFill>
              </a:rPr>
              <a:t>递归算法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" name="Rectangle 3"/>
          <p:cNvSpPr>
            <a:spLocks noChangeArrowheads="1"/>
          </p:cNvSpPr>
          <p:nvPr/>
        </p:nvSpPr>
        <p:spPr bwMode="auto">
          <a:xfrm>
            <a:off x="609600" y="1714750"/>
            <a:ext cx="8534400" cy="437658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(Tree t)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visit(root(t));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Tree c=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(t); 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while(c!= Null)</a:t>
            </a:r>
            <a:endParaRPr lang="en-US" altLang="zh-CN" sz="3200" dirty="0"/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preOrder</a:t>
            </a:r>
            <a:r>
              <a:rPr lang="en-US" altLang="zh-CN" sz="3200" dirty="0" smtClean="0"/>
              <a:t>(c); 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c=</a:t>
            </a:r>
            <a:r>
              <a:rPr lang="en-US" altLang="zh-CN" sz="3200" dirty="0" err="1" smtClean="0"/>
              <a:t>rightSibling</a:t>
            </a:r>
            <a:r>
              <a:rPr lang="en-US" altLang="zh-CN" sz="3200" dirty="0" smtClean="0"/>
              <a:t>(c);</a:t>
            </a:r>
          </a:p>
          <a:p>
            <a:pPr marL="1080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71" name="矩形 70"/>
          <p:cNvSpPr/>
          <p:nvPr/>
        </p:nvSpPr>
        <p:spPr>
          <a:xfrm>
            <a:off x="3352800" y="2438400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4191000" y="4343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先根遍历当前子树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4572000" y="31028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105400" y="5007858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去当前子树的右兄弟处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685800" y="22860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1431049" y="4267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859076" y="49151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  <p:sp>
        <p:nvSpPr>
          <p:cNvPr id="13" name="矩形 12"/>
          <p:cNvSpPr/>
          <p:nvPr/>
        </p:nvSpPr>
        <p:spPr>
          <a:xfrm>
            <a:off x="4648200" y="1788004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假设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33400" y="1715393"/>
            <a:ext cx="8610600" cy="46320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(1) </a:t>
            </a:r>
            <a:r>
              <a:rPr lang="zh-CN" altLang="en-US" sz="3200" dirty="0" smtClean="0"/>
              <a:t>从根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开始，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     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</a:t>
            </a:r>
            <a:r>
              <a:rPr lang="zh-CN" altLang="en-US" sz="3200" dirty="0" smtClean="0">
                <a:solidFill>
                  <a:srgbClr val="003399"/>
                </a:solidFill>
              </a:rPr>
              <a:t>其长子，</a:t>
            </a:r>
            <a:r>
              <a:rPr lang="zh-CN" altLang="en-US" sz="3200" dirty="0" smtClean="0"/>
              <a:t>重复，直到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为空；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(2) </a:t>
            </a:r>
            <a:r>
              <a:rPr lang="zh-CN" altLang="en-US" sz="3200" dirty="0" smtClean="0"/>
              <a:t>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为栈顶的</a:t>
            </a:r>
            <a:r>
              <a:rPr lang="zh-CN" altLang="en-US" sz="3200" dirty="0" smtClean="0">
                <a:solidFill>
                  <a:srgbClr val="003399"/>
                </a:solidFill>
              </a:rPr>
              <a:t>右兄弟，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栈顶退栈；</a:t>
            </a:r>
            <a:endParaRPr lang="en-US" altLang="zh-CN" sz="3200" dirty="0" smtClean="0"/>
          </a:p>
          <a:p>
            <a:pPr>
              <a:spcBef>
                <a:spcPts val="900"/>
              </a:spcBef>
              <a:buNone/>
            </a:pPr>
            <a:r>
              <a:rPr lang="en-US" altLang="zh-CN" sz="3200" dirty="0" smtClean="0"/>
              <a:t>(3) </a:t>
            </a:r>
            <a:r>
              <a:rPr lang="zh-CN" altLang="en-US" sz="3200" dirty="0" smtClean="0"/>
              <a:t>重复</a:t>
            </a:r>
            <a:r>
              <a:rPr lang="en-US" altLang="zh-CN" sz="3200" dirty="0" smtClean="0"/>
              <a:t>(1)</a:t>
            </a:r>
            <a:r>
              <a:rPr lang="zh-CN" altLang="en-US" sz="3200" dirty="0" smtClean="0"/>
              <a:t>和</a:t>
            </a:r>
            <a:r>
              <a:rPr lang="en-US" altLang="zh-CN" sz="3200" dirty="0" smtClean="0"/>
              <a:t>(2)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zh-CN" altLang="en-US" sz="3200" dirty="0" smtClean="0"/>
              <a:t>直到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空且栈空。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4495800" cy="584775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000"/>
                </a:solidFill>
              </a:rPr>
              <a:t>非递归，借助</a:t>
            </a:r>
            <a:endParaRPr lang="en-US" altLang="zh-CN" sz="3200" dirty="0" smtClean="0">
              <a:solidFill>
                <a:srgbClr val="008000"/>
              </a:solidFill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959725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249246" y="49665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963600" y="49530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44" idx="5"/>
            <a:endCxn id="34" idx="1"/>
          </p:cNvCxnSpPr>
          <p:nvPr/>
        </p:nvCxnSpPr>
        <p:spPr bwMode="auto">
          <a:xfrm rot="16200000" flipH="1">
            <a:off x="7483886" y="3410361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5" idx="5"/>
            <a:endCxn id="36" idx="0"/>
          </p:cNvCxnSpPr>
          <p:nvPr/>
        </p:nvCxnSpPr>
        <p:spPr bwMode="auto">
          <a:xfrm rot="16200000" flipH="1">
            <a:off x="6659757" y="4397208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5" idx="4"/>
            <a:endCxn id="35" idx="0"/>
          </p:cNvCxnSpPr>
          <p:nvPr/>
        </p:nvCxnSpPr>
        <p:spPr bwMode="auto">
          <a:xfrm rot="5400000">
            <a:off x="6243659" y="47089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5821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1" name="直接连接符 30"/>
          <p:cNvCxnSpPr>
            <a:cxnSpLocks noChangeShapeType="1"/>
            <a:stCxn id="35" idx="3"/>
            <a:endCxn id="40" idx="0"/>
          </p:cNvCxnSpPr>
          <p:nvPr/>
        </p:nvCxnSpPr>
        <p:spPr bwMode="auto">
          <a:xfrm rot="5400000">
            <a:off x="6000978" y="54691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3" idx="0"/>
            <a:endCxn id="35" idx="5"/>
          </p:cNvCxnSpPr>
          <p:nvPr/>
        </p:nvCxnSpPr>
        <p:spPr bwMode="auto">
          <a:xfrm rot="16200000" flipV="1">
            <a:off x="6621669" y="54544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6706446" y="57912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7032666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5" name="Oval 26"/>
          <p:cNvSpPr>
            <a:spLocks noChangeArrowheads="1"/>
          </p:cNvSpPr>
          <p:nvPr/>
        </p:nvSpPr>
        <p:spPr bwMode="auto">
          <a:xfrm>
            <a:off x="6249246" y="3947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6" name="直接连接符 45"/>
          <p:cNvCxnSpPr>
            <a:cxnSpLocks noChangeShapeType="1"/>
            <a:stCxn id="44" idx="3"/>
            <a:endCxn id="45" idx="0"/>
          </p:cNvCxnSpPr>
          <p:nvPr/>
        </p:nvCxnSpPr>
        <p:spPr bwMode="auto">
          <a:xfrm rot="5400000">
            <a:off x="6545888" y="3386750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335200" y="4876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4" idx="5"/>
            <a:endCxn id="47" idx="0"/>
          </p:cNvCxnSpPr>
          <p:nvPr/>
        </p:nvCxnSpPr>
        <p:spPr bwMode="auto">
          <a:xfrm rot="16200000" flipH="1">
            <a:off x="8208328" y="4497979"/>
            <a:ext cx="560460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34" idx="3"/>
            <a:endCxn id="49" idx="0"/>
          </p:cNvCxnSpPr>
          <p:nvPr/>
        </p:nvCxnSpPr>
        <p:spPr bwMode="auto">
          <a:xfrm rot="5400000">
            <a:off x="7672563" y="45158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545200" y="4931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5" idx="3"/>
            <a:endCxn id="51" idx="0"/>
          </p:cNvCxnSpPr>
          <p:nvPr/>
        </p:nvCxnSpPr>
        <p:spPr bwMode="auto">
          <a:xfrm rot="5400000">
            <a:off x="5783099" y="4391631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箭头连接符 24"/>
          <p:cNvCxnSpPr/>
          <p:nvPr/>
        </p:nvCxnSpPr>
        <p:spPr bwMode="auto">
          <a:xfrm rot="10800000" flipV="1">
            <a:off x="7337466" y="2895599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7413666" y="2687157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27" name="矩形 26"/>
          <p:cNvSpPr/>
          <p:nvPr/>
        </p:nvSpPr>
        <p:spPr>
          <a:xfrm>
            <a:off x="3124200" y="11430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栈</a:t>
            </a:r>
            <a:endParaRPr lang="en-US" altLang="zh-CN" sz="3200" dirty="0" smtClean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429000" y="1719139"/>
            <a:ext cx="3512500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/>
              <a:t>访问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并让</a:t>
            </a:r>
            <a:r>
              <a:rPr lang="en-US" altLang="zh-CN" sz="3200" dirty="0" smtClean="0"/>
              <a:t>p</a:t>
            </a:r>
            <a:r>
              <a:rPr lang="zh-CN" altLang="en-US" sz="3200" dirty="0" smtClean="0"/>
              <a:t>进栈；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81000" y="1294656"/>
            <a:ext cx="876300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置树根为当前结点</a:t>
            </a:r>
            <a:r>
              <a:rPr lang="en-US" altLang="zh-CN" sz="3000" dirty="0" smtClean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r>
              <a:rPr lang="zh-CN" altLang="en-US" sz="3000" dirty="0" smtClean="0">
                <a:solidFill>
                  <a:srgbClr val="C00000"/>
                </a:solidFill>
              </a:rPr>
              <a:t>访问</a:t>
            </a:r>
            <a:r>
              <a:rPr lang="en-US" altLang="zh-CN" sz="3000" dirty="0" smtClean="0">
                <a:solidFill>
                  <a:srgbClr val="C00000"/>
                </a:solidFill>
              </a:rPr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</a:t>
            </a:r>
            <a:r>
              <a:rPr lang="en-US" altLang="zh-CN" sz="3000" dirty="0" smtClean="0">
                <a:solidFill>
                  <a:srgbClr val="C00000"/>
                </a:solidFill>
              </a:rPr>
              <a:t>,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的长子；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当栈不空，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栈顶的右兄弟，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栈顶退栈，</a:t>
            </a:r>
            <a:r>
              <a:rPr lang="zh-CN" altLang="en-US" sz="3000" dirty="0" smtClean="0"/>
              <a:t>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81000" y="740658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树的非递归先根遍历：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4572000" y="689004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4648200" y="2220015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618534" y="1721043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618534" y="121920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81600" y="1709916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53000" y="11978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562600" y="1176516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257800" y="12192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019800" y="11978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7883525" y="3103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733246" y="41836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582600" y="41701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36" idx="5"/>
            <a:endCxn id="20" idx="1"/>
          </p:cNvCxnSpPr>
          <p:nvPr/>
        </p:nvCxnSpPr>
        <p:spPr bwMode="auto">
          <a:xfrm rot="16200000" flipH="1">
            <a:off x="7331486" y="2551260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29"/>
          <p:cNvCxnSpPr>
            <a:cxnSpLocks noChangeShapeType="1"/>
            <a:stCxn id="37" idx="5"/>
            <a:endCxn id="22" idx="0"/>
          </p:cNvCxnSpPr>
          <p:nvPr/>
        </p:nvCxnSpPr>
        <p:spPr bwMode="auto">
          <a:xfrm rot="16200000" flipH="1">
            <a:off x="6211257" y="3546808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0"/>
          <p:cNvCxnSpPr>
            <a:cxnSpLocks noChangeShapeType="1"/>
            <a:stCxn id="37" idx="4"/>
            <a:endCxn id="21" idx="0"/>
          </p:cNvCxnSpPr>
          <p:nvPr/>
        </p:nvCxnSpPr>
        <p:spPr bwMode="auto">
          <a:xfrm rot="5400000">
            <a:off x="5727659" y="3926025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5305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33" name="直接连接符 30"/>
          <p:cNvCxnSpPr>
            <a:cxnSpLocks noChangeShapeType="1"/>
            <a:stCxn id="21" idx="3"/>
            <a:endCxn id="32" idx="0"/>
          </p:cNvCxnSpPr>
          <p:nvPr/>
        </p:nvCxnSpPr>
        <p:spPr bwMode="auto">
          <a:xfrm rot="5400000">
            <a:off x="5484978" y="4686273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1"/>
          <p:cNvCxnSpPr>
            <a:cxnSpLocks noChangeShapeType="1"/>
            <a:stCxn id="35" idx="0"/>
            <a:endCxn id="21" idx="5"/>
          </p:cNvCxnSpPr>
          <p:nvPr/>
        </p:nvCxnSpPr>
        <p:spPr bwMode="auto">
          <a:xfrm rot="16200000" flipV="1">
            <a:off x="6105669" y="4671573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6190446" y="50083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727866" y="22944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7" name="Oval 26"/>
          <p:cNvSpPr>
            <a:spLocks noChangeArrowheads="1"/>
          </p:cNvSpPr>
          <p:nvPr/>
        </p:nvSpPr>
        <p:spPr bwMode="auto">
          <a:xfrm>
            <a:off x="5733246" y="31644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6" idx="3"/>
            <a:endCxn id="37" idx="0"/>
          </p:cNvCxnSpPr>
          <p:nvPr/>
        </p:nvCxnSpPr>
        <p:spPr bwMode="auto">
          <a:xfrm rot="5400000">
            <a:off x="6173587" y="2536350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8335200" y="40939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cxnSpLocks noChangeShapeType="1"/>
            <a:stCxn id="20" idx="5"/>
            <a:endCxn id="39" idx="0"/>
          </p:cNvCxnSpPr>
          <p:nvPr/>
        </p:nvCxnSpPr>
        <p:spPr bwMode="auto">
          <a:xfrm rot="16200000" flipH="1">
            <a:off x="8170228" y="3676979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7543800" y="40939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20" idx="3"/>
            <a:endCxn id="41" idx="0"/>
          </p:cNvCxnSpPr>
          <p:nvPr/>
        </p:nvCxnSpPr>
        <p:spPr bwMode="auto">
          <a:xfrm rot="5400000">
            <a:off x="7596363" y="3732928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4800600" y="41486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cxnSpLocks noChangeShapeType="1"/>
            <a:stCxn id="37" idx="3"/>
            <a:endCxn id="43" idx="0"/>
          </p:cNvCxnSpPr>
          <p:nvPr/>
        </p:nvCxnSpPr>
        <p:spPr bwMode="auto">
          <a:xfrm rot="5400000">
            <a:off x="5152799" y="3494431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箭头连接符 44"/>
          <p:cNvCxnSpPr/>
          <p:nvPr/>
        </p:nvCxnSpPr>
        <p:spPr bwMode="auto">
          <a:xfrm rot="10800000" flipV="1">
            <a:off x="7032666" y="2188898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 Box 34"/>
          <p:cNvSpPr txBox="1">
            <a:spLocks noChangeArrowheads="1"/>
          </p:cNvSpPr>
          <p:nvPr/>
        </p:nvSpPr>
        <p:spPr bwMode="auto">
          <a:xfrm>
            <a:off x="7108866" y="1980456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381000" y="5866656"/>
            <a:ext cx="8763000" cy="587661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</p:txBody>
      </p:sp>
      <p:sp>
        <p:nvSpPr>
          <p:cNvPr id="49" name="矩形 48"/>
          <p:cNvSpPr/>
          <p:nvPr/>
        </p:nvSpPr>
        <p:spPr>
          <a:xfrm>
            <a:off x="2438400" y="5846058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50" name="直接箭头连接符 49"/>
          <p:cNvCxnSpPr/>
          <p:nvPr/>
        </p:nvCxnSpPr>
        <p:spPr bwMode="auto">
          <a:xfrm rot="10800000" flipV="1">
            <a:off x="6096000" y="3026657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2895600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53" name="直接箭头连接符 52"/>
          <p:cNvCxnSpPr/>
          <p:nvPr/>
        </p:nvCxnSpPr>
        <p:spPr bwMode="auto">
          <a:xfrm rot="10800000" flipV="1">
            <a:off x="5181600" y="3941059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矩形 53"/>
          <p:cNvSpPr/>
          <p:nvPr/>
        </p:nvSpPr>
        <p:spPr>
          <a:xfrm>
            <a:off x="3310286" y="5846058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4610101" y="4588758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019801" y="3941059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3746648" y="5846058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58" name="直接箭头连接符 57"/>
          <p:cNvCxnSpPr/>
          <p:nvPr/>
        </p:nvCxnSpPr>
        <p:spPr bwMode="auto">
          <a:xfrm rot="10800000" flipV="1">
            <a:off x="5638801" y="4779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矩形 58"/>
          <p:cNvSpPr/>
          <p:nvPr/>
        </p:nvSpPr>
        <p:spPr>
          <a:xfrm>
            <a:off x="4148486" y="5846058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049948" y="664458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>
            <a:off x="5143500" y="54269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10800000" flipV="1">
            <a:off x="6629400" y="49316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矩形 62"/>
          <p:cNvSpPr/>
          <p:nvPr/>
        </p:nvSpPr>
        <p:spPr>
          <a:xfrm>
            <a:off x="4440348" y="58460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274598" y="664458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6096000" y="5541258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>
            <a:off x="6705600" y="5388858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6926080" y="3872978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4817398" y="5846058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70" name="直接箭头连接符 69"/>
          <p:cNvCxnSpPr/>
          <p:nvPr/>
        </p:nvCxnSpPr>
        <p:spPr bwMode="auto">
          <a:xfrm rot="5400000">
            <a:off x="6591300" y="4588757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7010400" y="4474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 rot="10800000" flipV="1">
            <a:off x="8229600" y="2874258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/>
          <p:nvPr/>
        </p:nvCxnSpPr>
        <p:spPr bwMode="auto">
          <a:xfrm rot="5400000">
            <a:off x="7802380" y="3834878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523452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>
          <a:xfrm>
            <a:off x="5651648" y="5846058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80" name="直接箭头连接符 79"/>
          <p:cNvCxnSpPr/>
          <p:nvPr/>
        </p:nvCxnSpPr>
        <p:spPr bwMode="auto">
          <a:xfrm rot="5400000">
            <a:off x="7505700" y="458875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 rot="5400000">
            <a:off x="8526280" y="3872978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6165812" y="5846058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84" name="直接箭头连接符 83"/>
          <p:cNvCxnSpPr/>
          <p:nvPr/>
        </p:nvCxnSpPr>
        <p:spPr bwMode="auto">
          <a:xfrm rot="5400000">
            <a:off x="8145279" y="4558779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>
            <a:off x="8686800" y="43982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8305800" y="3331458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>
            <a:off x="7162800" y="2567870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Text Box 6"/>
          <p:cNvSpPr txBox="1">
            <a:spLocks noChangeArrowheads="1"/>
          </p:cNvSpPr>
          <p:nvPr/>
        </p:nvSpPr>
        <p:spPr bwMode="auto">
          <a:xfrm>
            <a:off x="6629400" y="827038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栈的高度？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46" grpId="0"/>
      <p:bldP spid="49" grpId="0"/>
      <p:bldP spid="52" grpId="0"/>
      <p:bldP spid="54" grpId="0"/>
      <p:bldP spid="57" grpId="0"/>
      <p:bldP spid="59" grpId="0"/>
      <p:bldP spid="60" grpId="0"/>
      <p:bldP spid="60" grpId="1"/>
      <p:bldP spid="63" grpId="0"/>
      <p:bldP spid="64" grpId="0"/>
      <p:bldP spid="64" grpId="1"/>
      <p:bldP spid="69" grpId="0"/>
      <p:bldP spid="78" grpId="0"/>
      <p:bldP spid="79" grpId="0"/>
      <p:bldP spid="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81000" y="787598"/>
            <a:ext cx="8763000" cy="575542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nPreOrder</a:t>
            </a:r>
            <a:r>
              <a:rPr lang="en-US" altLang="zh-CN" sz="3200" dirty="0" smtClean="0"/>
              <a:t>(Tree t); </a:t>
            </a:r>
            <a:endParaRPr lang="en-US" altLang="zh-CN" sz="3200" dirty="0"/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Node p =root(t);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Stack s = </a:t>
            </a:r>
            <a:r>
              <a:rPr lang="en-US" altLang="zh-CN" sz="3200" dirty="0" err="1" smtClean="0"/>
              <a:t>createEmptyStack</a:t>
            </a:r>
            <a:r>
              <a:rPr lang="en-US" altLang="zh-CN" sz="3200" dirty="0" smtClean="0"/>
              <a:t>();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while(p!=Null)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{ visit(p);  push(s, p);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        p 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(p); }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p=top(s);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p=</a:t>
            </a:r>
            <a:r>
              <a:rPr lang="en-US" altLang="zh-CN" sz="3200" dirty="0" err="1" smtClean="0"/>
              <a:t>rightSibling</a:t>
            </a:r>
            <a:r>
              <a:rPr lang="en-US" altLang="zh-CN" sz="3200" dirty="0" smtClean="0"/>
              <a:t>(p);  pop(s); 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}while( !</a:t>
            </a:r>
            <a:r>
              <a:rPr lang="en-US" altLang="zh-CN" sz="3200" dirty="0" err="1" smtClean="0"/>
              <a:t>isEmptyStack</a:t>
            </a:r>
            <a:r>
              <a:rPr lang="en-US" altLang="zh-CN" sz="3200" dirty="0" smtClean="0"/>
              <a:t>(s) || p!=Null)</a:t>
            </a:r>
            <a:endParaRPr lang="en-US" altLang="zh-CN" sz="3200" dirty="0"/>
          </a:p>
          <a:p>
            <a:pPr marL="108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12" name="矩形 11"/>
          <p:cNvSpPr/>
          <p:nvPr/>
        </p:nvSpPr>
        <p:spPr>
          <a:xfrm>
            <a:off x="6324600" y="2020425"/>
            <a:ext cx="1460656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10000" y="1451621"/>
            <a:ext cx="16610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</a:t>
            </a:r>
            <a:r>
              <a:rPr lang="zh-CN" altLang="en-US" dirty="0" smtClean="0">
                <a:solidFill>
                  <a:srgbClr val="008A00"/>
                </a:solidFill>
              </a:rPr>
              <a:t>为树根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943600" y="3737621"/>
            <a:ext cx="251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//p=p</a:t>
            </a:r>
            <a:r>
              <a:rPr lang="zh-CN" altLang="en-US" dirty="0" smtClean="0">
                <a:solidFill>
                  <a:srgbClr val="008A00"/>
                </a:solidFill>
              </a:rPr>
              <a:t>的长子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53968" y="2594621"/>
            <a:ext cx="16610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当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不空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248400" y="3204221"/>
            <a:ext cx="24192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访问</a:t>
            </a:r>
            <a:r>
              <a:rPr lang="en-US" altLang="zh-CN" dirty="0" smtClean="0">
                <a:solidFill>
                  <a:srgbClr val="008A00"/>
                </a:solidFill>
              </a:rPr>
              <a:t>p, p</a:t>
            </a:r>
            <a:r>
              <a:rPr lang="zh-CN" altLang="en-US" dirty="0" smtClean="0">
                <a:solidFill>
                  <a:srgbClr val="008A00"/>
                </a:solidFill>
              </a:rPr>
              <a:t>进栈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124200" y="4388078"/>
            <a:ext cx="5867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否则</a:t>
            </a:r>
            <a:r>
              <a:rPr lang="en-US" altLang="zh-CN" dirty="0" smtClean="0">
                <a:solidFill>
                  <a:srgbClr val="003399"/>
                </a:solidFill>
              </a:rPr>
              <a:t>, p=</a:t>
            </a:r>
            <a:r>
              <a:rPr lang="zh-CN" altLang="en-US" dirty="0" smtClean="0">
                <a:solidFill>
                  <a:srgbClr val="003399"/>
                </a:solidFill>
              </a:rPr>
              <a:t>栈顶的右兄弟，栈顶出栈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432932" y="5933420"/>
            <a:ext cx="3815468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直到栈空且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空，结束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08609" y="2518421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do{ </a:t>
            </a:r>
            <a:endParaRPr lang="zh-CN" altLang="en-US" sz="3200" dirty="0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876800" y="533400"/>
            <a:ext cx="4267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树的非递归先根遍历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533400" y="3526405"/>
            <a:ext cx="5638800" cy="1274195"/>
          </a:xfrm>
          <a:prstGeom prst="rect">
            <a:avLst/>
          </a:prstGeom>
          <a:solidFill>
            <a:srgbClr val="BCE292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先根序列：</a:t>
            </a:r>
            <a:endParaRPr lang="en-US" altLang="zh-CN" sz="32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非递归先根遍历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1229601"/>
            <a:ext cx="8229600" cy="20469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沿长子方向，边访问边进栈，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走不动时，</a:t>
            </a:r>
            <a:endParaRPr lang="en-US" altLang="zh-CN" sz="32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    去栈顶的右兄弟处，栈顶退栈；</a:t>
            </a:r>
            <a:endParaRPr lang="en-US" altLang="zh-CN" sz="3200" dirty="0" smtClean="0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33400" y="4114800"/>
            <a:ext cx="5105400" cy="62895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A, B, C, E, H, I, F, J, D, G</a:t>
            </a:r>
          </a:p>
        </p:txBody>
      </p:sp>
      <p:sp>
        <p:nvSpPr>
          <p:cNvPr id="35" name="下箭头 34"/>
          <p:cNvSpPr/>
          <p:nvPr/>
        </p:nvSpPr>
        <p:spPr bwMode="auto">
          <a:xfrm>
            <a:off x="2895600" y="3225600"/>
            <a:ext cx="304800" cy="432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5668200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995475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7285925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231000" y="461491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6026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cxnSpLocks noChangeShapeType="1"/>
            <a:stCxn id="50" idx="3"/>
            <a:endCxn id="36" idx="7"/>
          </p:cNvCxnSpPr>
          <p:nvPr/>
        </p:nvCxnSpPr>
        <p:spPr bwMode="auto">
          <a:xfrm rot="5400000">
            <a:off x="6153954" y="3117828"/>
            <a:ext cx="675493" cy="786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41"/>
          <p:cNvCxnSpPr>
            <a:cxnSpLocks noChangeShapeType="1"/>
            <a:stCxn id="50" idx="5"/>
            <a:endCxn id="37" idx="1"/>
          </p:cNvCxnSpPr>
          <p:nvPr/>
        </p:nvCxnSpPr>
        <p:spPr bwMode="auto">
          <a:xfrm rot="16200000" flipH="1">
            <a:off x="7338228" y="3076553"/>
            <a:ext cx="634218" cy="82789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40" idx="3"/>
            <a:endCxn id="38" idx="0"/>
          </p:cNvCxnSpPr>
          <p:nvPr/>
        </p:nvCxnSpPr>
        <p:spPr bwMode="auto">
          <a:xfrm rot="5400000">
            <a:off x="7350363" y="5265953"/>
            <a:ext cx="513609" cy="138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43"/>
          <p:cNvCxnSpPr>
            <a:cxnSpLocks noChangeShapeType="1"/>
            <a:stCxn id="51" idx="5"/>
            <a:endCxn id="40" idx="0"/>
          </p:cNvCxnSpPr>
          <p:nvPr/>
        </p:nvCxnSpPr>
        <p:spPr bwMode="auto">
          <a:xfrm rot="16200000" flipH="1">
            <a:off x="7347166" y="4140766"/>
            <a:ext cx="442934" cy="571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5" name="直接连接符 44"/>
          <p:cNvCxnSpPr>
            <a:cxnSpLocks noChangeShapeType="1"/>
            <a:stCxn id="51" idx="3"/>
            <a:endCxn id="39" idx="0"/>
          </p:cNvCxnSpPr>
          <p:nvPr/>
        </p:nvCxnSpPr>
        <p:spPr bwMode="auto">
          <a:xfrm rot="5400000">
            <a:off x="6499819" y="4188447"/>
            <a:ext cx="409647" cy="443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850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	</a:t>
            </a:r>
            <a:endParaRPr lang="en-US" altLang="zh-CN" sz="3200" dirty="0"/>
          </a:p>
        </p:txBody>
      </p:sp>
      <p:cxnSp>
        <p:nvCxnSpPr>
          <p:cNvPr id="47" name="直接连接符 30"/>
          <p:cNvCxnSpPr>
            <a:cxnSpLocks noChangeShapeType="1"/>
            <a:stCxn id="39" idx="3"/>
            <a:endCxn id="46" idx="0"/>
          </p:cNvCxnSpPr>
          <p:nvPr/>
        </p:nvCxnSpPr>
        <p:spPr bwMode="auto">
          <a:xfrm rot="5400000">
            <a:off x="5932720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1"/>
          <p:cNvCxnSpPr>
            <a:cxnSpLocks noChangeShapeType="1"/>
            <a:stCxn id="49" idx="0"/>
            <a:endCxn id="39" idx="5"/>
          </p:cNvCxnSpPr>
          <p:nvPr/>
        </p:nvCxnSpPr>
        <p:spPr bwMode="auto">
          <a:xfrm rot="16200000" flipV="1">
            <a:off x="6491911" y="5214385"/>
            <a:ext cx="541371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12000" y="558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11200" y="2743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6852475" y="377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cxnSpLocks noChangeShapeType="1"/>
            <a:stCxn id="50" idx="4"/>
            <a:endCxn id="51" idx="0"/>
          </p:cNvCxnSpPr>
          <p:nvPr/>
        </p:nvCxnSpPr>
        <p:spPr bwMode="auto">
          <a:xfrm rot="16200000" flipH="1">
            <a:off x="6819900" y="3490499"/>
            <a:ext cx="527875" cy="412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845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3" name="直接连接符 72"/>
          <p:cNvCxnSpPr>
            <a:cxnSpLocks noChangeShapeType="1"/>
            <a:stCxn id="37" idx="5"/>
            <a:endCxn id="72" idx="0"/>
          </p:cNvCxnSpPr>
          <p:nvPr/>
        </p:nvCxnSpPr>
        <p:spPr bwMode="auto">
          <a:xfrm rot="16200000" flipH="1">
            <a:off x="8363929" y="4225728"/>
            <a:ext cx="408009" cy="284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53662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1. </a:t>
            </a:r>
            <a:r>
              <a:rPr lang="zh-CN" altLang="en-US" sz="3200" dirty="0" smtClean="0"/>
              <a:t>先根遍历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先根遍历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  <a:endParaRPr lang="en-US" altLang="zh-CN" sz="3200" dirty="0" smtClean="0"/>
          </a:p>
        </p:txBody>
      </p: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6934200" y="1978041"/>
            <a:ext cx="720000" cy="72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stCxn id="27" idx="3"/>
            <a:endCxn id="30" idx="3"/>
          </p:cNvCxnSpPr>
          <p:nvPr/>
        </p:nvCxnSpPr>
        <p:spPr bwMode="auto">
          <a:xfrm rot="5400000">
            <a:off x="6113392" y="2492408"/>
            <a:ext cx="826058" cy="10264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33" idx="3"/>
            <a:endCxn id="27" idx="5"/>
          </p:cNvCxnSpPr>
          <p:nvPr/>
        </p:nvCxnSpPr>
        <p:spPr bwMode="auto">
          <a:xfrm rot="16200000" flipV="1">
            <a:off x="7610989" y="2530370"/>
            <a:ext cx="791581" cy="91604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云形 29"/>
          <p:cNvSpPr/>
          <p:nvPr/>
        </p:nvSpPr>
        <p:spPr bwMode="auto">
          <a:xfrm>
            <a:off x="5473200" y="3367200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T1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云形 30"/>
          <p:cNvSpPr/>
          <p:nvPr/>
        </p:nvSpPr>
        <p:spPr bwMode="auto">
          <a:xfrm>
            <a:off x="67056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stCxn id="31" idx="3"/>
            <a:endCxn id="27" idx="4"/>
          </p:cNvCxnSpPr>
          <p:nvPr/>
        </p:nvCxnSpPr>
        <p:spPr bwMode="auto">
          <a:xfrm rot="5400000" flipH="1" flipV="1">
            <a:off x="6926830" y="3016811"/>
            <a:ext cx="686140" cy="4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云形 32"/>
          <p:cNvSpPr/>
          <p:nvPr/>
        </p:nvSpPr>
        <p:spPr bwMode="auto">
          <a:xfrm>
            <a:off x="7924800" y="3332723"/>
            <a:ext cx="1080000" cy="900000"/>
          </a:xfrm>
          <a:prstGeom prst="cloud">
            <a:avLst/>
          </a:prstGeom>
          <a:solidFill>
            <a:srgbClr val="007E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黑体" pitchFamily="2" charset="-122"/>
              </a:rPr>
              <a:t>T3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491826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2. </a:t>
            </a:r>
            <a:r>
              <a:rPr lang="zh-CN" altLang="en-US" sz="3200" dirty="0" smtClean="0"/>
              <a:t>后根遍历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8A00"/>
                </a:solidFill>
              </a:rPr>
              <a:t>    --</a:t>
            </a:r>
            <a:r>
              <a:rPr lang="zh-CN" altLang="en-US" sz="3200" dirty="0" smtClean="0">
                <a:solidFill>
                  <a:srgbClr val="FF6600"/>
                </a:solidFill>
              </a:rPr>
              <a:t>从左到右</a:t>
            </a:r>
            <a:r>
              <a:rPr lang="zh-CN" altLang="en-US" sz="3200" dirty="0" smtClean="0">
                <a:solidFill>
                  <a:srgbClr val="008A00"/>
                </a:solidFill>
              </a:rPr>
              <a:t>后根遍历</a:t>
            </a:r>
            <a:r>
              <a:rPr lang="zh-CN" altLang="en-US" sz="3200" dirty="0" smtClean="0"/>
              <a:t>所有子树</a:t>
            </a: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>
                <a:solidFill>
                  <a:srgbClr val="008A00"/>
                </a:solidFill>
              </a:rPr>
              <a:t>--</a:t>
            </a:r>
            <a:r>
              <a:rPr lang="zh-CN" altLang="en-US" sz="3200" dirty="0" smtClean="0">
                <a:solidFill>
                  <a:srgbClr val="008A00"/>
                </a:solidFill>
              </a:rPr>
              <a:t>访问根结点</a:t>
            </a:r>
            <a:r>
              <a:rPr lang="en-US" altLang="zh-CN" sz="3200" dirty="0" smtClean="0">
                <a:solidFill>
                  <a:srgbClr val="008A00"/>
                </a:solidFill>
              </a:rPr>
              <a:t>D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8A00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533400" y="3700200"/>
            <a:ext cx="4800600" cy="117570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42" name="下箭头 41"/>
          <p:cNvSpPr/>
          <p:nvPr/>
        </p:nvSpPr>
        <p:spPr bwMode="auto">
          <a:xfrm>
            <a:off x="2819400" y="33528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894994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44" name="矩形 43"/>
          <p:cNvSpPr/>
          <p:nvPr/>
        </p:nvSpPr>
        <p:spPr>
          <a:xfrm>
            <a:off x="533400" y="41910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4800600" y="41910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</a:t>
            </a:r>
            <a:endParaRPr lang="zh-CN" altLang="en-US" sz="3200" dirty="0"/>
          </a:p>
        </p:txBody>
      </p:sp>
      <p:sp>
        <p:nvSpPr>
          <p:cNvPr id="46" name="矩形 45"/>
          <p:cNvSpPr/>
          <p:nvPr/>
        </p:nvSpPr>
        <p:spPr>
          <a:xfrm>
            <a:off x="1905000" y="41910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974480" y="4211782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I, </a:t>
            </a:r>
            <a:endParaRPr lang="zh-CN" altLang="en-US" sz="3200" dirty="0"/>
          </a:p>
        </p:txBody>
      </p:sp>
      <p:sp>
        <p:nvSpPr>
          <p:cNvPr id="48" name="矩形 47"/>
          <p:cNvSpPr/>
          <p:nvPr/>
        </p:nvSpPr>
        <p:spPr>
          <a:xfrm>
            <a:off x="1439923" y="4191000"/>
            <a:ext cx="617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J, 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4320352" y="4191000"/>
            <a:ext cx="7088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50" name="矩形 49"/>
          <p:cNvSpPr/>
          <p:nvPr/>
        </p:nvSpPr>
        <p:spPr>
          <a:xfrm>
            <a:off x="3352800" y="41910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51" name="矩形 50"/>
          <p:cNvSpPr/>
          <p:nvPr/>
        </p:nvSpPr>
        <p:spPr>
          <a:xfrm>
            <a:off x="3886200" y="41910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</a:t>
            </a:r>
            <a:endParaRPr lang="zh-CN" altLang="en-US" sz="3200" dirty="0"/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533400" y="4843200"/>
            <a:ext cx="48006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 smtClean="0">
                <a:solidFill>
                  <a:schemeClr val="bg1"/>
                </a:solidFill>
                <a:latin typeface="黑体" pitchFamily="2" charset="-122"/>
              </a:rPr>
              <a:t>‘根’在序列的最右侧</a:t>
            </a:r>
            <a:endParaRPr lang="en-US" altLang="zh-CN" sz="3200" dirty="0">
              <a:solidFill>
                <a:schemeClr val="bg1"/>
              </a:solidFill>
              <a:latin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438400" y="41910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7" idx="5"/>
            <a:endCxn id="67" idx="0"/>
          </p:cNvCxnSpPr>
          <p:nvPr/>
        </p:nvCxnSpPr>
        <p:spPr bwMode="auto">
          <a:xfrm rot="16200000" flipH="1">
            <a:off x="7613454" y="2221128"/>
            <a:ext cx="607209" cy="589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8" idx="5"/>
            <a:endCxn id="69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71"/>
          <p:cNvCxnSpPr>
            <a:cxnSpLocks noChangeShapeType="1"/>
            <a:stCxn id="78" idx="4"/>
            <a:endCxn id="68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74" name="直接连接符 30"/>
          <p:cNvCxnSpPr>
            <a:cxnSpLocks noChangeShapeType="1"/>
            <a:stCxn id="68" idx="3"/>
            <a:endCxn id="73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连接符 31"/>
          <p:cNvCxnSpPr>
            <a:cxnSpLocks noChangeShapeType="1"/>
            <a:stCxn id="76" idx="0"/>
            <a:endCxn id="68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71922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6610955" y="2225483"/>
            <a:ext cx="668347" cy="641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81" name="直接连接符 80"/>
          <p:cNvCxnSpPr>
            <a:cxnSpLocks noChangeShapeType="1"/>
            <a:stCxn id="67" idx="5"/>
            <a:endCxn id="80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83" name="直接连接符 82"/>
          <p:cNvCxnSpPr>
            <a:cxnSpLocks noChangeShapeType="1"/>
            <a:stCxn id="67" idx="3"/>
            <a:endCxn id="82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78" idx="3"/>
            <a:endCxn id="84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箭头连接符 85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直接箭头连接符 86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6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609600" y="1229380"/>
            <a:ext cx="4572000" cy="523220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 </a:t>
            </a:r>
            <a:r>
              <a:rPr lang="zh-CN" altLang="en-US" dirty="0" smtClean="0">
                <a:solidFill>
                  <a:srgbClr val="008A00"/>
                </a:solidFill>
              </a:rPr>
              <a:t>后根遍历 </a:t>
            </a:r>
            <a:r>
              <a:rPr lang="en-US" altLang="zh-CN" dirty="0" smtClean="0">
                <a:solidFill>
                  <a:srgbClr val="008A00"/>
                </a:solidFill>
              </a:rPr>
              <a:t>-- </a:t>
            </a:r>
            <a:r>
              <a:rPr lang="zh-CN" altLang="en-US" dirty="0" smtClean="0">
                <a:solidFill>
                  <a:srgbClr val="008A00"/>
                </a:solidFill>
              </a:rPr>
              <a:t>递归算法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609600" y="1752600"/>
            <a:ext cx="8534400" cy="43273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void </a:t>
            </a:r>
            <a:r>
              <a:rPr lang="en-US" altLang="zh-CN" sz="3200" dirty="0" err="1" smtClean="0"/>
              <a:t>postOrder</a:t>
            </a:r>
            <a:r>
              <a:rPr lang="en-US" altLang="zh-CN" sz="3200" dirty="0" smtClean="0"/>
              <a:t>(Tree t)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{ Tree c= </a:t>
            </a:r>
            <a:r>
              <a:rPr lang="en-US" altLang="zh-CN" sz="3200" dirty="0" err="1" smtClean="0"/>
              <a:t>leftChild</a:t>
            </a:r>
            <a:r>
              <a:rPr lang="en-US" altLang="zh-CN" sz="3200" dirty="0" smtClean="0"/>
              <a:t>(t); 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while(c </a:t>
            </a:r>
            <a:r>
              <a:rPr lang="en-US" altLang="zh-CN" sz="3200" dirty="0"/>
              <a:t>!= </a:t>
            </a:r>
            <a:r>
              <a:rPr lang="en-US" altLang="zh-CN" sz="3200" dirty="0" smtClean="0"/>
              <a:t>Null)</a:t>
            </a:r>
            <a:endParaRPr lang="en-US" altLang="zh-CN" sz="3200" dirty="0"/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</a:t>
            </a:r>
            <a:r>
              <a:rPr lang="en-US" altLang="zh-CN" sz="3200" dirty="0" err="1" smtClean="0"/>
              <a:t>postOrder</a:t>
            </a:r>
            <a:r>
              <a:rPr lang="en-US" altLang="zh-CN" sz="3200" dirty="0" smtClean="0"/>
              <a:t>(c); 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     c=</a:t>
            </a:r>
            <a:r>
              <a:rPr lang="en-US" altLang="zh-CN" sz="3200" dirty="0" err="1" smtClean="0"/>
              <a:t>rightSibling</a:t>
            </a:r>
            <a:r>
              <a:rPr lang="en-US" altLang="zh-CN" sz="3200" dirty="0" smtClean="0"/>
              <a:t>(c);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visit(root(t));</a:t>
            </a:r>
            <a:endParaRPr lang="en-US" altLang="zh-CN" sz="3200" dirty="0"/>
          </a:p>
          <a:p>
            <a:pPr marL="18000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}</a:t>
            </a:r>
            <a:endParaRPr lang="en-US" altLang="zh-CN" sz="3200" dirty="0"/>
          </a:p>
        </p:txBody>
      </p:sp>
      <p:sp>
        <p:nvSpPr>
          <p:cNvPr id="55" name="矩形 54"/>
          <p:cNvSpPr/>
          <p:nvPr/>
        </p:nvSpPr>
        <p:spPr>
          <a:xfrm>
            <a:off x="5105400" y="1828800"/>
            <a:ext cx="191911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假设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不空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3505200" y="5064604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访问根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953000" y="3788658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后根遍历长子树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800600" y="24384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去根的长子树处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410200" y="4398258"/>
            <a:ext cx="39637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去长子树的右兄弟处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905000" y="36959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61" name="矩形 60"/>
          <p:cNvSpPr/>
          <p:nvPr/>
        </p:nvSpPr>
        <p:spPr>
          <a:xfrm>
            <a:off x="5240076" y="4305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教师信息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990600" y="1447800"/>
            <a:ext cx="7086600" cy="40811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80000"/>
              </a:lnSpc>
              <a:spcBef>
                <a:spcPts val="0"/>
              </a:spcBef>
              <a:buNone/>
            </a:pPr>
            <a:r>
              <a:rPr lang="zh-CN" altLang="en-US" sz="3600" dirty="0" smtClean="0"/>
              <a:t> </a:t>
            </a:r>
            <a:r>
              <a:rPr lang="zh-CN" altLang="en-US" sz="3600" dirty="0" smtClean="0"/>
              <a:t>唐斌，教授、博导</a:t>
            </a:r>
            <a:endParaRPr lang="en-US" altLang="zh-CN" sz="3600" dirty="0" smtClean="0"/>
          </a:p>
          <a:p>
            <a:pPr marL="10800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办公室：勤学楼</a:t>
            </a:r>
            <a:r>
              <a:rPr lang="en-US" altLang="zh-CN" sz="3600" dirty="0" smtClean="0"/>
              <a:t>4207</a:t>
            </a:r>
          </a:p>
          <a:p>
            <a:pPr marL="10800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 Email: </a:t>
            </a:r>
            <a:r>
              <a:rPr lang="en-US" altLang="zh-CN" sz="3600" dirty="0" smtClean="0">
                <a:hlinkClick r:id="rId3"/>
              </a:rPr>
              <a:t>cstb@hhu.edu.cn</a:t>
            </a:r>
            <a:endParaRPr lang="en-US" altLang="zh-CN" sz="3600" dirty="0" smtClean="0"/>
          </a:p>
          <a:p>
            <a:pPr marL="108000">
              <a:lnSpc>
                <a:spcPct val="180000"/>
              </a:lnSpc>
              <a:spcBef>
                <a:spcPts val="0"/>
              </a:spcBef>
              <a:buNone/>
            </a:pPr>
            <a:r>
              <a:rPr lang="en-US" altLang="zh-CN" sz="3600" dirty="0"/>
              <a:t> </a:t>
            </a:r>
            <a:r>
              <a:rPr lang="zh-CN" altLang="en-US" sz="3600" dirty="0" smtClean="0"/>
              <a:t>主页：</a:t>
            </a:r>
            <a:r>
              <a:rPr lang="en-US" altLang="zh-CN" sz="3600" dirty="0" smtClean="0">
                <a:hlinkClick r:id="rId4"/>
              </a:rPr>
              <a:t>http://jszy.hhu.edu.cn/tb2</a:t>
            </a:r>
            <a:endParaRPr lang="en-US" altLang="zh-CN" sz="3600" dirty="0" smtClean="0"/>
          </a:p>
        </p:txBody>
      </p:sp>
    </p:spTree>
    <p:extLst>
      <p:ext uri="{BB962C8B-B14F-4D97-AF65-F5344CB8AC3E}">
        <p14:creationId xmlns:p14="http://schemas.microsoft.com/office/powerpoint/2010/main" val="303549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33400" y="36576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后根遍历，非递归思想：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33400" y="1116000"/>
            <a:ext cx="4495800" cy="523220"/>
          </a:xfrm>
          <a:prstGeom prst="rect">
            <a:avLst/>
          </a:prstGeom>
          <a:solidFill>
            <a:srgbClr val="CCE9AD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</a:rPr>
              <a:t> 先根遍历，非递归思想：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33400" y="4140600"/>
            <a:ext cx="8229600" cy="19554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沿长子方向，</a:t>
            </a:r>
            <a:r>
              <a:rPr lang="zh-CN" altLang="en-US" sz="3000" dirty="0" smtClean="0">
                <a:solidFill>
                  <a:srgbClr val="003399"/>
                </a:solidFill>
              </a:rPr>
              <a:t>进栈，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走不动时，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去栈顶的右兄弟处，栈顶退栈；</a:t>
            </a:r>
            <a:endParaRPr lang="en-US" altLang="zh-CN" sz="3000" dirty="0" smtClean="0"/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533400" y="1600200"/>
            <a:ext cx="8229600" cy="1905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沿长子方向，</a:t>
            </a:r>
            <a:r>
              <a:rPr lang="zh-CN" altLang="en-US" sz="3000" dirty="0" smtClean="0">
                <a:solidFill>
                  <a:srgbClr val="003399"/>
                </a:solidFill>
              </a:rPr>
              <a:t>边访问边进栈，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走不动时，</a:t>
            </a:r>
            <a:endParaRPr lang="en-US" altLang="zh-CN" sz="3000" dirty="0" smtClean="0"/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    去栈顶的右兄弟处，栈顶退栈；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非递归后根遍历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8205725" y="3104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6495246" y="418435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09600" y="4170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25" idx="5"/>
            <a:endCxn id="15" idx="1"/>
          </p:cNvCxnSpPr>
          <p:nvPr/>
        </p:nvCxnSpPr>
        <p:spPr bwMode="auto">
          <a:xfrm rot="16200000" flipH="1">
            <a:off x="7729886" y="2628204"/>
            <a:ext cx="528618" cy="5706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6" idx="5"/>
            <a:endCxn id="17" idx="0"/>
          </p:cNvCxnSpPr>
          <p:nvPr/>
        </p:nvCxnSpPr>
        <p:spPr bwMode="auto">
          <a:xfrm rot="16200000" flipH="1">
            <a:off x="6905757" y="3615051"/>
            <a:ext cx="575522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19"/>
          <p:cNvCxnSpPr>
            <a:cxnSpLocks noChangeShapeType="1"/>
            <a:stCxn id="26" idx="4"/>
            <a:endCxn id="16" idx="0"/>
          </p:cNvCxnSpPr>
          <p:nvPr/>
        </p:nvCxnSpPr>
        <p:spPr bwMode="auto">
          <a:xfrm rot="5400000">
            <a:off x="6489659" y="3926768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067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22" name="直接连接符 30"/>
          <p:cNvCxnSpPr>
            <a:cxnSpLocks noChangeShapeType="1"/>
            <a:stCxn id="16" idx="3"/>
            <a:endCxn id="21" idx="0"/>
          </p:cNvCxnSpPr>
          <p:nvPr/>
        </p:nvCxnSpPr>
        <p:spPr bwMode="auto">
          <a:xfrm rot="5400000">
            <a:off x="6246978" y="4687016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1"/>
          <p:cNvCxnSpPr>
            <a:cxnSpLocks noChangeShapeType="1"/>
            <a:stCxn id="24" idx="0"/>
            <a:endCxn id="16" idx="5"/>
          </p:cNvCxnSpPr>
          <p:nvPr/>
        </p:nvCxnSpPr>
        <p:spPr bwMode="auto">
          <a:xfrm rot="16200000" flipV="1">
            <a:off x="6867669" y="4672316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52446" y="5009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5" name="Oval 27"/>
          <p:cNvSpPr>
            <a:spLocks noChangeArrowheads="1"/>
          </p:cNvSpPr>
          <p:nvPr/>
        </p:nvSpPr>
        <p:spPr bwMode="auto">
          <a:xfrm>
            <a:off x="7278666" y="2219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6" name="Oval 26"/>
          <p:cNvSpPr>
            <a:spLocks noChangeArrowheads="1"/>
          </p:cNvSpPr>
          <p:nvPr/>
        </p:nvSpPr>
        <p:spPr bwMode="auto">
          <a:xfrm>
            <a:off x="6495246" y="316518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cxnSpLocks noChangeShapeType="1"/>
            <a:stCxn id="25" idx="3"/>
            <a:endCxn id="26" idx="0"/>
          </p:cNvCxnSpPr>
          <p:nvPr/>
        </p:nvCxnSpPr>
        <p:spPr bwMode="auto">
          <a:xfrm rot="5400000">
            <a:off x="6791888" y="2604593"/>
            <a:ext cx="515947" cy="6052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8534400" y="4094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cxnSpLocks noChangeShapeType="1"/>
            <a:stCxn id="15" idx="5"/>
            <a:endCxn id="28" idx="0"/>
          </p:cNvCxnSpPr>
          <p:nvPr/>
        </p:nvCxnSpPr>
        <p:spPr bwMode="auto">
          <a:xfrm rot="16200000" flipH="1">
            <a:off x="8430928" y="3739222"/>
            <a:ext cx="560460" cy="150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7866000" y="409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1" name="直接连接符 30"/>
          <p:cNvCxnSpPr>
            <a:cxnSpLocks noChangeShapeType="1"/>
            <a:stCxn id="15" idx="3"/>
            <a:endCxn id="30" idx="0"/>
          </p:cNvCxnSpPr>
          <p:nvPr/>
        </p:nvCxnSpPr>
        <p:spPr bwMode="auto">
          <a:xfrm rot="5400000">
            <a:off x="7918563" y="3733671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9"/>
          <p:cNvSpPr>
            <a:spLocks noChangeArrowheads="1"/>
          </p:cNvSpPr>
          <p:nvPr/>
        </p:nvSpPr>
        <p:spPr bwMode="auto">
          <a:xfrm>
            <a:off x="5791200" y="414943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3" name="直接连接符 32"/>
          <p:cNvCxnSpPr>
            <a:cxnSpLocks noChangeShapeType="1"/>
            <a:stCxn id="26" idx="3"/>
            <a:endCxn id="32" idx="0"/>
          </p:cNvCxnSpPr>
          <p:nvPr/>
        </p:nvCxnSpPr>
        <p:spPr bwMode="auto">
          <a:xfrm rot="5400000">
            <a:off x="6029099" y="3609474"/>
            <a:ext cx="554059" cy="525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箭头连接符 33"/>
          <p:cNvCxnSpPr/>
          <p:nvPr/>
        </p:nvCxnSpPr>
        <p:spPr bwMode="auto">
          <a:xfrm rot="10800000" flipV="1">
            <a:off x="7583466" y="211344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7659666" y="190500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41" name="矩形 40"/>
          <p:cNvSpPr/>
          <p:nvPr/>
        </p:nvSpPr>
        <p:spPr>
          <a:xfrm>
            <a:off x="2945090" y="4750200"/>
            <a:ext cx="210826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C00000"/>
                </a:solidFill>
              </a:rPr>
              <a:t>访问栈顶，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381000" y="1270980"/>
            <a:ext cx="8763000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置树根为当前结点</a:t>
            </a:r>
            <a:r>
              <a:rPr lang="en-US" altLang="zh-CN" sz="3000" dirty="0" smtClean="0"/>
              <a:t>p,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2) </a:t>
            </a:r>
            <a:r>
              <a:rPr lang="zh-CN" altLang="en-US" sz="3000" dirty="0" smtClean="0"/>
              <a:t>当</a:t>
            </a:r>
            <a:r>
              <a:rPr lang="en-US" altLang="zh-CN" sz="3000" dirty="0" err="1" smtClean="0"/>
              <a:t>p≠Null</a:t>
            </a:r>
            <a:r>
              <a:rPr lang="en-US" altLang="zh-CN" sz="3000" dirty="0" smtClean="0"/>
              <a:t>, 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C00000"/>
                </a:solidFill>
              </a:rPr>
              <a:t>    p</a:t>
            </a:r>
            <a:r>
              <a:rPr lang="zh-CN" altLang="en-US" sz="3000" dirty="0" smtClean="0">
                <a:solidFill>
                  <a:srgbClr val="C00000"/>
                </a:solidFill>
              </a:rPr>
              <a:t>进栈</a:t>
            </a:r>
            <a:r>
              <a:rPr lang="en-US" altLang="zh-CN" sz="3000" dirty="0" smtClean="0">
                <a:solidFill>
                  <a:srgbClr val="C00000"/>
                </a:solidFill>
              </a:rPr>
              <a:t>, p=p</a:t>
            </a:r>
            <a:r>
              <a:rPr lang="zh-CN" altLang="en-US" sz="3000" dirty="0" smtClean="0">
                <a:solidFill>
                  <a:srgbClr val="C00000"/>
                </a:solidFill>
              </a:rPr>
              <a:t>的长子；</a:t>
            </a:r>
            <a:endParaRPr lang="en-US" altLang="zh-CN" sz="300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, </a:t>
            </a:r>
            <a:r>
              <a:rPr lang="zh-CN" altLang="en-US" sz="3000" dirty="0" smtClean="0"/>
              <a:t>直到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3)</a:t>
            </a:r>
            <a:r>
              <a:rPr lang="zh-CN" altLang="en-US" sz="3000" dirty="0" smtClean="0"/>
              <a:t> 当栈不空，</a:t>
            </a:r>
            <a:r>
              <a:rPr lang="zh-CN" altLang="en-US" sz="3000" dirty="0" smtClean="0">
                <a:solidFill>
                  <a:srgbClr val="003399"/>
                </a:solidFill>
              </a:rPr>
              <a:t>访问栈顶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    p=</a:t>
            </a:r>
            <a:r>
              <a:rPr lang="zh-CN" altLang="en-US" sz="3000" dirty="0" smtClean="0">
                <a:solidFill>
                  <a:srgbClr val="003399"/>
                </a:solidFill>
              </a:rPr>
              <a:t>栈顶的右兄弟，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栈顶退栈，返回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4) </a:t>
            </a:r>
            <a:r>
              <a:rPr lang="zh-CN" altLang="en-US" sz="3000" dirty="0" smtClean="0"/>
              <a:t>若栈空且</a:t>
            </a:r>
            <a:r>
              <a:rPr lang="en-US" altLang="zh-CN" sz="3000" dirty="0" smtClean="0"/>
              <a:t>p==Null</a:t>
            </a:r>
            <a:r>
              <a:rPr lang="zh-CN" altLang="en-US" sz="3000" dirty="0" smtClean="0"/>
              <a:t>，结束。</a:t>
            </a:r>
            <a:endParaRPr lang="en-US" altLang="zh-CN" sz="3000" dirty="0" smtClean="0"/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81000" y="716982"/>
            <a:ext cx="5791200" cy="553998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000" dirty="0" smtClean="0">
                <a:solidFill>
                  <a:srgbClr val="008A00"/>
                </a:solidFill>
              </a:rPr>
              <a:t>树的非递归后根遍历：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4572000" y="665328"/>
          <a:ext cx="1905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矩形 43"/>
          <p:cNvSpPr/>
          <p:nvPr/>
        </p:nvSpPr>
        <p:spPr>
          <a:xfrm>
            <a:off x="4648200" y="2196339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4618534" y="1697367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18534" y="1195524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5575448" y="1686240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953000" y="11741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562600" y="1152840"/>
            <a:ext cx="46358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5257800" y="1195524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6019800" y="11741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883525" y="30796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733246" y="4159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582600" y="414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5" name="直接连接符 54"/>
          <p:cNvCxnSpPr>
            <a:cxnSpLocks noChangeShapeType="1"/>
            <a:stCxn id="62" idx="5"/>
            <a:endCxn id="52" idx="1"/>
          </p:cNvCxnSpPr>
          <p:nvPr/>
        </p:nvCxnSpPr>
        <p:spPr bwMode="auto">
          <a:xfrm rot="16200000" flipH="1">
            <a:off x="7331486" y="2527584"/>
            <a:ext cx="452419" cy="79927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直接连接符 55"/>
          <p:cNvCxnSpPr>
            <a:cxnSpLocks noChangeShapeType="1"/>
            <a:stCxn id="63" idx="5"/>
            <a:endCxn id="54" idx="0"/>
          </p:cNvCxnSpPr>
          <p:nvPr/>
        </p:nvCxnSpPr>
        <p:spPr bwMode="auto">
          <a:xfrm rot="16200000" flipH="1">
            <a:off x="6211257" y="3523132"/>
            <a:ext cx="575522" cy="671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63" idx="4"/>
            <a:endCxn id="53" idx="0"/>
          </p:cNvCxnSpPr>
          <p:nvPr/>
        </p:nvCxnSpPr>
        <p:spPr bwMode="auto">
          <a:xfrm rot="5400000">
            <a:off x="5727659" y="3902349"/>
            <a:ext cx="5151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305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9" name="直接连接符 30"/>
          <p:cNvCxnSpPr>
            <a:cxnSpLocks noChangeShapeType="1"/>
            <a:stCxn id="53" idx="3"/>
            <a:endCxn id="58" idx="0"/>
          </p:cNvCxnSpPr>
          <p:nvPr/>
        </p:nvCxnSpPr>
        <p:spPr bwMode="auto">
          <a:xfrm rot="5400000">
            <a:off x="5484978" y="4662597"/>
            <a:ext cx="394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1"/>
          <p:cNvCxnSpPr>
            <a:cxnSpLocks noChangeShapeType="1"/>
            <a:stCxn id="61" idx="0"/>
            <a:endCxn id="53" idx="5"/>
          </p:cNvCxnSpPr>
          <p:nvPr/>
        </p:nvCxnSpPr>
        <p:spPr bwMode="auto">
          <a:xfrm rot="16200000" flipV="1">
            <a:off x="6105669" y="4647897"/>
            <a:ext cx="394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190446" y="498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6727866" y="227082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5733246" y="31407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6173587" y="2512674"/>
            <a:ext cx="439748" cy="8164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335200" y="4070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52" idx="5"/>
            <a:endCxn id="65" idx="0"/>
          </p:cNvCxnSpPr>
          <p:nvPr/>
        </p:nvCxnSpPr>
        <p:spPr bwMode="auto">
          <a:xfrm rot="16200000" flipH="1">
            <a:off x="8170228" y="3653303"/>
            <a:ext cx="560460" cy="2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543800" y="40702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68" name="直接连接符 67"/>
          <p:cNvCxnSpPr>
            <a:cxnSpLocks noChangeShapeType="1"/>
            <a:stCxn id="52" idx="3"/>
            <a:endCxn id="67" idx="0"/>
          </p:cNvCxnSpPr>
          <p:nvPr/>
        </p:nvCxnSpPr>
        <p:spPr bwMode="auto">
          <a:xfrm rot="5400000">
            <a:off x="7596363" y="3709252"/>
            <a:ext cx="5604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4800600" y="41250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63" idx="3"/>
            <a:endCxn id="69" idx="0"/>
          </p:cNvCxnSpPr>
          <p:nvPr/>
        </p:nvCxnSpPr>
        <p:spPr bwMode="auto">
          <a:xfrm rot="5400000">
            <a:off x="5152799" y="3470755"/>
            <a:ext cx="554059" cy="7544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箭头连接符 70"/>
          <p:cNvCxnSpPr/>
          <p:nvPr/>
        </p:nvCxnSpPr>
        <p:spPr bwMode="auto">
          <a:xfrm rot="10800000" flipV="1">
            <a:off x="7032666" y="2165222"/>
            <a:ext cx="304800" cy="924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4"/>
          <p:cNvSpPr txBox="1">
            <a:spLocks noChangeArrowheads="1"/>
          </p:cNvSpPr>
          <p:nvPr/>
        </p:nvSpPr>
        <p:spPr bwMode="auto">
          <a:xfrm>
            <a:off x="7108866" y="1956780"/>
            <a:ext cx="663534" cy="437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solidFill>
                  <a:srgbClr val="003399"/>
                </a:solidFill>
                <a:ea typeface="宋体" pitchFamily="2" charset="-122"/>
              </a:rPr>
              <a:t>p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381000" y="5842980"/>
            <a:ext cx="8763000" cy="634020"/>
          </a:xfrm>
          <a:prstGeom prst="rect">
            <a:avLst/>
          </a:prstGeom>
          <a:solidFill>
            <a:srgbClr val="B4DE8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后根序列：</a:t>
            </a:r>
            <a:endParaRPr lang="en-US" altLang="zh-CN" sz="3200" dirty="0" smtClean="0"/>
          </a:p>
        </p:txBody>
      </p:sp>
      <p:sp>
        <p:nvSpPr>
          <p:cNvPr id="74" name="矩形 73"/>
          <p:cNvSpPr/>
          <p:nvPr/>
        </p:nvSpPr>
        <p:spPr>
          <a:xfrm>
            <a:off x="6510686" y="5822382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endParaRPr lang="zh-CN" altLang="en-US" dirty="0"/>
          </a:p>
        </p:txBody>
      </p:sp>
      <p:cxnSp>
        <p:nvCxnSpPr>
          <p:cNvPr id="75" name="直接箭头连接符 74"/>
          <p:cNvCxnSpPr/>
          <p:nvPr/>
        </p:nvCxnSpPr>
        <p:spPr bwMode="auto">
          <a:xfrm rot="10800000" flipV="1">
            <a:off x="6096000" y="3002981"/>
            <a:ext cx="381000" cy="1686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矩形 75"/>
          <p:cNvSpPr/>
          <p:nvPr/>
        </p:nvSpPr>
        <p:spPr>
          <a:xfrm>
            <a:off x="4572000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endParaRPr lang="zh-CN" altLang="en-US" dirty="0"/>
          </a:p>
        </p:txBody>
      </p:sp>
      <p:cxnSp>
        <p:nvCxnSpPr>
          <p:cNvPr id="77" name="直接箭头连接符 76"/>
          <p:cNvCxnSpPr/>
          <p:nvPr/>
        </p:nvCxnSpPr>
        <p:spPr bwMode="auto">
          <a:xfrm rot="10800000" flipV="1">
            <a:off x="5181600" y="3917383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2438400" y="5822382"/>
            <a:ext cx="4443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D</a:t>
            </a:r>
            <a:endParaRPr lang="zh-CN" altLang="en-US" dirty="0"/>
          </a:p>
        </p:txBody>
      </p:sp>
      <p:cxnSp>
        <p:nvCxnSpPr>
          <p:cNvPr id="79" name="直接箭头连接符 78"/>
          <p:cNvCxnSpPr/>
          <p:nvPr/>
        </p:nvCxnSpPr>
        <p:spPr bwMode="auto">
          <a:xfrm rot="5400000">
            <a:off x="4610101" y="4565082"/>
            <a:ext cx="304799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/>
          <p:nvPr/>
        </p:nvCxnSpPr>
        <p:spPr bwMode="auto">
          <a:xfrm rot="5400000">
            <a:off x="6019801" y="3917383"/>
            <a:ext cx="304800" cy="304799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3691286" y="5822382"/>
            <a:ext cx="42351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E</a:t>
            </a:r>
            <a:endParaRPr lang="zh-CN" altLang="en-US" dirty="0"/>
          </a:p>
        </p:txBody>
      </p:sp>
      <p:cxnSp>
        <p:nvCxnSpPr>
          <p:cNvPr id="82" name="直接箭头连接符 81"/>
          <p:cNvCxnSpPr/>
          <p:nvPr/>
        </p:nvCxnSpPr>
        <p:spPr bwMode="auto">
          <a:xfrm rot="10800000" flipV="1">
            <a:off x="5638801" y="4755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3" name="矩形 82"/>
          <p:cNvSpPr/>
          <p:nvPr/>
        </p:nvSpPr>
        <p:spPr>
          <a:xfrm>
            <a:off x="2916348" y="5822382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049948" y="640782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I</a:t>
            </a:r>
            <a:endParaRPr lang="zh-CN" altLang="en-US" dirty="0"/>
          </a:p>
        </p:txBody>
      </p:sp>
      <p:cxnSp>
        <p:nvCxnSpPr>
          <p:cNvPr id="85" name="直接箭头连接符 84"/>
          <p:cNvCxnSpPr/>
          <p:nvPr/>
        </p:nvCxnSpPr>
        <p:spPr bwMode="auto">
          <a:xfrm rot="5400000">
            <a:off x="5143500" y="54032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 rot="10800000" flipV="1">
            <a:off x="6629400" y="49079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3276600" y="58223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5274598" y="640782"/>
            <a:ext cx="3642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J</a:t>
            </a:r>
            <a:endParaRPr lang="zh-CN" altLang="en-US" dirty="0"/>
          </a:p>
        </p:txBody>
      </p:sp>
      <p:cxnSp>
        <p:nvCxnSpPr>
          <p:cNvPr id="89" name="直接箭头连接符 88"/>
          <p:cNvCxnSpPr/>
          <p:nvPr/>
        </p:nvCxnSpPr>
        <p:spPr bwMode="auto">
          <a:xfrm rot="5400000">
            <a:off x="6096000" y="5517582"/>
            <a:ext cx="304800" cy="1524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6705600" y="5365182"/>
            <a:ext cx="3048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接箭头连接符 90"/>
          <p:cNvCxnSpPr/>
          <p:nvPr/>
        </p:nvCxnSpPr>
        <p:spPr bwMode="auto">
          <a:xfrm rot="5400000">
            <a:off x="6926080" y="3849302"/>
            <a:ext cx="321041" cy="3048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91000" y="5822382"/>
            <a:ext cx="40427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F</a:t>
            </a:r>
            <a:endParaRPr lang="zh-CN" altLang="en-US" dirty="0"/>
          </a:p>
        </p:txBody>
      </p:sp>
      <p:cxnSp>
        <p:nvCxnSpPr>
          <p:cNvPr id="93" name="直接箭头连接符 92"/>
          <p:cNvCxnSpPr/>
          <p:nvPr/>
        </p:nvCxnSpPr>
        <p:spPr bwMode="auto">
          <a:xfrm rot="5400000">
            <a:off x="6591300" y="4565081"/>
            <a:ext cx="30480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/>
          <p:nvPr/>
        </p:nvCxnSpPr>
        <p:spPr bwMode="auto">
          <a:xfrm>
            <a:off x="7010400" y="4450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5" name="直接箭头连接符 94"/>
          <p:cNvCxnSpPr/>
          <p:nvPr/>
        </p:nvCxnSpPr>
        <p:spPr bwMode="auto">
          <a:xfrm rot="10800000" flipV="1">
            <a:off x="8229600" y="2850582"/>
            <a:ext cx="381000" cy="244841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接箭头连接符 95"/>
          <p:cNvCxnSpPr/>
          <p:nvPr/>
        </p:nvCxnSpPr>
        <p:spPr bwMode="auto">
          <a:xfrm rot="5400000">
            <a:off x="7802380" y="3811202"/>
            <a:ext cx="3210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矩形 96"/>
          <p:cNvSpPr/>
          <p:nvPr/>
        </p:nvSpPr>
        <p:spPr>
          <a:xfrm>
            <a:off x="60198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5029200" y="5822382"/>
            <a:ext cx="46358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G</a:t>
            </a:r>
            <a:endParaRPr lang="zh-CN" altLang="en-US" dirty="0"/>
          </a:p>
        </p:txBody>
      </p:sp>
      <p:cxnSp>
        <p:nvCxnSpPr>
          <p:cNvPr id="99" name="直接箭头连接符 98"/>
          <p:cNvCxnSpPr/>
          <p:nvPr/>
        </p:nvCxnSpPr>
        <p:spPr bwMode="auto">
          <a:xfrm rot="5400000">
            <a:off x="7505700" y="456508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rot="5400000">
            <a:off x="8526280" y="3849302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5562600" y="5822382"/>
            <a:ext cx="4443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H</a:t>
            </a:r>
            <a:endParaRPr lang="zh-CN" altLang="en-US" dirty="0"/>
          </a:p>
        </p:txBody>
      </p:sp>
      <p:cxnSp>
        <p:nvCxnSpPr>
          <p:cNvPr id="102" name="直接箭头连接符 101"/>
          <p:cNvCxnSpPr/>
          <p:nvPr/>
        </p:nvCxnSpPr>
        <p:spPr bwMode="auto">
          <a:xfrm rot="5400000">
            <a:off x="8145279" y="4535103"/>
            <a:ext cx="397241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8686800" y="43745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>
            <a:off x="8305800" y="3307782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7162800" y="2544194"/>
            <a:ext cx="381000" cy="1588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6"/>
          <p:cNvSpPr txBox="1">
            <a:spLocks noChangeArrowheads="1"/>
          </p:cNvSpPr>
          <p:nvPr/>
        </p:nvSpPr>
        <p:spPr bwMode="auto">
          <a:xfrm>
            <a:off x="6629400" y="803362"/>
            <a:ext cx="2514600" cy="523220"/>
          </a:xfrm>
          <a:prstGeom prst="rect">
            <a:avLst/>
          </a:prstGeom>
          <a:solidFill>
            <a:srgbClr val="3E7257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栈的高度？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72" grpId="0"/>
      <p:bldP spid="74" grpId="0"/>
      <p:bldP spid="76" grpId="0"/>
      <p:bldP spid="78" grpId="0"/>
      <p:bldP spid="81" grpId="0"/>
      <p:bldP spid="83" grpId="0"/>
      <p:bldP spid="84" grpId="0"/>
      <p:bldP spid="84" grpId="1"/>
      <p:bldP spid="87" grpId="0"/>
      <p:bldP spid="88" grpId="0"/>
      <p:bldP spid="88" grpId="1"/>
      <p:bldP spid="92" grpId="0"/>
      <p:bldP spid="97" grpId="0"/>
      <p:bldP spid="98" grpId="0"/>
      <p:bldP spid="10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381000" y="2950800"/>
            <a:ext cx="8229600" cy="1295400"/>
          </a:xfrm>
          <a:prstGeom prst="rect">
            <a:avLst/>
          </a:prstGeom>
          <a:solidFill>
            <a:srgbClr val="D4EEF6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例，后根中，</a:t>
            </a:r>
            <a:r>
              <a:rPr lang="en-US" altLang="zh-CN" sz="3000" dirty="0" smtClean="0"/>
              <a:t>x</a:t>
            </a:r>
            <a:r>
              <a:rPr lang="zh-CN" altLang="en-US" sz="3000" dirty="0" smtClean="0"/>
              <a:t>是</a:t>
            </a:r>
            <a:r>
              <a:rPr lang="en-US" altLang="zh-CN" sz="3000" dirty="0" smtClean="0"/>
              <a:t>y</a:t>
            </a:r>
            <a:r>
              <a:rPr lang="zh-CN" altLang="en-US" sz="3000" dirty="0" smtClean="0"/>
              <a:t>的子孙的充要条件：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post(y) – </a:t>
            </a:r>
            <a:r>
              <a:rPr lang="en-US" altLang="zh-CN" sz="3000" dirty="0" err="1" smtClean="0"/>
              <a:t>desc</a:t>
            </a:r>
            <a:r>
              <a:rPr lang="en-US" altLang="zh-CN" sz="3000" dirty="0" smtClean="0"/>
              <a:t>(y) ≤post(x) &lt;post(y)</a:t>
            </a:r>
          </a:p>
        </p:txBody>
      </p:sp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1219200" y="4419600"/>
            <a:ext cx="4876800" cy="189282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4568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先根序列 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A, B, D, E, I, J, F, C, G, H</a:t>
            </a:r>
          </a:p>
          <a:p>
            <a:pPr marL="180000">
              <a:lnSpc>
                <a:spcPct val="100000"/>
              </a:lnSpc>
              <a:spcBef>
                <a:spcPts val="6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后根序列 ：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18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/>
              <a:t>D, I, J, E, F, B, G, H, C, A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深度优先遍历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170816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9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</a:rPr>
              <a:t>小结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先根序列中，</a:t>
            </a:r>
            <a:endParaRPr lang="en-US" altLang="zh-CN" sz="30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-- </a:t>
            </a:r>
            <a:r>
              <a:rPr lang="zh-CN" altLang="en-US" sz="3000" dirty="0" smtClean="0"/>
              <a:t>后根序列中，</a:t>
            </a:r>
            <a:endParaRPr lang="en-US" altLang="zh-CN" sz="3000" dirty="0" smtClean="0"/>
          </a:p>
        </p:txBody>
      </p:sp>
      <p:sp>
        <p:nvSpPr>
          <p:cNvPr id="12" name="Oval 28"/>
          <p:cNvSpPr>
            <a:spLocks noChangeArrowheads="1"/>
          </p:cNvSpPr>
          <p:nvPr/>
        </p:nvSpPr>
        <p:spPr bwMode="auto">
          <a:xfrm>
            <a:off x="8217725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6812046" y="5177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403400" y="516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cxnSpLocks noChangeShapeType="1"/>
            <a:stCxn id="22" idx="5"/>
            <a:endCxn id="12" idx="0"/>
          </p:cNvCxnSpPr>
          <p:nvPr/>
        </p:nvCxnSpPr>
        <p:spPr bwMode="auto">
          <a:xfrm rot="16200000" flipH="1">
            <a:off x="7909554" y="3431628"/>
            <a:ext cx="607209" cy="5131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23" idx="5"/>
            <a:endCxn id="14" idx="0"/>
          </p:cNvCxnSpPr>
          <p:nvPr/>
        </p:nvCxnSpPr>
        <p:spPr bwMode="auto">
          <a:xfrm rot="16200000" flipH="1">
            <a:off x="7108283" y="46170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23" idx="4"/>
            <a:endCxn id="13" idx="0"/>
          </p:cNvCxnSpPr>
          <p:nvPr/>
        </p:nvCxnSpPr>
        <p:spPr bwMode="auto">
          <a:xfrm rot="5400000">
            <a:off x="6753684" y="48673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384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9" name="直接连接符 30"/>
          <p:cNvCxnSpPr>
            <a:cxnSpLocks noChangeShapeType="1"/>
            <a:stCxn id="13" idx="3"/>
            <a:endCxn id="18" idx="0"/>
          </p:cNvCxnSpPr>
          <p:nvPr/>
        </p:nvCxnSpPr>
        <p:spPr bwMode="auto">
          <a:xfrm rot="5400000">
            <a:off x="6502278" y="57418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连接符 31"/>
          <p:cNvCxnSpPr>
            <a:cxnSpLocks noChangeShapeType="1"/>
            <a:stCxn id="21" idx="0"/>
            <a:endCxn id="13" idx="5"/>
          </p:cNvCxnSpPr>
          <p:nvPr/>
        </p:nvCxnSpPr>
        <p:spPr bwMode="auto">
          <a:xfrm rot="16200000" flipV="1">
            <a:off x="7122969" y="57271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69246" y="612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22" name="Oval 27"/>
          <p:cNvSpPr>
            <a:spLocks noChangeArrowheads="1"/>
          </p:cNvSpPr>
          <p:nvPr/>
        </p:nvSpPr>
        <p:spPr bwMode="auto">
          <a:xfrm>
            <a:off x="7526400" y="295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812046" y="4052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cxnSpLocks noChangeShapeType="1"/>
            <a:stCxn id="22" idx="3"/>
            <a:endCxn id="23" idx="0"/>
          </p:cNvCxnSpPr>
          <p:nvPr/>
        </p:nvCxnSpPr>
        <p:spPr bwMode="auto">
          <a:xfrm rot="5400000">
            <a:off x="6997955" y="34506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5638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2" idx="5"/>
            <a:endCxn id="25" idx="0"/>
          </p:cNvCxnSpPr>
          <p:nvPr/>
        </p:nvCxnSpPr>
        <p:spPr bwMode="auto">
          <a:xfrm rot="16200000" flipH="1">
            <a:off x="8398854" y="4671053"/>
            <a:ext cx="666009" cy="167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7983600" y="50879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cxnSpLocks noChangeShapeType="1"/>
            <a:stCxn id="12" idx="3"/>
            <a:endCxn id="34" idx="0"/>
          </p:cNvCxnSpPr>
          <p:nvPr/>
        </p:nvCxnSpPr>
        <p:spPr bwMode="auto">
          <a:xfrm rot="5400000">
            <a:off x="7930588" y="4727003"/>
            <a:ext cx="665958" cy="55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84200" y="51427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7" name="直接连接符 36"/>
          <p:cNvCxnSpPr>
            <a:cxnSpLocks noChangeShapeType="1"/>
            <a:stCxn id="23" idx="3"/>
            <a:endCxn id="36" idx="0"/>
          </p:cNvCxnSpPr>
          <p:nvPr/>
        </p:nvCxnSpPr>
        <p:spPr bwMode="auto">
          <a:xfrm rot="5400000">
            <a:off x="6331224" y="4588106"/>
            <a:ext cx="659608" cy="4496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下箭头 72"/>
          <p:cNvSpPr/>
          <p:nvPr/>
        </p:nvSpPr>
        <p:spPr bwMode="auto">
          <a:xfrm>
            <a:off x="4267200" y="26670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124200" y="1586963"/>
            <a:ext cx="4416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子孙紧密排列在结点右侧</a:t>
            </a:r>
            <a:endParaRPr lang="zh-CN" altLang="en-US" sz="3000" dirty="0">
              <a:solidFill>
                <a:srgbClr val="0033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054751" y="2140763"/>
            <a:ext cx="4489049" cy="625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000" dirty="0" smtClean="0">
                <a:solidFill>
                  <a:srgbClr val="003399"/>
                </a:solidFill>
              </a:rPr>
              <a:t>子孙</a:t>
            </a:r>
            <a:r>
              <a:rPr lang="en-US" altLang="zh-CN" sz="3000" dirty="0" smtClean="0">
                <a:solidFill>
                  <a:srgbClr val="003399"/>
                </a:solidFill>
              </a:rPr>
              <a:t>…………………</a:t>
            </a:r>
            <a:r>
              <a:rPr lang="zh-CN" altLang="en-US" sz="3000" dirty="0" smtClean="0">
                <a:solidFill>
                  <a:srgbClr val="003399"/>
                </a:solidFill>
              </a:rPr>
              <a:t>左侧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1000" y="1111240"/>
            <a:ext cx="8229600" cy="201285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zh-CN" altLang="en-US" sz="3200" dirty="0" smtClean="0"/>
              <a:t>   从</a:t>
            </a:r>
            <a:r>
              <a:rPr lang="en-US" altLang="zh-CN" sz="3200" dirty="0" smtClean="0"/>
              <a:t>0</a:t>
            </a:r>
            <a:r>
              <a:rPr lang="zh-CN" altLang="en-US" sz="3200" dirty="0" smtClean="0"/>
              <a:t>层开始，逐层向下；</a:t>
            </a:r>
            <a:endParaRPr lang="en-US" altLang="zh-CN" sz="3200" dirty="0" smtClean="0"/>
          </a:p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每层内部，从左向右遍历；</a:t>
            </a:r>
            <a:endParaRPr lang="en-US" altLang="zh-CN" sz="3200" dirty="0" smtClean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7959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372246" y="4005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9636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434653" y="2294328"/>
            <a:ext cx="681018" cy="516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668483" y="3444682"/>
            <a:ext cx="681071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313884" y="3694900"/>
            <a:ext cx="62072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944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062478" y="4569422"/>
            <a:ext cx="517547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683169" y="4554722"/>
            <a:ext cx="517547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829446" y="495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086600" y="178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3722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558155" y="2278283"/>
            <a:ext cx="668347" cy="536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3352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155554" y="3483953"/>
            <a:ext cx="666009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620000" y="39155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619788" y="3501803"/>
            <a:ext cx="665958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715000" y="39703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5876724" y="3401006"/>
            <a:ext cx="659608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353300" y="1562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743700" y="2705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0579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6675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265719" y="475557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124700" y="4762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277100" y="3771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191500" y="26289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79629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572500" y="36957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3624000"/>
            <a:ext cx="4800600" cy="117570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64" name="下箭头 63"/>
          <p:cNvSpPr/>
          <p:nvPr/>
        </p:nvSpPr>
        <p:spPr bwMode="auto">
          <a:xfrm>
            <a:off x="2895600" y="3200400"/>
            <a:ext cx="381000" cy="360000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971194" y="4114800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66" name="矩形 65"/>
          <p:cNvSpPr/>
          <p:nvPr/>
        </p:nvSpPr>
        <p:spPr>
          <a:xfrm>
            <a:off x="609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4876800" y="4114800"/>
            <a:ext cx="38985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1981200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4135582"/>
            <a:ext cx="8002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B, 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1516123" y="4114800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4503094" y="4114800"/>
            <a:ext cx="52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429000" y="4114800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3962400" y="4114800"/>
            <a:ext cx="59503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</a:t>
            </a:r>
            <a:endParaRPr lang="zh-CN" altLang="en-US" sz="3200" dirty="0"/>
          </a:p>
        </p:txBody>
      </p:sp>
      <p:sp>
        <p:nvSpPr>
          <p:cNvPr id="78" name="矩形 77"/>
          <p:cNvSpPr/>
          <p:nvPr/>
        </p:nvSpPr>
        <p:spPr>
          <a:xfrm>
            <a:off x="2514600" y="4114800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79" name="云形 78"/>
          <p:cNvSpPr/>
          <p:nvPr/>
        </p:nvSpPr>
        <p:spPr bwMode="auto">
          <a:xfrm>
            <a:off x="609600" y="5244600"/>
            <a:ext cx="5040000" cy="1080000"/>
          </a:xfrm>
          <a:prstGeom prst="cloud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非递归，借助</a:t>
            </a:r>
            <a:endParaRPr kumimoji="0" lang="zh-CN" altLang="en-US" sz="28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2895600" y="4897800"/>
            <a:ext cx="360000" cy="360000"/>
          </a:xfrm>
          <a:prstGeom prst="downArrow">
            <a:avLst/>
          </a:prstGeom>
          <a:solidFill>
            <a:srgbClr val="BFEE9C"/>
          </a:solidFill>
          <a:ln w="2857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92989" y="539355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4" grpId="0"/>
      <p:bldP spid="77" grpId="0"/>
      <p:bldP spid="78" grpId="0"/>
      <p:bldP spid="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Box 6"/>
          <p:cNvSpPr txBox="1">
            <a:spLocks noChangeArrowheads="1"/>
          </p:cNvSpPr>
          <p:nvPr/>
        </p:nvSpPr>
        <p:spPr bwMode="auto">
          <a:xfrm>
            <a:off x="533400" y="5309580"/>
            <a:ext cx="8610600" cy="63402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广度优先序列：</a:t>
            </a:r>
            <a:endParaRPr lang="en-US" altLang="zh-CN" sz="3200" dirty="0" smtClean="0"/>
          </a:p>
        </p:txBody>
      </p:sp>
      <p:graphicFrame>
        <p:nvGraphicFramePr>
          <p:cNvPr id="85" name="表格 84"/>
          <p:cNvGraphicFramePr>
            <a:graphicFrameLocks noGrp="1"/>
          </p:cNvGraphicFramePr>
          <p:nvPr/>
        </p:nvGraphicFramePr>
        <p:xfrm>
          <a:off x="1306989" y="4656486"/>
          <a:ext cx="609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 Box 6"/>
          <p:cNvSpPr txBox="1">
            <a:spLocks noChangeArrowheads="1"/>
          </p:cNvSpPr>
          <p:nvPr/>
        </p:nvSpPr>
        <p:spPr bwMode="auto">
          <a:xfrm>
            <a:off x="533400" y="1219201"/>
            <a:ext cx="8610600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1) </a:t>
            </a:r>
            <a:r>
              <a:rPr lang="zh-CN" altLang="en-US" sz="3000" dirty="0" smtClean="0"/>
              <a:t>根结点进队；</a:t>
            </a:r>
            <a:endParaRPr lang="en-US" altLang="zh-CN" sz="30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 smtClean="0"/>
              <a:t>2)</a:t>
            </a:r>
            <a:r>
              <a:rPr lang="zh-CN" altLang="en-US" sz="3000" dirty="0" smtClean="0"/>
              <a:t> 当队不空，访问队头，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队头的孩子</a:t>
            </a:r>
            <a:r>
              <a:rPr lang="zh-CN" altLang="en-US" sz="3000" dirty="0" smtClean="0">
                <a:solidFill>
                  <a:srgbClr val="C00000"/>
                </a:solidFill>
              </a:rPr>
              <a:t>从左至右</a:t>
            </a:r>
            <a:r>
              <a:rPr lang="zh-CN" altLang="en-US" sz="3000" dirty="0" smtClean="0"/>
              <a:t>依次进队，</a:t>
            </a:r>
            <a:endParaRPr lang="en-US" altLang="zh-CN" sz="3000" dirty="0" smtClean="0"/>
          </a:p>
          <a:p>
            <a:pPr marL="514350" indent="-514350">
              <a:spcBef>
                <a:spcPts val="0"/>
              </a:spcBef>
              <a:buNone/>
            </a:pPr>
            <a:r>
              <a:rPr lang="en-US" altLang="zh-CN" sz="3000" dirty="0" smtClean="0"/>
              <a:t>    </a:t>
            </a:r>
            <a:r>
              <a:rPr lang="zh-CN" altLang="en-US" sz="3000" dirty="0" smtClean="0"/>
              <a:t>队头出队；</a:t>
            </a:r>
            <a:endParaRPr lang="en-US" altLang="zh-CN" sz="3000" dirty="0" smtClean="0"/>
          </a:p>
          <a:p>
            <a:pPr marL="514350" indent="-514350">
              <a:spcBef>
                <a:spcPts val="600"/>
              </a:spcBef>
              <a:buNone/>
            </a:pPr>
            <a:r>
              <a:rPr lang="en-US" altLang="zh-CN" sz="3000" dirty="0" smtClean="0"/>
              <a:t>3) </a:t>
            </a:r>
            <a:r>
              <a:rPr lang="zh-CN" altLang="en-US" sz="3000" dirty="0" smtClean="0"/>
              <a:t>重复</a:t>
            </a:r>
            <a:r>
              <a:rPr lang="en-US" altLang="zh-CN" sz="3000" dirty="0" smtClean="0"/>
              <a:t>2)</a:t>
            </a:r>
            <a:r>
              <a:rPr lang="zh-CN" altLang="en-US" sz="3000" dirty="0" smtClean="0"/>
              <a:t>直到队空；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广度优先遍历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8112125" y="22542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524646" y="33488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7116000" y="333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43" idx="5"/>
            <a:endCxn id="29" idx="1"/>
          </p:cNvCxnSpPr>
          <p:nvPr/>
        </p:nvCxnSpPr>
        <p:spPr bwMode="auto">
          <a:xfrm rot="16200000" flipH="1">
            <a:off x="7717222" y="1859359"/>
            <a:ext cx="496880" cy="4405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32"/>
          <p:cNvCxnSpPr>
            <a:cxnSpLocks noChangeShapeType="1"/>
            <a:stCxn id="44" idx="5"/>
            <a:endCxn id="31" idx="0"/>
          </p:cNvCxnSpPr>
          <p:nvPr/>
        </p:nvCxnSpPr>
        <p:spPr bwMode="auto">
          <a:xfrm rot="16200000" flipH="1">
            <a:off x="6866514" y="2833913"/>
            <a:ext cx="589809" cy="413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直接连接符 37"/>
          <p:cNvCxnSpPr>
            <a:cxnSpLocks noChangeShapeType="1"/>
            <a:stCxn id="44" idx="4"/>
            <a:endCxn id="30" idx="0"/>
          </p:cNvCxnSpPr>
          <p:nvPr/>
        </p:nvCxnSpPr>
        <p:spPr bwMode="auto">
          <a:xfrm rot="5400000">
            <a:off x="6511915" y="3084131"/>
            <a:ext cx="5294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6096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40" name="直接连接符 30"/>
          <p:cNvCxnSpPr>
            <a:cxnSpLocks noChangeShapeType="1"/>
            <a:stCxn id="30" idx="3"/>
            <a:endCxn id="39" idx="0"/>
          </p:cNvCxnSpPr>
          <p:nvPr/>
        </p:nvCxnSpPr>
        <p:spPr bwMode="auto">
          <a:xfrm rot="5400000">
            <a:off x="6264214" y="3863686"/>
            <a:ext cx="41887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1"/>
          <p:cNvCxnSpPr>
            <a:cxnSpLocks noChangeShapeType="1"/>
            <a:stCxn id="42" idx="0"/>
            <a:endCxn id="30" idx="5"/>
          </p:cNvCxnSpPr>
          <p:nvPr/>
        </p:nvCxnSpPr>
        <p:spPr bwMode="auto">
          <a:xfrm rot="16200000" flipV="1">
            <a:off x="6884905" y="3848986"/>
            <a:ext cx="418875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981846" y="419792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315200" y="140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6524646" y="231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43" idx="3"/>
            <a:endCxn id="44" idx="0"/>
          </p:cNvCxnSpPr>
          <p:nvPr/>
        </p:nvCxnSpPr>
        <p:spPr bwMode="auto">
          <a:xfrm rot="5400000">
            <a:off x="6840724" y="1767114"/>
            <a:ext cx="484209" cy="6123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487600" y="325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29" idx="5"/>
            <a:endCxn id="46" idx="0"/>
          </p:cNvCxnSpPr>
          <p:nvPr/>
        </p:nvCxnSpPr>
        <p:spPr bwMode="auto">
          <a:xfrm rot="16200000" flipH="1">
            <a:off x="8353585" y="2873184"/>
            <a:ext cx="574747" cy="197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29"/>
          <p:cNvSpPr>
            <a:spLocks noChangeArrowheads="1"/>
          </p:cNvSpPr>
          <p:nvPr/>
        </p:nvSpPr>
        <p:spPr bwMode="auto">
          <a:xfrm>
            <a:off x="7772400" y="32591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cxnSpLocks noChangeShapeType="1"/>
            <a:stCxn id="29" idx="3"/>
            <a:endCxn id="49" idx="0"/>
          </p:cNvCxnSpPr>
          <p:nvPr/>
        </p:nvCxnSpPr>
        <p:spPr bwMode="auto">
          <a:xfrm rot="5400000">
            <a:off x="7817819" y="2891034"/>
            <a:ext cx="574696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5867400" y="33139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44" idx="3"/>
            <a:endCxn id="51" idx="0"/>
          </p:cNvCxnSpPr>
          <p:nvPr/>
        </p:nvCxnSpPr>
        <p:spPr bwMode="auto">
          <a:xfrm rot="5400000">
            <a:off x="6074755" y="2790237"/>
            <a:ext cx="568346" cy="4790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箭头连接符 52"/>
          <p:cNvCxnSpPr/>
          <p:nvPr/>
        </p:nvCxnSpPr>
        <p:spPr bwMode="auto">
          <a:xfrm rot="5400000">
            <a:off x="7581900" y="11811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 rot="5400000">
            <a:off x="6896100" y="21399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 rot="5400000">
            <a:off x="62103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8199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6418119" y="4000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277100" y="4007428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7429500" y="31155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43900" y="2063762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5400000">
            <a:off x="81153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直接箭头连接符 61"/>
          <p:cNvCxnSpPr/>
          <p:nvPr/>
        </p:nvCxnSpPr>
        <p:spPr bwMode="auto">
          <a:xfrm rot="5400000">
            <a:off x="8724900" y="3039300"/>
            <a:ext cx="304800" cy="2286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40386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B, 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495194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C, 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3505200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A, </a:t>
            </a:r>
            <a:endParaRPr lang="zh-CN" altLang="en-US" sz="3200" dirty="0"/>
          </a:p>
        </p:txBody>
      </p:sp>
      <p:sp>
        <p:nvSpPr>
          <p:cNvPr id="79" name="矩形 78"/>
          <p:cNvSpPr/>
          <p:nvPr/>
        </p:nvSpPr>
        <p:spPr>
          <a:xfrm>
            <a:off x="5006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D, </a:t>
            </a:r>
            <a:endParaRPr lang="zh-CN" altLang="en-US" sz="3200" dirty="0"/>
          </a:p>
        </p:txBody>
      </p:sp>
      <p:sp>
        <p:nvSpPr>
          <p:cNvPr id="80" name="矩形 79"/>
          <p:cNvSpPr/>
          <p:nvPr/>
        </p:nvSpPr>
        <p:spPr>
          <a:xfrm>
            <a:off x="5463352" y="5266086"/>
            <a:ext cx="6864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E, </a:t>
            </a:r>
            <a:endParaRPr lang="zh-CN" altLang="en-US" sz="3200" dirty="0"/>
          </a:p>
        </p:txBody>
      </p:sp>
      <p:sp>
        <p:nvSpPr>
          <p:cNvPr id="81" name="矩形 80"/>
          <p:cNvSpPr/>
          <p:nvPr/>
        </p:nvSpPr>
        <p:spPr>
          <a:xfrm>
            <a:off x="6012500" y="5266086"/>
            <a:ext cx="61690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F, 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6400800" y="5266086"/>
            <a:ext cx="73129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G, 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>
          <a:xfrm>
            <a:off x="6911152" y="5266086"/>
            <a:ext cx="70884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H,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7474894" y="5266086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I, </a:t>
            </a:r>
            <a:endParaRPr lang="zh-CN" altLang="en-US" sz="3200" dirty="0"/>
          </a:p>
        </p:txBody>
      </p:sp>
      <p:sp>
        <p:nvSpPr>
          <p:cNvPr id="86" name="矩形 85"/>
          <p:cNvSpPr/>
          <p:nvPr/>
        </p:nvSpPr>
        <p:spPr>
          <a:xfrm>
            <a:off x="1611789" y="4618665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A </a:t>
            </a:r>
            <a:endParaRPr lang="zh-CN" altLang="en-US" sz="3200" dirty="0"/>
          </a:p>
        </p:txBody>
      </p:sp>
      <p:sp>
        <p:nvSpPr>
          <p:cNvPr id="87" name="矩形 86"/>
          <p:cNvSpPr/>
          <p:nvPr/>
        </p:nvSpPr>
        <p:spPr>
          <a:xfrm>
            <a:off x="480378" y="4635144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队头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7402989" y="4635144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00"/>
                </a:solidFill>
              </a:rPr>
              <a:t>队尾</a:t>
            </a:r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068989" y="4618665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2526189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3035567" y="46344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3492767" y="4634400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93" name="矩形 92"/>
          <p:cNvSpPr/>
          <p:nvPr/>
        </p:nvSpPr>
        <p:spPr>
          <a:xfrm>
            <a:off x="4002751" y="4618665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4407797" y="4618665"/>
            <a:ext cx="503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4948467" y="4634400"/>
            <a:ext cx="4812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504309" y="4618665"/>
            <a:ext cx="2984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sp>
        <p:nvSpPr>
          <p:cNvPr id="97" name="矩形 96"/>
          <p:cNvSpPr/>
          <p:nvPr/>
        </p:nvSpPr>
        <p:spPr>
          <a:xfrm>
            <a:off x="5873720" y="4626114"/>
            <a:ext cx="389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7817308" y="5257800"/>
            <a:ext cx="50366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J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5" grpId="0"/>
      <p:bldP spid="76" grpId="0"/>
      <p:bldP spid="79" grpId="0"/>
      <p:bldP spid="80" grpId="0"/>
      <p:bldP spid="81" grpId="0"/>
      <p:bldP spid="82" grpId="0"/>
      <p:bldP spid="83" grpId="0"/>
      <p:bldP spid="84" grpId="0"/>
      <p:bldP spid="86" grpId="0"/>
      <p:bldP spid="86" grpId="1"/>
      <p:bldP spid="89" grpId="0"/>
      <p:bldP spid="89" grpId="1"/>
      <p:bldP spid="90" grpId="0"/>
      <p:bldP spid="90" grpId="1"/>
      <p:bldP spid="91" grpId="0"/>
      <p:bldP spid="91" grpId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7"/>
          <p:cNvSpPr txBox="1">
            <a:spLocks noChangeArrowheads="1"/>
          </p:cNvSpPr>
          <p:nvPr/>
        </p:nvSpPr>
        <p:spPr bwMode="auto">
          <a:xfrm>
            <a:off x="304800" y="533400"/>
            <a:ext cx="8839200" cy="624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levelOrder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 Tree t)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lvl="0" algn="just">
              <a:lnSpc>
                <a:spcPct val="114000"/>
              </a:lnSpc>
              <a:spcBef>
                <a:spcPts val="0"/>
              </a:spcBef>
              <a:buNone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Node p</a:t>
            </a:r>
            <a:r>
              <a:rPr lang="en-US" altLang="zh-CN" sz="3000" kern="0" dirty="0" smtClean="0">
                <a:latin typeface="+mj-lt"/>
              </a:rPr>
              <a:t> = root(t);</a:t>
            </a:r>
            <a:r>
              <a:rPr lang="zh-CN" altLang="en-US" sz="3000" kern="0" dirty="0" smtClean="0">
                <a:latin typeface="+mj-lt"/>
              </a:rPr>
              <a:t>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Queue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();</a:t>
            </a: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(Q, 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while(!</a:t>
            </a:r>
            <a:r>
              <a:rPr lang="en-US" altLang="zh-CN" sz="3000" dirty="0" err="1" smtClean="0">
                <a:latin typeface="+mj-lt"/>
              </a:rPr>
              <a:t>isEmptyQueue</a:t>
            </a:r>
            <a:r>
              <a:rPr lang="en-US" altLang="zh-CN" sz="3000" dirty="0" smtClean="0">
                <a:latin typeface="+mj-lt"/>
              </a:rPr>
              <a:t>(Q))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p=</a:t>
            </a:r>
            <a:r>
              <a:rPr lang="en-US" altLang="zh-CN" sz="3000" dirty="0" err="1" smtClean="0">
                <a:latin typeface="+mj-lt"/>
              </a:rPr>
              <a:t>frontQueue</a:t>
            </a:r>
            <a:r>
              <a:rPr lang="en-US" altLang="zh-CN" sz="3000" dirty="0" smtClean="0">
                <a:latin typeface="+mj-lt"/>
              </a:rPr>
              <a:t>(Q); 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</a:t>
            </a:r>
            <a:r>
              <a:rPr lang="en-US" altLang="zh-CN" sz="3000" dirty="0" smtClean="0"/>
              <a:t>visit(p);</a:t>
            </a:r>
            <a:r>
              <a:rPr lang="zh-CN" altLang="en-US" sz="3000" dirty="0" smtClean="0"/>
              <a:t>  </a:t>
            </a:r>
            <a:r>
              <a:rPr lang="en-US" altLang="zh-CN" sz="3000" dirty="0" err="1" smtClean="0">
                <a:latin typeface="+mj-lt"/>
              </a:rPr>
              <a:t>deQueue</a:t>
            </a:r>
            <a:r>
              <a:rPr lang="en-US" altLang="zh-CN" sz="3000" dirty="0" smtClean="0">
                <a:latin typeface="+mj-lt"/>
              </a:rPr>
              <a:t>(Q);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p= </a:t>
            </a:r>
            <a:r>
              <a:rPr lang="en-US" altLang="zh-CN" sz="3000" dirty="0" err="1" smtClean="0">
                <a:latin typeface="+mj-lt"/>
              </a:rPr>
              <a:t>leftChild</a:t>
            </a:r>
            <a:r>
              <a:rPr lang="en-US" altLang="zh-CN" sz="3000" dirty="0" smtClean="0">
                <a:latin typeface="+mj-lt"/>
              </a:rPr>
              <a:t>(p); 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while(p != Null)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        { </a:t>
            </a:r>
            <a:r>
              <a:rPr lang="en-US" altLang="zh-CN" sz="3000" dirty="0" err="1" smtClean="0">
                <a:latin typeface="+mj-lt"/>
              </a:rPr>
              <a:t>enQueue</a:t>
            </a:r>
            <a:r>
              <a:rPr lang="en-US" altLang="zh-CN" sz="3000" dirty="0" smtClean="0">
                <a:latin typeface="+mj-lt"/>
              </a:rPr>
              <a:t>(Q, p);</a:t>
            </a:r>
          </a:p>
          <a:p>
            <a:pPr marL="144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            p= </a:t>
            </a:r>
            <a:r>
              <a:rPr lang="en-US" altLang="zh-CN" sz="3000" dirty="0" err="1" smtClean="0">
                <a:latin typeface="+mj-lt"/>
              </a:rPr>
              <a:t>rightSibling</a:t>
            </a:r>
            <a:r>
              <a:rPr lang="en-US" altLang="zh-CN" sz="3000" dirty="0" smtClean="0">
                <a:latin typeface="+mj-lt"/>
              </a:rPr>
              <a:t>(p);}</a:t>
            </a:r>
          </a:p>
          <a:p>
            <a:pPr marL="144000" algn="just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      } 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44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92744" y="15788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建空队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81400" y="2092804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  <a:latin typeface="+mj-lt"/>
              </a:rPr>
              <a:t>树根进队</a:t>
            </a:r>
            <a:endParaRPr lang="zh-CN" altLang="en-US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0180" y="4724400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所有孩子依次进队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419600" y="4169658"/>
            <a:ext cx="32560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从队头的长子开始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024077" y="2645658"/>
            <a:ext cx="427232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当队不空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 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则访问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,</a:t>
            </a:r>
            <a:r>
              <a:rPr lang="zh-CN" altLang="en-US" dirty="0" smtClean="0">
                <a:solidFill>
                  <a:srgbClr val="003399"/>
                </a:solidFill>
                <a:latin typeface="+mj-lt"/>
              </a:rPr>
              <a:t>出队</a:t>
            </a:r>
            <a:r>
              <a:rPr lang="en-US" altLang="zh-CN" dirty="0" smtClean="0">
                <a:solidFill>
                  <a:srgbClr val="003399"/>
                </a:solidFill>
                <a:latin typeface="+mj-lt"/>
              </a:rPr>
              <a:t>…</a:t>
            </a:r>
            <a:endParaRPr lang="zh-CN" altLang="en-US" dirty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01091" y="3048000"/>
            <a:ext cx="52770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 </a:t>
            </a:r>
            <a:endParaRPr lang="zh-CN" altLang="en-US" sz="3000" dirty="0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5715000" y="457200"/>
            <a:ext cx="34290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</a:rPr>
              <a:t>树的广度优先遍历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274766"/>
            <a:ext cx="8077200" cy="2992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660374"/>
            <a:ext cx="5410200" cy="18928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289988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22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 smtClean="0">
                <a:sym typeface="Wingdings" pitchFamily="2" charset="2"/>
              </a:rPr>
              <a:t>元素类型：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3810000"/>
            <a:ext cx="7543800" cy="2308324"/>
          </a:xfrm>
          <a:prstGeom prst="rect">
            <a:avLst/>
          </a:prstGeom>
          <a:solidFill>
            <a:schemeClr val="accent5"/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parent; </a:t>
            </a:r>
            <a:r>
              <a:rPr lang="zh-CN" altLang="en-US" sz="3200" dirty="0" smtClean="0">
                <a:latin typeface="+mj-lt"/>
              </a:rPr>
              <a:t>}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父亲的下标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73580" y="39624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数组元素结构类型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92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1"/>
            <a:ext cx="8686800" cy="5715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r>
              <a:rPr lang="zh-CN" altLang="en-US" sz="3200" dirty="0" smtClean="0">
                <a:sym typeface="Wingdings" pitchFamily="2" charset="2"/>
              </a:rPr>
              <a:t>元素类型：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36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 </a:t>
            </a:r>
            <a:r>
              <a:rPr lang="zh-CN" altLang="en-US" sz="3200" dirty="0" smtClean="0">
                <a:sym typeface="Wingdings" pitchFamily="2" charset="2"/>
              </a:rPr>
              <a:t>父亲</a:t>
            </a:r>
            <a:r>
              <a:rPr lang="en-US" altLang="zh-CN" sz="3200" dirty="0" smtClean="0">
                <a:sym typeface="Wingdings" pitchFamily="2" charset="2"/>
              </a:rPr>
              <a:t>--</a:t>
            </a:r>
            <a:r>
              <a:rPr lang="zh-CN" altLang="en-US" sz="3200" dirty="0" smtClean="0">
                <a:sym typeface="Wingdings" pitchFamily="2" charset="2"/>
              </a:rPr>
              <a:t>孩子关系，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    </a:t>
            </a:r>
            <a:r>
              <a:rPr lang="zh-CN" altLang="en-US" sz="3200" dirty="0" smtClean="0">
                <a:sym typeface="Wingdings" pitchFamily="2" charset="2"/>
              </a:rPr>
              <a:t>兄弟之间的‘左右关系’，如何体现？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SzPct val="75000"/>
              <a:buNone/>
            </a:pPr>
            <a:r>
              <a:rPr lang="en-US" altLang="zh-CN" sz="3200" dirty="0" smtClean="0">
                <a:sym typeface="Wingdings" pitchFamily="2" charset="2"/>
              </a:rPr>
              <a:t>     </a:t>
            </a:r>
            <a:r>
              <a:rPr lang="en-US" altLang="zh-CN" sz="3200" dirty="0" smtClean="0">
                <a:solidFill>
                  <a:srgbClr val="003399"/>
                </a:solidFill>
                <a:sym typeface="Wingdings" pitchFamily="2" charset="2"/>
              </a:rPr>
              <a:t>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按照某种遍历顺序，依次存放各结点。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43000" y="2142530"/>
          <a:ext cx="739140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父亲在数组中的</a:t>
                      </a:r>
                      <a:r>
                        <a:rPr lang="zh-CN" altLang="en-US" sz="3200" b="0" dirty="0" smtClean="0">
                          <a:solidFill>
                            <a:srgbClr val="003399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200" b="0" dirty="0">
                        <a:solidFill>
                          <a:srgbClr val="003399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左大括号 9"/>
          <p:cNvSpPr/>
          <p:nvPr/>
        </p:nvSpPr>
        <p:spPr bwMode="auto">
          <a:xfrm rot="16200000">
            <a:off x="3884400" y="2770200"/>
            <a:ext cx="432000" cy="1800000"/>
          </a:xfrm>
          <a:prstGeom prst="leftBrace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3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6868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ym typeface="Wingdings" pitchFamily="2" charset="2"/>
              </a:rPr>
              <a:t>基于先根顺序：</a:t>
            </a: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3798125" y="3159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363046" y="43767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3002046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9" idx="0"/>
          </p:cNvCxnSpPr>
          <p:nvPr/>
        </p:nvCxnSpPr>
        <p:spPr bwMode="auto">
          <a:xfrm rot="16200000" flipH="1">
            <a:off x="3290691" y="2399691"/>
            <a:ext cx="671534" cy="847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2707325" y="48928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2050457" y="3812187"/>
            <a:ext cx="726322" cy="402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706646" y="541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1896135" y="4869479"/>
            <a:ext cx="603233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5400000" flipH="1" flipV="1">
            <a:off x="2325703" y="5140720"/>
            <a:ext cx="549287" cy="2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333646" y="5430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27726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1782000" y="322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2073869" y="2447723"/>
            <a:ext cx="732672" cy="812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4296600" y="42577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9" idx="5"/>
            <a:endCxn id="22" idx="0"/>
          </p:cNvCxnSpPr>
          <p:nvPr/>
        </p:nvCxnSpPr>
        <p:spPr bwMode="auto">
          <a:xfrm rot="16200000" flipH="1">
            <a:off x="4054259" y="3763373"/>
            <a:ext cx="668398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3400446" y="4287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9" idx="3"/>
            <a:endCxn id="24" idx="0"/>
          </p:cNvCxnSpPr>
          <p:nvPr/>
        </p:nvCxnSpPr>
        <p:spPr bwMode="auto">
          <a:xfrm rot="5400000">
            <a:off x="3413317" y="3828445"/>
            <a:ext cx="697747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1143846" y="43418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1280130" y="3766171"/>
            <a:ext cx="691397" cy="4599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6400801" y="1524000"/>
          <a:ext cx="20573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-1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rgbClr val="003399"/>
                          </a:solidFill>
                        </a:rPr>
                        <a:t>7</a:t>
                      </a:r>
                      <a:endParaRPr lang="zh-CN" altLang="en-US" sz="30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486400" y="1524000"/>
          <a:ext cx="9144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0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4102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6477000" y="9906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  <a:ea typeface="黑体" pitchFamily="2" charset="-122"/>
              </a:rPr>
              <a:t>info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7391400" y="990600"/>
            <a:ext cx="1295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en-US" altLang="zh-CN" dirty="0" smtClean="0">
                <a:solidFill>
                  <a:srgbClr val="C00000"/>
                </a:solidFill>
                <a:latin typeface="+mj-lt"/>
              </a:rPr>
              <a:t>parent</a:t>
            </a:r>
            <a:endParaRPr lang="en-US" altLang="zh-CN" dirty="0" smtClean="0">
              <a:solidFill>
                <a:srgbClr val="C00000"/>
              </a:solidFill>
              <a:latin typeface="+mj-lt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42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6615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概念、遍历、应用</a:t>
            </a:r>
            <a:endParaRPr lang="en-US" altLang="zh-CN" sz="3200" dirty="0" smtClean="0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2133600"/>
            <a:ext cx="8610600" cy="425347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什么是二叉树？为什么要用递归方式定义？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16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为什么要专门介绍</a:t>
            </a:r>
            <a:r>
              <a:rPr lang="zh-CN" altLang="en-US" sz="3200" dirty="0" smtClean="0">
                <a:solidFill>
                  <a:srgbClr val="FF0000"/>
                </a:solidFill>
              </a:rPr>
              <a:t>二</a:t>
            </a:r>
            <a:r>
              <a:rPr lang="zh-CN" altLang="en-US" sz="3200" dirty="0" smtClean="0">
                <a:solidFill>
                  <a:srgbClr val="003399"/>
                </a:solidFill>
              </a:rPr>
              <a:t>叉树？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16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为什么要这么多种遍历方法？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endParaRPr lang="en-US" altLang="zh-CN" sz="16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如何想到哈夫曼编码问题和优先队列能够借助二叉树解决？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1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父亲数组表示法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066800"/>
            <a:ext cx="8686800" cy="526297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棵树</a:t>
            </a:r>
            <a:r>
              <a:rPr lang="en-US" altLang="zh-CN" sz="32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zh-CN" altLang="en-US" sz="3200" dirty="0" smtClean="0">
                <a:solidFill>
                  <a:srgbClr val="003399"/>
                </a:solidFill>
                <a:sym typeface="Wingdings" pitchFamily="2" charset="2"/>
              </a:rPr>
              <a:t>数组，</a:t>
            </a:r>
            <a:endParaRPr lang="en-US" altLang="zh-CN" sz="32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ym typeface="Wingdings" pitchFamily="2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7200" y="3770054"/>
            <a:ext cx="8686800" cy="2706945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</a:t>
            </a:r>
            <a:endParaRPr lang="en-US" altLang="zh-CN" sz="3200" dirty="0" smtClean="0">
              <a:solidFill>
                <a:schemeClr val="tx2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, n;   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ParTreeNode</a:t>
            </a:r>
            <a:r>
              <a:rPr lang="en-US" altLang="zh-CN" sz="3200" dirty="0" smtClean="0">
                <a:solidFill>
                  <a:srgbClr val="003399"/>
                </a:solidFill>
              </a:rPr>
              <a:t> *</a:t>
            </a:r>
            <a:r>
              <a:rPr lang="en-US" altLang="zh-CN" sz="3200" dirty="0" err="1" smtClean="0"/>
              <a:t>nodelist</a:t>
            </a:r>
            <a:r>
              <a:rPr lang="en-US" altLang="zh-CN" sz="3200" dirty="0" smtClean="0"/>
              <a:t>;</a:t>
            </a:r>
            <a:r>
              <a:rPr lang="zh-CN" altLang="en-US" sz="3200" dirty="0" smtClean="0">
                <a:latin typeface="+mj-lt"/>
              </a:rPr>
              <a:t>};</a:t>
            </a: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ParTree</a:t>
            </a:r>
            <a:r>
              <a:rPr lang="en-US" altLang="zh-CN" sz="3200" dirty="0" smtClean="0">
                <a:latin typeface="+mj-lt"/>
              </a:rPr>
              <a:t> *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PParTree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62271" y="5181600"/>
            <a:ext cx="253787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声明结点数组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888998" y="5769858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树指针类型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63744" y="3922455"/>
            <a:ext cx="241925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树类型</a:t>
            </a:r>
            <a:r>
              <a:rPr lang="en-US" altLang="zh-CN" dirty="0" smtClean="0">
                <a:solidFill>
                  <a:srgbClr val="003399"/>
                </a:solidFill>
              </a:rPr>
              <a:t>(</a:t>
            </a:r>
            <a:r>
              <a:rPr lang="zh-CN" altLang="en-US" dirty="0" smtClean="0">
                <a:solidFill>
                  <a:srgbClr val="003399"/>
                </a:solidFill>
              </a:rPr>
              <a:t>结构</a:t>
            </a:r>
            <a:r>
              <a:rPr lang="en-US" altLang="zh-CN" dirty="0" smtClean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0200" y="1752600"/>
            <a:ext cx="7543800" cy="201285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ParTreeNode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结点数据信息</a:t>
            </a:r>
            <a:endParaRPr lang="en-US" altLang="zh-CN" dirty="0" smtClean="0">
              <a:solidFill>
                <a:srgbClr val="008A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parent; </a:t>
            </a:r>
            <a:r>
              <a:rPr lang="zh-CN" altLang="en-US" sz="3200" dirty="0" smtClean="0">
                <a:latin typeface="+mj-lt"/>
              </a:rPr>
              <a:t>} </a:t>
            </a:r>
            <a:r>
              <a:rPr lang="en-US" altLang="zh-CN" dirty="0" smtClean="0">
                <a:solidFill>
                  <a:srgbClr val="008A00"/>
                </a:solidFill>
                <a:latin typeface="+mj-lt"/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  <a:latin typeface="+mj-lt"/>
              </a:rPr>
              <a:t>父亲的下标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19404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数组元素结构类型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09600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例，“父亲数组” 表示的树中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的结点的右兄弟。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Rectangle 22"/>
          <p:cNvSpPr>
            <a:spLocks noChangeArrowheads="1"/>
          </p:cNvSpPr>
          <p:nvPr/>
        </p:nvSpPr>
        <p:spPr bwMode="auto">
          <a:xfrm>
            <a:off x="0" y="1637534"/>
            <a:ext cx="9144000" cy="4839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rightSibling_partree</a:t>
            </a:r>
            <a:r>
              <a:rPr lang="en-US" altLang="zh-CN" sz="3200" dirty="0"/>
              <a:t>(</a:t>
            </a:r>
            <a:r>
              <a:rPr lang="en-US" altLang="zh-CN" sz="3200" dirty="0" err="1"/>
              <a:t>PParTree</a:t>
            </a:r>
            <a:r>
              <a:rPr lang="en-US" altLang="zh-CN" sz="3200" dirty="0"/>
              <a:t> t,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p)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/>
              <a:t>i</a:t>
            </a:r>
            <a:r>
              <a:rPr lang="en-US" altLang="zh-CN" sz="3200" dirty="0"/>
              <a:t>;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</a:t>
            </a:r>
            <a:r>
              <a:rPr lang="en-US" altLang="zh-CN" sz="3200" dirty="0" smtClean="0"/>
              <a:t>if(p&gt;=0 </a:t>
            </a:r>
            <a:r>
              <a:rPr lang="en-US" altLang="zh-CN" sz="3200" dirty="0"/>
              <a:t>&amp;&amp; </a:t>
            </a:r>
            <a:r>
              <a:rPr lang="en-US" altLang="zh-CN" sz="3200" dirty="0" smtClean="0"/>
              <a:t>p&lt; </a:t>
            </a:r>
            <a:r>
              <a:rPr lang="en-US" altLang="zh-CN" sz="3200" dirty="0"/>
              <a:t>t-&gt;n </a:t>
            </a:r>
            <a:r>
              <a:rPr lang="en-US" altLang="zh-CN" sz="3200" dirty="0" smtClean="0"/>
              <a:t>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</a:t>
            </a:r>
            <a:r>
              <a:rPr lang="en-US" altLang="zh-CN" sz="3200" dirty="0" smtClean="0"/>
              <a:t> for(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=p+1</a:t>
            </a:r>
            <a:r>
              <a:rPr lang="en-US" altLang="zh-CN" sz="3200" dirty="0"/>
              <a:t>; </a:t>
            </a:r>
            <a:r>
              <a:rPr lang="en-US" altLang="zh-CN" sz="3200" dirty="0" err="1" smtClean="0"/>
              <a:t>i</a:t>
            </a:r>
            <a:r>
              <a:rPr lang="en-US" altLang="zh-CN" sz="3200" dirty="0" smtClean="0"/>
              <a:t>&lt; </a:t>
            </a:r>
            <a:r>
              <a:rPr lang="en-US" altLang="zh-CN" sz="3200" dirty="0"/>
              <a:t>t-&gt;n; 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++)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if(t-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</a:t>
            </a:r>
            <a:r>
              <a:rPr lang="en-US" altLang="zh-CN" sz="3200" dirty="0" err="1"/>
              <a:t>i</a:t>
            </a:r>
            <a:r>
              <a:rPr lang="en-US" altLang="zh-CN" sz="3200" dirty="0"/>
              <a:t>].</a:t>
            </a:r>
            <a:r>
              <a:rPr lang="en-US" altLang="zh-CN" sz="3200" dirty="0" smtClean="0"/>
              <a:t>parent</a:t>
            </a:r>
            <a:r>
              <a:rPr lang="en-US" altLang="zh-CN" sz="3200" dirty="0" smtClean="0">
                <a:solidFill>
                  <a:srgbClr val="C00000"/>
                </a:solidFill>
              </a:rPr>
              <a:t>==</a:t>
            </a:r>
            <a:r>
              <a:rPr lang="en-US" altLang="zh-CN" sz="3200" dirty="0" smtClean="0"/>
              <a:t>t-</a:t>
            </a:r>
            <a:r>
              <a:rPr lang="en-US" altLang="zh-CN" sz="3200" dirty="0"/>
              <a:t>&gt;</a:t>
            </a:r>
            <a:r>
              <a:rPr lang="en-US" altLang="zh-CN" sz="3200" dirty="0" err="1"/>
              <a:t>nodelist</a:t>
            </a:r>
            <a:r>
              <a:rPr lang="en-US" altLang="zh-CN" sz="3200" dirty="0"/>
              <a:t>[p].parent)</a:t>
            </a:r>
          </a:p>
          <a:p>
            <a:pPr marL="18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   </a:t>
            </a:r>
            <a:r>
              <a:rPr lang="en-US" altLang="zh-CN" sz="3200" dirty="0" smtClean="0"/>
              <a:t>    return </a:t>
            </a:r>
            <a:r>
              <a:rPr lang="en-US" altLang="zh-CN" sz="3200" dirty="0"/>
              <a:t>(</a:t>
            </a:r>
            <a:r>
              <a:rPr lang="en-US" altLang="zh-CN" sz="3200" dirty="0" err="1"/>
              <a:t>i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60000"/>
              </a:lnSpc>
              <a:spcBef>
                <a:spcPts val="0"/>
              </a:spcBef>
              <a:buNone/>
            </a:pPr>
            <a:r>
              <a:rPr lang="en-US" altLang="zh-CN" sz="3200" dirty="0"/>
              <a:t>    </a:t>
            </a:r>
            <a:r>
              <a:rPr lang="en-US" altLang="zh-CN" sz="3200" dirty="0" smtClean="0"/>
              <a:t>  </a:t>
            </a:r>
            <a:r>
              <a:rPr lang="en-US" altLang="zh-CN" sz="3200" dirty="0"/>
              <a:t>}</a:t>
            </a:r>
          </a:p>
          <a:p>
            <a:pPr marL="180000" algn="just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200" dirty="0"/>
              <a:t>  return(-1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180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7" name="矩形 6"/>
          <p:cNvSpPr/>
          <p:nvPr/>
        </p:nvSpPr>
        <p:spPr>
          <a:xfrm>
            <a:off x="4097823" y="2853563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当下标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有意义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从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之后查找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24400" y="3441821"/>
            <a:ext cx="46262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先根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则右兄弟下标比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大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269703" y="4661021"/>
            <a:ext cx="511229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 </a:t>
            </a:r>
            <a:r>
              <a:rPr lang="en-US" altLang="zh-CN" dirty="0" err="1" smtClean="0">
                <a:solidFill>
                  <a:srgbClr val="003399"/>
                </a:solidFill>
              </a:rPr>
              <a:t>i</a:t>
            </a:r>
            <a:r>
              <a:rPr lang="en-US" altLang="zh-CN" dirty="0" smtClean="0">
                <a:solidFill>
                  <a:srgbClr val="003399"/>
                </a:solidFill>
              </a:rPr>
              <a:t>: </a:t>
            </a:r>
            <a:r>
              <a:rPr lang="zh-CN" altLang="en-US" dirty="0" smtClean="0">
                <a:solidFill>
                  <a:srgbClr val="003399"/>
                </a:solidFill>
              </a:rPr>
              <a:t>第</a:t>
            </a:r>
            <a:r>
              <a:rPr lang="en-US" altLang="zh-CN" dirty="0" smtClean="0">
                <a:solidFill>
                  <a:srgbClr val="003399"/>
                </a:solidFill>
              </a:rPr>
              <a:t>1</a:t>
            </a:r>
            <a:r>
              <a:rPr lang="zh-CN" altLang="en-US" dirty="0" smtClean="0">
                <a:solidFill>
                  <a:srgbClr val="003399"/>
                </a:solidFill>
              </a:rPr>
              <a:t>个与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r>
              <a:rPr lang="zh-CN" altLang="en-US" dirty="0" smtClean="0">
                <a:solidFill>
                  <a:srgbClr val="003399"/>
                </a:solidFill>
              </a:rPr>
              <a:t>有相同父亲的结点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2400" y="213059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706662" y="39245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350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788515"/>
            <a:ext cx="9144000" cy="1040285"/>
          </a:xfrm>
          <a:prstGeom prst="rect">
            <a:avLst/>
          </a:prstGeom>
          <a:solidFill>
            <a:srgbClr val="C4E59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例，父亲数组表示的树中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先根顺序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求下标为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的结点的长子。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0" y="1841235"/>
            <a:ext cx="9144000" cy="364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err="1"/>
              <a:t>int</a:t>
            </a:r>
            <a:r>
              <a:rPr lang="en-US" altLang="zh-CN" sz="3200" dirty="0"/>
              <a:t> </a:t>
            </a:r>
            <a:r>
              <a:rPr lang="en-US" altLang="zh-CN" sz="3200" dirty="0" err="1" smtClean="0"/>
              <a:t>leftChild_partree</a:t>
            </a:r>
            <a:r>
              <a:rPr lang="en-US" altLang="zh-CN" sz="3200" dirty="0" smtClean="0"/>
              <a:t>(</a:t>
            </a:r>
            <a:r>
              <a:rPr lang="en-US" altLang="zh-CN" sz="3200" dirty="0" err="1" smtClean="0"/>
              <a:t>PParTree</a:t>
            </a:r>
            <a:r>
              <a:rPr lang="en-US" altLang="zh-CN" sz="3200" dirty="0" smtClean="0"/>
              <a:t> </a:t>
            </a:r>
            <a:r>
              <a:rPr lang="en-US" altLang="zh-CN" sz="3200" dirty="0"/>
              <a:t>t, </a:t>
            </a:r>
            <a:r>
              <a:rPr lang="en-US" altLang="zh-CN" sz="3200" dirty="0" err="1"/>
              <a:t>int</a:t>
            </a:r>
            <a:r>
              <a:rPr lang="en-US" altLang="zh-CN" sz="3200" dirty="0"/>
              <a:t> p)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if(t-&gt;</a:t>
            </a:r>
            <a:r>
              <a:rPr lang="en-US" altLang="zh-CN" sz="3200" dirty="0" err="1" smtClean="0"/>
              <a:t>nodelist</a:t>
            </a:r>
            <a:r>
              <a:rPr lang="en-US" altLang="zh-CN" sz="3200" dirty="0" smtClean="0"/>
              <a:t>[p+1].parent ==p)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return(p+1); </a:t>
            </a:r>
            <a:endParaRPr lang="en-US" altLang="zh-CN" sz="3200" dirty="0" smtClean="0">
              <a:solidFill>
                <a:srgbClr val="008A00"/>
              </a:solidFill>
            </a:endParaRP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else </a:t>
            </a:r>
          </a:p>
          <a:p>
            <a:pPr marL="324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</a:t>
            </a:r>
            <a:r>
              <a:rPr lang="en-US" altLang="zh-CN" sz="3200" dirty="0"/>
              <a:t>return(-1</a:t>
            </a:r>
            <a:r>
              <a:rPr lang="en-US" altLang="zh-CN" sz="3200" dirty="0" smtClean="0"/>
              <a:t>); </a:t>
            </a:r>
            <a:endParaRPr lang="en-US" altLang="zh-CN" sz="3200" dirty="0">
              <a:solidFill>
                <a:srgbClr val="008A00"/>
              </a:solidFill>
            </a:endParaRPr>
          </a:p>
          <a:p>
            <a:pPr marL="324000" algn="just">
              <a:lnSpc>
                <a:spcPct val="70000"/>
              </a:lnSpc>
              <a:spcBef>
                <a:spcPts val="0"/>
              </a:spcBef>
              <a:buNone/>
            </a:pPr>
            <a:r>
              <a:rPr lang="en-US" altLang="zh-CN" sz="3200" dirty="0"/>
              <a:t> }</a:t>
            </a:r>
          </a:p>
        </p:txBody>
      </p:sp>
      <p:sp>
        <p:nvSpPr>
          <p:cNvPr id="13" name="矩形 12"/>
          <p:cNvSpPr/>
          <p:nvPr/>
        </p:nvSpPr>
        <p:spPr>
          <a:xfrm>
            <a:off x="3124200" y="3209235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如果有长子，则会在哪？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34000" y="4267200"/>
            <a:ext cx="3505200" cy="630942"/>
          </a:xfrm>
          <a:prstGeom prst="rect">
            <a:avLst/>
          </a:prstGeom>
          <a:solidFill>
            <a:srgbClr val="FFE9A3"/>
          </a:solidFill>
          <a:ln w="19050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//</a:t>
            </a:r>
            <a:r>
              <a:rPr lang="zh-CN" altLang="en-US" dirty="0" smtClean="0">
                <a:solidFill>
                  <a:srgbClr val="C00000"/>
                </a:solidFill>
              </a:rPr>
              <a:t>必是</a:t>
            </a:r>
            <a:r>
              <a:rPr lang="en-US" altLang="zh-CN" dirty="0" smtClean="0">
                <a:solidFill>
                  <a:srgbClr val="C00000"/>
                </a:solidFill>
              </a:rPr>
              <a:t>p</a:t>
            </a:r>
            <a:r>
              <a:rPr lang="zh-CN" altLang="en-US" dirty="0" smtClean="0">
                <a:solidFill>
                  <a:srgbClr val="C00000"/>
                </a:solidFill>
              </a:rPr>
              <a:t>的下一位置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276" y="2437614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{</a:t>
            </a:r>
            <a:endParaRPr lang="zh-CN" altLang="en-US" sz="3200" dirty="0"/>
          </a:p>
        </p:txBody>
      </p:sp>
      <p:cxnSp>
        <p:nvCxnSpPr>
          <p:cNvPr id="8" name="直接箭头连接符 7"/>
          <p:cNvCxnSpPr>
            <a:endCxn id="14" idx="0"/>
          </p:cNvCxnSpPr>
          <p:nvPr/>
        </p:nvCxnSpPr>
        <p:spPr bwMode="auto">
          <a:xfrm>
            <a:off x="6477000" y="3733800"/>
            <a:ext cx="609600" cy="533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3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5.6 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077200" cy="29924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28608"/>
            <a:ext cx="5410200" cy="18928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58222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6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57200" y="1208252"/>
            <a:ext cx="8382000" cy="427809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一棵树</a:t>
            </a:r>
            <a:r>
              <a:rPr lang="en-US" altLang="zh-CN" sz="3000" b="1" dirty="0" smtClean="0">
                <a:solidFill>
                  <a:srgbClr val="003399"/>
                </a:solidFill>
                <a:sym typeface="Wingdings" pitchFamily="2" charset="2"/>
              </a:rPr>
              <a:t>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结点表</a:t>
            </a: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+ </a:t>
            </a: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子表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SzPct val="100000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子表：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ym typeface="Wingdings" pitchFamily="2" charset="2"/>
              </a:rPr>
              <a:t>             </a:t>
            </a:r>
            <a:r>
              <a:rPr lang="zh-CN" altLang="en-US" sz="3000" dirty="0" smtClean="0">
                <a:sym typeface="Wingdings" pitchFamily="2" charset="2"/>
              </a:rPr>
              <a:t>按从左至右的顺序组成</a:t>
            </a:r>
            <a:r>
              <a:rPr lang="en-US" altLang="zh-CN" sz="3000" dirty="0" smtClean="0">
                <a:sym typeface="Wingdings" pitchFamily="2" charset="2"/>
              </a:rPr>
              <a:t>1</a:t>
            </a:r>
            <a:r>
              <a:rPr lang="zh-CN" altLang="en-US" sz="3000" dirty="0" smtClean="0">
                <a:sym typeface="Wingdings" pitchFamily="2" charset="2"/>
              </a:rPr>
              <a:t>个单链表；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1200"/>
              </a:spcBef>
              <a:buSzPct val="100000"/>
            </a:pPr>
            <a:r>
              <a:rPr lang="zh-CN" altLang="en-US" sz="3000" dirty="0" smtClean="0">
                <a:solidFill>
                  <a:srgbClr val="003399"/>
                </a:solidFill>
                <a:sym typeface="Wingdings" pitchFamily="2" charset="2"/>
              </a:rPr>
              <a:t> 结点表：</a:t>
            </a:r>
            <a:endParaRPr lang="en-US" altLang="zh-CN" sz="3000" dirty="0" smtClean="0">
              <a:solidFill>
                <a:srgbClr val="003399"/>
              </a:solidFill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dirty="0" smtClean="0">
                <a:sym typeface="Wingdings" pitchFamily="2" charset="2"/>
              </a:rPr>
              <a:t>包含</a:t>
            </a:r>
            <a:r>
              <a:rPr lang="en-US" altLang="zh-CN" sz="3000" dirty="0" smtClean="0">
                <a:sym typeface="Wingdings" pitchFamily="2" charset="2"/>
              </a:rPr>
              <a:t>n</a:t>
            </a:r>
            <a:r>
              <a:rPr lang="zh-CN" altLang="en-US" sz="3000" dirty="0" smtClean="0">
                <a:sym typeface="Wingdings" pitchFamily="2" charset="2"/>
              </a:rPr>
              <a:t>个元素，每个元素结构为：</a:t>
            </a:r>
            <a:endParaRPr lang="en-US" altLang="zh-CN" sz="3000" dirty="0" smtClean="0">
              <a:sym typeface="Wingdings" pitchFamily="2" charset="2"/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SzPct val="100000"/>
              <a:buNone/>
            </a:pPr>
            <a:r>
              <a:rPr lang="en-US" altLang="zh-CN" sz="3000" dirty="0" smtClean="0">
                <a:solidFill>
                  <a:srgbClr val="7030A0"/>
                </a:solidFill>
                <a:sym typeface="Wingdings" pitchFamily="2" charset="2"/>
              </a:rPr>
              <a:t>  (</a:t>
            </a:r>
            <a:r>
              <a:rPr lang="zh-CN" altLang="en-US" sz="3000" dirty="0" smtClean="0">
                <a:solidFill>
                  <a:srgbClr val="7030A0"/>
                </a:solidFill>
                <a:sym typeface="Wingdings" pitchFamily="2" charset="2"/>
              </a:rPr>
              <a:t>结点信息，该结点的子表头指针</a:t>
            </a:r>
            <a:r>
              <a:rPr lang="en-US" altLang="zh-CN" sz="3000" dirty="0" smtClean="0">
                <a:solidFill>
                  <a:srgbClr val="7030A0"/>
                </a:solidFill>
                <a:sym typeface="Wingdings" pitchFamily="2" charset="2"/>
              </a:rPr>
              <a:t>)</a:t>
            </a:r>
            <a:r>
              <a:rPr lang="zh-CN" altLang="en-US" sz="3000" dirty="0" smtClean="0">
                <a:solidFill>
                  <a:srgbClr val="7030A0"/>
                </a:solidFill>
                <a:sym typeface="Wingdings" pitchFamily="2" charset="2"/>
              </a:rPr>
              <a:t>；</a:t>
            </a:r>
            <a:endParaRPr lang="en-US" altLang="zh-CN" sz="3000" dirty="0" smtClean="0">
              <a:solidFill>
                <a:srgbClr val="7030A0"/>
              </a:solidFill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1200" y="1981200"/>
            <a:ext cx="48768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一个结点的所有孩子、</a:t>
            </a:r>
            <a:endParaRPr lang="zh-CN" altLang="en-US" sz="30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356200" y="44598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7396799" y="5296462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928400" y="61212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cxnSpLocks noChangeShapeType="1"/>
            <a:stCxn id="19" idx="5"/>
            <a:endCxn id="6" idx="0"/>
          </p:cNvCxnSpPr>
          <p:nvPr/>
        </p:nvCxnSpPr>
        <p:spPr bwMode="auto">
          <a:xfrm rot="16200000" flipH="1">
            <a:off x="8166904" y="4054565"/>
            <a:ext cx="408327" cy="4022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0" idx="5"/>
            <a:endCxn id="11" idx="0"/>
          </p:cNvCxnSpPr>
          <p:nvPr/>
        </p:nvCxnSpPr>
        <p:spPr bwMode="auto">
          <a:xfrm rot="16200000" flipH="1">
            <a:off x="7726966" y="5703765"/>
            <a:ext cx="456003" cy="3788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13"/>
          <p:cNvCxnSpPr>
            <a:cxnSpLocks noChangeShapeType="1"/>
            <a:stCxn id="20" idx="5"/>
            <a:endCxn id="10" idx="0"/>
          </p:cNvCxnSpPr>
          <p:nvPr/>
        </p:nvCxnSpPr>
        <p:spPr bwMode="auto">
          <a:xfrm rot="16200000" flipH="1">
            <a:off x="7297881" y="4981543"/>
            <a:ext cx="406727" cy="2231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86800" y="6091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" name="直接连接符 30"/>
          <p:cNvCxnSpPr>
            <a:cxnSpLocks noChangeShapeType="1"/>
            <a:stCxn id="10" idx="3"/>
            <a:endCxn id="15" idx="0"/>
          </p:cNvCxnSpPr>
          <p:nvPr/>
        </p:nvCxnSpPr>
        <p:spPr bwMode="auto">
          <a:xfrm rot="5400000">
            <a:off x="7068131" y="5699866"/>
            <a:ext cx="426603" cy="35726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1"/>
          <p:cNvCxnSpPr>
            <a:cxnSpLocks noChangeShapeType="1"/>
            <a:stCxn id="18" idx="0"/>
            <a:endCxn id="10" idx="4"/>
          </p:cNvCxnSpPr>
          <p:nvPr/>
        </p:nvCxnSpPr>
        <p:spPr bwMode="auto">
          <a:xfrm rot="16200000" flipV="1">
            <a:off x="7424200" y="5917062"/>
            <a:ext cx="383201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402800" y="6111663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9" name="Oval 27"/>
          <p:cNvSpPr>
            <a:spLocks noChangeArrowheads="1"/>
          </p:cNvSpPr>
          <p:nvPr/>
        </p:nvSpPr>
        <p:spPr bwMode="auto">
          <a:xfrm>
            <a:off x="7801200" y="36828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0" name="Oval 26"/>
          <p:cNvSpPr>
            <a:spLocks noChangeArrowheads="1"/>
          </p:cNvSpPr>
          <p:nvPr/>
        </p:nvSpPr>
        <p:spPr bwMode="auto">
          <a:xfrm>
            <a:off x="7020954" y="45210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1" name="直接连接符 20"/>
          <p:cNvCxnSpPr>
            <a:cxnSpLocks noChangeShapeType="1"/>
            <a:stCxn id="19" idx="3"/>
            <a:endCxn id="20" idx="0"/>
          </p:cNvCxnSpPr>
          <p:nvPr/>
        </p:nvCxnSpPr>
        <p:spPr bwMode="auto">
          <a:xfrm rot="5400000">
            <a:off x="7315978" y="3972512"/>
            <a:ext cx="469465" cy="6275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8712000" y="5177400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6" idx="5"/>
            <a:endCxn id="22" idx="0"/>
          </p:cNvCxnSpPr>
          <p:nvPr/>
        </p:nvCxnSpPr>
        <p:spPr bwMode="auto">
          <a:xfrm rot="16200000" flipH="1">
            <a:off x="8652066" y="4901465"/>
            <a:ext cx="348803" cy="2030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8080800" y="5206749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6" idx="3"/>
            <a:endCxn id="24" idx="0"/>
          </p:cNvCxnSpPr>
          <p:nvPr/>
        </p:nvCxnSpPr>
        <p:spPr bwMode="auto">
          <a:xfrm rot="5400000">
            <a:off x="8169057" y="4956341"/>
            <a:ext cx="378152" cy="1226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6658200" y="5261537"/>
            <a:ext cx="432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7" name="直接连接符 26"/>
          <p:cNvCxnSpPr>
            <a:cxnSpLocks noChangeShapeType="1"/>
            <a:stCxn id="20" idx="3"/>
            <a:endCxn id="26" idx="0"/>
          </p:cNvCxnSpPr>
          <p:nvPr/>
        </p:nvCxnSpPr>
        <p:spPr bwMode="auto">
          <a:xfrm rot="5400000">
            <a:off x="6793309" y="4970627"/>
            <a:ext cx="371802" cy="21001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矩形 27"/>
          <p:cNvSpPr/>
          <p:nvPr/>
        </p:nvSpPr>
        <p:spPr>
          <a:xfrm>
            <a:off x="2286000" y="34300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ym typeface="Wingdings" pitchFamily="2" charset="2"/>
              </a:rPr>
              <a:t>是一个顺序表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9620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4648201" y="1295400"/>
          <a:ext cx="1142999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038600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3657600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6477000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子表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6324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Rectangle 87"/>
          <p:cNvSpPr>
            <a:spLocks noChangeArrowheads="1"/>
          </p:cNvSpPr>
          <p:nvPr/>
        </p:nvSpPr>
        <p:spPr bwMode="auto">
          <a:xfrm>
            <a:off x="6019800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5" name="Line 88"/>
          <p:cNvSpPr>
            <a:spLocks noChangeShapeType="1"/>
          </p:cNvSpPr>
          <p:nvPr/>
        </p:nvSpPr>
        <p:spPr bwMode="auto">
          <a:xfrm>
            <a:off x="5519737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89"/>
          <p:cNvSpPr>
            <a:spLocks noChangeArrowheads="1"/>
          </p:cNvSpPr>
          <p:nvPr/>
        </p:nvSpPr>
        <p:spPr bwMode="auto">
          <a:xfrm>
            <a:off x="7467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Rectangle 90"/>
          <p:cNvSpPr>
            <a:spLocks noChangeArrowheads="1"/>
          </p:cNvSpPr>
          <p:nvPr/>
        </p:nvSpPr>
        <p:spPr bwMode="auto">
          <a:xfrm>
            <a:off x="7102475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6602412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8559600" y="2967038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8196263" y="2967038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1" name="Line 94"/>
          <p:cNvSpPr>
            <a:spLocks noChangeShapeType="1"/>
          </p:cNvSpPr>
          <p:nvPr/>
        </p:nvSpPr>
        <p:spPr bwMode="auto">
          <a:xfrm>
            <a:off x="7696200" y="314325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2" name="Rectangle 89"/>
          <p:cNvSpPr>
            <a:spLocks noChangeArrowheads="1"/>
          </p:cNvSpPr>
          <p:nvPr/>
        </p:nvSpPr>
        <p:spPr bwMode="auto">
          <a:xfrm>
            <a:off x="6324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Rectangle 90"/>
          <p:cNvSpPr>
            <a:spLocks noChangeArrowheads="1"/>
          </p:cNvSpPr>
          <p:nvPr/>
        </p:nvSpPr>
        <p:spPr bwMode="auto">
          <a:xfrm>
            <a:off x="60198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>
            <a:off x="55197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Rectangle 92"/>
          <p:cNvSpPr>
            <a:spLocks noChangeArrowheads="1"/>
          </p:cNvSpPr>
          <p:nvPr/>
        </p:nvSpPr>
        <p:spPr bwMode="auto">
          <a:xfrm>
            <a:off x="7467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7102475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6602412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6324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60198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5519737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7102475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3" name="Line 94"/>
          <p:cNvSpPr>
            <a:spLocks noChangeShapeType="1"/>
          </p:cNvSpPr>
          <p:nvPr/>
        </p:nvSpPr>
        <p:spPr bwMode="auto">
          <a:xfrm>
            <a:off x="6602412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Rectangle 89"/>
          <p:cNvSpPr>
            <a:spLocks noChangeArrowheads="1"/>
          </p:cNvSpPr>
          <p:nvPr/>
        </p:nvSpPr>
        <p:spPr bwMode="auto">
          <a:xfrm>
            <a:off x="6477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6172200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6" name="Line 91"/>
          <p:cNvSpPr>
            <a:spLocks noChangeShapeType="1"/>
          </p:cNvSpPr>
          <p:nvPr/>
        </p:nvSpPr>
        <p:spPr bwMode="auto">
          <a:xfrm>
            <a:off x="5672137" y="52816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" name="Rectangle 92"/>
          <p:cNvSpPr>
            <a:spLocks noChangeArrowheads="1"/>
          </p:cNvSpPr>
          <p:nvPr/>
        </p:nvSpPr>
        <p:spPr bwMode="auto">
          <a:xfrm>
            <a:off x="7620000" y="50292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7254875" y="50292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79" name="Line 94"/>
          <p:cNvSpPr>
            <a:spLocks noChangeShapeType="1"/>
          </p:cNvSpPr>
          <p:nvPr/>
        </p:nvSpPr>
        <p:spPr bwMode="auto">
          <a:xfrm>
            <a:off x="6754812" y="52578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4572000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结点表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设，结点按照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先根遍历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放在结点表中：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82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04" name="直接连接符 103"/>
          <p:cNvCxnSpPr>
            <a:cxnSpLocks noChangeShapeType="1"/>
            <a:stCxn id="112" idx="5"/>
            <a:endCxn id="82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6" name="直接连接符 105"/>
          <p:cNvCxnSpPr>
            <a:cxnSpLocks noChangeShapeType="1"/>
            <a:stCxn id="83" idx="5"/>
            <a:endCxn id="10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7" name="直接连接符 106"/>
          <p:cNvCxnSpPr>
            <a:cxnSpLocks noChangeShapeType="1"/>
            <a:stCxn id="113" idx="5"/>
            <a:endCxn id="83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09" name="直接连接符 30"/>
          <p:cNvCxnSpPr>
            <a:cxnSpLocks noChangeShapeType="1"/>
            <a:stCxn id="83" idx="3"/>
            <a:endCxn id="108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1"/>
          <p:cNvCxnSpPr>
            <a:cxnSpLocks noChangeShapeType="1"/>
            <a:stCxn id="111" idx="0"/>
            <a:endCxn id="83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112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3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14" name="直接连接符 113"/>
          <p:cNvCxnSpPr>
            <a:cxnSpLocks noChangeShapeType="1"/>
            <a:stCxn id="112" idx="3"/>
            <a:endCxn id="113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16" name="直接连接符 115"/>
          <p:cNvCxnSpPr>
            <a:cxnSpLocks noChangeShapeType="1"/>
            <a:stCxn id="82" idx="5"/>
            <a:endCxn id="115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7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8" name="直接连接符 117"/>
          <p:cNvCxnSpPr>
            <a:cxnSpLocks noChangeShapeType="1"/>
            <a:stCxn id="82" idx="3"/>
            <a:endCxn id="117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20" name="直接连接符 119"/>
          <p:cNvCxnSpPr>
            <a:cxnSpLocks noChangeShapeType="1"/>
            <a:stCxn id="113" idx="3"/>
            <a:endCxn id="119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4240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3995737" y="1295400"/>
          <a:ext cx="6096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4605337" y="1295400"/>
          <a:ext cx="114300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 smtClean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4" name="Rectangle 86"/>
          <p:cNvSpPr>
            <a:spLocks noChangeArrowheads="1"/>
          </p:cNvSpPr>
          <p:nvPr/>
        </p:nvSpPr>
        <p:spPr bwMode="auto">
          <a:xfrm>
            <a:off x="62817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87"/>
          <p:cNvSpPr>
            <a:spLocks noChangeArrowheads="1"/>
          </p:cNvSpPr>
          <p:nvPr/>
        </p:nvSpPr>
        <p:spPr bwMode="auto">
          <a:xfrm>
            <a:off x="59769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6" name="Line 88"/>
          <p:cNvSpPr>
            <a:spLocks noChangeShapeType="1"/>
          </p:cNvSpPr>
          <p:nvPr/>
        </p:nvSpPr>
        <p:spPr bwMode="auto">
          <a:xfrm>
            <a:off x="54768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89"/>
          <p:cNvSpPr>
            <a:spLocks noChangeArrowheads="1"/>
          </p:cNvSpPr>
          <p:nvPr/>
        </p:nvSpPr>
        <p:spPr bwMode="auto">
          <a:xfrm>
            <a:off x="7348537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90"/>
          <p:cNvSpPr>
            <a:spLocks noChangeArrowheads="1"/>
          </p:cNvSpPr>
          <p:nvPr/>
        </p:nvSpPr>
        <p:spPr bwMode="auto">
          <a:xfrm>
            <a:off x="7043737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8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>
            <a:off x="6543674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0" name="Rectangle 92"/>
          <p:cNvSpPr>
            <a:spLocks noChangeArrowheads="1"/>
          </p:cNvSpPr>
          <p:nvPr/>
        </p:nvSpPr>
        <p:spPr bwMode="auto">
          <a:xfrm>
            <a:off x="8483400" y="3505200"/>
            <a:ext cx="432000" cy="461962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1" name="Rectangle 93"/>
          <p:cNvSpPr>
            <a:spLocks noChangeArrowheads="1"/>
          </p:cNvSpPr>
          <p:nvPr/>
        </p:nvSpPr>
        <p:spPr bwMode="auto">
          <a:xfrm>
            <a:off x="8153400" y="3505200"/>
            <a:ext cx="432000" cy="461962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9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2" name="Line 94"/>
          <p:cNvSpPr>
            <a:spLocks noChangeShapeType="1"/>
          </p:cNvSpPr>
          <p:nvPr/>
        </p:nvSpPr>
        <p:spPr bwMode="auto">
          <a:xfrm>
            <a:off x="7653337" y="36814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 dirty="0"/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6281737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5976937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1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>
            <a:off x="5476874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Rectangle 92"/>
          <p:cNvSpPr>
            <a:spLocks noChangeArrowheads="1"/>
          </p:cNvSpPr>
          <p:nvPr/>
        </p:nvSpPr>
        <p:spPr bwMode="auto">
          <a:xfrm>
            <a:off x="7416600" y="1295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7086600" y="1295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8" name="Line 94"/>
          <p:cNvSpPr>
            <a:spLocks noChangeShapeType="1"/>
          </p:cNvSpPr>
          <p:nvPr/>
        </p:nvSpPr>
        <p:spPr bwMode="auto">
          <a:xfrm>
            <a:off x="6586537" y="1547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99" name="Rectangle 89"/>
          <p:cNvSpPr>
            <a:spLocks noChangeArrowheads="1"/>
          </p:cNvSpPr>
          <p:nvPr/>
        </p:nvSpPr>
        <p:spPr bwMode="auto">
          <a:xfrm>
            <a:off x="6281737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" name="Rectangle 90"/>
          <p:cNvSpPr>
            <a:spLocks noChangeArrowheads="1"/>
          </p:cNvSpPr>
          <p:nvPr/>
        </p:nvSpPr>
        <p:spPr bwMode="auto">
          <a:xfrm>
            <a:off x="5976937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>
            <a:off x="5476874" y="20812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Rectangle 92"/>
          <p:cNvSpPr>
            <a:spLocks noChangeArrowheads="1"/>
          </p:cNvSpPr>
          <p:nvPr/>
        </p:nvSpPr>
        <p:spPr bwMode="auto">
          <a:xfrm>
            <a:off x="7467600" y="19050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  <a:r>
              <a:rPr lang="en-US" altLang="zh-CN" sz="3200" b="1" dirty="0" smtClean="0"/>
              <a:t>∧</a:t>
            </a:r>
            <a:endParaRPr lang="en-US" altLang="zh-CN" sz="3200" b="1" dirty="0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7086600" y="19050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4" name="Line 94"/>
          <p:cNvSpPr>
            <a:spLocks noChangeShapeType="1"/>
          </p:cNvSpPr>
          <p:nvPr/>
        </p:nvSpPr>
        <p:spPr bwMode="auto">
          <a:xfrm>
            <a:off x="6586537" y="21336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105" name="Rectangle 89"/>
          <p:cNvSpPr>
            <a:spLocks noChangeArrowheads="1"/>
          </p:cNvSpPr>
          <p:nvPr/>
        </p:nvSpPr>
        <p:spPr bwMode="auto">
          <a:xfrm>
            <a:off x="6357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" name="Rectangle 90"/>
          <p:cNvSpPr>
            <a:spLocks noChangeArrowheads="1"/>
          </p:cNvSpPr>
          <p:nvPr/>
        </p:nvSpPr>
        <p:spPr bwMode="auto">
          <a:xfrm>
            <a:off x="6019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7" name="Line 91"/>
          <p:cNvSpPr>
            <a:spLocks noChangeShapeType="1"/>
          </p:cNvSpPr>
          <p:nvPr/>
        </p:nvSpPr>
        <p:spPr bwMode="auto">
          <a:xfrm>
            <a:off x="5519737" y="2690812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Rectangle 92"/>
          <p:cNvSpPr>
            <a:spLocks noChangeArrowheads="1"/>
          </p:cNvSpPr>
          <p:nvPr/>
        </p:nvSpPr>
        <p:spPr bwMode="auto">
          <a:xfrm>
            <a:off x="7449937" y="2438400"/>
            <a:ext cx="432000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09" name="Rectangle 93"/>
          <p:cNvSpPr>
            <a:spLocks noChangeArrowheads="1"/>
          </p:cNvSpPr>
          <p:nvPr/>
        </p:nvSpPr>
        <p:spPr bwMode="auto">
          <a:xfrm>
            <a:off x="7111800" y="2438400"/>
            <a:ext cx="432000" cy="457200"/>
          </a:xfrm>
          <a:prstGeom prst="rect">
            <a:avLst/>
          </a:prstGeom>
          <a:solidFill>
            <a:srgbClr val="003399"/>
          </a:solidFill>
          <a:ln w="25400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Line 94"/>
          <p:cNvSpPr>
            <a:spLocks noChangeShapeType="1"/>
          </p:cNvSpPr>
          <p:nvPr/>
        </p:nvSpPr>
        <p:spPr bwMode="auto">
          <a:xfrm>
            <a:off x="6611737" y="2667000"/>
            <a:ext cx="50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90537" y="846233"/>
            <a:ext cx="3048000" cy="1643527"/>
          </a:xfrm>
          <a:prstGeom prst="rect">
            <a:avLst/>
          </a:prstGeom>
          <a:solidFill>
            <a:srgbClr val="006600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设，结点按照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C000"/>
                </a:solidFill>
              </a:rPr>
              <a:t>广度遍历</a:t>
            </a:r>
            <a:r>
              <a:rPr lang="zh-CN" altLang="en-US" dirty="0" smtClean="0">
                <a:solidFill>
                  <a:schemeClr val="bg1"/>
                </a:solidFill>
              </a:rPr>
              <a:t>顺序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18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放在结点表中：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58" name="Rectangle 4"/>
          <p:cNvSpPr>
            <a:spLocks noChangeArrowheads="1"/>
          </p:cNvSpPr>
          <p:nvPr/>
        </p:nvSpPr>
        <p:spPr bwMode="auto">
          <a:xfrm>
            <a:off x="3614737" y="685800"/>
            <a:ext cx="990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solidFill>
                  <a:srgbClr val="008A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6434137" y="685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子表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4529137" y="762000"/>
            <a:ext cx="13716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 smtClean="0">
                <a:latin typeface="+mj-lt"/>
                <a:ea typeface="黑体" pitchFamily="2" charset="-122"/>
              </a:rPr>
              <a:t>结点表</a:t>
            </a:r>
            <a:endParaRPr lang="en-US" altLang="zh-CN" dirty="0" smtClean="0">
              <a:latin typeface="+mj-lt"/>
              <a:ea typeface="黑体" pitchFamily="2" charset="-122"/>
            </a:endParaRPr>
          </a:p>
        </p:txBody>
      </p: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2746416" y="35496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533936" y="46815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2172936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71" idx="5"/>
            <a:endCxn id="61" idx="0"/>
          </p:cNvCxnSpPr>
          <p:nvPr/>
        </p:nvCxnSpPr>
        <p:spPr bwMode="auto">
          <a:xfrm rot="16200000" flipH="1">
            <a:off x="2415205" y="2966451"/>
            <a:ext cx="595334" cy="5710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2" idx="5"/>
            <a:endCxn id="63" idx="0"/>
          </p:cNvCxnSpPr>
          <p:nvPr/>
        </p:nvCxnSpPr>
        <p:spPr bwMode="auto">
          <a:xfrm rot="16200000" flipH="1">
            <a:off x="1878215" y="5197678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72" idx="5"/>
            <a:endCxn id="62" idx="0"/>
          </p:cNvCxnSpPr>
          <p:nvPr/>
        </p:nvCxnSpPr>
        <p:spPr bwMode="auto">
          <a:xfrm rot="16200000" flipH="1">
            <a:off x="1366817" y="4262456"/>
            <a:ext cx="640585" cy="1976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30337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8" name="直接连接符 30"/>
          <p:cNvCxnSpPr>
            <a:cxnSpLocks noChangeShapeType="1"/>
            <a:stCxn id="62" idx="3"/>
            <a:endCxn id="67" idx="0"/>
          </p:cNvCxnSpPr>
          <p:nvPr/>
        </p:nvCxnSpPr>
        <p:spPr bwMode="auto">
          <a:xfrm rot="5400000">
            <a:off x="1093425" y="5200679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70" idx="0"/>
            <a:endCxn id="62" idx="4"/>
          </p:cNvCxnSpPr>
          <p:nvPr/>
        </p:nvCxnSpPr>
        <p:spPr bwMode="auto">
          <a:xfrm rot="16200000" flipV="1">
            <a:off x="1514294" y="5457219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539937" y="5734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1997137" y="25241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2" name="Oval 26"/>
          <p:cNvSpPr>
            <a:spLocks noChangeArrowheads="1"/>
          </p:cNvSpPr>
          <p:nvPr/>
        </p:nvSpPr>
        <p:spPr bwMode="auto">
          <a:xfrm>
            <a:off x="1158091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73" name="直接连接符 72"/>
          <p:cNvCxnSpPr>
            <a:cxnSpLocks noChangeShapeType="1"/>
            <a:stCxn id="71" idx="3"/>
            <a:endCxn id="72" idx="0"/>
          </p:cNvCxnSpPr>
          <p:nvPr/>
        </p:nvCxnSpPr>
        <p:spPr bwMode="auto">
          <a:xfrm rot="5400000">
            <a:off x="1412283" y="2952137"/>
            <a:ext cx="656472" cy="6608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29"/>
          <p:cNvSpPr>
            <a:spLocks noChangeArrowheads="1"/>
          </p:cNvSpPr>
          <p:nvPr/>
        </p:nvSpPr>
        <p:spPr bwMode="auto">
          <a:xfrm>
            <a:off x="3186937" y="45625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75" name="直接连接符 74"/>
          <p:cNvCxnSpPr>
            <a:cxnSpLocks noChangeShapeType="1"/>
            <a:stCxn id="61" idx="5"/>
            <a:endCxn id="74" idx="0"/>
          </p:cNvCxnSpPr>
          <p:nvPr/>
        </p:nvCxnSpPr>
        <p:spPr bwMode="auto">
          <a:xfrm rot="16200000" flipH="1">
            <a:off x="3016442" y="4140018"/>
            <a:ext cx="582661" cy="2623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348737" y="459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61" idx="3"/>
            <a:endCxn id="76" idx="0"/>
          </p:cNvCxnSpPr>
          <p:nvPr/>
        </p:nvCxnSpPr>
        <p:spPr bwMode="auto">
          <a:xfrm rot="5400000">
            <a:off x="2404476" y="4176114"/>
            <a:ext cx="612010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701737" y="464665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2" idx="3"/>
            <a:endCxn id="78" idx="0"/>
          </p:cNvCxnSpPr>
          <p:nvPr/>
        </p:nvCxnSpPr>
        <p:spPr bwMode="auto">
          <a:xfrm rot="5400000">
            <a:off x="789989" y="4204740"/>
            <a:ext cx="605660" cy="2781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9488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825208"/>
            <a:ext cx="86868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EdgeNode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nodePosition</a:t>
            </a:r>
            <a:r>
              <a:rPr lang="en-US" altLang="zh-CN" sz="3200" dirty="0" smtClean="0">
                <a:latin typeface="+mj-lt"/>
              </a:rPr>
              <a:t>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EdgeNode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* </a:t>
            </a:r>
            <a:r>
              <a:rPr lang="en-US" altLang="zh-CN" sz="3200" dirty="0" smtClean="0">
                <a:latin typeface="+mj-lt"/>
              </a:rPr>
              <a:t>link;</a:t>
            </a:r>
            <a:r>
              <a:rPr lang="zh-CN" altLang="en-US" sz="3200" dirty="0" smtClean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0742" y="19404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子表中元素的类型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0" y="4325112"/>
          <a:ext cx="8458200" cy="1847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708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nodePosition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该子结点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在结点表中的</a:t>
                      </a:r>
                      <a:r>
                        <a:rPr lang="zh-CN" altLang="en-US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下标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link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”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该子表中的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下一个元素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”</a:t>
                      </a: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r>
                        <a:rPr lang="zh-CN" altLang="en-US" sz="3000" b="0" dirty="0" smtClean="0">
                          <a:solidFill>
                            <a:srgbClr val="C00000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endParaRPr lang="zh-CN" altLang="en-US" sz="3000" b="0" dirty="0">
                        <a:solidFill>
                          <a:srgbClr val="C000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14400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407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7200" y="1828800"/>
            <a:ext cx="8686800" cy="216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ChiTreeNode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latin typeface="+mj-lt"/>
              </a:rPr>
              <a:t>DataType</a:t>
            </a:r>
            <a:r>
              <a:rPr lang="en-US" altLang="zh-CN" sz="3200" dirty="0" smtClean="0">
                <a:latin typeface="+mj-lt"/>
              </a:rPr>
              <a:t> info;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4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EdgeNode</a:t>
            </a:r>
            <a:r>
              <a:rPr lang="en-US" altLang="zh-CN" sz="3200" dirty="0" smtClean="0">
                <a:latin typeface="+mj-lt"/>
              </a:rPr>
              <a:t> * children;</a:t>
            </a:r>
            <a:r>
              <a:rPr lang="zh-CN" altLang="en-US" sz="3200" dirty="0" smtClean="0">
                <a:latin typeface="+mj-lt"/>
              </a:rPr>
              <a:t>}</a:t>
            </a:r>
            <a:endParaRPr lang="zh-CN" altLang="en-US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267200" y="1930136"/>
            <a:ext cx="36150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结点表中元素的类型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143000" y="4191000"/>
          <a:ext cx="71628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结点数据信息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children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2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子表的头指针</a:t>
                      </a:r>
                      <a:endParaRPr lang="zh-CN" altLang="en-US" sz="32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6313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914400"/>
            <a:ext cx="4081462" cy="98489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1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1447800"/>
            <a:ext cx="8686800" cy="4087273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chemeClr val="tx2"/>
                </a:solidFill>
                <a:latin typeface="+mj-lt"/>
              </a:rPr>
              <a:t>ChiTree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{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MaxNum</a:t>
            </a:r>
            <a:r>
              <a:rPr lang="en-US" altLang="zh-CN" sz="3200" dirty="0" smtClean="0">
                <a:latin typeface="+mj-lt"/>
              </a:rPr>
              <a:t>;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C00000"/>
                </a:solidFill>
                <a:latin typeface="+mj-lt"/>
              </a:rPr>
              <a:t>int</a:t>
            </a:r>
            <a:r>
              <a:rPr lang="en-US" altLang="zh-CN" sz="3200" dirty="0" smtClean="0">
                <a:solidFill>
                  <a:srgbClr val="C00000"/>
                </a:solidFill>
                <a:latin typeface="+mj-lt"/>
              </a:rPr>
              <a:t> root; </a:t>
            </a: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latin typeface="+mj-lt"/>
              </a:rPr>
              <a:t>int</a:t>
            </a:r>
            <a:r>
              <a:rPr lang="en-US" altLang="zh-CN" sz="3200" dirty="0" smtClean="0">
                <a:latin typeface="+mj-lt"/>
              </a:rPr>
              <a:t> n; </a:t>
            </a:r>
            <a:endParaRPr lang="en-US" altLang="zh-CN" sz="3200" dirty="0" smtClean="0">
              <a:solidFill>
                <a:srgbClr val="008A00"/>
              </a:solidFill>
              <a:latin typeface="+mj-lt"/>
            </a:endParaRPr>
          </a:p>
          <a:p>
            <a:pPr marL="180000" algn="just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 smtClean="0">
                <a:latin typeface="+mj-lt"/>
              </a:rPr>
              <a:t>  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struct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err="1" smtClean="0">
                <a:solidFill>
                  <a:srgbClr val="003399"/>
                </a:solidFill>
                <a:latin typeface="+mj-lt"/>
              </a:rPr>
              <a:t>ChiTreeNode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 * </a:t>
            </a:r>
            <a:r>
              <a:rPr lang="en-US" altLang="zh-CN" sz="3200" dirty="0" err="1" smtClean="0">
                <a:latin typeface="+mj-lt"/>
              </a:rPr>
              <a:t>nodelist</a:t>
            </a:r>
            <a:r>
              <a:rPr lang="en-US" altLang="zh-CN" sz="3200" dirty="0" smtClean="0">
                <a:latin typeface="+mj-lt"/>
              </a:rPr>
              <a:t>;</a:t>
            </a:r>
            <a:r>
              <a:rPr lang="zh-CN" altLang="en-US" sz="3200" dirty="0" smtClean="0">
                <a:latin typeface="+mj-lt"/>
              </a:rPr>
              <a:t>}</a:t>
            </a:r>
            <a:endParaRPr lang="en-US" altLang="zh-CN" sz="3200" dirty="0" smtClean="0">
              <a:latin typeface="+mj-lt"/>
            </a:endParaRPr>
          </a:p>
          <a:p>
            <a:pPr marL="180000" algn="just">
              <a:lnSpc>
                <a:spcPct val="130000"/>
              </a:lnSpc>
              <a:spcBef>
                <a:spcPts val="1200"/>
              </a:spcBef>
              <a:buFontTx/>
              <a:buNone/>
            </a:pPr>
            <a:r>
              <a:rPr lang="en-US" altLang="zh-CN" sz="3200" dirty="0" err="1" smtClean="0">
                <a:solidFill>
                  <a:srgbClr val="7030A0"/>
                </a:solidFill>
                <a:latin typeface="+mj-lt"/>
              </a:rPr>
              <a:t>typedef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struct</a:t>
            </a:r>
            <a:r>
              <a:rPr lang="en-US" altLang="zh-CN" sz="3200" dirty="0" smtClean="0">
                <a:latin typeface="+mj-lt"/>
              </a:rPr>
              <a:t> </a:t>
            </a:r>
            <a:r>
              <a:rPr lang="en-US" altLang="zh-CN" sz="3200" dirty="0" err="1" smtClean="0">
                <a:latin typeface="+mj-lt"/>
              </a:rPr>
              <a:t>ChiTree</a:t>
            </a:r>
            <a:r>
              <a:rPr lang="en-US" altLang="zh-CN" sz="3200" dirty="0" smtClean="0">
                <a:latin typeface="+mj-lt"/>
              </a:rPr>
              <a:t> * </a:t>
            </a:r>
            <a:r>
              <a:rPr lang="en-US" altLang="zh-CN" sz="3200" dirty="0" err="1" smtClean="0">
                <a:latin typeface="+mj-lt"/>
              </a:rPr>
              <a:t>PChiTree</a:t>
            </a:r>
            <a:r>
              <a:rPr lang="en-US" altLang="zh-CN" sz="3200" dirty="0" smtClean="0">
                <a:latin typeface="+mj-lt"/>
              </a:rPr>
              <a:t>;</a:t>
            </a:r>
            <a:endParaRPr lang="zh-CN" altLang="en-US" sz="3200" dirty="0"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5200" y="1486796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树的类型（顺序表结构）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277860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树根在数组中的下标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614026" y="4140842"/>
            <a:ext cx="2529974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数组</a:t>
            </a:r>
            <a:r>
              <a:rPr lang="en-US" altLang="zh-CN" dirty="0" smtClean="0">
                <a:solidFill>
                  <a:srgbClr val="008A00"/>
                </a:solidFill>
              </a:rPr>
              <a:t>, </a:t>
            </a:r>
            <a:r>
              <a:rPr lang="zh-CN" altLang="en-US" dirty="0" smtClean="0">
                <a:solidFill>
                  <a:srgbClr val="008A00"/>
                </a:solidFill>
              </a:rPr>
              <a:t>结点表</a:t>
            </a:r>
            <a:endParaRPr lang="zh-CN" altLang="en-US" dirty="0">
              <a:solidFill>
                <a:srgbClr val="008A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0" y="4902842"/>
            <a:ext cx="2590800" cy="583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树指针类型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3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2286000"/>
            <a:ext cx="8610600" cy="265303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二叉树作为反映层次关系的一种数据结构，存在什么样的不足？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10800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FF0000"/>
                </a:solidFill>
              </a:rPr>
              <a:t>一般 </a:t>
            </a:r>
            <a:r>
              <a:rPr lang="en-US" altLang="zh-CN" sz="3200" dirty="0" smtClean="0">
                <a:solidFill>
                  <a:srgbClr val="FF0000"/>
                </a:solidFill>
              </a:rPr>
              <a:t>vs. </a:t>
            </a:r>
            <a:r>
              <a:rPr lang="zh-CN" altLang="en-US" sz="3200" dirty="0" smtClean="0">
                <a:solidFill>
                  <a:srgbClr val="FF0000"/>
                </a:solidFill>
              </a:rPr>
              <a:t>特殊</a:t>
            </a:r>
            <a:endParaRPr lang="en-US" altLang="zh-CN" sz="3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5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子表表示法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57200" y="1234619"/>
            <a:ext cx="8686800" cy="47859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（对于下标为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p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的结点）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600"/>
              </a:spcBef>
              <a:buFontTx/>
              <a:buAutoNum type="arabicPeriod"/>
            </a:pPr>
            <a:r>
              <a:rPr lang="zh-CN" altLang="en-US" sz="3200" dirty="0" smtClean="0">
                <a:latin typeface="+mj-lt"/>
              </a:rPr>
              <a:t> 方便找：长子、所有孩子；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1200"/>
              </a:spcBef>
              <a:buFontTx/>
              <a:buAutoNum type="arabicPeriod"/>
            </a:pP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 找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的父亲？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-- </a:t>
            </a:r>
            <a:r>
              <a:rPr lang="zh-CN" altLang="en-US" sz="3200" dirty="0" smtClean="0">
                <a:latin typeface="+mj-lt"/>
              </a:rPr>
              <a:t>依次检查各子表，若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在其中，则返回；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1200"/>
              </a:spcBef>
              <a:buNone/>
            </a:pP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3.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找</a:t>
            </a:r>
            <a:r>
              <a:rPr lang="en-US" altLang="zh-CN" sz="3200" dirty="0" smtClean="0">
                <a:solidFill>
                  <a:srgbClr val="008000"/>
                </a:solidFill>
                <a:latin typeface="+mj-lt"/>
              </a:rPr>
              <a:t>p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</a:rPr>
              <a:t>的右兄弟？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-- </a:t>
            </a:r>
            <a:r>
              <a:rPr lang="zh-CN" altLang="en-US" sz="3200" dirty="0" smtClean="0">
                <a:latin typeface="+mj-lt"/>
              </a:rPr>
              <a:t>依次检查各子表，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</a:t>
            </a:r>
            <a:r>
              <a:rPr lang="zh-CN" altLang="en-US" sz="3200" dirty="0" smtClean="0">
                <a:latin typeface="+mj-lt"/>
              </a:rPr>
              <a:t>若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在其中，则该子表中</a:t>
            </a:r>
            <a:r>
              <a:rPr lang="en-US" altLang="zh-CN" sz="3200" dirty="0" smtClean="0">
                <a:latin typeface="+mj-lt"/>
              </a:rPr>
              <a:t>p</a:t>
            </a:r>
            <a:r>
              <a:rPr lang="zh-CN" altLang="en-US" sz="3200" dirty="0" smtClean="0">
                <a:latin typeface="+mj-lt"/>
              </a:rPr>
              <a:t>的下一个即是。</a:t>
            </a:r>
            <a:endParaRPr lang="zh-CN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22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09600" y="1068600"/>
            <a:ext cx="8534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parent_chitree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PChiTree</a:t>
            </a:r>
            <a:r>
              <a:rPr lang="en-US" altLang="zh-CN" sz="3200" dirty="0">
                <a:latin typeface="+mj-lt"/>
                <a:ea typeface="黑体" pitchFamily="2" charset="-122"/>
              </a:rPr>
              <a:t> t,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p)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int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 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struct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EdgeNode</a:t>
            </a:r>
            <a:r>
              <a:rPr lang="en-US" altLang="zh-CN" sz="3200" dirty="0">
                <a:latin typeface="+mj-lt"/>
                <a:ea typeface="黑体" pitchFamily="2" charset="-122"/>
              </a:rPr>
              <a:t>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* v; </a:t>
            </a:r>
            <a:endParaRPr lang="en-US" altLang="zh-CN" sz="3200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for(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=0;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&lt; t-&gt;n; 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i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++)</a:t>
            </a:r>
            <a:endParaRPr lang="en-US" altLang="zh-CN" sz="3200" dirty="0" smtClean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         v= </a:t>
            </a:r>
            <a:r>
              <a:rPr lang="en-US" altLang="zh-CN" sz="3200" dirty="0" smtClean="0">
                <a:solidFill>
                  <a:schemeClr val="tx2"/>
                </a:solidFill>
                <a:latin typeface="+mj-lt"/>
                <a:ea typeface="黑体" pitchFamily="2" charset="-122"/>
              </a:rPr>
              <a:t>t-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&gt;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nodelist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[</a:t>
            </a:r>
            <a:r>
              <a:rPr lang="en-US" altLang="zh-CN" sz="3200" dirty="0" err="1">
                <a:solidFill>
                  <a:schemeClr val="tx2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solidFill>
                  <a:schemeClr val="tx2"/>
                </a:solidFill>
                <a:latin typeface="+mj-lt"/>
                <a:ea typeface="黑体" pitchFamily="2" charset="-122"/>
              </a:rPr>
              <a:t>].children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while(v != Null )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   if( v-&gt;</a:t>
            </a:r>
            <a:r>
              <a:rPr lang="en-US" altLang="zh-CN" sz="3200" dirty="0" err="1" smtClean="0">
                <a:latin typeface="+mj-lt"/>
                <a:ea typeface="黑体" pitchFamily="2" charset="-122"/>
              </a:rPr>
              <a:t>nodeposition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==p)   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      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return </a:t>
            </a:r>
            <a:r>
              <a:rPr lang="en-US" altLang="zh-CN" sz="3200" dirty="0">
                <a:latin typeface="+mj-lt"/>
                <a:ea typeface="黑体" pitchFamily="2" charset="-122"/>
              </a:rPr>
              <a:t>(</a:t>
            </a:r>
            <a:r>
              <a:rPr lang="en-US" altLang="zh-CN" sz="320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dirty="0">
                <a:latin typeface="+mj-lt"/>
                <a:ea typeface="黑体" pitchFamily="2" charset="-122"/>
              </a:rPr>
              <a:t>);</a:t>
            </a: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+mj-lt"/>
                <a:ea typeface="黑体" pitchFamily="2" charset="-122"/>
              </a:rPr>
              <a:t>          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       else  v= v-&gt;link; </a:t>
            </a:r>
            <a:endParaRPr lang="en-US" altLang="zh-CN" sz="3200" dirty="0">
              <a:solidFill>
                <a:srgbClr val="008A00"/>
              </a:solidFill>
              <a:latin typeface="+mj-lt"/>
              <a:ea typeface="黑体" pitchFamily="2" charset="-122"/>
            </a:endParaRPr>
          </a:p>
          <a:p>
            <a:pPr indent="276225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ea typeface="黑体" pitchFamily="2" charset="-122"/>
              </a:rPr>
              <a:t>return </a:t>
            </a:r>
            <a:r>
              <a:rPr lang="en-US" altLang="zh-CN" sz="3200" dirty="0">
                <a:latin typeface="+mj-lt"/>
                <a:ea typeface="黑体" pitchFamily="2" charset="-122"/>
              </a:rPr>
              <a:t>(-1</a:t>
            </a:r>
            <a:r>
              <a:rPr lang="en-US" altLang="zh-CN" sz="3200" dirty="0" smtClean="0">
                <a:latin typeface="+mj-lt"/>
                <a:ea typeface="黑体" pitchFamily="2" charset="-122"/>
              </a:rPr>
              <a:t>); }</a:t>
            </a:r>
            <a:endParaRPr lang="en-US" altLang="zh-CN" sz="3200" dirty="0">
              <a:latin typeface="+mj-lt"/>
              <a:ea typeface="黑体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85344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 找结点表中“下标为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的”结点的父亲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4876800" y="2247004"/>
            <a:ext cx="4343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依次在各子表中找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86600" y="4019058"/>
            <a:ext cx="2286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若找到</a:t>
            </a:r>
            <a:r>
              <a:rPr lang="en-US" altLang="zh-CN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2891" y="4609204"/>
            <a:ext cx="357770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则返回父亲下标</a:t>
            </a:r>
            <a:r>
              <a:rPr lang="en-US" altLang="zh-CN" dirty="0" err="1" smtClean="0">
                <a:solidFill>
                  <a:srgbClr val="008A00"/>
                </a:solidFill>
              </a:rPr>
              <a:t>i</a:t>
            </a:r>
            <a:r>
              <a:rPr lang="en-US" altLang="zh-CN" dirty="0" smtClean="0">
                <a:solidFill>
                  <a:srgbClr val="008A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24200" y="57930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从未找到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447800" y="270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{ </a:t>
            </a:r>
            <a:endParaRPr lang="zh-CN" altLang="en-US" sz="3200" dirty="0"/>
          </a:p>
        </p:txBody>
      </p:sp>
      <p:sp>
        <p:nvSpPr>
          <p:cNvPr id="19" name="矩形 18"/>
          <p:cNvSpPr/>
          <p:nvPr/>
        </p:nvSpPr>
        <p:spPr>
          <a:xfrm>
            <a:off x="5562600" y="5069379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smtClean="0"/>
              <a:t> }</a:t>
            </a:r>
            <a:endParaRPr lang="zh-CN" altLang="en-US" sz="3200" dirty="0"/>
          </a:p>
        </p:txBody>
      </p:sp>
      <p:sp>
        <p:nvSpPr>
          <p:cNvPr id="11" name="矩形 10"/>
          <p:cNvSpPr/>
          <p:nvPr/>
        </p:nvSpPr>
        <p:spPr>
          <a:xfrm>
            <a:off x="4724400" y="34094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顺着子表向后查找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172200" y="1656858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//v</a:t>
            </a:r>
            <a:r>
              <a:rPr lang="zh-CN" altLang="en-US" dirty="0" smtClean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324600" y="28212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取子表头指针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867400" y="5183400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未找到</a:t>
            </a:r>
            <a:r>
              <a:rPr lang="en-US" altLang="zh-CN" dirty="0" smtClean="0">
                <a:solidFill>
                  <a:srgbClr val="003399"/>
                </a:solidFill>
              </a:rPr>
              <a:t>p, </a:t>
            </a:r>
            <a:r>
              <a:rPr lang="zh-CN" altLang="en-US" dirty="0" smtClean="0">
                <a:solidFill>
                  <a:srgbClr val="003399"/>
                </a:solidFill>
              </a:rPr>
              <a:t>继续向后</a:t>
            </a:r>
            <a:endParaRPr lang="zh-CN" altLang="en-US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7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11" grpId="0"/>
      <p:bldP spid="13" grpId="0"/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57200" y="467380"/>
            <a:ext cx="8686800" cy="523220"/>
          </a:xfrm>
          <a:prstGeom prst="rect">
            <a:avLst/>
          </a:prstGeom>
          <a:solidFill>
            <a:srgbClr val="CCFF99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dirty="0" smtClean="0"/>
              <a:t>  找结点表中下标为</a:t>
            </a:r>
            <a:r>
              <a:rPr lang="en-US" altLang="zh-CN" dirty="0" smtClean="0"/>
              <a:t>p</a:t>
            </a:r>
            <a:r>
              <a:rPr lang="zh-CN" altLang="en-US" dirty="0" smtClean="0"/>
              <a:t>的节点的右兄弟</a:t>
            </a:r>
            <a:endParaRPr lang="en-US" altLang="zh-CN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990600"/>
            <a:ext cx="8686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err="1"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</a:t>
            </a:r>
            <a:r>
              <a:rPr lang="en-US" altLang="zh-CN" sz="3000" dirty="0" err="1">
                <a:latin typeface="+mn-lt"/>
              </a:rPr>
              <a:t>rightSibling_chitree</a:t>
            </a:r>
            <a:r>
              <a:rPr lang="en-US" altLang="zh-CN" sz="3000" dirty="0">
                <a:latin typeface="+mn-lt"/>
              </a:rPr>
              <a:t>(</a:t>
            </a:r>
            <a:r>
              <a:rPr lang="en-US" altLang="zh-CN" sz="3000" dirty="0" err="1">
                <a:latin typeface="+mn-lt"/>
              </a:rPr>
              <a:t>PChiTree</a:t>
            </a:r>
            <a:r>
              <a:rPr lang="en-US" altLang="zh-CN" sz="3000" dirty="0">
                <a:latin typeface="+mn-lt"/>
              </a:rPr>
              <a:t> t, </a:t>
            </a:r>
            <a:r>
              <a:rPr lang="en-US" altLang="zh-CN" sz="3000" dirty="0" err="1">
                <a:latin typeface="+mn-lt"/>
              </a:rPr>
              <a:t>int</a:t>
            </a:r>
            <a:r>
              <a:rPr lang="en-US" altLang="zh-CN" sz="3000" dirty="0">
                <a:latin typeface="+mn-lt"/>
              </a:rPr>
              <a:t> p)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</a:t>
            </a:r>
            <a:r>
              <a:rPr lang="en-US" altLang="zh-CN" sz="3000" dirty="0" err="1" smtClean="0">
                <a:latin typeface="+mn-lt"/>
              </a:rPr>
              <a:t>int</a:t>
            </a:r>
            <a:r>
              <a:rPr lang="en-US" altLang="zh-CN" sz="3000" dirty="0" smtClean="0">
                <a:latin typeface="+mn-lt"/>
              </a:rPr>
              <a:t> i;   </a:t>
            </a:r>
            <a:r>
              <a:rPr lang="en-US" altLang="zh-CN" sz="3000" dirty="0" err="1">
                <a:latin typeface="+mn-lt"/>
              </a:rPr>
              <a:t>struct</a:t>
            </a:r>
            <a:r>
              <a:rPr lang="en-US" altLang="zh-CN" sz="3000" dirty="0">
                <a:latin typeface="+mn-lt"/>
              </a:rPr>
              <a:t> </a:t>
            </a:r>
            <a:r>
              <a:rPr lang="en-US" altLang="zh-CN" sz="3000" dirty="0" err="1">
                <a:latin typeface="+mn-lt"/>
              </a:rPr>
              <a:t>EdgeNode</a:t>
            </a:r>
            <a:r>
              <a:rPr lang="en-US" altLang="zh-CN" sz="3000" dirty="0">
                <a:latin typeface="+mn-lt"/>
              </a:rPr>
              <a:t> *v</a:t>
            </a:r>
            <a:r>
              <a:rPr lang="en-US" altLang="zh-CN" sz="3000" dirty="0" smtClean="0">
                <a:latin typeface="+mn-lt"/>
              </a:rPr>
              <a:t>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</a:t>
            </a:r>
            <a:r>
              <a:rPr lang="en-US" altLang="zh-CN" sz="3000" dirty="0" smtClean="0">
                <a:latin typeface="+mn-lt"/>
              </a:rPr>
              <a:t>for(</a:t>
            </a:r>
            <a:r>
              <a:rPr lang="en-US" altLang="zh-CN" sz="3000" dirty="0" err="1" smtClean="0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=0</a:t>
            </a:r>
            <a:r>
              <a:rPr lang="en-US" altLang="zh-CN" sz="3000" dirty="0">
                <a:latin typeface="+mn-lt"/>
              </a:rPr>
              <a:t>; </a:t>
            </a:r>
            <a:r>
              <a:rPr lang="en-US" altLang="zh-CN" sz="3000" dirty="0" err="1" smtClean="0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&lt; </a:t>
            </a:r>
            <a:r>
              <a:rPr lang="en-US" altLang="zh-CN" sz="3000" dirty="0">
                <a:latin typeface="+mn-lt"/>
              </a:rPr>
              <a:t>t-&gt;n; 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 smtClean="0">
                <a:latin typeface="+mn-lt"/>
              </a:rPr>
              <a:t>++)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      v= t-</a:t>
            </a:r>
            <a:r>
              <a:rPr lang="en-US" altLang="zh-CN" sz="3000" dirty="0">
                <a:latin typeface="+mn-lt"/>
              </a:rPr>
              <a:t>&gt;</a:t>
            </a:r>
            <a:r>
              <a:rPr lang="en-US" altLang="zh-CN" sz="3000" dirty="0" err="1">
                <a:latin typeface="+mn-lt"/>
              </a:rPr>
              <a:t>nodelist</a:t>
            </a:r>
            <a:r>
              <a:rPr lang="en-US" altLang="zh-CN" sz="3000" dirty="0">
                <a:latin typeface="+mn-lt"/>
              </a:rPr>
              <a:t>[</a:t>
            </a:r>
            <a:r>
              <a:rPr lang="en-US" altLang="zh-CN" sz="3000" dirty="0" err="1">
                <a:latin typeface="+mn-lt"/>
              </a:rPr>
              <a:t>i</a:t>
            </a:r>
            <a:r>
              <a:rPr lang="en-US" altLang="zh-CN" sz="3000" dirty="0">
                <a:latin typeface="+mn-lt"/>
              </a:rPr>
              <a:t>].children</a:t>
            </a:r>
            <a:r>
              <a:rPr lang="en-US" altLang="zh-CN" sz="3000" dirty="0" smtClean="0">
                <a:latin typeface="+mn-lt"/>
              </a:rPr>
              <a:t>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</a:t>
            </a:r>
            <a:r>
              <a:rPr lang="en-US" altLang="zh-CN" sz="3000" dirty="0" smtClean="0">
                <a:latin typeface="+mn-lt"/>
              </a:rPr>
              <a:t> while(v != Null </a:t>
            </a:r>
            <a:r>
              <a:rPr lang="en-US" altLang="zh-CN" sz="3000" dirty="0">
                <a:latin typeface="+mn-lt"/>
              </a:rPr>
              <a:t>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</a:t>
            </a:r>
            <a:r>
              <a:rPr lang="en-US" altLang="zh-CN" sz="3000" dirty="0" smtClean="0">
                <a:latin typeface="+mn-lt"/>
              </a:rPr>
              <a:t>      if(v-&gt;</a:t>
            </a:r>
            <a:r>
              <a:rPr lang="en-US" altLang="zh-CN" sz="3000" dirty="0" err="1" smtClean="0">
                <a:latin typeface="+mn-lt"/>
              </a:rPr>
              <a:t>nodeposition</a:t>
            </a:r>
            <a:r>
              <a:rPr lang="en-US" altLang="zh-CN" sz="3000" dirty="0" smtClean="0">
                <a:latin typeface="+mn-lt"/>
              </a:rPr>
              <a:t> </a:t>
            </a:r>
            <a:r>
              <a:rPr lang="en-US" altLang="zh-CN" sz="3000" dirty="0">
                <a:latin typeface="+mn-lt"/>
              </a:rPr>
              <a:t>== p</a:t>
            </a:r>
            <a:r>
              <a:rPr lang="en-US" altLang="zh-CN" sz="3000" dirty="0" smtClean="0">
                <a:latin typeface="+mn-lt"/>
              </a:rPr>
              <a:t>)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</a:t>
            </a:r>
            <a:r>
              <a:rPr lang="en-US" altLang="zh-CN" sz="3000" dirty="0" smtClean="0">
                <a:latin typeface="+mn-lt"/>
              </a:rPr>
              <a:t>        if(v-&gt;link </a:t>
            </a:r>
            <a:r>
              <a:rPr lang="en-US" altLang="zh-CN" sz="3000" dirty="0">
                <a:latin typeface="+mn-lt"/>
              </a:rPr>
              <a:t>== </a:t>
            </a:r>
            <a:r>
              <a:rPr lang="en-US" altLang="zh-CN" sz="3000" dirty="0" smtClean="0">
                <a:latin typeface="+mn-lt"/>
              </a:rPr>
              <a:t>Null)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                           return  -1;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   </a:t>
            </a:r>
            <a:r>
              <a:rPr lang="en-US" altLang="zh-CN" sz="3000" dirty="0" smtClean="0">
                <a:latin typeface="+mn-lt"/>
              </a:rPr>
              <a:t>        else  return(v-</a:t>
            </a:r>
            <a:r>
              <a:rPr lang="en-US" altLang="zh-CN" sz="3000" dirty="0">
                <a:latin typeface="+mn-lt"/>
              </a:rPr>
              <a:t>&gt;link-&gt;</a:t>
            </a:r>
            <a:r>
              <a:rPr lang="en-US" altLang="zh-CN" sz="3000" dirty="0" err="1">
                <a:latin typeface="+mn-lt"/>
              </a:rPr>
              <a:t>nodeposition</a:t>
            </a:r>
            <a:r>
              <a:rPr lang="en-US" altLang="zh-CN" sz="3000" dirty="0">
                <a:latin typeface="+mn-lt"/>
              </a:rPr>
              <a:t>);</a:t>
            </a: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>
                <a:latin typeface="+mn-lt"/>
              </a:rPr>
              <a:t>          </a:t>
            </a:r>
            <a:r>
              <a:rPr lang="en-US" altLang="zh-CN" sz="3000" dirty="0" smtClean="0">
                <a:latin typeface="+mn-lt"/>
              </a:rPr>
              <a:t>      else   v=v-&gt;link; </a:t>
            </a:r>
            <a:endParaRPr lang="en-US" altLang="zh-CN" sz="3000" dirty="0">
              <a:latin typeface="+mn-lt"/>
            </a:endParaRPr>
          </a:p>
          <a:p>
            <a:pPr marL="144000" algn="just">
              <a:lnSpc>
                <a:spcPct val="112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n-lt"/>
              </a:rPr>
              <a:t>   return  -1; }</a:t>
            </a:r>
            <a:endParaRPr lang="en-US" altLang="zh-CN" sz="3000" dirty="0"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1000" y="1998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依次在各子表中找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248400" y="35052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若找到</a:t>
            </a:r>
            <a:r>
              <a:rPr lang="en-US" altLang="zh-CN" dirty="0" smtClean="0">
                <a:solidFill>
                  <a:srgbClr val="003399"/>
                </a:solidFill>
              </a:rPr>
              <a:t>p, </a:t>
            </a:r>
            <a:r>
              <a:rPr lang="zh-CN" altLang="en-US" dirty="0" smtClean="0">
                <a:solidFill>
                  <a:srgbClr val="003399"/>
                </a:solidFill>
              </a:rPr>
              <a:t>取后继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57800" y="5521804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未找到</a:t>
            </a:r>
            <a:r>
              <a:rPr lang="en-US" altLang="zh-CN" dirty="0" smtClean="0">
                <a:solidFill>
                  <a:srgbClr val="003399"/>
                </a:solidFill>
              </a:rPr>
              <a:t>p, </a:t>
            </a:r>
            <a:r>
              <a:rPr lang="zh-CN" altLang="en-US" dirty="0" smtClean="0">
                <a:solidFill>
                  <a:srgbClr val="003399"/>
                </a:solidFill>
              </a:rPr>
              <a:t>则继续向后找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25294" y="1371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{</a:t>
            </a:r>
            <a:endParaRPr lang="zh-CN" altLang="en-US" sz="3000" dirty="0"/>
          </a:p>
        </p:txBody>
      </p:sp>
      <p:sp>
        <p:nvSpPr>
          <p:cNvPr id="24" name="矩形 23"/>
          <p:cNvSpPr/>
          <p:nvPr/>
        </p:nvSpPr>
        <p:spPr>
          <a:xfrm>
            <a:off x="4989892" y="5483332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} </a:t>
            </a:r>
            <a:endParaRPr lang="zh-CN" altLang="en-US" sz="3000" dirty="0"/>
          </a:p>
        </p:txBody>
      </p:sp>
      <p:sp>
        <p:nvSpPr>
          <p:cNvPr id="25" name="矩形 24"/>
          <p:cNvSpPr/>
          <p:nvPr/>
        </p:nvSpPr>
        <p:spPr>
          <a:xfrm>
            <a:off x="1179892" y="2394000"/>
            <a:ext cx="42030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 {</a:t>
            </a:r>
            <a:endParaRPr lang="zh-CN" altLang="en-US" sz="3000" dirty="0"/>
          </a:p>
        </p:txBody>
      </p:sp>
      <p:sp>
        <p:nvSpPr>
          <p:cNvPr id="26" name="矩形 25"/>
          <p:cNvSpPr/>
          <p:nvPr/>
        </p:nvSpPr>
        <p:spPr>
          <a:xfrm>
            <a:off x="2895600" y="6074658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从未找到</a:t>
            </a:r>
            <a:r>
              <a:rPr lang="en-US" altLang="zh-CN" dirty="0" smtClean="0">
                <a:solidFill>
                  <a:srgbClr val="008A00"/>
                </a:solidFill>
              </a:rPr>
              <a:t>p, </a:t>
            </a:r>
            <a:r>
              <a:rPr lang="zh-CN" altLang="en-US" dirty="0" smtClean="0">
                <a:solidFill>
                  <a:srgbClr val="008A00"/>
                </a:solidFill>
              </a:rPr>
              <a:t>或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无右兄弟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486400" y="1447800"/>
            <a:ext cx="2971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//v</a:t>
            </a:r>
            <a:r>
              <a:rPr lang="zh-CN" altLang="en-US" dirty="0" smtClean="0">
                <a:solidFill>
                  <a:srgbClr val="008A00"/>
                </a:solidFill>
              </a:rPr>
              <a:t>用于取子表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19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6"/>
          <p:cNvSpPr txBox="1">
            <a:spLocks noChangeArrowheads="1"/>
          </p:cNvSpPr>
          <p:nvPr/>
        </p:nvSpPr>
        <p:spPr bwMode="auto">
          <a:xfrm>
            <a:off x="609600" y="1143000"/>
            <a:ext cx="8077200" cy="299243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1. </a:t>
            </a:r>
            <a:r>
              <a:rPr lang="zh-CN" altLang="en-US" sz="3000" dirty="0" smtClean="0">
                <a:solidFill>
                  <a:srgbClr val="003399"/>
                </a:solidFill>
              </a:rPr>
              <a:t>父亲数组表示法 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(</a:t>
            </a:r>
            <a:r>
              <a:rPr lang="zh-CN" altLang="en-US" sz="3000" dirty="0" smtClean="0"/>
              <a:t>双亲表示法，父指针表示法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2. </a:t>
            </a:r>
            <a:r>
              <a:rPr lang="zh-CN" altLang="en-US" sz="3000" dirty="0" smtClean="0">
                <a:solidFill>
                  <a:srgbClr val="003399"/>
                </a:solidFill>
              </a:rPr>
              <a:t>子表表示法 </a:t>
            </a:r>
            <a:r>
              <a:rPr lang="en-US" altLang="zh-CN" sz="3000" dirty="0" smtClean="0"/>
              <a:t>(</a:t>
            </a:r>
            <a:r>
              <a:rPr lang="zh-CN" altLang="en-US" sz="3000" dirty="0" smtClean="0"/>
              <a:t>孩子链表表示法</a:t>
            </a:r>
            <a:r>
              <a:rPr lang="en-US" altLang="zh-CN" sz="3000" dirty="0" smtClean="0"/>
              <a:t>)</a:t>
            </a: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3. </a:t>
            </a:r>
            <a:r>
              <a:rPr lang="zh-CN" altLang="en-US" sz="3000" dirty="0" smtClean="0">
                <a:solidFill>
                  <a:srgbClr val="003399"/>
                </a:solidFill>
              </a:rPr>
              <a:t>长子</a:t>
            </a:r>
            <a:r>
              <a:rPr lang="en-US" altLang="zh-CN" sz="3000" dirty="0" smtClean="0">
                <a:solidFill>
                  <a:srgbClr val="003399"/>
                </a:solidFill>
              </a:rPr>
              <a:t>-</a:t>
            </a:r>
            <a:r>
              <a:rPr lang="zh-CN" altLang="en-US" sz="3000" dirty="0" smtClean="0">
                <a:solidFill>
                  <a:srgbClr val="003399"/>
                </a:solidFill>
              </a:rPr>
              <a:t>兄弟表示法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905000" y="4528608"/>
            <a:ext cx="5410200" cy="18928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None/>
            </a:pPr>
            <a:r>
              <a:rPr lang="zh-CN" altLang="en-US" sz="3000" dirty="0" smtClean="0">
                <a:latin typeface="+mj-lt"/>
              </a:rPr>
              <a:t>需反映的关系：</a:t>
            </a:r>
            <a:endParaRPr lang="en-US" altLang="zh-CN" sz="3000" dirty="0" smtClean="0"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父亲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孩子；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80000" algn="ctr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 左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--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右兄弟；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4343400" y="4158222"/>
            <a:ext cx="304800" cy="360000"/>
          </a:xfrm>
          <a:prstGeom prst="down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287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树的二叉链表表示，链表中元素结构：</a:t>
            </a:r>
            <a:endParaRPr lang="en-US" altLang="zh-CN" sz="3200" dirty="0" smtClean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22860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242599" y="481406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1881599" y="58768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cxnSpLocks noChangeShapeType="1"/>
            <a:stCxn id="24" idx="5"/>
            <a:endCxn id="14" idx="0"/>
          </p:cNvCxnSpPr>
          <p:nvPr/>
        </p:nvCxnSpPr>
        <p:spPr bwMode="auto">
          <a:xfrm rot="16200000" flipH="1">
            <a:off x="2080191" y="3428390"/>
            <a:ext cx="484209" cy="431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15" idx="5"/>
            <a:endCxn id="16" idx="0"/>
          </p:cNvCxnSpPr>
          <p:nvPr/>
        </p:nvCxnSpPr>
        <p:spPr bwMode="auto">
          <a:xfrm rot="16200000" flipH="1">
            <a:off x="1586878" y="5330164"/>
            <a:ext cx="632633" cy="460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25" idx="5"/>
            <a:endCxn id="15" idx="0"/>
          </p:cNvCxnSpPr>
          <p:nvPr/>
        </p:nvCxnSpPr>
        <p:spPr bwMode="auto">
          <a:xfrm rot="16200000" flipH="1">
            <a:off x="1170760" y="4490222"/>
            <a:ext cx="497671" cy="1500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39000" y="584748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1" name="直接连接符 30"/>
          <p:cNvCxnSpPr>
            <a:cxnSpLocks noChangeShapeType="1"/>
            <a:stCxn id="15" idx="3"/>
            <a:endCxn id="20" idx="0"/>
          </p:cNvCxnSpPr>
          <p:nvPr/>
        </p:nvCxnSpPr>
        <p:spPr bwMode="auto">
          <a:xfrm rot="5400000">
            <a:off x="802088" y="5333165"/>
            <a:ext cx="603233" cy="42540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1"/>
          <p:cNvCxnSpPr>
            <a:cxnSpLocks noChangeShapeType="1"/>
            <a:stCxn id="23" idx="0"/>
            <a:endCxn id="15" idx="4"/>
          </p:cNvCxnSpPr>
          <p:nvPr/>
        </p:nvCxnSpPr>
        <p:spPr bwMode="auto">
          <a:xfrm rot="16200000" flipV="1">
            <a:off x="1222957" y="5589705"/>
            <a:ext cx="549287" cy="60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1248600" y="5867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16764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5" name="Oval 26"/>
          <p:cNvSpPr>
            <a:spLocks noChangeArrowheads="1"/>
          </p:cNvSpPr>
          <p:nvPr/>
        </p:nvSpPr>
        <p:spPr bwMode="auto">
          <a:xfrm>
            <a:off x="9144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6" name="直接连接符 25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1216201" y="3352191"/>
            <a:ext cx="4842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9"/>
          <p:cNvSpPr>
            <a:spLocks noChangeArrowheads="1"/>
          </p:cNvSpPr>
          <p:nvPr/>
        </p:nvSpPr>
        <p:spPr bwMode="auto">
          <a:xfrm>
            <a:off x="2590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8" name="直接连接符 27"/>
          <p:cNvCxnSpPr>
            <a:cxnSpLocks noChangeShapeType="1"/>
            <a:stCxn id="14" idx="5"/>
            <a:endCxn id="27" idx="0"/>
          </p:cNvCxnSpPr>
          <p:nvPr/>
        </p:nvCxnSpPr>
        <p:spPr bwMode="auto">
          <a:xfrm rot="16200000" flipH="1">
            <a:off x="2560791" y="4471790"/>
            <a:ext cx="43740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1951800" y="472434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0" name="直接连接符 29"/>
          <p:cNvCxnSpPr>
            <a:cxnSpLocks noChangeShapeType="1"/>
            <a:stCxn id="14" idx="3"/>
            <a:endCxn id="29" idx="0"/>
          </p:cNvCxnSpPr>
          <p:nvPr/>
        </p:nvCxnSpPr>
        <p:spPr bwMode="auto">
          <a:xfrm rot="5400000">
            <a:off x="2077826" y="4442366"/>
            <a:ext cx="40795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334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cxnSpLocks noChangeShapeType="1"/>
            <a:stCxn id="25" idx="3"/>
            <a:endCxn id="31" idx="0"/>
          </p:cNvCxnSpPr>
          <p:nvPr/>
        </p:nvCxnSpPr>
        <p:spPr bwMode="auto">
          <a:xfrm rot="5400000">
            <a:off x="644701" y="4457091"/>
            <a:ext cx="4842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5116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6324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5867400" y="31242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5562600" y="31242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4953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4495800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41910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467600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26275" y="38394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21475" y="38394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4114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Rectangle 29"/>
          <p:cNvSpPr>
            <a:spLocks noChangeArrowheads="1"/>
          </p:cNvSpPr>
          <p:nvPr/>
        </p:nvSpPr>
        <p:spPr bwMode="auto">
          <a:xfrm>
            <a:off x="36576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5" name="Rectangle 30"/>
          <p:cNvSpPr>
            <a:spLocks noChangeArrowheads="1"/>
          </p:cNvSpPr>
          <p:nvPr/>
        </p:nvSpPr>
        <p:spPr bwMode="auto">
          <a:xfrm>
            <a:off x="33528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5578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Rectangle 29"/>
          <p:cNvSpPr>
            <a:spLocks noChangeArrowheads="1"/>
          </p:cNvSpPr>
          <p:nvPr/>
        </p:nvSpPr>
        <p:spPr bwMode="auto">
          <a:xfrm>
            <a:off x="5121275" y="48204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8" name="Rectangle 30"/>
          <p:cNvSpPr>
            <a:spLocks noChangeArrowheads="1"/>
          </p:cNvSpPr>
          <p:nvPr/>
        </p:nvSpPr>
        <p:spPr bwMode="auto">
          <a:xfrm>
            <a:off x="4816475" y="48204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46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Rectangle 29"/>
          <p:cNvSpPr>
            <a:spLocks noChangeArrowheads="1"/>
          </p:cNvSpPr>
          <p:nvPr/>
        </p:nvSpPr>
        <p:spPr bwMode="auto">
          <a:xfrm>
            <a:off x="6689725" y="4810952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1" name="Rectangle 30"/>
          <p:cNvSpPr>
            <a:spLocks noChangeArrowheads="1"/>
          </p:cNvSpPr>
          <p:nvPr/>
        </p:nvSpPr>
        <p:spPr bwMode="auto">
          <a:xfrm>
            <a:off x="6384925" y="4810952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8594725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Rectangle 29"/>
          <p:cNvSpPr>
            <a:spLocks noChangeArrowheads="1"/>
          </p:cNvSpPr>
          <p:nvPr/>
        </p:nvSpPr>
        <p:spPr bwMode="auto">
          <a:xfrm>
            <a:off x="8153400" y="481571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4" name="Rectangle 30"/>
          <p:cNvSpPr>
            <a:spLocks noChangeArrowheads="1"/>
          </p:cNvSpPr>
          <p:nvPr/>
        </p:nvSpPr>
        <p:spPr bwMode="auto">
          <a:xfrm>
            <a:off x="7848600" y="481571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Rectangle 28"/>
          <p:cNvSpPr>
            <a:spLocks noChangeArrowheads="1"/>
          </p:cNvSpPr>
          <p:nvPr/>
        </p:nvSpPr>
        <p:spPr bwMode="auto">
          <a:xfrm>
            <a:off x="4343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3886200" y="589203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57" name="Rectangle 30"/>
          <p:cNvSpPr>
            <a:spLocks noChangeArrowheads="1"/>
          </p:cNvSpPr>
          <p:nvPr/>
        </p:nvSpPr>
        <p:spPr bwMode="auto">
          <a:xfrm>
            <a:off x="3581400" y="589203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Rectangle 28"/>
          <p:cNvSpPr>
            <a:spLocks noChangeArrowheads="1"/>
          </p:cNvSpPr>
          <p:nvPr/>
        </p:nvSpPr>
        <p:spPr bwMode="auto">
          <a:xfrm>
            <a:off x="5791200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9"/>
          <p:cNvSpPr>
            <a:spLocks noChangeArrowheads="1"/>
          </p:cNvSpPr>
          <p:nvPr/>
        </p:nvSpPr>
        <p:spPr bwMode="auto">
          <a:xfrm>
            <a:off x="5349875" y="5896800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0" name="Rectangle 30"/>
          <p:cNvSpPr>
            <a:spLocks noChangeArrowheads="1"/>
          </p:cNvSpPr>
          <p:nvPr/>
        </p:nvSpPr>
        <p:spPr bwMode="auto">
          <a:xfrm>
            <a:off x="5045075" y="5896800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7239000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6797675" y="588727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6492875" y="588727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Line 41"/>
          <p:cNvSpPr>
            <a:spLocks noChangeShapeType="1"/>
          </p:cNvSpPr>
          <p:nvPr/>
        </p:nvSpPr>
        <p:spPr bwMode="auto">
          <a:xfrm>
            <a:off x="5121275" y="4114800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65" name="Line 26"/>
          <p:cNvSpPr>
            <a:spLocks noChangeShapeType="1"/>
          </p:cNvSpPr>
          <p:nvPr/>
        </p:nvSpPr>
        <p:spPr bwMode="auto">
          <a:xfrm>
            <a:off x="6858000" y="4114800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 flipH="1">
            <a:off x="3886200" y="4058476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4283075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8" name="Line 26"/>
          <p:cNvSpPr>
            <a:spLocks noChangeShapeType="1"/>
          </p:cNvSpPr>
          <p:nvPr/>
        </p:nvSpPr>
        <p:spPr bwMode="auto">
          <a:xfrm flipH="1">
            <a:off x="4114800" y="5105400"/>
            <a:ext cx="838200" cy="7818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69" name="Line 26"/>
          <p:cNvSpPr>
            <a:spLocks noChangeShapeType="1"/>
          </p:cNvSpPr>
          <p:nvPr/>
        </p:nvSpPr>
        <p:spPr bwMode="auto">
          <a:xfrm>
            <a:off x="7315200" y="50490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0" name="Line 41"/>
          <p:cNvSpPr>
            <a:spLocks noChangeShapeType="1"/>
          </p:cNvSpPr>
          <p:nvPr/>
        </p:nvSpPr>
        <p:spPr bwMode="auto">
          <a:xfrm>
            <a:off x="5959475" y="6115876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72" name="Line 26"/>
          <p:cNvSpPr>
            <a:spLocks noChangeShapeType="1"/>
          </p:cNvSpPr>
          <p:nvPr/>
        </p:nvSpPr>
        <p:spPr bwMode="auto">
          <a:xfrm flipH="1">
            <a:off x="4800600" y="3448876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3" name="Line 26"/>
          <p:cNvSpPr>
            <a:spLocks noChangeShapeType="1"/>
          </p:cNvSpPr>
          <p:nvPr/>
        </p:nvSpPr>
        <p:spPr bwMode="auto">
          <a:xfrm flipH="1">
            <a:off x="6629400" y="3124200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74" name="Text Box 6"/>
          <p:cNvSpPr txBox="1">
            <a:spLocks noChangeArrowheads="1"/>
          </p:cNvSpPr>
          <p:nvPr/>
        </p:nvSpPr>
        <p:spPr bwMode="auto">
          <a:xfrm>
            <a:off x="7010400" y="2844225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528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382000" cy="6340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树的二叉链表表示，链表中元素结构：</a:t>
            </a:r>
            <a:endParaRPr lang="en-US" altLang="zh-CN" sz="3200" dirty="0" smtClean="0"/>
          </a:p>
        </p:txBody>
      </p:sp>
      <p:sp>
        <p:nvSpPr>
          <p:cNvPr id="71" name="矩形 70"/>
          <p:cNvSpPr/>
          <p:nvPr/>
        </p:nvSpPr>
        <p:spPr>
          <a:xfrm>
            <a:off x="533400" y="2971800"/>
            <a:ext cx="8382000" cy="3250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CSNode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typedef</a:t>
            </a:r>
            <a:r>
              <a:rPr lang="en-US" altLang="zh-CN" sz="30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struct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zh-CN" sz="3000" dirty="0" err="1" smtClean="0">
                <a:solidFill>
                  <a:srgbClr val="C00000"/>
                </a:solidFill>
                <a:latin typeface="+mj-lt"/>
              </a:rPr>
              <a:t>CSNode</a:t>
            </a:r>
            <a:r>
              <a:rPr lang="en-US" altLang="zh-CN" sz="3000" dirty="0" smtClean="0">
                <a:solidFill>
                  <a:srgbClr val="C00000"/>
                </a:solidFill>
                <a:latin typeface="+mj-lt"/>
              </a:rPr>
              <a:t> *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PCSNode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err="1" smtClean="0">
                <a:latin typeface="+mj-lt"/>
              </a:rPr>
              <a:t>struct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CSNode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{ </a:t>
            </a:r>
            <a:r>
              <a:rPr lang="en-US" altLang="zh-CN" sz="3000" dirty="0" err="1" smtClean="0">
                <a:latin typeface="+mj-lt"/>
              </a:rPr>
              <a:t>Datatype</a:t>
            </a:r>
            <a:r>
              <a:rPr lang="en-US" altLang="zh-CN" sz="3000" dirty="0" smtClean="0">
                <a:latin typeface="+mj-lt"/>
              </a:rPr>
              <a:t> info; 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3399"/>
                </a:solidFill>
                <a:latin typeface="+mj-lt"/>
              </a:rPr>
              <a:t>PCSNode</a:t>
            </a:r>
            <a:r>
              <a:rPr lang="en-US" altLang="zh-CN" sz="3000" dirty="0" smtClean="0">
                <a:latin typeface="+mj-lt"/>
              </a:rPr>
              <a:t> </a:t>
            </a:r>
            <a:r>
              <a:rPr lang="en-US" altLang="zh-CN" sz="3000" dirty="0" err="1" smtClean="0">
                <a:latin typeface="+mj-lt"/>
              </a:rPr>
              <a:t>lchild</a:t>
            </a:r>
            <a:r>
              <a:rPr lang="en-US" altLang="zh-CN" sz="3000" dirty="0" smtClean="0">
                <a:latin typeface="+mj-lt"/>
              </a:rPr>
              <a:t>;</a:t>
            </a:r>
          </a:p>
          <a:p>
            <a:pPr marL="108000" algn="just">
              <a:lnSpc>
                <a:spcPct val="114000"/>
              </a:lnSpc>
              <a:spcBef>
                <a:spcPts val="0"/>
              </a:spcBef>
              <a:buFontTx/>
              <a:buNone/>
            </a:pPr>
            <a:r>
              <a:rPr lang="en-US" altLang="zh-CN" sz="3000" dirty="0" smtClean="0">
                <a:latin typeface="+mj-lt"/>
              </a:rPr>
              <a:t>   </a:t>
            </a:r>
            <a:r>
              <a:rPr lang="en-US" altLang="zh-CN" sz="3000" dirty="0" err="1" smtClean="0">
                <a:solidFill>
                  <a:srgbClr val="003399"/>
                </a:solidFill>
              </a:rPr>
              <a:t>PCSNode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rsibling</a:t>
            </a:r>
            <a:r>
              <a:rPr lang="en-US" altLang="zh-CN" sz="3000" dirty="0" smtClean="0"/>
              <a:t>;</a:t>
            </a:r>
            <a:r>
              <a:rPr lang="zh-CN" altLang="en-US" sz="3000" dirty="0" smtClean="0">
                <a:latin typeface="+mj-lt"/>
              </a:rPr>
              <a:t>}</a:t>
            </a:r>
            <a:endParaRPr lang="zh-CN" altLang="en-US" sz="3000" dirty="0">
              <a:latin typeface="+mj-lt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886200" y="51054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长子指针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4419600" y="5598004"/>
            <a:ext cx="21788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右兄弟指针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3429000" y="2931004"/>
            <a:ext cx="493276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//</a:t>
            </a:r>
            <a:r>
              <a:rPr lang="zh-CN" altLang="en-US" dirty="0" smtClean="0">
                <a:solidFill>
                  <a:srgbClr val="003399"/>
                </a:solidFill>
              </a:rPr>
              <a:t>长子</a:t>
            </a:r>
            <a:r>
              <a:rPr lang="en-US" altLang="zh-CN" dirty="0" smtClean="0">
                <a:solidFill>
                  <a:srgbClr val="003399"/>
                </a:solidFill>
              </a:rPr>
              <a:t>--</a:t>
            </a:r>
            <a:r>
              <a:rPr lang="zh-CN" altLang="en-US" dirty="0" smtClean="0">
                <a:solidFill>
                  <a:srgbClr val="003399"/>
                </a:solidFill>
              </a:rPr>
              <a:t>兄弟表示法，结点结构</a:t>
            </a:r>
            <a:endParaRPr lang="zh-CN" altLang="en-US" dirty="0">
              <a:solidFill>
                <a:srgbClr val="003399"/>
              </a:solidFill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/>
        </p:nvGraphicFramePr>
        <p:xfrm>
          <a:off x="990600" y="1752600"/>
          <a:ext cx="7543800" cy="112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587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lchild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指向长子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info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数据信息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 </a:t>
                      </a:r>
                      <a:r>
                        <a:rPr lang="en-US" altLang="zh-CN" sz="28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rsibling</a:t>
                      </a:r>
                      <a:endParaRPr lang="en-US" altLang="zh-CN" sz="28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指向右兄弟</a:t>
                      </a:r>
                      <a:endParaRPr lang="zh-CN" altLang="en-US" sz="2800" b="0" dirty="0">
                        <a:solidFill>
                          <a:srgbClr val="FF6600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1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33400" y="1118580"/>
            <a:ext cx="8610600" cy="537993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</a:rPr>
              <a:t> 小结：</a:t>
            </a:r>
            <a:r>
              <a:rPr lang="zh-CN" altLang="en-US" sz="3000" dirty="0" smtClean="0">
                <a:sym typeface="Wingdings" pitchFamily="2" charset="2"/>
              </a:rPr>
              <a:t>（对于指针</a:t>
            </a:r>
            <a:r>
              <a:rPr lang="en-US" altLang="zh-CN" sz="3000" dirty="0" smtClean="0">
                <a:sym typeface="Wingdings" pitchFamily="2" charset="2"/>
              </a:rPr>
              <a:t>p</a:t>
            </a:r>
            <a:r>
              <a:rPr lang="zh-CN" altLang="en-US" sz="3000" dirty="0" smtClean="0">
                <a:sym typeface="Wingdings" pitchFamily="2" charset="2"/>
              </a:rPr>
              <a:t>所指结点）</a:t>
            </a:r>
            <a:r>
              <a:rPr lang="zh-CN" altLang="en-US" sz="3000" dirty="0" smtClean="0"/>
              <a:t> 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eriod"/>
            </a:pPr>
            <a:r>
              <a:rPr lang="zh-CN" altLang="en-US" sz="3000" dirty="0" smtClean="0"/>
              <a:t>找长子：</a:t>
            </a:r>
            <a:endParaRPr lang="en-US" altLang="zh-CN" sz="3000" dirty="0" smtClean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2. </a:t>
            </a:r>
            <a:r>
              <a:rPr lang="zh-CN" altLang="en-US" sz="3000" dirty="0" smtClean="0"/>
              <a:t>找右兄弟：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3. </a:t>
            </a:r>
            <a:r>
              <a:rPr lang="zh-CN" altLang="en-US" sz="3000" dirty="0" smtClean="0"/>
              <a:t>找</a:t>
            </a:r>
            <a:r>
              <a:rPr lang="en-US" altLang="zh-CN" sz="3000" dirty="0" smtClean="0"/>
              <a:t>p</a:t>
            </a:r>
            <a:r>
              <a:rPr lang="zh-CN" altLang="en-US" sz="3000" dirty="0" smtClean="0"/>
              <a:t>的所有子结点：</a:t>
            </a: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 smtClean="0"/>
              <a:t>4. </a:t>
            </a:r>
            <a:r>
              <a:rPr lang="zh-CN" altLang="en-US" sz="3000" dirty="0" smtClean="0"/>
              <a:t>找父亲？</a:t>
            </a:r>
            <a:endParaRPr lang="en-US" altLang="zh-CN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3.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长子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兄弟表示法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49530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6553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096000" y="24135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2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5791200" y="24135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5181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4724400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44196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96200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7254875" y="31287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6950075" y="31287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343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38862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35814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5715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257800" y="41098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4953000" y="41098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7375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918325" y="4100327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13525" y="4100327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8747125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305800" y="410508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8001000" y="410508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4784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4327525" y="5181413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H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4022725" y="5181413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6156325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5715000" y="5186175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I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9" name="Rectangle 30"/>
          <p:cNvSpPr>
            <a:spLocks noChangeArrowheads="1"/>
          </p:cNvSpPr>
          <p:nvPr/>
        </p:nvSpPr>
        <p:spPr bwMode="auto">
          <a:xfrm>
            <a:off x="5410200" y="5186175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7527925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" name="Rectangle 29"/>
          <p:cNvSpPr>
            <a:spLocks noChangeArrowheads="1"/>
          </p:cNvSpPr>
          <p:nvPr/>
        </p:nvSpPr>
        <p:spPr bwMode="auto">
          <a:xfrm>
            <a:off x="7086600" y="517665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 smtClean="0">
                <a:solidFill>
                  <a:schemeClr val="bg1"/>
                </a:solidFill>
                <a:ea typeface="宋体" pitchFamily="2" charset="-122"/>
              </a:rPr>
              <a:t>J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42" name="Rectangle 30"/>
          <p:cNvSpPr>
            <a:spLocks noChangeArrowheads="1"/>
          </p:cNvSpPr>
          <p:nvPr/>
        </p:nvSpPr>
        <p:spPr bwMode="auto">
          <a:xfrm>
            <a:off x="6781800" y="517665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5349875" y="3404175"/>
            <a:ext cx="16002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44" name="Line 26"/>
          <p:cNvSpPr>
            <a:spLocks noChangeShapeType="1"/>
          </p:cNvSpPr>
          <p:nvPr/>
        </p:nvSpPr>
        <p:spPr bwMode="auto">
          <a:xfrm>
            <a:off x="7086600" y="3404175"/>
            <a:ext cx="121919" cy="70567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5" name="Line 26"/>
          <p:cNvSpPr>
            <a:spLocks noChangeShapeType="1"/>
          </p:cNvSpPr>
          <p:nvPr/>
        </p:nvSpPr>
        <p:spPr bwMode="auto">
          <a:xfrm flipH="1">
            <a:off x="4114800" y="3347851"/>
            <a:ext cx="457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6" name="Line 26"/>
          <p:cNvSpPr>
            <a:spLocks noChangeShapeType="1"/>
          </p:cNvSpPr>
          <p:nvPr/>
        </p:nvSpPr>
        <p:spPr bwMode="auto">
          <a:xfrm>
            <a:off x="4511675" y="4338451"/>
            <a:ext cx="441325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 flipH="1">
            <a:off x="4495800" y="4394775"/>
            <a:ext cx="609600" cy="7868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8" name="Line 26"/>
          <p:cNvSpPr>
            <a:spLocks noChangeShapeType="1"/>
          </p:cNvSpPr>
          <p:nvPr/>
        </p:nvSpPr>
        <p:spPr bwMode="auto">
          <a:xfrm>
            <a:off x="7543800" y="43384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49" name="Line 41"/>
          <p:cNvSpPr>
            <a:spLocks noChangeShapeType="1"/>
          </p:cNvSpPr>
          <p:nvPr/>
        </p:nvSpPr>
        <p:spPr bwMode="auto">
          <a:xfrm>
            <a:off x="6324600" y="5405251"/>
            <a:ext cx="457200" cy="563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20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 flipH="1">
            <a:off x="5029200" y="2738251"/>
            <a:ext cx="914400" cy="3611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 flipH="1">
            <a:off x="6248400" y="20574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6553200" y="17526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t</a:t>
            </a:r>
          </a:p>
        </p:txBody>
      </p:sp>
      <p:sp>
        <p:nvSpPr>
          <p:cNvPr id="53" name="矩形 52"/>
          <p:cNvSpPr/>
          <p:nvPr/>
        </p:nvSpPr>
        <p:spPr>
          <a:xfrm>
            <a:off x="2514600" y="1692786"/>
            <a:ext cx="1731564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lchild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819400" y="2378586"/>
            <a:ext cx="2073003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rsibling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09600" y="3505200"/>
            <a:ext cx="4572000" cy="21975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q=p-&gt;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lchild</a:t>
            </a:r>
            <a:r>
              <a:rPr lang="en-US" altLang="zh-CN" sz="3000" dirty="0" smtClean="0">
                <a:solidFill>
                  <a:srgbClr val="008000"/>
                </a:solidFill>
              </a:rPr>
              <a:t>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while(q!=null)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{</a:t>
            </a:r>
            <a:r>
              <a:rPr lang="zh-CN" altLang="en-US" sz="3000" dirty="0" smtClean="0">
                <a:solidFill>
                  <a:srgbClr val="008000"/>
                </a:solidFill>
              </a:rPr>
              <a:t>访问</a:t>
            </a:r>
            <a:r>
              <a:rPr lang="en-US" altLang="zh-CN" sz="3000" dirty="0" smtClean="0">
                <a:solidFill>
                  <a:srgbClr val="008000"/>
                </a:solidFill>
              </a:rPr>
              <a:t>q;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000"/>
                </a:solidFill>
              </a:rPr>
              <a:t>     q=q-&gt;</a:t>
            </a:r>
            <a:r>
              <a:rPr lang="en-US" altLang="zh-CN" sz="3000" dirty="0" err="1" smtClean="0">
                <a:solidFill>
                  <a:srgbClr val="008000"/>
                </a:solidFill>
              </a:rPr>
              <a:t>rsibling</a:t>
            </a:r>
            <a:r>
              <a:rPr lang="en-US" altLang="zh-CN" sz="3000" dirty="0" smtClean="0">
                <a:solidFill>
                  <a:srgbClr val="008000"/>
                </a:solidFill>
              </a:rPr>
              <a:t>;}</a:t>
            </a:r>
          </a:p>
        </p:txBody>
      </p:sp>
      <p:sp>
        <p:nvSpPr>
          <p:cNvPr id="56" name="矩形 55"/>
          <p:cNvSpPr/>
          <p:nvPr/>
        </p:nvSpPr>
        <p:spPr>
          <a:xfrm>
            <a:off x="2587509" y="5867602"/>
            <a:ext cx="6251691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--</a:t>
            </a:r>
            <a:r>
              <a:rPr lang="zh-CN" altLang="en-US" dirty="0" smtClean="0">
                <a:solidFill>
                  <a:srgbClr val="008000"/>
                </a:solidFill>
              </a:rPr>
              <a:t>遍历树，判断结点孩子是否是</a:t>
            </a:r>
            <a:r>
              <a:rPr lang="en-US" altLang="zh-CN" dirty="0" smtClean="0">
                <a:solidFill>
                  <a:srgbClr val="008000"/>
                </a:solidFill>
              </a:rPr>
              <a:t>p</a:t>
            </a:r>
          </a:p>
        </p:txBody>
      </p:sp>
      <p:sp>
        <p:nvSpPr>
          <p:cNvPr id="57" name="Line 26"/>
          <p:cNvSpPr>
            <a:spLocks noChangeShapeType="1"/>
          </p:cNvSpPr>
          <p:nvPr/>
        </p:nvSpPr>
        <p:spPr bwMode="auto">
          <a:xfrm flipH="1">
            <a:off x="7391400" y="2743200"/>
            <a:ext cx="381000" cy="356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200"/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7696200" y="2438400"/>
            <a:ext cx="762000" cy="5847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23523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" name="Oval 26"/>
          <p:cNvSpPr>
            <a:spLocks noChangeArrowheads="1"/>
          </p:cNvSpPr>
          <p:nvPr/>
        </p:nvSpPr>
        <p:spPr bwMode="auto">
          <a:xfrm>
            <a:off x="4572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2010600" y="2966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2" name="直接连接符 71"/>
          <p:cNvCxnSpPr>
            <a:cxnSpLocks noChangeShapeType="1"/>
            <a:stCxn id="77" idx="3"/>
            <a:endCxn id="70" idx="0"/>
          </p:cNvCxnSpPr>
          <p:nvPr/>
        </p:nvCxnSpPr>
        <p:spPr bwMode="auto">
          <a:xfrm rot="5400000">
            <a:off x="662163" y="2306027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连接符 72"/>
          <p:cNvCxnSpPr>
            <a:cxnSpLocks noChangeShapeType="1"/>
            <a:stCxn id="77" idx="5"/>
            <a:endCxn id="71" idx="0"/>
          </p:cNvCxnSpPr>
          <p:nvPr/>
        </p:nvCxnSpPr>
        <p:spPr bwMode="auto">
          <a:xfrm rot="16200000" flipH="1">
            <a:off x="1617053" y="2320726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08800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75" name="直接连接符 30"/>
          <p:cNvCxnSpPr>
            <a:cxnSpLocks noChangeShapeType="1"/>
            <a:stCxn id="100" idx="3"/>
            <a:endCxn id="74" idx="0"/>
          </p:cNvCxnSpPr>
          <p:nvPr/>
        </p:nvCxnSpPr>
        <p:spPr bwMode="auto">
          <a:xfrm rot="5400000">
            <a:off x="849875" y="3630390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31"/>
          <p:cNvCxnSpPr>
            <a:cxnSpLocks noChangeShapeType="1"/>
            <a:stCxn id="78" idx="0"/>
            <a:endCxn id="100" idx="5"/>
          </p:cNvCxnSpPr>
          <p:nvPr/>
        </p:nvCxnSpPr>
        <p:spPr bwMode="auto">
          <a:xfrm rot="16200000" flipV="1">
            <a:off x="1426528" y="3671727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7"/>
          <p:cNvSpPr>
            <a:spLocks noChangeArrowheads="1"/>
          </p:cNvSpPr>
          <p:nvPr/>
        </p:nvSpPr>
        <p:spPr bwMode="auto">
          <a:xfrm>
            <a:off x="1248600" y="1828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1605725" y="410292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4835525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4394200" y="1904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A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089400" y="1904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" name="Rectangle 28"/>
          <p:cNvSpPr>
            <a:spLocks noChangeArrowheads="1"/>
          </p:cNvSpPr>
          <p:nvPr/>
        </p:nvSpPr>
        <p:spPr bwMode="auto">
          <a:xfrm>
            <a:off x="3540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" name="Rectangle 29"/>
          <p:cNvSpPr>
            <a:spLocks noChangeArrowheads="1"/>
          </p:cNvSpPr>
          <p:nvPr/>
        </p:nvSpPr>
        <p:spPr bwMode="auto">
          <a:xfrm>
            <a:off x="3098800" y="3043236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B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4" name="Rectangle 30"/>
          <p:cNvSpPr>
            <a:spLocks noChangeArrowheads="1"/>
          </p:cNvSpPr>
          <p:nvPr/>
        </p:nvSpPr>
        <p:spPr bwMode="auto">
          <a:xfrm>
            <a:off x="2778125" y="3043236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5" name="Rectangle 28"/>
          <p:cNvSpPr>
            <a:spLocks noChangeArrowheads="1"/>
          </p:cNvSpPr>
          <p:nvPr/>
        </p:nvSpPr>
        <p:spPr bwMode="auto">
          <a:xfrm>
            <a:off x="4895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" name="Rectangle 29"/>
          <p:cNvSpPr>
            <a:spLocks noChangeArrowheads="1"/>
          </p:cNvSpPr>
          <p:nvPr/>
        </p:nvSpPr>
        <p:spPr bwMode="auto">
          <a:xfrm>
            <a:off x="4454525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C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7" name="Rectangle 30"/>
          <p:cNvSpPr>
            <a:spLocks noChangeArrowheads="1"/>
          </p:cNvSpPr>
          <p:nvPr/>
        </p:nvSpPr>
        <p:spPr bwMode="auto">
          <a:xfrm>
            <a:off x="41338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" name="Rectangle 28"/>
          <p:cNvSpPr>
            <a:spLocks noChangeArrowheads="1"/>
          </p:cNvSpPr>
          <p:nvPr/>
        </p:nvSpPr>
        <p:spPr bwMode="auto">
          <a:xfrm>
            <a:off x="4454525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" name="Rectangle 29"/>
          <p:cNvSpPr>
            <a:spLocks noChangeArrowheads="1"/>
          </p:cNvSpPr>
          <p:nvPr/>
        </p:nvSpPr>
        <p:spPr bwMode="auto">
          <a:xfrm>
            <a:off x="4013200" y="4190999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E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0" name="Rectangle 30"/>
          <p:cNvSpPr>
            <a:spLocks noChangeArrowheads="1"/>
          </p:cNvSpPr>
          <p:nvPr/>
        </p:nvSpPr>
        <p:spPr bwMode="auto">
          <a:xfrm>
            <a:off x="3708400" y="4190999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5886450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" name="Rectangle 29"/>
          <p:cNvSpPr>
            <a:spLocks noChangeArrowheads="1"/>
          </p:cNvSpPr>
          <p:nvPr/>
        </p:nvSpPr>
        <p:spPr bwMode="auto">
          <a:xfrm>
            <a:off x="5445125" y="4195761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F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5140325" y="4195761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" name="Line 41"/>
          <p:cNvSpPr>
            <a:spLocks noChangeShapeType="1"/>
          </p:cNvSpPr>
          <p:nvPr/>
        </p:nvSpPr>
        <p:spPr bwMode="auto">
          <a:xfrm>
            <a:off x="3616325" y="3276599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sp>
        <p:nvSpPr>
          <p:cNvPr id="95" name="Line 26"/>
          <p:cNvSpPr>
            <a:spLocks noChangeShapeType="1"/>
          </p:cNvSpPr>
          <p:nvPr/>
        </p:nvSpPr>
        <p:spPr bwMode="auto">
          <a:xfrm flipH="1">
            <a:off x="4225924" y="3352800"/>
            <a:ext cx="76199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4606925" y="4429124"/>
            <a:ext cx="533400" cy="457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7" name="Line 26"/>
          <p:cNvSpPr>
            <a:spLocks noChangeShapeType="1"/>
          </p:cNvSpPr>
          <p:nvPr/>
        </p:nvSpPr>
        <p:spPr bwMode="auto">
          <a:xfrm flipH="1">
            <a:off x="46069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8" name="Line 26"/>
          <p:cNvSpPr>
            <a:spLocks noChangeShapeType="1"/>
          </p:cNvSpPr>
          <p:nvPr/>
        </p:nvSpPr>
        <p:spPr bwMode="auto">
          <a:xfrm flipH="1">
            <a:off x="3251200" y="2133599"/>
            <a:ext cx="974725" cy="9143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99" name="Text Box 6"/>
          <p:cNvSpPr txBox="1">
            <a:spLocks noChangeArrowheads="1"/>
          </p:cNvSpPr>
          <p:nvPr/>
        </p:nvSpPr>
        <p:spPr bwMode="auto">
          <a:xfrm>
            <a:off x="4800600" y="96087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t</a:t>
            </a:r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248600" y="29892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01" name="直接连接符 100"/>
          <p:cNvCxnSpPr>
            <a:cxnSpLocks noChangeShapeType="1"/>
            <a:stCxn id="77" idx="4"/>
            <a:endCxn id="100" idx="0"/>
          </p:cNvCxnSpPr>
          <p:nvPr/>
        </p:nvCxnSpPr>
        <p:spPr bwMode="auto">
          <a:xfrm rot="5400000">
            <a:off x="1172363" y="2661035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" name="直接连接符 31"/>
          <p:cNvCxnSpPr>
            <a:cxnSpLocks noChangeShapeType="1"/>
            <a:stCxn id="103" idx="0"/>
            <a:endCxn id="78" idx="4"/>
          </p:cNvCxnSpPr>
          <p:nvPr/>
        </p:nvCxnSpPr>
        <p:spPr bwMode="auto">
          <a:xfrm rot="5400000" flipH="1" flipV="1">
            <a:off x="1552925" y="4906200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26"/>
          <p:cNvSpPr>
            <a:spLocks noChangeArrowheads="1"/>
          </p:cNvSpPr>
          <p:nvPr/>
        </p:nvSpPr>
        <p:spPr bwMode="auto">
          <a:xfrm>
            <a:off x="1600200" y="52109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104" name="Rectangle 28"/>
          <p:cNvSpPr>
            <a:spLocks noChangeArrowheads="1"/>
          </p:cNvSpPr>
          <p:nvPr/>
        </p:nvSpPr>
        <p:spPr bwMode="auto">
          <a:xfrm>
            <a:off x="5445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 smtClean="0"/>
              <a:t>∧</a:t>
            </a:r>
            <a:endParaRPr lang="zh-CN" altLang="zh-CN" sz="36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5" name="Rectangle 29"/>
          <p:cNvSpPr>
            <a:spLocks noChangeArrowheads="1"/>
          </p:cNvSpPr>
          <p:nvPr/>
        </p:nvSpPr>
        <p:spPr bwMode="auto">
          <a:xfrm>
            <a:off x="4987925" y="5267324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G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6" name="Rectangle 30"/>
          <p:cNvSpPr>
            <a:spLocks noChangeArrowheads="1"/>
          </p:cNvSpPr>
          <p:nvPr/>
        </p:nvSpPr>
        <p:spPr bwMode="auto">
          <a:xfrm>
            <a:off x="4683125" y="5267324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 smtClean="0"/>
              <a:t>∧</a:t>
            </a:r>
            <a:endParaRPr lang="zh-CN" altLang="zh-CN" sz="3200" baseline="-250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7" name="Line 26"/>
          <p:cNvSpPr>
            <a:spLocks noChangeShapeType="1"/>
          </p:cNvSpPr>
          <p:nvPr/>
        </p:nvSpPr>
        <p:spPr bwMode="auto">
          <a:xfrm flipH="1">
            <a:off x="5216523" y="4429125"/>
            <a:ext cx="76201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08" name="Rectangle 28"/>
          <p:cNvSpPr>
            <a:spLocks noChangeArrowheads="1"/>
          </p:cNvSpPr>
          <p:nvPr/>
        </p:nvSpPr>
        <p:spPr bwMode="auto">
          <a:xfrm>
            <a:off x="6267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200" baseline="-25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9" name="Rectangle 29"/>
          <p:cNvSpPr>
            <a:spLocks noChangeArrowheads="1"/>
          </p:cNvSpPr>
          <p:nvPr/>
        </p:nvSpPr>
        <p:spPr bwMode="auto">
          <a:xfrm>
            <a:off x="5810250" y="3047998"/>
            <a:ext cx="432000" cy="5040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 smtClean="0">
                <a:solidFill>
                  <a:schemeClr val="bg1"/>
                </a:solidFill>
                <a:ea typeface="宋体" pitchFamily="2" charset="-122"/>
              </a:rPr>
              <a:t>D</a:t>
            </a:r>
            <a:endParaRPr lang="en-US" altLang="zh-CN" sz="36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0" name="Rectangle 30"/>
          <p:cNvSpPr>
            <a:spLocks noChangeArrowheads="1"/>
          </p:cNvSpPr>
          <p:nvPr/>
        </p:nvSpPr>
        <p:spPr bwMode="auto">
          <a:xfrm>
            <a:off x="5505450" y="3047998"/>
            <a:ext cx="320675" cy="5040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3600" baseline="-25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1" name="Line 41"/>
          <p:cNvSpPr>
            <a:spLocks noChangeShapeType="1"/>
          </p:cNvSpPr>
          <p:nvPr/>
        </p:nvSpPr>
        <p:spPr bwMode="auto">
          <a:xfrm>
            <a:off x="4972049" y="3276599"/>
            <a:ext cx="549275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square">
            <a:spAutoFit/>
          </a:bodyPr>
          <a:lstStyle/>
          <a:p>
            <a:endParaRPr lang="zh-CN" altLang="en-US" sz="3600"/>
          </a:p>
        </p:txBody>
      </p:sp>
      <p:cxnSp>
        <p:nvCxnSpPr>
          <p:cNvPr id="125" name="直接连接符 124"/>
          <p:cNvCxnSpPr/>
          <p:nvPr/>
        </p:nvCxnSpPr>
        <p:spPr bwMode="auto">
          <a:xfrm rot="5400000">
            <a:off x="189705" y="4152104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直接连接符 125"/>
          <p:cNvCxnSpPr/>
          <p:nvPr/>
        </p:nvCxnSpPr>
        <p:spPr bwMode="auto">
          <a:xfrm rot="5400000">
            <a:off x="4377531" y="4190205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Text Box 6"/>
          <p:cNvSpPr txBox="1">
            <a:spLocks noChangeArrowheads="1"/>
          </p:cNvSpPr>
          <p:nvPr/>
        </p:nvSpPr>
        <p:spPr bwMode="auto">
          <a:xfrm>
            <a:off x="533400" y="1042380"/>
            <a:ext cx="8382000" cy="63402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树的二叉链表表示：</a:t>
            </a:r>
            <a:endParaRPr lang="en-US" altLang="zh-CN" sz="3200" dirty="0" smtClean="0"/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010400" y="26669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7590600" y="485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64" name="直接连接符 63"/>
          <p:cNvCxnSpPr>
            <a:cxnSpLocks noChangeShapeType="1"/>
            <a:stCxn id="69" idx="3"/>
            <a:endCxn id="62" idx="0"/>
          </p:cNvCxnSpPr>
          <p:nvPr/>
        </p:nvCxnSpPr>
        <p:spPr bwMode="auto">
          <a:xfrm rot="5400000">
            <a:off x="7250701" y="2300090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64"/>
          <p:cNvCxnSpPr>
            <a:cxnSpLocks noChangeShapeType="1"/>
            <a:stCxn id="66" idx="5"/>
            <a:endCxn id="63" idx="0"/>
          </p:cNvCxnSpPr>
          <p:nvPr/>
        </p:nvCxnSpPr>
        <p:spPr bwMode="auto">
          <a:xfrm rot="16200000" flipH="1">
            <a:off x="7548718" y="4565517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092125" y="4161728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7" name="直接连接符 30"/>
          <p:cNvCxnSpPr>
            <a:cxnSpLocks noChangeShapeType="1"/>
            <a:stCxn id="129" idx="3"/>
            <a:endCxn id="66" idx="0"/>
          </p:cNvCxnSpPr>
          <p:nvPr/>
        </p:nvCxnSpPr>
        <p:spPr bwMode="auto">
          <a:xfrm rot="5400000">
            <a:off x="7329253" y="3791647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31"/>
          <p:cNvCxnSpPr>
            <a:cxnSpLocks noChangeShapeType="1"/>
            <a:stCxn id="127" idx="0"/>
            <a:endCxn id="129" idx="5"/>
          </p:cNvCxnSpPr>
          <p:nvPr/>
        </p:nvCxnSpPr>
        <p:spPr bwMode="auto">
          <a:xfrm rot="16200000" flipV="1">
            <a:off x="8061481" y="3771010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7543800" y="185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7" name="Oval 26"/>
          <p:cNvSpPr>
            <a:spLocks noChangeArrowheads="1"/>
          </p:cNvSpPr>
          <p:nvPr/>
        </p:nvSpPr>
        <p:spPr bwMode="auto">
          <a:xfrm>
            <a:off x="8200200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7625525" y="3346583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30" name="直接连接符 129"/>
          <p:cNvCxnSpPr>
            <a:cxnSpLocks noChangeShapeType="1"/>
            <a:stCxn id="62" idx="5"/>
            <a:endCxn id="129" idx="1"/>
          </p:cNvCxnSpPr>
          <p:nvPr/>
        </p:nvCxnSpPr>
        <p:spPr bwMode="auto">
          <a:xfrm rot="16200000" flipH="1">
            <a:off x="7408361" y="3129419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1" name="Oval 28"/>
          <p:cNvSpPr>
            <a:spLocks noChangeArrowheads="1"/>
          </p:cNvSpPr>
          <p:nvPr/>
        </p:nvSpPr>
        <p:spPr bwMode="auto">
          <a:xfrm>
            <a:off x="7256400" y="566819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32" name="直接连接符 131"/>
          <p:cNvCxnSpPr>
            <a:cxnSpLocks noChangeShapeType="1"/>
            <a:stCxn id="63" idx="4"/>
            <a:endCxn id="131" idx="0"/>
          </p:cNvCxnSpPr>
          <p:nvPr/>
        </p:nvCxnSpPr>
        <p:spPr bwMode="auto">
          <a:xfrm rot="5400000">
            <a:off x="7523101" y="5348699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" name="Line 26"/>
          <p:cNvSpPr>
            <a:spLocks noChangeShapeType="1"/>
          </p:cNvSpPr>
          <p:nvPr/>
        </p:nvSpPr>
        <p:spPr bwMode="auto">
          <a:xfrm flipH="1">
            <a:off x="7883523" y="1524000"/>
            <a:ext cx="269876" cy="38099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zh-CN" altLang="en-US" sz="3600"/>
          </a:p>
        </p:txBody>
      </p:sp>
      <p:sp>
        <p:nvSpPr>
          <p:cNvPr id="113" name="Text Box 6"/>
          <p:cNvSpPr txBox="1">
            <a:spLocks noChangeArrowheads="1"/>
          </p:cNvSpPr>
          <p:nvPr/>
        </p:nvSpPr>
        <p:spPr bwMode="auto">
          <a:xfrm>
            <a:off x="8077200" y="990600"/>
            <a:ext cx="1600200" cy="86793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dirty="0" smtClean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804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6" grpId="0" animBg="1"/>
      <p:bldP spid="69" grpId="0" animBg="1"/>
      <p:bldP spid="127" grpId="0" animBg="1"/>
      <p:bldP spid="129" grpId="0" animBg="1"/>
      <p:bldP spid="131" grpId="0" animBg="1"/>
      <p:bldP spid="112" grpId="0" animBg="1"/>
      <p:bldP spid="1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Oval 26"/>
          <p:cNvSpPr>
            <a:spLocks noChangeArrowheads="1"/>
          </p:cNvSpPr>
          <p:nvPr/>
        </p:nvSpPr>
        <p:spPr bwMode="auto">
          <a:xfrm>
            <a:off x="4572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2010600" y="2966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65" name="直接连接符 64"/>
          <p:cNvCxnSpPr>
            <a:cxnSpLocks noChangeShapeType="1"/>
            <a:stCxn id="127" idx="3"/>
            <a:endCxn id="63" idx="0"/>
          </p:cNvCxnSpPr>
          <p:nvPr/>
        </p:nvCxnSpPr>
        <p:spPr bwMode="auto">
          <a:xfrm rot="5400000">
            <a:off x="662163" y="2306028"/>
            <a:ext cx="707285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65"/>
          <p:cNvCxnSpPr>
            <a:cxnSpLocks noChangeShapeType="1"/>
            <a:stCxn id="127" idx="5"/>
            <a:endCxn id="64" idx="0"/>
          </p:cNvCxnSpPr>
          <p:nvPr/>
        </p:nvCxnSpPr>
        <p:spPr bwMode="auto">
          <a:xfrm rot="16200000" flipH="1">
            <a:off x="1617053" y="2320727"/>
            <a:ext cx="707285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08800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68" name="直接连接符 30"/>
          <p:cNvCxnSpPr>
            <a:cxnSpLocks noChangeShapeType="1"/>
            <a:stCxn id="150" idx="3"/>
            <a:endCxn id="67" idx="0"/>
          </p:cNvCxnSpPr>
          <p:nvPr/>
        </p:nvCxnSpPr>
        <p:spPr bwMode="auto">
          <a:xfrm rot="5400000">
            <a:off x="849875" y="3630391"/>
            <a:ext cx="683460" cy="26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31"/>
          <p:cNvCxnSpPr>
            <a:cxnSpLocks noChangeShapeType="1"/>
            <a:stCxn id="129" idx="0"/>
            <a:endCxn id="150" idx="5"/>
          </p:cNvCxnSpPr>
          <p:nvPr/>
        </p:nvCxnSpPr>
        <p:spPr bwMode="auto">
          <a:xfrm rot="16200000" flipV="1">
            <a:off x="1426528" y="3671728"/>
            <a:ext cx="683460" cy="1789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27"/>
          <p:cNvSpPr>
            <a:spLocks noChangeArrowheads="1"/>
          </p:cNvSpPr>
          <p:nvPr/>
        </p:nvSpPr>
        <p:spPr bwMode="auto">
          <a:xfrm>
            <a:off x="1248600" y="182879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29" name="Oval 26"/>
          <p:cNvSpPr>
            <a:spLocks noChangeArrowheads="1"/>
          </p:cNvSpPr>
          <p:nvPr/>
        </p:nvSpPr>
        <p:spPr bwMode="auto">
          <a:xfrm>
            <a:off x="1605725" y="4102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50" name="Oval 29"/>
          <p:cNvSpPr>
            <a:spLocks noChangeArrowheads="1"/>
          </p:cNvSpPr>
          <p:nvPr/>
        </p:nvSpPr>
        <p:spPr bwMode="auto">
          <a:xfrm>
            <a:off x="1248600" y="2989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1" name="直接连接符 150"/>
          <p:cNvCxnSpPr>
            <a:cxnSpLocks noChangeShapeType="1"/>
            <a:stCxn id="127" idx="4"/>
            <a:endCxn id="150" idx="0"/>
          </p:cNvCxnSpPr>
          <p:nvPr/>
        </p:nvCxnSpPr>
        <p:spPr bwMode="auto">
          <a:xfrm rot="5400000">
            <a:off x="1172363" y="2661036"/>
            <a:ext cx="6564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2" name="直接连接符 31"/>
          <p:cNvCxnSpPr>
            <a:cxnSpLocks noChangeShapeType="1"/>
            <a:stCxn id="153" idx="0"/>
            <a:endCxn id="129" idx="4"/>
          </p:cNvCxnSpPr>
          <p:nvPr/>
        </p:nvCxnSpPr>
        <p:spPr bwMode="auto">
          <a:xfrm rot="5400000" flipH="1" flipV="1">
            <a:off x="1552925" y="4906201"/>
            <a:ext cx="604075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3" name="Oval 26"/>
          <p:cNvSpPr>
            <a:spLocks noChangeArrowheads="1"/>
          </p:cNvSpPr>
          <p:nvPr/>
        </p:nvSpPr>
        <p:spPr bwMode="auto">
          <a:xfrm>
            <a:off x="16002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75" name="直接连接符 174"/>
          <p:cNvCxnSpPr/>
          <p:nvPr/>
        </p:nvCxnSpPr>
        <p:spPr bwMode="auto">
          <a:xfrm rot="5400000">
            <a:off x="189705" y="4075905"/>
            <a:ext cx="4800599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直接连接符 175"/>
          <p:cNvCxnSpPr/>
          <p:nvPr/>
        </p:nvCxnSpPr>
        <p:spPr bwMode="auto">
          <a:xfrm rot="5400000">
            <a:off x="4377531" y="4114006"/>
            <a:ext cx="4724400" cy="1589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 Box 6"/>
          <p:cNvSpPr txBox="1">
            <a:spLocks noChangeArrowheads="1"/>
          </p:cNvSpPr>
          <p:nvPr/>
        </p:nvSpPr>
        <p:spPr bwMode="auto">
          <a:xfrm>
            <a:off x="2819400" y="1219200"/>
            <a:ext cx="3733800" cy="523540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转换过程：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1)</a:t>
            </a:r>
            <a:r>
              <a:rPr lang="zh-CN" altLang="en-US" dirty="0" smtClean="0">
                <a:solidFill>
                  <a:srgbClr val="003399"/>
                </a:solidFill>
              </a:rPr>
              <a:t>加边：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所有相邻兄弟之间，加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条边；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2) </a:t>
            </a:r>
            <a:r>
              <a:rPr lang="zh-CN" altLang="en-US" dirty="0" smtClean="0">
                <a:solidFill>
                  <a:srgbClr val="003399"/>
                </a:solidFill>
              </a:rPr>
              <a:t>删边：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删除父亲</a:t>
            </a:r>
            <a:r>
              <a:rPr lang="en-US" altLang="zh-CN" dirty="0" smtClean="0"/>
              <a:t>--</a:t>
            </a:r>
            <a:r>
              <a:rPr lang="zh-CN" altLang="en-US" dirty="0" smtClean="0"/>
              <a:t>非长子之间的边；</a:t>
            </a:r>
            <a:endParaRPr lang="en-US" altLang="zh-CN" dirty="0" smtClean="0"/>
          </a:p>
          <a:p>
            <a:pPr marL="72000">
              <a:lnSpc>
                <a:spcPct val="114000"/>
              </a:lnSpc>
              <a:spcBef>
                <a:spcPts val="600"/>
              </a:spcBef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3) </a:t>
            </a:r>
            <a:r>
              <a:rPr lang="zh-CN" altLang="en-US" dirty="0" smtClean="0">
                <a:solidFill>
                  <a:srgbClr val="003399"/>
                </a:solidFill>
              </a:rPr>
              <a:t>转动：</a:t>
            </a:r>
            <a:endParaRPr lang="en-US" altLang="zh-CN" dirty="0" smtClean="0">
              <a:solidFill>
                <a:srgbClr val="003399"/>
              </a:solidFill>
            </a:endParaRPr>
          </a:p>
          <a:p>
            <a:pPr marL="72000"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以树根为轴心，转动一定角度；</a:t>
            </a:r>
            <a:endParaRPr lang="en-US" altLang="zh-CN" dirty="0" smtClean="0"/>
          </a:p>
        </p:txBody>
      </p:sp>
      <p:cxnSp>
        <p:nvCxnSpPr>
          <p:cNvPr id="179" name="直接连接符 178"/>
          <p:cNvCxnSpPr>
            <a:cxnSpLocks noChangeShapeType="1"/>
            <a:stCxn id="63" idx="6"/>
            <a:endCxn id="150" idx="2"/>
          </p:cNvCxnSpPr>
          <p:nvPr/>
        </p:nvCxnSpPr>
        <p:spPr bwMode="auto">
          <a:xfrm>
            <a:off x="961200" y="3218275"/>
            <a:ext cx="2874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3" name="直接连接符 182"/>
          <p:cNvCxnSpPr>
            <a:cxnSpLocks noChangeShapeType="1"/>
            <a:stCxn id="150" idx="6"/>
            <a:endCxn id="64" idx="2"/>
          </p:cNvCxnSpPr>
          <p:nvPr/>
        </p:nvCxnSpPr>
        <p:spPr bwMode="auto">
          <a:xfrm flipV="1">
            <a:off x="1752600" y="3218275"/>
            <a:ext cx="258000" cy="22999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cxnSp>
        <p:nvCxnSpPr>
          <p:cNvPr id="186" name="直接连接符 185"/>
          <p:cNvCxnSpPr>
            <a:cxnSpLocks noChangeShapeType="1"/>
            <a:stCxn id="67" idx="6"/>
            <a:endCxn id="129" idx="2"/>
          </p:cNvCxnSpPr>
          <p:nvPr/>
        </p:nvCxnSpPr>
        <p:spPr bwMode="auto">
          <a:xfrm>
            <a:off x="1312800" y="4354925"/>
            <a:ext cx="292925" cy="1588"/>
          </a:xfrm>
          <a:prstGeom prst="line">
            <a:avLst/>
          </a:prstGeom>
          <a:noFill/>
          <a:ln w="34925" algn="ctr">
            <a:solidFill>
              <a:srgbClr val="003399"/>
            </a:solidFill>
            <a:round/>
            <a:headEnd/>
            <a:tailEnd/>
          </a:ln>
        </p:spPr>
      </p:cxnSp>
      <p:sp>
        <p:nvSpPr>
          <p:cNvPr id="36" name="Oval 26"/>
          <p:cNvSpPr>
            <a:spLocks noChangeArrowheads="1"/>
          </p:cNvSpPr>
          <p:nvPr/>
        </p:nvSpPr>
        <p:spPr bwMode="auto">
          <a:xfrm>
            <a:off x="7010400" y="2667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590600" y="48594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cxnSpLocks noChangeShapeType="1"/>
            <a:stCxn id="43" idx="3"/>
            <a:endCxn id="36" idx="0"/>
          </p:cNvCxnSpPr>
          <p:nvPr/>
        </p:nvCxnSpPr>
        <p:spPr bwMode="auto">
          <a:xfrm rot="5400000">
            <a:off x="7250701" y="2300091"/>
            <a:ext cx="3786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40" idx="5"/>
            <a:endCxn id="37" idx="0"/>
          </p:cNvCxnSpPr>
          <p:nvPr/>
        </p:nvCxnSpPr>
        <p:spPr bwMode="auto">
          <a:xfrm rot="16200000" flipH="1">
            <a:off x="7548718" y="4565518"/>
            <a:ext cx="267481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92125" y="416172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41" name="直接连接符 30"/>
          <p:cNvCxnSpPr>
            <a:cxnSpLocks noChangeShapeType="1"/>
            <a:stCxn id="45" idx="3"/>
            <a:endCxn id="40" idx="0"/>
          </p:cNvCxnSpPr>
          <p:nvPr/>
        </p:nvCxnSpPr>
        <p:spPr bwMode="auto">
          <a:xfrm rot="5400000">
            <a:off x="7329253" y="3791648"/>
            <a:ext cx="384954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1"/>
          <p:cNvCxnSpPr>
            <a:cxnSpLocks noChangeShapeType="1"/>
            <a:stCxn id="44" idx="0"/>
            <a:endCxn id="45" idx="5"/>
          </p:cNvCxnSpPr>
          <p:nvPr/>
        </p:nvCxnSpPr>
        <p:spPr bwMode="auto">
          <a:xfrm rot="16200000" flipV="1">
            <a:off x="8061481" y="3771011"/>
            <a:ext cx="384955" cy="396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7543800" y="185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8200200" y="416173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625525" y="334658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cxnSpLocks noChangeShapeType="1"/>
            <a:stCxn id="36" idx="5"/>
            <a:endCxn id="45" idx="1"/>
          </p:cNvCxnSpPr>
          <p:nvPr/>
        </p:nvCxnSpPr>
        <p:spPr bwMode="auto">
          <a:xfrm rot="16200000" flipH="1">
            <a:off x="7408361" y="3129420"/>
            <a:ext cx="323202" cy="2587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7256400" y="5668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cxnSpLocks noChangeShapeType="1"/>
            <a:stCxn id="37" idx="4"/>
            <a:endCxn id="47" idx="0"/>
          </p:cNvCxnSpPr>
          <p:nvPr/>
        </p:nvCxnSpPr>
        <p:spPr bwMode="auto">
          <a:xfrm rot="5400000">
            <a:off x="7523101" y="5348700"/>
            <a:ext cx="304799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9897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7200" y="1143000"/>
            <a:ext cx="8686800" cy="48813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3200" dirty="0" smtClean="0">
                <a:latin typeface="+mj-lt"/>
              </a:rPr>
              <a:t>  </a:t>
            </a:r>
            <a:r>
              <a:rPr lang="en-US" altLang="zh-CN" sz="3200" dirty="0" smtClean="0">
                <a:latin typeface="+mj-lt"/>
              </a:rPr>
              <a:t>1</a:t>
            </a:r>
            <a:r>
              <a:rPr lang="zh-CN" altLang="en-US" sz="3200" dirty="0" smtClean="0">
                <a:latin typeface="+mj-lt"/>
              </a:rPr>
              <a:t>棵树，通过长子</a:t>
            </a:r>
            <a:r>
              <a:rPr lang="en-US" altLang="zh-CN" sz="3200" dirty="0" smtClean="0">
                <a:latin typeface="+mj-lt"/>
              </a:rPr>
              <a:t>--</a:t>
            </a:r>
            <a:r>
              <a:rPr lang="zh-CN" altLang="en-US" sz="3200" dirty="0" smtClean="0">
                <a:latin typeface="+mj-lt"/>
              </a:rPr>
              <a:t>兄弟表示法，</a:t>
            </a:r>
            <a:endParaRPr lang="en-US" altLang="zh-CN" sz="32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</a:rPr>
              <a:t>   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唯一的二叉树，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    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且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该二叉树根的右子树为空；</a:t>
            </a:r>
            <a:endParaRPr lang="en-US" altLang="zh-CN" sz="320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sz="3200" dirty="0" smtClean="0">
                <a:latin typeface="+mj-lt"/>
              </a:rPr>
              <a:t>2.  1</a:t>
            </a:r>
            <a:r>
              <a:rPr lang="zh-CN" altLang="en-US" sz="3200" dirty="0" smtClean="0">
                <a:latin typeface="+mj-lt"/>
              </a:rPr>
              <a:t>棵树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棵二叉树，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棵二叉树  </a:t>
            </a:r>
            <a:r>
              <a:rPr lang="en-US" altLang="zh-CN" sz="3200" dirty="0" smtClean="0">
                <a:latin typeface="+mj-lt"/>
                <a:sym typeface="Wingdings" pitchFamily="2" charset="2"/>
              </a:rPr>
              <a:t>  1</a:t>
            </a:r>
            <a:r>
              <a:rPr lang="zh-CN" altLang="en-US" sz="3200" dirty="0" smtClean="0">
                <a:latin typeface="+mj-lt"/>
                <a:sym typeface="Wingdings" pitchFamily="2" charset="2"/>
              </a:rPr>
              <a:t>棵树？</a:t>
            </a:r>
            <a:endParaRPr lang="en-US" altLang="zh-CN" sz="3200" dirty="0" smtClean="0">
              <a:latin typeface="+mj-lt"/>
              <a:sym typeface="Wingdings" pitchFamily="2" charset="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latin typeface="+mj-lt"/>
                <a:sym typeface="Wingdings" pitchFamily="2" charset="2"/>
              </a:rPr>
              <a:t>                             </a:t>
            </a:r>
            <a:r>
              <a:rPr lang="zh-CN" altLang="en-US" sz="320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也可能是树林；</a:t>
            </a:r>
            <a:endParaRPr lang="zh-CN" altLang="en-US" sz="3200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257800" y="4687669"/>
            <a:ext cx="647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b="1" dirty="0" smtClean="0">
                <a:solidFill>
                  <a:srgbClr val="C00000"/>
                </a:solidFill>
              </a:rPr>
              <a:t>×</a:t>
            </a:r>
          </a:p>
        </p:txBody>
      </p:sp>
      <p:sp>
        <p:nvSpPr>
          <p:cNvPr id="6" name="Oval 26"/>
          <p:cNvSpPr>
            <a:spLocks noChangeArrowheads="1"/>
          </p:cNvSpPr>
          <p:nvPr/>
        </p:nvSpPr>
        <p:spPr bwMode="auto">
          <a:xfrm>
            <a:off x="6993000" y="38044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833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cxnSpLocks noChangeShapeType="1"/>
            <a:stCxn id="15" idx="3"/>
            <a:endCxn id="6" idx="0"/>
          </p:cNvCxnSpPr>
          <p:nvPr/>
        </p:nvCxnSpPr>
        <p:spPr bwMode="auto">
          <a:xfrm rot="5400000">
            <a:off x="7259463" y="3311329"/>
            <a:ext cx="478685" cy="507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10"/>
          <p:cNvCxnSpPr>
            <a:cxnSpLocks noChangeShapeType="1"/>
            <a:stCxn id="15" idx="5"/>
            <a:endCxn id="9" idx="0"/>
          </p:cNvCxnSpPr>
          <p:nvPr/>
        </p:nvCxnSpPr>
        <p:spPr bwMode="auto">
          <a:xfrm rot="16200000" flipH="1">
            <a:off x="8091291" y="3343490"/>
            <a:ext cx="513609" cy="478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3740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3" name="直接连接符 30"/>
          <p:cNvCxnSpPr>
            <a:cxnSpLocks noChangeShapeType="1"/>
            <a:stCxn id="17" idx="3"/>
            <a:endCxn id="12" idx="0"/>
          </p:cNvCxnSpPr>
          <p:nvPr/>
        </p:nvCxnSpPr>
        <p:spPr bwMode="auto">
          <a:xfrm rot="5400000">
            <a:off x="7494038" y="4389629"/>
            <a:ext cx="390534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1"/>
          <p:cNvCxnSpPr>
            <a:cxnSpLocks noChangeShapeType="1"/>
            <a:stCxn id="16" idx="0"/>
            <a:endCxn id="17" idx="5"/>
          </p:cNvCxnSpPr>
          <p:nvPr/>
        </p:nvCxnSpPr>
        <p:spPr bwMode="auto">
          <a:xfrm rot="16200000" flipV="1">
            <a:off x="8015129" y="4351528"/>
            <a:ext cx="390534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27"/>
          <p:cNvSpPr>
            <a:spLocks noChangeArrowheads="1"/>
          </p:cNvSpPr>
          <p:nvPr/>
        </p:nvSpPr>
        <p:spPr bwMode="auto">
          <a:xfrm>
            <a:off x="7678800" y="289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6" name="Oval 26"/>
          <p:cNvSpPr>
            <a:spLocks noChangeArrowheads="1"/>
          </p:cNvSpPr>
          <p:nvPr/>
        </p:nvSpPr>
        <p:spPr bwMode="auto">
          <a:xfrm>
            <a:off x="8059800" y="464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678800" y="3827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cxnSpLocks noChangeShapeType="1"/>
            <a:stCxn id="15" idx="4"/>
            <a:endCxn id="17" idx="0"/>
          </p:cNvCxnSpPr>
          <p:nvPr/>
        </p:nvCxnSpPr>
        <p:spPr bwMode="auto">
          <a:xfrm rot="5400000">
            <a:off x="7716863" y="3613537"/>
            <a:ext cx="427875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31"/>
          <p:cNvCxnSpPr>
            <a:cxnSpLocks noChangeShapeType="1"/>
            <a:stCxn id="22" idx="0"/>
            <a:endCxn id="16" idx="4"/>
          </p:cNvCxnSpPr>
          <p:nvPr/>
        </p:nvCxnSpPr>
        <p:spPr bwMode="auto">
          <a:xfrm rot="5400000" flipH="1" flipV="1">
            <a:off x="8065737" y="5392738"/>
            <a:ext cx="486600" cy="5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8054275" y="563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367135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467820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树的特点：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6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3200" dirty="0" smtClean="0"/>
              <a:t> 现实中的树结构：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课本目录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家族成员</a:t>
            </a:r>
            <a:endParaRPr lang="en-US" altLang="zh-CN" sz="3200" dirty="0" smtClean="0"/>
          </a:p>
          <a:p>
            <a:pPr marL="1080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-- </a:t>
            </a:r>
            <a:r>
              <a:rPr lang="zh-CN" altLang="en-US" sz="3200" dirty="0" smtClean="0"/>
              <a:t>行政区划分</a:t>
            </a:r>
            <a:endParaRPr lang="en-US" altLang="zh-CN" sz="3200" dirty="0" smtClean="0"/>
          </a:p>
          <a:p>
            <a:pPr marL="108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dirty="0" smtClean="0"/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5443534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" name="Oval 27"/>
          <p:cNvSpPr>
            <a:spLocks noChangeArrowheads="1"/>
          </p:cNvSpPr>
          <p:nvPr/>
        </p:nvSpPr>
        <p:spPr bwMode="auto">
          <a:xfrm>
            <a:off x="6400800" y="2362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7319400" y="3335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010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6" idx="3"/>
            <a:endCxn id="5" idx="0"/>
          </p:cNvCxnSpPr>
          <p:nvPr/>
        </p:nvCxnSpPr>
        <p:spPr bwMode="auto">
          <a:xfrm rot="5400000">
            <a:off x="5759268" y="2631202"/>
            <a:ext cx="605064" cy="8045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6" idx="5"/>
            <a:endCxn id="10" idx="0"/>
          </p:cNvCxnSpPr>
          <p:nvPr/>
        </p:nvCxnSpPr>
        <p:spPr bwMode="auto">
          <a:xfrm rot="16200000" flipH="1">
            <a:off x="6849935" y="2650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0" idx="3"/>
            <a:endCxn id="11" idx="0"/>
          </p:cNvCxnSpPr>
          <p:nvPr/>
        </p:nvCxnSpPr>
        <p:spPr bwMode="auto">
          <a:xfrm rot="5400000">
            <a:off x="7010700" y="3920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5544934" y="4343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16" name="直接连接符 15"/>
          <p:cNvCxnSpPr>
            <a:stCxn id="5" idx="4"/>
            <a:endCxn id="15" idx="0"/>
          </p:cNvCxnSpPr>
          <p:nvPr/>
        </p:nvCxnSpPr>
        <p:spPr bwMode="auto">
          <a:xfrm rot="16200000" flipH="1">
            <a:off x="5422534" y="4004999"/>
            <a:ext cx="575401" cy="101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281734" y="4356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5" idx="5"/>
            <a:endCxn id="17" idx="0"/>
          </p:cNvCxnSpPr>
          <p:nvPr/>
        </p:nvCxnSpPr>
        <p:spPr bwMode="auto">
          <a:xfrm rot="16200000" flipH="1">
            <a:off x="5829068" y="3687934"/>
            <a:ext cx="651866" cy="685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7721400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stCxn id="10" idx="5"/>
            <a:endCxn id="19" idx="0"/>
          </p:cNvCxnSpPr>
          <p:nvPr/>
        </p:nvCxnSpPr>
        <p:spPr bwMode="auto">
          <a:xfrm rot="16200000" flipH="1">
            <a:off x="7518934" y="3873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5181600" y="52068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stCxn id="15" idx="3"/>
            <a:endCxn id="21" idx="0"/>
          </p:cNvCxnSpPr>
          <p:nvPr/>
        </p:nvCxnSpPr>
        <p:spPr bwMode="auto">
          <a:xfrm rot="5400000">
            <a:off x="5255568" y="4854168"/>
            <a:ext cx="494665" cy="210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4800600" y="4368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5" idx="3"/>
            <a:endCxn id="25" idx="0"/>
          </p:cNvCxnSpPr>
          <p:nvPr/>
        </p:nvCxnSpPr>
        <p:spPr bwMode="auto">
          <a:xfrm rot="5400000">
            <a:off x="4929767" y="3791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971800" y="1295400"/>
            <a:ext cx="3695242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003399"/>
                </a:solidFill>
              </a:rPr>
              <a:t>逻辑上，可以</a:t>
            </a:r>
            <a:r>
              <a:rPr lang="en-US" altLang="zh-CN" sz="3200" dirty="0" smtClean="0">
                <a:solidFill>
                  <a:srgbClr val="003399"/>
                </a:solidFill>
              </a:rPr>
              <a:t>1</a:t>
            </a:r>
            <a:r>
              <a:rPr lang="zh-CN" altLang="en-US" sz="3200" dirty="0" smtClean="0">
                <a:solidFill>
                  <a:srgbClr val="003399"/>
                </a:solidFill>
              </a:rPr>
              <a:t>对多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123248"/>
            <a:ext cx="8763000" cy="55662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1) </a:t>
            </a:r>
            <a:r>
              <a:rPr lang="zh-CN" altLang="en-US" sz="3000" dirty="0" smtClean="0">
                <a:solidFill>
                  <a:srgbClr val="008A00"/>
                </a:solidFill>
              </a:rPr>
              <a:t>将树林中所有树转成二叉树；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6040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69" name="Oval 28"/>
          <p:cNvSpPr>
            <a:spLocks noChangeArrowheads="1"/>
          </p:cNvSpPr>
          <p:nvPr/>
        </p:nvSpPr>
        <p:spPr bwMode="auto">
          <a:xfrm>
            <a:off x="1899475" y="321722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0" name="直接连接符 69"/>
          <p:cNvCxnSpPr>
            <a:cxnSpLocks noChangeShapeType="1"/>
            <a:stCxn id="72" idx="3"/>
            <a:endCxn id="68" idx="0"/>
          </p:cNvCxnSpPr>
          <p:nvPr/>
        </p:nvCxnSpPr>
        <p:spPr bwMode="auto">
          <a:xfrm rot="5400000">
            <a:off x="882021" y="2776836"/>
            <a:ext cx="414442" cy="4663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70"/>
          <p:cNvCxnSpPr>
            <a:cxnSpLocks noChangeShapeType="1"/>
            <a:stCxn id="72" idx="5"/>
            <a:endCxn id="69" idx="0"/>
          </p:cNvCxnSpPr>
          <p:nvPr/>
        </p:nvCxnSpPr>
        <p:spPr bwMode="auto">
          <a:xfrm rot="16200000" flipH="1">
            <a:off x="1707912" y="2773661"/>
            <a:ext cx="414442" cy="472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248600" y="2372591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248600" y="3210791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2" idx="4"/>
            <a:endCxn id="73" idx="0"/>
          </p:cNvCxnSpPr>
          <p:nvPr/>
        </p:nvCxnSpPr>
        <p:spPr bwMode="auto">
          <a:xfrm rot="5400000">
            <a:off x="1333500" y="3043691"/>
            <a:ext cx="334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8"/>
          <p:cNvSpPr>
            <a:spLocks noChangeArrowheads="1"/>
          </p:cNvSpPr>
          <p:nvPr/>
        </p:nvSpPr>
        <p:spPr bwMode="auto">
          <a:xfrm>
            <a:off x="2585275" y="2372591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2578925" y="326957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7" name="直接连接符 76"/>
          <p:cNvCxnSpPr>
            <a:cxnSpLocks noChangeShapeType="1"/>
            <a:stCxn id="75" idx="4"/>
            <a:endCxn id="76" idx="0"/>
          </p:cNvCxnSpPr>
          <p:nvPr/>
        </p:nvCxnSpPr>
        <p:spPr bwMode="auto">
          <a:xfrm rot="5400000">
            <a:off x="2637611" y="3069905"/>
            <a:ext cx="392979" cy="63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26"/>
          <p:cNvSpPr>
            <a:spLocks noChangeArrowheads="1"/>
          </p:cNvSpPr>
          <p:nvPr/>
        </p:nvSpPr>
        <p:spPr bwMode="auto">
          <a:xfrm>
            <a:off x="3277425" y="3234645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9" name="直接连接符 78"/>
          <p:cNvCxnSpPr>
            <a:cxnSpLocks noChangeShapeType="1"/>
            <a:stCxn id="82" idx="3"/>
            <a:endCxn id="78" idx="0"/>
          </p:cNvCxnSpPr>
          <p:nvPr/>
        </p:nvCxnSpPr>
        <p:spPr bwMode="auto">
          <a:xfrm rot="5400000">
            <a:off x="3373624" y="2958584"/>
            <a:ext cx="431863" cy="120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3915600" y="4066412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1" name="直接连接符 30"/>
          <p:cNvCxnSpPr>
            <a:cxnSpLocks noChangeShapeType="1"/>
            <a:stCxn id="83" idx="4"/>
            <a:endCxn id="80" idx="0"/>
          </p:cNvCxnSpPr>
          <p:nvPr/>
        </p:nvCxnSpPr>
        <p:spPr bwMode="auto">
          <a:xfrm rot="5400000">
            <a:off x="3991790" y="3890601"/>
            <a:ext cx="35162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27"/>
          <p:cNvSpPr>
            <a:spLocks noChangeArrowheads="1"/>
          </p:cNvSpPr>
          <p:nvPr/>
        </p:nvSpPr>
        <p:spPr bwMode="auto">
          <a:xfrm>
            <a:off x="3575875" y="2372591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3915600" y="3210791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4" name="直接连接符 83"/>
          <p:cNvCxnSpPr>
            <a:cxnSpLocks noChangeShapeType="1"/>
            <a:stCxn id="82" idx="5"/>
            <a:endCxn id="83" idx="0"/>
          </p:cNvCxnSpPr>
          <p:nvPr/>
        </p:nvCxnSpPr>
        <p:spPr bwMode="auto">
          <a:xfrm rot="16200000" flipH="1">
            <a:off x="3882829" y="2926019"/>
            <a:ext cx="408009" cy="161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673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4" grpId="0" animBg="1"/>
      <p:bldP spid="43" grpId="0" animBg="1"/>
      <p:bldP spid="44" grpId="0" animBg="1"/>
      <p:bldP spid="60" grpId="0" animBg="1"/>
      <p:bldP spid="62" grpId="0" animBg="1"/>
      <p:bldP spid="64" grpId="0" animBg="1"/>
      <p:bldP spid="6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树林转换为二叉树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Oval 28"/>
          <p:cNvSpPr>
            <a:spLocks noChangeArrowheads="1"/>
          </p:cNvSpPr>
          <p:nvPr/>
        </p:nvSpPr>
        <p:spPr bwMode="auto">
          <a:xfrm>
            <a:off x="4876800" y="3352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20" name="直接连接符 19"/>
          <p:cNvCxnSpPr>
            <a:cxnSpLocks noChangeShapeType="1"/>
            <a:stCxn id="21" idx="4"/>
            <a:endCxn id="19" idx="0"/>
          </p:cNvCxnSpPr>
          <p:nvPr/>
        </p:nvCxnSpPr>
        <p:spPr bwMode="auto">
          <a:xfrm rot="5400000">
            <a:off x="5190300" y="28809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7"/>
          <p:cNvSpPr>
            <a:spLocks noChangeArrowheads="1"/>
          </p:cNvSpPr>
          <p:nvPr/>
        </p:nvSpPr>
        <p:spPr bwMode="auto">
          <a:xfrm>
            <a:off x="5410200" y="24384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486400" y="4220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23" name="直接连接符 2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16200000" flipH="1">
            <a:off x="5251800" y="3733800"/>
            <a:ext cx="363600" cy="609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019800" y="5105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cxnSpLocks noChangeShapeType="1"/>
            <a:stCxn id="22" idx="4"/>
            <a:endCxn id="24" idx="0"/>
          </p:cNvCxnSpPr>
          <p:nvPr/>
        </p:nvCxnSpPr>
        <p:spPr bwMode="auto">
          <a:xfrm rot="16200000" flipH="1">
            <a:off x="5814600" y="4648200"/>
            <a:ext cx="3810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752400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6324600" y="3411579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9" name="直接连接符 58"/>
          <p:cNvCxnSpPr>
            <a:cxnSpLocks noChangeShapeType="1"/>
            <a:stCxn id="43" idx="4"/>
            <a:endCxn id="44" idx="0"/>
          </p:cNvCxnSpPr>
          <p:nvPr/>
        </p:nvCxnSpPr>
        <p:spPr bwMode="auto">
          <a:xfrm rot="5400000">
            <a:off x="6555911" y="2963089"/>
            <a:ext cx="469179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7467600" y="3359233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61" name="直接连接符 60"/>
          <p:cNvCxnSpPr>
            <a:cxnSpLocks noChangeShapeType="1"/>
            <a:stCxn id="64" idx="3"/>
            <a:endCxn id="60" idx="0"/>
          </p:cNvCxnSpPr>
          <p:nvPr/>
        </p:nvCxnSpPr>
        <p:spPr bwMode="auto">
          <a:xfrm rot="5400000">
            <a:off x="7704271" y="2883920"/>
            <a:ext cx="490642" cy="459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572375" y="5105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63" name="直接连接符 30"/>
          <p:cNvCxnSpPr>
            <a:cxnSpLocks noChangeShapeType="1"/>
            <a:stCxn id="65" idx="4"/>
            <a:endCxn id="62" idx="0"/>
          </p:cNvCxnSpPr>
          <p:nvPr/>
        </p:nvCxnSpPr>
        <p:spPr bwMode="auto">
          <a:xfrm rot="5400000">
            <a:off x="7885875" y="4633500"/>
            <a:ext cx="410400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27"/>
          <p:cNvSpPr>
            <a:spLocks noChangeArrowheads="1"/>
          </p:cNvSpPr>
          <p:nvPr/>
        </p:nvSpPr>
        <p:spPr bwMode="auto">
          <a:xfrm>
            <a:off x="8105775" y="24384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8105775" y="41910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cxnSpLocks noChangeShapeType="1"/>
            <a:stCxn id="60" idx="4"/>
            <a:endCxn id="65" idx="0"/>
          </p:cNvCxnSpPr>
          <p:nvPr/>
        </p:nvCxnSpPr>
        <p:spPr bwMode="auto">
          <a:xfrm rot="16200000" flipH="1">
            <a:off x="7874804" y="3708028"/>
            <a:ext cx="327767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66"/>
          <p:cNvCxnSpPr/>
          <p:nvPr/>
        </p:nvCxnSpPr>
        <p:spPr bwMode="auto">
          <a:xfrm rot="5400000">
            <a:off x="2591197" y="4189809"/>
            <a:ext cx="4114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381000" y="1070474"/>
            <a:ext cx="8763000" cy="10644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2) </a:t>
            </a:r>
            <a:r>
              <a:rPr lang="zh-CN" altLang="en-US" sz="3000" dirty="0" smtClean="0">
                <a:solidFill>
                  <a:srgbClr val="008A00"/>
                </a:solidFill>
              </a:rPr>
              <a:t>第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棵二叉树不动，</a:t>
            </a:r>
            <a:endParaRPr lang="en-US" altLang="zh-CN" sz="3000" dirty="0" smtClean="0">
              <a:solidFill>
                <a:srgbClr val="008A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</a:rPr>
              <a:t>    </a:t>
            </a:r>
            <a:r>
              <a:rPr lang="zh-CN" altLang="en-US" sz="3000" dirty="0" smtClean="0">
                <a:solidFill>
                  <a:srgbClr val="008A00"/>
                </a:solidFill>
              </a:rPr>
              <a:t>将后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棵二叉树作为前</a:t>
            </a:r>
            <a:r>
              <a:rPr lang="en-US" altLang="zh-CN" sz="3000" dirty="0" smtClean="0">
                <a:solidFill>
                  <a:srgbClr val="008A00"/>
                </a:solidFill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</a:rPr>
              <a:t>棵的右子树；</a:t>
            </a:r>
            <a:endParaRPr lang="en-US" altLang="zh-CN" sz="3000" dirty="0" smtClean="0">
              <a:solidFill>
                <a:srgbClr val="008A00"/>
              </a:solidFill>
            </a:endParaRPr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1219200" y="3094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cxnSpLocks noChangeShapeType="1"/>
            <a:stCxn id="45" idx="3"/>
            <a:endCxn id="41" idx="0"/>
          </p:cNvCxnSpPr>
          <p:nvPr/>
        </p:nvCxnSpPr>
        <p:spPr bwMode="auto">
          <a:xfrm rot="5400000">
            <a:off x="1573801" y="2537391"/>
            <a:ext cx="454809" cy="660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27"/>
          <p:cNvSpPr>
            <a:spLocks noChangeArrowheads="1"/>
          </p:cNvSpPr>
          <p:nvPr/>
        </p:nvSpPr>
        <p:spPr bwMode="auto">
          <a:xfrm>
            <a:off x="2057400" y="2209800"/>
            <a:ext cx="504000" cy="504000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1553400" y="3856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47" name="直接连接符 46"/>
          <p:cNvCxnSpPr>
            <a:cxnSpLocks noChangeShapeType="1"/>
            <a:stCxn id="41" idx="4"/>
            <a:endCxn id="46" idx="0"/>
          </p:cNvCxnSpPr>
          <p:nvPr/>
        </p:nvCxnSpPr>
        <p:spPr bwMode="auto">
          <a:xfrm rot="16200000" flipH="1">
            <a:off x="1509300" y="3560700"/>
            <a:ext cx="258000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1905000" y="4618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16200000" flipH="1">
            <a:off x="1852200" y="4314000"/>
            <a:ext cx="2580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28"/>
          <p:cNvSpPr>
            <a:spLocks noChangeArrowheads="1"/>
          </p:cNvSpPr>
          <p:nvPr/>
        </p:nvSpPr>
        <p:spPr bwMode="auto">
          <a:xfrm>
            <a:off x="2925000" y="30186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2362200" y="37806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52" name="直接连接符 51"/>
          <p:cNvCxnSpPr>
            <a:cxnSpLocks noChangeShapeType="1"/>
            <a:stCxn id="50" idx="3"/>
            <a:endCxn id="51" idx="0"/>
          </p:cNvCxnSpPr>
          <p:nvPr/>
        </p:nvCxnSpPr>
        <p:spPr bwMode="auto">
          <a:xfrm rot="5400000">
            <a:off x="2640601" y="3422391"/>
            <a:ext cx="3318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26"/>
          <p:cNvSpPr>
            <a:spLocks noChangeArrowheads="1"/>
          </p:cNvSpPr>
          <p:nvPr/>
        </p:nvSpPr>
        <p:spPr bwMode="auto">
          <a:xfrm>
            <a:off x="3048000" y="46188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57" idx="3"/>
            <a:endCxn id="53" idx="0"/>
          </p:cNvCxnSpPr>
          <p:nvPr/>
        </p:nvCxnSpPr>
        <p:spPr bwMode="auto">
          <a:xfrm rot="5400000">
            <a:off x="3288301" y="4222491"/>
            <a:ext cx="4080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3077400" y="61722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56" name="直接连接符 30"/>
          <p:cNvCxnSpPr>
            <a:cxnSpLocks noChangeShapeType="1"/>
            <a:stCxn id="58" idx="4"/>
            <a:endCxn id="55" idx="0"/>
          </p:cNvCxnSpPr>
          <p:nvPr/>
        </p:nvCxnSpPr>
        <p:spPr bwMode="auto">
          <a:xfrm rot="5400000">
            <a:off x="3414300" y="5829300"/>
            <a:ext cx="258000" cy="427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3610800" y="37806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3505200" y="5410200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5" name="直接连接符 84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3384900" y="5037900"/>
            <a:ext cx="287400" cy="457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85"/>
          <p:cNvCxnSpPr>
            <a:cxnSpLocks noChangeShapeType="1"/>
            <a:stCxn id="45" idx="5"/>
            <a:endCxn id="50" idx="0"/>
          </p:cNvCxnSpPr>
          <p:nvPr/>
        </p:nvCxnSpPr>
        <p:spPr bwMode="auto">
          <a:xfrm rot="16200000" flipH="1">
            <a:off x="2642991" y="2484590"/>
            <a:ext cx="378609" cy="6894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7" name="直接连接符 86"/>
          <p:cNvCxnSpPr>
            <a:cxnSpLocks noChangeShapeType="1"/>
            <a:stCxn id="50" idx="5"/>
            <a:endCxn id="57" idx="0"/>
          </p:cNvCxnSpPr>
          <p:nvPr/>
        </p:nvCxnSpPr>
        <p:spPr bwMode="auto">
          <a:xfrm rot="16200000" flipH="1">
            <a:off x="3443091" y="3360890"/>
            <a:ext cx="331809" cy="507609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786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3" grpId="0" animBg="1"/>
      <p:bldP spid="55" grpId="0" animBg="1"/>
      <p:bldP spid="57" grpId="0" animBg="1"/>
      <p:bldP spid="5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Box 6"/>
          <p:cNvSpPr txBox="1">
            <a:spLocks noChangeArrowheads="1"/>
          </p:cNvSpPr>
          <p:nvPr/>
        </p:nvSpPr>
        <p:spPr bwMode="auto">
          <a:xfrm>
            <a:off x="4038600" y="1295400"/>
            <a:ext cx="5105400" cy="498598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转换过程：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1)</a:t>
            </a:r>
            <a:r>
              <a:rPr lang="zh-CN" altLang="en-US" sz="3000" dirty="0" smtClean="0">
                <a:solidFill>
                  <a:srgbClr val="003399"/>
                </a:solidFill>
              </a:rPr>
              <a:t>加边：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父亲与其左孩子的右孩子、该右孩子的右孩子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相连；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2) </a:t>
            </a:r>
            <a:r>
              <a:rPr lang="zh-CN" altLang="en-US" sz="3000" dirty="0" smtClean="0">
                <a:solidFill>
                  <a:srgbClr val="003399"/>
                </a:solidFill>
              </a:rPr>
              <a:t>删边：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删除所有父亲</a:t>
            </a:r>
            <a:r>
              <a:rPr lang="en-US" altLang="zh-CN" sz="3000" dirty="0" smtClean="0"/>
              <a:t>--</a:t>
            </a:r>
            <a:r>
              <a:rPr lang="zh-CN" altLang="en-US" sz="3000" dirty="0" smtClean="0"/>
              <a:t>右孩子之间的边；</a:t>
            </a:r>
            <a:endParaRPr lang="en-US" altLang="zh-CN" sz="3000" dirty="0" smtClean="0"/>
          </a:p>
          <a:p>
            <a:pPr marL="7200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sz="3000" dirty="0" smtClean="0">
                <a:solidFill>
                  <a:srgbClr val="003399"/>
                </a:solidFill>
              </a:rPr>
              <a:t>3) </a:t>
            </a:r>
            <a:r>
              <a:rPr lang="zh-CN" altLang="en-US" sz="3000" dirty="0" smtClean="0">
                <a:solidFill>
                  <a:srgbClr val="003399"/>
                </a:solidFill>
              </a:rPr>
              <a:t>整理树林；</a:t>
            </a:r>
            <a:endParaRPr lang="en-US" altLang="zh-CN" sz="3000" dirty="0" smtClean="0">
              <a:solidFill>
                <a:srgbClr val="0033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二叉树转换为树林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67" name="直接连接符 66"/>
          <p:cNvCxnSpPr/>
          <p:nvPr/>
        </p:nvCxnSpPr>
        <p:spPr bwMode="auto">
          <a:xfrm rot="5400000">
            <a:off x="1486694" y="3694906"/>
            <a:ext cx="5104606" cy="794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28"/>
          <p:cNvSpPr>
            <a:spLocks noChangeArrowheads="1"/>
          </p:cNvSpPr>
          <p:nvPr/>
        </p:nvSpPr>
        <p:spPr bwMode="auto">
          <a:xfrm>
            <a:off x="762000" y="22860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cxnSp>
        <p:nvCxnSpPr>
          <p:cNvPr id="71" name="直接连接符 70"/>
          <p:cNvCxnSpPr>
            <a:cxnSpLocks noChangeShapeType="1"/>
            <a:stCxn id="72" idx="3"/>
            <a:endCxn id="70" idx="0"/>
          </p:cNvCxnSpPr>
          <p:nvPr/>
        </p:nvCxnSpPr>
        <p:spPr bwMode="auto">
          <a:xfrm rot="5400000">
            <a:off x="1142674" y="1745244"/>
            <a:ext cx="444245" cy="6372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1600200" y="1371600"/>
            <a:ext cx="568325" cy="55082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1066800" y="3259179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74" name="直接连接符 73"/>
          <p:cNvCxnSpPr>
            <a:cxnSpLocks noChangeShapeType="1"/>
            <a:stCxn id="70" idx="4"/>
            <a:endCxn id="73" idx="0"/>
          </p:cNvCxnSpPr>
          <p:nvPr/>
        </p:nvCxnSpPr>
        <p:spPr bwMode="auto">
          <a:xfrm rot="16200000" flipH="1">
            <a:off x="987384" y="2895600"/>
            <a:ext cx="422358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1447800" y="4267200"/>
            <a:ext cx="568325" cy="550821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76" name="直接连接符 75"/>
          <p:cNvCxnSpPr>
            <a:cxnSpLocks noChangeShapeType="1"/>
            <a:stCxn id="73" idx="4"/>
            <a:endCxn id="75" idx="0"/>
          </p:cNvCxnSpPr>
          <p:nvPr/>
        </p:nvCxnSpPr>
        <p:spPr bwMode="auto">
          <a:xfrm rot="16200000" flipH="1">
            <a:off x="1312863" y="3848100"/>
            <a:ext cx="457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28"/>
          <p:cNvSpPr>
            <a:spLocks noChangeArrowheads="1"/>
          </p:cNvSpPr>
          <p:nvPr/>
        </p:nvSpPr>
        <p:spPr bwMode="auto">
          <a:xfrm>
            <a:off x="2479675" y="2268579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2009775" y="3259179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79" name="直接连接符 78"/>
          <p:cNvCxnSpPr>
            <a:cxnSpLocks noChangeShapeType="1"/>
            <a:stCxn id="77" idx="3"/>
            <a:endCxn id="78" idx="0"/>
          </p:cNvCxnSpPr>
          <p:nvPr/>
        </p:nvCxnSpPr>
        <p:spPr bwMode="auto">
          <a:xfrm rot="5400000">
            <a:off x="2168199" y="2864473"/>
            <a:ext cx="520445" cy="2689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0" name="Oval 26"/>
          <p:cNvSpPr>
            <a:spLocks noChangeArrowheads="1"/>
          </p:cNvSpPr>
          <p:nvPr/>
        </p:nvSpPr>
        <p:spPr bwMode="auto">
          <a:xfrm>
            <a:off x="2514600" y="4267200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81" name="直接连接符 80"/>
          <p:cNvCxnSpPr>
            <a:cxnSpLocks noChangeShapeType="1"/>
            <a:stCxn id="84" idx="3"/>
            <a:endCxn id="80" idx="0"/>
          </p:cNvCxnSpPr>
          <p:nvPr/>
        </p:nvCxnSpPr>
        <p:spPr bwMode="auto">
          <a:xfrm rot="5400000">
            <a:off x="2734163" y="3870134"/>
            <a:ext cx="461666" cy="33246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2619375" y="6019800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cxnSp>
        <p:nvCxnSpPr>
          <p:cNvPr id="83" name="直接连接符 30"/>
          <p:cNvCxnSpPr>
            <a:cxnSpLocks noChangeShapeType="1"/>
            <a:stCxn id="88" idx="4"/>
            <a:endCxn id="82" idx="0"/>
          </p:cNvCxnSpPr>
          <p:nvPr/>
        </p:nvCxnSpPr>
        <p:spPr bwMode="auto">
          <a:xfrm rot="5400000">
            <a:off x="2988449" y="5571310"/>
            <a:ext cx="363579" cy="53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4" name="Oval 27"/>
          <p:cNvSpPr>
            <a:spLocks noChangeArrowheads="1"/>
          </p:cNvSpPr>
          <p:nvPr/>
        </p:nvSpPr>
        <p:spPr bwMode="auto">
          <a:xfrm>
            <a:off x="3048000" y="3335379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3152775" y="5105400"/>
            <a:ext cx="568325" cy="550821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89" name="直接连接符 88"/>
          <p:cNvCxnSpPr>
            <a:cxnSpLocks noChangeShapeType="1"/>
            <a:stCxn id="80" idx="4"/>
            <a:endCxn id="88" idx="0"/>
          </p:cNvCxnSpPr>
          <p:nvPr/>
        </p:nvCxnSpPr>
        <p:spPr bwMode="auto">
          <a:xfrm rot="16200000" flipH="1">
            <a:off x="2974161" y="4642622"/>
            <a:ext cx="287379" cy="6381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0" name="直接连接符 89"/>
          <p:cNvCxnSpPr>
            <a:cxnSpLocks noChangeShapeType="1"/>
            <a:stCxn id="72" idx="5"/>
            <a:endCxn id="77" idx="0"/>
          </p:cNvCxnSpPr>
          <p:nvPr/>
        </p:nvCxnSpPr>
        <p:spPr bwMode="auto">
          <a:xfrm rot="16200000" flipH="1">
            <a:off x="2211155" y="1715896"/>
            <a:ext cx="426824" cy="67854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1" name="直接连接符 90"/>
          <p:cNvCxnSpPr>
            <a:cxnSpLocks noChangeShapeType="1"/>
            <a:stCxn id="77" idx="5"/>
            <a:endCxn id="84" idx="0"/>
          </p:cNvCxnSpPr>
          <p:nvPr/>
        </p:nvCxnSpPr>
        <p:spPr bwMode="auto">
          <a:xfrm rot="16200000" flipH="1">
            <a:off x="2850145" y="2853360"/>
            <a:ext cx="596645" cy="36739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92" name="直接连接符 91"/>
          <p:cNvCxnSpPr>
            <a:stCxn id="72" idx="4"/>
            <a:endCxn id="73" idx="0"/>
          </p:cNvCxnSpPr>
          <p:nvPr/>
        </p:nvCxnSpPr>
        <p:spPr bwMode="auto">
          <a:xfrm rot="5400000">
            <a:off x="949284" y="2324100"/>
            <a:ext cx="1336758" cy="533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>
            <a:stCxn id="72" idx="4"/>
            <a:endCxn id="75" idx="0"/>
          </p:cNvCxnSpPr>
          <p:nvPr/>
        </p:nvCxnSpPr>
        <p:spPr bwMode="auto">
          <a:xfrm rot="5400000">
            <a:off x="635774" y="3018610"/>
            <a:ext cx="2344779" cy="1524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>
            <a:stCxn id="84" idx="4"/>
            <a:endCxn id="88" idx="0"/>
          </p:cNvCxnSpPr>
          <p:nvPr/>
        </p:nvCxnSpPr>
        <p:spPr bwMode="auto">
          <a:xfrm rot="16200000" flipH="1">
            <a:off x="2774950" y="4443412"/>
            <a:ext cx="1219200" cy="104775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003399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9226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二叉树、树林之间的转换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57200" y="1143000"/>
            <a:ext cx="8686800" cy="3170099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  <a:latin typeface="+mj-lt"/>
              </a:rPr>
              <a:t> 小结</a:t>
            </a:r>
            <a:r>
              <a:rPr lang="zh-CN" altLang="en-US" sz="30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：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3000" dirty="0" smtClean="0">
                <a:latin typeface="+mj-lt"/>
              </a:rPr>
              <a:t>  基于树的长子</a:t>
            </a:r>
            <a:r>
              <a:rPr lang="en-US" altLang="zh-CN" sz="3000" dirty="0" smtClean="0">
                <a:latin typeface="+mj-lt"/>
              </a:rPr>
              <a:t>--</a:t>
            </a:r>
            <a:r>
              <a:rPr lang="zh-CN" altLang="en-US" sz="3000" dirty="0" smtClean="0">
                <a:latin typeface="+mj-lt"/>
              </a:rPr>
              <a:t>兄弟表示法，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latin typeface="+mj-lt"/>
              </a:rPr>
              <a:t>     </a:t>
            </a:r>
            <a:r>
              <a:rPr lang="zh-CN" altLang="en-US" sz="3000" dirty="0" smtClean="0">
                <a:latin typeface="+mj-lt"/>
              </a:rPr>
              <a:t>树、树林转换为</a:t>
            </a:r>
            <a:r>
              <a:rPr lang="en-US" altLang="zh-CN" sz="3000" dirty="0" smtClean="0">
                <a:latin typeface="+mj-lt"/>
              </a:rPr>
              <a:t>1</a:t>
            </a:r>
            <a:r>
              <a:rPr lang="zh-CN" altLang="en-US" sz="3000" dirty="0" smtClean="0">
                <a:latin typeface="+mj-lt"/>
              </a:rPr>
              <a:t>棵二叉树，</a:t>
            </a:r>
            <a:endParaRPr lang="en-US" altLang="zh-CN" sz="300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     (1) 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左子树由第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棵树的所有子树组成；</a:t>
            </a:r>
            <a:endParaRPr lang="en-US" altLang="zh-CN" sz="3000" dirty="0" smtClean="0">
              <a:solidFill>
                <a:srgbClr val="008A00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300"/>
              </a:spcBef>
              <a:buNone/>
            </a:pP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     (2) 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右子树由第</a:t>
            </a:r>
            <a:r>
              <a:rPr lang="en-US" altLang="zh-CN" sz="3000" dirty="0" smtClean="0">
                <a:solidFill>
                  <a:srgbClr val="008A00"/>
                </a:solidFill>
                <a:latin typeface="+mj-lt"/>
              </a:rPr>
              <a:t>1</a:t>
            </a:r>
            <a:r>
              <a:rPr lang="zh-CN" altLang="en-US" sz="3000" dirty="0" smtClean="0">
                <a:solidFill>
                  <a:srgbClr val="008A00"/>
                </a:solidFill>
                <a:latin typeface="+mj-lt"/>
              </a:rPr>
              <a:t>棵树的兄弟树组成；</a:t>
            </a:r>
            <a:endParaRPr lang="zh-CN" altLang="en-US" sz="3000" dirty="0">
              <a:solidFill>
                <a:srgbClr val="008A00"/>
              </a:solidFill>
              <a:latin typeface="+mj-lt"/>
            </a:endParaRPr>
          </a:p>
        </p:txBody>
      </p:sp>
      <p:sp>
        <p:nvSpPr>
          <p:cNvPr id="44" name="Oval 27"/>
          <p:cNvSpPr>
            <a:spLocks noChangeArrowheads="1"/>
          </p:cNvSpPr>
          <p:nvPr/>
        </p:nvSpPr>
        <p:spPr bwMode="auto">
          <a:xfrm>
            <a:off x="1946275" y="4538539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cxnSpLocks noChangeShapeType="1"/>
            <a:stCxn id="44" idx="4"/>
            <a:endCxn id="46" idx="0"/>
          </p:cNvCxnSpPr>
          <p:nvPr/>
        </p:nvCxnSpPr>
        <p:spPr bwMode="auto">
          <a:xfrm rot="16200000" flipH="1">
            <a:off x="1981180" y="5338618"/>
            <a:ext cx="515979" cy="174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 bwMode="auto">
          <a:xfrm>
            <a:off x="990600" y="5605339"/>
            <a:ext cx="2514600" cy="707886"/>
          </a:xfrm>
          <a:prstGeom prst="rect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3048000" y="4495800"/>
            <a:ext cx="1981200" cy="707886"/>
          </a:xfrm>
          <a:prstGeom prst="rect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, …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990600" y="4419600"/>
            <a:ext cx="762000" cy="70788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T</a:t>
            </a:r>
            <a:r>
              <a:rPr kumimoji="0" lang="en-US" altLang="zh-CN" sz="32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endParaRPr kumimoji="0" lang="zh-CN" altLang="en-US" sz="3200" b="0" i="0" u="none" strike="noStrike" cap="none" normalizeH="0" baseline="-25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9" name="Oval 27"/>
          <p:cNvSpPr>
            <a:spLocks noChangeArrowheads="1"/>
          </p:cNvSpPr>
          <p:nvPr/>
        </p:nvSpPr>
        <p:spPr bwMode="auto">
          <a:xfrm>
            <a:off x="6899275" y="4444238"/>
            <a:ext cx="568325" cy="550821"/>
          </a:xfrm>
          <a:prstGeom prst="ellipse">
            <a:avLst/>
          </a:prstGeom>
          <a:solidFill>
            <a:srgbClr val="0000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A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0" name="等腰三角形 49"/>
          <p:cNvSpPr/>
          <p:nvPr/>
        </p:nvSpPr>
        <p:spPr bwMode="auto">
          <a:xfrm>
            <a:off x="5881800" y="5452259"/>
            <a:ext cx="900000" cy="900000"/>
          </a:xfrm>
          <a:prstGeom prst="triangle">
            <a:avLst/>
          </a:prstGeom>
          <a:solidFill>
            <a:srgbClr val="FF660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等腰三角形 50"/>
          <p:cNvSpPr/>
          <p:nvPr/>
        </p:nvSpPr>
        <p:spPr bwMode="auto">
          <a:xfrm>
            <a:off x="7634400" y="5452259"/>
            <a:ext cx="900000" cy="900000"/>
          </a:xfrm>
          <a:prstGeom prst="triangle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2" name="直接连接符 51"/>
          <p:cNvCxnSpPr>
            <a:cxnSpLocks noChangeShapeType="1"/>
            <a:stCxn id="49" idx="3"/>
            <a:endCxn id="50" idx="0"/>
          </p:cNvCxnSpPr>
          <p:nvPr/>
        </p:nvCxnSpPr>
        <p:spPr bwMode="auto">
          <a:xfrm rot="5400000">
            <a:off x="6388219" y="4857974"/>
            <a:ext cx="537866" cy="65070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52"/>
          <p:cNvCxnSpPr>
            <a:cxnSpLocks noChangeShapeType="1"/>
            <a:stCxn id="49" idx="5"/>
            <a:endCxn id="51" idx="0"/>
          </p:cNvCxnSpPr>
          <p:nvPr/>
        </p:nvCxnSpPr>
        <p:spPr bwMode="auto">
          <a:xfrm rot="16200000" flipH="1">
            <a:off x="7465452" y="4833311"/>
            <a:ext cx="537866" cy="70002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53"/>
          <p:cNvCxnSpPr/>
          <p:nvPr/>
        </p:nvCxnSpPr>
        <p:spPr bwMode="auto">
          <a:xfrm rot="5400000">
            <a:off x="4381897" y="5447109"/>
            <a:ext cx="2209006" cy="1588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8813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4381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掌握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252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树的先根、后根遍历</a:t>
            </a:r>
            <a:r>
              <a:rPr lang="zh-CN" altLang="en-US" sz="3200" dirty="0" smtClean="0"/>
              <a:t>；树</a:t>
            </a:r>
            <a:r>
              <a:rPr lang="zh-CN" altLang="en-US" sz="3200" dirty="0"/>
              <a:t>的广度优先遍历；</a:t>
            </a:r>
            <a:endParaRPr lang="en-US" altLang="zh-CN" sz="3200" dirty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</a:t>
            </a:r>
            <a:r>
              <a:rPr lang="zh-CN" altLang="en-US" sz="3200" dirty="0" smtClean="0"/>
              <a:t>树的三种实现方式，及基本操作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找长子、右      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/>
              <a:t> </a:t>
            </a:r>
            <a:r>
              <a:rPr lang="zh-CN" altLang="en-US" sz="3200" dirty="0" smtClean="0"/>
              <a:t>兄弟、父亲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的实现；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2400"/>
              </a:spcBef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了解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</a:t>
            </a:r>
            <a:r>
              <a:rPr lang="zh-CN" altLang="en-US" sz="3200" dirty="0" smtClean="0"/>
              <a:t>树与二叉树之间的转换；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4735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285001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第</a:t>
            </a:r>
            <a:r>
              <a:rPr lang="en-US" altLang="zh-CN" sz="3200" dirty="0" smtClean="0">
                <a:solidFill>
                  <a:srgbClr val="003399"/>
                </a:solidFill>
              </a:rPr>
              <a:t>5</a:t>
            </a:r>
            <a:r>
              <a:rPr lang="zh-CN" altLang="en-US" sz="3200" dirty="0" smtClean="0">
                <a:solidFill>
                  <a:srgbClr val="003399"/>
                </a:solidFill>
              </a:rPr>
              <a:t>章复习题</a:t>
            </a:r>
            <a:r>
              <a:rPr lang="en-US" altLang="zh-CN" sz="3200" dirty="0" smtClean="0">
                <a:solidFill>
                  <a:srgbClr val="003399"/>
                </a:solidFill>
              </a:rPr>
              <a:t>11</a:t>
            </a:r>
            <a:r>
              <a:rPr lang="zh-CN" altLang="en-US" sz="3200" dirty="0" smtClean="0">
                <a:solidFill>
                  <a:srgbClr val="003399"/>
                </a:solidFill>
              </a:rPr>
              <a:t>、</a:t>
            </a:r>
            <a:r>
              <a:rPr lang="en-US" altLang="zh-CN" sz="3200" dirty="0" smtClean="0">
                <a:solidFill>
                  <a:srgbClr val="003399"/>
                </a:solidFill>
              </a:rPr>
              <a:t>12</a:t>
            </a:r>
            <a:r>
              <a:rPr lang="zh-CN" altLang="en-US" sz="3200" dirty="0" smtClean="0">
                <a:solidFill>
                  <a:srgbClr val="003399"/>
                </a:solidFill>
              </a:rPr>
              <a:t>、</a:t>
            </a:r>
            <a:r>
              <a:rPr lang="en-US" altLang="zh-CN" sz="3200" dirty="0" smtClean="0">
                <a:solidFill>
                  <a:srgbClr val="003399"/>
                </a:solidFill>
              </a:rPr>
              <a:t>14</a:t>
            </a:r>
            <a:r>
              <a:rPr lang="zh-CN" altLang="en-US" sz="3200" dirty="0" smtClean="0">
                <a:solidFill>
                  <a:srgbClr val="003399"/>
                </a:solidFill>
              </a:rPr>
              <a:t>；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 设计一个线性时间算法，用于打印用长子</a:t>
            </a:r>
            <a:r>
              <a:rPr lang="en-US" altLang="zh-CN" sz="3200" dirty="0" smtClean="0">
                <a:solidFill>
                  <a:srgbClr val="003399"/>
                </a:solidFill>
              </a:rPr>
              <a:t>--</a:t>
            </a:r>
            <a:r>
              <a:rPr lang="zh-CN" altLang="en-US" sz="3200" dirty="0" smtClean="0">
                <a:solidFill>
                  <a:srgbClr val="003399"/>
                </a:solidFill>
              </a:rPr>
              <a:t>兄弟表示的树中所有结点的信息。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10522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基本概念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33400" y="1143000"/>
            <a:ext cx="8610600" cy="502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5000"/>
              </a:lnSpc>
              <a:spcBef>
                <a:spcPts val="0"/>
              </a:spcBef>
            </a:pPr>
            <a:r>
              <a:rPr lang="en-US" altLang="zh-CN" sz="3200" dirty="0" smtClean="0">
                <a:solidFill>
                  <a:srgbClr val="003399"/>
                </a:solidFill>
              </a:rPr>
              <a:t> </a:t>
            </a:r>
            <a:r>
              <a:rPr lang="zh-CN" altLang="en-US" sz="3200" dirty="0" smtClean="0">
                <a:solidFill>
                  <a:srgbClr val="003399"/>
                </a:solidFill>
              </a:rPr>
              <a:t>树：</a:t>
            </a:r>
            <a:r>
              <a:rPr lang="zh-CN" altLang="en-US" sz="3200" dirty="0" smtClean="0"/>
              <a:t>有限个结点及其关系的集合，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        </a:t>
            </a:r>
            <a:r>
              <a:rPr lang="zh-CN" altLang="en-US" sz="3200" dirty="0" smtClean="0">
                <a:solidFill>
                  <a:srgbClr val="003399"/>
                </a:solidFill>
              </a:rPr>
              <a:t>可以是空树，</a:t>
            </a:r>
            <a:r>
              <a:rPr lang="zh-CN" altLang="en-US" sz="3200" dirty="0" smtClean="0"/>
              <a:t>否则满足：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(1) </a:t>
            </a:r>
            <a:r>
              <a:rPr lang="zh-CN" altLang="en-US" sz="3200" dirty="0" smtClean="0"/>
              <a:t>有且仅有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个根；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600"/>
              </a:spcBef>
              <a:buNone/>
            </a:pPr>
            <a:r>
              <a:rPr lang="en-US" altLang="zh-CN" sz="3200" dirty="0" smtClean="0"/>
              <a:t>  (2) </a:t>
            </a:r>
            <a:r>
              <a:rPr lang="zh-CN" altLang="en-US" sz="3200" dirty="0" smtClean="0"/>
              <a:t>除根外，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</a:t>
            </a:r>
            <a:r>
              <a:rPr lang="zh-CN" altLang="en-US" sz="3200" dirty="0" smtClean="0"/>
              <a:t>其余结点分为</a:t>
            </a:r>
            <a:r>
              <a:rPr lang="zh-CN" altLang="en-US" sz="3200" dirty="0" smtClean="0">
                <a:solidFill>
                  <a:srgbClr val="006600"/>
                </a:solidFill>
              </a:rPr>
              <a:t>若干不相交的集合</a:t>
            </a:r>
            <a:endParaRPr lang="en-US" altLang="zh-CN" sz="3200" dirty="0" smtClean="0">
              <a:solidFill>
                <a:srgbClr val="006600"/>
              </a:solidFill>
            </a:endParaRPr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 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T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, ……, T</a:t>
            </a:r>
            <a:r>
              <a:rPr lang="en-US" altLang="zh-CN" sz="3200" baseline="-25000" dirty="0" smtClean="0"/>
              <a:t>m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35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>
                <a:solidFill>
                  <a:srgbClr val="006600"/>
                </a:solidFill>
              </a:rPr>
              <a:t>每个集合是</a:t>
            </a:r>
            <a:r>
              <a:rPr lang="en-US" altLang="zh-CN" sz="3200" dirty="0" smtClean="0">
                <a:solidFill>
                  <a:srgbClr val="006600"/>
                </a:solidFill>
              </a:rPr>
              <a:t>1</a:t>
            </a:r>
            <a:r>
              <a:rPr lang="zh-CN" altLang="en-US" sz="3200" dirty="0" smtClean="0">
                <a:solidFill>
                  <a:srgbClr val="006600"/>
                </a:solidFill>
              </a:rPr>
              <a:t>棵树，称为根的子树。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383134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239000" y="1435535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8157600" y="240933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8486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648168" y="1755237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688135" y="1723869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848900" y="2993770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426000" y="3416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6332867" y="3107601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7111800" y="3429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713901" y="2816036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559600" y="33657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8357134" y="2947269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7556399" y="429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28" idx="3"/>
            <a:endCxn id="39" idx="0"/>
          </p:cNvCxnSpPr>
          <p:nvPr/>
        </p:nvCxnSpPr>
        <p:spPr bwMode="auto">
          <a:xfrm rot="5400000">
            <a:off x="7563167" y="3943702"/>
            <a:ext cx="557930" cy="1394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740200" y="344193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869367" y="2864903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结点的度：</a:t>
            </a:r>
            <a:r>
              <a:rPr lang="zh-CN" altLang="en-US" sz="3200" dirty="0" smtClean="0">
                <a:latin typeface="+mj-lt"/>
              </a:rPr>
              <a:t>该结点的孩子个数；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树的度：</a:t>
            </a:r>
            <a:r>
              <a:rPr lang="zh-CN" altLang="en-US" sz="3200" dirty="0" smtClean="0">
                <a:latin typeface="+mj-lt"/>
              </a:rPr>
              <a:t>树中结点度的最大值；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兄弟：</a:t>
            </a:r>
            <a:r>
              <a:rPr lang="zh-CN" altLang="en-US" sz="3200" dirty="0" smtClean="0">
                <a:latin typeface="+mj-lt"/>
              </a:rPr>
              <a:t>有共同的父结点；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无序树：</a:t>
            </a:r>
            <a:r>
              <a:rPr lang="zh-CN" altLang="en-US" sz="3200" dirty="0" smtClean="0">
                <a:latin typeface="+mj-lt"/>
              </a:rPr>
              <a:t>兄弟间无左右次序；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有序树：</a:t>
            </a:r>
            <a:r>
              <a:rPr lang="zh-CN" altLang="en-US" sz="3200" dirty="0" smtClean="0">
                <a:latin typeface="+mj-lt"/>
              </a:rPr>
              <a:t>兄弟分左右；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长子：</a:t>
            </a:r>
            <a:r>
              <a:rPr lang="zh-CN" altLang="en-US" sz="3200" dirty="0" smtClean="0">
                <a:latin typeface="+mj-lt"/>
              </a:rPr>
              <a:t>最左子结点；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次子：</a:t>
            </a:r>
            <a:r>
              <a:rPr lang="zh-CN" altLang="en-US" sz="3200" dirty="0" smtClean="0">
                <a:latin typeface="+mj-lt"/>
              </a:rPr>
              <a:t>长子的右邻；</a:t>
            </a:r>
            <a:endParaRPr lang="en-US" altLang="zh-CN" sz="3200" dirty="0" smtClean="0">
              <a:latin typeface="+mj-lt"/>
            </a:endParaRPr>
          </a:p>
          <a:p>
            <a:pPr marL="72000" lvl="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左、右兄弟</a:t>
            </a:r>
            <a:endParaRPr lang="en-US" altLang="zh-CN" sz="3200" dirty="0" smtClean="0">
              <a:solidFill>
                <a:srgbClr val="003399"/>
              </a:solidFill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常用术语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6205534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61400" y="1981200"/>
            <a:ext cx="432000" cy="432000"/>
          </a:xfrm>
          <a:prstGeom prst="ellipse">
            <a:avLst/>
          </a:prstGeom>
          <a:solidFill>
            <a:srgbClr val="FFFE98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7" name="Oval 28"/>
          <p:cNvSpPr>
            <a:spLocks noChangeArrowheads="1"/>
          </p:cNvSpPr>
          <p:nvPr/>
        </p:nvSpPr>
        <p:spPr bwMode="auto">
          <a:xfrm>
            <a:off x="7980000" y="2954999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76710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9" name="直接连接符 28"/>
          <p:cNvCxnSpPr>
            <a:stCxn id="24" idx="3"/>
            <a:endCxn id="23" idx="0"/>
          </p:cNvCxnSpPr>
          <p:nvPr/>
        </p:nvCxnSpPr>
        <p:spPr bwMode="auto">
          <a:xfrm rot="5400000">
            <a:off x="6470568" y="2300902"/>
            <a:ext cx="605064" cy="7031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24" idx="5"/>
            <a:endCxn id="27" idx="0"/>
          </p:cNvCxnSpPr>
          <p:nvPr/>
        </p:nvCxnSpPr>
        <p:spPr bwMode="auto">
          <a:xfrm rot="16200000" flipH="1">
            <a:off x="7510535" y="2269534"/>
            <a:ext cx="605064" cy="765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7" idx="3"/>
            <a:endCxn id="28" idx="0"/>
          </p:cNvCxnSpPr>
          <p:nvPr/>
        </p:nvCxnSpPr>
        <p:spPr bwMode="auto">
          <a:xfrm rot="5400000">
            <a:off x="7671300" y="3539435"/>
            <a:ext cx="587666" cy="156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29"/>
          <p:cNvSpPr>
            <a:spLocks noChangeArrowheads="1"/>
          </p:cNvSpPr>
          <p:nvPr/>
        </p:nvSpPr>
        <p:spPr bwMode="auto">
          <a:xfrm>
            <a:off x="6248400" y="3962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E</a:t>
            </a:r>
            <a:endParaRPr lang="zh-CN" altLang="en-US" sz="3200" dirty="0"/>
          </a:p>
        </p:txBody>
      </p:sp>
      <p:cxnSp>
        <p:nvCxnSpPr>
          <p:cNvPr id="34" name="直接连接符 33"/>
          <p:cNvCxnSpPr>
            <a:stCxn id="23" idx="4"/>
            <a:endCxn id="33" idx="0"/>
          </p:cNvCxnSpPr>
          <p:nvPr/>
        </p:nvCxnSpPr>
        <p:spPr bwMode="auto">
          <a:xfrm rot="16200000" flipH="1">
            <a:off x="6155267" y="3653266"/>
            <a:ext cx="5754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6934200" y="3975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36" name="直接连接符 35"/>
          <p:cNvCxnSpPr>
            <a:stCxn id="23" idx="5"/>
            <a:endCxn id="35" idx="0"/>
          </p:cNvCxnSpPr>
          <p:nvPr/>
        </p:nvCxnSpPr>
        <p:spPr bwMode="auto">
          <a:xfrm rot="16200000" flipH="1">
            <a:off x="6536301" y="3361701"/>
            <a:ext cx="6518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8382000" y="39114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27" idx="5"/>
            <a:endCxn id="37" idx="0"/>
          </p:cNvCxnSpPr>
          <p:nvPr/>
        </p:nvCxnSpPr>
        <p:spPr bwMode="auto">
          <a:xfrm rot="16200000" flipH="1">
            <a:off x="8179534" y="3492934"/>
            <a:ext cx="587666" cy="2492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59310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I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3" idx="3"/>
            <a:endCxn id="39" idx="0"/>
          </p:cNvCxnSpPr>
          <p:nvPr/>
        </p:nvCxnSpPr>
        <p:spPr bwMode="auto">
          <a:xfrm rot="5400000">
            <a:off x="5938103" y="4540033"/>
            <a:ext cx="582460" cy="1646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5562600" y="39876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23" idx="3"/>
            <a:endCxn id="41" idx="0"/>
          </p:cNvCxnSpPr>
          <p:nvPr/>
        </p:nvCxnSpPr>
        <p:spPr bwMode="auto">
          <a:xfrm rot="5400000">
            <a:off x="5691767" y="3410568"/>
            <a:ext cx="6638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6693000" y="491359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35" idx="3"/>
            <a:endCxn id="22" idx="0"/>
          </p:cNvCxnSpPr>
          <p:nvPr/>
        </p:nvCxnSpPr>
        <p:spPr bwMode="auto">
          <a:xfrm rot="5400000">
            <a:off x="6668603" y="4584733"/>
            <a:ext cx="569260" cy="884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7302599" y="492492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35" idx="5"/>
            <a:endCxn id="43" idx="0"/>
          </p:cNvCxnSpPr>
          <p:nvPr/>
        </p:nvCxnSpPr>
        <p:spPr bwMode="auto">
          <a:xfrm rot="16200000" flipH="1">
            <a:off x="7120472" y="4526798"/>
            <a:ext cx="580590" cy="2156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椭圆 48"/>
          <p:cNvSpPr/>
          <p:nvPr/>
        </p:nvSpPr>
        <p:spPr bwMode="auto">
          <a:xfrm rot="5400000">
            <a:off x="7219200" y="3256800"/>
            <a:ext cx="1980000" cy="1260000"/>
          </a:xfrm>
          <a:prstGeom prst="ellipse">
            <a:avLst/>
          </a:prstGeom>
          <a:noFill/>
          <a:ln w="38100" cap="flat" cmpd="sng" algn="ctr">
            <a:solidFill>
              <a:srgbClr val="FF6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5181600" y="5715000"/>
            <a:ext cx="3886200" cy="60960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28575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在</a:t>
            </a:r>
            <a:r>
              <a:rPr lang="en-US" altLang="zh-CN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B</a:t>
            </a:r>
            <a:r>
              <a:rPr lang="zh-CN" altLang="en-US" sz="3200" dirty="0" smtClean="0">
                <a:solidFill>
                  <a:srgbClr val="008A00"/>
                </a:solidFill>
                <a:latin typeface="黑体" pitchFamily="2" charset="-122"/>
                <a:ea typeface="黑体" pitchFamily="2" charset="-122"/>
              </a:rPr>
              <a:t>及其子树的右边</a:t>
            </a:r>
            <a:endParaRPr lang="en-US" altLang="zh-CN" sz="3200" dirty="0" smtClean="0">
              <a:solidFill>
                <a:srgbClr val="008A00"/>
              </a:solidFill>
              <a:latin typeface="黑体" pitchFamily="2" charset="-122"/>
              <a:ea typeface="黑体" pitchFamily="2" charset="-122"/>
            </a:endParaRPr>
          </a:p>
        </p:txBody>
      </p:sp>
      <p:cxnSp>
        <p:nvCxnSpPr>
          <p:cNvPr id="51" name="直接箭头连接符 50"/>
          <p:cNvCxnSpPr>
            <a:stCxn id="49" idx="6"/>
          </p:cNvCxnSpPr>
          <p:nvPr/>
        </p:nvCxnSpPr>
        <p:spPr bwMode="auto">
          <a:xfrm rot="5400000">
            <a:off x="7686000" y="5191800"/>
            <a:ext cx="838200" cy="2082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//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树类型 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Tree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&lt;=&gt; </a:t>
            </a:r>
            <a:r>
              <a:rPr lang="zh-CN" altLang="en-US" sz="3200" dirty="0" smtClean="0">
                <a:solidFill>
                  <a:srgbClr val="003399"/>
                </a:solidFill>
                <a:latin typeface="+mj-lt"/>
              </a:rPr>
              <a:t>结点类型</a:t>
            </a:r>
            <a:r>
              <a:rPr lang="en-US" altLang="zh-CN" sz="3200" dirty="0" smtClean="0">
                <a:solidFill>
                  <a:srgbClr val="003399"/>
                </a:solidFill>
                <a:latin typeface="+mj-lt"/>
              </a:rPr>
              <a:t>Node</a:t>
            </a:r>
          </a:p>
          <a:p>
            <a:pPr marL="342900" lvl="0" indent="-342900">
              <a:lnSpc>
                <a:spcPct val="10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sz="3200" dirty="0" smtClean="0"/>
              <a:t>Tree </a:t>
            </a:r>
            <a:r>
              <a:rPr lang="en-US" altLang="zh-CN" sz="3200" dirty="0" err="1" smtClean="0"/>
              <a:t>consTree</a:t>
            </a:r>
            <a:r>
              <a:rPr lang="en-US" altLang="zh-CN" sz="3200" dirty="0" smtClean="0"/>
              <a:t>(Node p, Tree t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, …, Tree </a:t>
            </a:r>
            <a:r>
              <a:rPr lang="en-US" altLang="zh-CN" sz="3200" dirty="0" err="1" smtClean="0"/>
              <a:t>t</a:t>
            </a:r>
            <a:r>
              <a:rPr lang="en-US" altLang="zh-CN" sz="3200" baseline="-25000" dirty="0" err="1" smtClean="0"/>
              <a:t>i</a:t>
            </a:r>
            <a:r>
              <a:rPr lang="en-US" altLang="zh-CN" sz="3200" dirty="0" smtClean="0"/>
              <a:t>) 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dirty="0" smtClean="0">
                <a:solidFill>
                  <a:srgbClr val="008A00"/>
                </a:solidFill>
              </a:rPr>
              <a:t> 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以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为根，</a:t>
            </a:r>
            <a:r>
              <a:rPr lang="en-US" altLang="zh-CN" dirty="0" smtClean="0">
                <a:solidFill>
                  <a:srgbClr val="008A00"/>
                </a:solidFill>
              </a:rPr>
              <a:t>t1, …, </a:t>
            </a:r>
            <a:r>
              <a:rPr lang="en-US" altLang="zh-CN" dirty="0" err="1" smtClean="0">
                <a:solidFill>
                  <a:srgbClr val="008A00"/>
                </a:solidFill>
              </a:rPr>
              <a:t>t</a:t>
            </a:r>
            <a:r>
              <a:rPr lang="en-US" altLang="zh-CN" baseline="-25000" dirty="0" err="1" smtClean="0">
                <a:solidFill>
                  <a:srgbClr val="008A00"/>
                </a:solidFill>
              </a:rPr>
              <a:t>i</a:t>
            </a:r>
            <a:r>
              <a:rPr lang="zh-CN" altLang="en-US" dirty="0" smtClean="0">
                <a:solidFill>
                  <a:srgbClr val="008A00"/>
                </a:solidFill>
              </a:rPr>
              <a:t>为子树，建树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isNull</a:t>
            </a:r>
            <a:r>
              <a:rPr lang="en-US" altLang="zh-CN" sz="3200" dirty="0" smtClean="0"/>
              <a:t>(Tree t)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判空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Node root(Tree t) 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返回树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的根结点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Node </a:t>
            </a:r>
            <a:r>
              <a:rPr lang="en-US" altLang="zh-CN" sz="3200" dirty="0" smtClean="0">
                <a:solidFill>
                  <a:srgbClr val="003399"/>
                </a:solidFill>
              </a:rPr>
              <a:t>parent</a:t>
            </a:r>
            <a:r>
              <a:rPr lang="en-US" altLang="zh-CN" sz="3200" dirty="0" smtClean="0"/>
              <a:t>(Node p)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p</a:t>
            </a:r>
            <a:r>
              <a:rPr lang="zh-CN" altLang="en-US" dirty="0" smtClean="0">
                <a:solidFill>
                  <a:srgbClr val="008A00"/>
                </a:solidFill>
              </a:rPr>
              <a:t>的父亲结点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Tree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leftChild</a:t>
            </a:r>
            <a:r>
              <a:rPr lang="en-US" altLang="zh-CN" sz="3200" dirty="0" smtClean="0"/>
              <a:t>(Tree t)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的长子树</a:t>
            </a:r>
            <a:endParaRPr lang="en-US" altLang="zh-CN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00000"/>
              </a:lnSpc>
              <a:spcBef>
                <a:spcPts val="1500"/>
              </a:spcBef>
              <a:defRPr/>
            </a:pPr>
            <a:r>
              <a:rPr lang="en-US" altLang="zh-CN" sz="3200" dirty="0" smtClean="0"/>
              <a:t>Tree </a:t>
            </a:r>
            <a:r>
              <a:rPr lang="en-US" altLang="zh-CN" sz="3200" dirty="0" err="1" smtClean="0">
                <a:solidFill>
                  <a:srgbClr val="003399"/>
                </a:solidFill>
              </a:rPr>
              <a:t>rightSibling</a:t>
            </a:r>
            <a:r>
              <a:rPr lang="en-US" altLang="zh-CN" sz="3200" dirty="0" smtClean="0"/>
              <a:t>(Tree t) </a:t>
            </a: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求</a:t>
            </a:r>
            <a:r>
              <a:rPr lang="en-US" altLang="zh-CN" dirty="0" smtClean="0">
                <a:solidFill>
                  <a:srgbClr val="008A00"/>
                </a:solidFill>
              </a:rPr>
              <a:t>t</a:t>
            </a:r>
            <a:r>
              <a:rPr lang="zh-CN" altLang="en-US" dirty="0" smtClean="0">
                <a:solidFill>
                  <a:srgbClr val="008A00"/>
                </a:solidFill>
              </a:rPr>
              <a:t>的右邻兄弟树</a:t>
            </a:r>
            <a:endParaRPr lang="en-US" altLang="zh-CN" dirty="0" smtClean="0">
              <a:latin typeface="+mj-lt"/>
            </a:endParaRPr>
          </a:p>
          <a:p>
            <a:pPr marL="72000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zh-CN" altLang="en-US" sz="3200" dirty="0" smtClean="0">
                <a:latin typeface="+mj-lt"/>
              </a:rPr>
              <a:t> </a:t>
            </a:r>
            <a:endParaRPr lang="en-US" altLang="zh-CN" sz="320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抽象数据类型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26"/>
          <p:cNvSpPr>
            <a:spLocks noChangeArrowheads="1"/>
          </p:cNvSpPr>
          <p:nvPr/>
        </p:nvSpPr>
        <p:spPr bwMode="auto">
          <a:xfrm>
            <a:off x="7462535" y="2423874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29"/>
          <p:cNvSpPr>
            <a:spLocks noChangeArrowheads="1"/>
          </p:cNvSpPr>
          <p:nvPr/>
        </p:nvSpPr>
        <p:spPr bwMode="auto">
          <a:xfrm>
            <a:off x="7505401" y="32536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9" name="直接连接符 8"/>
          <p:cNvCxnSpPr>
            <a:stCxn id="5" idx="4"/>
            <a:endCxn id="6" idx="0"/>
          </p:cNvCxnSpPr>
          <p:nvPr/>
        </p:nvCxnSpPr>
        <p:spPr bwMode="auto">
          <a:xfrm rot="16200000" flipH="1">
            <a:off x="7501068" y="3033341"/>
            <a:ext cx="397801" cy="428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191201" y="32668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stCxn id="5" idx="5"/>
            <a:endCxn id="10" idx="0"/>
          </p:cNvCxnSpPr>
          <p:nvPr/>
        </p:nvCxnSpPr>
        <p:spPr bwMode="auto">
          <a:xfrm rot="16200000" flipH="1">
            <a:off x="7882102" y="2741776"/>
            <a:ext cx="474266" cy="57593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6819601" y="3278875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cxnSp>
        <p:nvCxnSpPr>
          <p:cNvPr id="15" name="直接连接符 14"/>
          <p:cNvCxnSpPr>
            <a:stCxn id="5" idx="3"/>
            <a:endCxn id="14" idx="0"/>
          </p:cNvCxnSpPr>
          <p:nvPr/>
        </p:nvCxnSpPr>
        <p:spPr bwMode="auto">
          <a:xfrm rot="5400000">
            <a:off x="7037568" y="2790643"/>
            <a:ext cx="486266" cy="490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924800" y="420487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J</a:t>
            </a:r>
            <a:endParaRPr lang="zh-CN" altLang="en-US" sz="3200" dirty="0"/>
          </a:p>
        </p:txBody>
      </p:sp>
      <p:cxnSp>
        <p:nvCxnSpPr>
          <p:cNvPr id="17" name="直接连接符 16"/>
          <p:cNvCxnSpPr>
            <a:stCxn id="10" idx="3"/>
            <a:endCxn id="16" idx="0"/>
          </p:cNvCxnSpPr>
          <p:nvPr/>
        </p:nvCxnSpPr>
        <p:spPr bwMode="auto">
          <a:xfrm rot="5400000">
            <a:off x="7913003" y="3863407"/>
            <a:ext cx="569260" cy="11366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8559600" y="4216200"/>
            <a:ext cx="432000" cy="432000"/>
          </a:xfrm>
          <a:prstGeom prst="ellipse">
            <a:avLst/>
          </a:prstGeom>
          <a:solidFill>
            <a:srgbClr val="FFFF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 smtClean="0"/>
              <a:t>K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0" idx="5"/>
            <a:endCxn id="18" idx="0"/>
          </p:cNvCxnSpPr>
          <p:nvPr/>
        </p:nvCxnSpPr>
        <p:spPr bwMode="auto">
          <a:xfrm rot="16200000" flipH="1">
            <a:off x="8377473" y="3818073"/>
            <a:ext cx="580590" cy="2156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56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树的遍历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62588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800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3399"/>
                </a:solidFill>
              </a:rPr>
              <a:t> 深度优先遍历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先根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先序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    -- 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中根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中序</a:t>
            </a:r>
            <a:r>
              <a:rPr lang="en-US" altLang="zh-CN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zh-CN" altLang="en-US" sz="3200" dirty="0" smtClean="0">
                <a:solidFill>
                  <a:schemeClr val="bg1">
                    <a:lumMod val="50000"/>
                  </a:schemeClr>
                </a:solidFill>
              </a:rPr>
              <a:t>遍历；</a:t>
            </a:r>
            <a:endParaRPr lang="en-US" altLang="zh-CN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08000"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sz="3200" dirty="0" smtClean="0"/>
              <a:t>    </a:t>
            </a:r>
            <a:r>
              <a:rPr lang="en-US" altLang="zh-CN" sz="3200" dirty="0" smtClean="0"/>
              <a:t>--</a:t>
            </a:r>
            <a:r>
              <a:rPr lang="zh-CN" altLang="en-US" sz="3200" dirty="0" smtClean="0"/>
              <a:t> 后根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后序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遍历；</a:t>
            </a:r>
            <a:endParaRPr lang="en-US" altLang="zh-CN" sz="3200" dirty="0" smtClean="0"/>
          </a:p>
          <a:p>
            <a:pPr marL="108000">
              <a:lnSpc>
                <a:spcPct val="130000"/>
              </a:lnSpc>
              <a:spcBef>
                <a:spcPts val="1800"/>
              </a:spcBef>
            </a:pPr>
            <a:r>
              <a:rPr lang="zh-CN" altLang="en-US" sz="3200" dirty="0" smtClean="0">
                <a:solidFill>
                  <a:srgbClr val="003399"/>
                </a:solidFill>
              </a:rPr>
              <a:t> 广度优先遍历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30000"/>
              </a:lnSpc>
              <a:spcBef>
                <a:spcPts val="1800"/>
              </a:spcBef>
              <a:buNone/>
            </a:pPr>
            <a:endParaRPr lang="en-US" altLang="zh-CN" sz="3200" dirty="0" smtClean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836725" y="281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zh-CN" altLang="en-US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915046" y="416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6677046" y="40997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zh-CN" altLang="en-US" sz="3200" dirty="0"/>
          </a:p>
        </p:txBody>
      </p:sp>
      <p:cxnSp>
        <p:nvCxnSpPr>
          <p:cNvPr id="11" name="直接连接符 10"/>
          <p:cNvCxnSpPr>
            <a:cxnSpLocks noChangeShapeType="1"/>
            <a:stCxn id="18" idx="5"/>
            <a:endCxn id="6" idx="1"/>
          </p:cNvCxnSpPr>
          <p:nvPr/>
        </p:nvCxnSpPr>
        <p:spPr bwMode="auto">
          <a:xfrm rot="16200000" flipH="1">
            <a:off x="7118339" y="2101014"/>
            <a:ext cx="862818" cy="7215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11"/>
          <p:cNvCxnSpPr>
            <a:cxnSpLocks noChangeShapeType="1"/>
            <a:stCxn id="19" idx="5"/>
            <a:endCxn id="10" idx="0"/>
          </p:cNvCxnSpPr>
          <p:nvPr/>
        </p:nvCxnSpPr>
        <p:spPr bwMode="auto">
          <a:xfrm rot="16200000" flipH="1">
            <a:off x="6242637" y="3413328"/>
            <a:ext cx="7890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9" idx="4"/>
            <a:endCxn id="9" idx="0"/>
          </p:cNvCxnSpPr>
          <p:nvPr/>
        </p:nvCxnSpPr>
        <p:spPr bwMode="auto">
          <a:xfrm rot="5400000">
            <a:off x="5774521" y="3777063"/>
            <a:ext cx="7850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5487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5" name="直接连接符 30"/>
          <p:cNvCxnSpPr>
            <a:cxnSpLocks noChangeShapeType="1"/>
            <a:stCxn id="9" idx="3"/>
            <a:endCxn id="14" idx="0"/>
          </p:cNvCxnSpPr>
          <p:nvPr/>
        </p:nvCxnSpPr>
        <p:spPr bwMode="auto">
          <a:xfrm rot="5400000">
            <a:off x="5552503" y="4786523"/>
            <a:ext cx="623096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1"/>
          <p:cNvCxnSpPr>
            <a:cxnSpLocks noChangeShapeType="1"/>
            <a:stCxn id="17" idx="0"/>
            <a:endCxn id="9" idx="5"/>
          </p:cNvCxnSpPr>
          <p:nvPr/>
        </p:nvCxnSpPr>
        <p:spPr bwMode="auto">
          <a:xfrm rot="16200000" flipV="1">
            <a:off x="6173194" y="4771822"/>
            <a:ext cx="623096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372246" y="5222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J</a:t>
            </a:r>
            <a:endParaRPr lang="en-US" altLang="zh-CN" sz="3200" dirty="0"/>
          </a:p>
        </p:txBody>
      </p:sp>
      <p:sp>
        <p:nvSpPr>
          <p:cNvPr id="18" name="Oval 27"/>
          <p:cNvSpPr>
            <a:spLocks noChangeArrowheads="1"/>
          </p:cNvSpPr>
          <p:nvPr/>
        </p:nvSpPr>
        <p:spPr bwMode="auto">
          <a:xfrm>
            <a:off x="6758771" y="1600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9" name="Oval 26"/>
          <p:cNvSpPr>
            <a:spLocks noChangeArrowheads="1"/>
          </p:cNvSpPr>
          <p:nvPr/>
        </p:nvSpPr>
        <p:spPr bwMode="auto">
          <a:xfrm>
            <a:off x="5915046" y="2880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cxnSpLocks noChangeShapeType="1"/>
            <a:stCxn id="18" idx="3"/>
            <a:endCxn id="19" idx="0"/>
          </p:cNvCxnSpPr>
          <p:nvPr/>
        </p:nvCxnSpPr>
        <p:spPr bwMode="auto">
          <a:xfrm rot="5400000">
            <a:off x="6074740" y="2122697"/>
            <a:ext cx="850147" cy="6655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29"/>
          <p:cNvSpPr>
            <a:spLocks noChangeArrowheads="1"/>
          </p:cNvSpPr>
          <p:nvPr/>
        </p:nvSpPr>
        <p:spPr bwMode="auto">
          <a:xfrm>
            <a:off x="8335200" y="405052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zh-CN" altLang="en-US" sz="3200" dirty="0"/>
          </a:p>
        </p:txBody>
      </p:sp>
      <p:cxnSp>
        <p:nvCxnSpPr>
          <p:cNvPr id="22" name="直接连接符 21"/>
          <p:cNvCxnSpPr>
            <a:cxnSpLocks noChangeShapeType="1"/>
            <a:stCxn id="6" idx="5"/>
            <a:endCxn id="21" idx="0"/>
          </p:cNvCxnSpPr>
          <p:nvPr/>
        </p:nvCxnSpPr>
        <p:spPr bwMode="auto">
          <a:xfrm rot="16200000" flipH="1">
            <a:off x="8026591" y="3489916"/>
            <a:ext cx="800935" cy="3202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29"/>
          <p:cNvSpPr>
            <a:spLocks noChangeArrowheads="1"/>
          </p:cNvSpPr>
          <p:nvPr/>
        </p:nvSpPr>
        <p:spPr bwMode="auto">
          <a:xfrm>
            <a:off x="7439046" y="4079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zh-CN" altLang="en-US" sz="3200" dirty="0"/>
          </a:p>
        </p:txBody>
      </p:sp>
      <p:cxnSp>
        <p:nvCxnSpPr>
          <p:cNvPr id="24" name="直接连接符 23"/>
          <p:cNvCxnSpPr>
            <a:cxnSpLocks noChangeShapeType="1"/>
            <a:stCxn id="6" idx="3"/>
            <a:endCxn id="23" idx="0"/>
          </p:cNvCxnSpPr>
          <p:nvPr/>
        </p:nvCxnSpPr>
        <p:spPr bwMode="auto">
          <a:xfrm rot="5400000">
            <a:off x="7385648" y="3554989"/>
            <a:ext cx="830284" cy="2194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5182446" y="4134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cxnSpLocks noChangeShapeType="1"/>
            <a:stCxn id="19" idx="3"/>
            <a:endCxn id="25" idx="0"/>
          </p:cNvCxnSpPr>
          <p:nvPr/>
        </p:nvCxnSpPr>
        <p:spPr bwMode="auto">
          <a:xfrm rot="5400000">
            <a:off x="5299684" y="3445492"/>
            <a:ext cx="823934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13125</TotalTime>
  <Words>3923</Words>
  <Application>Microsoft Office PowerPoint</Application>
  <PresentationFormat>全屏显示(4:3)</PresentationFormat>
  <Paragraphs>1140</Paragraphs>
  <Slides>55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3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教师信息</vt:lpstr>
      <vt:lpstr>回顾：二叉树</vt:lpstr>
      <vt:lpstr>回顾：二叉树</vt:lpstr>
      <vt:lpstr>树</vt:lpstr>
      <vt:lpstr>树--基本概念</vt:lpstr>
      <vt:lpstr>树--常用术语</vt:lpstr>
      <vt:lpstr>树--抽象数据类型</vt:lpstr>
      <vt:lpstr>树的遍历</vt:lpstr>
      <vt:lpstr>树--深度优先遍历</vt:lpstr>
      <vt:lpstr>树--先根遍历</vt:lpstr>
      <vt:lpstr>树--先根遍历</vt:lpstr>
      <vt:lpstr>树--非递归先根遍历</vt:lpstr>
      <vt:lpstr>PowerPoint 演示文稿</vt:lpstr>
      <vt:lpstr>PowerPoint 演示文稿</vt:lpstr>
      <vt:lpstr>树--非递归先根遍历</vt:lpstr>
      <vt:lpstr>树--深度优先遍历</vt:lpstr>
      <vt:lpstr>树--后根遍历</vt:lpstr>
      <vt:lpstr>树--后根遍历</vt:lpstr>
      <vt:lpstr>树--非递归后根遍历</vt:lpstr>
      <vt:lpstr>PowerPoint 演示文稿</vt:lpstr>
      <vt:lpstr>树--深度优先遍历</vt:lpstr>
      <vt:lpstr>树--广度优先遍历</vt:lpstr>
      <vt:lpstr>树--广度优先遍历</vt:lpstr>
      <vt:lpstr>PowerPoint 演示文稿</vt:lpstr>
      <vt:lpstr>树的实现</vt:lpstr>
      <vt:lpstr>1.父亲数组表示法</vt:lpstr>
      <vt:lpstr>1.父亲数组表示法</vt:lpstr>
      <vt:lpstr>1.父亲数组表示法</vt:lpstr>
      <vt:lpstr>1.父亲数组表示法</vt:lpstr>
      <vt:lpstr>PowerPoint 演示文稿</vt:lpstr>
      <vt:lpstr>PowerPoint 演示文稿</vt:lpstr>
      <vt:lpstr>5.6 树的实现</vt:lpstr>
      <vt:lpstr>2.子表表示法</vt:lpstr>
      <vt:lpstr>PowerPoint 演示文稿</vt:lpstr>
      <vt:lpstr>PowerPoint 演示文稿</vt:lpstr>
      <vt:lpstr>2.子表表示法</vt:lpstr>
      <vt:lpstr>2.子表表示法</vt:lpstr>
      <vt:lpstr>2.子表表示法</vt:lpstr>
      <vt:lpstr>2.子表表示法</vt:lpstr>
      <vt:lpstr>PowerPoint 演示文稿</vt:lpstr>
      <vt:lpstr>PowerPoint 演示文稿</vt:lpstr>
      <vt:lpstr>树的实现</vt:lpstr>
      <vt:lpstr>3.长子--兄弟表示法</vt:lpstr>
      <vt:lpstr>3.长子--兄弟表示法</vt:lpstr>
      <vt:lpstr>3.长子--兄弟表示法</vt:lpstr>
      <vt:lpstr>树转换为二叉树</vt:lpstr>
      <vt:lpstr>树转换为二叉树</vt:lpstr>
      <vt:lpstr>树转换为二叉树</vt:lpstr>
      <vt:lpstr>树林转换为二叉树</vt:lpstr>
      <vt:lpstr>树林转换为二叉树</vt:lpstr>
      <vt:lpstr>二叉树转换为树林</vt:lpstr>
      <vt:lpstr>二叉树、树林之间的转换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TB</cp:lastModifiedBy>
  <cp:revision>2305</cp:revision>
  <cp:lastPrinted>1601-01-01T00:00:00Z</cp:lastPrinted>
  <dcterms:created xsi:type="dcterms:W3CDTF">1601-01-01T00:00:00Z</dcterms:created>
  <dcterms:modified xsi:type="dcterms:W3CDTF">2021-04-25T05:01:34Z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