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658" r:id="rId3"/>
    <p:sldId id="657" r:id="rId4"/>
    <p:sldId id="660" r:id="rId5"/>
    <p:sldId id="659" r:id="rId6"/>
    <p:sldId id="661" r:id="rId7"/>
    <p:sldId id="662" r:id="rId8"/>
    <p:sldId id="663" r:id="rId9"/>
    <p:sldId id="664" r:id="rId10"/>
    <p:sldId id="665" r:id="rId11"/>
    <p:sldId id="715" r:id="rId12"/>
    <p:sldId id="713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703" r:id="rId27"/>
    <p:sldId id="680" r:id="rId28"/>
    <p:sldId id="681" r:id="rId29"/>
    <p:sldId id="704" r:id="rId30"/>
    <p:sldId id="682" r:id="rId31"/>
    <p:sldId id="683" r:id="rId32"/>
    <p:sldId id="705" r:id="rId33"/>
    <p:sldId id="685" r:id="rId34"/>
    <p:sldId id="686" r:id="rId35"/>
    <p:sldId id="687" r:id="rId36"/>
    <p:sldId id="688" r:id="rId37"/>
    <p:sldId id="689" r:id="rId38"/>
    <p:sldId id="690" r:id="rId39"/>
    <p:sldId id="691" r:id="rId40"/>
    <p:sldId id="692" r:id="rId41"/>
    <p:sldId id="693" r:id="rId42"/>
    <p:sldId id="706" r:id="rId43"/>
    <p:sldId id="707" r:id="rId44"/>
    <p:sldId id="708" r:id="rId45"/>
    <p:sldId id="709" r:id="rId46"/>
    <p:sldId id="710" r:id="rId47"/>
    <p:sldId id="711" r:id="rId48"/>
    <p:sldId id="712" r:id="rId49"/>
    <p:sldId id="702" r:id="rId50"/>
    <p:sldId id="701" r:id="rId5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800080"/>
    <a:srgbClr val="009900"/>
    <a:srgbClr val="E0FFC1"/>
    <a:srgbClr val="FFD5AB"/>
    <a:srgbClr val="FFCC99"/>
    <a:srgbClr val="003399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 varScale="1">
        <p:scale>
          <a:sx n="86" d="100"/>
          <a:sy n="86" d="100"/>
        </p:scale>
        <p:origin x="8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2021-4-26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98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2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6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集合与字典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19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讲：字典的散列表示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二分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457200" y="990600"/>
            <a:ext cx="868680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最大检索长度 </a:t>
            </a:r>
            <a:r>
              <a:rPr lang="en-US" altLang="zh-CN" sz="3000" dirty="0" smtClean="0">
                <a:solidFill>
                  <a:srgbClr val="003399"/>
                </a:solidFill>
              </a:rPr>
              <a:t>j</a:t>
            </a:r>
            <a:r>
              <a:rPr lang="zh-CN" altLang="en-US" sz="3000" dirty="0" smtClean="0">
                <a:solidFill>
                  <a:srgbClr val="003399"/>
                </a:solidFill>
              </a:rPr>
              <a:t>、元素数目</a:t>
            </a:r>
            <a:r>
              <a:rPr lang="en-US" altLang="zh-CN" sz="3000" dirty="0" smtClean="0">
                <a:solidFill>
                  <a:srgbClr val="003399"/>
                </a:solidFill>
              </a:rPr>
              <a:t>n</a:t>
            </a:r>
            <a:r>
              <a:rPr lang="zh-CN" altLang="en-US" sz="3000" dirty="0" smtClean="0">
                <a:solidFill>
                  <a:srgbClr val="003399"/>
                </a:solidFill>
              </a:rPr>
              <a:t>之间关系：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en-US" altLang="zh-CN" sz="3200" baseline="30000" dirty="0" smtClean="0">
                <a:latin typeface="+mj-lt"/>
              </a:rPr>
              <a:t>j-1</a:t>
            </a:r>
            <a:r>
              <a:rPr lang="en-US" altLang="zh-CN" sz="3200" dirty="0" smtClean="0">
                <a:latin typeface="+mj-lt"/>
              </a:rPr>
              <a:t>-1&lt;n ≤2</a:t>
            </a:r>
            <a:r>
              <a:rPr lang="en-US" altLang="zh-CN" sz="3200" baseline="30000" dirty="0" smtClean="0">
                <a:latin typeface="+mj-lt"/>
              </a:rPr>
              <a:t>j</a:t>
            </a:r>
            <a:r>
              <a:rPr lang="en-US" altLang="zh-CN" sz="3200" dirty="0" smtClean="0">
                <a:latin typeface="+mj-lt"/>
              </a:rPr>
              <a:t>-1, </a:t>
            </a:r>
            <a:r>
              <a:rPr lang="zh-CN" altLang="en-US" sz="3200" dirty="0" smtClean="0">
                <a:latin typeface="+mj-lt"/>
              </a:rPr>
              <a:t>即 </a:t>
            </a:r>
            <a:r>
              <a:rPr lang="en-US" altLang="zh-CN" sz="3200" dirty="0" smtClean="0">
                <a:latin typeface="+mj-lt"/>
              </a:rPr>
              <a:t>log</a:t>
            </a:r>
            <a:r>
              <a:rPr lang="en-US" altLang="zh-CN" sz="3200" baseline="-25000" dirty="0" smtClean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(n+1)</a:t>
            </a:r>
            <a:r>
              <a:rPr lang="en-US" altLang="zh-CN" sz="3200" dirty="0" smtClean="0"/>
              <a:t>≤ </a:t>
            </a:r>
            <a:r>
              <a:rPr lang="en-US" altLang="zh-CN" sz="3200" dirty="0" smtClean="0">
                <a:latin typeface="+mj-lt"/>
              </a:rPr>
              <a:t>j</a:t>
            </a:r>
            <a:r>
              <a:rPr lang="en-US" altLang="zh-CN" sz="3200" dirty="0" smtClean="0"/>
              <a:t>&lt; 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(n+1)+1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            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j= 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sym typeface="Symbol"/>
              </a:rPr>
              <a:t></a:t>
            </a:r>
            <a:r>
              <a:rPr lang="en-US" altLang="zh-CN" sz="3200" dirty="0" smtClean="0">
                <a:solidFill>
                  <a:srgbClr val="003399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2</a:t>
            </a:r>
            <a:r>
              <a:rPr lang="en-US" altLang="zh-CN" sz="3200" dirty="0" smtClean="0">
                <a:solidFill>
                  <a:srgbClr val="003399"/>
                </a:solidFill>
              </a:rPr>
              <a:t>(n+1)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sym typeface="Symbol"/>
              </a:rPr>
              <a:t></a:t>
            </a:r>
            <a:endParaRPr lang="en-US" altLang="zh-CN" sz="3200" b="1" dirty="0" smtClean="0">
              <a:solidFill>
                <a:srgbClr val="003399"/>
              </a:solidFill>
              <a:latin typeface="+mj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0" y="2895600"/>
          <a:ext cx="7772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检索长度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比较次数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)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满足的元素个数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aseline="30000" dirty="0" smtClean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aseline="300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aseline="300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……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     ……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最大检索长度：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j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aseline="300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57800" y="3471739"/>
            <a:ext cx="1032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>
                <a:ea typeface="黑体" pitchFamily="49" charset="-122"/>
              </a:rPr>
              <a:t>1=2</a:t>
            </a:r>
            <a:r>
              <a:rPr lang="en-US" altLang="zh-CN" sz="3200" baseline="30000" dirty="0" smtClean="0">
                <a:ea typeface="黑体" pitchFamily="49" charset="-122"/>
              </a:rPr>
              <a:t>0</a:t>
            </a:r>
            <a:endParaRPr lang="zh-CN" altLang="en-US" sz="3200" baseline="30000" dirty="0" smtClean="0"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7800" y="3969739"/>
            <a:ext cx="103265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2=2</a:t>
            </a:r>
            <a:r>
              <a:rPr lang="en-US" altLang="zh-CN" sz="3200" baseline="30000" dirty="0" smtClean="0">
                <a:ea typeface="黑体" pitchFamily="49" charset="-122"/>
              </a:rPr>
              <a:t>1</a:t>
            </a:r>
            <a:endParaRPr lang="zh-CN" altLang="en-US" sz="3200" baseline="30000" dirty="0"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7800" y="4538539"/>
            <a:ext cx="103265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4=2</a:t>
            </a:r>
            <a:r>
              <a:rPr lang="en-US" altLang="zh-CN" sz="3200" baseline="30000" dirty="0" smtClean="0">
                <a:ea typeface="黑体" pitchFamily="49" charset="-122"/>
              </a:rPr>
              <a:t>2</a:t>
            </a:r>
            <a:endParaRPr lang="zh-CN" altLang="en-US" sz="3200" baseline="30000" dirty="0"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5400" y="5681539"/>
            <a:ext cx="153760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3200" dirty="0" smtClean="0">
                <a:solidFill>
                  <a:srgbClr val="003399"/>
                </a:solidFill>
                <a:ea typeface="黑体" pitchFamily="49" charset="-122"/>
              </a:rPr>
              <a:t>最多</a:t>
            </a:r>
            <a:r>
              <a:rPr lang="en-US" altLang="zh-CN" sz="3200" dirty="0" smtClean="0">
                <a:solidFill>
                  <a:srgbClr val="003399"/>
                </a:solidFill>
                <a:ea typeface="黑体" pitchFamily="49" charset="-122"/>
              </a:rPr>
              <a:t>2</a:t>
            </a:r>
            <a:r>
              <a:rPr lang="en-US" altLang="zh-CN" sz="3200" baseline="30000" dirty="0" smtClean="0">
                <a:solidFill>
                  <a:srgbClr val="003399"/>
                </a:solidFill>
                <a:ea typeface="黑体" pitchFamily="49" charset="-122"/>
              </a:rPr>
              <a:t>j-1</a:t>
            </a:r>
            <a:endParaRPr lang="zh-CN" altLang="en-US" sz="3200" baseline="30000" dirty="0">
              <a:solidFill>
                <a:srgbClr val="003399"/>
              </a:solidFill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9800" y="2286000"/>
            <a:ext cx="31242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ASL= ? </a:t>
            </a:r>
            <a:r>
              <a:rPr lang="zh-CN" altLang="en-US" dirty="0" smtClean="0">
                <a:solidFill>
                  <a:schemeClr val="bg1"/>
                </a:solidFill>
              </a:rPr>
              <a:t>自主学习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6705600" y="3581400"/>
            <a:ext cx="228600" cy="2514600"/>
          </a:xfrm>
          <a:prstGeom prst="rightBrace">
            <a:avLst/>
          </a:prstGeom>
          <a:noFill/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6600" y="4343400"/>
            <a:ext cx="2057400" cy="108337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求和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，等于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元素总数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7225" y="1600200"/>
            <a:ext cx="800100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ctr">
              <a:spcBef>
                <a:spcPts val="0"/>
              </a:spcBef>
              <a:buNone/>
            </a:pPr>
            <a:r>
              <a:rPr lang="zh-CN" altLang="en-US" sz="4000" dirty="0" smtClean="0">
                <a:solidFill>
                  <a:srgbClr val="0000CC"/>
                </a:solidFill>
              </a:rPr>
              <a:t>如果用单链表表示呢？</a:t>
            </a:r>
            <a:endParaRPr lang="en-US" altLang="zh-CN" sz="4000" dirty="0" smtClean="0">
              <a:solidFill>
                <a:srgbClr val="0000CC"/>
              </a:solidFill>
            </a:endParaRPr>
          </a:p>
          <a:p>
            <a:pPr marL="180000" algn="ctr">
              <a:spcBef>
                <a:spcPts val="0"/>
              </a:spcBef>
              <a:buNone/>
            </a:pPr>
            <a:r>
              <a:rPr lang="zh-CN" altLang="en-US" sz="4000" dirty="0" smtClean="0">
                <a:solidFill>
                  <a:srgbClr val="0000CC"/>
                </a:solidFill>
              </a:rPr>
              <a:t>和顺序表相比怎么样</a:t>
            </a:r>
            <a:r>
              <a:rPr lang="zh-CN" altLang="en-US" sz="4000" dirty="0">
                <a:solidFill>
                  <a:srgbClr val="0000CC"/>
                </a:solidFill>
              </a:rPr>
              <a:t>？</a:t>
            </a:r>
            <a:endParaRPr lang="en-US" altLang="zh-CN" sz="4000" dirty="0" smtClean="0">
              <a:solidFill>
                <a:srgbClr val="0000CC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4343400"/>
            <a:ext cx="825817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平均检索长度</a:t>
            </a:r>
            <a:r>
              <a:rPr lang="en-US" altLang="zh-CN" sz="4000" dirty="0">
                <a:solidFill>
                  <a:srgbClr val="FF0000"/>
                </a:solidFill>
              </a:rPr>
              <a:t>ASL</a:t>
            </a:r>
            <a:r>
              <a:rPr lang="zh-CN" altLang="en-US" sz="4000" dirty="0">
                <a:solidFill>
                  <a:srgbClr val="FF0000"/>
                </a:solidFill>
              </a:rPr>
              <a:t>可能</a:t>
            </a:r>
            <a:r>
              <a:rPr lang="zh-CN" altLang="en-US" sz="4000" dirty="0" smtClean="0">
                <a:solidFill>
                  <a:srgbClr val="FF0000"/>
                </a:solidFill>
              </a:rPr>
              <a:t>是</a:t>
            </a:r>
            <a:r>
              <a:rPr lang="en-US" altLang="zh-CN" sz="4000" dirty="0" smtClean="0">
                <a:solidFill>
                  <a:srgbClr val="FF0000"/>
                </a:solidFill>
              </a:rPr>
              <a:t>O(1)</a:t>
            </a:r>
            <a:r>
              <a:rPr lang="zh-CN" altLang="en-US" sz="4000" dirty="0" smtClean="0">
                <a:solidFill>
                  <a:srgbClr val="FF0000"/>
                </a:solidFill>
              </a:rPr>
              <a:t>吗？</a:t>
            </a:r>
            <a:endParaRPr lang="en-US" altLang="zh-CN" sz="4000" dirty="0" smtClean="0">
              <a:solidFill>
                <a:srgbClr val="FF0000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0000CC"/>
                </a:solidFill>
              </a:rPr>
              <a:t>想法</a:t>
            </a:r>
            <a:r>
              <a:rPr lang="en-US" altLang="zh-CN" sz="4000" dirty="0" smtClean="0">
                <a:solidFill>
                  <a:srgbClr val="0000CC"/>
                </a:solidFill>
              </a:rPr>
              <a:t>:</a:t>
            </a:r>
            <a:r>
              <a:rPr lang="zh-CN" altLang="en-US" sz="4000" dirty="0" smtClean="0">
                <a:solidFill>
                  <a:srgbClr val="0000CC"/>
                </a:solidFill>
              </a:rPr>
              <a:t>根据关键码直接算存放的地址</a:t>
            </a:r>
            <a:endParaRPr lang="en-US" altLang="zh-CN" sz="4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直接寻址表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54" y="2760497"/>
            <a:ext cx="6724891" cy="3259303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15142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29200" indent="-457200">
              <a:lnSpc>
                <a:spcPct val="110000"/>
              </a:lnSpc>
              <a:spcBef>
                <a:spcPts val="0"/>
              </a:spcBef>
              <a:buSzPct val="75000"/>
            </a:pPr>
            <a:r>
              <a:rPr lang="zh-CN" altLang="en-US" dirty="0" smtClean="0"/>
              <a:t>假设关键码取自空间</a:t>
            </a:r>
            <a:r>
              <a:rPr lang="en-US" altLang="zh-CN" dirty="0" smtClean="0"/>
              <a:t>U={0,1,…,m-1}</a:t>
            </a:r>
          </a:p>
          <a:p>
            <a:pPr marL="529200" indent="-457200">
              <a:lnSpc>
                <a:spcPct val="110000"/>
              </a:lnSpc>
              <a:spcBef>
                <a:spcPts val="0"/>
              </a:spcBef>
              <a:buSzPct val="75000"/>
            </a:pPr>
            <a:r>
              <a:rPr lang="zh-CN" altLang="en-US" dirty="0" smtClean="0"/>
              <a:t>直接寻址表：数组</a:t>
            </a:r>
            <a:r>
              <a:rPr lang="en-US" altLang="zh-CN" dirty="0" smtClean="0"/>
              <a:t>T[0..m-1]</a:t>
            </a:r>
          </a:p>
          <a:p>
            <a:pPr marL="529200" indent="-457200">
              <a:lnSpc>
                <a:spcPct val="110000"/>
              </a:lnSpc>
              <a:spcBef>
                <a:spcPts val="0"/>
              </a:spcBef>
              <a:buSzPct val="75000"/>
            </a:pPr>
            <a:r>
              <a:rPr lang="zh-CN" altLang="en-US" dirty="0"/>
              <a:t>关</a:t>
            </a:r>
            <a:r>
              <a:rPr lang="zh-CN" altLang="en-US" dirty="0" smtClean="0"/>
              <a:t>键码</a:t>
            </a:r>
            <a:r>
              <a:rPr lang="en-US" altLang="zh-CN" dirty="0" smtClean="0"/>
              <a:t>k</a:t>
            </a:r>
            <a:r>
              <a:rPr lang="zh-CN" altLang="en-US" dirty="0" smtClean="0"/>
              <a:t>存放于</a:t>
            </a:r>
            <a:r>
              <a:rPr lang="en-US" altLang="zh-CN" dirty="0" smtClean="0"/>
              <a:t>T[k</a:t>
            </a:r>
            <a:r>
              <a:rPr lang="en-US" altLang="zh-CN" dirty="0" smtClean="0"/>
              <a:t>]</a:t>
            </a:r>
            <a:r>
              <a:rPr lang="zh-CN" altLang="en-US" dirty="0" smtClean="0"/>
              <a:t>对应的位置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6477000" y="1828800"/>
            <a:ext cx="223247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ASL = O(1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438400" y="6003925"/>
            <a:ext cx="4572000" cy="7118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600" dirty="0" smtClean="0">
                <a:solidFill>
                  <a:srgbClr val="FF0000"/>
                </a:solidFill>
              </a:rPr>
              <a:t>缺点：空间利用率低！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0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2111579"/>
            <a:ext cx="8839200" cy="32224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基本思想：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/>
              <a:t>建立从“关键码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”到“地址”的</a:t>
            </a:r>
            <a:r>
              <a:rPr lang="zh-CN" altLang="en-US" sz="3200" dirty="0" smtClean="0">
                <a:solidFill>
                  <a:srgbClr val="007E00"/>
                </a:solidFill>
              </a:rPr>
              <a:t>映射函数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  <a:r>
              <a:rPr lang="zh-CN" altLang="en-US" sz="3200" dirty="0" smtClean="0">
                <a:solidFill>
                  <a:srgbClr val="007E00"/>
                </a:solidFill>
              </a:rPr>
              <a:t>，</a:t>
            </a:r>
            <a:r>
              <a:rPr lang="zh-CN" altLang="en-US" sz="3200" dirty="0" smtClean="0"/>
              <a:t>   </a:t>
            </a:r>
            <a:endParaRPr lang="en-US" altLang="zh-CN" sz="3200" dirty="0" smtClean="0"/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  期望</a:t>
            </a:r>
            <a:r>
              <a:rPr lang="zh-CN" altLang="en-US" sz="3200" dirty="0" smtClean="0"/>
              <a:t>把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对应的元素存放到</a:t>
            </a:r>
            <a:r>
              <a:rPr lang="en-US" altLang="zh-CN" sz="3200" dirty="0" smtClean="0"/>
              <a:t>h(key)</a:t>
            </a:r>
            <a:r>
              <a:rPr lang="zh-CN" altLang="en-US" sz="3200" dirty="0" smtClean="0"/>
              <a:t>处。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字典的散列表示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" y="3711779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关键码</a:t>
            </a:r>
            <a:r>
              <a:rPr lang="en-US" altLang="zh-CN" sz="3200" dirty="0" smtClean="0"/>
              <a:t>key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491800" y="3790515"/>
            <a:ext cx="32004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00CC"/>
                </a:solidFill>
              </a:rPr>
              <a:t>散列地址</a:t>
            </a:r>
            <a:r>
              <a:rPr lang="en-US" altLang="zh-CN" sz="3200" dirty="0" smtClean="0">
                <a:solidFill>
                  <a:srgbClr val="0000CC"/>
                </a:solidFill>
              </a:rPr>
              <a:t>h(key)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895600" y="4105349"/>
            <a:ext cx="2520000" cy="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53400" y="3468184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散列函数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22000" y="3483179"/>
            <a:ext cx="7740000" cy="1008000"/>
          </a:xfrm>
          <a:prstGeom prst="rect">
            <a:avLst/>
          </a:prstGeom>
          <a:noFill/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字典的散列表示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3657600"/>
            <a:ext cx="8763000" cy="26530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已知散列表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字典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、</a:t>
            </a:r>
            <a:r>
              <a:rPr lang="en-US" altLang="zh-CN" sz="3200" dirty="0" smtClean="0">
                <a:solidFill>
                  <a:srgbClr val="003399"/>
                </a:solidFill>
              </a:rPr>
              <a:t>h()</a:t>
            </a:r>
            <a:r>
              <a:rPr lang="zh-CN" altLang="en-US" sz="3200" dirty="0" smtClean="0">
                <a:solidFill>
                  <a:srgbClr val="003399"/>
                </a:solidFill>
              </a:rPr>
              <a:t>函数，检索</a:t>
            </a:r>
            <a:r>
              <a:rPr lang="en-US" altLang="zh-CN" sz="3200" dirty="0" smtClean="0">
                <a:solidFill>
                  <a:srgbClr val="003399"/>
                </a:solidFill>
              </a:rPr>
              <a:t>key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/>
              <a:t>1. </a:t>
            </a:r>
            <a:r>
              <a:rPr lang="zh-CN" altLang="en-US" sz="3200" dirty="0" smtClean="0"/>
              <a:t>计算散列地址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若该地址所存放为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，则成功；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否则</a:t>
            </a:r>
            <a:r>
              <a:rPr lang="zh-CN" altLang="en-US" sz="3200" dirty="0" smtClean="0"/>
              <a:t>，按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</a:t>
            </a:r>
            <a:r>
              <a:rPr lang="zh-CN" altLang="en-US" sz="3200" dirty="0" smtClean="0">
                <a:solidFill>
                  <a:srgbClr val="C00000"/>
                </a:solidFill>
              </a:rPr>
              <a:t>解决</a:t>
            </a:r>
            <a:r>
              <a:rPr lang="zh-CN" altLang="en-US" sz="3200" dirty="0" smtClean="0">
                <a:solidFill>
                  <a:srgbClr val="C00000"/>
                </a:solidFill>
              </a:rPr>
              <a:t>办法</a:t>
            </a:r>
            <a:r>
              <a:rPr lang="zh-CN" altLang="en-US" sz="3200" dirty="0" smtClean="0"/>
              <a:t>，</a:t>
            </a:r>
            <a:r>
              <a:rPr lang="zh-CN" altLang="en-US" sz="3200" dirty="0" smtClean="0"/>
              <a:t>继续寻找</a:t>
            </a:r>
            <a:r>
              <a:rPr lang="en-US" altLang="zh-CN" sz="3200" dirty="0" smtClean="0"/>
              <a:t>……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25820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关键问题：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1. </a:t>
            </a:r>
            <a:r>
              <a:rPr lang="zh-CN" altLang="en-US" sz="3200" dirty="0" smtClean="0"/>
              <a:t>散列函数 </a:t>
            </a:r>
            <a:r>
              <a:rPr lang="en-US" altLang="zh-CN" sz="3200" dirty="0" smtClean="0"/>
              <a:t>or </a:t>
            </a:r>
            <a:r>
              <a:rPr lang="zh-CN" altLang="en-US" sz="3200" dirty="0" smtClean="0"/>
              <a:t>哈希函数 </a:t>
            </a:r>
            <a:r>
              <a:rPr lang="en-US" altLang="zh-CN" sz="3200" dirty="0" smtClean="0"/>
              <a:t>h(key)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若有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≠ key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 且 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)==h(key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即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</a:t>
            </a:r>
            <a:r>
              <a:rPr lang="zh-CN" altLang="en-US" sz="3200" dirty="0" smtClean="0"/>
              <a:t>，怎么解决？</a:t>
            </a:r>
            <a:endParaRPr lang="en-US" altLang="zh-CN" sz="3200" dirty="0" smtClean="0"/>
          </a:p>
        </p:txBody>
      </p:sp>
      <p:cxnSp>
        <p:nvCxnSpPr>
          <p:cNvPr id="10" name="直接箭头连接符 9"/>
          <p:cNvCxnSpPr>
            <a:endCxn id="13" idx="1"/>
          </p:cNvCxnSpPr>
          <p:nvPr/>
        </p:nvCxnSpPr>
        <p:spPr bwMode="auto">
          <a:xfrm>
            <a:off x="5486400" y="2905780"/>
            <a:ext cx="990600" cy="49021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endCxn id="13" idx="0"/>
          </p:cNvCxnSpPr>
          <p:nvPr/>
        </p:nvCxnSpPr>
        <p:spPr bwMode="auto">
          <a:xfrm rot="16200000" flipH="1">
            <a:off x="7143750" y="2848630"/>
            <a:ext cx="304800" cy="2667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477000" y="3134380"/>
            <a:ext cx="19050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同义词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散列函数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散列函数的定义域：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>
                <a:solidFill>
                  <a:srgbClr val="003399"/>
                </a:solidFill>
              </a:rPr>
              <a:t>…</a:t>
            </a:r>
            <a:r>
              <a:rPr lang="zh-CN" altLang="en-US" sz="3200" dirty="0" smtClean="0">
                <a:solidFill>
                  <a:srgbClr val="003399"/>
                </a:solidFill>
              </a:rPr>
              <a:t>值域：</a:t>
            </a:r>
            <a:endParaRPr lang="en-US" altLang="zh-CN" sz="3200" dirty="0" smtClean="0"/>
          </a:p>
          <a:p>
            <a:pPr marL="108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负载因子：</a:t>
            </a:r>
            <a:r>
              <a:rPr lang="el-GR" altLang="zh-CN" sz="3200" dirty="0" smtClean="0">
                <a:solidFill>
                  <a:srgbClr val="003399"/>
                </a:solidFill>
              </a:rPr>
              <a:t> </a:t>
            </a:r>
            <a:r>
              <a:rPr lang="el-GR" altLang="zh-CN" sz="3200" dirty="0" smtClean="0"/>
              <a:t>α</a:t>
            </a:r>
            <a:r>
              <a:rPr lang="en-US" altLang="zh-CN" sz="3200" dirty="0" smtClean="0"/>
              <a:t>=</a:t>
            </a:r>
          </a:p>
          <a:p>
            <a:pPr marL="10800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886200" y="2557339"/>
            <a:ext cx="3467616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字典中元素的数目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3962400" y="3159600"/>
            <a:ext cx="3467616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基本区域的总容量</a:t>
            </a:r>
            <a:endParaRPr lang="zh-CN" altLang="en-US" sz="3200" dirty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810000" y="3200400"/>
            <a:ext cx="3657600" cy="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4000233"/>
            <a:ext cx="8686800" cy="20957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8A00"/>
                </a:solidFill>
              </a:rPr>
              <a:t>  散列函数设计原则</a:t>
            </a:r>
            <a:r>
              <a:rPr lang="zh-CN" altLang="en-US" sz="3200" dirty="0" smtClean="0">
                <a:solidFill>
                  <a:srgbClr val="008A00"/>
                </a:solidFill>
                <a:sym typeface="Wingdings" pitchFamily="2" charset="2"/>
              </a:rPr>
              <a:t>： </a:t>
            </a:r>
            <a:endParaRPr lang="en-US" altLang="zh-CN" sz="3200" dirty="0" smtClean="0">
              <a:solidFill>
                <a:srgbClr val="008A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 (1) </a:t>
            </a:r>
            <a:r>
              <a:rPr lang="zh-CN" altLang="en-US" sz="3200" dirty="0" smtClean="0">
                <a:sym typeface="Wingdings" pitchFamily="2" charset="2"/>
              </a:rPr>
              <a:t>计算简单，散列地址尽量均匀分布；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 (2) </a:t>
            </a:r>
            <a:r>
              <a:rPr lang="zh-CN" altLang="en-US" sz="3200" dirty="0" smtClean="0">
                <a:sym typeface="Wingdings" pitchFamily="2" charset="2"/>
              </a:rPr>
              <a:t>少浪费空间，理想的负载因子</a:t>
            </a:r>
            <a:r>
              <a:rPr lang="el-GR" altLang="zh-CN" sz="3200" dirty="0" smtClean="0"/>
              <a:t>α</a:t>
            </a:r>
            <a:r>
              <a:rPr lang="en-US" altLang="zh-CN" sz="3200" dirty="0" smtClean="0"/>
              <a:t>&gt;0.5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10" name="矩形 9"/>
          <p:cNvSpPr/>
          <p:nvPr/>
        </p:nvSpPr>
        <p:spPr>
          <a:xfrm>
            <a:off x="4686387" y="990600"/>
            <a:ext cx="305724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关键码的集合；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2543199" y="1719600"/>
            <a:ext cx="538160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可用的地址空间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基本区域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散列函数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43763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除余法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m: </a:t>
            </a:r>
            <a:r>
              <a:rPr lang="zh-CN" altLang="en-US" sz="3200" dirty="0" smtClean="0"/>
              <a:t>基本区域长度；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p: </a:t>
            </a:r>
            <a:r>
              <a:rPr lang="zh-CN" altLang="en-US" sz="3200" dirty="0" smtClean="0"/>
              <a:t>小于等于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8A00"/>
                </a:solidFill>
              </a:rPr>
              <a:t>最大素数</a:t>
            </a:r>
            <a:r>
              <a:rPr lang="en-US" altLang="zh-CN" sz="3200" dirty="0" smtClean="0">
                <a:solidFill>
                  <a:srgbClr val="008A00"/>
                </a:solidFill>
              </a:rPr>
              <a:t>(</a:t>
            </a:r>
            <a:r>
              <a:rPr lang="zh-CN" altLang="en-US" sz="3200" dirty="0" smtClean="0">
                <a:solidFill>
                  <a:srgbClr val="008A00"/>
                </a:solidFill>
              </a:rPr>
              <a:t>质数</a:t>
            </a:r>
            <a:r>
              <a:rPr lang="en-US" altLang="zh-CN" sz="3200" dirty="0" smtClean="0">
                <a:solidFill>
                  <a:srgbClr val="008A00"/>
                </a:solidFill>
              </a:rPr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-- </a:t>
            </a:r>
            <a:r>
              <a:rPr lang="zh-CN" altLang="en-US" sz="3200" dirty="0" smtClean="0"/>
              <a:t>例 </a:t>
            </a:r>
            <a:r>
              <a:rPr lang="en-US" altLang="zh-CN" sz="3200" dirty="0" smtClean="0"/>
              <a:t>m= 8, 32, 64, 128</a:t>
            </a:r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取 </a:t>
            </a:r>
            <a:r>
              <a:rPr lang="en-US" altLang="zh-CN" sz="3200" dirty="0" smtClean="0"/>
              <a:t>p= 7, 31, 63, 127</a:t>
            </a:r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散列函数：</a:t>
            </a:r>
            <a:r>
              <a:rPr lang="en-US" altLang="zh-CN" sz="3200" dirty="0" smtClean="0"/>
              <a:t>h(key) = key % p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除余法散列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例：待散列关键码 </a:t>
            </a:r>
            <a:r>
              <a:rPr lang="en-US" altLang="zh-CN" sz="3000" dirty="0" smtClean="0"/>
              <a:t>{18, 75, 60, 43, 54, 90, 46}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基本区域长度</a:t>
            </a:r>
            <a:r>
              <a:rPr lang="en-US" altLang="zh-CN" sz="3000" dirty="0" smtClean="0"/>
              <a:t> m=14.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343329"/>
            <a:ext cx="8686800" cy="3693319"/>
          </a:xfrm>
          <a:prstGeom prst="rect">
            <a:avLst/>
          </a:prstGeom>
          <a:solidFill>
            <a:srgbClr val="E0FFC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1) m=14 </a:t>
            </a:r>
            <a:r>
              <a:rPr lang="en-US" altLang="zh-CN" sz="3200" dirty="0" smtClean="0">
                <a:sym typeface="Wingdings" pitchFamily="2" charset="2"/>
              </a:rPr>
              <a:t> p=13;</a:t>
            </a:r>
          </a:p>
          <a:p>
            <a:pPr marL="514350" indent="-51435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散列函数值</a:t>
            </a:r>
            <a:r>
              <a:rPr lang="en-US" altLang="zh-CN" sz="3200" dirty="0" smtClean="0"/>
              <a:t>: {5, 10, 8, 4, 2, 12, 7}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散列表：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33404" y="4763274"/>
          <a:ext cx="8381996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b="0" dirty="0" smtClean="0">
                          <a:solidFill>
                            <a:srgbClr val="007E00"/>
                          </a:solidFill>
                        </a:rPr>
                        <a:t>13</a:t>
                      </a:r>
                      <a:endParaRPr lang="zh-CN" altLang="en-US" sz="26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953000" y="1691759"/>
            <a:ext cx="41910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散列函数</a:t>
            </a:r>
            <a:r>
              <a:rPr lang="en-US" altLang="zh-CN" dirty="0" smtClean="0">
                <a:solidFill>
                  <a:schemeClr val="bg1"/>
                </a:solidFill>
              </a:rPr>
              <a:t>h(key)=</a:t>
            </a:r>
            <a:r>
              <a:rPr lang="en-US" altLang="zh-CN" dirty="0" err="1" smtClean="0">
                <a:solidFill>
                  <a:schemeClr val="bg1"/>
                </a:solidFill>
              </a:rPr>
              <a:t>key%p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2800" y="3178314"/>
            <a:ext cx="213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无碰撞；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722282" y="5257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54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2895601" y="5257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43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505201" y="5257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4724401" y="5257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46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5334001" y="5257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60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6477001" y="5257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75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7696201" y="5235714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除余法散列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686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例：待散列关键码 </a:t>
            </a:r>
            <a:r>
              <a:rPr lang="en-US" altLang="zh-CN" sz="3000" dirty="0" smtClean="0"/>
              <a:t>{</a:t>
            </a:r>
            <a:r>
              <a:rPr lang="en-US" altLang="zh-CN" sz="3000" dirty="0" smtClean="0">
                <a:solidFill>
                  <a:srgbClr val="C00000"/>
                </a:solidFill>
              </a:rPr>
              <a:t>47</a:t>
            </a:r>
            <a:r>
              <a:rPr lang="en-US" altLang="zh-CN" sz="3000" dirty="0" smtClean="0"/>
              <a:t>, 26, 60, </a:t>
            </a:r>
            <a:r>
              <a:rPr lang="en-US" altLang="zh-CN" sz="3000" dirty="0" smtClean="0">
                <a:solidFill>
                  <a:srgbClr val="C00000"/>
                </a:solidFill>
              </a:rPr>
              <a:t>69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基本区域长度</a:t>
            </a:r>
            <a:r>
              <a:rPr lang="en-US" altLang="zh-CN" sz="3000" dirty="0" smtClean="0"/>
              <a:t> m=11.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686800" cy="3539430"/>
          </a:xfrm>
          <a:prstGeom prst="rect">
            <a:avLst/>
          </a:prstGeom>
          <a:solidFill>
            <a:srgbClr val="E0FFC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1) m=11 </a:t>
            </a:r>
            <a:r>
              <a:rPr lang="en-US" altLang="zh-CN" sz="3200" dirty="0" smtClean="0">
                <a:sym typeface="Wingdings" pitchFamily="2" charset="2"/>
              </a:rPr>
              <a:t> p=11;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散列函数值</a:t>
            </a:r>
            <a:r>
              <a:rPr lang="en-US" altLang="zh-CN" sz="3200" dirty="0" smtClean="0"/>
              <a:t>: {</a:t>
            </a:r>
            <a:r>
              <a:rPr lang="en-US" altLang="zh-CN" sz="3200" dirty="0" smtClean="0">
                <a:solidFill>
                  <a:srgbClr val="C00000"/>
                </a:solidFill>
              </a:rPr>
              <a:t>3</a:t>
            </a:r>
            <a:r>
              <a:rPr lang="en-US" altLang="zh-CN" sz="3200" dirty="0" smtClean="0"/>
              <a:t>, 4, 5, </a:t>
            </a:r>
            <a:r>
              <a:rPr lang="en-US" altLang="zh-CN" sz="3200" dirty="0" smtClean="0">
                <a:solidFill>
                  <a:srgbClr val="C00000"/>
                </a:solidFill>
              </a:rPr>
              <a:t>3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C00000"/>
                </a:solidFill>
              </a:rPr>
              <a:t>有碰撞</a:t>
            </a:r>
            <a:r>
              <a:rPr lang="en-US" altLang="zh-CN" sz="3200" dirty="0" smtClean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散列表：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70860" y="4377630"/>
          <a:ext cx="78159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90800" y="567303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69</a:t>
            </a:r>
            <a:r>
              <a:rPr lang="zh-CN" altLang="en-US" dirty="0" smtClean="0">
                <a:solidFill>
                  <a:schemeClr val="bg1"/>
                </a:solidFill>
              </a:rPr>
              <a:t>该放在哪里？即，如何</a:t>
            </a:r>
            <a:r>
              <a:rPr lang="zh-CN" altLang="en-US" dirty="0" smtClean="0">
                <a:solidFill>
                  <a:srgbClr val="FFC000"/>
                </a:solidFill>
              </a:rPr>
              <a:t>解决碰撞？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撞的处理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839200" cy="32470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 按照“同义词的存储位置”，分为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en-US" altLang="zh-CN" sz="3200" dirty="0" smtClean="0"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1)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基本区域内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开地址法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开放定址法、闭散列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  <a:p>
            <a:pPr marL="108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2)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基本区域外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拉链法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链地址法、开散列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70860" y="4377630"/>
          <a:ext cx="78159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5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590800" y="567303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69</a:t>
            </a:r>
            <a:r>
              <a:rPr lang="zh-CN" altLang="en-US" dirty="0" smtClean="0">
                <a:solidFill>
                  <a:schemeClr val="bg1"/>
                </a:solidFill>
              </a:rPr>
              <a:t>该放在哪里？即，如何</a:t>
            </a:r>
            <a:r>
              <a:rPr lang="zh-CN" altLang="en-US" dirty="0" smtClean="0">
                <a:solidFill>
                  <a:srgbClr val="FFC000"/>
                </a:solidFill>
              </a:rPr>
              <a:t>解决碰撞？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数据结构中的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集合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47674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00CC"/>
                </a:solidFill>
              </a:rPr>
              <a:t> 集合：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zh-CN" altLang="en-US" sz="3200" dirty="0" smtClean="0"/>
              <a:t>有限个、同类型、互不相同的元素的汇集；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有序集：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72000" indent="-74295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a, b</a:t>
            </a:r>
            <a:r>
              <a:rPr lang="zh-CN" altLang="en-US" sz="3200" dirty="0" smtClean="0"/>
              <a:t>是集合中的两个元素，</a:t>
            </a:r>
            <a:r>
              <a:rPr lang="en-US" altLang="zh-CN" sz="3200" dirty="0" err="1" smtClean="0"/>
              <a:t>a≠b</a:t>
            </a:r>
            <a:r>
              <a:rPr lang="zh-CN" altLang="en-US" sz="3200" dirty="0"/>
              <a:t>，</a:t>
            </a:r>
            <a:endParaRPr lang="en-US" altLang="zh-CN" sz="3200" dirty="0" smtClean="0"/>
          </a:p>
          <a:p>
            <a:pPr marL="72000" indent="-7429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则 </a:t>
            </a:r>
            <a:r>
              <a:rPr lang="en-US" altLang="zh-CN" sz="3200" dirty="0" smtClean="0"/>
              <a:t>a&lt;b </a:t>
            </a:r>
            <a:r>
              <a:rPr lang="zh-CN" altLang="en-US" sz="3200" dirty="0" smtClean="0"/>
              <a:t>或 </a:t>
            </a:r>
            <a:r>
              <a:rPr lang="en-US" altLang="zh-CN" sz="3200" dirty="0" smtClean="0"/>
              <a:t>b&lt;a </a:t>
            </a:r>
            <a:r>
              <a:rPr lang="zh-CN" altLang="en-US" sz="3200" dirty="0" smtClean="0"/>
              <a:t>必有一个成立；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>
                <a:solidFill>
                  <a:srgbClr val="800080"/>
                </a:solidFill>
              </a:rPr>
              <a:t>关系的传递性：若</a:t>
            </a:r>
            <a:r>
              <a:rPr lang="en-US" altLang="zh-CN" sz="3200" dirty="0" smtClean="0">
                <a:solidFill>
                  <a:srgbClr val="800080"/>
                </a:solidFill>
              </a:rPr>
              <a:t>a&lt;b, </a:t>
            </a:r>
            <a:r>
              <a:rPr lang="zh-CN" altLang="en-US" sz="3200" dirty="0" smtClean="0">
                <a:solidFill>
                  <a:srgbClr val="800080"/>
                </a:solidFill>
              </a:rPr>
              <a:t>且</a:t>
            </a:r>
            <a:r>
              <a:rPr lang="en-US" altLang="zh-CN" sz="3200" dirty="0" smtClean="0">
                <a:solidFill>
                  <a:srgbClr val="800080"/>
                </a:solidFill>
              </a:rPr>
              <a:t>b&lt;c</a:t>
            </a:r>
            <a:r>
              <a:rPr lang="zh-CN" altLang="en-US" sz="3200" dirty="0" smtClean="0">
                <a:solidFill>
                  <a:srgbClr val="800080"/>
                </a:solidFill>
              </a:rPr>
              <a:t>，则</a:t>
            </a:r>
            <a:r>
              <a:rPr lang="en-US" altLang="zh-CN" sz="3200" dirty="0" smtClean="0">
                <a:solidFill>
                  <a:srgbClr val="800080"/>
                </a:solidFill>
              </a:rPr>
              <a:t>a&lt;c</a:t>
            </a:r>
            <a:r>
              <a:rPr lang="zh-CN" altLang="en-US" sz="3200" dirty="0" smtClean="0">
                <a:solidFill>
                  <a:srgbClr val="800080"/>
                </a:solidFill>
              </a:rPr>
              <a:t>；</a:t>
            </a:r>
            <a:endParaRPr lang="en-US" altLang="zh-CN" sz="3200" dirty="0" smtClean="0">
              <a:solidFill>
                <a:srgbClr val="80008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250" y="2743200"/>
            <a:ext cx="502535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元素间存在一个</a:t>
            </a:r>
            <a:r>
              <a:rPr lang="zh-CN" altLang="en-US" sz="3200" dirty="0" smtClean="0">
                <a:solidFill>
                  <a:srgbClr val="0000CC"/>
                </a:solidFill>
              </a:rPr>
              <a:t>小于关系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开地址法处理碰撞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686800" cy="2160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基本思想：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碰撞发生时，</a:t>
            </a:r>
            <a:r>
              <a:rPr lang="zh-CN" altLang="en-US" sz="3200" dirty="0" smtClean="0">
                <a:solidFill>
                  <a:srgbClr val="007E00"/>
                </a:solidFill>
                <a:sym typeface="Wingdings" pitchFamily="2" charset="2"/>
              </a:rPr>
              <a:t>设法</a:t>
            </a:r>
            <a:r>
              <a:rPr lang="zh-CN" altLang="en-US" sz="3200" dirty="0" smtClean="0">
                <a:sym typeface="Wingdings" pitchFamily="2" charset="2"/>
              </a:rPr>
              <a:t>在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基本区域内，</a:t>
            </a:r>
            <a:endParaRPr lang="en-US" altLang="zh-CN" sz="3200" dirty="0" smtClean="0">
              <a:solidFill>
                <a:srgbClr val="800080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寻找一个空位置，存放冲突元素；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7200" y="3581400"/>
            <a:ext cx="3352800" cy="5876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4000" marR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再散列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4157400"/>
            <a:ext cx="8686800" cy="15204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8A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利用</a:t>
            </a:r>
            <a:r>
              <a:rPr lang="zh-CN" altLang="en-US" sz="3200" dirty="0" smtClean="0">
                <a:solidFill>
                  <a:srgbClr val="003399"/>
                </a:solidFill>
              </a:rPr>
              <a:t>再散列函数，</a:t>
            </a:r>
            <a:r>
              <a:rPr lang="zh-CN" altLang="en-US" sz="3200" dirty="0" smtClean="0"/>
              <a:t>生成一个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位置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探查序列；</a:t>
            </a:r>
            <a:endParaRPr lang="en-US" altLang="zh-CN" sz="3200" dirty="0" smtClean="0"/>
          </a:p>
          <a:p>
            <a:pPr marL="1440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zh-CN" altLang="en-US" sz="3200" dirty="0" smtClean="0"/>
              <a:t> 将同义词放在：该序列中的第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个空位置；</a:t>
            </a:r>
            <a:endParaRPr lang="en-US" altLang="zh-CN" sz="3200" dirty="0" smtClean="0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124200" y="2362200"/>
            <a:ext cx="304800" cy="1219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953000" y="3210580"/>
            <a:ext cx="41910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要求：负载因子</a:t>
            </a:r>
            <a:r>
              <a:rPr lang="el-GR" altLang="zh-CN" dirty="0" smtClean="0">
                <a:solidFill>
                  <a:schemeClr val="bg1"/>
                </a:solidFill>
              </a:rPr>
              <a:t>α</a:t>
            </a:r>
            <a:r>
              <a:rPr lang="en-US" altLang="zh-CN" dirty="0" smtClean="0">
                <a:solidFill>
                  <a:schemeClr val="bg1"/>
                </a:solidFill>
              </a:rPr>
              <a:t>&lt;1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开地址法处理碰撞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5338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1.1 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线性探查法：</a:t>
            </a:r>
            <a:endParaRPr lang="en-US" altLang="zh-CN" sz="300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基本区域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循环表，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从碰撞发生处</a:t>
            </a:r>
            <a:r>
              <a:rPr lang="en-US" altLang="zh-CN" sz="3000" dirty="0" smtClean="0">
                <a:sym typeface="Wingdings" pitchFamily="2" charset="2"/>
              </a:rPr>
              <a:t>d=h(key)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顺序向后，找第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个空位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线性探查序列：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d+1, d+2, …, p-1,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0, 1, …, d-1.</a:t>
            </a:r>
          </a:p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 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分别对应的“再散列”函数：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en-US" altLang="zh-CN" sz="3200" dirty="0" smtClean="0">
                <a:sym typeface="Wingdings" pitchFamily="2" charset="2"/>
              </a:rPr>
              <a:t>h</a:t>
            </a:r>
            <a:r>
              <a:rPr lang="en-US" altLang="zh-CN" sz="3200" baseline="-25000" dirty="0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=(</a:t>
            </a:r>
            <a:r>
              <a:rPr lang="en-US" altLang="zh-CN" sz="3200" dirty="0" err="1" smtClean="0">
                <a:sym typeface="Wingdings" pitchFamily="2" charset="2"/>
              </a:rPr>
              <a:t>d+d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)%p,  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i</a:t>
            </a:r>
            <a:r>
              <a:rPr lang="zh-CN" altLang="en-US" sz="3200" b="1" dirty="0" smtClean="0"/>
              <a:t>∈</a:t>
            </a:r>
            <a:r>
              <a:rPr lang="en-US" altLang="zh-CN" sz="3200" dirty="0" smtClean="0"/>
              <a:t>{1, 2, …, m-1}</a:t>
            </a:r>
            <a:endParaRPr lang="zh-CN" altLang="en-US" sz="3200" dirty="0" smtClean="0"/>
          </a:p>
        </p:txBody>
      </p:sp>
      <p:sp>
        <p:nvSpPr>
          <p:cNvPr id="12" name="椭圆 11"/>
          <p:cNvSpPr/>
          <p:nvPr/>
        </p:nvSpPr>
        <p:spPr bwMode="auto">
          <a:xfrm>
            <a:off x="5987400" y="26202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334000" y="1981200"/>
            <a:ext cx="3060000" cy="306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0866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0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848600" y="2133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305800" y="3048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8229600" y="3962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7620000" y="4724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858000" y="5029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9530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57800" y="2286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9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连接符 48"/>
          <p:cNvCxnSpPr>
            <a:stCxn id="37" idx="0"/>
            <a:endCxn id="12" idx="0"/>
          </p:cNvCxnSpPr>
          <p:nvPr/>
        </p:nvCxnSpPr>
        <p:spPr bwMode="auto">
          <a:xfrm rot="16200000" flipH="1">
            <a:off x="6556200" y="2289000"/>
            <a:ext cx="639000" cy="234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>
            <a:off x="7239000" y="2286000"/>
            <a:ext cx="533400" cy="3810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rot="10800000" flipV="1">
            <a:off x="7696200" y="2819400"/>
            <a:ext cx="533400" cy="2286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7772400" y="3657600"/>
            <a:ext cx="6096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rot="10800000">
            <a:off x="7620000" y="4114800"/>
            <a:ext cx="457200" cy="3048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rot="16200000" flipH="1">
            <a:off x="7048500" y="4457700"/>
            <a:ext cx="533400" cy="3048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 rot="16200000" flipH="1">
            <a:off x="5943600" y="2286000"/>
            <a:ext cx="4572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5334000" y="3657600"/>
            <a:ext cx="685800" cy="1524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37" idx="3"/>
            <a:endCxn id="12" idx="3"/>
          </p:cNvCxnSpPr>
          <p:nvPr/>
        </p:nvCxnSpPr>
        <p:spPr bwMode="auto">
          <a:xfrm rot="5400000" flipH="1" flipV="1">
            <a:off x="5798326" y="4140396"/>
            <a:ext cx="436478" cy="468877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 flipH="1" flipV="1">
            <a:off x="6362700" y="4686300"/>
            <a:ext cx="609600" cy="76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矩形 103"/>
          <p:cNvSpPr/>
          <p:nvPr/>
        </p:nvSpPr>
        <p:spPr>
          <a:xfrm>
            <a:off x="7696200" y="36576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47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361081" y="4114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26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05600" y="44196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60</a:t>
            </a:r>
            <a:endParaRPr lang="zh-CN" altLang="en-US" sz="3200" dirty="0"/>
          </a:p>
        </p:txBody>
      </p:sp>
      <p:sp>
        <p:nvSpPr>
          <p:cNvPr id="107" name="矩形 106"/>
          <p:cNvSpPr/>
          <p:nvPr/>
        </p:nvSpPr>
        <p:spPr>
          <a:xfrm>
            <a:off x="4724400" y="990600"/>
            <a:ext cx="4419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p=11</a:t>
            </a:r>
            <a:r>
              <a:rPr lang="zh-CN" altLang="en-US" dirty="0" smtClean="0">
                <a:solidFill>
                  <a:schemeClr val="bg1"/>
                </a:solidFill>
              </a:rPr>
              <a:t>，则</a:t>
            </a:r>
            <a:r>
              <a:rPr lang="en-US" altLang="zh-CN" dirty="0" smtClean="0">
                <a:solidFill>
                  <a:schemeClr val="bg1"/>
                </a:solidFill>
              </a:rPr>
              <a:t>69</a:t>
            </a:r>
            <a:r>
              <a:rPr lang="zh-CN" altLang="en-US" dirty="0" smtClean="0">
                <a:solidFill>
                  <a:schemeClr val="bg1"/>
                </a:solidFill>
              </a:rPr>
              <a:t>放在哪里？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>
            <a:off x="5486400" y="2893085"/>
            <a:ext cx="609600" cy="3048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Rectangle 39"/>
          <p:cNvSpPr>
            <a:spLocks noChangeArrowheads="1"/>
          </p:cNvSpPr>
          <p:nvPr/>
        </p:nvSpPr>
        <p:spPr bwMode="auto">
          <a:xfrm>
            <a:off x="60198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10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019800" y="42672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69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 rot="16200000" flipV="1">
            <a:off x="8459458" y="4418343"/>
            <a:ext cx="378485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接箭头连接符 151"/>
          <p:cNvCxnSpPr/>
          <p:nvPr/>
        </p:nvCxnSpPr>
        <p:spPr bwMode="auto">
          <a:xfrm rot="16200000" flipV="1">
            <a:off x="7926058" y="5027943"/>
            <a:ext cx="378485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直接箭头连接符 152"/>
          <p:cNvCxnSpPr/>
          <p:nvPr/>
        </p:nvCxnSpPr>
        <p:spPr bwMode="auto">
          <a:xfrm rot="16200000" flipV="1">
            <a:off x="7125958" y="5370843"/>
            <a:ext cx="378485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直接箭头连接符 153"/>
          <p:cNvCxnSpPr/>
          <p:nvPr/>
        </p:nvCxnSpPr>
        <p:spPr bwMode="auto">
          <a:xfrm rot="16200000" flipV="1">
            <a:off x="6097258" y="5256543"/>
            <a:ext cx="454685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014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例</a:t>
            </a:r>
            <a:r>
              <a:rPr lang="en-US" altLang="zh-CN" sz="3000" dirty="0" smtClean="0">
                <a:solidFill>
                  <a:srgbClr val="007E00"/>
                </a:solidFill>
              </a:rPr>
              <a:t>3</a:t>
            </a:r>
            <a:r>
              <a:rPr lang="zh-CN" altLang="en-US" sz="3000" dirty="0" smtClean="0">
                <a:solidFill>
                  <a:srgbClr val="007E00"/>
                </a:solidFill>
              </a:rPr>
              <a:t>：待散列元素 </a:t>
            </a:r>
            <a:r>
              <a:rPr lang="en-US" altLang="zh-CN" sz="3000" dirty="0" smtClean="0">
                <a:solidFill>
                  <a:srgbClr val="007E00"/>
                </a:solidFill>
              </a:rPr>
              <a:t>{18, 73, 10, 5, 99, 51, 32, 25}</a:t>
            </a:r>
            <a:r>
              <a:rPr lang="zh-CN" altLang="en-US" sz="3000" dirty="0" smtClean="0">
                <a:solidFill>
                  <a:srgbClr val="007E00"/>
                </a:solidFill>
              </a:rPr>
              <a:t>，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         基本区域长度</a:t>
            </a:r>
            <a:r>
              <a:rPr lang="en-US" altLang="zh-CN" sz="3000" dirty="0" smtClean="0">
                <a:solidFill>
                  <a:srgbClr val="007E00"/>
                </a:solidFill>
              </a:rPr>
              <a:t> m=13</a:t>
            </a:r>
            <a:r>
              <a:rPr lang="zh-CN" altLang="en-US" sz="3000" dirty="0" smtClean="0">
                <a:solidFill>
                  <a:srgbClr val="007E00"/>
                </a:solidFill>
              </a:rPr>
              <a:t>，除余法，线性探查法。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zh-CN" altLang="en-US" sz="3000" dirty="0" smtClean="0"/>
              <a:t>计算散列函数值</a:t>
            </a:r>
            <a:r>
              <a:rPr lang="en-US" altLang="zh-CN" sz="3000" dirty="0" smtClean="0"/>
              <a:t>h(key)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zh-CN" sz="3000" dirty="0" smtClean="0">
              <a:solidFill>
                <a:srgbClr val="C000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C00000"/>
              </a:solidFill>
            </a:endParaRPr>
          </a:p>
          <a:p>
            <a:pPr marL="7200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填写散列表：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5800" y="2174796"/>
          <a:ext cx="7924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key: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18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73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99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51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32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25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函数值</a:t>
                      </a:r>
                      <a:r>
                        <a:rPr lang="en-US" altLang="zh-CN" sz="28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h(key):</a:t>
                      </a:r>
                      <a:endParaRPr lang="zh-CN" altLang="en-US" sz="28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12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3539" y="4003596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5139000" y="4586724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箭头连接符 20"/>
          <p:cNvCxnSpPr>
            <a:stCxn id="17" idx="2"/>
          </p:cNvCxnSpPr>
          <p:nvPr/>
        </p:nvCxnSpPr>
        <p:spPr bwMode="auto">
          <a:xfrm rot="16200000" flipH="1">
            <a:off x="5319546" y="5220009"/>
            <a:ext cx="292311" cy="4140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457200" y="5386864"/>
            <a:ext cx="2133600" cy="60856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循环</a:t>
            </a:r>
            <a:r>
              <a:rPr lang="zh-CN" altLang="en-US" sz="3000" dirty="0" smtClean="0">
                <a:solidFill>
                  <a:schemeClr val="bg1"/>
                </a:solidFill>
              </a:rPr>
              <a:t>探查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箭头连接符 31"/>
          <p:cNvCxnSpPr>
            <a:stCxn id="30" idx="2"/>
          </p:cNvCxnSpPr>
          <p:nvPr/>
        </p:nvCxnSpPr>
        <p:spPr bwMode="auto">
          <a:xfrm rot="16200000" flipH="1">
            <a:off x="685782" y="5234445"/>
            <a:ext cx="276639" cy="2820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3581400" y="5361801"/>
            <a:ext cx="5562600" cy="1015663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r>
              <a:rPr lang="zh-CN" altLang="en-US" sz="3000" dirty="0" smtClean="0">
                <a:solidFill>
                  <a:schemeClr val="bg1"/>
                </a:solidFill>
              </a:rPr>
              <a:t>与</a:t>
            </a:r>
            <a:r>
              <a:rPr lang="en-US" altLang="zh-CN" sz="3000" dirty="0" smtClean="0">
                <a:solidFill>
                  <a:schemeClr val="bg1"/>
                </a:solidFill>
              </a:rPr>
              <a:t>5</a:t>
            </a:r>
            <a:r>
              <a:rPr lang="zh-CN" altLang="en-US" sz="3000" dirty="0" smtClean="0">
                <a:solidFill>
                  <a:schemeClr val="bg1"/>
                </a:solidFill>
              </a:rPr>
              <a:t>：非同义词，发生冲突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堆积</a:t>
            </a: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(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聚集</a:t>
            </a: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问题</a:t>
            </a:r>
            <a:endParaRPr lang="zh-CN" altLang="en-US" sz="3000" dirty="0" smtClean="0">
              <a:solidFill>
                <a:srgbClr val="FFC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800" y="4533928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4572000" y="4536996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1200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7086600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6477000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6183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504000" y="4602396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/>
      <p:bldP spid="23" grpId="0"/>
      <p:bldP spid="25" grpId="0"/>
      <p:bldP spid="27" grpId="0"/>
      <p:bldP spid="29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线性探查法再散列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1027"/>
          <p:cNvSpPr txBox="1">
            <a:spLocks noChangeArrowheads="1"/>
          </p:cNvSpPr>
          <p:nvPr/>
        </p:nvSpPr>
        <p:spPr bwMode="auto">
          <a:xfrm>
            <a:off x="609600" y="990600"/>
            <a:ext cx="8001000" cy="2337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{ 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char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key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 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value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} DE;  </a:t>
            </a:r>
            <a:endParaRPr lang="en-US" altLang="zh-CN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4" name="Text Box 1027"/>
          <p:cNvSpPr txBox="1">
            <a:spLocks noChangeArrowheads="1"/>
          </p:cNvSpPr>
          <p:nvPr/>
        </p:nvSpPr>
        <p:spPr bwMode="auto">
          <a:xfrm>
            <a:off x="609600" y="3352532"/>
            <a:ext cx="8001000" cy="31239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sz="3200" dirty="0" smtClean="0">
                <a:solidFill>
                  <a:srgbClr val="0000CC"/>
                </a:solidFill>
              </a:rPr>
              <a:t>DE</a:t>
            </a:r>
            <a:r>
              <a:rPr lang="en-US" altLang="zh-CN" sz="3200" dirty="0" smtClean="0"/>
              <a:t> * element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} HD;</a:t>
            </a:r>
          </a:p>
          <a:p>
            <a:pPr marL="324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err="1" smtClean="0"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HD *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pHashD</a:t>
            </a:r>
            <a:r>
              <a:rPr lang="en-US" altLang="zh-CN" sz="3200" dirty="0" smtClean="0">
                <a:latin typeface="+mj-lt"/>
              </a:rPr>
              <a:t>;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28800" y="2713532"/>
            <a:ext cx="3437479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字典元素结构类型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28960" y="2168736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属性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263744" y="1599932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关键码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04725" y="5223932"/>
            <a:ext cx="4396075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散列表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哈希表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r>
              <a:rPr lang="zh-CN" altLang="en-US" dirty="0" smtClean="0">
                <a:solidFill>
                  <a:srgbClr val="003399"/>
                </a:solidFill>
              </a:rPr>
              <a:t>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91326" y="3962132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基本区域长度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05400" y="584579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指向表的指针类型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39126" y="4550390"/>
            <a:ext cx="41777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//element</a:t>
            </a:r>
            <a:r>
              <a:rPr lang="zh-CN" altLang="en-US" dirty="0" smtClean="0">
                <a:solidFill>
                  <a:srgbClr val="008A00"/>
                </a:solidFill>
              </a:rPr>
              <a:t>：指向基本区域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线性探查法再散列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41242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建空散列表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1) </a:t>
            </a:r>
            <a:r>
              <a:rPr lang="zh-CN" altLang="en-US" sz="3000" dirty="0" smtClean="0"/>
              <a:t>为散列表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哈希表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结构申请内存空间；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2) </a:t>
            </a:r>
            <a:r>
              <a:rPr lang="zh-CN" altLang="en-US" sz="3000" dirty="0" smtClean="0"/>
              <a:t>为表结构中的指针</a:t>
            </a:r>
            <a:r>
              <a:rPr lang="en-US" altLang="zh-CN" sz="3000" dirty="0" smtClean="0"/>
              <a:t>element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申请长度为</a:t>
            </a:r>
            <a:r>
              <a:rPr lang="en-US" altLang="zh-CN" sz="3000" dirty="0" smtClean="0"/>
              <a:t>m</a:t>
            </a:r>
            <a:r>
              <a:rPr lang="zh-CN" altLang="en-US" sz="3000" dirty="0" smtClean="0"/>
              <a:t>的数组空间，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3) </a:t>
            </a:r>
            <a:r>
              <a:rPr lang="zh-CN" altLang="en-US" sz="3000" dirty="0" smtClean="0"/>
              <a:t>初始化数组，置</a:t>
            </a:r>
            <a:r>
              <a:rPr lang="zh-CN" altLang="en-US" sz="3000" dirty="0" smtClean="0">
                <a:solidFill>
                  <a:srgbClr val="800080"/>
                </a:solidFill>
              </a:rPr>
              <a:t>关键码</a:t>
            </a:r>
            <a:r>
              <a:rPr lang="en-US" altLang="zh-CN" sz="3000" dirty="0" smtClean="0">
                <a:solidFill>
                  <a:srgbClr val="800080"/>
                </a:solidFill>
              </a:rPr>
              <a:t>key=0, </a:t>
            </a:r>
            <a:r>
              <a:rPr lang="zh-CN" altLang="en-US" sz="3000" dirty="0" smtClean="0">
                <a:solidFill>
                  <a:srgbClr val="800080"/>
                </a:solidFill>
              </a:rPr>
              <a:t>表示空位置；</a:t>
            </a:r>
            <a:endParaRPr lang="en-US" altLang="zh-CN" sz="3000" dirty="0" smtClean="0">
              <a:solidFill>
                <a:srgbClr val="80008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</a:t>
            </a: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990599" y="4658649"/>
            <a:ext cx="1152237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err="1" smtClean="0">
                <a:ea typeface="宋体" pitchFamily="2" charset="-122"/>
              </a:rPr>
              <a:t>phd</a:t>
            </a:r>
            <a:endParaRPr lang="en-US" altLang="zh-CN" sz="3000" dirty="0">
              <a:ea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28637" y="4658649"/>
          <a:ext cx="2133600" cy="136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</a:t>
                      </a:r>
                      <a:endParaRPr lang="zh-CN" altLang="en-US" sz="30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0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19800" y="4038600"/>
          <a:ext cx="2590800" cy="263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0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0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element[m-1]</a:t>
                      </a:r>
                      <a:endParaRPr lang="zh-CN" altLang="en-US" sz="3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 bwMode="auto">
          <a:xfrm>
            <a:off x="1914237" y="4963449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任意多边形 16"/>
          <p:cNvSpPr/>
          <p:nvPr/>
        </p:nvSpPr>
        <p:spPr bwMode="auto">
          <a:xfrm>
            <a:off x="4724400" y="5105400"/>
            <a:ext cx="457200" cy="669414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2" name="直接箭头连接符 21"/>
          <p:cNvCxnSpPr>
            <a:stCxn id="17" idx="3"/>
          </p:cNvCxnSpPr>
          <p:nvPr/>
        </p:nvCxnSpPr>
        <p:spPr bwMode="auto">
          <a:xfrm flipV="1">
            <a:off x="5176221" y="4267200"/>
            <a:ext cx="843579" cy="83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7354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pHashD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createEmptyDic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m)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pHashD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= 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pHashD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malloc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(HD));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-&gt;element = (DE *)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malloc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(m*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(DE));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if(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-&gt;element)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-&gt;m =m; 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for(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&lt;m;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++)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     { </a:t>
            </a:r>
            <a:r>
              <a:rPr lang="en-US" altLang="zh-CN" sz="3200" dirty="0" err="1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-&gt;element[</a:t>
            </a:r>
            <a:r>
              <a:rPr lang="en-US" altLang="zh-CN" sz="3200" dirty="0" err="1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].key =0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;}</a:t>
            </a:r>
            <a:endParaRPr lang="en-US" altLang="zh-CN" sz="3200" dirty="0" smtClean="0">
              <a:solidFill>
                <a:srgbClr val="007E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return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marL="144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}</a:t>
            </a:r>
          </a:p>
          <a:p>
            <a:pPr marL="144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else</a:t>
            </a:r>
          </a:p>
          <a:p>
            <a:pPr marL="144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52800" y="2840083"/>
            <a:ext cx="523284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设置基本区域长度、数组长度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8400" y="553881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建空散列表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57600" y="2230281"/>
            <a:ext cx="3437479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数组空间申请成功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56635" y="3958243"/>
            <a:ext cx="2201565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初始化</a:t>
            </a:r>
            <a:r>
              <a:rPr lang="en-US" altLang="zh-CN" dirty="0" smtClean="0">
                <a:solidFill>
                  <a:srgbClr val="008A00"/>
                </a:solidFill>
              </a:rPr>
              <a:t>key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476" y="1011081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45249" y="2687481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1704707" y="5202081"/>
            <a:ext cx="18004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free 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048000" y="4491643"/>
            <a:ext cx="1283044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返回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93012" y="5278281"/>
            <a:ext cx="5950988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数组空间不成功，释放表结构空间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635710"/>
            <a:ext cx="88392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 m=13</a:t>
            </a:r>
            <a:r>
              <a:rPr lang="zh-CN" altLang="en-US" sz="3000" dirty="0" smtClean="0"/>
              <a:t>，除余法散列，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线性探查法解决碰撞。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试查找</a:t>
            </a:r>
            <a:r>
              <a:rPr lang="en-US" altLang="zh-CN" sz="3000" dirty="0" smtClean="0"/>
              <a:t>32, 23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3539" y="3578332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5139000" y="416146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800" y="4108664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4572000" y="4111732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1200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7086600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6477000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6183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504000" y="4177132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在散列表上查找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609600"/>
            <a:ext cx="8763000" cy="55938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在散列表中，检索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key</a:t>
            </a:r>
            <a:b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</a:b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000" dirty="0" smtClean="0">
                <a:latin typeface="+mj-lt"/>
              </a:rPr>
              <a:t>1)</a:t>
            </a:r>
          </a:p>
          <a:p>
            <a:pPr marL="72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  2) 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若</a:t>
            </a: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d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处是空位置，</a:t>
            </a:r>
            <a:r>
              <a:rPr lang="zh-CN" altLang="en-US" sz="3000" dirty="0" smtClean="0">
                <a:latin typeface="+mj-lt"/>
              </a:rPr>
              <a:t>即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</a:t>
            </a:r>
            <a:r>
              <a:rPr lang="zh-CN" altLang="en-US" sz="3000" dirty="0" smtClean="0">
                <a:latin typeface="+mj-lt"/>
              </a:rPr>
              <a:t>则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检索失败，</a:t>
            </a:r>
            <a:r>
              <a:rPr lang="zh-CN" altLang="en-US" sz="3000" dirty="0" smtClean="0">
                <a:latin typeface="+mj-lt"/>
              </a:rPr>
              <a:t>结束；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</a:t>
            </a: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3) 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若</a:t>
            </a: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d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处有元素，</a:t>
            </a:r>
            <a:endParaRPr lang="en-US" altLang="zh-CN" sz="3000" dirty="0" smtClean="0">
              <a:solidFill>
                <a:srgbClr val="007E00"/>
              </a:solidFill>
              <a:latin typeface="+mj-lt"/>
            </a:endParaRPr>
          </a:p>
          <a:p>
            <a:pPr marL="7200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 3.1) </a:t>
            </a:r>
            <a:r>
              <a:rPr lang="zh-CN" altLang="en-US" sz="3000" dirty="0" smtClean="0">
                <a:latin typeface="+mj-lt"/>
              </a:rPr>
              <a:t>若与</a:t>
            </a:r>
            <a:r>
              <a:rPr lang="en-US" altLang="zh-CN" sz="3000" dirty="0" smtClean="0">
                <a:latin typeface="+mj-lt"/>
              </a:rPr>
              <a:t>key</a:t>
            </a:r>
            <a:r>
              <a:rPr lang="zh-CN" altLang="en-US" sz="3000" dirty="0" smtClean="0">
                <a:latin typeface="+mj-lt"/>
              </a:rPr>
              <a:t>相等，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 3.2) </a:t>
            </a:r>
            <a:r>
              <a:rPr lang="zh-CN" altLang="en-US" sz="3000" dirty="0" smtClean="0">
                <a:latin typeface="+mj-lt"/>
              </a:rPr>
              <a:t>若不等，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         </a:t>
            </a:r>
            <a:r>
              <a:rPr lang="zh-CN" altLang="en-US" sz="3000" dirty="0" smtClean="0">
                <a:latin typeface="+mj-lt"/>
              </a:rPr>
              <a:t>计算“新的散列地址”，返回</a:t>
            </a:r>
            <a:r>
              <a:rPr lang="en-US" altLang="zh-CN" sz="3000" dirty="0" smtClean="0">
                <a:latin typeface="+mj-lt"/>
              </a:rPr>
              <a:t>2)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4) </a:t>
            </a:r>
            <a:r>
              <a:rPr lang="zh-CN" altLang="en-US" sz="3000" dirty="0" smtClean="0"/>
              <a:t>若“再散列”</a:t>
            </a:r>
            <a:r>
              <a:rPr lang="zh-CN" altLang="en-US" sz="3000" dirty="0" smtClean="0">
                <a:solidFill>
                  <a:srgbClr val="800080"/>
                </a:solidFill>
              </a:rPr>
              <a:t>仍遇到空位置</a:t>
            </a:r>
            <a:r>
              <a:rPr lang="zh-CN" altLang="en-US" sz="3000" dirty="0" smtClean="0"/>
              <a:t>，则</a:t>
            </a:r>
            <a:r>
              <a:rPr lang="zh-CN" altLang="en-US" sz="3000" dirty="0" smtClean="0">
                <a:solidFill>
                  <a:srgbClr val="C00000"/>
                </a:solidFill>
              </a:rPr>
              <a:t>失败，结束；</a:t>
            </a:r>
          </a:p>
        </p:txBody>
      </p:sp>
      <p:sp>
        <p:nvSpPr>
          <p:cNvPr id="16" name="矩形 15"/>
          <p:cNvSpPr/>
          <p:nvPr/>
        </p:nvSpPr>
        <p:spPr>
          <a:xfrm>
            <a:off x="1143000" y="122023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/>
              <a:t>计算散列地址：</a:t>
            </a:r>
            <a:r>
              <a:rPr lang="en-US" altLang="zh-CN" sz="3000" dirty="0" smtClean="0"/>
              <a:t>d=h(key)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4481172" y="1828800"/>
            <a:ext cx="5120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000" dirty="0" err="1" smtClean="0"/>
              <a:t>phd</a:t>
            </a:r>
            <a:r>
              <a:rPr lang="en-US" altLang="zh-CN" sz="3000" dirty="0" smtClean="0"/>
              <a:t>-&gt;element[d].key==0</a:t>
            </a:r>
            <a:r>
              <a:rPr lang="zh-CN" altLang="en-US" sz="3000" dirty="0" smtClean="0"/>
              <a:t>，</a:t>
            </a:r>
            <a:endParaRPr lang="zh-CN" altLang="en-US" sz="3000" dirty="0"/>
          </a:p>
        </p:txBody>
      </p:sp>
      <p:sp>
        <p:nvSpPr>
          <p:cNvPr id="19" name="矩形 18"/>
          <p:cNvSpPr/>
          <p:nvPr/>
        </p:nvSpPr>
        <p:spPr>
          <a:xfrm>
            <a:off x="3581400" y="30834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/>
              <a:t>判断该元素的关键码：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4419600" y="369540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/>
              <a:t>则</a:t>
            </a:r>
            <a:r>
              <a:rPr lang="zh-CN" altLang="en-US" sz="3000" dirty="0" smtClean="0">
                <a:solidFill>
                  <a:srgbClr val="C00000"/>
                </a:solidFill>
              </a:rPr>
              <a:t>检索成功，</a:t>
            </a:r>
            <a:r>
              <a:rPr lang="zh-CN" altLang="en-US" sz="3000" dirty="0" smtClean="0"/>
              <a:t>结束；</a:t>
            </a:r>
            <a:endParaRPr lang="zh-CN" altLang="en-US" sz="3000" dirty="0"/>
          </a:p>
        </p:txBody>
      </p:sp>
      <p:sp>
        <p:nvSpPr>
          <p:cNvPr id="21" name="矩形 20"/>
          <p:cNvSpPr/>
          <p:nvPr/>
        </p:nvSpPr>
        <p:spPr>
          <a:xfrm>
            <a:off x="3429000" y="4285548"/>
            <a:ext cx="5715000" cy="591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则依据碰撞解决方法</a:t>
            </a:r>
            <a:r>
              <a:rPr lang="en-US" altLang="zh-CN" sz="3000" dirty="0" smtClean="0">
                <a:solidFill>
                  <a:srgbClr val="007E00"/>
                </a:solidFill>
              </a:rPr>
              <a:t>(</a:t>
            </a:r>
            <a:r>
              <a:rPr lang="zh-CN" altLang="en-US" sz="3000" dirty="0" smtClean="0">
                <a:solidFill>
                  <a:srgbClr val="007E00"/>
                </a:solidFill>
              </a:rPr>
              <a:t>再散列</a:t>
            </a:r>
            <a:r>
              <a:rPr lang="en-US" altLang="zh-CN" sz="3000" dirty="0" smtClean="0">
                <a:solidFill>
                  <a:srgbClr val="007E00"/>
                </a:solidFill>
              </a:rPr>
              <a:t>)</a:t>
            </a:r>
            <a:r>
              <a:rPr lang="zh-CN" altLang="en-US" sz="3000" dirty="0" smtClean="0">
                <a:solidFill>
                  <a:srgbClr val="007E00"/>
                </a:solidFill>
              </a:rPr>
              <a:t>，</a:t>
            </a:r>
            <a:endParaRPr lang="zh-CN" altLang="en-US" sz="3000" dirty="0">
              <a:solidFill>
                <a:srgbClr val="007E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00600" y="609600"/>
            <a:ext cx="43434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最大检索长度？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91400" y="533400"/>
            <a:ext cx="1905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phd</a:t>
            </a:r>
            <a:r>
              <a:rPr lang="en-US" altLang="zh-CN" dirty="0" smtClean="0">
                <a:solidFill>
                  <a:srgbClr val="FFC000"/>
                </a:solidFill>
              </a:rPr>
              <a:t>-&gt;m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59349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linearSearch</a:t>
            </a:r>
            <a:r>
              <a:rPr lang="en-US" altLang="zh-CN" sz="3200" dirty="0" smtClean="0"/>
              <a:t>(</a:t>
            </a:r>
            <a:r>
              <a:rPr lang="en-US" altLang="zh-CN" sz="3000" dirty="0" smtClean="0">
                <a:solidFill>
                  <a:srgbClr val="0000CC"/>
                </a:solidFill>
              </a:rPr>
              <a:t>HD</a:t>
            </a:r>
            <a:r>
              <a:rPr lang="en-US" altLang="zh-CN" sz="320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ke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</a:rPr>
              <a:t> *</a:t>
            </a:r>
            <a:r>
              <a:rPr lang="en-US" altLang="zh-CN" sz="3200" dirty="0" smtClean="0"/>
              <a:t>p)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d = </a:t>
            </a:r>
            <a:r>
              <a:rPr lang="en-US" altLang="zh-CN" sz="3200" dirty="0" smtClean="0">
                <a:solidFill>
                  <a:srgbClr val="C00000"/>
                </a:solidFill>
              </a:rPr>
              <a:t>h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ke</a:t>
            </a:r>
            <a:r>
              <a:rPr lang="en-US" altLang="zh-CN" sz="3200" dirty="0" smtClean="0"/>
              <a:t>);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zh-CN" altLang="en-US" dirty="0" smtClean="0">
                <a:solidFill>
                  <a:srgbClr val="009900"/>
                </a:solidFill>
              </a:rPr>
              <a:t>或 </a:t>
            </a:r>
            <a:r>
              <a:rPr lang="en-US" altLang="zh-CN" dirty="0" err="1" smtClean="0">
                <a:solidFill>
                  <a:srgbClr val="009900"/>
                </a:solidFill>
              </a:rPr>
              <a:t>ke</a:t>
            </a:r>
            <a:r>
              <a:rPr lang="en-US" altLang="zh-CN" dirty="0" smtClean="0">
                <a:solidFill>
                  <a:srgbClr val="009900"/>
                </a:solidFill>
              </a:rPr>
              <a:t>% </a:t>
            </a:r>
            <a:r>
              <a:rPr lang="en-US" altLang="zh-CN" dirty="0" err="1" smtClean="0">
                <a:solidFill>
                  <a:srgbClr val="009900"/>
                </a:solidFill>
              </a:rPr>
              <a:t>phd</a:t>
            </a:r>
            <a:r>
              <a:rPr lang="en-US" altLang="zh-CN" dirty="0" smtClean="0">
                <a:solidFill>
                  <a:srgbClr val="009900"/>
                </a:solidFill>
              </a:rPr>
              <a:t>-&gt;m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for(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-&gt;m;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</a:t>
            </a:r>
          </a:p>
          <a:p>
            <a:pPr marL="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if(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</a:rPr>
              <a:t>-&gt;element[d].key==0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{ </a:t>
            </a:r>
            <a:r>
              <a:rPr lang="zh-CN" altLang="en-US" sz="3200" dirty="0" smtClean="0">
                <a:solidFill>
                  <a:srgbClr val="C00000"/>
                </a:solidFill>
              </a:rPr>
              <a:t>*</a:t>
            </a:r>
            <a:r>
              <a:rPr lang="en-US" altLang="zh-CN" sz="3200" dirty="0" smtClean="0">
                <a:solidFill>
                  <a:srgbClr val="C00000"/>
                </a:solidFill>
              </a:rPr>
              <a:t>p=d;   </a:t>
            </a:r>
            <a:r>
              <a:rPr lang="en-US" altLang="zh-CN" sz="3200" dirty="0" smtClean="0"/>
              <a:t>return 0; }</a:t>
            </a:r>
          </a:p>
          <a:p>
            <a:pPr marL="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else if( 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</a:rPr>
              <a:t>-&gt;element[d].key ==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ke</a:t>
            </a:r>
            <a:r>
              <a:rPr lang="en-US" altLang="zh-CN" sz="3200" dirty="0" smtClean="0"/>
              <a:t>) 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{ </a:t>
            </a:r>
            <a:r>
              <a:rPr lang="zh-CN" altLang="en-US" sz="3200" dirty="0" smtClean="0">
                <a:solidFill>
                  <a:srgbClr val="C00000"/>
                </a:solidFill>
              </a:rPr>
              <a:t>*</a:t>
            </a:r>
            <a:r>
              <a:rPr lang="en-US" altLang="zh-CN" sz="3200" dirty="0" smtClean="0">
                <a:solidFill>
                  <a:srgbClr val="C00000"/>
                </a:solidFill>
              </a:rPr>
              <a:t>p=d;   </a:t>
            </a:r>
            <a:r>
              <a:rPr lang="en-US" altLang="zh-CN" sz="3200" dirty="0" smtClean="0"/>
              <a:t>return 1;}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d=(d+1)%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-&gt;m;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} 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*p = -1;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return 0; }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1200" y="5256921"/>
            <a:ext cx="7239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查找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圈，没有找到</a:t>
            </a:r>
            <a:r>
              <a:rPr lang="en-US" altLang="zh-CN" dirty="0" smtClean="0">
                <a:solidFill>
                  <a:srgbClr val="C00000"/>
                </a:solidFill>
              </a:rPr>
              <a:t>key</a:t>
            </a:r>
            <a:r>
              <a:rPr lang="zh-CN" altLang="en-US" dirty="0" smtClean="0">
                <a:solidFill>
                  <a:srgbClr val="C00000"/>
                </a:solidFill>
              </a:rPr>
              <a:t>，也没遇到空位置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4487121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不空且不等，再散列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96000" y="2160325"/>
            <a:ext cx="309571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遇空位置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则失败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34000" y="3856179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不空 且相等，则成功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81600" y="1550725"/>
            <a:ext cx="4343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最多比较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次，即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圈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9076" y="2048721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7248071" y="905721"/>
            <a:ext cx="21245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传址调用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43600" y="5693658"/>
            <a:ext cx="3886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说明散列表已满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635710"/>
            <a:ext cx="8839200" cy="27084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 m=13</a:t>
            </a:r>
            <a:r>
              <a:rPr lang="zh-CN" altLang="en-US" sz="3000" dirty="0" smtClean="0"/>
              <a:t>，除余法，线性探查法。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试插入</a:t>
            </a:r>
            <a:r>
              <a:rPr lang="en-US" altLang="zh-CN" sz="3000" dirty="0" smtClean="0"/>
              <a:t>32, 23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3539" y="3004242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5139000" y="358737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800" y="3534574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4572000" y="3537642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1200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7086600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6477000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6183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504000" y="3603042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在散列表上插入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43827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字典：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zh-CN" altLang="en-US" sz="3200" dirty="0" smtClean="0"/>
              <a:t>是特殊的有序集，元素是一个二元组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关联</a:t>
            </a:r>
            <a:r>
              <a:rPr lang="en-US" altLang="zh-CN" sz="32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关联</a:t>
            </a:r>
            <a:r>
              <a:rPr lang="en-US" altLang="zh-CN" sz="3200" dirty="0" smtClean="0">
                <a:solidFill>
                  <a:srgbClr val="003399"/>
                </a:solidFill>
              </a:rPr>
              <a:t>(association)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r>
              <a:rPr lang="en-US" altLang="zh-CN" sz="3200" dirty="0" smtClean="0"/>
              <a:t>&lt;</a:t>
            </a:r>
            <a:r>
              <a:rPr lang="zh-CN" altLang="en-US" sz="3200" dirty="0" smtClean="0"/>
              <a:t>关键码，属性</a:t>
            </a:r>
            <a:r>
              <a:rPr lang="en-US" altLang="zh-CN" sz="3200" dirty="0" smtClean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600200" y="2438400"/>
          <a:ext cx="2895600" cy="116433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rgbClr val="0033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key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200" b="0" kern="1200" dirty="0" smtClean="0">
                          <a:solidFill>
                            <a:srgbClr val="0033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</a:p>
                  </a:txBody>
                  <a:tcPr>
                    <a:lnL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95800" y="2438400"/>
          <a:ext cx="2895600" cy="116433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attribute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属性</a:t>
                      </a:r>
                    </a:p>
                  </a:txBody>
                  <a:tcPr>
                    <a:lnL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572000" y="4123153"/>
            <a:ext cx="1676400" cy="630942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9" name="直接箭头连接符 18"/>
          <p:cNvCxnSpPr>
            <a:stCxn id="18" idx="2"/>
            <a:endCxn id="23" idx="0"/>
          </p:cNvCxnSpPr>
          <p:nvPr/>
        </p:nvCxnSpPr>
        <p:spPr bwMode="auto">
          <a:xfrm rot="5400000">
            <a:off x="5050685" y="4999310"/>
            <a:ext cx="604730" cy="1143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1828800" y="5358825"/>
            <a:ext cx="69342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对字典元素进行排序、检索的依据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8600" y="685800"/>
            <a:ext cx="8915400" cy="53630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将元素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ele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插入到散列表中：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/>
            </a:r>
            <a:b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</a:b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/>
              <a:t>根据</a:t>
            </a:r>
            <a:r>
              <a:rPr lang="en-US" altLang="zh-CN" sz="3200" dirty="0" err="1" smtClean="0"/>
              <a:t>ele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，在散列表中检索；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 2</a:t>
            </a:r>
            <a:r>
              <a:rPr lang="en-US" altLang="zh-CN" sz="3200" dirty="0" smtClean="0">
                <a:solidFill>
                  <a:srgbClr val="007E00"/>
                </a:solidFill>
              </a:rPr>
              <a:t>) </a:t>
            </a:r>
            <a:r>
              <a:rPr lang="zh-CN" altLang="en-US" sz="3200" dirty="0" smtClean="0">
                <a:solidFill>
                  <a:srgbClr val="007E00"/>
                </a:solidFill>
              </a:rPr>
              <a:t>若检索到</a:t>
            </a:r>
            <a:r>
              <a:rPr lang="en-US" altLang="zh-CN" sz="3200" dirty="0" smtClean="0">
                <a:solidFill>
                  <a:srgbClr val="007E00"/>
                </a:solidFill>
              </a:rPr>
              <a:t>key</a:t>
            </a:r>
            <a:r>
              <a:rPr lang="zh-CN" altLang="en-US" sz="3200" dirty="0" smtClean="0">
                <a:solidFill>
                  <a:srgbClr val="007E00"/>
                </a:solidFill>
              </a:rPr>
              <a:t>，即</a:t>
            </a:r>
            <a:endParaRPr lang="en-US" altLang="zh-CN" sz="32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则不必重复插入相同元素；</a:t>
            </a:r>
            <a:endParaRPr lang="en-US" altLang="zh-CN" sz="3200" dirty="0" smtClean="0">
              <a:latin typeface="+mj-lt"/>
            </a:endParaRPr>
          </a:p>
          <a:p>
            <a:pPr marL="72000"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3) </a:t>
            </a:r>
            <a:r>
              <a:rPr lang="zh-CN" altLang="en-US" sz="3200" dirty="0" smtClean="0">
                <a:solidFill>
                  <a:srgbClr val="007E00"/>
                </a:solidFill>
                <a:latin typeface="+mj-lt"/>
              </a:rPr>
              <a:t>对应</a:t>
            </a:r>
            <a:r>
              <a:rPr lang="zh-CN" altLang="en-US" sz="3200" dirty="0" smtClean="0">
                <a:solidFill>
                  <a:srgbClr val="007E00"/>
                </a:solidFill>
              </a:rPr>
              <a:t>空位置，即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则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4) </a:t>
            </a:r>
            <a:r>
              <a:rPr lang="zh-CN" altLang="en-US" sz="3200" dirty="0" smtClean="0">
                <a:solidFill>
                  <a:srgbClr val="007E00"/>
                </a:solidFill>
              </a:rPr>
              <a:t>否则，说明</a:t>
            </a:r>
            <a:endParaRPr lang="en-US" altLang="zh-CN" sz="3200" dirty="0" smtClean="0"/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无法再插入新元素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;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4200" y="4690939"/>
            <a:ext cx="3285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散列表已满，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256523" y="2023939"/>
            <a:ext cx="4887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linearSearch</a:t>
            </a:r>
            <a:r>
              <a:rPr lang="zh-CN" altLang="en-US" sz="3200" dirty="0" smtClean="0"/>
              <a:t>返回值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81378" y="3962400"/>
            <a:ext cx="5757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*p</a:t>
            </a:r>
            <a:r>
              <a:rPr lang="zh-CN" altLang="en-US" sz="3200" dirty="0" smtClean="0"/>
              <a:t>对应的位置插入</a:t>
            </a:r>
            <a:r>
              <a:rPr lang="en-US" altLang="zh-CN" sz="3200" dirty="0" err="1" smtClean="0"/>
              <a:t>ele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949720" y="3305607"/>
            <a:ext cx="5575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linearSearch</a:t>
            </a:r>
            <a:r>
              <a:rPr lang="zh-CN" altLang="en-US" sz="3200" dirty="0" smtClean="0"/>
              <a:t>返回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*p!=-1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44" y="533400"/>
            <a:ext cx="9372600" cy="570617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linearInsert</a:t>
            </a:r>
            <a:r>
              <a:rPr lang="en-US" altLang="zh-CN" sz="3200" dirty="0" smtClean="0"/>
              <a:t>( </a:t>
            </a:r>
            <a:r>
              <a:rPr lang="en-US" altLang="zh-CN" sz="3200" dirty="0" smtClean="0">
                <a:solidFill>
                  <a:srgbClr val="0000CC"/>
                </a:solidFill>
              </a:rPr>
              <a:t>HD *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) </a:t>
            </a:r>
            <a:r>
              <a:rPr lang="en-US" altLang="zh-CN" dirty="0" smtClean="0">
                <a:solidFill>
                  <a:srgbClr val="009900"/>
                </a:solidFill>
              </a:rPr>
              <a:t>//DE</a:t>
            </a:r>
            <a:r>
              <a:rPr lang="zh-CN" altLang="en-US" dirty="0" smtClean="0">
                <a:solidFill>
                  <a:srgbClr val="009900"/>
                </a:solidFill>
              </a:rPr>
              <a:t>是关联类型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position, temp;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temp=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linearSearch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ele.key</a:t>
            </a:r>
            <a:r>
              <a:rPr lang="en-US" altLang="zh-CN" sz="3200" dirty="0" smtClean="0"/>
              <a:t>, &amp;position);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if(temp==1)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(“Already find 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 !\n”);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else if(position != -1)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</a:rPr>
              <a:t>-&gt;element[position]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else  return 0;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return 1;      </a:t>
            </a:r>
          </a:p>
          <a:p>
            <a:pPr marL="288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819400" y="2340858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检索到</a:t>
            </a:r>
            <a:r>
              <a:rPr lang="en-US" altLang="zh-CN" dirty="0" err="1" smtClean="0">
                <a:solidFill>
                  <a:srgbClr val="008A00"/>
                </a:solidFill>
              </a:rPr>
              <a:t>ele.key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6084" y="3505200"/>
            <a:ext cx="469551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未找到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</a:t>
            </a:r>
            <a:r>
              <a:rPr lang="en-US" altLang="zh-CN" dirty="0" smtClean="0">
                <a:solidFill>
                  <a:srgbClr val="008A00"/>
                </a:solidFill>
              </a:rPr>
              <a:t>position</a:t>
            </a:r>
            <a:r>
              <a:rPr lang="zh-CN" altLang="en-US" dirty="0" smtClean="0">
                <a:solidFill>
                  <a:srgbClr val="008A00"/>
                </a:solidFill>
              </a:rPr>
              <a:t>是空位置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46644" y="46836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散列表已满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62400" y="1341435"/>
            <a:ext cx="50369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//1. </a:t>
            </a:r>
            <a:r>
              <a:rPr lang="zh-CN" altLang="en-US" dirty="0" smtClean="0">
                <a:solidFill>
                  <a:srgbClr val="C00000"/>
                </a:solidFill>
              </a:rPr>
              <a:t>在散列表</a:t>
            </a:r>
            <a:r>
              <a:rPr lang="en-US" altLang="zh-CN" dirty="0" err="1" smtClean="0">
                <a:solidFill>
                  <a:srgbClr val="C00000"/>
                </a:solidFill>
              </a:rPr>
              <a:t>phd</a:t>
            </a:r>
            <a:r>
              <a:rPr lang="zh-CN" altLang="en-US" dirty="0" smtClean="0">
                <a:solidFill>
                  <a:srgbClr val="C00000"/>
                </a:solidFill>
              </a:rPr>
              <a:t>中检索</a:t>
            </a:r>
            <a:r>
              <a:rPr lang="en-US" altLang="zh-CN" dirty="0" err="1" smtClean="0">
                <a:solidFill>
                  <a:srgbClr val="C00000"/>
                </a:solidFill>
              </a:rPr>
              <a:t>ele.key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6000" y="5302377"/>
            <a:ext cx="39789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此时，</a:t>
            </a:r>
            <a:r>
              <a:rPr lang="en-US" altLang="zh-CN" dirty="0" err="1" smtClean="0">
                <a:solidFill>
                  <a:srgbClr val="008A00"/>
                </a:solidFill>
              </a:rPr>
              <a:t>phd</a:t>
            </a:r>
            <a:r>
              <a:rPr lang="zh-CN" altLang="en-US" dirty="0" smtClean="0">
                <a:solidFill>
                  <a:srgbClr val="008A00"/>
                </a:solidFill>
              </a:rPr>
              <a:t>中一定有</a:t>
            </a:r>
            <a:r>
              <a:rPr lang="en-US" altLang="zh-CN" dirty="0" err="1" smtClean="0">
                <a:solidFill>
                  <a:srgbClr val="008A00"/>
                </a:solidFill>
              </a:rPr>
              <a:t>ele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839200" cy="27084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 m=13</a:t>
            </a:r>
            <a:r>
              <a:rPr lang="zh-CN" altLang="en-US" sz="3000" dirty="0" smtClean="0"/>
              <a:t>，除余法，线性探查法。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试删除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在散列表上删除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73539" y="2514600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5139000" y="3097728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33800" y="30449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4572000" y="3048000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1200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8" name="矩形 27"/>
          <p:cNvSpPr/>
          <p:nvPr/>
        </p:nvSpPr>
        <p:spPr>
          <a:xfrm>
            <a:off x="7086600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31" name="矩形 30"/>
          <p:cNvSpPr/>
          <p:nvPr/>
        </p:nvSpPr>
        <p:spPr>
          <a:xfrm>
            <a:off x="6477000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06183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04000" y="311340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28600" y="3935105"/>
            <a:ext cx="8915400" cy="1446550"/>
          </a:xfrm>
          <a:prstGeom prst="rect">
            <a:avLst/>
          </a:prstGeom>
          <a:solidFill>
            <a:srgbClr val="FFD5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1. </a:t>
            </a:r>
            <a:r>
              <a:rPr lang="zh-CN" altLang="en-US" sz="3000" dirty="0" smtClean="0"/>
              <a:t>查找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000099"/>
                </a:solidFill>
              </a:rPr>
              <a:t>找到后，将其</a:t>
            </a:r>
            <a:r>
              <a:rPr lang="en-US" altLang="zh-CN" sz="3000" dirty="0" smtClean="0">
                <a:solidFill>
                  <a:srgbClr val="000099"/>
                </a:solidFill>
              </a:rPr>
              <a:t>key</a:t>
            </a:r>
            <a:r>
              <a:rPr lang="zh-CN" altLang="en-US" sz="3000" dirty="0" smtClean="0">
                <a:solidFill>
                  <a:srgbClr val="000099"/>
                </a:solidFill>
              </a:rPr>
              <a:t>置成</a:t>
            </a:r>
            <a:r>
              <a:rPr lang="en-US" altLang="zh-CN" sz="3000" dirty="0" smtClean="0">
                <a:solidFill>
                  <a:srgbClr val="000099"/>
                </a:solidFill>
              </a:rPr>
              <a:t>0</a:t>
            </a:r>
            <a:r>
              <a:rPr lang="zh-CN" altLang="en-US" sz="3000" dirty="0" smtClean="0">
                <a:solidFill>
                  <a:srgbClr val="000099"/>
                </a:solidFill>
              </a:rPr>
              <a:t>，表示位置为空？</a:t>
            </a:r>
            <a:endParaRPr lang="en-US" altLang="zh-CN" sz="3000" dirty="0" smtClean="0">
              <a:solidFill>
                <a:srgbClr val="000099"/>
              </a:solidFill>
            </a:endParaRPr>
          </a:p>
          <a:p>
            <a:pPr marL="108000">
              <a:lnSpc>
                <a:spcPct val="130000"/>
              </a:lnSpc>
              <a:spcBef>
                <a:spcPts val="1200"/>
              </a:spcBef>
              <a:buNone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2. </a:t>
            </a:r>
            <a:r>
              <a:rPr lang="zh-CN" altLang="en-US" sz="3000" dirty="0" smtClean="0"/>
              <a:t>检索</a:t>
            </a:r>
            <a:r>
              <a:rPr lang="en-US" altLang="zh-CN" sz="3000" dirty="0" smtClean="0"/>
              <a:t>32</a:t>
            </a:r>
            <a:r>
              <a:rPr lang="zh-CN" altLang="en-US" sz="3000" dirty="0" smtClean="0"/>
              <a:t>，</a:t>
            </a:r>
            <a:endParaRPr lang="zh-CN" altLang="en-US" sz="3200" dirty="0" smtClean="0">
              <a:solidFill>
                <a:srgbClr val="00339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14600" y="4725244"/>
            <a:ext cx="7162800" cy="60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出错， 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删除元素，须加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’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已删除标记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’</a:t>
            </a:r>
            <a:endParaRPr lang="zh-CN" altLang="en-US" sz="3000" dirty="0" smtClean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495800" y="3073569"/>
            <a:ext cx="612000" cy="50783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8915400" cy="30700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例，给定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key=5,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删除对应元素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散列表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m=13)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/>
            </a:r>
            <a:b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</a:br>
            <a:r>
              <a:rPr lang="en-US" altLang="zh-CN" sz="3000" dirty="0" smtClean="0">
                <a:latin typeface="+mj-lt"/>
                <a:sym typeface="Wingdings" pitchFamily="2" charset="2"/>
              </a:rPr>
              <a:t> 2) </a:t>
            </a:r>
            <a:r>
              <a:rPr lang="zh-CN" altLang="en-US" sz="3000" dirty="0" smtClean="0">
                <a:latin typeface="+mj-lt"/>
                <a:sym typeface="Wingdings" pitchFamily="2" charset="2"/>
              </a:rPr>
              <a:t>散列表：</a:t>
            </a:r>
            <a:endParaRPr lang="en-US" altLang="zh-CN" sz="3000" dirty="0" smtClean="0">
              <a:latin typeface="+mj-lt"/>
              <a:sym typeface="Wingdings" pitchFamily="2" charset="2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dirty="0" smtClean="0">
              <a:latin typeface="+mj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3539" y="1524000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0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5139000" y="2107128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3800" y="20543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4572000" y="2057400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1200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7086600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3" name="矩形 22"/>
          <p:cNvSpPr/>
          <p:nvPr/>
        </p:nvSpPr>
        <p:spPr>
          <a:xfrm>
            <a:off x="6477000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06183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504000" y="212280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93400" y="2122800"/>
            <a:ext cx="612000" cy="468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-1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8600" y="2667000"/>
            <a:ext cx="8915400" cy="1651414"/>
          </a:xfrm>
          <a:prstGeom prst="rect">
            <a:avLst/>
          </a:prstGeom>
          <a:solidFill>
            <a:srgbClr val="2674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8000" marR="0" indent="0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key == -1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表示元素已删除，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108000" marR="0" indent="0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检索：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108000" marR="0" indent="0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插入：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600" y="4343400"/>
            <a:ext cx="8915400" cy="22344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>
                <a:solidFill>
                  <a:srgbClr val="003399"/>
                </a:solidFill>
              </a:rPr>
              <a:t>检索</a:t>
            </a:r>
            <a:r>
              <a:rPr lang="en-US" altLang="zh-CN" sz="2900" dirty="0" smtClean="0">
                <a:solidFill>
                  <a:srgbClr val="003399"/>
                </a:solidFill>
              </a:rPr>
              <a:t>32</a:t>
            </a:r>
            <a:r>
              <a:rPr lang="zh-CN" altLang="en-US" sz="2900" dirty="0" smtClean="0">
                <a:solidFill>
                  <a:srgbClr val="003399"/>
                </a:solidFill>
              </a:rPr>
              <a:t>：</a:t>
            </a:r>
            <a:endParaRPr lang="en-US" altLang="zh-CN" sz="2900" dirty="0" smtClean="0"/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>
                <a:solidFill>
                  <a:srgbClr val="003399"/>
                </a:solidFill>
              </a:rPr>
              <a:t>插入</a:t>
            </a:r>
            <a:r>
              <a:rPr lang="en-US" altLang="zh-CN" sz="2900" dirty="0" smtClean="0">
                <a:solidFill>
                  <a:srgbClr val="003399"/>
                </a:solidFill>
              </a:rPr>
              <a:t>31</a:t>
            </a:r>
            <a:r>
              <a:rPr lang="zh-CN" altLang="en-US" sz="2900" dirty="0" smtClean="0">
                <a:solidFill>
                  <a:srgbClr val="003399"/>
                </a:solidFill>
              </a:rPr>
              <a:t>：</a:t>
            </a:r>
            <a:endParaRPr lang="en-US" altLang="zh-CN" sz="2900" dirty="0" smtClean="0">
              <a:solidFill>
                <a:srgbClr val="003399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dirty="0" smtClean="0"/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dirty="0" smtClean="0"/>
              <a:t>               </a:t>
            </a:r>
          </a:p>
        </p:txBody>
      </p:sp>
      <p:sp>
        <p:nvSpPr>
          <p:cNvPr id="18" name="矩形 17"/>
          <p:cNvSpPr/>
          <p:nvPr/>
        </p:nvSpPr>
        <p:spPr>
          <a:xfrm>
            <a:off x="1447800" y="3200400"/>
            <a:ext cx="769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关键码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不是终点</a:t>
            </a:r>
            <a:r>
              <a:rPr lang="en-US" altLang="zh-CN" dirty="0" smtClean="0">
                <a:solidFill>
                  <a:schemeClr val="bg1"/>
                </a:solidFill>
              </a:rPr>
              <a:t>, key==0</a:t>
            </a:r>
            <a:r>
              <a:rPr lang="zh-CN" altLang="en-US" dirty="0" smtClean="0">
                <a:solidFill>
                  <a:schemeClr val="bg1"/>
                </a:solidFill>
              </a:rPr>
              <a:t>才是；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371600" y="3733800"/>
            <a:ext cx="7315200" cy="59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的位置都“空”，可用；</a:t>
            </a:r>
          </a:p>
        </p:txBody>
      </p:sp>
      <p:sp>
        <p:nvSpPr>
          <p:cNvPr id="27" name="矩形 26"/>
          <p:cNvSpPr/>
          <p:nvPr/>
        </p:nvSpPr>
        <p:spPr>
          <a:xfrm>
            <a:off x="1828800" y="4343400"/>
            <a:ext cx="8077200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[6].key==-1, </a:t>
            </a:r>
            <a:r>
              <a:rPr lang="zh-CN" altLang="en-US" sz="2900" dirty="0" smtClean="0"/>
              <a:t>再散列，查探</a:t>
            </a: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[7]</a:t>
            </a:r>
            <a:r>
              <a:rPr lang="zh-CN" altLang="en-US" sz="2900" dirty="0" smtClean="0"/>
              <a:t>，找到</a:t>
            </a:r>
            <a:r>
              <a:rPr lang="en-US" altLang="zh-CN" sz="2900" dirty="0" smtClean="0"/>
              <a:t> </a:t>
            </a:r>
            <a:endParaRPr lang="zh-CN" altLang="en-US" sz="2900" dirty="0"/>
          </a:p>
        </p:txBody>
      </p:sp>
      <p:sp>
        <p:nvSpPr>
          <p:cNvPr id="28" name="矩形 27"/>
          <p:cNvSpPr/>
          <p:nvPr/>
        </p:nvSpPr>
        <p:spPr>
          <a:xfrm>
            <a:off x="1851671" y="4876800"/>
            <a:ext cx="6758929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900" dirty="0" smtClean="0"/>
              <a:t>h(31)=5</a:t>
            </a:r>
            <a:r>
              <a:rPr lang="zh-CN" altLang="en-US" sz="2900" dirty="0" smtClean="0"/>
              <a:t>，发现</a:t>
            </a: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[5].key != 31</a:t>
            </a:r>
            <a:r>
              <a:rPr lang="zh-CN" altLang="en-US" sz="2900" dirty="0" smtClean="0"/>
              <a:t>，</a:t>
            </a:r>
            <a:endParaRPr lang="zh-CN" altLang="en-US" sz="2900" dirty="0"/>
          </a:p>
        </p:txBody>
      </p:sp>
      <p:sp>
        <p:nvSpPr>
          <p:cNvPr id="29" name="矩形 28"/>
          <p:cNvSpPr/>
          <p:nvPr/>
        </p:nvSpPr>
        <p:spPr>
          <a:xfrm>
            <a:off x="1752600" y="5486400"/>
            <a:ext cx="7924800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/>
              <a:t>再散列，</a:t>
            </a:r>
            <a:r>
              <a:rPr lang="zh-CN" altLang="en-US" sz="2900" dirty="0" smtClean="0">
                <a:solidFill>
                  <a:srgbClr val="C00000"/>
                </a:solidFill>
              </a:rPr>
              <a:t>发现</a:t>
            </a:r>
            <a:r>
              <a:rPr lang="en-US" altLang="zh-CN" sz="2900" dirty="0" err="1" smtClean="0">
                <a:solidFill>
                  <a:srgbClr val="C00000"/>
                </a:solidFill>
              </a:rPr>
              <a:t>ele</a:t>
            </a:r>
            <a:r>
              <a:rPr lang="en-US" altLang="zh-CN" sz="2900" dirty="0" smtClean="0">
                <a:solidFill>
                  <a:srgbClr val="C00000"/>
                </a:solidFill>
              </a:rPr>
              <a:t>[6].key==-1</a:t>
            </a:r>
            <a:r>
              <a:rPr lang="zh-CN" altLang="en-US" sz="2900" dirty="0" smtClean="0">
                <a:solidFill>
                  <a:srgbClr val="C00000"/>
                </a:solidFill>
              </a:rPr>
              <a:t>，即遇到空位置</a:t>
            </a:r>
            <a:endParaRPr lang="en-US" altLang="zh-CN" sz="2900" dirty="0" smtClean="0">
              <a:solidFill>
                <a:srgbClr val="C00000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/>
              <a:t>则，将</a:t>
            </a:r>
            <a:r>
              <a:rPr lang="en-US" altLang="zh-CN" sz="2900" dirty="0" smtClean="0"/>
              <a:t>31</a:t>
            </a:r>
            <a:r>
              <a:rPr lang="zh-CN" altLang="en-US" sz="2900" dirty="0" smtClean="0"/>
              <a:t>放入</a:t>
            </a: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[6]</a:t>
            </a:r>
            <a:r>
              <a:rPr lang="zh-CN" altLang="en-US" sz="2900" dirty="0" smtClean="0"/>
              <a:t>中</a:t>
            </a:r>
            <a:endParaRPr lang="en-US" altLang="zh-CN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6" grpId="0"/>
      <p:bldP spid="27" grpId="0"/>
      <p:bldP spid="28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撞的处理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32470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 根据同义词的存储位置，分类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en-US" altLang="zh-CN" sz="3200" dirty="0" smtClean="0"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1)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基本区域内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开地址法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开放定址法、闭散列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  <a:p>
            <a:pPr marL="108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2)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基本区域外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拉链法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链地址法、开散列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1000" y="4419600"/>
            <a:ext cx="8763000" cy="170816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已知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个关键码具有相同的散列值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若采用</a:t>
            </a:r>
            <a:r>
              <a:rPr lang="zh-CN" altLang="zh-CN" dirty="0" smtClean="0">
                <a:solidFill>
                  <a:srgbClr val="800080"/>
                </a:solidFill>
              </a:rPr>
              <a:t>线性探查法解决碰撞</a:t>
            </a:r>
            <a:r>
              <a:rPr lang="zh-CN" altLang="zh-CN" dirty="0" smtClean="0"/>
              <a:t>，则在散列这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个关键码的过程中，共将要发生</a:t>
            </a:r>
            <a:r>
              <a:rPr lang="en-US" altLang="zh-CN" u="sng" dirty="0" smtClean="0"/>
              <a:t>                    </a:t>
            </a:r>
            <a:r>
              <a:rPr lang="zh-CN" altLang="zh-CN" dirty="0" smtClean="0"/>
              <a:t>次碰撞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71600" y="54417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n(n-1)/2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smtClean="0">
                <a:ea typeface="黑体" pitchFamily="2" charset="-122"/>
              </a:rPr>
              <a:t>拉</a:t>
            </a:r>
            <a:r>
              <a:rPr lang="zh-CN" altLang="en-US" smtClean="0">
                <a:latin typeface="黑体" pitchFamily="2" charset="-122"/>
                <a:ea typeface="黑体" pitchFamily="2" charset="-122"/>
              </a:rPr>
              <a:t>链法处理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基本思想：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-- </a:t>
            </a:r>
            <a:r>
              <a:rPr lang="zh-CN" altLang="en-US" sz="3200" dirty="0" smtClean="0">
                <a:sym typeface="Wingdings" pitchFamily="2" charset="2"/>
              </a:rPr>
              <a:t>散列地址相同的元素，存放在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个链表中，</a:t>
            </a:r>
            <a:endParaRPr lang="en-US" altLang="zh-CN" sz="32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    </a:t>
            </a:r>
            <a:r>
              <a:rPr lang="en-US" altLang="zh-CN" sz="3200" dirty="0" smtClean="0">
                <a:solidFill>
                  <a:srgbClr val="800080"/>
                </a:solidFill>
                <a:sym typeface="Wingdings" pitchFamily="2" charset="2"/>
              </a:rPr>
              <a:t> m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个链表，同义词在同</a:t>
            </a:r>
            <a:r>
              <a:rPr lang="en-US" altLang="zh-CN" sz="3200" dirty="0" smtClean="0">
                <a:solidFill>
                  <a:srgbClr val="800080"/>
                </a:solidFill>
                <a:sym typeface="Wingdings" pitchFamily="2" charset="2"/>
              </a:rPr>
              <a:t>1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个链表中；</a:t>
            </a:r>
            <a:endParaRPr lang="en-US" altLang="zh-CN" sz="3200" dirty="0" smtClean="0">
              <a:solidFill>
                <a:srgbClr val="800080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-- </a:t>
            </a:r>
            <a:r>
              <a:rPr lang="zh-CN" altLang="en-US" sz="3200" dirty="0" smtClean="0">
                <a:sym typeface="Wingdings" pitchFamily="2" charset="2"/>
              </a:rPr>
              <a:t>基本区域：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长度为</a:t>
            </a:r>
            <a:r>
              <a:rPr lang="en-US" altLang="zh-CN" sz="3200" dirty="0" smtClean="0">
                <a:solidFill>
                  <a:srgbClr val="008000"/>
                </a:solidFill>
                <a:sym typeface="Wingdings" pitchFamily="2" charset="2"/>
              </a:rPr>
              <a:t>m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的数组（散列表），</a:t>
            </a:r>
            <a:endParaRPr lang="en-US" altLang="zh-CN" sz="320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800080"/>
                </a:solidFill>
                <a:sym typeface="Wingdings" pitchFamily="2" charset="2"/>
              </a:rPr>
              <a:t>      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元素为链表头指针；</a:t>
            </a:r>
            <a:endParaRPr lang="en-US" altLang="zh-CN" sz="3200" dirty="0" smtClean="0">
              <a:solidFill>
                <a:srgbClr val="80008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27760"/>
            <a:ext cx="8763000" cy="6001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m=5.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95402" y="1813560"/>
          <a:ext cx="70865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18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73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32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20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散列值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76537" y="36728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3672840"/>
          <a:ext cx="11763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Rectangle 86"/>
          <p:cNvSpPr>
            <a:spLocks noChangeArrowheads="1"/>
          </p:cNvSpPr>
          <p:nvPr/>
        </p:nvSpPr>
        <p:spPr bwMode="auto">
          <a:xfrm>
            <a:off x="5351462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87"/>
          <p:cNvSpPr>
            <a:spLocks noChangeArrowheads="1"/>
          </p:cNvSpPr>
          <p:nvPr/>
        </p:nvSpPr>
        <p:spPr bwMode="auto">
          <a:xfrm>
            <a:off x="4910137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Line 88"/>
          <p:cNvSpPr>
            <a:spLocks noChangeShapeType="1"/>
          </p:cNvSpPr>
          <p:nvPr/>
        </p:nvSpPr>
        <p:spPr bwMode="auto">
          <a:xfrm>
            <a:off x="4333874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2"/>
          <p:cNvSpPr>
            <a:spLocks noChangeArrowheads="1"/>
          </p:cNvSpPr>
          <p:nvPr/>
        </p:nvSpPr>
        <p:spPr bwMode="auto">
          <a:xfrm>
            <a:off x="6689725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6248400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Line 94"/>
          <p:cNvSpPr>
            <a:spLocks noChangeShapeType="1"/>
          </p:cNvSpPr>
          <p:nvPr/>
        </p:nvSpPr>
        <p:spPr bwMode="auto">
          <a:xfrm>
            <a:off x="5672137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>
            <a:off x="4333874" y="39252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5351462" y="36728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910137" y="36728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Rectangle 92"/>
          <p:cNvSpPr>
            <a:spLocks noChangeArrowheads="1"/>
          </p:cNvSpPr>
          <p:nvPr/>
        </p:nvSpPr>
        <p:spPr bwMode="auto">
          <a:xfrm>
            <a:off x="5351462" y="42824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4910137" y="42824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Line 94"/>
          <p:cNvSpPr>
            <a:spLocks noChangeShapeType="1"/>
          </p:cNvSpPr>
          <p:nvPr/>
        </p:nvSpPr>
        <p:spPr bwMode="auto">
          <a:xfrm>
            <a:off x="4333874" y="4458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95400" y="3124200"/>
            <a:ext cx="1709737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散列地址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928937" y="3124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基本区域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9" name="Rectangle 92"/>
          <p:cNvSpPr>
            <a:spLocks noChangeArrowheads="1"/>
          </p:cNvSpPr>
          <p:nvPr/>
        </p:nvSpPr>
        <p:spPr bwMode="auto">
          <a:xfrm>
            <a:off x="5318125" y="482863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876800" y="4828639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Line 94"/>
          <p:cNvSpPr>
            <a:spLocks noChangeShapeType="1"/>
          </p:cNvSpPr>
          <p:nvPr/>
        </p:nvSpPr>
        <p:spPr bwMode="auto">
          <a:xfrm>
            <a:off x="4300537" y="50048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6689725" y="43153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6248400" y="43153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Line 94"/>
          <p:cNvSpPr>
            <a:spLocks noChangeShapeType="1"/>
          </p:cNvSpPr>
          <p:nvPr/>
        </p:nvSpPr>
        <p:spPr bwMode="auto">
          <a:xfrm>
            <a:off x="5672137" y="44915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5" name="Rectangle 92"/>
          <p:cNvSpPr>
            <a:spLocks noChangeArrowheads="1"/>
          </p:cNvSpPr>
          <p:nvPr/>
        </p:nvSpPr>
        <p:spPr bwMode="auto">
          <a:xfrm>
            <a:off x="79851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7543800" y="541020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Line 94"/>
          <p:cNvSpPr>
            <a:spLocks noChangeShapeType="1"/>
          </p:cNvSpPr>
          <p:nvPr/>
        </p:nvSpPr>
        <p:spPr bwMode="auto">
          <a:xfrm>
            <a:off x="6967537" y="5586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5638800" y="39581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6656388" y="37057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6215063" y="37057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57200" y="1043428"/>
            <a:ext cx="8686800" cy="49182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设每个元素的被访问概率相同，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平均查找长度：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2819400" y="5791200"/>
            <a:ext cx="5715000" cy="685800"/>
          </a:xfrm>
          <a:prstGeom prst="rect">
            <a:avLst/>
          </a:prstGeom>
          <a:solidFill>
            <a:srgbClr val="92D050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3000" dirty="0" smtClean="0">
                <a:latin typeface="+mj-lt"/>
              </a:rPr>
              <a:t>比较次数：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2776537" y="30632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1524000" y="3063240"/>
          <a:ext cx="11763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Rectangle 86"/>
          <p:cNvSpPr>
            <a:spLocks noChangeArrowheads="1"/>
          </p:cNvSpPr>
          <p:nvPr/>
        </p:nvSpPr>
        <p:spPr bwMode="auto">
          <a:xfrm>
            <a:off x="5351462" y="47629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87"/>
          <p:cNvSpPr>
            <a:spLocks noChangeArrowheads="1"/>
          </p:cNvSpPr>
          <p:nvPr/>
        </p:nvSpPr>
        <p:spPr bwMode="auto">
          <a:xfrm>
            <a:off x="4910137" y="47629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Line 88"/>
          <p:cNvSpPr>
            <a:spLocks noChangeShapeType="1"/>
          </p:cNvSpPr>
          <p:nvPr/>
        </p:nvSpPr>
        <p:spPr bwMode="auto">
          <a:xfrm>
            <a:off x="4333874" y="49391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6689725" y="47629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6248400" y="47629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5672137" y="49391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80" name="Line 91"/>
          <p:cNvSpPr>
            <a:spLocks noChangeShapeType="1"/>
          </p:cNvSpPr>
          <p:nvPr/>
        </p:nvSpPr>
        <p:spPr bwMode="auto">
          <a:xfrm>
            <a:off x="4333874" y="3315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92"/>
          <p:cNvSpPr>
            <a:spLocks noChangeArrowheads="1"/>
          </p:cNvSpPr>
          <p:nvPr/>
        </p:nvSpPr>
        <p:spPr bwMode="auto">
          <a:xfrm>
            <a:off x="5351462" y="30632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4910137" y="30632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5351462" y="36728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4910137" y="36728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5" name="Line 94"/>
          <p:cNvSpPr>
            <a:spLocks noChangeShapeType="1"/>
          </p:cNvSpPr>
          <p:nvPr/>
        </p:nvSpPr>
        <p:spPr bwMode="auto">
          <a:xfrm>
            <a:off x="4333874" y="38490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295400" y="2514600"/>
            <a:ext cx="1709737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散列地址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2928937" y="2514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基本区域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8" name="Rectangle 92"/>
          <p:cNvSpPr>
            <a:spLocks noChangeArrowheads="1"/>
          </p:cNvSpPr>
          <p:nvPr/>
        </p:nvSpPr>
        <p:spPr bwMode="auto">
          <a:xfrm>
            <a:off x="5318125" y="421903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4876800" y="4219039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0" name="Line 94"/>
          <p:cNvSpPr>
            <a:spLocks noChangeShapeType="1"/>
          </p:cNvSpPr>
          <p:nvPr/>
        </p:nvSpPr>
        <p:spPr bwMode="auto">
          <a:xfrm>
            <a:off x="4300537" y="43952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689725" y="37057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6248400" y="37057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5672137" y="38819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79851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7543800" y="480060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6967537" y="4976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>
            <a:off x="5638800" y="33485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92"/>
          <p:cNvSpPr>
            <a:spLocks noChangeArrowheads="1"/>
          </p:cNvSpPr>
          <p:nvPr/>
        </p:nvSpPr>
        <p:spPr bwMode="auto">
          <a:xfrm>
            <a:off x="6656388" y="30961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9" name="Rectangle 93"/>
          <p:cNvSpPr>
            <a:spLocks noChangeArrowheads="1"/>
          </p:cNvSpPr>
          <p:nvPr/>
        </p:nvSpPr>
        <p:spPr bwMode="auto">
          <a:xfrm>
            <a:off x="6215063" y="30961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81400" y="1735579"/>
            <a:ext cx="556260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ASL= (1*4+2*3+3)/8</a:t>
            </a:r>
          </a:p>
        </p:txBody>
      </p:sp>
      <p:sp>
        <p:nvSpPr>
          <p:cNvPr id="35" name="矩形 34"/>
          <p:cNvSpPr/>
          <p:nvPr/>
        </p:nvSpPr>
        <p:spPr>
          <a:xfrm>
            <a:off x="4953000" y="5753379"/>
            <a:ext cx="325762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/>
              <a:t>1           2          3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57200" y="1043428"/>
            <a:ext cx="8686800" cy="54630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小结：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(1) </a:t>
            </a:r>
            <a:r>
              <a:rPr lang="zh-CN" altLang="en-US" sz="3000" dirty="0" smtClean="0"/>
              <a:t>检索、插入、删除操作都在单链表上进行；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(2) </a:t>
            </a:r>
            <a:r>
              <a:rPr lang="zh-CN" altLang="en-US" sz="3000" dirty="0" smtClean="0"/>
              <a:t>堆积现象可能发生吗？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76537" y="36728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524000" y="3672840"/>
          <a:ext cx="11763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Rectangle 86"/>
          <p:cNvSpPr>
            <a:spLocks noChangeArrowheads="1"/>
          </p:cNvSpPr>
          <p:nvPr/>
        </p:nvSpPr>
        <p:spPr bwMode="auto">
          <a:xfrm>
            <a:off x="5351462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87"/>
          <p:cNvSpPr>
            <a:spLocks noChangeArrowheads="1"/>
          </p:cNvSpPr>
          <p:nvPr/>
        </p:nvSpPr>
        <p:spPr bwMode="auto">
          <a:xfrm>
            <a:off x="4910137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Line 88"/>
          <p:cNvSpPr>
            <a:spLocks noChangeShapeType="1"/>
          </p:cNvSpPr>
          <p:nvPr/>
        </p:nvSpPr>
        <p:spPr bwMode="auto">
          <a:xfrm>
            <a:off x="4333874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6689725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6248400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Line 94"/>
          <p:cNvSpPr>
            <a:spLocks noChangeShapeType="1"/>
          </p:cNvSpPr>
          <p:nvPr/>
        </p:nvSpPr>
        <p:spPr bwMode="auto">
          <a:xfrm>
            <a:off x="5672137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4333874" y="39252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92"/>
          <p:cNvSpPr>
            <a:spLocks noChangeArrowheads="1"/>
          </p:cNvSpPr>
          <p:nvPr/>
        </p:nvSpPr>
        <p:spPr bwMode="auto">
          <a:xfrm>
            <a:off x="5351462" y="36728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4910137" y="36728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Rectangle 92"/>
          <p:cNvSpPr>
            <a:spLocks noChangeArrowheads="1"/>
          </p:cNvSpPr>
          <p:nvPr/>
        </p:nvSpPr>
        <p:spPr bwMode="auto">
          <a:xfrm>
            <a:off x="5351462" y="42824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4910137" y="42824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Line 94"/>
          <p:cNvSpPr>
            <a:spLocks noChangeShapeType="1"/>
          </p:cNvSpPr>
          <p:nvPr/>
        </p:nvSpPr>
        <p:spPr bwMode="auto">
          <a:xfrm>
            <a:off x="4333874" y="4458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295400" y="3124200"/>
            <a:ext cx="1709737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散列地址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928937" y="3124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基本区域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5318125" y="482863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4876800" y="4828639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3" name="Line 94"/>
          <p:cNvSpPr>
            <a:spLocks noChangeShapeType="1"/>
          </p:cNvSpPr>
          <p:nvPr/>
        </p:nvSpPr>
        <p:spPr bwMode="auto">
          <a:xfrm>
            <a:off x="4300537" y="50048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4" name="Rectangle 92"/>
          <p:cNvSpPr>
            <a:spLocks noChangeArrowheads="1"/>
          </p:cNvSpPr>
          <p:nvPr/>
        </p:nvSpPr>
        <p:spPr bwMode="auto">
          <a:xfrm>
            <a:off x="6689725" y="43153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6248400" y="43153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Line 94"/>
          <p:cNvSpPr>
            <a:spLocks noChangeShapeType="1"/>
          </p:cNvSpPr>
          <p:nvPr/>
        </p:nvSpPr>
        <p:spPr bwMode="auto">
          <a:xfrm>
            <a:off x="5672137" y="44915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79851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58" name="Rectangle 93"/>
          <p:cNvSpPr>
            <a:spLocks noChangeArrowheads="1"/>
          </p:cNvSpPr>
          <p:nvPr/>
        </p:nvSpPr>
        <p:spPr bwMode="auto">
          <a:xfrm>
            <a:off x="7543800" y="541020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9" name="Line 94"/>
          <p:cNvSpPr>
            <a:spLocks noChangeShapeType="1"/>
          </p:cNvSpPr>
          <p:nvPr/>
        </p:nvSpPr>
        <p:spPr bwMode="auto">
          <a:xfrm>
            <a:off x="6967537" y="5586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5638800" y="39581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92"/>
          <p:cNvSpPr>
            <a:spLocks noChangeArrowheads="1"/>
          </p:cNvSpPr>
          <p:nvPr/>
        </p:nvSpPr>
        <p:spPr bwMode="auto">
          <a:xfrm>
            <a:off x="6656388" y="37057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6215063" y="37057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800" y="2378586"/>
            <a:ext cx="297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不会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6868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*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j-lt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ListNode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Element;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pNode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Next;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 err="1" smtClean="0"/>
              <a:t>struct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ListNode</a:t>
            </a:r>
            <a:r>
              <a:rPr lang="en-US" altLang="zh-CN" sz="3200" kern="0" dirty="0" smtClean="0"/>
              <a:t> *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27156" y="23622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链表结点类型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57600" y="2971800"/>
            <a:ext cx="33361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元素</a:t>
            </a:r>
            <a:r>
              <a:rPr lang="en-US" altLang="zh-CN" kern="0" dirty="0" smtClean="0">
                <a:solidFill>
                  <a:srgbClr val="007E00"/>
                </a:solidFill>
              </a:rPr>
              <a:t>(</a:t>
            </a:r>
            <a:r>
              <a:rPr lang="zh-CN" altLang="en-US" kern="0" dirty="0" smtClean="0">
                <a:solidFill>
                  <a:srgbClr val="007E00"/>
                </a:solidFill>
              </a:rPr>
              <a:t>关键码</a:t>
            </a:r>
            <a:r>
              <a:rPr lang="en-US" altLang="zh-CN" kern="0" dirty="0" smtClean="0">
                <a:solidFill>
                  <a:srgbClr val="007E00"/>
                </a:solidFill>
              </a:rPr>
              <a:t>, </a:t>
            </a:r>
            <a:r>
              <a:rPr lang="zh-CN" altLang="en-US" kern="0" dirty="0" smtClean="0">
                <a:solidFill>
                  <a:srgbClr val="007E00"/>
                </a:solidFill>
              </a:rPr>
              <a:t>属性</a:t>
            </a:r>
            <a:r>
              <a:rPr lang="en-US" altLang="zh-CN" kern="0" dirty="0" smtClean="0">
                <a:solidFill>
                  <a:srgbClr val="007E00"/>
                </a:solidFill>
              </a:rPr>
              <a:t>)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21830" y="3616804"/>
            <a:ext cx="48910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指针</a:t>
            </a:r>
            <a:r>
              <a:rPr lang="en-US" altLang="zh-CN" kern="0" dirty="0" smtClean="0">
                <a:solidFill>
                  <a:srgbClr val="007E00"/>
                </a:solidFill>
              </a:rPr>
              <a:t>, </a:t>
            </a:r>
            <a:r>
              <a:rPr lang="zh-CN" altLang="en-US" kern="0" dirty="0" smtClean="0">
                <a:solidFill>
                  <a:srgbClr val="007E00"/>
                </a:solidFill>
              </a:rPr>
              <a:t>指向下一个同义词结点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67000" y="5334000"/>
            <a:ext cx="66014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//List</a:t>
            </a:r>
            <a:r>
              <a:rPr lang="zh-CN" altLang="en-US" kern="0" dirty="0" smtClean="0">
                <a:solidFill>
                  <a:srgbClr val="007E00"/>
                </a:solidFill>
              </a:rPr>
              <a:t>：结点指针类型、链表头指针类型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抽象数据类型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Dictionary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createEmptyDic</a:t>
            </a:r>
            <a:r>
              <a:rPr lang="en-US" altLang="zh-CN" sz="3200" dirty="0" smtClean="0"/>
              <a:t>(void)  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建空字典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72000">
              <a:lnSpc>
                <a:spcPct val="110000"/>
              </a:lnSpc>
              <a:spcBef>
                <a:spcPts val="1200"/>
              </a:spcBef>
              <a:buSzPct val="75000"/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insert(</a:t>
            </a:r>
            <a:r>
              <a:rPr lang="en-US" altLang="zh-CN" sz="3200" dirty="0" smtClean="0">
                <a:solidFill>
                  <a:srgbClr val="0000CC"/>
                </a:solidFill>
              </a:rPr>
              <a:t>Dictionary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dic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DicElement</a:t>
            </a:r>
            <a:r>
              <a:rPr lang="en-US" altLang="zh-CN" sz="3200" dirty="0" smtClean="0"/>
              <a:t> x)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向字典</a:t>
            </a:r>
            <a:r>
              <a:rPr lang="en-US" altLang="zh-CN" dirty="0" err="1" smtClean="0">
                <a:solidFill>
                  <a:srgbClr val="009900"/>
                </a:solidFill>
              </a:rPr>
              <a:t>dic</a:t>
            </a:r>
            <a:r>
              <a:rPr lang="zh-CN" altLang="en-US" dirty="0" smtClean="0">
                <a:solidFill>
                  <a:srgbClr val="009900"/>
                </a:solidFill>
              </a:rPr>
              <a:t>中，插入关联</a:t>
            </a:r>
            <a:r>
              <a:rPr lang="en-US" altLang="zh-CN" dirty="0" smtClean="0">
                <a:solidFill>
                  <a:srgbClr val="009900"/>
                </a:solidFill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</a:rPr>
              <a:t>元素</a:t>
            </a:r>
            <a:r>
              <a:rPr lang="en-US" altLang="zh-CN" dirty="0" smtClean="0">
                <a:solidFill>
                  <a:srgbClr val="009900"/>
                </a:solidFill>
              </a:rPr>
              <a:t>)x</a:t>
            </a:r>
          </a:p>
          <a:p>
            <a:pPr marL="72000">
              <a:lnSpc>
                <a:spcPct val="110000"/>
              </a:lnSpc>
              <a:spcBef>
                <a:spcPts val="1800"/>
              </a:spcBef>
              <a:buSzPct val="75000"/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delete(</a:t>
            </a:r>
            <a:r>
              <a:rPr lang="en-US" altLang="zh-CN" sz="3200" dirty="0" smtClean="0">
                <a:solidFill>
                  <a:srgbClr val="0000CC"/>
                </a:solidFill>
              </a:rPr>
              <a:t>Dictionary </a:t>
            </a:r>
            <a:r>
              <a:rPr lang="en-US" altLang="zh-CN" sz="3200" dirty="0" err="1" smtClean="0"/>
              <a:t>dic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200" dirty="0" smtClean="0"/>
              <a:t> x)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从字典</a:t>
            </a:r>
            <a:r>
              <a:rPr lang="en-US" altLang="zh-CN" dirty="0" err="1" smtClean="0">
                <a:solidFill>
                  <a:srgbClr val="009900"/>
                </a:solidFill>
              </a:rPr>
              <a:t>dic</a:t>
            </a:r>
            <a:r>
              <a:rPr lang="zh-CN" altLang="en-US" dirty="0" smtClean="0">
                <a:solidFill>
                  <a:srgbClr val="009900"/>
                </a:solidFill>
              </a:rPr>
              <a:t>中，删除关键码为</a:t>
            </a:r>
            <a:r>
              <a:rPr lang="en-US" altLang="zh-CN" dirty="0" smtClean="0">
                <a:solidFill>
                  <a:srgbClr val="009900"/>
                </a:solidFill>
              </a:rPr>
              <a:t>x</a:t>
            </a:r>
            <a:r>
              <a:rPr lang="zh-CN" altLang="en-US" dirty="0" smtClean="0">
                <a:solidFill>
                  <a:srgbClr val="009900"/>
                </a:solidFill>
              </a:rPr>
              <a:t>的关联</a:t>
            </a:r>
            <a:r>
              <a:rPr lang="en-US" altLang="zh-CN" dirty="0" smtClean="0">
                <a:solidFill>
                  <a:srgbClr val="009900"/>
                </a:solidFill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</a:rPr>
              <a:t>元素</a:t>
            </a:r>
            <a:r>
              <a:rPr lang="en-US" altLang="zh-CN" dirty="0" smtClean="0">
                <a:solidFill>
                  <a:srgbClr val="009900"/>
                </a:solidFill>
              </a:rPr>
              <a:t>)</a:t>
            </a:r>
          </a:p>
          <a:p>
            <a:pPr marL="72000">
              <a:lnSpc>
                <a:spcPct val="110000"/>
              </a:lnSpc>
              <a:spcBef>
                <a:spcPts val="1800"/>
              </a:spcBef>
              <a:buSzPct val="75000"/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search(</a:t>
            </a:r>
            <a:r>
              <a:rPr lang="en-US" altLang="zh-CN" sz="3200" dirty="0" smtClean="0">
                <a:solidFill>
                  <a:srgbClr val="0000CC"/>
                </a:solidFill>
              </a:rPr>
              <a:t>Dictionary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dic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200" dirty="0" smtClean="0"/>
              <a:t> x, </a:t>
            </a:r>
            <a:r>
              <a:rPr lang="en-US" altLang="zh-CN" sz="3200" dirty="0" smtClean="0">
                <a:solidFill>
                  <a:srgbClr val="0000CC"/>
                </a:solidFill>
              </a:rPr>
              <a:t>Posit</a:t>
            </a:r>
            <a:r>
              <a:rPr lang="en-US" altLang="zh-CN" sz="3200" dirty="0" smtClean="0"/>
              <a:t> p) 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查找，返回关键码为</a:t>
            </a:r>
            <a:r>
              <a:rPr lang="en-US" altLang="zh-CN" dirty="0" smtClean="0">
                <a:solidFill>
                  <a:srgbClr val="009900"/>
                </a:solidFill>
              </a:rPr>
              <a:t>x</a:t>
            </a:r>
            <a:r>
              <a:rPr lang="zh-CN" altLang="en-US" dirty="0" smtClean="0">
                <a:solidFill>
                  <a:srgbClr val="009900"/>
                </a:solidFill>
              </a:rPr>
              <a:t>的元素的位置</a:t>
            </a:r>
            <a:endParaRPr lang="en-US" altLang="zh-CN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1447800"/>
            <a:ext cx="8763000" cy="3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HashTb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TableSize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List *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TheLists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80000" lvl="0" algn="just">
              <a:spcBef>
                <a:spcPts val="600"/>
              </a:spcBef>
              <a:buNone/>
            </a:pPr>
            <a:r>
              <a:rPr lang="en-US" altLang="zh-CN" sz="3200" kern="0" dirty="0" err="1" smtClean="0">
                <a:solidFill>
                  <a:srgbClr val="800080"/>
                </a:solidFill>
              </a:rPr>
              <a:t>typedef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struct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HashTb</a:t>
            </a:r>
            <a:r>
              <a:rPr lang="en-US" altLang="zh-CN" sz="3200" kern="0" dirty="0" smtClean="0"/>
              <a:t>  *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PHashTb</a:t>
            </a:r>
            <a:r>
              <a:rPr lang="en-US" altLang="zh-CN" sz="3200" kern="0" dirty="0" smtClean="0"/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5200" y="1524000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散列表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哈希表</a:t>
            </a:r>
            <a:r>
              <a:rPr lang="en-US" altLang="zh-CN" kern="0" dirty="0" smtClean="0">
                <a:solidFill>
                  <a:srgbClr val="C00000"/>
                </a:solidFill>
              </a:rPr>
              <a:t>)</a:t>
            </a:r>
            <a:r>
              <a:rPr lang="zh-CN" altLang="en-US" kern="0" dirty="0" smtClean="0">
                <a:solidFill>
                  <a:srgbClr val="C00000"/>
                </a:solidFill>
              </a:rPr>
              <a:t>结构：顺序表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2743200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7E00"/>
                </a:solidFill>
              </a:rPr>
              <a:t>TheLists</a:t>
            </a:r>
            <a:r>
              <a:rPr lang="en-US" altLang="zh-CN" kern="0" dirty="0" smtClean="0">
                <a:solidFill>
                  <a:srgbClr val="007E00"/>
                </a:solidFill>
              </a:rPr>
              <a:t>: </a:t>
            </a:r>
            <a:r>
              <a:rPr lang="zh-CN" altLang="en-US" kern="0" dirty="0" smtClean="0">
                <a:solidFill>
                  <a:srgbClr val="007E00"/>
                </a:solidFill>
              </a:rPr>
              <a:t>链表头指针组成的数组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52800" y="4626858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7E00"/>
                </a:solidFill>
              </a:rPr>
              <a:t>PHashTb</a:t>
            </a:r>
            <a:r>
              <a:rPr lang="en-US" altLang="zh-CN" kern="0" dirty="0" smtClean="0">
                <a:solidFill>
                  <a:srgbClr val="007E00"/>
                </a:solidFill>
              </a:rPr>
              <a:t>: </a:t>
            </a:r>
            <a:r>
              <a:rPr lang="zh-CN" altLang="en-US" kern="0" dirty="0" smtClean="0">
                <a:solidFill>
                  <a:srgbClr val="007E00"/>
                </a:solidFill>
              </a:rPr>
              <a:t>指向顺序表的指针类型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查找的实现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3400" y="1143000"/>
            <a:ext cx="8610600" cy="518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Search(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char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PHashTb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H)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L; 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L= H-&gt;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TheLists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[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h(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];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 = L;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while( p!=Null &amp;&amp; p-&gt;Element !=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)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p-&gt;Next;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return p;     </a:t>
            </a:r>
          </a:p>
          <a:p>
            <a:pPr marL="144000"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}  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7800" y="29718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计算散列值</a:t>
            </a:r>
            <a:r>
              <a:rPr lang="en-US" altLang="zh-CN" kern="0" dirty="0" smtClean="0">
                <a:solidFill>
                  <a:srgbClr val="C00000"/>
                </a:solidFill>
              </a:rPr>
              <a:t>, </a:t>
            </a:r>
            <a:r>
              <a:rPr lang="zh-CN" altLang="en-US" kern="0" dirty="0" smtClean="0">
                <a:solidFill>
                  <a:srgbClr val="C00000"/>
                </a:solidFill>
              </a:rPr>
              <a:t>取链表头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6126" y="1788004"/>
            <a:ext cx="27664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结点指针</a:t>
            </a:r>
            <a:r>
              <a:rPr lang="en-US" altLang="zh-CN" kern="0" dirty="0" smtClean="0">
                <a:solidFill>
                  <a:srgbClr val="007E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33600" y="3540604"/>
            <a:ext cx="327685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在该链表中查找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ke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0" y="2340858"/>
            <a:ext cx="3429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链表头指针</a:t>
            </a:r>
            <a:r>
              <a:rPr lang="en-US" altLang="zh-CN" kern="0" dirty="0" smtClean="0">
                <a:solidFill>
                  <a:srgbClr val="007E00"/>
                </a:solidFill>
              </a:rPr>
              <a:t>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散列文件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文件：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页块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物理块、块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)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：</a:t>
            </a:r>
            <a:endParaRPr lang="en-US" altLang="zh-CN" sz="3000" kern="0" dirty="0" smtClean="0">
              <a:solidFill>
                <a:srgbClr val="003399"/>
              </a:solidFill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</a:p>
          <a:p>
            <a:pPr marL="72000" algn="just">
              <a:lnSpc>
                <a:spcPct val="120000"/>
              </a:lnSpc>
              <a:spcBef>
                <a:spcPts val="900"/>
              </a:spcBef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次访外：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j-lt"/>
            </a:endParaRPr>
          </a:p>
          <a:p>
            <a:pPr marL="72000" algn="just">
              <a:lnSpc>
                <a:spcPct val="120000"/>
              </a:lnSpc>
              <a:spcBef>
                <a:spcPts val="900"/>
              </a:spcBef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散列文件：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8800" y="990600"/>
            <a:ext cx="5057795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外存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磁盘、硬盘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上的数据；</a:t>
            </a:r>
            <a:endParaRPr lang="zh-CN" altLang="en-US" sz="3000" dirty="0"/>
          </a:p>
        </p:txBody>
      </p:sp>
      <p:sp>
        <p:nvSpPr>
          <p:cNvPr id="6" name="矩形 5"/>
          <p:cNvSpPr/>
          <p:nvPr/>
        </p:nvSpPr>
        <p:spPr>
          <a:xfrm>
            <a:off x="648000" y="2227800"/>
            <a:ext cx="9067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文件的基本单元，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个可包含多个元素</a:t>
            </a:r>
            <a:r>
              <a:rPr lang="en-US" altLang="zh-CN" sz="3000" kern="0" dirty="0" smtClean="0"/>
              <a:t>(key,</a:t>
            </a:r>
            <a:r>
              <a:rPr lang="zh-CN" altLang="en-US" sz="3000" kern="0" dirty="0" smtClean="0"/>
              <a:t>属性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612000" y="3429600"/>
            <a:ext cx="853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将文件的一个‘页块’读入内存缓冲区，或</a:t>
            </a:r>
            <a:endParaRPr lang="en-US" altLang="zh-CN" sz="3000" kern="0" dirty="0" smtClean="0"/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将内存中一个</a:t>
            </a:r>
            <a:r>
              <a:rPr lang="en-US" altLang="zh-CN" sz="3000" kern="0" dirty="0" smtClean="0"/>
              <a:t>”</a:t>
            </a:r>
            <a:r>
              <a:rPr lang="zh-CN" altLang="en-US" sz="3000" kern="0" dirty="0" smtClean="0"/>
              <a:t>页块大小</a:t>
            </a:r>
            <a:r>
              <a:rPr lang="en-US" altLang="zh-CN" sz="3000" kern="0" dirty="0" smtClean="0"/>
              <a:t>”</a:t>
            </a:r>
            <a:r>
              <a:rPr lang="zh-CN" altLang="en-US" sz="3000" kern="0" dirty="0" smtClean="0"/>
              <a:t>的单元保存到磁盘上</a:t>
            </a:r>
            <a:endParaRPr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609600" y="51756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将散列表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>
                <a:solidFill>
                  <a:srgbClr val="007E00"/>
                </a:solidFill>
              </a:rPr>
              <a:t>拉链法</a:t>
            </a:r>
            <a:r>
              <a:rPr lang="zh-CN" altLang="en-US" sz="3000" kern="0" dirty="0" smtClean="0"/>
              <a:t>解决碰撞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用于文件，</a:t>
            </a:r>
            <a:endParaRPr lang="en-US" altLang="zh-CN" sz="3000" kern="0" dirty="0" smtClean="0"/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页块</a:t>
            </a:r>
            <a:r>
              <a:rPr lang="en-US" altLang="zh-CN" sz="3000" b="1" kern="0" dirty="0" smtClean="0">
                <a:sym typeface="Wingdings" pitchFamily="2" charset="2"/>
              </a:rPr>
              <a:t></a:t>
            </a:r>
            <a:r>
              <a:rPr lang="zh-CN" altLang="en-US" sz="3000" kern="0" dirty="0" smtClean="0">
                <a:sym typeface="Wingdings" pitchFamily="2" charset="2"/>
              </a:rPr>
              <a:t>结点，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个结点可包含多个元素；</a:t>
            </a:r>
            <a:endParaRPr lang="zh-CN" altLang="en-US" sz="3000" kern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按桶散列：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7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文件由“</a:t>
            </a:r>
            <a:r>
              <a:rPr lang="zh-CN" altLang="en-US" sz="3000" kern="0" dirty="0" smtClean="0">
                <a:sym typeface="Wingdings" pitchFamily="2" charset="2"/>
              </a:rPr>
              <a:t>桶目录表 </a:t>
            </a:r>
            <a:r>
              <a:rPr lang="en-US" altLang="zh-CN" sz="3000" kern="0" dirty="0" smtClean="0">
                <a:sym typeface="Wingdings" pitchFamily="2" charset="2"/>
              </a:rPr>
              <a:t>+ </a:t>
            </a:r>
            <a:r>
              <a:rPr lang="zh-CN" altLang="en-US" sz="3000" kern="0" dirty="0" smtClean="0">
                <a:sym typeface="Wingdings" pitchFamily="2" charset="2"/>
              </a:rPr>
              <a:t>若干个桶</a:t>
            </a:r>
            <a:r>
              <a:rPr lang="zh-CN" altLang="en-US" sz="3000" kern="0" dirty="0" smtClean="0">
                <a:latin typeface="+mj-lt"/>
              </a:rPr>
              <a:t>”组成</a:t>
            </a:r>
            <a:r>
              <a:rPr lang="zh-CN" altLang="en-US" sz="3000" kern="0" dirty="0" smtClean="0">
                <a:latin typeface="+mj-lt"/>
                <a:sym typeface="Wingdings" pitchFamily="2" charset="2"/>
              </a:rPr>
              <a:t> ；</a:t>
            </a:r>
            <a:endParaRPr lang="en-US" altLang="zh-CN" sz="3000" kern="0" dirty="0" smtClean="0">
              <a:latin typeface="+mj-lt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900"/>
              </a:spcBef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桶：</a:t>
            </a:r>
            <a:endParaRPr lang="en-US" altLang="zh-CN" sz="3000" kern="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-- </a:t>
            </a:r>
            <a:r>
              <a:rPr lang="zh-CN" altLang="en-US" sz="3000" kern="0" dirty="0" smtClean="0">
                <a:sym typeface="Wingdings" pitchFamily="2" charset="2"/>
              </a:rPr>
              <a:t>存放散列值相同的页块，</a:t>
            </a:r>
            <a:endParaRPr kumimoji="0" lang="en-US" altLang="zh-CN" sz="300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  <a:sym typeface="Wingdings" pitchFamily="2" charset="2"/>
              </a:rPr>
              <a:t>-- </a:t>
            </a:r>
            <a:r>
              <a:rPr lang="zh-CN" altLang="en-US" sz="3000" kern="0" dirty="0" smtClean="0">
                <a:latin typeface="+mj-lt"/>
                <a:sym typeface="Wingdings" pitchFamily="2" charset="2"/>
              </a:rPr>
              <a:t>由若干页块组成的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单链表</a:t>
            </a:r>
            <a:r>
              <a:rPr lang="zh-CN" altLang="en-US" sz="3000" kern="0" dirty="0" smtClean="0">
                <a:latin typeface="+mj-lt"/>
                <a:sym typeface="Wingdings" pitchFamily="2" charset="2"/>
              </a:rPr>
              <a:t>，</a:t>
            </a:r>
            <a:endParaRPr lang="en-US" altLang="zh-CN" sz="3000" kern="0" dirty="0" smtClean="0">
              <a:latin typeface="+mj-lt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  <a:sym typeface="Wingdings" pitchFamily="2" charset="2"/>
              </a:rPr>
              <a:t>   1</a:t>
            </a:r>
            <a:r>
              <a:rPr lang="zh-CN" altLang="en-US" sz="3000" kern="0" dirty="0" smtClean="0">
                <a:latin typeface="+mj-lt"/>
                <a:sym typeface="Wingdings" pitchFamily="2" charset="2"/>
              </a:rPr>
              <a:t>个页块可包含</a:t>
            </a:r>
            <a:r>
              <a:rPr lang="zh-CN" altLang="en-US" sz="3000" kern="0" dirty="0" smtClean="0">
                <a:solidFill>
                  <a:srgbClr val="008A00"/>
                </a:solidFill>
                <a:latin typeface="+mj-lt"/>
                <a:sym typeface="Wingdings" pitchFamily="2" charset="2"/>
              </a:rPr>
              <a:t>多个同义词；</a:t>
            </a:r>
            <a:endParaRPr lang="en-US" altLang="zh-CN" sz="3000" kern="0" dirty="0" smtClean="0">
              <a:solidFill>
                <a:srgbClr val="008A00"/>
              </a:solidFill>
              <a:latin typeface="+mj-lt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900"/>
              </a:spcBef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桶目录表：</a:t>
            </a:r>
            <a:endParaRPr lang="en-US" altLang="zh-CN" sz="3000" kern="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</a:t>
            </a:r>
            <a:r>
              <a:rPr lang="zh-CN" altLang="en-US" sz="3000" kern="0" dirty="0" smtClean="0">
                <a:latin typeface="+mj-lt"/>
                <a:sym typeface="Wingdings" pitchFamily="2" charset="2"/>
              </a:rPr>
              <a:t>桶的“</a:t>
            </a:r>
            <a:r>
              <a:rPr lang="zh-CN" altLang="en-US" sz="3000" kern="0" dirty="0" smtClean="0">
                <a:sym typeface="Wingdings" pitchFamily="2" charset="2"/>
              </a:rPr>
              <a:t>头指针</a:t>
            </a:r>
            <a:r>
              <a:rPr lang="zh-CN" altLang="en-US" sz="3000" kern="0" dirty="0" smtClean="0">
                <a:latin typeface="+mj-lt"/>
                <a:sym typeface="Wingdings" pitchFamily="2" charset="2"/>
              </a:rPr>
              <a:t>”组成的数组，</a:t>
            </a:r>
            <a:endParaRPr lang="en-US" altLang="zh-CN" sz="3000" kern="0" dirty="0" smtClean="0">
              <a:latin typeface="+mj-lt"/>
              <a:sym typeface="Wingdings" pitchFamily="2" charset="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  <a:sym typeface="Wingdings" pitchFamily="2" charset="2"/>
              </a:rPr>
              <a:t>一般在内存中；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5791200" y="3291840"/>
          <a:ext cx="795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6"/>
          <p:cNvSpPr>
            <a:spLocks noChangeArrowheads="1"/>
          </p:cNvSpPr>
          <p:nvPr/>
        </p:nvSpPr>
        <p:spPr bwMode="auto">
          <a:xfrm>
            <a:off x="7239000" y="4963478"/>
            <a:ext cx="504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87"/>
          <p:cNvSpPr>
            <a:spLocks noChangeArrowheads="1"/>
          </p:cNvSpPr>
          <p:nvPr/>
        </p:nvSpPr>
        <p:spPr bwMode="auto">
          <a:xfrm>
            <a:off x="6934200" y="4963478"/>
            <a:ext cx="4320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Line 88"/>
          <p:cNvSpPr>
            <a:spLocks noChangeShapeType="1"/>
          </p:cNvSpPr>
          <p:nvPr/>
        </p:nvSpPr>
        <p:spPr bwMode="auto">
          <a:xfrm>
            <a:off x="6391274" y="513969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1"/>
          <p:cNvSpPr>
            <a:spLocks noChangeShapeType="1"/>
          </p:cNvSpPr>
          <p:nvPr/>
        </p:nvSpPr>
        <p:spPr bwMode="auto">
          <a:xfrm>
            <a:off x="6391274" y="35442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92"/>
          <p:cNvSpPr>
            <a:spLocks noChangeArrowheads="1"/>
          </p:cNvSpPr>
          <p:nvPr/>
        </p:nvSpPr>
        <p:spPr bwMode="auto">
          <a:xfrm>
            <a:off x="7239000" y="329184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6934200" y="329184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181600" y="5943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</a:rPr>
              <a:t>桶目录表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17" name="Rectangle 92"/>
          <p:cNvSpPr>
            <a:spLocks noChangeArrowheads="1"/>
          </p:cNvSpPr>
          <p:nvPr/>
        </p:nvSpPr>
        <p:spPr bwMode="auto">
          <a:xfrm>
            <a:off x="7239000" y="44196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6934200" y="441960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Line 94"/>
          <p:cNvSpPr>
            <a:spLocks noChangeShapeType="1"/>
          </p:cNvSpPr>
          <p:nvPr/>
        </p:nvSpPr>
        <p:spPr bwMode="auto">
          <a:xfrm>
            <a:off x="6357937" y="4595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0" name="Rectangle 92"/>
          <p:cNvSpPr>
            <a:spLocks noChangeArrowheads="1"/>
          </p:cNvSpPr>
          <p:nvPr/>
        </p:nvSpPr>
        <p:spPr bwMode="auto">
          <a:xfrm>
            <a:off x="7239000" y="38862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6934200" y="388620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Line 94"/>
          <p:cNvSpPr>
            <a:spLocks noChangeShapeType="1"/>
          </p:cNvSpPr>
          <p:nvPr/>
        </p:nvSpPr>
        <p:spPr bwMode="auto">
          <a:xfrm>
            <a:off x="6400800" y="4062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3" name="Rectangle 92"/>
          <p:cNvSpPr>
            <a:spLocks noChangeArrowheads="1"/>
          </p:cNvSpPr>
          <p:nvPr/>
        </p:nvSpPr>
        <p:spPr bwMode="auto">
          <a:xfrm>
            <a:off x="8348663" y="5001161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43863" y="5001161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5" name="Line 94"/>
          <p:cNvSpPr>
            <a:spLocks noChangeShapeType="1"/>
          </p:cNvSpPr>
          <p:nvPr/>
        </p:nvSpPr>
        <p:spPr bwMode="auto">
          <a:xfrm>
            <a:off x="7611863" y="5177373"/>
            <a:ext cx="43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>
            <a:off x="7662864" y="357717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92"/>
          <p:cNvSpPr>
            <a:spLocks noChangeArrowheads="1"/>
          </p:cNvSpPr>
          <p:nvPr/>
        </p:nvSpPr>
        <p:spPr bwMode="auto">
          <a:xfrm>
            <a:off x="8348663" y="3324761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8043863" y="3324761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781800" y="2743200"/>
            <a:ext cx="12192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页块</a:t>
            </a:r>
            <a:r>
              <a:rPr lang="en-US" altLang="zh-CN" dirty="0" smtClean="0">
                <a:latin typeface="+mj-lt"/>
                <a:ea typeface="黑体" pitchFamily="2" charset="-122"/>
              </a:rPr>
              <a:t>1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924800" y="2743200"/>
            <a:ext cx="12192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页块</a:t>
            </a:r>
            <a:r>
              <a:rPr lang="en-US" altLang="zh-CN" dirty="0" smtClean="0">
                <a:latin typeface="+mj-lt"/>
                <a:ea typeface="黑体" pitchFamily="2" charset="-122"/>
              </a:rPr>
              <a:t>2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6705600" y="2766000"/>
            <a:ext cx="2362200" cy="108000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按桶散列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543800" y="2209800"/>
            <a:ext cx="12192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桶</a:t>
            </a:r>
            <a:endParaRPr lang="en-US" altLang="zh-CN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按桶散列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检索</a:t>
            </a:r>
            <a:r>
              <a:rPr lang="en-US" altLang="zh-CN" sz="3000" dirty="0" smtClean="0">
                <a:solidFill>
                  <a:srgbClr val="003399"/>
                </a:solidFill>
              </a:rPr>
              <a:t>key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1) </a:t>
            </a:r>
            <a:r>
              <a:rPr lang="zh-CN" altLang="en-US" sz="3000" dirty="0" smtClean="0"/>
              <a:t>计算桶号</a:t>
            </a:r>
            <a:r>
              <a:rPr lang="en-US" altLang="zh-CN" sz="3000" dirty="0" smtClean="0"/>
              <a:t>h(key)=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，查阅桶目录表，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>
                <a:solidFill>
                  <a:srgbClr val="C00000"/>
                </a:solidFill>
              </a:rPr>
              <a:t>读入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号桶的首页块，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>
                <a:solidFill>
                  <a:srgbClr val="008000"/>
                </a:solidFill>
              </a:rPr>
              <a:t>在该页块内顺序查找</a:t>
            </a:r>
            <a:r>
              <a:rPr lang="en-US" altLang="zh-CN" sz="3000" dirty="0" smtClean="0">
                <a:solidFill>
                  <a:srgbClr val="008000"/>
                </a:solidFill>
              </a:rPr>
              <a:t>key;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2) </a:t>
            </a:r>
            <a:r>
              <a:rPr lang="zh-CN" altLang="en-US" sz="3000" dirty="0" smtClean="0"/>
              <a:t>若找到，则结束</a:t>
            </a:r>
            <a:r>
              <a:rPr lang="en-US" altLang="zh-CN" sz="3000" dirty="0" smtClean="0"/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若未找到，则</a:t>
            </a:r>
            <a:r>
              <a:rPr lang="zh-CN" altLang="en-US" sz="3000" dirty="0" smtClean="0">
                <a:solidFill>
                  <a:srgbClr val="C00000"/>
                </a:solidFill>
              </a:rPr>
              <a:t>读入</a:t>
            </a:r>
            <a:r>
              <a:rPr lang="zh-CN" altLang="en-US" sz="3000" dirty="0" smtClean="0"/>
              <a:t>下一页块，继续找</a:t>
            </a:r>
            <a:r>
              <a:rPr lang="en-US" altLang="zh-CN" sz="3000" dirty="0" smtClean="0"/>
              <a:t>;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，直至找到，结束；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或，找遍全桶也未找到，结束。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5867400" y="2200656"/>
          <a:ext cx="795338" cy="202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800" b="1" dirty="0" smtClean="0"/>
                        <a:t>∧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6467474" y="245306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7315200" y="2200656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7010400" y="2200656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Rectangle 92"/>
          <p:cNvSpPr>
            <a:spLocks noChangeArrowheads="1"/>
          </p:cNvSpPr>
          <p:nvPr/>
        </p:nvSpPr>
        <p:spPr bwMode="auto">
          <a:xfrm>
            <a:off x="7315200" y="2795016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7010400" y="2795016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Line 94"/>
          <p:cNvSpPr>
            <a:spLocks noChangeShapeType="1"/>
          </p:cNvSpPr>
          <p:nvPr/>
        </p:nvSpPr>
        <p:spPr bwMode="auto">
          <a:xfrm>
            <a:off x="6477000" y="297122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7739064" y="2485988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92"/>
          <p:cNvSpPr>
            <a:spLocks noChangeArrowheads="1"/>
          </p:cNvSpPr>
          <p:nvPr/>
        </p:nvSpPr>
        <p:spPr bwMode="auto">
          <a:xfrm>
            <a:off x="8424863" y="2233577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8120063" y="2233577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Line 91"/>
          <p:cNvSpPr>
            <a:spLocks noChangeShapeType="1"/>
          </p:cNvSpPr>
          <p:nvPr/>
        </p:nvSpPr>
        <p:spPr bwMode="auto">
          <a:xfrm>
            <a:off x="6477000" y="3547907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7324726" y="3295495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7019926" y="3295495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7748590" y="3580827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92"/>
          <p:cNvSpPr>
            <a:spLocks noChangeArrowheads="1"/>
          </p:cNvSpPr>
          <p:nvPr/>
        </p:nvSpPr>
        <p:spPr bwMode="auto">
          <a:xfrm>
            <a:off x="8434389" y="3328416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8129589" y="3328416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按桶散列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插入</a:t>
            </a:r>
            <a:r>
              <a:rPr lang="en-US" altLang="zh-CN" sz="3000" dirty="0" smtClean="0">
                <a:solidFill>
                  <a:srgbClr val="003399"/>
                </a:solidFill>
              </a:rPr>
              <a:t>key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1) </a:t>
            </a:r>
            <a:r>
              <a:rPr lang="zh-CN" altLang="en-US" sz="3000" dirty="0" smtClean="0"/>
              <a:t>查找，找到，则不用插入；</a:t>
            </a:r>
            <a:endParaRPr lang="en-US" altLang="zh-CN" sz="3000" dirty="0" smtClean="0"/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2) </a:t>
            </a:r>
            <a:r>
              <a:rPr lang="zh-CN" altLang="en-US" sz="3000" dirty="0" smtClean="0"/>
              <a:t>未找到，</a:t>
            </a:r>
            <a:endParaRPr lang="en-US" altLang="zh-CN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2.1 </a:t>
            </a:r>
            <a:r>
              <a:rPr lang="zh-CN" altLang="en-US" sz="3000" dirty="0" smtClean="0"/>
              <a:t>若此时，内存中的页块有空位置，</a:t>
            </a:r>
            <a:endParaRPr lang="en-US" altLang="zh-CN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则插入新记录，并将页块</a:t>
            </a:r>
            <a:r>
              <a:rPr lang="zh-CN" altLang="en-US" sz="3000" dirty="0" smtClean="0">
                <a:solidFill>
                  <a:srgbClr val="C00000"/>
                </a:solidFill>
              </a:rPr>
              <a:t>写回</a:t>
            </a:r>
            <a:r>
              <a:rPr lang="zh-CN" altLang="en-US" sz="3000" dirty="0" smtClean="0"/>
              <a:t>外存；</a:t>
            </a:r>
            <a:endParaRPr lang="en-US" altLang="zh-CN" sz="3000" dirty="0" smtClean="0"/>
          </a:p>
          <a:p>
            <a:pPr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2.2 </a:t>
            </a:r>
            <a:r>
              <a:rPr lang="zh-CN" altLang="en-US" sz="3000" dirty="0" smtClean="0"/>
              <a:t>若内存中的页块已满，</a:t>
            </a:r>
            <a:endParaRPr lang="en-US" altLang="zh-CN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则申请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个新页块，</a:t>
            </a:r>
            <a:endParaRPr lang="en-US" altLang="zh-CN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填入新记录，并把两个页块</a:t>
            </a:r>
            <a:r>
              <a:rPr lang="zh-CN" altLang="en-US" sz="3000" dirty="0" smtClean="0">
                <a:solidFill>
                  <a:srgbClr val="C00000"/>
                </a:solidFill>
              </a:rPr>
              <a:t>写回</a:t>
            </a:r>
            <a:r>
              <a:rPr lang="zh-CN" altLang="en-US" sz="3000" dirty="0" smtClean="0"/>
              <a:t>外存。</a:t>
            </a:r>
            <a:endParaRPr lang="en-US" altLang="zh-CN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桶数的扩充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桶内页块数量增多，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03399"/>
                </a:solidFill>
              </a:rPr>
              <a:t>访外次数增加；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解决方法：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增加桶数、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003399"/>
                </a:solidFill>
              </a:rPr>
              <a:t>新散列函数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</a:t>
            </a:r>
            <a:r>
              <a:rPr lang="en-US" altLang="zh-CN" sz="3200" dirty="0" smtClean="0"/>
              <a:t>( </a:t>
            </a:r>
            <a:r>
              <a:rPr lang="zh-CN" altLang="en-US" sz="3200" dirty="0" smtClean="0"/>
              <a:t>除余法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模</a:t>
            </a:r>
            <a:r>
              <a:rPr lang="en-US" altLang="zh-CN" sz="3200" dirty="0" smtClean="0"/>
              <a:t>=</a:t>
            </a:r>
            <a:r>
              <a:rPr lang="zh-CN" altLang="en-US" sz="3200" dirty="0" smtClean="0"/>
              <a:t>桶数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3810000" y="2606040"/>
          <a:ext cx="795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86"/>
          <p:cNvSpPr>
            <a:spLocks noChangeArrowheads="1"/>
          </p:cNvSpPr>
          <p:nvPr/>
        </p:nvSpPr>
        <p:spPr bwMode="auto">
          <a:xfrm>
            <a:off x="5257800" y="4277678"/>
            <a:ext cx="504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4953000" y="4277678"/>
            <a:ext cx="4320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Line 88"/>
          <p:cNvSpPr>
            <a:spLocks noChangeShapeType="1"/>
          </p:cNvSpPr>
          <p:nvPr/>
        </p:nvSpPr>
        <p:spPr bwMode="auto">
          <a:xfrm>
            <a:off x="4410074" y="445389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>
            <a:off x="4410074" y="28584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5257800" y="260604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4953000" y="260604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200400" y="52578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</a:rPr>
              <a:t>桶目录表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16" name="Rectangle 92"/>
          <p:cNvSpPr>
            <a:spLocks noChangeArrowheads="1"/>
          </p:cNvSpPr>
          <p:nvPr/>
        </p:nvSpPr>
        <p:spPr bwMode="auto">
          <a:xfrm>
            <a:off x="5257800" y="37338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4953000" y="373380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4376737" y="3910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9" name="Rectangle 92"/>
          <p:cNvSpPr>
            <a:spLocks noChangeArrowheads="1"/>
          </p:cNvSpPr>
          <p:nvPr/>
        </p:nvSpPr>
        <p:spPr bwMode="auto">
          <a:xfrm>
            <a:off x="5257800" y="32004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4953000" y="320040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Line 94"/>
          <p:cNvSpPr>
            <a:spLocks noChangeShapeType="1"/>
          </p:cNvSpPr>
          <p:nvPr/>
        </p:nvSpPr>
        <p:spPr bwMode="auto">
          <a:xfrm>
            <a:off x="4419600" y="33766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6367463" y="4315361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062663" y="4315361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Line 94"/>
          <p:cNvSpPr>
            <a:spLocks noChangeShapeType="1"/>
          </p:cNvSpPr>
          <p:nvPr/>
        </p:nvSpPr>
        <p:spPr bwMode="auto">
          <a:xfrm>
            <a:off x="5630663" y="4491573"/>
            <a:ext cx="43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5681664" y="289137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92"/>
          <p:cNvSpPr>
            <a:spLocks noChangeArrowheads="1"/>
          </p:cNvSpPr>
          <p:nvPr/>
        </p:nvSpPr>
        <p:spPr bwMode="auto">
          <a:xfrm>
            <a:off x="6367463" y="2638961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6062663" y="2638961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6735001" y="284321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7420800" y="25908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</a:p>
        </p:txBody>
      </p: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7116000" y="259080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Line 91"/>
          <p:cNvSpPr>
            <a:spLocks noChangeShapeType="1"/>
          </p:cNvSpPr>
          <p:nvPr/>
        </p:nvSpPr>
        <p:spPr bwMode="auto">
          <a:xfrm>
            <a:off x="7725601" y="284321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92"/>
          <p:cNvSpPr>
            <a:spLocks noChangeArrowheads="1"/>
          </p:cNvSpPr>
          <p:nvPr/>
        </p:nvSpPr>
        <p:spPr bwMode="auto">
          <a:xfrm>
            <a:off x="8411400" y="25908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8106600" y="2590800"/>
            <a:ext cx="43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随意增加桶数</a:t>
            </a:r>
            <a:r>
              <a:rPr lang="en-US" altLang="zh-CN" sz="3200" dirty="0" smtClean="0"/>
              <a:t>?   </a:t>
            </a: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成倍扩充</a:t>
            </a:r>
            <a:r>
              <a:rPr lang="en-US" altLang="zh-CN" sz="3200" dirty="0" smtClean="0"/>
              <a:t>?           </a:t>
            </a:r>
            <a:r>
              <a:rPr lang="zh-CN" altLang="en-US" sz="3200" dirty="0" smtClean="0"/>
              <a:t>例：</a:t>
            </a:r>
            <a:r>
              <a:rPr lang="en-US" altLang="zh-CN" sz="3200" dirty="0" smtClean="0"/>
              <a:t>5</a:t>
            </a:r>
            <a:r>
              <a:rPr lang="en-US" altLang="zh-CN" sz="3200" dirty="0" smtClean="0">
                <a:sym typeface="Wingdings" pitchFamily="2" charset="2"/>
              </a:rPr>
              <a:t>10</a:t>
            </a:r>
            <a:r>
              <a:rPr lang="zh-CN" altLang="en-US" sz="3200" dirty="0" smtClean="0">
                <a:sym typeface="Wingdings" pitchFamily="2" charset="2"/>
              </a:rPr>
              <a:t>个桶</a:t>
            </a:r>
            <a:r>
              <a:rPr lang="en-US" altLang="zh-CN" sz="3200" dirty="0" smtClean="0">
                <a:sym typeface="Wingdings" pitchFamily="2" charset="2"/>
              </a:rPr>
              <a:t>?</a:t>
            </a:r>
            <a:endParaRPr lang="zh-CN" altLang="en-US" sz="32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桶数的扩充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1692338" y="3139440"/>
          <a:ext cx="6429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86"/>
          <p:cNvSpPr>
            <a:spLocks noChangeArrowheads="1"/>
          </p:cNvSpPr>
          <p:nvPr/>
        </p:nvSpPr>
        <p:spPr bwMode="auto">
          <a:xfrm>
            <a:off x="5197538" y="4811078"/>
            <a:ext cx="504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87"/>
          <p:cNvSpPr>
            <a:spLocks noChangeArrowheads="1"/>
          </p:cNvSpPr>
          <p:nvPr/>
        </p:nvSpPr>
        <p:spPr bwMode="auto">
          <a:xfrm>
            <a:off x="2682938" y="4811078"/>
            <a:ext cx="25920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8,18,23,38,43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Line 88"/>
          <p:cNvSpPr>
            <a:spLocks noChangeShapeType="1"/>
          </p:cNvSpPr>
          <p:nvPr/>
        </p:nvSpPr>
        <p:spPr bwMode="auto">
          <a:xfrm>
            <a:off x="2140012" y="498729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>
            <a:off x="2140012" y="33918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5197538" y="313944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2682938" y="313944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5,15,20,35,40  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11338" y="5791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</a:rPr>
              <a:t>桶目录表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5" name="Rectangle 92"/>
          <p:cNvSpPr>
            <a:spLocks noChangeArrowheads="1"/>
          </p:cNvSpPr>
          <p:nvPr/>
        </p:nvSpPr>
        <p:spPr bwMode="auto">
          <a:xfrm>
            <a:off x="5197538" y="42672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2682938" y="42672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7,17,22,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7" name="Line 94"/>
          <p:cNvSpPr>
            <a:spLocks noChangeShapeType="1"/>
          </p:cNvSpPr>
          <p:nvPr/>
        </p:nvSpPr>
        <p:spPr bwMode="auto">
          <a:xfrm>
            <a:off x="2106675" y="4443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5197538" y="37338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2682938" y="37338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6,16,21,36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0" name="Line 94"/>
          <p:cNvSpPr>
            <a:spLocks noChangeShapeType="1"/>
          </p:cNvSpPr>
          <p:nvPr/>
        </p:nvSpPr>
        <p:spPr bwMode="auto">
          <a:xfrm>
            <a:off x="2149538" y="3910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1" name="Rectangle 92"/>
          <p:cNvSpPr>
            <a:spLocks noChangeArrowheads="1"/>
          </p:cNvSpPr>
          <p:nvPr/>
        </p:nvSpPr>
        <p:spPr bwMode="auto">
          <a:xfrm>
            <a:off x="8474138" y="31242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744600" y="3139440"/>
          <a:ext cx="795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701738" y="2667000"/>
            <a:ext cx="12192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桶号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5959538" y="31242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45,50  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5565076" y="337661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92"/>
          <p:cNvSpPr>
            <a:spLocks noChangeArrowheads="1"/>
          </p:cNvSpPr>
          <p:nvPr/>
        </p:nvSpPr>
        <p:spPr bwMode="auto">
          <a:xfrm>
            <a:off x="8487600" y="48006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5973000" y="48006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53  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8" name="Line 91"/>
          <p:cNvSpPr>
            <a:spLocks noChangeShapeType="1"/>
          </p:cNvSpPr>
          <p:nvPr/>
        </p:nvSpPr>
        <p:spPr bwMode="auto">
          <a:xfrm>
            <a:off x="5578538" y="505301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10000" y="990600"/>
            <a:ext cx="32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例：</a:t>
            </a:r>
            <a:r>
              <a:rPr lang="en-US" altLang="zh-CN" sz="3200" dirty="0" smtClean="0"/>
              <a:t>5</a:t>
            </a:r>
            <a:r>
              <a:rPr lang="en-US" altLang="zh-CN" sz="3200" dirty="0" smtClean="0">
                <a:sym typeface="Wingdings" pitchFamily="2" charset="2"/>
              </a:rPr>
              <a:t>8 ?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5029200" y="2209800"/>
            <a:ext cx="41148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成倍扩充的好处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</a:t>
            </a:r>
            <a:r>
              <a:rPr lang="zh-CN" altLang="en-US" sz="3000" dirty="0" smtClean="0"/>
              <a:t>由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个桶，扩充为：</a:t>
            </a:r>
            <a:r>
              <a:rPr lang="en-US" altLang="zh-CN" sz="3000" dirty="0" smtClean="0"/>
              <a:t>2p</a:t>
            </a:r>
            <a:r>
              <a:rPr lang="zh-CN" altLang="en-US" sz="3000" dirty="0" smtClean="0"/>
              <a:t>个桶，</a:t>
            </a:r>
            <a:endParaRPr lang="en-US" altLang="zh-CN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则原来</a:t>
            </a:r>
            <a:r>
              <a:rPr lang="en-US" altLang="zh-CN" sz="3000" dirty="0" err="1" smtClean="0"/>
              <a:t>i</a:t>
            </a:r>
            <a:r>
              <a:rPr lang="zh-CN" altLang="en-US" sz="3000" dirty="0" smtClean="0"/>
              <a:t>号桶内的记录</a:t>
            </a:r>
            <a:r>
              <a:rPr lang="en-US" altLang="zh-CN" sz="3000" dirty="0" smtClean="0"/>
              <a:t>key</a:t>
            </a:r>
            <a:r>
              <a:rPr lang="zh-CN" altLang="en-US" sz="3000" dirty="0" smtClean="0"/>
              <a:t>，进入哪个桶？</a:t>
            </a:r>
            <a:endParaRPr lang="en-US" altLang="zh-CN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只有两种可能：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或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p+i</a:t>
            </a: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号桶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桶数的成倍扩充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1692338" y="3444240"/>
          <a:ext cx="6429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86"/>
          <p:cNvSpPr>
            <a:spLocks noChangeArrowheads="1"/>
          </p:cNvSpPr>
          <p:nvPr/>
        </p:nvSpPr>
        <p:spPr bwMode="auto">
          <a:xfrm>
            <a:off x="5197538" y="5115878"/>
            <a:ext cx="504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Rectangle 87"/>
          <p:cNvSpPr>
            <a:spLocks noChangeArrowheads="1"/>
          </p:cNvSpPr>
          <p:nvPr/>
        </p:nvSpPr>
        <p:spPr bwMode="auto">
          <a:xfrm>
            <a:off x="2682938" y="5115878"/>
            <a:ext cx="25920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8,18,23,38,43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Line 88"/>
          <p:cNvSpPr>
            <a:spLocks noChangeShapeType="1"/>
          </p:cNvSpPr>
          <p:nvPr/>
        </p:nvSpPr>
        <p:spPr bwMode="auto">
          <a:xfrm>
            <a:off x="2140012" y="529209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>
            <a:off x="2140012" y="3696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5197538" y="344424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2682938" y="344424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5,15,20,35,40  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311338" y="6096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</a:rPr>
              <a:t>桶目录表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5" name="Rectangle 92"/>
          <p:cNvSpPr>
            <a:spLocks noChangeArrowheads="1"/>
          </p:cNvSpPr>
          <p:nvPr/>
        </p:nvSpPr>
        <p:spPr bwMode="auto">
          <a:xfrm>
            <a:off x="5197538" y="45720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2682938" y="45720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7,17,22,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7" name="Line 94"/>
          <p:cNvSpPr>
            <a:spLocks noChangeShapeType="1"/>
          </p:cNvSpPr>
          <p:nvPr/>
        </p:nvSpPr>
        <p:spPr bwMode="auto">
          <a:xfrm>
            <a:off x="2106675" y="47482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8" name="Rectangle 92"/>
          <p:cNvSpPr>
            <a:spLocks noChangeArrowheads="1"/>
          </p:cNvSpPr>
          <p:nvPr/>
        </p:nvSpPr>
        <p:spPr bwMode="auto">
          <a:xfrm>
            <a:off x="5197538" y="40386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∧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2682938" y="40386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6,16,21,36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0" name="Line 94"/>
          <p:cNvSpPr>
            <a:spLocks noChangeShapeType="1"/>
          </p:cNvSpPr>
          <p:nvPr/>
        </p:nvSpPr>
        <p:spPr bwMode="auto">
          <a:xfrm>
            <a:off x="2149538" y="4214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1" name="Rectangle 92"/>
          <p:cNvSpPr>
            <a:spLocks noChangeArrowheads="1"/>
          </p:cNvSpPr>
          <p:nvPr/>
        </p:nvSpPr>
        <p:spPr bwMode="auto">
          <a:xfrm>
            <a:off x="8474138" y="34290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792904"/>
              </p:ext>
            </p:extLst>
          </p:nvPr>
        </p:nvGraphicFramePr>
        <p:xfrm>
          <a:off x="744600" y="3444240"/>
          <a:ext cx="7953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A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8A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701738" y="2971800"/>
            <a:ext cx="12192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桶号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5959538" y="34290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45,50  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5565076" y="360521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92"/>
          <p:cNvSpPr>
            <a:spLocks noChangeArrowheads="1"/>
          </p:cNvSpPr>
          <p:nvPr/>
        </p:nvSpPr>
        <p:spPr bwMode="auto">
          <a:xfrm>
            <a:off x="8487600" y="5105400"/>
            <a:ext cx="504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 smtClean="0"/>
              <a:t>∧</a:t>
            </a:r>
            <a:endParaRPr lang="en-US" altLang="zh-CN" sz="3000" b="1" dirty="0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5973000" y="5105400"/>
            <a:ext cx="25920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53  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8" name="Line 91"/>
          <p:cNvSpPr>
            <a:spLocks noChangeShapeType="1"/>
          </p:cNvSpPr>
          <p:nvPr/>
        </p:nvSpPr>
        <p:spPr bwMode="auto">
          <a:xfrm>
            <a:off x="5578538" y="535781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43200" y="2667000"/>
            <a:ext cx="64008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“成倍扩充”桶的好处：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04898" y="2678400"/>
            <a:ext cx="2567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减少访外次数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掌握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1. </a:t>
            </a:r>
            <a:r>
              <a:rPr lang="zh-CN" altLang="en-US" sz="3200" dirty="0" smtClean="0"/>
              <a:t>顺序字典上，顺序查找的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2. </a:t>
            </a:r>
            <a:r>
              <a:rPr lang="zh-CN" altLang="en-US" sz="3200" dirty="0" smtClean="0">
                <a:solidFill>
                  <a:srgbClr val="003399"/>
                </a:solidFill>
              </a:rPr>
              <a:t>有序顺序表上</a:t>
            </a:r>
            <a:r>
              <a:rPr lang="zh-CN" altLang="en-US" sz="3200" dirty="0" smtClean="0"/>
              <a:t>的二分法查找、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3. </a:t>
            </a:r>
            <a:r>
              <a:rPr lang="zh-CN" altLang="en-US" sz="3200" dirty="0" smtClean="0"/>
              <a:t>散列的概念、</a:t>
            </a:r>
            <a:r>
              <a:rPr lang="zh-CN" altLang="en-US" sz="3200" dirty="0" smtClean="0">
                <a:solidFill>
                  <a:srgbClr val="003399"/>
                </a:solidFill>
              </a:rPr>
              <a:t>碰撞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冲突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</a:t>
            </a:r>
            <a:r>
              <a:rPr lang="zh-CN" altLang="en-US" sz="3200" dirty="0" smtClean="0">
                <a:solidFill>
                  <a:srgbClr val="003399"/>
                </a:solidFill>
              </a:rPr>
              <a:t>除余法</a:t>
            </a:r>
            <a:r>
              <a:rPr lang="zh-CN" altLang="en-US" sz="3200" dirty="0" smtClean="0"/>
              <a:t>散列；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4. </a:t>
            </a:r>
            <a:r>
              <a:rPr lang="zh-CN" altLang="en-US" sz="3200" dirty="0" smtClean="0">
                <a:solidFill>
                  <a:srgbClr val="003399"/>
                </a:solidFill>
              </a:rPr>
              <a:t>线性探查法</a:t>
            </a:r>
            <a:r>
              <a:rPr lang="zh-CN" altLang="en-US" sz="3200" dirty="0" smtClean="0"/>
              <a:t>处理碰撞（开地址法的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种）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拉链法</a:t>
            </a:r>
            <a:r>
              <a:rPr lang="zh-CN" altLang="en-US" sz="3200" dirty="0" smtClean="0"/>
              <a:t>处理碰撞；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5. </a:t>
            </a:r>
            <a:r>
              <a:rPr lang="zh-CN" altLang="en-US" sz="3200" dirty="0" smtClean="0"/>
              <a:t>散列文件，理解“</a:t>
            </a:r>
            <a:r>
              <a:rPr lang="zh-CN" altLang="en-US" sz="3200" dirty="0" smtClean="0">
                <a:solidFill>
                  <a:srgbClr val="003399"/>
                </a:solidFill>
              </a:rPr>
              <a:t>成倍扩充</a:t>
            </a:r>
            <a:r>
              <a:rPr lang="zh-CN" altLang="en-US" sz="3200" dirty="0" smtClean="0"/>
              <a:t>”的好处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5176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检索：</a:t>
            </a:r>
            <a:r>
              <a:rPr lang="zh-CN" altLang="en-US" sz="3200" dirty="0" smtClean="0"/>
              <a:t>给定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个关键字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</a:t>
            </a:r>
            <a:r>
              <a:rPr lang="zh-CN" altLang="en-US" sz="3200" dirty="0" smtClean="0"/>
              <a:t>在字典中，找关键码等于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的元素；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24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平均检索长度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en-US" altLang="zh-CN" sz="3000" dirty="0" smtClean="0">
                <a:solidFill>
                  <a:srgbClr val="003399"/>
                </a:solidFill>
              </a:rPr>
              <a:t>Average Search Length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检索过程中，对关键码的</a:t>
            </a:r>
            <a:r>
              <a:rPr lang="zh-CN" altLang="en-US" sz="3200" dirty="0" smtClean="0">
                <a:solidFill>
                  <a:srgbClr val="800080"/>
                </a:solidFill>
              </a:rPr>
              <a:t>平均比较次数；</a:t>
            </a:r>
            <a:endParaRPr lang="en-US" altLang="zh-CN" sz="3200" dirty="0" smtClean="0">
              <a:solidFill>
                <a:srgbClr val="80008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p</a:t>
            </a:r>
            <a:r>
              <a:rPr lang="en-US" altLang="zh-CN" sz="3200" baseline="-25000" dirty="0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: </a:t>
            </a:r>
            <a:r>
              <a:rPr lang="zh-CN" altLang="en-US" sz="3200" dirty="0" smtClean="0">
                <a:sym typeface="Wingdings" pitchFamily="2" charset="2"/>
              </a:rPr>
              <a:t>查找</a:t>
            </a:r>
            <a:r>
              <a:rPr lang="en-US" altLang="zh-CN" sz="3200" dirty="0" err="1" smtClean="0">
                <a:sym typeface="Wingdings" pitchFamily="2" charset="2"/>
              </a:rPr>
              <a:t>key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zh-CN" altLang="en-US" sz="3200" dirty="0" smtClean="0">
                <a:sym typeface="Wingdings" pitchFamily="2" charset="2"/>
              </a:rPr>
              <a:t>的概率；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</a:t>
            </a:r>
            <a:r>
              <a:rPr lang="en-US" altLang="zh-CN" sz="3200" dirty="0" err="1" smtClean="0">
                <a:sym typeface="Wingdings" pitchFamily="2" charset="2"/>
              </a:rPr>
              <a:t>c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: </a:t>
            </a:r>
            <a:r>
              <a:rPr lang="zh-CN" altLang="en-US" sz="3200" dirty="0" smtClean="0">
                <a:sym typeface="Wingdings" pitchFamily="2" charset="2"/>
              </a:rPr>
              <a:t>找到</a:t>
            </a:r>
            <a:r>
              <a:rPr lang="en-US" altLang="zh-CN" sz="3200" dirty="0" err="1" smtClean="0">
                <a:sym typeface="Wingdings" pitchFamily="2" charset="2"/>
              </a:rPr>
              <a:t>key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zh-CN" altLang="en-US" sz="3200" dirty="0" smtClean="0">
                <a:sym typeface="Wingdings" pitchFamily="2" charset="2"/>
              </a:rPr>
              <a:t>所需的比较次数；</a:t>
            </a:r>
            <a:endParaRPr lang="en-US" altLang="zh-CN" sz="3200" dirty="0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658611" y="3657600"/>
          <a:ext cx="320878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4" imgW="1066800" imgH="431800" progId="Equation.DSMT4">
                  <p:embed/>
                </p:oleObj>
              </mc:Choice>
              <mc:Fallback>
                <p:oleObj name="Equation" r:id="rId4" imgW="10668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611" y="3657600"/>
                        <a:ext cx="3208789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324599" y="4191000"/>
            <a:ext cx="27432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顺便问一句，为啥公式没考虑检索不到的情形？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381000" y="1447800"/>
                <a:ext cx="8686800" cy="4622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en-US" altLang="zh-CN" sz="4000" dirty="0" smtClean="0"/>
                  <a:t> </a:t>
                </a:r>
                <a:r>
                  <a:rPr lang="zh-CN" altLang="en-US" dirty="0" smtClean="0"/>
                  <a:t>使用</a:t>
                </a:r>
                <a:r>
                  <a:rPr lang="zh-CN" altLang="en-US" dirty="0" smtClean="0">
                    <a:solidFill>
                      <a:srgbClr val="003399"/>
                    </a:solidFill>
                  </a:rPr>
                  <a:t>除余法</a:t>
                </a:r>
                <a:r>
                  <a:rPr lang="zh-CN" altLang="en-US" dirty="0" smtClean="0"/>
                  <a:t>设计散列函数，完成复习题 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7</a:t>
                </a:r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itchFamily="34" charset="0"/>
                  <a:buChar char="•"/>
                </a:pP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假设散列函数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→[0..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 dirty="0" smtClean="0"/>
                  <a:t>满足简单均一性，即对于任意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独立同分布，且取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的概率相等。分别分析线性探查法、拉链法处理碰撞下的</a:t>
                </a:r>
                <a:r>
                  <a:rPr lang="en-US" altLang="zh-CN" dirty="0" smtClean="0"/>
                  <a:t>ASL</a:t>
                </a:r>
                <a:r>
                  <a:rPr lang="zh-CN" altLang="en-US" dirty="0" smtClean="0"/>
                  <a:t>，用负载因子表示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3200" dirty="0" smtClean="0">
                    <a:solidFill>
                      <a:srgbClr val="FF0000"/>
                    </a:solidFill>
                  </a:rPr>
                  <a:t>课后思考：用散列表示字典有哪些不足之处？</a:t>
                </a:r>
                <a:endParaRPr lang="en-US" altLang="zh-CN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47800"/>
                <a:ext cx="8686800" cy="4622804"/>
              </a:xfrm>
              <a:prstGeom prst="rect">
                <a:avLst/>
              </a:prstGeom>
              <a:blipFill>
                <a:blip r:embed="rId3"/>
                <a:stretch>
                  <a:fillRect l="-2246" b="-528"/>
                </a:stretch>
              </a:blipFill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458200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ctr">
              <a:spcBef>
                <a:spcPts val="0"/>
              </a:spcBef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如何实现字典呢</a:t>
            </a:r>
            <a:r>
              <a:rPr lang="zh-CN" altLang="en-US" sz="4000" dirty="0" smtClean="0">
                <a:solidFill>
                  <a:srgbClr val="FF0000"/>
                </a:solidFill>
              </a:rPr>
              <a:t>？</a:t>
            </a:r>
            <a:r>
              <a:rPr lang="zh-CN" altLang="en-US" sz="4000" dirty="0" smtClean="0">
                <a:solidFill>
                  <a:srgbClr val="003399"/>
                </a:solidFill>
              </a:rPr>
              <a:t> </a:t>
            </a:r>
            <a:endParaRPr lang="en-US" altLang="zh-CN" sz="40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二叉排序树；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8001000" cy="24560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{ 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key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 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value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}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DicElement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</a:t>
            </a:r>
            <a:endParaRPr lang="en-US" altLang="zh-CN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85800" y="3504932"/>
            <a:ext cx="8001000" cy="3046988"/>
          </a:xfrm>
          <a:prstGeom prst="rect">
            <a:avLst/>
          </a:prstGeom>
          <a:solidFill>
            <a:srgbClr val="FFD5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MaxNum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  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n;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sz="3200" dirty="0" err="1" smtClean="0"/>
              <a:t>DicElement</a:t>
            </a:r>
            <a:r>
              <a:rPr lang="en-US" altLang="zh-CN" sz="3200" dirty="0" smtClean="0"/>
              <a:t> * element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}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SeqDictionary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4321" y="2819132"/>
            <a:ext cx="3437479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字典元素结构类型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2209532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属性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81400" y="1635336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关键码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4800" y="5918694"/>
            <a:ext cx="2719334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字典结构类型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顺序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字典上的顺序检索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990600"/>
            <a:ext cx="8077200" cy="5189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顺序检索过程：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--</a:t>
            </a:r>
            <a:r>
              <a:rPr lang="zh-CN" altLang="en-US" sz="3200" dirty="0" smtClean="0"/>
              <a:t> 从</a:t>
            </a:r>
            <a:r>
              <a:rPr lang="en-US" altLang="zh-CN" sz="3200" dirty="0" smtClean="0"/>
              <a:t>element[0].key</a:t>
            </a:r>
            <a:r>
              <a:rPr lang="zh-CN" altLang="en-US" sz="3200" dirty="0" smtClean="0"/>
              <a:t>开始，依次向后比较；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4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设各元素的被检索概率均为</a:t>
            </a:r>
            <a:r>
              <a:rPr lang="en-US" altLang="zh-CN" sz="3200" dirty="0" smtClean="0"/>
              <a:t>1/n</a:t>
            </a:r>
            <a:r>
              <a:rPr lang="zh-CN" altLang="en-US" sz="3200" dirty="0" smtClean="0"/>
              <a:t> ，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</a:t>
            </a:r>
            <a:r>
              <a:rPr lang="zh-CN" altLang="en-US" sz="3200" dirty="0" smtClean="0">
                <a:solidFill>
                  <a:srgbClr val="003399"/>
                </a:solidFill>
              </a:rPr>
              <a:t>平均检索长度：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282700" y="4721740"/>
          <a:ext cx="3196413" cy="129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8" name="Equation" r:id="rId4" imgW="1066800" imgH="431800" progId="Equation.DSMT4">
                  <p:embed/>
                </p:oleObj>
              </mc:Choice>
              <mc:Fallback>
                <p:oleObj name="Equation" r:id="rId4" imgW="10668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721740"/>
                        <a:ext cx="3196413" cy="1297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483100" y="4735380"/>
          <a:ext cx="2679700" cy="129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Equation" r:id="rId6" imgW="888614" imgH="431613" progId="Equation.DSMT4">
                  <p:embed/>
                </p:oleObj>
              </mc:Choice>
              <mc:Fallback>
                <p:oleObj name="Equation" r:id="rId6" imgW="888614" imgH="431613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735380"/>
                        <a:ext cx="2679700" cy="1297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66801" y="2451772"/>
          <a:ext cx="7467599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(key</a:t>
                      </a:r>
                      <a:r>
                        <a:rPr lang="en-US" altLang="zh-CN" sz="30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0</a:t>
                      </a: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, 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 )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(key</a:t>
                      </a:r>
                      <a:r>
                        <a:rPr lang="en-US" altLang="zh-CN" sz="30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,  )</a:t>
                      </a:r>
                      <a:endParaRPr lang="zh-CN" altLang="en-US" sz="30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… 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(key</a:t>
                      </a:r>
                      <a:r>
                        <a:rPr lang="en-US" altLang="zh-CN" sz="30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,  )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二分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457200" y="990600"/>
            <a:ext cx="8534400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有序顺序字典：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按关键码大小排序的顺序字典；</a:t>
            </a:r>
            <a:endParaRPr lang="en-US" altLang="zh-CN" sz="30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二分检索（折半查找）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48000" indent="-10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1) </a:t>
            </a:r>
            <a:r>
              <a:rPr lang="zh-CN" altLang="en-US" sz="3000" dirty="0" smtClean="0"/>
              <a:t>将</a:t>
            </a:r>
            <a:r>
              <a:rPr lang="en-US" altLang="zh-CN" sz="3000" dirty="0" smtClean="0"/>
              <a:t>key</a:t>
            </a:r>
            <a:r>
              <a:rPr lang="zh-CN" altLang="en-US" sz="3000" dirty="0" smtClean="0"/>
              <a:t>与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待查找表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中间位置的关键码比较，</a:t>
            </a:r>
            <a:endParaRPr lang="en-US" altLang="zh-CN" sz="3000" dirty="0" smtClean="0"/>
          </a:p>
          <a:p>
            <a:pPr marL="648000" indent="-10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2) </a:t>
            </a:r>
            <a:r>
              <a:rPr lang="zh-CN" altLang="en-US" sz="3000" dirty="0" smtClean="0"/>
              <a:t>若相等，则找到；</a:t>
            </a:r>
            <a:endParaRPr lang="en-US" altLang="zh-CN" sz="3000" dirty="0" smtClean="0"/>
          </a:p>
          <a:p>
            <a:pPr marL="648000" indent="-11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否则，中间位置的</a:t>
            </a:r>
            <a:r>
              <a:rPr lang="zh-CN" altLang="en-US" sz="3000" dirty="0" smtClean="0">
                <a:solidFill>
                  <a:srgbClr val="008A00"/>
                </a:solidFill>
              </a:rPr>
              <a:t>某一侧</a:t>
            </a:r>
            <a:r>
              <a:rPr lang="zh-CN" altLang="en-US" sz="3000" dirty="0" smtClean="0"/>
              <a:t>作为</a:t>
            </a:r>
            <a:r>
              <a:rPr lang="zh-CN" altLang="en-US" sz="3000" dirty="0" smtClean="0">
                <a:solidFill>
                  <a:srgbClr val="008A00"/>
                </a:solidFill>
              </a:rPr>
              <a:t>新“待查找表”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648000" indent="-11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1).</a:t>
            </a:r>
            <a:endParaRPr lang="en-US" altLang="zh-CN" sz="30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9400" y="5287060"/>
            <a:ext cx="61722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例：</a:t>
            </a:r>
            <a:r>
              <a:rPr lang="en-US" altLang="zh-CN" sz="3000" dirty="0" smtClean="0">
                <a:solidFill>
                  <a:schemeClr val="bg1"/>
                </a:solidFill>
              </a:rPr>
              <a:t>{1, 2, 3, 4, 5, 6, 7, 8}</a:t>
            </a:r>
            <a:r>
              <a:rPr lang="zh-CN" altLang="en-US" sz="3000" dirty="0" smtClean="0">
                <a:solidFill>
                  <a:schemeClr val="bg1"/>
                </a:solidFill>
              </a:rPr>
              <a:t>，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6200000" flipV="1">
            <a:off x="5486400" y="5972860"/>
            <a:ext cx="3810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16200000" flipV="1">
            <a:off x="4648200" y="5972860"/>
            <a:ext cx="3810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16200000" flipV="1">
            <a:off x="4191000" y="5972860"/>
            <a:ext cx="3810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7467600" y="5287060"/>
            <a:ext cx="15240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rgbClr val="FFC000"/>
                </a:solidFill>
              </a:rPr>
              <a:t>查找</a:t>
            </a:r>
            <a:r>
              <a:rPr lang="en-US" altLang="zh-CN" sz="3000" dirty="0" smtClean="0">
                <a:solidFill>
                  <a:srgbClr val="FFC000"/>
                </a:solidFill>
              </a:rPr>
              <a:t>2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14534</TotalTime>
  <Words>3817</Words>
  <Application>Microsoft Office PowerPoint</Application>
  <PresentationFormat>全屏显示(4:3)</PresentationFormat>
  <Paragraphs>884</Paragraphs>
  <Slides>50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 Unicode MS</vt:lpstr>
      <vt:lpstr>黑体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默认设计模板</vt:lpstr>
      <vt:lpstr>Equation</vt:lpstr>
      <vt:lpstr>PowerPoint 演示文稿</vt:lpstr>
      <vt:lpstr>(数据结构中的)集合</vt:lpstr>
      <vt:lpstr>字典</vt:lpstr>
      <vt:lpstr>字典--抽象数据类型</vt:lpstr>
      <vt:lpstr>字典--检索</vt:lpstr>
      <vt:lpstr>字典的表示(实现)</vt:lpstr>
      <vt:lpstr>字典的顺序表示</vt:lpstr>
      <vt:lpstr>顺序字典上的顺序检索</vt:lpstr>
      <vt:lpstr>二分检索</vt:lpstr>
      <vt:lpstr>二分检索</vt:lpstr>
      <vt:lpstr>字典的表示(实现)</vt:lpstr>
      <vt:lpstr>直接寻址表</vt:lpstr>
      <vt:lpstr>字典的散列表示</vt:lpstr>
      <vt:lpstr>字典的散列表示</vt:lpstr>
      <vt:lpstr>散列函数</vt:lpstr>
      <vt:lpstr>散列函数</vt:lpstr>
      <vt:lpstr>除余法散列</vt:lpstr>
      <vt:lpstr>除余法散列</vt:lpstr>
      <vt:lpstr>碰撞的处理</vt:lpstr>
      <vt:lpstr>1.开地址法处理碰撞</vt:lpstr>
      <vt:lpstr>1.开地址法处理碰撞</vt:lpstr>
      <vt:lpstr>PowerPoint 演示文稿</vt:lpstr>
      <vt:lpstr>线性探查法再散列--实现</vt:lpstr>
      <vt:lpstr>线性探查法再散列--实现</vt:lpstr>
      <vt:lpstr>PowerPoint 演示文稿</vt:lpstr>
      <vt:lpstr>在散列表上查找x</vt:lpstr>
      <vt:lpstr>PowerPoint 演示文稿</vt:lpstr>
      <vt:lpstr>PowerPoint 演示文稿</vt:lpstr>
      <vt:lpstr>在散列表上插入x</vt:lpstr>
      <vt:lpstr>PowerPoint 演示文稿</vt:lpstr>
      <vt:lpstr>PowerPoint 演示文稿</vt:lpstr>
      <vt:lpstr>在散列表上删除x</vt:lpstr>
      <vt:lpstr>PowerPoint 演示文稿</vt:lpstr>
      <vt:lpstr>碰撞的处理</vt:lpstr>
      <vt:lpstr>2. 拉链法处理碰撞</vt:lpstr>
      <vt:lpstr>2. 拉链法法处理碰撞</vt:lpstr>
      <vt:lpstr>2. 拉链法法处理碰撞</vt:lpstr>
      <vt:lpstr>2. 拉链法法处理碰撞</vt:lpstr>
      <vt:lpstr>2. 拉链法--实现</vt:lpstr>
      <vt:lpstr>2. 拉链法--实现</vt:lpstr>
      <vt:lpstr>2. 拉链法--查找的实现</vt:lpstr>
      <vt:lpstr>散列文件</vt:lpstr>
      <vt:lpstr>按桶散列</vt:lpstr>
      <vt:lpstr>按桶散列</vt:lpstr>
      <vt:lpstr>按桶散列</vt:lpstr>
      <vt:lpstr>桶数的扩充</vt:lpstr>
      <vt:lpstr>桶数的扩充</vt:lpstr>
      <vt:lpstr>桶数的成倍扩充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2776</cp:revision>
  <cp:lastPrinted>1601-01-01T00:00:00Z</cp:lastPrinted>
  <dcterms:created xsi:type="dcterms:W3CDTF">1601-01-01T00:00:00Z</dcterms:created>
  <dcterms:modified xsi:type="dcterms:W3CDTF">2021-04-26T15:13:24Z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