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692" r:id="rId3"/>
    <p:sldId id="693" r:id="rId4"/>
    <p:sldId id="694" r:id="rId5"/>
    <p:sldId id="728" r:id="rId6"/>
    <p:sldId id="729" r:id="rId7"/>
    <p:sldId id="696" r:id="rId8"/>
    <p:sldId id="697" r:id="rId9"/>
    <p:sldId id="698" r:id="rId10"/>
    <p:sldId id="699" r:id="rId11"/>
    <p:sldId id="731" r:id="rId12"/>
    <p:sldId id="732" r:id="rId13"/>
    <p:sldId id="700" r:id="rId14"/>
    <p:sldId id="701" r:id="rId15"/>
    <p:sldId id="730" r:id="rId16"/>
    <p:sldId id="703" r:id="rId17"/>
    <p:sldId id="704" r:id="rId18"/>
    <p:sldId id="705" r:id="rId19"/>
    <p:sldId id="706" r:id="rId20"/>
    <p:sldId id="707" r:id="rId21"/>
    <p:sldId id="708" r:id="rId22"/>
    <p:sldId id="710" r:id="rId23"/>
    <p:sldId id="711" r:id="rId24"/>
    <p:sldId id="712" r:id="rId25"/>
    <p:sldId id="713" r:id="rId26"/>
    <p:sldId id="714" r:id="rId27"/>
    <p:sldId id="716" r:id="rId28"/>
    <p:sldId id="717" r:id="rId29"/>
    <p:sldId id="718" r:id="rId30"/>
    <p:sldId id="719" r:id="rId31"/>
    <p:sldId id="720" r:id="rId32"/>
    <p:sldId id="721" r:id="rId33"/>
    <p:sldId id="686" r:id="rId34"/>
    <p:sldId id="722" r:id="rId35"/>
    <p:sldId id="723" r:id="rId36"/>
    <p:sldId id="726" r:id="rId37"/>
    <p:sldId id="654" r:id="rId38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  <a:srgbClr val="0000CC"/>
    <a:srgbClr val="B5F098"/>
    <a:srgbClr val="137F16"/>
    <a:srgbClr val="800080"/>
    <a:srgbClr val="8AE75B"/>
    <a:srgbClr val="1DC521"/>
    <a:srgbClr val="008000"/>
    <a:srgbClr val="CCFFCC"/>
    <a:srgbClr val="A4D7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92" autoAdjust="0"/>
    <p:restoredTop sz="94483" autoAdjust="0"/>
  </p:normalViewPr>
  <p:slideViewPr>
    <p:cSldViewPr>
      <p:cViewPr varScale="1">
        <p:scale>
          <a:sx n="103" d="100"/>
          <a:sy n="103" d="100"/>
        </p:scale>
        <p:origin x="370" y="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8AAD8-DDEE-4F0B-9A74-BC9B6070D68B}" type="datetimeFigureOut">
              <a:rPr lang="zh-CN" altLang="en-US" smtClean="0"/>
              <a:pPr/>
              <a:t>2021/4/29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1B8F9-9993-4153-9BD2-DBAE39F085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27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4137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9983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2984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6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514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267173-9DFF-4363-9414-E23F3C1DE0A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239E4-836D-42DF-81E0-369F76BF2B4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AC51C4-049B-49FB-A9ED-851380A73CA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92D37AC-993D-443A-9B6E-6B92C0C8D1D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99E93B-5FE9-466A-9BB4-B198D825D22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AA4902-AE78-4E75-8910-DD28268C6BA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A664DB-3A2A-4DD2-8B1B-312A0C79486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60C833-44D7-466D-88E5-96595B6F38C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202898-662A-47C2-A4E2-3F59F89E659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C50BC2-2633-4727-9B09-66220697EDC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8CDE49-AD8C-4D8D-9785-B4F907EE044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AF7F6D-2FB3-476B-9799-9279062EDDE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fld id="{9AA87E6B-8D33-410A-9805-2559EC62D06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2"/>
          <p:cNvSpPr txBox="1">
            <a:spLocks noChangeArrowheads="1"/>
          </p:cNvSpPr>
          <p:nvPr/>
        </p:nvSpPr>
        <p:spPr bwMode="auto">
          <a:xfrm>
            <a:off x="0" y="1773238"/>
            <a:ext cx="91440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6000" b="1" dirty="0" smtClean="0">
                <a:solidFill>
                  <a:srgbClr val="5959D5"/>
                </a:solidFill>
                <a:ea typeface="楷体_GB2312" pitchFamily="49" charset="-122"/>
              </a:rPr>
              <a:t>第</a:t>
            </a:r>
            <a:r>
              <a:rPr kumimoji="1" lang="en-US" altLang="zh-CN" sz="6000" b="1" dirty="0" smtClean="0">
                <a:solidFill>
                  <a:srgbClr val="5959D5"/>
                </a:solidFill>
                <a:ea typeface="楷体_GB2312" pitchFamily="49" charset="-122"/>
              </a:rPr>
              <a:t>7</a:t>
            </a:r>
            <a:r>
              <a:rPr kumimoji="1" lang="zh-CN" altLang="en-US" sz="6000" b="1" dirty="0" smtClean="0">
                <a:solidFill>
                  <a:srgbClr val="5959D5"/>
                </a:solidFill>
                <a:ea typeface="楷体_GB2312" pitchFamily="49" charset="-122"/>
              </a:rPr>
              <a:t>章 高级字典结构</a:t>
            </a:r>
            <a:endParaRPr kumimoji="1" lang="zh-CN" altLang="en-US" sz="6000" b="1" dirty="0">
              <a:solidFill>
                <a:srgbClr val="5959D5"/>
              </a:solidFill>
              <a:ea typeface="楷体_GB2312" pitchFamily="49" charset="-122"/>
            </a:endParaRPr>
          </a:p>
          <a:p>
            <a:pPr algn="ctr" eaLnBrk="0" hangingPunct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第</a:t>
            </a:r>
            <a:r>
              <a:rPr kumimoji="1" lang="en-US" altLang="zh-CN" sz="4400" dirty="0" smtClean="0">
                <a:solidFill>
                  <a:srgbClr val="292929"/>
                </a:solidFill>
                <a:latin typeface="黑体" pitchFamily="2" charset="-122"/>
              </a:rPr>
              <a:t>20</a:t>
            </a: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讲：二叉排序树</a:t>
            </a:r>
            <a:endParaRPr kumimoji="1" lang="en-US" altLang="zh-CN" sz="4400" dirty="0" smtClean="0">
              <a:solidFill>
                <a:srgbClr val="292929"/>
              </a:solidFill>
              <a:latin typeface="黑体" pitchFamily="2" charset="-122"/>
            </a:endParaRPr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02" name="Text Box 9"/>
          <p:cNvSpPr txBox="1">
            <a:spLocks noChangeArrowheads="1"/>
          </p:cNvSpPr>
          <p:nvPr/>
        </p:nvSpPr>
        <p:spPr bwMode="auto">
          <a:xfrm>
            <a:off x="928688" y="188913"/>
            <a:ext cx="465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67B4"/>
                </a:solidFill>
                <a:latin typeface="Times New Roman" pitchFamily="18" charset="0"/>
                <a:ea typeface="宋体" pitchFamily="2" charset="-122"/>
              </a:rPr>
              <a:t>河海大学计算机与信息学院</a:t>
            </a:r>
          </a:p>
        </p:txBody>
      </p:sp>
      <p:pic>
        <p:nvPicPr>
          <p:cNvPr id="4103" name="Picture 7" descr="河海校徽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65200" cy="1030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381000" y="1143000"/>
            <a:ext cx="8763000" cy="54230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514350" lvl="0" indent="-51435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1. </a:t>
            </a:r>
            <a:r>
              <a:rPr lang="zh-CN" altLang="en-US" sz="3000" kern="0" dirty="0" smtClean="0"/>
              <a:t>待检索</a:t>
            </a:r>
            <a:r>
              <a:rPr lang="en-US" altLang="zh-CN" sz="3000" kern="0" dirty="0" smtClean="0"/>
              <a:t>key</a:t>
            </a:r>
            <a:r>
              <a:rPr lang="zh-CN" altLang="en-US" sz="3000" kern="0" dirty="0" smtClean="0"/>
              <a:t>与当前</a:t>
            </a:r>
            <a:r>
              <a:rPr lang="en-US" altLang="zh-CN" sz="3000" kern="0" dirty="0" smtClean="0"/>
              <a:t>(</a:t>
            </a:r>
            <a:r>
              <a:rPr lang="zh-CN" altLang="en-US" sz="3000" kern="0" dirty="0" smtClean="0"/>
              <a:t>子</a:t>
            </a:r>
            <a:r>
              <a:rPr lang="en-US" altLang="zh-CN" sz="3000" kern="0" dirty="0" smtClean="0"/>
              <a:t>)</a:t>
            </a:r>
            <a:r>
              <a:rPr lang="zh-CN" altLang="en-US" sz="3000" kern="0" dirty="0" smtClean="0"/>
              <a:t>树根比较；</a:t>
            </a:r>
            <a:endParaRPr lang="en-US" altLang="zh-CN" sz="3000" kern="0" dirty="0" smtClean="0"/>
          </a:p>
          <a:p>
            <a:pPr marL="514350" lvl="0" indent="-51435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 smtClean="0"/>
              <a:t>2. </a:t>
            </a:r>
            <a:r>
              <a:rPr lang="zh-CN" altLang="en-US" sz="3000" kern="0" dirty="0" smtClean="0"/>
              <a:t>若相等，</a:t>
            </a:r>
            <a:r>
              <a:rPr lang="zh-CN" altLang="en-US" sz="3000" kern="0" dirty="0" smtClean="0">
                <a:solidFill>
                  <a:srgbClr val="008000"/>
                </a:solidFill>
              </a:rPr>
              <a:t>则成功；</a:t>
            </a:r>
            <a:endParaRPr lang="en-US" altLang="zh-CN" sz="3000" kern="0" dirty="0" smtClean="0">
              <a:solidFill>
                <a:srgbClr val="008000"/>
              </a:solidFill>
            </a:endParaRPr>
          </a:p>
          <a:p>
            <a:pPr marL="514350" lvl="0" indent="-51435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00CC"/>
                </a:solidFill>
              </a:rPr>
              <a:t>3. 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若小于根，</a:t>
            </a:r>
            <a:endParaRPr lang="en-US" altLang="zh-CN" sz="3000" kern="0" dirty="0" smtClean="0">
              <a:solidFill>
                <a:srgbClr val="0000CC"/>
              </a:solidFill>
            </a:endParaRPr>
          </a:p>
          <a:p>
            <a:pPr marL="514350" lvl="0" indent="-51435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</a:t>
            </a:r>
            <a:r>
              <a:rPr lang="zh-CN" altLang="en-US" sz="3000" kern="0" dirty="0" smtClean="0"/>
              <a:t>则去根的左子树；</a:t>
            </a:r>
            <a:endParaRPr lang="en-US" altLang="zh-CN" sz="3000" kern="0" dirty="0" smtClean="0"/>
          </a:p>
          <a:p>
            <a:pPr marL="514350" lvl="0" indent="-51435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</a:t>
            </a:r>
            <a:r>
              <a:rPr lang="zh-CN" altLang="en-US" sz="3000" kern="0" dirty="0" smtClean="0"/>
              <a:t>若左子树为空，</a:t>
            </a:r>
            <a:r>
              <a:rPr lang="zh-CN" altLang="en-US" sz="3000" kern="0" dirty="0" smtClean="0">
                <a:solidFill>
                  <a:srgbClr val="C00000"/>
                </a:solidFill>
              </a:rPr>
              <a:t>则失败；</a:t>
            </a:r>
            <a:endParaRPr lang="en-US" altLang="zh-CN" sz="3000" kern="0" dirty="0" smtClean="0">
              <a:solidFill>
                <a:srgbClr val="C00000"/>
              </a:solidFill>
            </a:endParaRPr>
          </a:p>
          <a:p>
            <a:pPr marL="514350" lvl="0" indent="-51435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00CC"/>
                </a:solidFill>
              </a:rPr>
              <a:t>4. 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若大于根，</a:t>
            </a:r>
            <a:endParaRPr lang="en-US" altLang="zh-CN" sz="3000" kern="0" dirty="0" smtClean="0">
              <a:solidFill>
                <a:srgbClr val="0000CC"/>
              </a:solidFill>
            </a:endParaRPr>
          </a:p>
          <a:p>
            <a:pPr marL="514350" lvl="0" indent="-51435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</a:t>
            </a:r>
            <a:r>
              <a:rPr lang="zh-CN" altLang="en-US" sz="3000" kern="0" dirty="0" smtClean="0"/>
              <a:t>则去根的右子树，</a:t>
            </a:r>
            <a:endParaRPr lang="en-US" altLang="zh-CN" sz="3000" kern="0" dirty="0" smtClean="0"/>
          </a:p>
          <a:p>
            <a:pPr marL="514350" lvl="0" indent="-51435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</a:t>
            </a:r>
            <a:r>
              <a:rPr lang="zh-CN" altLang="en-US" sz="3000" kern="0" dirty="0" smtClean="0"/>
              <a:t>若右子树为空，</a:t>
            </a:r>
            <a:r>
              <a:rPr lang="zh-CN" altLang="en-US" sz="3000" kern="0" dirty="0" smtClean="0">
                <a:solidFill>
                  <a:srgbClr val="C00000"/>
                </a:solidFill>
              </a:rPr>
              <a:t>则失败；</a:t>
            </a:r>
            <a:endParaRPr lang="en-US" altLang="zh-CN" sz="3000" kern="0" dirty="0" smtClean="0">
              <a:solidFill>
                <a:srgbClr val="C00000"/>
              </a:solidFill>
            </a:endParaRPr>
          </a:p>
          <a:p>
            <a:pPr marL="514350" lvl="0" indent="-51435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 smtClean="0"/>
              <a:t>5. </a:t>
            </a:r>
            <a:r>
              <a:rPr lang="zh-CN" altLang="en-US" sz="3200" kern="0" dirty="0" smtClean="0"/>
              <a:t>返回</a:t>
            </a:r>
            <a:r>
              <a:rPr lang="en-US" altLang="zh-CN" sz="3200" kern="0" dirty="0" smtClean="0"/>
              <a:t>1</a:t>
            </a:r>
            <a:r>
              <a:rPr lang="zh-CN" altLang="en-US" sz="3200" kern="0" dirty="0" smtClean="0"/>
              <a:t>，继续；</a:t>
            </a:r>
            <a:endParaRPr lang="en-US" altLang="zh-CN" sz="3000" kern="0" dirty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二叉排序树的检索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0" name="Oval 26"/>
          <p:cNvSpPr>
            <a:spLocks noChangeArrowheads="1"/>
          </p:cNvSpPr>
          <p:nvPr/>
        </p:nvSpPr>
        <p:spPr bwMode="auto">
          <a:xfrm>
            <a:off x="6006600" y="2362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en-US" altLang="zh-CN" sz="3200" dirty="0"/>
          </a:p>
        </p:txBody>
      </p:sp>
      <p:sp>
        <p:nvSpPr>
          <p:cNvPr id="41" name="Oval 27"/>
          <p:cNvSpPr>
            <a:spLocks noChangeArrowheads="1"/>
          </p:cNvSpPr>
          <p:nvPr/>
        </p:nvSpPr>
        <p:spPr bwMode="auto">
          <a:xfrm>
            <a:off x="6901200" y="1524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/>
              <a:t>18</a:t>
            </a:r>
            <a:endParaRPr lang="en-US" altLang="zh-CN" sz="3200" dirty="0"/>
          </a:p>
        </p:txBody>
      </p:sp>
      <p:sp>
        <p:nvSpPr>
          <p:cNvPr id="42" name="Oval 28"/>
          <p:cNvSpPr>
            <a:spLocks noChangeArrowheads="1"/>
          </p:cNvSpPr>
          <p:nvPr/>
        </p:nvSpPr>
        <p:spPr bwMode="auto">
          <a:xfrm>
            <a:off x="7842000" y="2362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73</a:t>
            </a:r>
            <a:endParaRPr lang="zh-CN" altLang="en-US" sz="3200" dirty="0"/>
          </a:p>
        </p:txBody>
      </p:sp>
      <p:sp>
        <p:nvSpPr>
          <p:cNvPr id="43" name="Oval 29"/>
          <p:cNvSpPr>
            <a:spLocks noChangeArrowheads="1"/>
          </p:cNvSpPr>
          <p:nvPr/>
        </p:nvSpPr>
        <p:spPr bwMode="auto">
          <a:xfrm>
            <a:off x="5424600" y="3276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44" name="Oval 30"/>
          <p:cNvSpPr>
            <a:spLocks noChangeArrowheads="1"/>
          </p:cNvSpPr>
          <p:nvPr/>
        </p:nvSpPr>
        <p:spPr bwMode="auto">
          <a:xfrm>
            <a:off x="8375400" y="32004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99</a:t>
            </a:r>
            <a:endParaRPr lang="en-US" altLang="zh-CN" sz="3200" dirty="0"/>
          </a:p>
        </p:txBody>
      </p:sp>
      <p:sp>
        <p:nvSpPr>
          <p:cNvPr id="45" name="Oval 29"/>
          <p:cNvSpPr>
            <a:spLocks noChangeArrowheads="1"/>
          </p:cNvSpPr>
          <p:nvPr/>
        </p:nvSpPr>
        <p:spPr bwMode="auto">
          <a:xfrm>
            <a:off x="7461000" y="32004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68</a:t>
            </a:r>
            <a:endParaRPr lang="zh-CN" altLang="en-US" sz="3200" dirty="0"/>
          </a:p>
        </p:txBody>
      </p:sp>
      <p:cxnSp>
        <p:nvCxnSpPr>
          <p:cNvPr id="46" name="直接连接符 45"/>
          <p:cNvCxnSpPr>
            <a:stCxn id="41" idx="3"/>
            <a:endCxn id="40" idx="0"/>
          </p:cNvCxnSpPr>
          <p:nvPr/>
        </p:nvCxnSpPr>
        <p:spPr bwMode="auto">
          <a:xfrm rot="5400000">
            <a:off x="6424437" y="1806355"/>
            <a:ext cx="408009" cy="7036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直接连接符 46"/>
          <p:cNvCxnSpPr>
            <a:stCxn id="41" idx="5"/>
            <a:endCxn id="42" idx="0"/>
          </p:cNvCxnSpPr>
          <p:nvPr/>
        </p:nvCxnSpPr>
        <p:spPr bwMode="auto">
          <a:xfrm rot="16200000" flipH="1">
            <a:off x="7533055" y="1783254"/>
            <a:ext cx="408009" cy="749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直接连接符 47"/>
          <p:cNvCxnSpPr>
            <a:stCxn id="40" idx="3"/>
            <a:endCxn id="43" idx="0"/>
          </p:cNvCxnSpPr>
          <p:nvPr/>
        </p:nvCxnSpPr>
        <p:spPr bwMode="auto">
          <a:xfrm rot="5400000">
            <a:off x="5648037" y="2838955"/>
            <a:ext cx="484209" cy="3910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直接连接符 48"/>
          <p:cNvCxnSpPr>
            <a:stCxn id="42" idx="3"/>
            <a:endCxn id="45" idx="0"/>
          </p:cNvCxnSpPr>
          <p:nvPr/>
        </p:nvCxnSpPr>
        <p:spPr bwMode="auto">
          <a:xfrm rot="5400000">
            <a:off x="7622037" y="2901355"/>
            <a:ext cx="408009" cy="1900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直接连接符 49"/>
          <p:cNvCxnSpPr>
            <a:stCxn id="42" idx="5"/>
            <a:endCxn id="44" idx="0"/>
          </p:cNvCxnSpPr>
          <p:nvPr/>
        </p:nvCxnSpPr>
        <p:spPr bwMode="auto">
          <a:xfrm rot="16200000" flipH="1">
            <a:off x="8270155" y="2825154"/>
            <a:ext cx="408009" cy="3424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Oval 30"/>
          <p:cNvSpPr>
            <a:spLocks noChangeArrowheads="1"/>
          </p:cNvSpPr>
          <p:nvPr/>
        </p:nvSpPr>
        <p:spPr bwMode="auto">
          <a:xfrm>
            <a:off x="5001600" y="4114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</a:t>
            </a:r>
            <a:endParaRPr lang="en-US" altLang="zh-CN" sz="3200" dirty="0"/>
          </a:p>
        </p:txBody>
      </p:sp>
      <p:cxnSp>
        <p:nvCxnSpPr>
          <p:cNvPr id="52" name="直接连接符 51"/>
          <p:cNvCxnSpPr>
            <a:stCxn id="43" idx="3"/>
            <a:endCxn id="51" idx="0"/>
          </p:cNvCxnSpPr>
          <p:nvPr/>
        </p:nvCxnSpPr>
        <p:spPr bwMode="auto">
          <a:xfrm rot="5400000">
            <a:off x="5183637" y="3794755"/>
            <a:ext cx="408009" cy="2320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直接连接符 52"/>
          <p:cNvCxnSpPr>
            <a:stCxn id="54" idx="0"/>
            <a:endCxn id="43" idx="5"/>
          </p:cNvCxnSpPr>
          <p:nvPr/>
        </p:nvCxnSpPr>
        <p:spPr bwMode="auto">
          <a:xfrm rot="16200000" flipV="1">
            <a:off x="5793351" y="3798960"/>
            <a:ext cx="423019" cy="2386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Oval 30"/>
          <p:cNvSpPr>
            <a:spLocks noChangeArrowheads="1"/>
          </p:cNvSpPr>
          <p:nvPr/>
        </p:nvSpPr>
        <p:spPr bwMode="auto">
          <a:xfrm>
            <a:off x="5854200" y="412981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</a:t>
            </a:r>
            <a:endParaRPr lang="en-US" altLang="zh-CN" sz="3200" dirty="0"/>
          </a:p>
        </p:txBody>
      </p:sp>
      <p:sp>
        <p:nvSpPr>
          <p:cNvPr id="55" name="Oval 30"/>
          <p:cNvSpPr>
            <a:spLocks noChangeArrowheads="1"/>
          </p:cNvSpPr>
          <p:nvPr/>
        </p:nvSpPr>
        <p:spPr bwMode="auto">
          <a:xfrm>
            <a:off x="5327400" y="5113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8</a:t>
            </a:r>
            <a:endParaRPr lang="en-US" altLang="zh-CN" sz="3200" dirty="0"/>
          </a:p>
        </p:txBody>
      </p:sp>
      <p:cxnSp>
        <p:nvCxnSpPr>
          <p:cNvPr id="56" name="直接连接符 55"/>
          <p:cNvCxnSpPr>
            <a:stCxn id="54" idx="3"/>
            <a:endCxn id="55" idx="0"/>
          </p:cNvCxnSpPr>
          <p:nvPr/>
        </p:nvCxnSpPr>
        <p:spPr bwMode="auto">
          <a:xfrm rot="5400000">
            <a:off x="5488742" y="4668660"/>
            <a:ext cx="553199" cy="335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Oval 29"/>
          <p:cNvSpPr>
            <a:spLocks noChangeArrowheads="1"/>
          </p:cNvSpPr>
          <p:nvPr/>
        </p:nvSpPr>
        <p:spPr bwMode="auto">
          <a:xfrm>
            <a:off x="7003800" y="4114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27</a:t>
            </a:r>
            <a:endParaRPr lang="zh-CN" altLang="en-US" sz="3200" dirty="0"/>
          </a:p>
        </p:txBody>
      </p:sp>
      <p:cxnSp>
        <p:nvCxnSpPr>
          <p:cNvPr id="58" name="直接连接符 57"/>
          <p:cNvCxnSpPr>
            <a:stCxn id="45" idx="3"/>
            <a:endCxn id="57" idx="0"/>
          </p:cNvCxnSpPr>
          <p:nvPr/>
        </p:nvCxnSpPr>
        <p:spPr bwMode="auto">
          <a:xfrm rot="5400000">
            <a:off x="7164837" y="3739555"/>
            <a:ext cx="484209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Oval 30"/>
          <p:cNvSpPr>
            <a:spLocks noChangeArrowheads="1"/>
          </p:cNvSpPr>
          <p:nvPr/>
        </p:nvSpPr>
        <p:spPr bwMode="auto">
          <a:xfrm>
            <a:off x="6546600" y="502842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25</a:t>
            </a:r>
            <a:endParaRPr lang="en-US" altLang="zh-CN" sz="3200" dirty="0"/>
          </a:p>
        </p:txBody>
      </p:sp>
      <p:cxnSp>
        <p:nvCxnSpPr>
          <p:cNvPr id="60" name="直接连接符 59"/>
          <p:cNvCxnSpPr>
            <a:stCxn id="57" idx="3"/>
            <a:endCxn id="59" idx="0"/>
          </p:cNvCxnSpPr>
          <p:nvPr/>
        </p:nvCxnSpPr>
        <p:spPr bwMode="auto">
          <a:xfrm rot="5400000">
            <a:off x="6708023" y="4653569"/>
            <a:ext cx="483436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直接连接符 60"/>
          <p:cNvCxnSpPr>
            <a:stCxn id="66" idx="0"/>
            <a:endCxn id="57" idx="5"/>
          </p:cNvCxnSpPr>
          <p:nvPr/>
        </p:nvCxnSpPr>
        <p:spPr bwMode="auto">
          <a:xfrm rot="16200000" flipV="1">
            <a:off x="7348637" y="4661073"/>
            <a:ext cx="498446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Oval 30"/>
          <p:cNvSpPr>
            <a:spLocks noChangeArrowheads="1"/>
          </p:cNvSpPr>
          <p:nvPr/>
        </p:nvSpPr>
        <p:spPr bwMode="auto">
          <a:xfrm>
            <a:off x="7461000" y="504343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41</a:t>
            </a:r>
            <a:endParaRPr lang="en-US" altLang="zh-CN" sz="3200" dirty="0"/>
          </a:p>
        </p:txBody>
      </p:sp>
      <p:sp>
        <p:nvSpPr>
          <p:cNvPr id="67" name="Oval 30"/>
          <p:cNvSpPr>
            <a:spLocks noChangeArrowheads="1"/>
          </p:cNvSpPr>
          <p:nvPr/>
        </p:nvSpPr>
        <p:spPr bwMode="auto">
          <a:xfrm>
            <a:off x="7003800" y="6027600"/>
            <a:ext cx="540000" cy="5040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32</a:t>
            </a:r>
            <a:endParaRPr lang="en-US" altLang="zh-CN" sz="3200" dirty="0"/>
          </a:p>
        </p:txBody>
      </p:sp>
      <p:cxnSp>
        <p:nvCxnSpPr>
          <p:cNvPr id="68" name="直接连接符 67"/>
          <p:cNvCxnSpPr>
            <a:stCxn id="66" idx="3"/>
            <a:endCxn id="67" idx="0"/>
          </p:cNvCxnSpPr>
          <p:nvPr/>
        </p:nvCxnSpPr>
        <p:spPr bwMode="auto">
          <a:xfrm rot="5400000">
            <a:off x="7129955" y="5617474"/>
            <a:ext cx="553972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直接连接符 68"/>
          <p:cNvCxnSpPr>
            <a:stCxn id="70" idx="0"/>
            <a:endCxn id="66" idx="5"/>
          </p:cNvCxnSpPr>
          <p:nvPr/>
        </p:nvCxnSpPr>
        <p:spPr bwMode="auto">
          <a:xfrm rot="16200000" flipV="1">
            <a:off x="7786647" y="5608900"/>
            <a:ext cx="536826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0" name="Oval 30"/>
          <p:cNvSpPr>
            <a:spLocks noChangeArrowheads="1"/>
          </p:cNvSpPr>
          <p:nvPr/>
        </p:nvSpPr>
        <p:spPr bwMode="auto">
          <a:xfrm>
            <a:off x="7918200" y="601045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51</a:t>
            </a:r>
            <a:endParaRPr lang="en-US" altLang="zh-CN" sz="3200" dirty="0"/>
          </a:p>
        </p:txBody>
      </p:sp>
      <p:cxnSp>
        <p:nvCxnSpPr>
          <p:cNvPr id="32" name="直接箭头连接符 31"/>
          <p:cNvCxnSpPr>
            <a:endCxn id="41" idx="7"/>
          </p:cNvCxnSpPr>
          <p:nvPr/>
        </p:nvCxnSpPr>
        <p:spPr bwMode="auto">
          <a:xfrm rot="10800000" flipV="1">
            <a:off x="7362120" y="1295399"/>
            <a:ext cx="334081" cy="302409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直接箭头连接符 34"/>
          <p:cNvCxnSpPr/>
          <p:nvPr/>
        </p:nvCxnSpPr>
        <p:spPr bwMode="auto">
          <a:xfrm rot="10800000" flipV="1">
            <a:off x="8153400" y="2057400"/>
            <a:ext cx="334081" cy="302409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直接箭头连接符 35"/>
          <p:cNvCxnSpPr/>
          <p:nvPr/>
        </p:nvCxnSpPr>
        <p:spPr bwMode="auto">
          <a:xfrm>
            <a:off x="7239000" y="2971800"/>
            <a:ext cx="304801" cy="30240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3" name="直接箭头连接符 62"/>
          <p:cNvCxnSpPr/>
          <p:nvPr/>
        </p:nvCxnSpPr>
        <p:spPr bwMode="auto">
          <a:xfrm>
            <a:off x="6858000" y="3886200"/>
            <a:ext cx="304801" cy="30240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直接箭头连接符 63"/>
          <p:cNvCxnSpPr>
            <a:endCxn id="66" idx="7"/>
          </p:cNvCxnSpPr>
          <p:nvPr/>
        </p:nvCxnSpPr>
        <p:spPr bwMode="auto">
          <a:xfrm rot="5400000">
            <a:off x="7879338" y="4766982"/>
            <a:ext cx="392845" cy="3076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2" name="直接箭头连接符 71"/>
          <p:cNvCxnSpPr>
            <a:endCxn id="67" idx="1"/>
          </p:cNvCxnSpPr>
          <p:nvPr/>
        </p:nvCxnSpPr>
        <p:spPr bwMode="auto">
          <a:xfrm rot="16200000" flipH="1">
            <a:off x="6701037" y="5719565"/>
            <a:ext cx="386408" cy="37728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矩形 37"/>
          <p:cNvSpPr/>
          <p:nvPr/>
        </p:nvSpPr>
        <p:spPr>
          <a:xfrm>
            <a:off x="1788319" y="5834585"/>
            <a:ext cx="5486400" cy="548483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sz="2600" kern="0" dirty="0" smtClean="0">
                <a:solidFill>
                  <a:srgbClr val="FFC000"/>
                </a:solidFill>
              </a:rPr>
              <a:t>检索时间开销：</a:t>
            </a:r>
            <a:r>
              <a:rPr lang="en-US" altLang="zh-CN" sz="2600" kern="0" dirty="0" smtClean="0">
                <a:solidFill>
                  <a:srgbClr val="FFC000"/>
                </a:solidFill>
              </a:rPr>
              <a:t>O(h)</a:t>
            </a:r>
            <a:r>
              <a:rPr lang="zh-CN" altLang="en-US" sz="2600" kern="0" dirty="0" smtClean="0">
                <a:solidFill>
                  <a:srgbClr val="FFC000"/>
                </a:solidFill>
              </a:rPr>
              <a:t>，其中</a:t>
            </a:r>
            <a:r>
              <a:rPr lang="en-US" altLang="zh-CN" sz="2600" kern="0" dirty="0" smtClean="0">
                <a:solidFill>
                  <a:srgbClr val="FFC000"/>
                </a:solidFill>
              </a:rPr>
              <a:t>h</a:t>
            </a:r>
            <a:r>
              <a:rPr lang="zh-CN" altLang="en-US" sz="2600" kern="0" dirty="0" smtClean="0">
                <a:solidFill>
                  <a:srgbClr val="FFC000"/>
                </a:solidFill>
              </a:rPr>
              <a:t>为树高</a:t>
            </a:r>
            <a:endParaRPr lang="zh-CN" altLang="en-US" sz="26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二叉排序树的查找性能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0" y="990600"/>
            <a:ext cx="8839200" cy="5867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kern="0" dirty="0" smtClean="0">
                <a:solidFill>
                  <a:srgbClr val="0000CC"/>
                </a:solidFill>
                <a:latin typeface="+mj-lt"/>
              </a:rPr>
              <a:t>  平均检索长度</a:t>
            </a:r>
            <a:endParaRPr lang="en-US" altLang="zh-CN" sz="3200" kern="0" dirty="0" smtClean="0">
              <a:solidFill>
                <a:srgbClr val="0000CC"/>
              </a:solidFill>
              <a:latin typeface="+mj-lt"/>
            </a:endParaRPr>
          </a:p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zh-CN" sz="3200" kern="0" baseline="0" dirty="0" smtClean="0">
              <a:solidFill>
                <a:srgbClr val="003399"/>
              </a:solidFill>
              <a:latin typeface="+mj-lt"/>
            </a:endParaRPr>
          </a:p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zh-CN" sz="3200" kern="0" dirty="0" smtClean="0">
              <a:solidFill>
                <a:srgbClr val="003399"/>
              </a:solidFill>
              <a:latin typeface="+mj-lt"/>
            </a:endParaRPr>
          </a:p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zh-CN" sz="3200" kern="0" baseline="0" dirty="0" smtClean="0">
              <a:solidFill>
                <a:srgbClr val="003399"/>
              </a:solidFill>
              <a:latin typeface="+mj-lt"/>
            </a:endParaRPr>
          </a:p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zh-CN" sz="3200" kern="0" dirty="0" smtClean="0">
              <a:solidFill>
                <a:srgbClr val="003399"/>
              </a:solidFill>
              <a:latin typeface="+mj-lt"/>
            </a:endParaRPr>
          </a:p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zh-CN" sz="3200" kern="0" baseline="0" dirty="0" smtClean="0">
              <a:solidFill>
                <a:srgbClr val="003399"/>
              </a:solidFill>
              <a:latin typeface="+mj-lt"/>
            </a:endParaRPr>
          </a:p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zh-CN" sz="3200" kern="0" dirty="0" smtClean="0">
              <a:solidFill>
                <a:srgbClr val="003399"/>
              </a:solidFill>
              <a:latin typeface="+mj-lt"/>
            </a:endParaRPr>
          </a:p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zh-CN" sz="3200" kern="0" baseline="0" dirty="0" smtClean="0">
              <a:solidFill>
                <a:srgbClr val="003399"/>
              </a:solidFill>
              <a:latin typeface="+mj-lt"/>
            </a:endParaRPr>
          </a:p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zh-CN" sz="3200" kern="0" dirty="0" smtClean="0">
              <a:solidFill>
                <a:srgbClr val="003399"/>
              </a:solidFill>
              <a:latin typeface="+mj-lt"/>
            </a:endParaRPr>
          </a:p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altLang="zh-CN" sz="3200" kern="0" baseline="0" dirty="0" smtClean="0">
              <a:latin typeface="+mj-lt"/>
            </a:endParaRPr>
          </a:p>
        </p:txBody>
      </p:sp>
      <p:sp>
        <p:nvSpPr>
          <p:cNvPr id="6" name="Oval 28"/>
          <p:cNvSpPr>
            <a:spLocks noChangeArrowheads="1"/>
          </p:cNvSpPr>
          <p:nvPr/>
        </p:nvSpPr>
        <p:spPr bwMode="auto">
          <a:xfrm>
            <a:off x="2099400" y="1752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73</a:t>
            </a:r>
            <a:endParaRPr lang="zh-CN" altLang="en-US" sz="3200" dirty="0"/>
          </a:p>
        </p:txBody>
      </p:sp>
      <p:cxnSp>
        <p:nvCxnSpPr>
          <p:cNvPr id="10" name="直接连接符 9"/>
          <p:cNvCxnSpPr>
            <a:stCxn id="6" idx="3"/>
            <a:endCxn id="11" idx="0"/>
          </p:cNvCxnSpPr>
          <p:nvPr/>
        </p:nvCxnSpPr>
        <p:spPr bwMode="auto">
          <a:xfrm rot="5400000">
            <a:off x="1626537" y="2191255"/>
            <a:ext cx="560409" cy="5434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Oval 29"/>
          <p:cNvSpPr>
            <a:spLocks noChangeArrowheads="1"/>
          </p:cNvSpPr>
          <p:nvPr/>
        </p:nvSpPr>
        <p:spPr bwMode="auto">
          <a:xfrm>
            <a:off x="1365000" y="2743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27</a:t>
            </a:r>
            <a:endParaRPr lang="zh-CN" altLang="en-US" sz="3200" dirty="0"/>
          </a:p>
        </p:txBody>
      </p:sp>
      <p:sp>
        <p:nvSpPr>
          <p:cNvPr id="12" name="Oval 30"/>
          <p:cNvSpPr>
            <a:spLocks noChangeArrowheads="1"/>
          </p:cNvSpPr>
          <p:nvPr/>
        </p:nvSpPr>
        <p:spPr bwMode="auto">
          <a:xfrm>
            <a:off x="907800" y="365682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25</a:t>
            </a:r>
            <a:endParaRPr lang="en-US" altLang="zh-CN" sz="3200" dirty="0"/>
          </a:p>
        </p:txBody>
      </p:sp>
      <p:cxnSp>
        <p:nvCxnSpPr>
          <p:cNvPr id="13" name="直接连接符 12"/>
          <p:cNvCxnSpPr>
            <a:stCxn id="11" idx="3"/>
            <a:endCxn id="12" idx="0"/>
          </p:cNvCxnSpPr>
          <p:nvPr/>
        </p:nvCxnSpPr>
        <p:spPr bwMode="auto">
          <a:xfrm rot="5400000">
            <a:off x="1069223" y="3281969"/>
            <a:ext cx="483436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/>
          <p:cNvCxnSpPr>
            <a:stCxn id="15" idx="0"/>
            <a:endCxn id="11" idx="5"/>
          </p:cNvCxnSpPr>
          <p:nvPr/>
        </p:nvCxnSpPr>
        <p:spPr bwMode="auto">
          <a:xfrm rot="16200000" flipV="1">
            <a:off x="1709837" y="3289473"/>
            <a:ext cx="498446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Oval 30"/>
          <p:cNvSpPr>
            <a:spLocks noChangeArrowheads="1"/>
          </p:cNvSpPr>
          <p:nvPr/>
        </p:nvSpPr>
        <p:spPr bwMode="auto">
          <a:xfrm>
            <a:off x="1822200" y="367183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41</a:t>
            </a:r>
            <a:endParaRPr lang="en-US" altLang="zh-CN" sz="3200" dirty="0"/>
          </a:p>
        </p:txBody>
      </p:sp>
      <p:cxnSp>
        <p:nvCxnSpPr>
          <p:cNvPr id="16" name="直接连接符 15"/>
          <p:cNvCxnSpPr>
            <a:stCxn id="17" idx="0"/>
            <a:endCxn id="6" idx="5"/>
          </p:cNvCxnSpPr>
          <p:nvPr/>
        </p:nvCxnSpPr>
        <p:spPr bwMode="auto">
          <a:xfrm rot="16200000" flipV="1">
            <a:off x="2578856" y="2164255"/>
            <a:ext cx="492009" cy="5290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Oval 30"/>
          <p:cNvSpPr>
            <a:spLocks noChangeArrowheads="1"/>
          </p:cNvSpPr>
          <p:nvPr/>
        </p:nvSpPr>
        <p:spPr bwMode="auto">
          <a:xfrm>
            <a:off x="2819400" y="2674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90</a:t>
            </a:r>
            <a:endParaRPr lang="en-US" altLang="zh-CN" sz="3200" dirty="0"/>
          </a:p>
        </p:txBody>
      </p:sp>
      <p:cxnSp>
        <p:nvCxnSpPr>
          <p:cNvPr id="18" name="直接连接符 17"/>
          <p:cNvCxnSpPr>
            <a:stCxn id="19" idx="0"/>
          </p:cNvCxnSpPr>
          <p:nvPr/>
        </p:nvCxnSpPr>
        <p:spPr bwMode="auto">
          <a:xfrm rot="16200000" flipV="1">
            <a:off x="3181506" y="3203805"/>
            <a:ext cx="540109" cy="3424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Oval 30"/>
          <p:cNvSpPr>
            <a:spLocks noChangeArrowheads="1"/>
          </p:cNvSpPr>
          <p:nvPr/>
        </p:nvSpPr>
        <p:spPr bwMode="auto">
          <a:xfrm>
            <a:off x="3352800" y="36451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99</a:t>
            </a:r>
            <a:endParaRPr lang="en-US" altLang="zh-CN" sz="3200" dirty="0"/>
          </a:p>
        </p:txBody>
      </p:sp>
      <p:sp>
        <p:nvSpPr>
          <p:cNvPr id="20" name="Oval 28"/>
          <p:cNvSpPr>
            <a:spLocks noChangeArrowheads="1"/>
          </p:cNvSpPr>
          <p:nvPr/>
        </p:nvSpPr>
        <p:spPr bwMode="auto">
          <a:xfrm>
            <a:off x="6629400" y="311485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73</a:t>
            </a:r>
            <a:endParaRPr lang="zh-CN" altLang="en-US" sz="3200" dirty="0"/>
          </a:p>
        </p:txBody>
      </p:sp>
      <p:cxnSp>
        <p:nvCxnSpPr>
          <p:cNvPr id="21" name="直接连接符 20"/>
          <p:cNvCxnSpPr>
            <a:stCxn id="22" idx="0"/>
            <a:endCxn id="20" idx="4"/>
          </p:cNvCxnSpPr>
          <p:nvPr/>
        </p:nvCxnSpPr>
        <p:spPr bwMode="auto">
          <a:xfrm rot="16200000" flipV="1">
            <a:off x="7070527" y="3447727"/>
            <a:ext cx="191146" cy="5334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Oval 30"/>
          <p:cNvSpPr>
            <a:spLocks noChangeArrowheads="1"/>
          </p:cNvSpPr>
          <p:nvPr/>
        </p:nvSpPr>
        <p:spPr bwMode="auto">
          <a:xfrm>
            <a:off x="7162800" y="3810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90</a:t>
            </a:r>
            <a:endParaRPr lang="en-US" altLang="zh-CN" sz="3200" dirty="0"/>
          </a:p>
        </p:txBody>
      </p:sp>
      <p:cxnSp>
        <p:nvCxnSpPr>
          <p:cNvPr id="23" name="直接连接符 22"/>
          <p:cNvCxnSpPr>
            <a:stCxn id="24" idx="0"/>
            <a:endCxn id="22" idx="4"/>
          </p:cNvCxnSpPr>
          <p:nvPr/>
        </p:nvCxnSpPr>
        <p:spPr bwMode="auto">
          <a:xfrm rot="16200000" flipV="1">
            <a:off x="7646700" y="4100100"/>
            <a:ext cx="181800" cy="609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Oval 30"/>
          <p:cNvSpPr>
            <a:spLocks noChangeArrowheads="1"/>
          </p:cNvSpPr>
          <p:nvPr/>
        </p:nvSpPr>
        <p:spPr bwMode="auto">
          <a:xfrm>
            <a:off x="7772400" y="4495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99</a:t>
            </a:r>
            <a:endParaRPr lang="en-US" altLang="zh-CN" sz="3200" dirty="0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4876800" y="1066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25</a:t>
            </a:r>
            <a:endParaRPr lang="zh-CN" altLang="en-US" sz="3200" dirty="0"/>
          </a:p>
        </p:txBody>
      </p:sp>
      <p:cxnSp>
        <p:nvCxnSpPr>
          <p:cNvPr id="26" name="直接连接符 25"/>
          <p:cNvCxnSpPr>
            <a:stCxn id="27" idx="0"/>
            <a:endCxn id="25" idx="4"/>
          </p:cNvCxnSpPr>
          <p:nvPr/>
        </p:nvCxnSpPr>
        <p:spPr bwMode="auto">
          <a:xfrm rot="16200000" flipV="1">
            <a:off x="5360700" y="1356900"/>
            <a:ext cx="181800" cy="609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5486400" y="1752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27</a:t>
            </a:r>
            <a:endParaRPr lang="en-US" altLang="zh-CN" sz="3200" dirty="0"/>
          </a:p>
        </p:txBody>
      </p:sp>
      <p:cxnSp>
        <p:nvCxnSpPr>
          <p:cNvPr id="28" name="直接连接符 27"/>
          <p:cNvCxnSpPr>
            <a:stCxn id="29" idx="0"/>
            <a:endCxn id="27" idx="4"/>
          </p:cNvCxnSpPr>
          <p:nvPr/>
        </p:nvCxnSpPr>
        <p:spPr bwMode="auto">
          <a:xfrm rot="16200000" flipV="1">
            <a:off x="5927527" y="2085473"/>
            <a:ext cx="191146" cy="5334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Oval 30"/>
          <p:cNvSpPr>
            <a:spLocks noChangeArrowheads="1"/>
          </p:cNvSpPr>
          <p:nvPr/>
        </p:nvSpPr>
        <p:spPr bwMode="auto">
          <a:xfrm>
            <a:off x="6019800" y="244774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41</a:t>
            </a:r>
            <a:endParaRPr lang="en-US" altLang="zh-CN" sz="3200" dirty="0"/>
          </a:p>
        </p:txBody>
      </p:sp>
      <p:cxnSp>
        <p:nvCxnSpPr>
          <p:cNvPr id="30" name="直接连接符 29"/>
          <p:cNvCxnSpPr>
            <a:stCxn id="20" idx="0"/>
            <a:endCxn id="29" idx="4"/>
          </p:cNvCxnSpPr>
          <p:nvPr/>
        </p:nvCxnSpPr>
        <p:spPr bwMode="auto">
          <a:xfrm rot="16200000" flipV="1">
            <a:off x="6513046" y="2728500"/>
            <a:ext cx="163108" cy="609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Text Box 6"/>
          <p:cNvSpPr txBox="1">
            <a:spLocks noChangeArrowheads="1"/>
          </p:cNvSpPr>
          <p:nvPr/>
        </p:nvSpPr>
        <p:spPr bwMode="auto">
          <a:xfrm>
            <a:off x="381000" y="4572000"/>
            <a:ext cx="4114800" cy="1262974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/>
              <a:t>ASL =(1+2*2+3*3)/6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/>
              <a:t>        = 14/6</a:t>
            </a:r>
          </a:p>
        </p:txBody>
      </p:sp>
      <p:sp>
        <p:nvSpPr>
          <p:cNvPr id="32" name="Text Box 6"/>
          <p:cNvSpPr txBox="1">
            <a:spLocks noChangeArrowheads="1"/>
          </p:cNvSpPr>
          <p:nvPr/>
        </p:nvSpPr>
        <p:spPr bwMode="auto">
          <a:xfrm>
            <a:off x="4419600" y="5015174"/>
            <a:ext cx="4724400" cy="1323439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/>
              <a:t>ASL =(1+2+3+4+5+6)/6</a:t>
            </a: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/>
              <a:t>        = 21/6 = 3.5</a:t>
            </a:r>
          </a:p>
        </p:txBody>
      </p:sp>
    </p:spTree>
    <p:extLst>
      <p:ext uri="{BB962C8B-B14F-4D97-AF65-F5344CB8AC3E}">
        <p14:creationId xmlns:p14="http://schemas.microsoft.com/office/powerpoint/2010/main" val="1535501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二叉排序树的查找性能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381000" y="1143000"/>
            <a:ext cx="8763000" cy="2209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defTabSz="914400" rtl="0" eaLnBrk="1" fontAlgn="base" latinLnBrk="0" hangingPunct="1">
              <a:lnSpc>
                <a:spcPct val="135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000" kern="0" dirty="0" smtClean="0">
                <a:solidFill>
                  <a:srgbClr val="C00000"/>
                </a:solidFill>
                <a:latin typeface="+mj-lt"/>
              </a:rPr>
              <a:t>  查找成功：</a:t>
            </a:r>
            <a:r>
              <a:rPr lang="zh-CN" altLang="en-US" sz="3000" kern="0" dirty="0" smtClean="0">
                <a:latin typeface="+mj-lt"/>
              </a:rPr>
              <a:t>从根出发，走了</a:t>
            </a:r>
            <a:r>
              <a:rPr lang="en-US" altLang="zh-CN" sz="3000" kern="0" dirty="0" smtClean="0">
                <a:latin typeface="+mj-lt"/>
              </a:rPr>
              <a:t>1</a:t>
            </a:r>
            <a:r>
              <a:rPr lang="zh-CN" altLang="en-US" sz="3000" kern="0" dirty="0" smtClean="0">
                <a:latin typeface="+mj-lt"/>
              </a:rPr>
              <a:t>条到</a:t>
            </a:r>
            <a:r>
              <a:rPr lang="en-US" altLang="zh-CN" sz="3000" kern="0" dirty="0" smtClean="0">
                <a:latin typeface="+mj-lt"/>
              </a:rPr>
              <a:t>key</a:t>
            </a:r>
            <a:r>
              <a:rPr lang="zh-CN" altLang="en-US" sz="3000" kern="0" dirty="0" smtClean="0">
                <a:latin typeface="+mj-lt"/>
              </a:rPr>
              <a:t>的路径；</a:t>
            </a:r>
            <a:endParaRPr lang="en-US" altLang="zh-CN" sz="3000" kern="0" dirty="0" smtClean="0">
              <a:latin typeface="+mj-lt"/>
            </a:endParaRPr>
          </a:p>
          <a:p>
            <a:pPr marR="0" lvl="0" defTabSz="914400" rtl="0" eaLnBrk="1" fontAlgn="base" latinLnBrk="0" hangingPunct="1">
              <a:lnSpc>
                <a:spcPct val="135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3000" kern="0" dirty="0" smtClean="0">
                <a:solidFill>
                  <a:srgbClr val="C00000"/>
                </a:solidFill>
                <a:latin typeface="+mj-lt"/>
              </a:rPr>
              <a:t>  </a:t>
            </a:r>
            <a:r>
              <a:rPr lang="zh-CN" altLang="en-US" sz="3000" kern="0" dirty="0" smtClean="0">
                <a:solidFill>
                  <a:srgbClr val="C00000"/>
                </a:solidFill>
                <a:latin typeface="+mj-lt"/>
              </a:rPr>
              <a:t>查找不成功：</a:t>
            </a:r>
            <a:r>
              <a:rPr lang="zh-CN" altLang="en-US" sz="3000" kern="0" dirty="0" smtClean="0">
                <a:latin typeface="+mj-lt"/>
              </a:rPr>
              <a:t>从根出发，</a:t>
            </a:r>
            <a:endParaRPr lang="en-US" altLang="zh-CN" sz="3000" kern="0" dirty="0" smtClean="0">
              <a:latin typeface="+mj-lt"/>
            </a:endParaRPr>
          </a:p>
          <a:p>
            <a:pPr marR="0" lvl="0" defTabSz="914400" rtl="0" eaLnBrk="1" fontAlgn="base" latinLnBrk="0" hangingPunct="1">
              <a:lnSpc>
                <a:spcPct val="13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000" kern="0" dirty="0" smtClean="0">
                <a:latin typeface="+mj-lt"/>
              </a:rPr>
              <a:t>                        </a:t>
            </a:r>
            <a:r>
              <a:rPr lang="zh-CN" altLang="en-US" sz="3000" kern="0" dirty="0" smtClean="0">
                <a:latin typeface="+mj-lt"/>
              </a:rPr>
              <a:t>走了</a:t>
            </a:r>
            <a:r>
              <a:rPr lang="en-US" altLang="zh-CN" sz="3000" kern="0" dirty="0" smtClean="0">
                <a:latin typeface="+mj-lt"/>
              </a:rPr>
              <a:t>1</a:t>
            </a:r>
            <a:r>
              <a:rPr lang="zh-CN" altLang="en-US" sz="3000" kern="0" dirty="0" smtClean="0">
                <a:latin typeface="+mj-lt"/>
              </a:rPr>
              <a:t>条到某个叶子的路径；</a:t>
            </a:r>
            <a:endParaRPr lang="en-US" altLang="zh-CN" sz="3000" kern="0" dirty="0" smtClean="0"/>
          </a:p>
          <a:p>
            <a:pPr marR="0" lvl="0" defTabSz="914400" rtl="0" eaLnBrk="1" fontAlgn="base" latinLnBrk="0" hangingPunct="1">
              <a:lnSpc>
                <a:spcPct val="135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altLang="zh-CN" sz="3000" kern="0" baseline="0" dirty="0" smtClean="0">
              <a:latin typeface="+mj-lt"/>
            </a:endParaRPr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 bwMode="auto">
          <a:xfrm>
            <a:off x="381000" y="3429000"/>
            <a:ext cx="8763000" cy="2590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defTabSz="914400" rtl="0" eaLnBrk="1" fontAlgn="base" latinLnBrk="0" hangingPunct="1">
              <a:lnSpc>
                <a:spcPct val="1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000" kern="0" dirty="0" smtClean="0">
                <a:solidFill>
                  <a:srgbClr val="008000"/>
                </a:solidFill>
                <a:latin typeface="+mj-lt"/>
                <a:sym typeface="Wingdings" pitchFamily="2" charset="2"/>
              </a:rPr>
              <a:t></a:t>
            </a:r>
            <a:r>
              <a:rPr lang="zh-CN" altLang="en-US" sz="3000" kern="0" dirty="0" smtClean="0">
                <a:solidFill>
                  <a:srgbClr val="008000"/>
                </a:solidFill>
                <a:latin typeface="+mj-lt"/>
              </a:rPr>
              <a:t>比较次数：</a:t>
            </a:r>
            <a:endParaRPr lang="en-US" altLang="zh-CN" sz="3000" kern="0" dirty="0" smtClean="0">
              <a:latin typeface="+mj-lt"/>
            </a:endParaRPr>
          </a:p>
          <a:p>
            <a:pPr>
              <a:lnSpc>
                <a:spcPct val="17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 smtClean="0">
                <a:solidFill>
                  <a:srgbClr val="0000CC"/>
                </a:solidFill>
              </a:rPr>
              <a:t>   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最坏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平均查找长度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ASL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：</a:t>
            </a:r>
            <a:endParaRPr lang="en-US" altLang="zh-CN" sz="3000" kern="0" dirty="0" smtClean="0">
              <a:solidFill>
                <a:srgbClr val="0000CC"/>
              </a:solidFill>
            </a:endParaRPr>
          </a:p>
          <a:p>
            <a:pPr lvl="0">
              <a:lnSpc>
                <a:spcPct val="17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 smtClean="0"/>
              <a:t>   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最好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ASL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：</a:t>
            </a:r>
            <a:endParaRPr lang="en-US" altLang="zh-CN" sz="3000" kern="0" dirty="0" smtClean="0">
              <a:solidFill>
                <a:srgbClr val="0000CC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876800" y="4343400"/>
            <a:ext cx="2362200" cy="6126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000" kern="0" dirty="0" smtClean="0"/>
              <a:t>(n+1)/2</a:t>
            </a:r>
            <a:endParaRPr lang="zh-CN" altLang="en-US" sz="3000" dirty="0"/>
          </a:p>
        </p:txBody>
      </p:sp>
      <p:sp>
        <p:nvSpPr>
          <p:cNvPr id="39" name="矩形 38"/>
          <p:cNvSpPr/>
          <p:nvPr/>
        </p:nvSpPr>
        <p:spPr>
          <a:xfrm>
            <a:off x="2590800" y="5182635"/>
            <a:ext cx="6128030" cy="608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000" kern="0" dirty="0" smtClean="0"/>
              <a:t>log</a:t>
            </a:r>
            <a:r>
              <a:rPr lang="en-US" altLang="zh-CN" sz="3000" kern="0" baseline="-25000" dirty="0" smtClean="0"/>
              <a:t>2</a:t>
            </a:r>
            <a:r>
              <a:rPr lang="en-US" altLang="zh-CN" sz="3000" kern="0" dirty="0" smtClean="0"/>
              <a:t>(n)  </a:t>
            </a:r>
            <a:r>
              <a:rPr lang="zh-CN" altLang="en-US" sz="3000" kern="0" dirty="0" smtClean="0"/>
              <a:t>，</a:t>
            </a:r>
            <a:r>
              <a:rPr lang="en-US" altLang="zh-CN" sz="3000" kern="0" dirty="0" smtClean="0"/>
              <a:t>(</a:t>
            </a:r>
            <a:r>
              <a:rPr lang="zh-CN" altLang="en-US" sz="3000" kern="0" dirty="0" smtClean="0"/>
              <a:t>参考二分查找</a:t>
            </a:r>
            <a:r>
              <a:rPr lang="en-US" altLang="zh-CN" sz="3000" kern="0" dirty="0" smtClean="0"/>
              <a:t>)</a:t>
            </a:r>
            <a:endParaRPr lang="zh-CN" altLang="en-US" sz="3000" dirty="0"/>
          </a:p>
        </p:txBody>
      </p:sp>
      <p:sp>
        <p:nvSpPr>
          <p:cNvPr id="9" name="Oval 28"/>
          <p:cNvSpPr>
            <a:spLocks noChangeArrowheads="1"/>
          </p:cNvSpPr>
          <p:nvPr/>
        </p:nvSpPr>
        <p:spPr bwMode="auto">
          <a:xfrm>
            <a:off x="7662000" y="3279263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 smtClean="0"/>
              <a:t>73</a:t>
            </a:r>
            <a:endParaRPr lang="zh-CN" altLang="en-US" sz="3000" dirty="0"/>
          </a:p>
        </p:txBody>
      </p:sp>
      <p:cxnSp>
        <p:nvCxnSpPr>
          <p:cNvPr id="10" name="直接连接符 9"/>
          <p:cNvCxnSpPr>
            <a:stCxn id="9" idx="3"/>
            <a:endCxn id="11" idx="0"/>
          </p:cNvCxnSpPr>
          <p:nvPr/>
        </p:nvCxnSpPr>
        <p:spPr bwMode="auto">
          <a:xfrm rot="5400000">
            <a:off x="7451555" y="3766900"/>
            <a:ext cx="346972" cy="2320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Oval 29"/>
          <p:cNvSpPr>
            <a:spLocks noChangeArrowheads="1"/>
          </p:cNvSpPr>
          <p:nvPr/>
        </p:nvSpPr>
        <p:spPr bwMode="auto">
          <a:xfrm>
            <a:off x="7239000" y="405642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 smtClean="0"/>
              <a:t>27</a:t>
            </a:r>
            <a:endParaRPr lang="zh-CN" altLang="en-US" sz="3000" dirty="0"/>
          </a:p>
        </p:txBody>
      </p:sp>
      <p:sp>
        <p:nvSpPr>
          <p:cNvPr id="12" name="Oval 30"/>
          <p:cNvSpPr>
            <a:spLocks noChangeArrowheads="1"/>
          </p:cNvSpPr>
          <p:nvPr/>
        </p:nvSpPr>
        <p:spPr bwMode="auto">
          <a:xfrm>
            <a:off x="6934200" y="481499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 smtClean="0"/>
              <a:t>25</a:t>
            </a:r>
            <a:endParaRPr lang="en-US" altLang="zh-CN" sz="3000" dirty="0"/>
          </a:p>
        </p:txBody>
      </p:sp>
      <p:cxnSp>
        <p:nvCxnSpPr>
          <p:cNvPr id="13" name="直接连接符 12"/>
          <p:cNvCxnSpPr>
            <a:stCxn id="11" idx="3"/>
            <a:endCxn id="12" idx="0"/>
          </p:cNvCxnSpPr>
          <p:nvPr/>
        </p:nvCxnSpPr>
        <p:spPr bwMode="auto">
          <a:xfrm rot="5400000">
            <a:off x="7096955" y="4593863"/>
            <a:ext cx="328373" cy="113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/>
          <p:cNvCxnSpPr>
            <a:stCxn id="15" idx="0"/>
            <a:endCxn id="11" idx="5"/>
          </p:cNvCxnSpPr>
          <p:nvPr/>
        </p:nvCxnSpPr>
        <p:spPr bwMode="auto">
          <a:xfrm rot="16200000" flipV="1">
            <a:off x="7626569" y="4559968"/>
            <a:ext cx="343383" cy="1966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Oval 30"/>
          <p:cNvSpPr>
            <a:spLocks noChangeArrowheads="1"/>
          </p:cNvSpPr>
          <p:nvPr/>
        </p:nvSpPr>
        <p:spPr bwMode="auto">
          <a:xfrm>
            <a:off x="7626600" y="4830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 smtClean="0"/>
              <a:t>41</a:t>
            </a:r>
            <a:endParaRPr lang="en-US" altLang="zh-CN" sz="3000" dirty="0"/>
          </a:p>
        </p:txBody>
      </p:sp>
      <p:cxnSp>
        <p:nvCxnSpPr>
          <p:cNvPr id="16" name="直接连接符 15"/>
          <p:cNvCxnSpPr>
            <a:stCxn id="17" idx="0"/>
            <a:endCxn id="9" idx="5"/>
          </p:cNvCxnSpPr>
          <p:nvPr/>
        </p:nvCxnSpPr>
        <p:spPr bwMode="auto">
          <a:xfrm rot="16200000" flipV="1">
            <a:off x="8102374" y="3729999"/>
            <a:ext cx="278572" cy="2374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Oval 30"/>
          <p:cNvSpPr>
            <a:spLocks noChangeArrowheads="1"/>
          </p:cNvSpPr>
          <p:nvPr/>
        </p:nvSpPr>
        <p:spPr bwMode="auto">
          <a:xfrm>
            <a:off x="8090400" y="398802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 smtClean="0"/>
              <a:t>90</a:t>
            </a:r>
            <a:endParaRPr lang="en-US" altLang="zh-CN" sz="3000" dirty="0"/>
          </a:p>
        </p:txBody>
      </p:sp>
      <p:cxnSp>
        <p:nvCxnSpPr>
          <p:cNvPr id="18" name="直接连接符 17"/>
          <p:cNvCxnSpPr>
            <a:stCxn id="19" idx="0"/>
            <a:endCxn id="17" idx="5"/>
          </p:cNvCxnSpPr>
          <p:nvPr/>
        </p:nvCxnSpPr>
        <p:spPr bwMode="auto">
          <a:xfrm rot="16200000" flipV="1">
            <a:off x="8453837" y="4515699"/>
            <a:ext cx="385046" cy="1900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Oval 30"/>
          <p:cNvSpPr>
            <a:spLocks noChangeArrowheads="1"/>
          </p:cNvSpPr>
          <p:nvPr/>
        </p:nvSpPr>
        <p:spPr bwMode="auto">
          <a:xfrm>
            <a:off x="8471400" y="4803263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000" dirty="0" smtClean="0"/>
              <a:t>99</a:t>
            </a:r>
            <a:endParaRPr lang="en-US" altLang="zh-CN" sz="3000" dirty="0"/>
          </a:p>
        </p:txBody>
      </p:sp>
      <p:sp>
        <p:nvSpPr>
          <p:cNvPr id="20" name="矩形 19"/>
          <p:cNvSpPr/>
          <p:nvPr/>
        </p:nvSpPr>
        <p:spPr>
          <a:xfrm>
            <a:off x="2895600" y="3624139"/>
            <a:ext cx="2877711" cy="60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000" kern="0" dirty="0" smtClean="0"/>
              <a:t>不大于树的深度</a:t>
            </a:r>
            <a:endParaRPr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282046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二叉排序树的检索实现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2" name="Rectangle 2"/>
          <p:cNvSpPr txBox="1">
            <a:spLocks noChangeArrowheads="1"/>
          </p:cNvSpPr>
          <p:nvPr/>
        </p:nvSpPr>
        <p:spPr bwMode="auto">
          <a:xfrm>
            <a:off x="304800" y="1295400"/>
            <a:ext cx="8839200" cy="4800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int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search(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PBin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Search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Tree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ptree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, </a:t>
            </a:r>
          </a:p>
          <a:p>
            <a:pPr marL="108000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KeyType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x, 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PBin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Search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Node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*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position)</a:t>
            </a:r>
          </a:p>
          <a:p>
            <a:pPr marL="108000" marR="0" lvl="0" algn="l" defTabSz="914400" rtl="0" eaLnBrk="1" fontAlgn="base" latinLnBrk="0" hangingPunct="1">
              <a:spcBef>
                <a:spcPts val="4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{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PBin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Search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Node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p, q;</a:t>
            </a:r>
          </a:p>
          <a:p>
            <a:pPr marL="108000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p = *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ptree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; 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8A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08000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q = p;  </a:t>
            </a:r>
          </a:p>
          <a:p>
            <a:pPr marL="108000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solidFill>
                  <a:srgbClr val="008A00"/>
                </a:solidFill>
                <a:latin typeface="+mn-lt"/>
              </a:rPr>
              <a:t>             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8A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08000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819400" y="3712458"/>
            <a:ext cx="2020105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A00"/>
                </a:solidFill>
              </a:rPr>
              <a:t>//p</a:t>
            </a:r>
            <a:r>
              <a:rPr lang="zh-CN" altLang="en-US" kern="0" dirty="0" smtClean="0">
                <a:solidFill>
                  <a:srgbClr val="008A00"/>
                </a:solidFill>
              </a:rPr>
              <a:t>指向树根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4419600" y="2417058"/>
            <a:ext cx="5257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990099"/>
                </a:solidFill>
              </a:rPr>
              <a:t>//</a:t>
            </a:r>
            <a:r>
              <a:rPr lang="en-US" altLang="zh-CN" kern="0" dirty="0" err="1" smtClean="0">
                <a:solidFill>
                  <a:srgbClr val="990099"/>
                </a:solidFill>
              </a:rPr>
              <a:t>ptree</a:t>
            </a:r>
            <a:r>
              <a:rPr lang="en-US" altLang="zh-CN" kern="0" dirty="0" smtClean="0">
                <a:solidFill>
                  <a:srgbClr val="990099"/>
                </a:solidFill>
              </a:rPr>
              <a:t>, position</a:t>
            </a:r>
            <a:r>
              <a:rPr lang="zh-CN" altLang="en-US" kern="0" dirty="0" smtClean="0">
                <a:solidFill>
                  <a:srgbClr val="990099"/>
                </a:solidFill>
              </a:rPr>
              <a:t>都是二级指针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37" name="Oval 29"/>
          <p:cNvSpPr>
            <a:spLocks noChangeArrowheads="1"/>
          </p:cNvSpPr>
          <p:nvPr/>
        </p:nvSpPr>
        <p:spPr bwMode="auto">
          <a:xfrm>
            <a:off x="7362000" y="4117708"/>
            <a:ext cx="504000" cy="504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38" name="Oval 30"/>
          <p:cNvSpPr>
            <a:spLocks noChangeArrowheads="1"/>
          </p:cNvSpPr>
          <p:nvPr/>
        </p:nvSpPr>
        <p:spPr bwMode="auto">
          <a:xfrm>
            <a:off x="7010400" y="4955908"/>
            <a:ext cx="504000" cy="504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</a:t>
            </a:r>
            <a:endParaRPr lang="en-US" altLang="zh-CN" sz="3200" dirty="0"/>
          </a:p>
        </p:txBody>
      </p:sp>
      <p:cxnSp>
        <p:nvCxnSpPr>
          <p:cNvPr id="62" name="直接连接符 61"/>
          <p:cNvCxnSpPr>
            <a:stCxn id="37" idx="3"/>
            <a:endCxn id="38" idx="0"/>
          </p:cNvCxnSpPr>
          <p:nvPr/>
        </p:nvCxnSpPr>
        <p:spPr bwMode="auto">
          <a:xfrm rot="5400000">
            <a:off x="7145101" y="4665199"/>
            <a:ext cx="408009" cy="173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直接连接符 62"/>
          <p:cNvCxnSpPr>
            <a:stCxn id="64" idx="0"/>
            <a:endCxn id="37" idx="5"/>
          </p:cNvCxnSpPr>
          <p:nvPr/>
        </p:nvCxnSpPr>
        <p:spPr bwMode="auto">
          <a:xfrm rot="16200000" flipV="1">
            <a:off x="7682087" y="4658004"/>
            <a:ext cx="423019" cy="202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Oval 30"/>
          <p:cNvSpPr>
            <a:spLocks noChangeArrowheads="1"/>
          </p:cNvSpPr>
          <p:nvPr/>
        </p:nvSpPr>
        <p:spPr bwMode="auto">
          <a:xfrm>
            <a:off x="7743000" y="4970918"/>
            <a:ext cx="504000" cy="504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</a:t>
            </a:r>
            <a:endParaRPr lang="en-US" altLang="zh-CN" sz="3200" dirty="0"/>
          </a:p>
        </p:txBody>
      </p:sp>
      <p:sp>
        <p:nvSpPr>
          <p:cNvPr id="65" name="Oval 30"/>
          <p:cNvSpPr>
            <a:spLocks noChangeArrowheads="1"/>
          </p:cNvSpPr>
          <p:nvPr/>
        </p:nvSpPr>
        <p:spPr bwMode="auto">
          <a:xfrm>
            <a:off x="7349400" y="5811254"/>
            <a:ext cx="504000" cy="504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</a:t>
            </a:r>
            <a:endParaRPr lang="en-US" altLang="zh-CN" sz="3200" dirty="0"/>
          </a:p>
        </p:txBody>
      </p:sp>
      <p:cxnSp>
        <p:nvCxnSpPr>
          <p:cNvPr id="71" name="直接连接符 70"/>
          <p:cNvCxnSpPr>
            <a:stCxn id="64" idx="3"/>
            <a:endCxn id="65" idx="0"/>
          </p:cNvCxnSpPr>
          <p:nvPr/>
        </p:nvCxnSpPr>
        <p:spPr bwMode="auto">
          <a:xfrm rot="5400000">
            <a:off x="7504033" y="5498477"/>
            <a:ext cx="410145" cy="215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Oval 30"/>
          <p:cNvSpPr>
            <a:spLocks noChangeArrowheads="1"/>
          </p:cNvSpPr>
          <p:nvPr/>
        </p:nvSpPr>
        <p:spPr bwMode="auto">
          <a:xfrm>
            <a:off x="8153400" y="5820600"/>
            <a:ext cx="504000" cy="5040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12</a:t>
            </a:r>
            <a:endParaRPr lang="en-US" altLang="zh-CN" sz="3200" dirty="0"/>
          </a:p>
        </p:txBody>
      </p:sp>
      <p:cxnSp>
        <p:nvCxnSpPr>
          <p:cNvPr id="73" name="直接连接符 72"/>
          <p:cNvCxnSpPr>
            <a:stCxn id="64" idx="5"/>
            <a:endCxn id="72" idx="0"/>
          </p:cNvCxnSpPr>
          <p:nvPr/>
        </p:nvCxnSpPr>
        <p:spPr bwMode="auto">
          <a:xfrm rot="16200000" flipH="1">
            <a:off x="8079550" y="5494749"/>
            <a:ext cx="419491" cy="232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4" name="矩形 73"/>
          <p:cNvSpPr/>
          <p:nvPr/>
        </p:nvSpPr>
        <p:spPr bwMode="auto">
          <a:xfrm>
            <a:off x="6934200" y="3276600"/>
            <a:ext cx="288000" cy="457200"/>
          </a:xfrm>
          <a:prstGeom prst="rect">
            <a:avLst/>
          </a:prstGeom>
          <a:noFill/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76" name="直接箭头连接符 75"/>
          <p:cNvCxnSpPr>
            <a:stCxn id="74" idx="3"/>
            <a:endCxn id="37" idx="0"/>
          </p:cNvCxnSpPr>
          <p:nvPr/>
        </p:nvCxnSpPr>
        <p:spPr bwMode="auto">
          <a:xfrm>
            <a:off x="7222200" y="3505200"/>
            <a:ext cx="391800" cy="61250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7" name="直接箭头连接符 76"/>
          <p:cNvCxnSpPr>
            <a:endCxn id="74" idx="1"/>
          </p:cNvCxnSpPr>
          <p:nvPr/>
        </p:nvCxnSpPr>
        <p:spPr bwMode="auto">
          <a:xfrm>
            <a:off x="6477000" y="3505200"/>
            <a:ext cx="457200" cy="158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矩形 79"/>
          <p:cNvSpPr/>
          <p:nvPr/>
        </p:nvSpPr>
        <p:spPr>
          <a:xfrm>
            <a:off x="5562600" y="3200400"/>
            <a:ext cx="1005403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err="1" smtClean="0">
                <a:solidFill>
                  <a:srgbClr val="003399"/>
                </a:solidFill>
              </a:rPr>
              <a:t>ptree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6625358" y="3689157"/>
            <a:ext cx="38504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3399"/>
                </a:solidFill>
              </a:rPr>
              <a:t>p</a:t>
            </a:r>
            <a:endParaRPr lang="zh-CN" altLang="en-US" dirty="0">
              <a:solidFill>
                <a:srgbClr val="003399"/>
              </a:solidFill>
            </a:endParaRPr>
          </a:p>
        </p:txBody>
      </p:sp>
      <p:cxnSp>
        <p:nvCxnSpPr>
          <p:cNvPr id="82" name="直接箭头连接符 81"/>
          <p:cNvCxnSpPr>
            <a:endCxn id="37" idx="1"/>
          </p:cNvCxnSpPr>
          <p:nvPr/>
        </p:nvCxnSpPr>
        <p:spPr bwMode="auto">
          <a:xfrm>
            <a:off x="6904800" y="4114800"/>
            <a:ext cx="531009" cy="76717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7" name="矩形 86"/>
          <p:cNvSpPr/>
          <p:nvPr/>
        </p:nvSpPr>
        <p:spPr>
          <a:xfrm>
            <a:off x="7819200" y="3352800"/>
            <a:ext cx="38504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3399"/>
                </a:solidFill>
              </a:rPr>
              <a:t>q</a:t>
            </a:r>
            <a:endParaRPr lang="zh-CN" altLang="en-US" dirty="0">
              <a:solidFill>
                <a:srgbClr val="003399"/>
              </a:solidFill>
            </a:endParaRPr>
          </a:p>
        </p:txBody>
      </p:sp>
      <p:cxnSp>
        <p:nvCxnSpPr>
          <p:cNvPr id="88" name="直接箭头连接符 87"/>
          <p:cNvCxnSpPr/>
          <p:nvPr/>
        </p:nvCxnSpPr>
        <p:spPr bwMode="auto">
          <a:xfrm rot="5400000">
            <a:off x="7704901" y="3848101"/>
            <a:ext cx="304800" cy="228598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矩形 23"/>
          <p:cNvSpPr/>
          <p:nvPr/>
        </p:nvSpPr>
        <p:spPr bwMode="auto">
          <a:xfrm>
            <a:off x="6675600" y="3810000"/>
            <a:ext cx="288000" cy="457200"/>
          </a:xfrm>
          <a:prstGeom prst="rect">
            <a:avLst/>
          </a:prstGeom>
          <a:noFill/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7865400" y="3474000"/>
            <a:ext cx="288000" cy="457200"/>
          </a:xfrm>
          <a:prstGeom prst="rect">
            <a:avLst/>
          </a:prstGeom>
          <a:noFill/>
          <a:ln w="28575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797284" y="4550658"/>
            <a:ext cx="4374916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A00"/>
                </a:solidFill>
              </a:rPr>
              <a:t>//</a:t>
            </a:r>
            <a:r>
              <a:rPr lang="zh-CN" altLang="en-US" kern="0" dirty="0" smtClean="0">
                <a:solidFill>
                  <a:srgbClr val="008A00"/>
                </a:solidFill>
              </a:rPr>
              <a:t>后续：</a:t>
            </a:r>
            <a:r>
              <a:rPr lang="en-US" altLang="zh-CN" kern="0" dirty="0" smtClean="0">
                <a:solidFill>
                  <a:srgbClr val="008A00"/>
                </a:solidFill>
              </a:rPr>
              <a:t>q</a:t>
            </a:r>
            <a:r>
              <a:rPr lang="zh-CN" altLang="en-US" kern="0" dirty="0" smtClean="0">
                <a:solidFill>
                  <a:srgbClr val="008A00"/>
                </a:solidFill>
              </a:rPr>
              <a:t>用于记录</a:t>
            </a:r>
            <a:r>
              <a:rPr lang="en-US" altLang="zh-CN" kern="0" dirty="0" smtClean="0">
                <a:solidFill>
                  <a:srgbClr val="008A00"/>
                </a:solidFill>
              </a:rPr>
              <a:t>p</a:t>
            </a:r>
            <a:r>
              <a:rPr lang="zh-CN" altLang="en-US" kern="0" dirty="0" smtClean="0">
                <a:solidFill>
                  <a:srgbClr val="008A00"/>
                </a:solidFill>
              </a:rPr>
              <a:t>的父亲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7" grpId="0"/>
      <p:bldP spid="24" grpId="0" animBg="1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04800" y="609600"/>
            <a:ext cx="8839200" cy="6172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while( p != Null) </a:t>
            </a:r>
          </a:p>
          <a:p>
            <a:pPr marL="180000"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if ( p-&gt;key == x)</a:t>
            </a:r>
            <a:endParaRPr kumimoji="0" lang="en-US" altLang="zh-CN" sz="3000" i="0" u="none" strike="noStrike" kern="0" cap="none" spc="0" normalizeH="0" baseline="0" noProof="0" dirty="0" smtClean="0">
              <a:ln>
                <a:noFill/>
              </a:ln>
              <a:solidFill>
                <a:srgbClr val="008A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80000"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</a:t>
            </a:r>
            <a:r>
              <a:rPr kumimoji="0" lang="en-US" altLang="zh-CN" sz="30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{    *position = p;   return 1;</a:t>
            </a:r>
            <a:r>
              <a:rPr kumimoji="0" lang="en-US" altLang="zh-CN" sz="30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}</a:t>
            </a:r>
          </a:p>
          <a:p>
            <a:pPr marL="180000" lvl="0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</a:t>
            </a:r>
            <a:r>
              <a:rPr lang="en-US" altLang="zh-CN" sz="3000" kern="0" dirty="0" smtClean="0"/>
              <a:t>q=p; </a:t>
            </a:r>
            <a:endParaRPr kumimoji="0" lang="en-US" altLang="zh-CN" sz="30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80000"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if( x&lt;p-&gt;key)  p = p-&gt;</a:t>
            </a:r>
            <a:r>
              <a:rPr kumimoji="0" lang="en-US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llink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;</a:t>
            </a:r>
          </a:p>
          <a:p>
            <a:pPr marL="180000"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else               p = p-&gt;</a:t>
            </a:r>
            <a:r>
              <a:rPr kumimoji="0" lang="en-US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rlink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;  </a:t>
            </a:r>
            <a:endParaRPr kumimoji="0" lang="en-US" altLang="zh-CN" sz="3000" i="0" u="none" strike="noStrike" kern="0" cap="none" spc="0" normalizeH="0" baseline="0" noProof="0" dirty="0" smtClean="0">
              <a:ln>
                <a:noFill/>
              </a:ln>
              <a:solidFill>
                <a:srgbClr val="008A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80000" marR="0" lvl="0" algn="l" defTabSz="914400" rtl="0" eaLnBrk="1" fontAlgn="base" latinLnBrk="0" hangingPunct="1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}</a:t>
            </a:r>
          </a:p>
          <a:p>
            <a:pPr marL="18000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000" kern="0" dirty="0" smtClean="0">
                <a:latin typeface="+mn-lt"/>
              </a:rPr>
              <a:t>  *position = q; </a:t>
            </a:r>
            <a:endParaRPr lang="en-US" altLang="zh-CN" sz="3000" kern="0" dirty="0" smtClean="0">
              <a:solidFill>
                <a:srgbClr val="008A00"/>
              </a:solidFill>
              <a:latin typeface="+mn-lt"/>
            </a:endParaRPr>
          </a:p>
          <a:p>
            <a:pPr marL="180000">
              <a:lnSpc>
                <a:spcPct val="105000"/>
              </a:lnSpc>
              <a:spcBef>
                <a:spcPts val="0"/>
              </a:spcBef>
              <a:buNone/>
            </a:pPr>
            <a:r>
              <a:rPr lang="en-US" altLang="zh-CN" sz="3000" kern="0" dirty="0" smtClean="0">
                <a:latin typeface="+mn-lt"/>
              </a:rPr>
              <a:t>  return 0; </a:t>
            </a:r>
            <a:endParaRPr lang="en-US" altLang="zh-CN" sz="3000" kern="0" dirty="0" smtClean="0">
              <a:solidFill>
                <a:srgbClr val="7030A0"/>
              </a:solidFill>
              <a:latin typeface="+mn-lt"/>
            </a:endParaRPr>
          </a:p>
          <a:p>
            <a:pPr marL="180000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CN" sz="3000" kern="0" dirty="0" smtClean="0">
                <a:latin typeface="+mn-lt"/>
              </a:rPr>
              <a:t>}</a:t>
            </a:r>
            <a:endParaRPr kumimoji="0" lang="en-US" altLang="zh-CN" sz="30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961053" y="1143000"/>
            <a:ext cx="4420947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3399"/>
                </a:solidFill>
              </a:rPr>
              <a:t>//</a:t>
            </a:r>
            <a:r>
              <a:rPr lang="zh-CN" altLang="en-US" kern="0" dirty="0" smtClean="0">
                <a:solidFill>
                  <a:srgbClr val="003399"/>
                </a:solidFill>
              </a:rPr>
              <a:t>若根等于</a:t>
            </a:r>
            <a:r>
              <a:rPr lang="en-US" altLang="zh-CN" kern="0" dirty="0" smtClean="0">
                <a:solidFill>
                  <a:srgbClr val="003399"/>
                </a:solidFill>
              </a:rPr>
              <a:t>x</a:t>
            </a:r>
            <a:r>
              <a:rPr lang="zh-CN" altLang="en-US" kern="0" dirty="0" smtClean="0">
                <a:solidFill>
                  <a:srgbClr val="003399"/>
                </a:solidFill>
              </a:rPr>
              <a:t>，则找到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101694" y="1655058"/>
            <a:ext cx="2661306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990099"/>
                </a:solidFill>
              </a:rPr>
              <a:t>//*position</a:t>
            </a:r>
            <a:r>
              <a:rPr lang="zh-CN" altLang="en-US" kern="0" dirty="0" smtClean="0">
                <a:solidFill>
                  <a:srgbClr val="990099"/>
                </a:solidFill>
              </a:rPr>
              <a:t>指向</a:t>
            </a:r>
            <a:r>
              <a:rPr lang="en-US" altLang="zh-CN" kern="0" dirty="0" smtClean="0">
                <a:solidFill>
                  <a:srgbClr val="990099"/>
                </a:solidFill>
              </a:rPr>
              <a:t>x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334000" y="2590800"/>
            <a:ext cx="4356256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3399"/>
                </a:solidFill>
              </a:rPr>
              <a:t>//x</a:t>
            </a:r>
            <a:r>
              <a:rPr lang="zh-CN" altLang="en-US" kern="0" dirty="0" smtClean="0">
                <a:solidFill>
                  <a:srgbClr val="003399"/>
                </a:solidFill>
              </a:rPr>
              <a:t>小于根</a:t>
            </a:r>
            <a:r>
              <a:rPr lang="en-US" altLang="zh-CN" kern="0" dirty="0" smtClean="0">
                <a:solidFill>
                  <a:srgbClr val="003399"/>
                </a:solidFill>
              </a:rPr>
              <a:t>, p</a:t>
            </a:r>
            <a:r>
              <a:rPr lang="zh-CN" altLang="en-US" kern="0" dirty="0" smtClean="0">
                <a:solidFill>
                  <a:srgbClr val="003399"/>
                </a:solidFill>
              </a:rPr>
              <a:t>去左子树找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334000" y="3143654"/>
            <a:ext cx="4419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3399"/>
                </a:solidFill>
              </a:rPr>
              <a:t>//x</a:t>
            </a:r>
            <a:r>
              <a:rPr lang="zh-CN" altLang="en-US" kern="0" dirty="0" smtClean="0">
                <a:solidFill>
                  <a:srgbClr val="003399"/>
                </a:solidFill>
              </a:rPr>
              <a:t>大于根</a:t>
            </a:r>
            <a:r>
              <a:rPr lang="en-US" altLang="zh-CN" kern="0" dirty="0" smtClean="0">
                <a:solidFill>
                  <a:srgbClr val="003399"/>
                </a:solidFill>
              </a:rPr>
              <a:t>, p</a:t>
            </a:r>
            <a:r>
              <a:rPr lang="zh-CN" altLang="en-US" kern="0" dirty="0" smtClean="0">
                <a:solidFill>
                  <a:srgbClr val="003399"/>
                </a:solidFill>
              </a:rPr>
              <a:t>去右子树找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95600" y="3985684"/>
            <a:ext cx="6553200" cy="100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700" kern="0" dirty="0" smtClean="0">
                <a:solidFill>
                  <a:srgbClr val="990099"/>
                </a:solidFill>
              </a:rPr>
              <a:t>//while</a:t>
            </a:r>
            <a:r>
              <a:rPr lang="zh-CN" altLang="en-US" sz="2700" kern="0" dirty="0" smtClean="0">
                <a:solidFill>
                  <a:srgbClr val="990099"/>
                </a:solidFill>
              </a:rPr>
              <a:t>结束</a:t>
            </a:r>
            <a:r>
              <a:rPr lang="en-US" altLang="zh-CN" sz="2700" kern="0" dirty="0" smtClean="0">
                <a:solidFill>
                  <a:srgbClr val="990099"/>
                </a:solidFill>
              </a:rPr>
              <a:t>, </a:t>
            </a:r>
            <a:r>
              <a:rPr lang="zh-CN" altLang="en-US" sz="2700" kern="0" dirty="0" smtClean="0">
                <a:solidFill>
                  <a:srgbClr val="990099"/>
                </a:solidFill>
              </a:rPr>
              <a:t>即</a:t>
            </a:r>
            <a:r>
              <a:rPr lang="en-US" altLang="zh-CN" sz="2700" kern="0" dirty="0" smtClean="0">
                <a:solidFill>
                  <a:srgbClr val="990099"/>
                </a:solidFill>
              </a:rPr>
              <a:t>p==Null, </a:t>
            </a:r>
            <a:r>
              <a:rPr lang="zh-CN" altLang="en-US" sz="2700" kern="0" dirty="0" smtClean="0">
                <a:solidFill>
                  <a:srgbClr val="990099"/>
                </a:solidFill>
              </a:rPr>
              <a:t>但尚未</a:t>
            </a:r>
            <a:r>
              <a:rPr lang="en-US" altLang="zh-CN" sz="2700" kern="0" dirty="0" smtClean="0">
                <a:solidFill>
                  <a:srgbClr val="990099"/>
                </a:solidFill>
              </a:rPr>
              <a:t>return, 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700" kern="0" dirty="0" smtClean="0">
                <a:solidFill>
                  <a:srgbClr val="990099"/>
                </a:solidFill>
              </a:rPr>
              <a:t>  </a:t>
            </a:r>
            <a:r>
              <a:rPr lang="zh-CN" altLang="en-US" sz="2700" kern="0" dirty="0" smtClean="0">
                <a:solidFill>
                  <a:srgbClr val="990099"/>
                </a:solidFill>
              </a:rPr>
              <a:t>则未找到</a:t>
            </a:r>
            <a:r>
              <a:rPr lang="en-US" altLang="zh-CN" sz="2700" kern="0" dirty="0" smtClean="0">
                <a:solidFill>
                  <a:srgbClr val="990099"/>
                </a:solidFill>
              </a:rPr>
              <a:t>x, </a:t>
            </a:r>
            <a:r>
              <a:rPr lang="zh-CN" altLang="en-US" sz="2700" kern="0" dirty="0" smtClean="0">
                <a:solidFill>
                  <a:srgbClr val="990099"/>
                </a:solidFill>
              </a:rPr>
              <a:t>令</a:t>
            </a:r>
            <a:r>
              <a:rPr lang="en-US" altLang="zh-CN" sz="2700" kern="0" dirty="0" smtClean="0">
                <a:solidFill>
                  <a:srgbClr val="990099"/>
                </a:solidFill>
              </a:rPr>
              <a:t>*position</a:t>
            </a:r>
            <a:r>
              <a:rPr lang="zh-CN" altLang="en-US" sz="2700" kern="0" dirty="0" smtClean="0">
                <a:solidFill>
                  <a:srgbClr val="990099"/>
                </a:solidFill>
              </a:rPr>
              <a:t>指向空位</a:t>
            </a:r>
            <a:r>
              <a:rPr lang="en-US" altLang="zh-CN" sz="2700" kern="0" dirty="0" smtClean="0">
                <a:solidFill>
                  <a:srgbClr val="990099"/>
                </a:solidFill>
              </a:rPr>
              <a:t>p</a:t>
            </a:r>
            <a:r>
              <a:rPr lang="zh-CN" altLang="en-US" sz="2700" kern="0" dirty="0" smtClean="0">
                <a:solidFill>
                  <a:srgbClr val="990099"/>
                </a:solidFill>
              </a:rPr>
              <a:t>的父亲</a:t>
            </a:r>
            <a:endParaRPr lang="zh-CN" altLang="en-US" sz="2700" dirty="0">
              <a:solidFill>
                <a:srgbClr val="990099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828800" y="2133600"/>
            <a:ext cx="3886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A00"/>
                </a:solidFill>
              </a:rPr>
              <a:t>// q</a:t>
            </a:r>
            <a:r>
              <a:rPr lang="zh-CN" altLang="en-US" kern="0" dirty="0" smtClean="0">
                <a:solidFill>
                  <a:srgbClr val="008A00"/>
                </a:solidFill>
              </a:rPr>
              <a:t>记录</a:t>
            </a:r>
            <a:r>
              <a:rPr lang="en-US" altLang="zh-CN" kern="0" dirty="0" smtClean="0">
                <a:solidFill>
                  <a:srgbClr val="008A00"/>
                </a:solidFill>
              </a:rPr>
              <a:t>p</a:t>
            </a:r>
            <a:r>
              <a:rPr lang="zh-CN" altLang="en-US" kern="0" dirty="0" smtClean="0">
                <a:solidFill>
                  <a:srgbClr val="008A00"/>
                </a:solidFill>
              </a:rPr>
              <a:t>的父亲</a:t>
            </a:r>
          </a:p>
        </p:txBody>
      </p:sp>
      <p:sp>
        <p:nvSpPr>
          <p:cNvPr id="22" name="矩形 21"/>
          <p:cNvSpPr/>
          <p:nvPr/>
        </p:nvSpPr>
        <p:spPr>
          <a:xfrm>
            <a:off x="762000" y="4987194"/>
            <a:ext cx="8458200" cy="1460785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sz="2600" dirty="0" smtClean="0">
                <a:solidFill>
                  <a:srgbClr val="FFC000"/>
                </a:solidFill>
              </a:rPr>
              <a:t>成功</a:t>
            </a:r>
            <a:r>
              <a:rPr lang="en-US" altLang="zh-CN" sz="2600" dirty="0" smtClean="0">
                <a:solidFill>
                  <a:srgbClr val="FFC000"/>
                </a:solidFill>
              </a:rPr>
              <a:t>(return 1)</a:t>
            </a:r>
            <a:r>
              <a:rPr lang="zh-CN" altLang="en-US" sz="2600" dirty="0" smtClean="0">
                <a:solidFill>
                  <a:srgbClr val="FFC000"/>
                </a:solidFill>
              </a:rPr>
              <a:t>，</a:t>
            </a:r>
            <a:r>
              <a:rPr lang="zh-CN" altLang="en-US" sz="2600" dirty="0" smtClean="0">
                <a:solidFill>
                  <a:schemeClr val="bg1"/>
                </a:solidFill>
              </a:rPr>
              <a:t>则</a:t>
            </a:r>
            <a:r>
              <a:rPr lang="en-US" altLang="zh-CN" sz="2600" dirty="0" smtClean="0">
                <a:solidFill>
                  <a:schemeClr val="bg1"/>
                </a:solidFill>
              </a:rPr>
              <a:t>*position</a:t>
            </a:r>
            <a:r>
              <a:rPr lang="zh-CN" altLang="en-US" sz="2600" dirty="0" smtClean="0">
                <a:solidFill>
                  <a:schemeClr val="bg1"/>
                </a:solidFill>
              </a:rPr>
              <a:t>指向</a:t>
            </a:r>
            <a:endParaRPr lang="en-US" altLang="zh-CN" sz="2600" dirty="0" smtClean="0">
              <a:solidFill>
                <a:schemeClr val="bg1"/>
              </a:solidFill>
            </a:endParaRPr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sz="2600" dirty="0" smtClean="0">
                <a:solidFill>
                  <a:srgbClr val="FFC000"/>
                </a:solidFill>
              </a:rPr>
              <a:t>失败</a:t>
            </a:r>
            <a:r>
              <a:rPr lang="en-US" altLang="zh-CN" sz="2600" dirty="0" smtClean="0">
                <a:solidFill>
                  <a:srgbClr val="FFC000"/>
                </a:solidFill>
              </a:rPr>
              <a:t>(return 0)</a:t>
            </a:r>
            <a:r>
              <a:rPr lang="zh-CN" altLang="en-US" sz="2600" dirty="0" smtClean="0">
                <a:solidFill>
                  <a:srgbClr val="FFC000"/>
                </a:solidFill>
              </a:rPr>
              <a:t>，</a:t>
            </a:r>
            <a:r>
              <a:rPr lang="zh-CN" altLang="en-US" sz="2600" dirty="0" smtClean="0">
                <a:solidFill>
                  <a:schemeClr val="bg1"/>
                </a:solidFill>
              </a:rPr>
              <a:t>则*</a:t>
            </a:r>
            <a:r>
              <a:rPr lang="en-US" altLang="zh-CN" sz="2600" dirty="0" smtClean="0">
                <a:solidFill>
                  <a:schemeClr val="bg1"/>
                </a:solidFill>
              </a:rPr>
              <a:t>position</a:t>
            </a:r>
            <a:r>
              <a:rPr lang="zh-CN" altLang="en-US" sz="2600" dirty="0" smtClean="0">
                <a:solidFill>
                  <a:schemeClr val="bg1"/>
                </a:solidFill>
              </a:rPr>
              <a:t>指向</a:t>
            </a:r>
            <a:endParaRPr lang="en-US" altLang="zh-CN" sz="2600" dirty="0" smtClean="0">
              <a:solidFill>
                <a:schemeClr val="bg1"/>
              </a:solidFill>
            </a:endParaRPr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sz="2600" kern="0" dirty="0" smtClean="0">
                <a:solidFill>
                  <a:schemeClr val="bg1">
                    <a:lumMod val="95000"/>
                  </a:schemeClr>
                </a:solidFill>
              </a:rPr>
              <a:t>                          </a:t>
            </a:r>
            <a:r>
              <a:rPr lang="zh-CN" altLang="en-US" sz="2600" kern="0" dirty="0" smtClean="0">
                <a:solidFill>
                  <a:srgbClr val="FFC000"/>
                </a:solidFill>
              </a:rPr>
              <a:t>特殊失败：</a:t>
            </a:r>
            <a:endParaRPr lang="zh-CN" altLang="en-US" sz="26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562600" y="4953000"/>
            <a:ext cx="26670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x</a:t>
            </a:r>
            <a:r>
              <a:rPr lang="zh-CN" altLang="en-US" dirty="0" smtClean="0">
                <a:solidFill>
                  <a:schemeClr val="bg1"/>
                </a:solidFill>
              </a:rPr>
              <a:t>所在结点；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334000" y="5448849"/>
            <a:ext cx="3962400" cy="494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600" dirty="0" smtClean="0">
                <a:solidFill>
                  <a:schemeClr val="bg1"/>
                </a:solidFill>
              </a:rPr>
              <a:t>“</a:t>
            </a:r>
            <a:r>
              <a:rPr lang="en-US" altLang="zh-CN" sz="2600" dirty="0" smtClean="0">
                <a:solidFill>
                  <a:schemeClr val="bg1"/>
                </a:solidFill>
              </a:rPr>
              <a:t>x</a:t>
            </a:r>
            <a:r>
              <a:rPr lang="zh-CN" altLang="en-US" sz="2600" dirty="0" smtClean="0">
                <a:solidFill>
                  <a:schemeClr val="bg1"/>
                </a:solidFill>
              </a:rPr>
              <a:t>应插入位置的”父亲；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85800" y="1028979"/>
            <a:ext cx="429926" cy="647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kern="0" dirty="0" smtClean="0"/>
              <a:t>{</a:t>
            </a:r>
            <a:endParaRPr lang="zh-CN" altLang="en-US" sz="3200" dirty="0"/>
          </a:p>
        </p:txBody>
      </p:sp>
      <p:sp>
        <p:nvSpPr>
          <p:cNvPr id="15" name="矩形 14"/>
          <p:cNvSpPr/>
          <p:nvPr/>
        </p:nvSpPr>
        <p:spPr>
          <a:xfrm>
            <a:off x="3505200" y="609600"/>
            <a:ext cx="41910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A00"/>
                </a:solidFill>
              </a:rPr>
              <a:t>//p</a:t>
            </a:r>
            <a:r>
              <a:rPr lang="zh-CN" altLang="en-US" kern="0" dirty="0" smtClean="0">
                <a:solidFill>
                  <a:srgbClr val="008A00"/>
                </a:solidFill>
              </a:rPr>
              <a:t>指向当前</a:t>
            </a:r>
            <a:r>
              <a:rPr lang="en-US" altLang="zh-CN" kern="0" dirty="0" smtClean="0">
                <a:solidFill>
                  <a:srgbClr val="008A00"/>
                </a:solidFill>
              </a:rPr>
              <a:t>(</a:t>
            </a:r>
            <a:r>
              <a:rPr lang="zh-CN" altLang="en-US" kern="0" dirty="0" smtClean="0">
                <a:solidFill>
                  <a:srgbClr val="008A00"/>
                </a:solidFill>
              </a:rPr>
              <a:t>子</a:t>
            </a:r>
            <a:r>
              <a:rPr lang="en-US" altLang="zh-CN" kern="0" dirty="0" smtClean="0">
                <a:solidFill>
                  <a:srgbClr val="008A00"/>
                </a:solidFill>
              </a:rPr>
              <a:t>)</a:t>
            </a:r>
            <a:r>
              <a:rPr lang="zh-CN" altLang="en-US" kern="0" dirty="0" smtClean="0">
                <a:solidFill>
                  <a:srgbClr val="008A00"/>
                </a:solidFill>
              </a:rPr>
              <a:t>树的根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800600" y="5893995"/>
            <a:ext cx="4800600" cy="548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sz="2600" kern="0" dirty="0" smtClean="0">
                <a:solidFill>
                  <a:schemeClr val="bg1">
                    <a:lumMod val="95000"/>
                  </a:schemeClr>
                </a:solidFill>
              </a:rPr>
              <a:t>树是空的</a:t>
            </a:r>
            <a:r>
              <a:rPr lang="en-US" altLang="zh-CN" sz="2600" kern="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zh-CN" altLang="en-US" sz="2600" kern="0" dirty="0" smtClean="0">
                <a:solidFill>
                  <a:schemeClr val="bg1">
                    <a:lumMod val="95000"/>
                  </a:schemeClr>
                </a:solidFill>
              </a:rPr>
              <a:t>则</a:t>
            </a:r>
            <a:r>
              <a:rPr lang="en-US" altLang="zh-CN" sz="2600" kern="0" dirty="0" smtClean="0">
                <a:solidFill>
                  <a:schemeClr val="bg1">
                    <a:lumMod val="95000"/>
                  </a:schemeClr>
                </a:solidFill>
              </a:rPr>
              <a:t>*position==Null</a:t>
            </a:r>
            <a:endParaRPr lang="zh-CN" altLang="en-US" sz="26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17" grpId="0"/>
      <p:bldP spid="18" grpId="0"/>
      <p:bldP spid="23" grpId="0"/>
      <p:bldP spid="24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最大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最小、前驱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后继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7" name="Text Box 6"/>
          <p:cNvSpPr txBox="1">
            <a:spLocks noChangeArrowheads="1"/>
          </p:cNvSpPr>
          <p:nvPr/>
        </p:nvSpPr>
        <p:spPr bwMode="auto">
          <a:xfrm>
            <a:off x="533400" y="1414957"/>
            <a:ext cx="8610600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2000">
              <a:lnSpc>
                <a:spcPct val="14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zh-CN" altLang="en-US" sz="3200" dirty="0" smtClean="0">
                <a:solidFill>
                  <a:srgbClr val="003399"/>
                </a:solidFill>
              </a:rPr>
              <a:t>如何找存放最大</a:t>
            </a:r>
            <a:r>
              <a:rPr lang="en-US" altLang="zh-CN" sz="3200" dirty="0" smtClean="0">
                <a:solidFill>
                  <a:srgbClr val="003399"/>
                </a:solidFill>
              </a:rPr>
              <a:t>/</a:t>
            </a:r>
            <a:r>
              <a:rPr lang="zh-CN" altLang="en-US" sz="3200" dirty="0" smtClean="0">
                <a:solidFill>
                  <a:srgbClr val="003399"/>
                </a:solidFill>
              </a:rPr>
              <a:t>最小关键码的节点？</a:t>
            </a:r>
            <a:endParaRPr lang="en-US" altLang="zh-CN" sz="3200" dirty="0" smtClean="0">
              <a:solidFill>
                <a:srgbClr val="003399"/>
              </a:solidFill>
            </a:endParaRPr>
          </a:p>
          <a:p>
            <a:pPr marL="72000">
              <a:lnSpc>
                <a:spcPct val="14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endParaRPr lang="en-US" altLang="zh-CN" sz="3200" dirty="0">
              <a:solidFill>
                <a:srgbClr val="003399"/>
              </a:solidFill>
            </a:endParaRPr>
          </a:p>
          <a:p>
            <a:pPr marL="72000">
              <a:lnSpc>
                <a:spcPct val="14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endParaRPr lang="en-US" altLang="zh-CN" sz="3200" dirty="0" smtClean="0">
              <a:solidFill>
                <a:srgbClr val="003399"/>
              </a:solidFill>
            </a:endParaRPr>
          </a:p>
          <a:p>
            <a:pPr marL="72000">
              <a:lnSpc>
                <a:spcPct val="14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zh-CN" altLang="en-US" sz="3200" dirty="0" smtClean="0">
                <a:solidFill>
                  <a:srgbClr val="003399"/>
                </a:solidFill>
              </a:rPr>
              <a:t>如何找节点的前驱节点与后继节点？（中序遍历意义下）</a:t>
            </a:r>
            <a:endParaRPr lang="en-US" altLang="zh-CN" sz="3200" dirty="0" smtClean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24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381000" y="1066800"/>
            <a:ext cx="8763000" cy="53860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1. </a:t>
            </a:r>
            <a:r>
              <a:rPr lang="zh-CN" altLang="en-US" sz="3000" kern="0" dirty="0" smtClean="0"/>
              <a:t>若“当前树”为空，</a:t>
            </a:r>
            <a:endParaRPr lang="en-US" altLang="zh-CN" sz="3000" kern="0" dirty="0" smtClean="0">
              <a:solidFill>
                <a:srgbClr val="008A00"/>
              </a:solidFill>
            </a:endParaRPr>
          </a:p>
          <a:p>
            <a:pPr marL="514350" lvl="0" indent="-514350" algn="just">
              <a:lnSpc>
                <a:spcPct val="120000"/>
              </a:lnSpc>
              <a:spcBef>
                <a:spcPts val="900"/>
              </a:spcBef>
              <a:buNone/>
              <a:defRPr/>
            </a:pPr>
            <a:r>
              <a:rPr lang="en-US" altLang="zh-CN" sz="3000" kern="0" dirty="0" smtClean="0"/>
              <a:t>2. </a:t>
            </a:r>
            <a:r>
              <a:rPr lang="zh-CN" altLang="en-US" sz="3000" kern="0" dirty="0" smtClean="0"/>
              <a:t>若当前树不空，</a:t>
            </a:r>
            <a:endParaRPr lang="en-US" altLang="zh-CN" sz="3000" kern="0" dirty="0" smtClean="0"/>
          </a:p>
          <a:p>
            <a:pPr marL="514350" lvl="0" indent="-51435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将待插入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x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与根比较；</a:t>
            </a:r>
            <a:endParaRPr lang="en-US" altLang="zh-CN" sz="3000" kern="0" dirty="0" smtClean="0">
              <a:solidFill>
                <a:srgbClr val="0000CC"/>
              </a:solidFill>
            </a:endParaRPr>
          </a:p>
          <a:p>
            <a:pPr marL="514350" lvl="0" indent="-514350" algn="just">
              <a:lnSpc>
                <a:spcPct val="120000"/>
              </a:lnSpc>
              <a:spcBef>
                <a:spcPts val="900"/>
              </a:spcBef>
              <a:buNone/>
              <a:defRPr/>
            </a:pPr>
            <a:r>
              <a:rPr lang="en-US" altLang="zh-CN" sz="3000" kern="0" dirty="0" smtClean="0"/>
              <a:t>3. </a:t>
            </a:r>
            <a:r>
              <a:rPr lang="zh-CN" altLang="en-US" sz="3000" kern="0" dirty="0" smtClean="0"/>
              <a:t>若</a:t>
            </a:r>
            <a:r>
              <a:rPr lang="en-US" altLang="zh-CN" sz="3000" kern="0" dirty="0" smtClean="0"/>
              <a:t>x</a:t>
            </a:r>
            <a:r>
              <a:rPr lang="zh-CN" altLang="en-US" sz="3000" kern="0" dirty="0" smtClean="0"/>
              <a:t>等于根，</a:t>
            </a:r>
            <a:endParaRPr lang="en-US" altLang="zh-CN" sz="3000" kern="0" dirty="0" smtClean="0">
              <a:solidFill>
                <a:srgbClr val="C00000"/>
              </a:solidFill>
            </a:endParaRPr>
          </a:p>
          <a:p>
            <a:pPr marL="514350" indent="-51435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</a:t>
            </a:r>
            <a:r>
              <a:rPr lang="zh-CN" altLang="en-US" sz="3000" kern="0" dirty="0" smtClean="0"/>
              <a:t>若</a:t>
            </a:r>
            <a:r>
              <a:rPr lang="en-US" altLang="zh-CN" sz="3000" kern="0" dirty="0" smtClean="0"/>
              <a:t>x</a:t>
            </a:r>
            <a:r>
              <a:rPr lang="zh-CN" altLang="en-US" sz="3000" kern="0" dirty="0" smtClean="0"/>
              <a:t>大于根，</a:t>
            </a:r>
            <a:endParaRPr lang="en-US" altLang="zh-CN" sz="3000" kern="0" dirty="0" smtClean="0"/>
          </a:p>
          <a:p>
            <a:pPr marL="514350" indent="-51435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</a:t>
            </a:r>
            <a:r>
              <a:rPr lang="zh-CN" altLang="en-US" sz="3000" kern="0" dirty="0" smtClean="0">
                <a:solidFill>
                  <a:srgbClr val="008000"/>
                </a:solidFill>
              </a:rPr>
              <a:t>则去右子树</a:t>
            </a:r>
            <a:r>
              <a:rPr lang="en-US" altLang="zh-CN" sz="3000" kern="0" dirty="0" smtClean="0">
                <a:solidFill>
                  <a:srgbClr val="008000"/>
                </a:solidFill>
              </a:rPr>
              <a:t>(</a:t>
            </a:r>
            <a:r>
              <a:rPr lang="zh-CN" altLang="en-US" sz="3000" kern="0" dirty="0" smtClean="0">
                <a:solidFill>
                  <a:srgbClr val="008000"/>
                </a:solidFill>
              </a:rPr>
              <a:t>找位置</a:t>
            </a:r>
            <a:r>
              <a:rPr lang="en-US" altLang="zh-CN" sz="3000" kern="0" dirty="0" smtClean="0">
                <a:solidFill>
                  <a:srgbClr val="008000"/>
                </a:solidFill>
              </a:rPr>
              <a:t>)</a:t>
            </a:r>
            <a:r>
              <a:rPr lang="zh-CN" altLang="en-US" sz="3000" kern="0" dirty="0" smtClean="0">
                <a:solidFill>
                  <a:srgbClr val="008000"/>
                </a:solidFill>
              </a:rPr>
              <a:t>；</a:t>
            </a:r>
            <a:endParaRPr lang="en-US" altLang="zh-CN" sz="3000" kern="0" dirty="0" smtClean="0">
              <a:solidFill>
                <a:srgbClr val="008000"/>
              </a:solidFill>
            </a:endParaRPr>
          </a:p>
          <a:p>
            <a:pPr marL="514350" indent="-51435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    </a:t>
            </a:r>
            <a:r>
              <a:rPr lang="zh-CN" altLang="en-US" sz="3000" kern="0" dirty="0" smtClean="0"/>
              <a:t>若</a:t>
            </a:r>
            <a:r>
              <a:rPr lang="en-US" altLang="zh-CN" sz="3000" kern="0" dirty="0" smtClean="0"/>
              <a:t>x</a:t>
            </a:r>
            <a:r>
              <a:rPr lang="zh-CN" altLang="en-US" sz="3000" kern="0" dirty="0" smtClean="0"/>
              <a:t>小于根，</a:t>
            </a:r>
            <a:endParaRPr lang="en-US" altLang="zh-CN" sz="3000" kern="0" dirty="0" smtClean="0"/>
          </a:p>
          <a:p>
            <a:pPr marL="514350" indent="-51435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 smtClean="0"/>
              <a:t>    </a:t>
            </a:r>
            <a:r>
              <a:rPr lang="zh-CN" altLang="en-US" sz="3000" kern="0" dirty="0" smtClean="0">
                <a:solidFill>
                  <a:srgbClr val="008000"/>
                </a:solidFill>
              </a:rPr>
              <a:t>则去左子树</a:t>
            </a:r>
            <a:r>
              <a:rPr lang="en-US" altLang="zh-CN" sz="3000" kern="0" dirty="0" smtClean="0">
                <a:solidFill>
                  <a:srgbClr val="008000"/>
                </a:solidFill>
              </a:rPr>
              <a:t>(</a:t>
            </a:r>
            <a:r>
              <a:rPr lang="zh-CN" altLang="en-US" sz="3000" kern="0" dirty="0" smtClean="0">
                <a:solidFill>
                  <a:srgbClr val="008000"/>
                </a:solidFill>
              </a:rPr>
              <a:t>找位置</a:t>
            </a:r>
            <a:r>
              <a:rPr lang="en-US" altLang="zh-CN" sz="3000" kern="0" dirty="0" smtClean="0">
                <a:solidFill>
                  <a:srgbClr val="008000"/>
                </a:solidFill>
              </a:rPr>
              <a:t>)</a:t>
            </a:r>
            <a:r>
              <a:rPr lang="zh-CN" altLang="en-US" sz="3000" kern="0" dirty="0" smtClean="0">
                <a:solidFill>
                  <a:srgbClr val="008000"/>
                </a:solidFill>
              </a:rPr>
              <a:t>；</a:t>
            </a:r>
            <a:endParaRPr lang="en-US" altLang="zh-CN" sz="3000" kern="0" dirty="0" smtClean="0">
              <a:solidFill>
                <a:srgbClr val="008000"/>
              </a:solidFill>
            </a:endParaRPr>
          </a:p>
          <a:p>
            <a:pPr marL="514350" lvl="0" indent="-514350"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 smtClean="0"/>
              <a:t>4. </a:t>
            </a:r>
            <a:r>
              <a:rPr lang="zh-CN" altLang="en-US" sz="3000" kern="0" dirty="0" smtClean="0"/>
              <a:t>返回</a:t>
            </a:r>
            <a:r>
              <a:rPr lang="en-US" altLang="zh-CN" sz="3000" kern="0" dirty="0" smtClean="0"/>
              <a:t>1</a:t>
            </a:r>
            <a:r>
              <a:rPr lang="zh-CN" altLang="en-US" sz="3000" kern="0" dirty="0" smtClean="0"/>
              <a:t>；</a:t>
            </a:r>
            <a:endParaRPr lang="en-US" altLang="zh-CN" sz="3000" kern="0" dirty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二叉排序树的插入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2" name="Oval 26"/>
          <p:cNvSpPr>
            <a:spLocks noChangeArrowheads="1"/>
          </p:cNvSpPr>
          <p:nvPr/>
        </p:nvSpPr>
        <p:spPr bwMode="auto">
          <a:xfrm>
            <a:off x="6318000" y="2133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en-US" altLang="zh-CN" sz="3200" dirty="0"/>
          </a:p>
        </p:txBody>
      </p:sp>
      <p:sp>
        <p:nvSpPr>
          <p:cNvPr id="33" name="Oval 27"/>
          <p:cNvSpPr>
            <a:spLocks noChangeArrowheads="1"/>
          </p:cNvSpPr>
          <p:nvPr/>
        </p:nvSpPr>
        <p:spPr bwMode="auto">
          <a:xfrm>
            <a:off x="7129800" y="1219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/>
              <a:t>18</a:t>
            </a:r>
            <a:endParaRPr lang="en-US" altLang="zh-CN" sz="3200" dirty="0"/>
          </a:p>
        </p:txBody>
      </p:sp>
      <p:sp>
        <p:nvSpPr>
          <p:cNvPr id="34" name="Oval 28"/>
          <p:cNvSpPr>
            <a:spLocks noChangeArrowheads="1"/>
          </p:cNvSpPr>
          <p:nvPr/>
        </p:nvSpPr>
        <p:spPr bwMode="auto">
          <a:xfrm>
            <a:off x="7842000" y="219265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73</a:t>
            </a:r>
            <a:endParaRPr lang="zh-CN" altLang="en-US" sz="3200" dirty="0"/>
          </a:p>
        </p:txBody>
      </p:sp>
      <p:sp>
        <p:nvSpPr>
          <p:cNvPr id="35" name="Oval 29"/>
          <p:cNvSpPr>
            <a:spLocks noChangeArrowheads="1"/>
          </p:cNvSpPr>
          <p:nvPr/>
        </p:nvSpPr>
        <p:spPr bwMode="auto">
          <a:xfrm>
            <a:off x="5784600" y="29934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36" name="Oval 30"/>
          <p:cNvSpPr>
            <a:spLocks noChangeArrowheads="1"/>
          </p:cNvSpPr>
          <p:nvPr/>
        </p:nvSpPr>
        <p:spPr bwMode="auto">
          <a:xfrm>
            <a:off x="8223000" y="303085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99</a:t>
            </a:r>
            <a:endParaRPr lang="en-US" altLang="zh-CN" sz="3200" dirty="0"/>
          </a:p>
        </p:txBody>
      </p:sp>
      <p:sp>
        <p:nvSpPr>
          <p:cNvPr id="37" name="Oval 29"/>
          <p:cNvSpPr>
            <a:spLocks noChangeArrowheads="1"/>
          </p:cNvSpPr>
          <p:nvPr/>
        </p:nvSpPr>
        <p:spPr bwMode="auto">
          <a:xfrm>
            <a:off x="7461000" y="303085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68</a:t>
            </a:r>
            <a:endParaRPr lang="zh-CN" altLang="en-US" sz="3200" dirty="0"/>
          </a:p>
        </p:txBody>
      </p:sp>
      <p:cxnSp>
        <p:nvCxnSpPr>
          <p:cNvPr id="38" name="直接连接符 37"/>
          <p:cNvCxnSpPr>
            <a:stCxn id="33" idx="3"/>
            <a:endCxn id="32" idx="0"/>
          </p:cNvCxnSpPr>
          <p:nvPr/>
        </p:nvCxnSpPr>
        <p:spPr bwMode="auto">
          <a:xfrm rot="5400000">
            <a:off x="6656337" y="1581055"/>
            <a:ext cx="484209" cy="620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直接连接符 61"/>
          <p:cNvCxnSpPr>
            <a:stCxn id="33" idx="5"/>
            <a:endCxn id="34" idx="0"/>
          </p:cNvCxnSpPr>
          <p:nvPr/>
        </p:nvCxnSpPr>
        <p:spPr bwMode="auto">
          <a:xfrm rot="16200000" flipH="1">
            <a:off x="7579728" y="1660381"/>
            <a:ext cx="543263" cy="521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直接连接符 62"/>
          <p:cNvCxnSpPr>
            <a:stCxn id="32" idx="3"/>
            <a:endCxn id="35" idx="0"/>
          </p:cNvCxnSpPr>
          <p:nvPr/>
        </p:nvCxnSpPr>
        <p:spPr bwMode="auto">
          <a:xfrm rot="5400000">
            <a:off x="6011037" y="2607355"/>
            <a:ext cx="429609" cy="3424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直接连接符 63"/>
          <p:cNvCxnSpPr>
            <a:stCxn id="34" idx="3"/>
            <a:endCxn id="37" idx="0"/>
          </p:cNvCxnSpPr>
          <p:nvPr/>
        </p:nvCxnSpPr>
        <p:spPr bwMode="auto">
          <a:xfrm rot="5400000">
            <a:off x="7622037" y="2731809"/>
            <a:ext cx="408009" cy="1900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直接连接符 64"/>
          <p:cNvCxnSpPr>
            <a:stCxn id="34" idx="5"/>
            <a:endCxn id="36" idx="0"/>
          </p:cNvCxnSpPr>
          <p:nvPr/>
        </p:nvCxnSpPr>
        <p:spPr bwMode="auto">
          <a:xfrm rot="16200000" flipH="1">
            <a:off x="8193955" y="2731808"/>
            <a:ext cx="408009" cy="1900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Oval 30"/>
          <p:cNvSpPr>
            <a:spLocks noChangeArrowheads="1"/>
          </p:cNvSpPr>
          <p:nvPr/>
        </p:nvSpPr>
        <p:spPr bwMode="auto">
          <a:xfrm>
            <a:off x="5361600" y="3831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</a:t>
            </a:r>
            <a:endParaRPr lang="en-US" altLang="zh-CN" sz="3200" dirty="0"/>
          </a:p>
        </p:txBody>
      </p:sp>
      <p:cxnSp>
        <p:nvCxnSpPr>
          <p:cNvPr id="72" name="直接连接符 71"/>
          <p:cNvCxnSpPr>
            <a:stCxn id="35" idx="3"/>
            <a:endCxn id="71" idx="0"/>
          </p:cNvCxnSpPr>
          <p:nvPr/>
        </p:nvCxnSpPr>
        <p:spPr bwMode="auto">
          <a:xfrm rot="5400000">
            <a:off x="5543637" y="3511555"/>
            <a:ext cx="408009" cy="2320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直接连接符 72"/>
          <p:cNvCxnSpPr>
            <a:stCxn id="74" idx="0"/>
            <a:endCxn id="35" idx="5"/>
          </p:cNvCxnSpPr>
          <p:nvPr/>
        </p:nvCxnSpPr>
        <p:spPr bwMode="auto">
          <a:xfrm rot="16200000" flipV="1">
            <a:off x="6129051" y="3540060"/>
            <a:ext cx="423019" cy="1900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4" name="Oval 30"/>
          <p:cNvSpPr>
            <a:spLocks noChangeArrowheads="1"/>
          </p:cNvSpPr>
          <p:nvPr/>
        </p:nvSpPr>
        <p:spPr bwMode="auto">
          <a:xfrm>
            <a:off x="6165600" y="384661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</a:t>
            </a:r>
            <a:endParaRPr lang="en-US" altLang="zh-CN" sz="3200" dirty="0"/>
          </a:p>
        </p:txBody>
      </p:sp>
      <p:sp>
        <p:nvSpPr>
          <p:cNvPr id="75" name="Oval 30"/>
          <p:cNvSpPr>
            <a:spLocks noChangeArrowheads="1"/>
          </p:cNvSpPr>
          <p:nvPr/>
        </p:nvSpPr>
        <p:spPr bwMode="auto">
          <a:xfrm>
            <a:off x="5742600" y="4830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8</a:t>
            </a:r>
            <a:endParaRPr lang="en-US" altLang="zh-CN" sz="3200" dirty="0"/>
          </a:p>
        </p:txBody>
      </p:sp>
      <p:cxnSp>
        <p:nvCxnSpPr>
          <p:cNvPr id="76" name="直接连接符 75"/>
          <p:cNvCxnSpPr>
            <a:stCxn id="74" idx="3"/>
            <a:endCxn id="75" idx="0"/>
          </p:cNvCxnSpPr>
          <p:nvPr/>
        </p:nvCxnSpPr>
        <p:spPr bwMode="auto">
          <a:xfrm rot="5400000">
            <a:off x="5852042" y="4437360"/>
            <a:ext cx="553199" cy="2320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Oval 29"/>
          <p:cNvSpPr>
            <a:spLocks noChangeArrowheads="1"/>
          </p:cNvSpPr>
          <p:nvPr/>
        </p:nvSpPr>
        <p:spPr bwMode="auto">
          <a:xfrm>
            <a:off x="7080000" y="394525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27</a:t>
            </a:r>
            <a:endParaRPr lang="zh-CN" altLang="en-US" sz="3200" dirty="0"/>
          </a:p>
        </p:txBody>
      </p:sp>
      <p:cxnSp>
        <p:nvCxnSpPr>
          <p:cNvPr id="78" name="直接连接符 77"/>
          <p:cNvCxnSpPr>
            <a:stCxn id="37" idx="3"/>
            <a:endCxn id="77" idx="0"/>
          </p:cNvCxnSpPr>
          <p:nvPr/>
        </p:nvCxnSpPr>
        <p:spPr bwMode="auto">
          <a:xfrm rot="5400000">
            <a:off x="7202937" y="3608109"/>
            <a:ext cx="484209" cy="1900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Oval 30"/>
          <p:cNvSpPr>
            <a:spLocks noChangeArrowheads="1"/>
          </p:cNvSpPr>
          <p:nvPr/>
        </p:nvSpPr>
        <p:spPr bwMode="auto">
          <a:xfrm>
            <a:off x="6622800" y="4858881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25</a:t>
            </a:r>
            <a:endParaRPr lang="en-US" altLang="zh-CN" sz="3200" dirty="0"/>
          </a:p>
        </p:txBody>
      </p:sp>
      <p:cxnSp>
        <p:nvCxnSpPr>
          <p:cNvPr id="80" name="直接连接符 79"/>
          <p:cNvCxnSpPr>
            <a:stCxn id="77" idx="3"/>
            <a:endCxn id="79" idx="0"/>
          </p:cNvCxnSpPr>
          <p:nvPr/>
        </p:nvCxnSpPr>
        <p:spPr bwMode="auto">
          <a:xfrm rot="5400000">
            <a:off x="6784223" y="4484023"/>
            <a:ext cx="483436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直接连接符 80"/>
          <p:cNvCxnSpPr>
            <a:stCxn id="82" idx="0"/>
            <a:endCxn id="77" idx="5"/>
          </p:cNvCxnSpPr>
          <p:nvPr/>
        </p:nvCxnSpPr>
        <p:spPr bwMode="auto">
          <a:xfrm rot="16200000" flipV="1">
            <a:off x="7424837" y="4491527"/>
            <a:ext cx="498446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Oval 30"/>
          <p:cNvSpPr>
            <a:spLocks noChangeArrowheads="1"/>
          </p:cNvSpPr>
          <p:nvPr/>
        </p:nvSpPr>
        <p:spPr bwMode="auto">
          <a:xfrm>
            <a:off x="7537200" y="4873891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41</a:t>
            </a:r>
            <a:endParaRPr lang="en-US" altLang="zh-CN" sz="3200" dirty="0"/>
          </a:p>
        </p:txBody>
      </p:sp>
      <p:sp>
        <p:nvSpPr>
          <p:cNvPr id="83" name="Oval 30"/>
          <p:cNvSpPr>
            <a:spLocks noChangeArrowheads="1"/>
          </p:cNvSpPr>
          <p:nvPr/>
        </p:nvSpPr>
        <p:spPr bwMode="auto">
          <a:xfrm>
            <a:off x="7080000" y="585805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32</a:t>
            </a:r>
            <a:endParaRPr lang="en-US" altLang="zh-CN" sz="3200" dirty="0"/>
          </a:p>
        </p:txBody>
      </p:sp>
      <p:cxnSp>
        <p:nvCxnSpPr>
          <p:cNvPr id="84" name="直接连接符 83"/>
          <p:cNvCxnSpPr>
            <a:stCxn id="82" idx="3"/>
            <a:endCxn id="83" idx="0"/>
          </p:cNvCxnSpPr>
          <p:nvPr/>
        </p:nvCxnSpPr>
        <p:spPr bwMode="auto">
          <a:xfrm rot="5400000">
            <a:off x="7206155" y="5447928"/>
            <a:ext cx="553972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直接连接符 84"/>
          <p:cNvCxnSpPr>
            <a:stCxn id="86" idx="0"/>
            <a:endCxn id="82" idx="5"/>
          </p:cNvCxnSpPr>
          <p:nvPr/>
        </p:nvCxnSpPr>
        <p:spPr bwMode="auto">
          <a:xfrm rot="16200000" flipV="1">
            <a:off x="7862847" y="5439354"/>
            <a:ext cx="536826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6" name="Oval 30"/>
          <p:cNvSpPr>
            <a:spLocks noChangeArrowheads="1"/>
          </p:cNvSpPr>
          <p:nvPr/>
        </p:nvSpPr>
        <p:spPr bwMode="auto">
          <a:xfrm>
            <a:off x="7994400" y="5840908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51</a:t>
            </a:r>
            <a:endParaRPr lang="en-US" altLang="zh-CN" sz="3200" dirty="0"/>
          </a:p>
        </p:txBody>
      </p:sp>
      <p:sp>
        <p:nvSpPr>
          <p:cNvPr id="87" name="Oval 27"/>
          <p:cNvSpPr>
            <a:spLocks noChangeArrowheads="1"/>
          </p:cNvSpPr>
          <p:nvPr/>
        </p:nvSpPr>
        <p:spPr bwMode="auto">
          <a:xfrm>
            <a:off x="7765800" y="1219200"/>
            <a:ext cx="540000" cy="504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70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88" name="Oval 27"/>
          <p:cNvSpPr>
            <a:spLocks noChangeArrowheads="1"/>
          </p:cNvSpPr>
          <p:nvPr/>
        </p:nvSpPr>
        <p:spPr bwMode="auto">
          <a:xfrm>
            <a:off x="7156200" y="2200454"/>
            <a:ext cx="540000" cy="504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70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89" name="Oval 27"/>
          <p:cNvSpPr>
            <a:spLocks noChangeArrowheads="1"/>
          </p:cNvSpPr>
          <p:nvPr/>
        </p:nvSpPr>
        <p:spPr bwMode="auto">
          <a:xfrm>
            <a:off x="6851400" y="3038654"/>
            <a:ext cx="540000" cy="504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70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90" name="Oval 27"/>
          <p:cNvSpPr>
            <a:spLocks noChangeArrowheads="1"/>
          </p:cNvSpPr>
          <p:nvPr/>
        </p:nvSpPr>
        <p:spPr bwMode="auto">
          <a:xfrm>
            <a:off x="7918200" y="3953054"/>
            <a:ext cx="540000" cy="504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70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91" name="直接连接符 90"/>
          <p:cNvCxnSpPr>
            <a:stCxn id="37" idx="5"/>
            <a:endCxn id="90" idx="0"/>
          </p:cNvCxnSpPr>
          <p:nvPr/>
        </p:nvCxnSpPr>
        <p:spPr bwMode="auto">
          <a:xfrm rot="16200000" flipH="1">
            <a:off x="7809055" y="3573908"/>
            <a:ext cx="492009" cy="266281"/>
          </a:xfrm>
          <a:prstGeom prst="line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2" name="矩形 91"/>
          <p:cNvSpPr/>
          <p:nvPr/>
        </p:nvSpPr>
        <p:spPr>
          <a:xfrm>
            <a:off x="4114800" y="1066800"/>
            <a:ext cx="3262432" cy="60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000" kern="0" dirty="0" smtClean="0">
                <a:solidFill>
                  <a:srgbClr val="008A00"/>
                </a:solidFill>
              </a:rPr>
              <a:t>则新结点作为根；</a:t>
            </a:r>
            <a:endParaRPr lang="zh-CN" altLang="en-US" sz="3000" dirty="0"/>
          </a:p>
        </p:txBody>
      </p:sp>
      <p:sp>
        <p:nvSpPr>
          <p:cNvPr id="93" name="矩形 92"/>
          <p:cNvSpPr/>
          <p:nvPr/>
        </p:nvSpPr>
        <p:spPr>
          <a:xfrm>
            <a:off x="2841010" y="2972835"/>
            <a:ext cx="2492990" cy="60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000" kern="0" dirty="0" smtClean="0">
                <a:solidFill>
                  <a:srgbClr val="C00000"/>
                </a:solidFill>
              </a:rPr>
              <a:t>则不用插入；</a:t>
            </a:r>
            <a:endParaRPr lang="zh-CN" alt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2" grpId="0"/>
      <p:bldP spid="9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381000" y="1066800"/>
            <a:ext cx="8763000" cy="49398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SzPct val="75000"/>
              <a:buFont typeface="Wingdings" pitchFamily="2" charset="2"/>
              <a:buChar char="p"/>
              <a:defRPr/>
            </a:pPr>
            <a:r>
              <a:rPr lang="zh-CN" altLang="en-US" sz="3000" kern="0" dirty="0" smtClean="0">
                <a:solidFill>
                  <a:srgbClr val="003399"/>
                </a:solidFill>
              </a:rPr>
              <a:t> 小结：</a:t>
            </a:r>
            <a:endParaRPr lang="en-US" altLang="zh-CN" sz="3000" kern="0" dirty="0" smtClean="0">
              <a:solidFill>
                <a:srgbClr val="003399"/>
              </a:solidFill>
            </a:endParaRPr>
          </a:p>
          <a:p>
            <a:pPr>
              <a:spcBef>
                <a:spcPts val="0"/>
              </a:spcBef>
              <a:buSzPct val="75000"/>
              <a:buNone/>
              <a:defRPr/>
            </a:pPr>
            <a:r>
              <a:rPr lang="en-US" altLang="zh-CN" sz="3000" kern="0" dirty="0" smtClean="0"/>
              <a:t>    </a:t>
            </a:r>
            <a:r>
              <a:rPr lang="zh-CN" altLang="en-US" sz="3000" kern="0" dirty="0" smtClean="0"/>
              <a:t>插入之前，先检索</a:t>
            </a:r>
            <a:endParaRPr lang="en-US" altLang="zh-CN" sz="3000" kern="0" dirty="0" smtClean="0"/>
          </a:p>
          <a:p>
            <a:pPr>
              <a:spcBef>
                <a:spcPts val="900"/>
              </a:spcBef>
              <a:buSzPct val="75000"/>
              <a:buFont typeface="Wingdings" pitchFamily="2" charset="2"/>
              <a:buChar char="p"/>
              <a:defRPr/>
            </a:pPr>
            <a:r>
              <a:rPr lang="zh-CN" altLang="en-US" sz="3000" kern="0" dirty="0" smtClean="0">
                <a:solidFill>
                  <a:srgbClr val="003399"/>
                </a:solidFill>
              </a:rPr>
              <a:t> 插入元素</a:t>
            </a:r>
            <a:r>
              <a:rPr lang="en-US" altLang="zh-CN" sz="3000" kern="0" dirty="0" smtClean="0">
                <a:solidFill>
                  <a:srgbClr val="003399"/>
                </a:solidFill>
              </a:rPr>
              <a:t>x</a:t>
            </a:r>
            <a:r>
              <a:rPr lang="zh-CN" altLang="en-US" sz="3000" kern="0" dirty="0" smtClean="0">
                <a:solidFill>
                  <a:srgbClr val="003399"/>
                </a:solidFill>
              </a:rPr>
              <a:t>，转化为：</a:t>
            </a:r>
            <a:endParaRPr lang="en-US" altLang="zh-CN" sz="3000" kern="0" dirty="0" smtClean="0">
              <a:solidFill>
                <a:srgbClr val="003399"/>
              </a:solidFill>
            </a:endParaRPr>
          </a:p>
          <a:p>
            <a:pPr>
              <a:spcBef>
                <a:spcPts val="0"/>
              </a:spcBef>
              <a:buSzPct val="75000"/>
              <a:buNone/>
              <a:defRPr/>
            </a:pPr>
            <a:r>
              <a:rPr lang="en-US" altLang="zh-CN" sz="3000" kern="0" dirty="0" smtClean="0"/>
              <a:t>   (1) </a:t>
            </a:r>
            <a:r>
              <a:rPr lang="zh-CN" altLang="en-US" sz="3000" kern="0" dirty="0" smtClean="0"/>
              <a:t>查找</a:t>
            </a:r>
            <a:r>
              <a:rPr lang="en-US" altLang="zh-CN" sz="3000" kern="0" dirty="0" smtClean="0"/>
              <a:t>x</a:t>
            </a:r>
            <a:r>
              <a:rPr lang="zh-CN" altLang="en-US" sz="3000" kern="0" dirty="0" smtClean="0"/>
              <a:t>；</a:t>
            </a:r>
            <a:endParaRPr lang="en-US" altLang="zh-CN" sz="3000" kern="0" dirty="0" smtClean="0"/>
          </a:p>
          <a:p>
            <a:pPr>
              <a:spcBef>
                <a:spcPts val="0"/>
              </a:spcBef>
              <a:buSzPct val="75000"/>
              <a:buNone/>
              <a:defRPr/>
            </a:pPr>
            <a:r>
              <a:rPr lang="en-US" altLang="zh-CN" sz="3000" kern="0" dirty="0" smtClean="0"/>
              <a:t>   (2) </a:t>
            </a:r>
            <a:r>
              <a:rPr lang="zh-CN" altLang="en-US" sz="3000" kern="0" dirty="0" smtClean="0">
                <a:solidFill>
                  <a:srgbClr val="008000"/>
                </a:solidFill>
              </a:rPr>
              <a:t>若找到，</a:t>
            </a:r>
            <a:endParaRPr lang="en-US" altLang="zh-CN" sz="3000" kern="0" dirty="0" smtClean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  <a:buSzPct val="75000"/>
              <a:buNone/>
              <a:defRPr/>
            </a:pPr>
            <a:r>
              <a:rPr lang="en-US" altLang="zh-CN" sz="3000" kern="0" dirty="0" smtClean="0">
                <a:solidFill>
                  <a:srgbClr val="008000"/>
                </a:solidFill>
              </a:rPr>
              <a:t>        </a:t>
            </a:r>
            <a:r>
              <a:rPr lang="zh-CN" altLang="en-US" sz="3000" kern="0" dirty="0" smtClean="0">
                <a:solidFill>
                  <a:srgbClr val="008000"/>
                </a:solidFill>
              </a:rPr>
              <a:t>若找不到，</a:t>
            </a:r>
            <a:endParaRPr lang="en-US" altLang="zh-CN" sz="3000" kern="0" dirty="0" smtClean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  <a:buSzPct val="75000"/>
              <a:buNone/>
              <a:defRPr/>
            </a:pPr>
            <a:r>
              <a:rPr lang="en-US" altLang="zh-CN" sz="3000" kern="0" dirty="0" smtClean="0"/>
              <a:t>        </a:t>
            </a:r>
            <a:r>
              <a:rPr lang="zh-CN" altLang="en-US" sz="3000" kern="0" dirty="0" smtClean="0"/>
              <a:t>则在到达的空位置处，放入</a:t>
            </a:r>
            <a:r>
              <a:rPr lang="en-US" altLang="zh-CN" sz="3000" kern="0" dirty="0" smtClean="0"/>
              <a:t>x</a:t>
            </a:r>
            <a:r>
              <a:rPr lang="zh-CN" altLang="en-US" sz="3000" kern="0" dirty="0" smtClean="0"/>
              <a:t>；</a:t>
            </a:r>
            <a:endParaRPr lang="en-US" altLang="zh-CN" sz="3000" kern="0" dirty="0" smtClean="0"/>
          </a:p>
          <a:p>
            <a:pPr>
              <a:spcBef>
                <a:spcPts val="1200"/>
              </a:spcBef>
              <a:buSzPct val="75000"/>
              <a:buFont typeface="Wingdings" pitchFamily="2" charset="2"/>
              <a:buChar char="p"/>
              <a:defRPr/>
            </a:pPr>
            <a:r>
              <a:rPr lang="en-US" altLang="zh-CN" sz="3000" kern="0" dirty="0" smtClean="0">
                <a:solidFill>
                  <a:srgbClr val="990099"/>
                </a:solidFill>
              </a:rPr>
              <a:t> </a:t>
            </a:r>
            <a:r>
              <a:rPr lang="zh-CN" altLang="en-US" sz="3000" kern="0" dirty="0" smtClean="0">
                <a:solidFill>
                  <a:srgbClr val="990099"/>
                </a:solidFill>
              </a:rPr>
              <a:t>最新插入的结点，一定是叶子；</a:t>
            </a:r>
            <a:endParaRPr lang="en-US" altLang="zh-CN" sz="3000" kern="0" dirty="0" smtClean="0">
              <a:solidFill>
                <a:srgbClr val="990099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二叉排序树的插入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0" name="Oval 26"/>
          <p:cNvSpPr>
            <a:spLocks noChangeArrowheads="1"/>
          </p:cNvSpPr>
          <p:nvPr/>
        </p:nvSpPr>
        <p:spPr bwMode="auto">
          <a:xfrm>
            <a:off x="6470400" y="2239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en-US" altLang="zh-CN" sz="3200" dirty="0"/>
          </a:p>
        </p:txBody>
      </p:sp>
      <p:sp>
        <p:nvSpPr>
          <p:cNvPr id="41" name="Oval 27"/>
          <p:cNvSpPr>
            <a:spLocks noChangeArrowheads="1"/>
          </p:cNvSpPr>
          <p:nvPr/>
        </p:nvSpPr>
        <p:spPr bwMode="auto">
          <a:xfrm>
            <a:off x="7102200" y="12954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/>
              <a:t>18</a:t>
            </a:r>
            <a:endParaRPr lang="en-US" altLang="zh-CN" sz="3200" dirty="0"/>
          </a:p>
        </p:txBody>
      </p:sp>
      <p:sp>
        <p:nvSpPr>
          <p:cNvPr id="42" name="Oval 28"/>
          <p:cNvSpPr>
            <a:spLocks noChangeArrowheads="1"/>
          </p:cNvSpPr>
          <p:nvPr/>
        </p:nvSpPr>
        <p:spPr bwMode="auto">
          <a:xfrm>
            <a:off x="7814400" y="226885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73</a:t>
            </a:r>
            <a:endParaRPr lang="zh-CN" altLang="en-US" sz="3200" dirty="0"/>
          </a:p>
        </p:txBody>
      </p:sp>
      <p:sp>
        <p:nvSpPr>
          <p:cNvPr id="43" name="Oval 29"/>
          <p:cNvSpPr>
            <a:spLocks noChangeArrowheads="1"/>
          </p:cNvSpPr>
          <p:nvPr/>
        </p:nvSpPr>
        <p:spPr bwMode="auto">
          <a:xfrm>
            <a:off x="5943600" y="3048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44" name="Oval 30"/>
          <p:cNvSpPr>
            <a:spLocks noChangeArrowheads="1"/>
          </p:cNvSpPr>
          <p:nvPr/>
        </p:nvSpPr>
        <p:spPr bwMode="auto">
          <a:xfrm>
            <a:off x="8195400" y="310705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99</a:t>
            </a:r>
            <a:endParaRPr lang="en-US" altLang="zh-CN" sz="3200" dirty="0"/>
          </a:p>
        </p:txBody>
      </p:sp>
      <p:sp>
        <p:nvSpPr>
          <p:cNvPr id="45" name="Oval 29"/>
          <p:cNvSpPr>
            <a:spLocks noChangeArrowheads="1"/>
          </p:cNvSpPr>
          <p:nvPr/>
        </p:nvSpPr>
        <p:spPr bwMode="auto">
          <a:xfrm>
            <a:off x="7433400" y="310705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68</a:t>
            </a:r>
            <a:endParaRPr lang="zh-CN" altLang="en-US" sz="3200" dirty="0"/>
          </a:p>
        </p:txBody>
      </p:sp>
      <p:cxnSp>
        <p:nvCxnSpPr>
          <p:cNvPr id="46" name="直接连接符 45"/>
          <p:cNvCxnSpPr>
            <a:stCxn id="41" idx="3"/>
            <a:endCxn id="40" idx="0"/>
          </p:cNvCxnSpPr>
          <p:nvPr/>
        </p:nvCxnSpPr>
        <p:spPr bwMode="auto">
          <a:xfrm rot="5400000">
            <a:off x="6704037" y="1761955"/>
            <a:ext cx="513609" cy="440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直接连接符 46"/>
          <p:cNvCxnSpPr>
            <a:stCxn id="41" idx="5"/>
            <a:endCxn id="42" idx="0"/>
          </p:cNvCxnSpPr>
          <p:nvPr/>
        </p:nvCxnSpPr>
        <p:spPr bwMode="auto">
          <a:xfrm rot="16200000" flipH="1">
            <a:off x="7552128" y="1736581"/>
            <a:ext cx="543263" cy="521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直接连接符 47"/>
          <p:cNvCxnSpPr>
            <a:stCxn id="40" idx="3"/>
            <a:endCxn id="43" idx="0"/>
          </p:cNvCxnSpPr>
          <p:nvPr/>
        </p:nvCxnSpPr>
        <p:spPr bwMode="auto">
          <a:xfrm rot="5400000">
            <a:off x="6192237" y="2690755"/>
            <a:ext cx="378609" cy="335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直接连接符 48"/>
          <p:cNvCxnSpPr>
            <a:stCxn id="42" idx="3"/>
            <a:endCxn id="45" idx="0"/>
          </p:cNvCxnSpPr>
          <p:nvPr/>
        </p:nvCxnSpPr>
        <p:spPr bwMode="auto">
          <a:xfrm rot="5400000">
            <a:off x="7594437" y="2808009"/>
            <a:ext cx="408009" cy="1900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直接连接符 49"/>
          <p:cNvCxnSpPr>
            <a:stCxn id="42" idx="5"/>
            <a:endCxn id="44" idx="0"/>
          </p:cNvCxnSpPr>
          <p:nvPr/>
        </p:nvCxnSpPr>
        <p:spPr bwMode="auto">
          <a:xfrm rot="16200000" flipH="1">
            <a:off x="8166355" y="2808008"/>
            <a:ext cx="408009" cy="1900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Oval 29"/>
          <p:cNvSpPr>
            <a:spLocks noChangeArrowheads="1"/>
          </p:cNvSpPr>
          <p:nvPr/>
        </p:nvSpPr>
        <p:spPr bwMode="auto">
          <a:xfrm>
            <a:off x="7052400" y="402145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27</a:t>
            </a:r>
            <a:endParaRPr lang="zh-CN" altLang="en-US" sz="3200" dirty="0"/>
          </a:p>
        </p:txBody>
      </p:sp>
      <p:cxnSp>
        <p:nvCxnSpPr>
          <p:cNvPr id="58" name="直接连接符 57"/>
          <p:cNvCxnSpPr>
            <a:stCxn id="45" idx="3"/>
            <a:endCxn id="57" idx="0"/>
          </p:cNvCxnSpPr>
          <p:nvPr/>
        </p:nvCxnSpPr>
        <p:spPr bwMode="auto">
          <a:xfrm rot="5400000">
            <a:off x="7175337" y="3684309"/>
            <a:ext cx="484209" cy="1900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Oval 30"/>
          <p:cNvSpPr>
            <a:spLocks noChangeArrowheads="1"/>
          </p:cNvSpPr>
          <p:nvPr/>
        </p:nvSpPr>
        <p:spPr bwMode="auto">
          <a:xfrm>
            <a:off x="6595200" y="4935081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25</a:t>
            </a:r>
            <a:endParaRPr lang="en-US" altLang="zh-CN" sz="3200" dirty="0"/>
          </a:p>
        </p:txBody>
      </p:sp>
      <p:cxnSp>
        <p:nvCxnSpPr>
          <p:cNvPr id="60" name="直接连接符 59"/>
          <p:cNvCxnSpPr>
            <a:stCxn id="57" idx="3"/>
            <a:endCxn id="59" idx="0"/>
          </p:cNvCxnSpPr>
          <p:nvPr/>
        </p:nvCxnSpPr>
        <p:spPr bwMode="auto">
          <a:xfrm rot="5400000">
            <a:off x="6756623" y="4560223"/>
            <a:ext cx="483436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直接连接符 60"/>
          <p:cNvCxnSpPr>
            <a:stCxn id="66" idx="0"/>
            <a:endCxn id="57" idx="5"/>
          </p:cNvCxnSpPr>
          <p:nvPr/>
        </p:nvCxnSpPr>
        <p:spPr bwMode="auto">
          <a:xfrm rot="16200000" flipV="1">
            <a:off x="7397237" y="4567727"/>
            <a:ext cx="498446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Oval 30"/>
          <p:cNvSpPr>
            <a:spLocks noChangeArrowheads="1"/>
          </p:cNvSpPr>
          <p:nvPr/>
        </p:nvSpPr>
        <p:spPr bwMode="auto">
          <a:xfrm>
            <a:off x="7509600" y="4950091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41</a:t>
            </a:r>
            <a:endParaRPr lang="en-US" altLang="zh-CN" sz="3200" dirty="0"/>
          </a:p>
        </p:txBody>
      </p:sp>
      <p:sp>
        <p:nvSpPr>
          <p:cNvPr id="67" name="Oval 30"/>
          <p:cNvSpPr>
            <a:spLocks noChangeArrowheads="1"/>
          </p:cNvSpPr>
          <p:nvPr/>
        </p:nvSpPr>
        <p:spPr bwMode="auto">
          <a:xfrm>
            <a:off x="7052400" y="593425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32</a:t>
            </a:r>
            <a:endParaRPr lang="en-US" altLang="zh-CN" sz="3200" dirty="0"/>
          </a:p>
        </p:txBody>
      </p:sp>
      <p:cxnSp>
        <p:nvCxnSpPr>
          <p:cNvPr id="68" name="直接连接符 67"/>
          <p:cNvCxnSpPr>
            <a:stCxn id="66" idx="3"/>
            <a:endCxn id="67" idx="0"/>
          </p:cNvCxnSpPr>
          <p:nvPr/>
        </p:nvCxnSpPr>
        <p:spPr bwMode="auto">
          <a:xfrm rot="5400000">
            <a:off x="7178555" y="5524128"/>
            <a:ext cx="553972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直接连接符 68"/>
          <p:cNvCxnSpPr>
            <a:stCxn id="70" idx="0"/>
            <a:endCxn id="66" idx="5"/>
          </p:cNvCxnSpPr>
          <p:nvPr/>
        </p:nvCxnSpPr>
        <p:spPr bwMode="auto">
          <a:xfrm rot="16200000" flipV="1">
            <a:off x="7835247" y="5515554"/>
            <a:ext cx="536826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0" name="Oval 30"/>
          <p:cNvSpPr>
            <a:spLocks noChangeArrowheads="1"/>
          </p:cNvSpPr>
          <p:nvPr/>
        </p:nvSpPr>
        <p:spPr bwMode="auto">
          <a:xfrm>
            <a:off x="7966800" y="5917108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51</a:t>
            </a:r>
            <a:endParaRPr lang="en-US" altLang="zh-CN" sz="3200" dirty="0"/>
          </a:p>
        </p:txBody>
      </p:sp>
      <p:sp>
        <p:nvSpPr>
          <p:cNvPr id="92" name="Oval 27"/>
          <p:cNvSpPr>
            <a:spLocks noChangeArrowheads="1"/>
          </p:cNvSpPr>
          <p:nvPr/>
        </p:nvSpPr>
        <p:spPr bwMode="auto">
          <a:xfrm>
            <a:off x="7890600" y="4029254"/>
            <a:ext cx="540000" cy="504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70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93" name="直接连接符 92"/>
          <p:cNvCxnSpPr>
            <a:stCxn id="45" idx="5"/>
            <a:endCxn id="92" idx="0"/>
          </p:cNvCxnSpPr>
          <p:nvPr/>
        </p:nvCxnSpPr>
        <p:spPr bwMode="auto">
          <a:xfrm rot="16200000" flipH="1">
            <a:off x="7781455" y="3650108"/>
            <a:ext cx="492009" cy="266281"/>
          </a:xfrm>
          <a:prstGeom prst="line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4" name="Oval 27"/>
          <p:cNvSpPr>
            <a:spLocks noChangeArrowheads="1"/>
          </p:cNvSpPr>
          <p:nvPr/>
        </p:nvSpPr>
        <p:spPr bwMode="auto">
          <a:xfrm>
            <a:off x="6138000" y="5943600"/>
            <a:ext cx="540000" cy="504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23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95" name="直接连接符 94"/>
          <p:cNvCxnSpPr>
            <a:stCxn id="59" idx="3"/>
            <a:endCxn id="94" idx="0"/>
          </p:cNvCxnSpPr>
          <p:nvPr/>
        </p:nvCxnSpPr>
        <p:spPr bwMode="auto">
          <a:xfrm rot="5400000">
            <a:off x="6251977" y="5521296"/>
            <a:ext cx="578328" cy="266281"/>
          </a:xfrm>
          <a:prstGeom prst="line">
            <a:avLst/>
          </a:prstGeom>
          <a:solidFill>
            <a:srgbClr val="B9FFB9"/>
          </a:solidFill>
          <a:ln w="3810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6" name="Oval 27"/>
          <p:cNvSpPr>
            <a:spLocks noChangeArrowheads="1"/>
          </p:cNvSpPr>
          <p:nvPr/>
        </p:nvSpPr>
        <p:spPr bwMode="auto">
          <a:xfrm>
            <a:off x="4953000" y="1143000"/>
            <a:ext cx="609600" cy="542746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23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97" name="Oval 27"/>
          <p:cNvSpPr>
            <a:spLocks noChangeArrowheads="1"/>
          </p:cNvSpPr>
          <p:nvPr/>
        </p:nvSpPr>
        <p:spPr bwMode="auto">
          <a:xfrm>
            <a:off x="8305800" y="4943654"/>
            <a:ext cx="540000" cy="504000"/>
          </a:xfrm>
          <a:prstGeom prst="ellipse">
            <a:avLst/>
          </a:prstGeom>
          <a:solidFill>
            <a:srgbClr val="008A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72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98" name="直接连接符 97"/>
          <p:cNvCxnSpPr>
            <a:stCxn id="92" idx="5"/>
            <a:endCxn id="97" idx="0"/>
          </p:cNvCxnSpPr>
          <p:nvPr/>
        </p:nvCxnSpPr>
        <p:spPr bwMode="auto">
          <a:xfrm rot="16200000" flipH="1">
            <a:off x="8221555" y="4589408"/>
            <a:ext cx="484209" cy="224281"/>
          </a:xfrm>
          <a:prstGeom prst="line">
            <a:avLst/>
          </a:prstGeom>
          <a:solidFill>
            <a:srgbClr val="B9FFB9"/>
          </a:solidFill>
          <a:ln w="38100" cap="flat" cmpd="sng" algn="ctr">
            <a:solidFill>
              <a:srgbClr val="008A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9" name="Oval 27"/>
          <p:cNvSpPr>
            <a:spLocks noChangeArrowheads="1"/>
          </p:cNvSpPr>
          <p:nvPr/>
        </p:nvSpPr>
        <p:spPr bwMode="auto">
          <a:xfrm>
            <a:off x="5715000" y="1143000"/>
            <a:ext cx="609600" cy="542746"/>
          </a:xfrm>
          <a:prstGeom prst="ellipse">
            <a:avLst/>
          </a:prstGeom>
          <a:solidFill>
            <a:srgbClr val="008A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72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688610" y="3506235"/>
            <a:ext cx="2492990" cy="60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000" kern="0" dirty="0" smtClean="0"/>
              <a:t>则不用插入；</a:t>
            </a:r>
            <a:endParaRPr lang="zh-CN" alt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6" grpId="0" animBg="1"/>
      <p:bldP spid="97" grpId="0" animBg="1"/>
      <p:bldP spid="99" grpId="0" animBg="1"/>
      <p:bldP spid="3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"/>
          <p:cNvSpPr txBox="1">
            <a:spLocks noChangeArrowheads="1"/>
          </p:cNvSpPr>
          <p:nvPr/>
        </p:nvSpPr>
        <p:spPr bwMode="auto">
          <a:xfrm>
            <a:off x="76200" y="533400"/>
            <a:ext cx="9067800" cy="6172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000" kern="0" dirty="0" err="1" smtClean="0">
                <a:solidFill>
                  <a:srgbClr val="0000CC"/>
                </a:solidFill>
                <a:latin typeface="+mn-lt"/>
              </a:rPr>
              <a:t>int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insertNode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 </a:t>
            </a:r>
            <a:r>
              <a:rPr kumimoji="0" lang="en-US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PBin</a:t>
            </a:r>
            <a:r>
              <a:rPr kumimoji="0" lang="en-US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SearchTree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ptree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, </a:t>
            </a:r>
            <a:r>
              <a:rPr kumimoji="0" lang="en-US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KeyType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x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)</a:t>
            </a:r>
          </a:p>
          <a:p>
            <a:pPr marL="108000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{ </a:t>
            </a:r>
            <a:r>
              <a:rPr kumimoji="0" lang="en-US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PBin</a:t>
            </a:r>
            <a:r>
              <a:rPr kumimoji="0" lang="en-US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Search</a:t>
            </a:r>
            <a:r>
              <a:rPr kumimoji="0" lang="en-US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Node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p, pos; </a:t>
            </a:r>
            <a:endParaRPr kumimoji="0" lang="en-US" altLang="zh-CN" sz="3000" i="0" u="none" strike="noStrike" kern="0" cap="none" spc="0" normalizeH="0" baseline="0" noProof="0" dirty="0" smtClean="0">
              <a:ln>
                <a:noFill/>
              </a:ln>
              <a:solidFill>
                <a:srgbClr val="008A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08000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if(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search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</a:t>
            </a:r>
            <a:r>
              <a:rPr kumimoji="0" lang="en-US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ptree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, x, &amp;pos)==1)</a:t>
            </a:r>
            <a:r>
              <a:rPr lang="en-US" altLang="zh-CN" sz="3000" kern="0" dirty="0" smtClean="0">
                <a:solidFill>
                  <a:srgbClr val="990099"/>
                </a:solidFill>
                <a:latin typeface="+mn-lt"/>
              </a:rPr>
              <a:t> </a:t>
            </a:r>
            <a:r>
              <a:rPr lang="en-US" altLang="zh-CN" sz="3000" kern="0" dirty="0" smtClean="0">
                <a:solidFill>
                  <a:srgbClr val="003399"/>
                </a:solidFill>
                <a:latin typeface="+mn-lt"/>
              </a:rPr>
              <a:t> 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return 1; </a:t>
            </a:r>
            <a:endParaRPr kumimoji="0" lang="en-US" altLang="zh-CN" sz="3000" i="0" u="none" strike="noStrike" kern="0" cap="none" spc="0" normalizeH="0" baseline="0" noProof="0" dirty="0" smtClean="0">
              <a:ln>
                <a:noFill/>
              </a:ln>
              <a:solidFill>
                <a:srgbClr val="008A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08000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p=(</a:t>
            </a:r>
            <a:r>
              <a:rPr kumimoji="0" lang="en-US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PBinSearchNode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)</a:t>
            </a:r>
            <a:r>
              <a:rPr kumimoji="0" lang="en-US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malloc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</a:t>
            </a:r>
            <a:r>
              <a:rPr kumimoji="0" lang="en-US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sizeof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</a:t>
            </a:r>
            <a:r>
              <a:rPr lang="en-US" altLang="zh-CN" sz="3000" kern="0" dirty="0" smtClean="0">
                <a:latin typeface="+mn-lt"/>
              </a:rPr>
              <a:t>…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));</a:t>
            </a:r>
          </a:p>
          <a:p>
            <a:pPr marL="108000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if(p==Null)    {</a:t>
            </a:r>
            <a:r>
              <a:rPr kumimoji="0" lang="en-US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printf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(“error !\n”);  return 0;} </a:t>
            </a:r>
            <a:endParaRPr kumimoji="0" lang="en-US" altLang="zh-CN" sz="3000" i="0" u="none" strike="noStrike" kern="0" cap="none" spc="0" normalizeH="0" baseline="0" noProof="0" dirty="0" smtClean="0">
              <a:ln>
                <a:noFill/>
              </a:ln>
              <a:solidFill>
                <a:srgbClr val="008A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08000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p-&gt;key =x;      p-&gt;</a:t>
            </a:r>
            <a:r>
              <a:rPr kumimoji="0" lang="en-US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llink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=Null;      </a:t>
            </a:r>
            <a:r>
              <a:rPr lang="en-US" altLang="zh-CN" sz="3000" kern="0" dirty="0" smtClean="0">
                <a:latin typeface="+mn-lt"/>
              </a:rPr>
              <a:t> 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p-&gt;</a:t>
            </a:r>
            <a:r>
              <a:rPr kumimoji="0" lang="en-US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rlink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=Null; </a:t>
            </a:r>
            <a:endParaRPr kumimoji="0" lang="en-US" altLang="zh-CN" sz="3000" i="0" u="none" strike="noStrike" kern="0" cap="none" spc="0" normalizeH="0" baseline="0" noProof="0" dirty="0" smtClean="0">
              <a:ln>
                <a:noFill/>
              </a:ln>
              <a:solidFill>
                <a:srgbClr val="008A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08000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if(pos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==Null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)  *</a:t>
            </a:r>
            <a:r>
              <a:rPr kumimoji="0" lang="en-US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ptree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= p; </a:t>
            </a:r>
            <a:endParaRPr kumimoji="0" lang="en-US" altLang="zh-CN" sz="3000" i="0" u="none" strike="noStrike" kern="0" cap="none" spc="0" normalizeH="0" baseline="0" noProof="0" dirty="0" smtClean="0">
              <a:ln>
                <a:noFill/>
              </a:ln>
              <a:solidFill>
                <a:srgbClr val="008A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08000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if( x&lt;pos-&gt;key)  </a:t>
            </a:r>
            <a:r>
              <a:rPr kumimoji="0" lang="en-US" altLang="zh-CN" sz="3000" i="0" u="none" strike="noStrike" kern="0" cap="none" spc="0" normalizeH="0" noProof="0" dirty="0" smtClean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pos-&gt;</a:t>
            </a:r>
            <a:r>
              <a:rPr kumimoji="0" lang="en-US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llink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= p; </a:t>
            </a:r>
            <a:endParaRPr kumimoji="0" lang="en-US" altLang="zh-CN" sz="3000" i="0" u="none" strike="noStrike" kern="0" cap="none" spc="0" normalizeH="0" baseline="0" noProof="0" dirty="0" smtClean="0">
              <a:ln>
                <a:noFill/>
              </a:ln>
              <a:solidFill>
                <a:srgbClr val="008A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08000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else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pos-&gt;</a:t>
            </a:r>
            <a:r>
              <a:rPr kumimoji="0" lang="en-US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rlink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= p; </a:t>
            </a:r>
            <a:endParaRPr kumimoji="0" lang="en-US" altLang="zh-CN" sz="3000" i="0" u="none" strike="noStrike" kern="0" cap="none" spc="0" normalizeH="0" baseline="0" noProof="0" dirty="0" smtClean="0">
              <a:ln>
                <a:noFill/>
              </a:ln>
              <a:solidFill>
                <a:srgbClr val="008A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08000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return 1; </a:t>
            </a:r>
          </a:p>
          <a:p>
            <a:pPr marL="108000" marR="0" lvl="0" algn="l" defTabSz="914400" rtl="0" eaLnBrk="1" fontAlgn="base" latinLnBrk="0" hangingPunct="1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000" kern="0" dirty="0" smtClean="0">
                <a:latin typeface="+mn-lt"/>
              </a:rPr>
              <a:t>}</a:t>
            </a:r>
            <a:endParaRPr kumimoji="0" lang="en-US" altLang="zh-CN" sz="30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010400" y="1711804"/>
            <a:ext cx="2222656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990099"/>
                </a:solidFill>
              </a:rPr>
              <a:t>//</a:t>
            </a:r>
            <a:r>
              <a:rPr lang="zh-CN" altLang="en-US" kern="0" dirty="0" smtClean="0">
                <a:solidFill>
                  <a:srgbClr val="990099"/>
                </a:solidFill>
              </a:rPr>
              <a:t>若查找到</a:t>
            </a:r>
            <a:r>
              <a:rPr lang="en-US" altLang="zh-CN" kern="0" dirty="0" smtClean="0">
                <a:solidFill>
                  <a:srgbClr val="990099"/>
                </a:solidFill>
              </a:rPr>
              <a:t>x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00600" y="4038600"/>
            <a:ext cx="45720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3399"/>
                </a:solidFill>
              </a:rPr>
              <a:t>//</a:t>
            </a:r>
            <a:r>
              <a:rPr lang="zh-CN" altLang="en-US" kern="0" dirty="0" smtClean="0">
                <a:solidFill>
                  <a:srgbClr val="003399"/>
                </a:solidFill>
              </a:rPr>
              <a:t>若原树</a:t>
            </a:r>
            <a:r>
              <a:rPr lang="en-US" altLang="zh-CN" kern="0" dirty="0" smtClean="0">
                <a:solidFill>
                  <a:srgbClr val="003399"/>
                </a:solidFill>
              </a:rPr>
              <a:t>*</a:t>
            </a:r>
            <a:r>
              <a:rPr lang="en-US" altLang="zh-CN" kern="0" dirty="0" err="1" smtClean="0">
                <a:solidFill>
                  <a:srgbClr val="003399"/>
                </a:solidFill>
              </a:rPr>
              <a:t>ptree</a:t>
            </a:r>
            <a:r>
              <a:rPr lang="zh-CN" altLang="en-US" kern="0" dirty="0" smtClean="0">
                <a:solidFill>
                  <a:srgbClr val="003399"/>
                </a:solidFill>
              </a:rPr>
              <a:t>为空</a:t>
            </a:r>
            <a:r>
              <a:rPr lang="en-US" altLang="zh-CN" kern="0" dirty="0" smtClean="0">
                <a:solidFill>
                  <a:srgbClr val="003399"/>
                </a:solidFill>
              </a:rPr>
              <a:t>, </a:t>
            </a:r>
            <a:r>
              <a:rPr lang="zh-CN" altLang="en-US" kern="0" dirty="0" smtClean="0">
                <a:solidFill>
                  <a:srgbClr val="003399"/>
                </a:solidFill>
              </a:rPr>
              <a:t>则</a:t>
            </a:r>
            <a:r>
              <a:rPr lang="en-US" altLang="zh-CN" kern="0" dirty="0" smtClean="0">
                <a:solidFill>
                  <a:srgbClr val="003399"/>
                </a:solidFill>
              </a:rPr>
              <a:t>…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239000" y="2286000"/>
            <a:ext cx="22098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A00"/>
                </a:solidFill>
              </a:rPr>
              <a:t>//</a:t>
            </a:r>
            <a:r>
              <a:rPr lang="zh-CN" altLang="en-US" kern="0" dirty="0" smtClean="0">
                <a:solidFill>
                  <a:srgbClr val="008A00"/>
                </a:solidFill>
              </a:rPr>
              <a:t>建新结点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886200" y="5181600"/>
            <a:ext cx="5638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3399"/>
                </a:solidFill>
              </a:rPr>
              <a:t>//</a:t>
            </a:r>
            <a:r>
              <a:rPr lang="zh-CN" altLang="en-US" kern="0" dirty="0" smtClean="0">
                <a:solidFill>
                  <a:srgbClr val="003399"/>
                </a:solidFill>
              </a:rPr>
              <a:t>否则</a:t>
            </a:r>
            <a:r>
              <a:rPr lang="en-US" altLang="zh-CN" kern="0" dirty="0" smtClean="0">
                <a:solidFill>
                  <a:srgbClr val="003399"/>
                </a:solidFill>
              </a:rPr>
              <a:t>, x</a:t>
            </a:r>
            <a:r>
              <a:rPr lang="zh-CN" altLang="en-US" kern="0" dirty="0" smtClean="0">
                <a:solidFill>
                  <a:srgbClr val="003399"/>
                </a:solidFill>
              </a:rPr>
              <a:t>成为</a:t>
            </a:r>
            <a:r>
              <a:rPr lang="en-US" altLang="zh-CN" kern="0" dirty="0" smtClean="0">
                <a:solidFill>
                  <a:srgbClr val="003399"/>
                </a:solidFill>
              </a:rPr>
              <a:t>*pos</a:t>
            </a:r>
            <a:r>
              <a:rPr lang="zh-CN" altLang="en-US" kern="0" dirty="0" smtClean="0">
                <a:solidFill>
                  <a:srgbClr val="003399"/>
                </a:solidFill>
              </a:rPr>
              <a:t>的左</a:t>
            </a:r>
            <a:r>
              <a:rPr lang="en-US" altLang="zh-CN" kern="0" dirty="0" smtClean="0">
                <a:solidFill>
                  <a:srgbClr val="003399"/>
                </a:solidFill>
              </a:rPr>
              <a:t>or</a:t>
            </a:r>
            <a:r>
              <a:rPr lang="zh-CN" altLang="en-US" kern="0" dirty="0" smtClean="0">
                <a:solidFill>
                  <a:srgbClr val="003399"/>
                </a:solidFill>
              </a:rPr>
              <a:t>右孩子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876800" y="1143000"/>
            <a:ext cx="3886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A00"/>
                </a:solidFill>
              </a:rPr>
              <a:t>//</a:t>
            </a:r>
            <a:r>
              <a:rPr lang="zh-CN" altLang="en-US" kern="0" dirty="0" smtClean="0">
                <a:solidFill>
                  <a:srgbClr val="008A00"/>
                </a:solidFill>
              </a:rPr>
              <a:t>结点指针</a:t>
            </a:r>
            <a:r>
              <a:rPr lang="en-US" altLang="zh-CN" kern="0" dirty="0" smtClean="0">
                <a:solidFill>
                  <a:srgbClr val="008A00"/>
                </a:solidFill>
              </a:rPr>
              <a:t>p, pos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096000" y="224135"/>
            <a:ext cx="2492990" cy="461665"/>
          </a:xfrm>
          <a:prstGeom prst="rect">
            <a:avLst/>
          </a:prstGeom>
          <a:solidFill>
            <a:srgbClr val="A4D76B"/>
          </a:solidFill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dirty="0" smtClean="0"/>
              <a:t>在二叉树中插入</a:t>
            </a:r>
            <a:r>
              <a:rPr lang="en-US" altLang="zh-CN" sz="2400" dirty="0" smtClean="0"/>
              <a:t>x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381000" y="1080000"/>
            <a:ext cx="8763000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SzPct val="75000"/>
              <a:buFont typeface="Wingdings" pitchFamily="2" charset="2"/>
              <a:buChar char="p"/>
              <a:defRPr/>
            </a:pPr>
            <a:r>
              <a:rPr lang="zh-CN" altLang="en-US" kern="0" dirty="0" smtClean="0"/>
              <a:t> 已知关键码序列，构造二叉排序树，过程：</a:t>
            </a:r>
            <a:endParaRPr lang="en-US" altLang="zh-CN" kern="0" dirty="0" smtClean="0"/>
          </a:p>
          <a:p>
            <a:pPr>
              <a:spcBef>
                <a:spcPts val="0"/>
              </a:spcBef>
              <a:buSzPct val="75000"/>
              <a:buNone/>
              <a:defRPr/>
            </a:pPr>
            <a:r>
              <a:rPr lang="en-US" altLang="zh-CN" kern="0" dirty="0" smtClean="0"/>
              <a:t>   </a:t>
            </a:r>
            <a:r>
              <a:rPr lang="zh-CN" altLang="en-US" kern="0" dirty="0" smtClean="0">
                <a:solidFill>
                  <a:srgbClr val="990099"/>
                </a:solidFill>
              </a:rPr>
              <a:t>按关键码的先后次序，不断插入新结点；</a:t>
            </a:r>
            <a:endParaRPr lang="en-US" altLang="zh-CN" kern="0" dirty="0" smtClean="0">
              <a:solidFill>
                <a:srgbClr val="990099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二叉排序树的构造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 bwMode="auto">
          <a:xfrm>
            <a:off x="381000" y="2209800"/>
            <a:ext cx="8763000" cy="43434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void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create( </a:t>
            </a:r>
            <a:r>
              <a:rPr kumimoji="0" lang="en-US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PBin</a:t>
            </a:r>
            <a:r>
              <a:rPr kumimoji="0" lang="en-US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Search</a:t>
            </a:r>
            <a:r>
              <a:rPr kumimoji="0" lang="en-US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Tree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</a:t>
            </a:r>
            <a:r>
              <a:rPr kumimoji="0" lang="en-US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ptree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, 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000" kern="0" dirty="0" smtClean="0">
                <a:latin typeface="+mn-lt"/>
              </a:rPr>
              <a:t>       </a:t>
            </a:r>
            <a:r>
              <a:rPr kumimoji="0" lang="en-US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SeqDictionary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*</a:t>
            </a:r>
            <a:r>
              <a:rPr kumimoji="0" lang="en-US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dic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)</a:t>
            </a:r>
            <a:endParaRPr kumimoji="0" lang="en-US" altLang="zh-CN" sz="3000" i="0" u="none" strike="noStrike" kern="0" cap="none" spc="0" normalizeH="0" baseline="0" noProof="0" dirty="0" smtClean="0">
              <a:ln>
                <a:noFill/>
              </a:ln>
              <a:solidFill>
                <a:srgbClr val="008A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*</a:t>
            </a:r>
            <a:r>
              <a:rPr kumimoji="0" lang="en-US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ptree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= Null; </a:t>
            </a:r>
            <a:endParaRPr kumimoji="0" lang="en-US" altLang="zh-CN" sz="3000" i="0" u="none" strike="noStrike" kern="0" cap="none" spc="0" normalizeH="0" baseline="0" noProof="0" dirty="0" smtClean="0">
              <a:ln>
                <a:noFill/>
              </a:ln>
              <a:solidFill>
                <a:srgbClr val="008A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for(</a:t>
            </a:r>
            <a:r>
              <a:rPr kumimoji="0" lang="en-US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int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i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=0; </a:t>
            </a:r>
            <a:r>
              <a:rPr kumimoji="0" lang="en-US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i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&lt;</a:t>
            </a:r>
            <a:r>
              <a:rPr kumimoji="0" lang="en-US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dic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-&gt;n; </a:t>
            </a:r>
            <a:r>
              <a:rPr kumimoji="0" lang="en-US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i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++)</a:t>
            </a:r>
            <a:endParaRPr kumimoji="0" lang="en-US" altLang="zh-CN" sz="3000" i="0" u="none" strike="noStrike" kern="0" cap="none" spc="0" normalizeH="0" baseline="0" noProof="0" dirty="0" smtClean="0">
              <a:ln>
                <a:noFill/>
              </a:ln>
              <a:solidFill>
                <a:srgbClr val="008A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 if( ! </a:t>
            </a:r>
            <a:r>
              <a:rPr kumimoji="0" lang="en-US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insertNode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</a:t>
            </a:r>
            <a:r>
              <a:rPr kumimoji="0" lang="en-US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ptree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, </a:t>
            </a:r>
            <a:r>
              <a:rPr kumimoji="0" lang="en-US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dic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-&gt;element[</a:t>
            </a:r>
            <a:r>
              <a:rPr kumimoji="0" lang="en-US" altLang="zh-CN" sz="30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i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].key) )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      return 0; </a:t>
            </a:r>
            <a:endParaRPr kumimoji="0" lang="en-US" altLang="zh-CN" sz="3000" i="0" u="none" strike="noStrike" kern="0" cap="none" spc="0" normalizeH="0" baseline="0" noProof="0" dirty="0" smtClean="0">
              <a:ln>
                <a:noFill/>
              </a:ln>
              <a:solidFill>
                <a:srgbClr val="008A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return 1; </a:t>
            </a:r>
            <a:endParaRPr kumimoji="0" lang="en-US" altLang="zh-CN" sz="3000" i="0" u="none" strike="noStrike" kern="0" cap="none" spc="0" normalizeH="0" baseline="0" noProof="0" dirty="0" smtClean="0">
              <a:ln>
                <a:noFill/>
              </a:ln>
              <a:solidFill>
                <a:srgbClr val="008A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}</a:t>
            </a:r>
          </a:p>
        </p:txBody>
      </p:sp>
      <p:sp>
        <p:nvSpPr>
          <p:cNvPr id="35" name="矩形 34"/>
          <p:cNvSpPr/>
          <p:nvPr/>
        </p:nvSpPr>
        <p:spPr>
          <a:xfrm>
            <a:off x="4419600" y="2778604"/>
            <a:ext cx="51054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137F16"/>
                </a:solidFill>
              </a:rPr>
              <a:t>//</a:t>
            </a:r>
            <a:r>
              <a:rPr lang="zh-CN" altLang="en-US" kern="0" dirty="0" smtClean="0">
                <a:solidFill>
                  <a:srgbClr val="137F16"/>
                </a:solidFill>
              </a:rPr>
              <a:t>由顺序字典</a:t>
            </a:r>
            <a:r>
              <a:rPr lang="en-US" altLang="zh-CN" kern="0" dirty="0" err="1" smtClean="0">
                <a:solidFill>
                  <a:srgbClr val="137F16"/>
                </a:solidFill>
              </a:rPr>
              <a:t>dic</a:t>
            </a:r>
            <a:r>
              <a:rPr lang="zh-CN" altLang="en-US" kern="0" dirty="0" smtClean="0">
                <a:solidFill>
                  <a:srgbClr val="137F16"/>
                </a:solidFill>
              </a:rPr>
              <a:t>建二叉排序树</a:t>
            </a:r>
            <a:endParaRPr lang="zh-CN" altLang="en-US" dirty="0">
              <a:solidFill>
                <a:srgbClr val="137F16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048000" y="3331458"/>
            <a:ext cx="1460656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A00"/>
                </a:solidFill>
              </a:rPr>
              <a:t>//</a:t>
            </a:r>
            <a:r>
              <a:rPr lang="zh-CN" altLang="en-US" kern="0" dirty="0" smtClean="0">
                <a:solidFill>
                  <a:srgbClr val="008A00"/>
                </a:solidFill>
              </a:rPr>
              <a:t>建空树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4724400" y="3886200"/>
            <a:ext cx="47244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//</a:t>
            </a:r>
            <a:r>
              <a:rPr lang="zh-CN" altLang="en-US" kern="0" dirty="0" smtClean="0">
                <a:solidFill>
                  <a:srgbClr val="0000CC"/>
                </a:solidFill>
              </a:rPr>
              <a:t>将字典元素依次插入树中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200400" y="5007858"/>
            <a:ext cx="5029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A00"/>
                </a:solidFill>
              </a:rPr>
              <a:t>//</a:t>
            </a:r>
            <a:r>
              <a:rPr lang="zh-CN" altLang="en-US" kern="0" dirty="0" smtClean="0">
                <a:solidFill>
                  <a:srgbClr val="008A00"/>
                </a:solidFill>
              </a:rPr>
              <a:t>若插入失败，返回</a:t>
            </a:r>
            <a:r>
              <a:rPr lang="en-US" altLang="zh-CN" kern="0" dirty="0" smtClean="0">
                <a:solidFill>
                  <a:srgbClr val="008A00"/>
                </a:solidFill>
              </a:rPr>
              <a:t>0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2286000" y="5541258"/>
            <a:ext cx="3505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A00"/>
                </a:solidFill>
              </a:rPr>
              <a:t>//</a:t>
            </a:r>
            <a:r>
              <a:rPr lang="zh-CN" altLang="en-US" kern="0" dirty="0" smtClean="0">
                <a:solidFill>
                  <a:srgbClr val="008A00"/>
                </a:solidFill>
              </a:rPr>
              <a:t>建立成功，返回</a:t>
            </a:r>
            <a:r>
              <a:rPr lang="en-US" altLang="zh-CN" kern="0" dirty="0" smtClean="0">
                <a:solidFill>
                  <a:srgbClr val="008A00"/>
                </a:solidFill>
              </a:rPr>
              <a:t>1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381000" y="3273532"/>
            <a:ext cx="312906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kern="0" dirty="0" smtClean="0"/>
              <a:t>{</a:t>
            </a:r>
            <a:endParaRPr lang="zh-CN" alt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5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回顾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33400" y="1219200"/>
            <a:ext cx="8610600" cy="436427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2000">
              <a:lnSpc>
                <a:spcPct val="13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zh-CN" altLang="en-US" sz="3200" dirty="0" smtClean="0"/>
              <a:t> 字典的散列表示：</a:t>
            </a:r>
            <a:endParaRPr lang="en-US" altLang="zh-CN" sz="3200" dirty="0" smtClean="0"/>
          </a:p>
          <a:p>
            <a:pPr>
              <a:lnSpc>
                <a:spcPct val="130000"/>
              </a:lnSpc>
              <a:spcBef>
                <a:spcPts val="0"/>
              </a:spcBef>
              <a:buSzPct val="75000"/>
              <a:buNone/>
            </a:pPr>
            <a:r>
              <a:rPr lang="en-US" altLang="zh-CN" sz="3200" dirty="0" smtClean="0"/>
              <a:t>    </a:t>
            </a:r>
          </a:p>
          <a:p>
            <a:pPr marL="108000">
              <a:spcBef>
                <a:spcPts val="0"/>
              </a:spcBef>
              <a:buNone/>
            </a:pPr>
            <a:endParaRPr lang="en-US" altLang="zh-CN" sz="3200" dirty="0" smtClean="0"/>
          </a:p>
          <a:p>
            <a:pPr marL="72000">
              <a:lnSpc>
                <a:spcPct val="140000"/>
              </a:lnSpc>
              <a:spcBef>
                <a:spcPts val="2400"/>
              </a:spcBef>
              <a:buNone/>
            </a:pPr>
            <a:r>
              <a:rPr lang="en-US" altLang="zh-CN" sz="3200" dirty="0" smtClean="0"/>
              <a:t>-- </a:t>
            </a:r>
            <a:r>
              <a:rPr lang="zh-CN" altLang="en-US" sz="3200" dirty="0" smtClean="0"/>
              <a:t>若有</a:t>
            </a:r>
            <a:r>
              <a:rPr lang="en-US" altLang="zh-CN" sz="3200" dirty="0" smtClean="0"/>
              <a:t>key</a:t>
            </a:r>
            <a:r>
              <a:rPr lang="en-US" altLang="zh-CN" sz="3200" baseline="-25000" dirty="0" smtClean="0"/>
              <a:t>1</a:t>
            </a:r>
            <a:r>
              <a:rPr lang="en-US" altLang="zh-CN" sz="3200" dirty="0" smtClean="0"/>
              <a:t> ≠ key</a:t>
            </a:r>
            <a:r>
              <a:rPr lang="en-US" altLang="zh-CN" sz="3200" baseline="-25000" dirty="0" smtClean="0"/>
              <a:t>2</a:t>
            </a:r>
            <a:r>
              <a:rPr lang="zh-CN" altLang="en-US" sz="3200" dirty="0" smtClean="0"/>
              <a:t> 且 </a:t>
            </a:r>
            <a:r>
              <a:rPr lang="en-US" altLang="zh-CN" sz="3200" dirty="0" smtClean="0"/>
              <a:t>h(key</a:t>
            </a:r>
            <a:r>
              <a:rPr lang="en-US" altLang="zh-CN" sz="3200" baseline="-25000" dirty="0" smtClean="0"/>
              <a:t>1</a:t>
            </a:r>
            <a:r>
              <a:rPr lang="en-US" altLang="zh-CN" sz="3200" dirty="0" smtClean="0"/>
              <a:t>)==h(key</a:t>
            </a:r>
            <a:r>
              <a:rPr lang="en-US" altLang="zh-CN" sz="3200" baseline="-25000" dirty="0" smtClean="0"/>
              <a:t>2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，</a:t>
            </a:r>
            <a:r>
              <a:rPr lang="en-US" altLang="zh-CN" sz="3200" dirty="0" smtClean="0"/>
              <a:t> </a:t>
            </a:r>
          </a:p>
          <a:p>
            <a:pPr marL="1080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</a:t>
            </a:r>
            <a:r>
              <a:rPr lang="zh-CN" altLang="en-US" sz="3200" dirty="0" smtClean="0"/>
              <a:t>则发生</a:t>
            </a:r>
            <a:r>
              <a:rPr lang="zh-CN" altLang="en-US" sz="3200" dirty="0" smtClean="0">
                <a:solidFill>
                  <a:srgbClr val="C00000"/>
                </a:solidFill>
              </a:rPr>
              <a:t>碰撞</a:t>
            </a:r>
            <a:r>
              <a:rPr lang="zh-CN" altLang="en-US" sz="3200" dirty="0" smtClean="0"/>
              <a:t>，</a:t>
            </a:r>
            <a:endParaRPr lang="en-US" altLang="zh-CN" sz="3200" dirty="0" smtClean="0"/>
          </a:p>
          <a:p>
            <a:pPr marL="1080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key1, key2</a:t>
            </a:r>
            <a:r>
              <a:rPr lang="zh-CN" altLang="en-US" sz="3200" dirty="0" smtClean="0"/>
              <a:t>互称</a:t>
            </a:r>
            <a:r>
              <a:rPr lang="zh-CN" altLang="en-US" sz="3200" dirty="0" smtClean="0">
                <a:solidFill>
                  <a:srgbClr val="006600"/>
                </a:solidFill>
              </a:rPr>
              <a:t>同义词。</a:t>
            </a:r>
            <a:endParaRPr lang="en-US" altLang="zh-CN" sz="3200" dirty="0" smtClean="0">
              <a:solidFill>
                <a:srgbClr val="006600"/>
              </a:solidFill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985200" y="2344800"/>
            <a:ext cx="2362200" cy="62459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altLang="en-US" sz="3200" dirty="0" smtClean="0"/>
              <a:t>关键码</a:t>
            </a:r>
            <a:r>
              <a:rPr lang="en-US" altLang="zh-CN" sz="3200" dirty="0" smtClean="0"/>
              <a:t>key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715000" y="2423536"/>
            <a:ext cx="3200400" cy="683264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altLang="en-US" sz="3200" dirty="0" smtClean="0"/>
              <a:t>散列地址</a:t>
            </a:r>
            <a:r>
              <a:rPr lang="en-US" altLang="zh-CN" sz="3200" dirty="0" smtClean="0"/>
              <a:t>h(key)</a:t>
            </a:r>
          </a:p>
        </p:txBody>
      </p:sp>
      <p:cxnSp>
        <p:nvCxnSpPr>
          <p:cNvPr id="10" name="直接箭头连接符 9"/>
          <p:cNvCxnSpPr/>
          <p:nvPr/>
        </p:nvCxnSpPr>
        <p:spPr bwMode="auto">
          <a:xfrm>
            <a:off x="3118800" y="2738370"/>
            <a:ext cx="2520000" cy="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3276600" y="2101205"/>
            <a:ext cx="2362200" cy="62459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altLang="en-US" sz="3200" dirty="0" smtClean="0">
                <a:solidFill>
                  <a:srgbClr val="007E00"/>
                </a:solidFill>
              </a:rPr>
              <a:t>散列函数</a:t>
            </a:r>
            <a:r>
              <a:rPr lang="en-US" altLang="zh-CN" sz="3200" dirty="0" smtClean="0">
                <a:solidFill>
                  <a:srgbClr val="007E00"/>
                </a:solidFill>
              </a:rPr>
              <a:t>h</a:t>
            </a:r>
          </a:p>
        </p:txBody>
      </p:sp>
      <p:sp>
        <p:nvSpPr>
          <p:cNvPr id="12" name="矩形 11"/>
          <p:cNvSpPr/>
          <p:nvPr/>
        </p:nvSpPr>
        <p:spPr bwMode="auto">
          <a:xfrm>
            <a:off x="1045200" y="2116200"/>
            <a:ext cx="7740000" cy="1008000"/>
          </a:xfrm>
          <a:prstGeom prst="rect">
            <a:avLst/>
          </a:prstGeom>
          <a:noFill/>
          <a:ln w="28575" cap="flat" cmpd="sng" algn="ctr">
            <a:solidFill>
              <a:srgbClr val="007E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二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叉排序树的构造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8318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81000" y="914400"/>
            <a:ext cx="8763000" cy="5943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sz="3000" kern="0" dirty="0" smtClean="0">
                <a:latin typeface="+mj-lt"/>
              </a:rPr>
              <a:t>例</a:t>
            </a:r>
            <a:r>
              <a:rPr lang="en-US" altLang="zh-CN" sz="3000" kern="0" dirty="0" smtClean="0">
                <a:latin typeface="+mj-lt"/>
              </a:rPr>
              <a:t>: </a:t>
            </a:r>
            <a:r>
              <a:rPr lang="zh-CN" altLang="en-US" sz="3000" kern="0" dirty="0" smtClean="0">
                <a:latin typeface="+mj-lt"/>
              </a:rPr>
              <a:t>关键码 </a:t>
            </a:r>
            <a:r>
              <a:rPr lang="en-US" altLang="zh-CN" sz="3000" kern="0" dirty="0" smtClean="0">
                <a:latin typeface="+mj-lt"/>
              </a:rPr>
              <a:t>{</a:t>
            </a:r>
            <a:r>
              <a:rPr lang="en-US" altLang="zh-CN" sz="3000" kern="0" dirty="0" smtClean="0">
                <a:solidFill>
                  <a:srgbClr val="008A00"/>
                </a:solidFill>
                <a:latin typeface="+mj-lt"/>
              </a:rPr>
              <a:t>18,73,10,5,68,99</a:t>
            </a:r>
            <a:r>
              <a:rPr lang="en-US" altLang="zh-CN" sz="3000" kern="0" dirty="0" smtClean="0">
                <a:latin typeface="+mj-lt"/>
              </a:rPr>
              <a:t>,27,41,51,32,25}</a:t>
            </a:r>
            <a:r>
              <a:rPr lang="zh-CN" altLang="en-US" sz="3000" kern="0" dirty="0" smtClean="0">
                <a:latin typeface="+mj-lt"/>
              </a:rPr>
              <a:t>，</a:t>
            </a:r>
            <a:endParaRPr lang="en-US" altLang="zh-CN" sz="3000" kern="0" dirty="0" smtClean="0">
              <a:latin typeface="+mj-lt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j-lt"/>
              </a:rPr>
              <a:t>                 </a:t>
            </a:r>
            <a:r>
              <a:rPr lang="en-US" altLang="zh-CN" sz="3000" kern="0" dirty="0" smtClean="0"/>
              <a:t>{27,41,51,32,25,</a:t>
            </a:r>
            <a:r>
              <a:rPr lang="en-US" altLang="zh-CN" sz="3000" kern="0" dirty="0" smtClean="0">
                <a:solidFill>
                  <a:srgbClr val="008A00"/>
                </a:solidFill>
              </a:rPr>
              <a:t>18,73,10,5,68,99</a:t>
            </a:r>
            <a:r>
              <a:rPr lang="en-US" altLang="zh-CN" sz="3000" kern="0" dirty="0" smtClean="0"/>
              <a:t>}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altLang="zh-CN" sz="3000" kern="0" dirty="0" smtClean="0"/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altLang="zh-CN" sz="3000" kern="0" dirty="0" smtClean="0"/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altLang="zh-CN" sz="3000" kern="0" dirty="0" smtClean="0"/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altLang="zh-CN" sz="3000" kern="0" dirty="0" smtClean="0"/>
          </a:p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altLang="zh-CN" sz="3000" kern="0" baseline="0" dirty="0" smtClean="0">
              <a:latin typeface="+mj-lt"/>
            </a:endParaRPr>
          </a:p>
        </p:txBody>
      </p:sp>
      <p:sp>
        <p:nvSpPr>
          <p:cNvPr id="13" name="Oval 26"/>
          <p:cNvSpPr>
            <a:spLocks noChangeArrowheads="1"/>
          </p:cNvSpPr>
          <p:nvPr/>
        </p:nvSpPr>
        <p:spPr bwMode="auto">
          <a:xfrm>
            <a:off x="1295400" y="280107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en-US" altLang="zh-CN" sz="3200" dirty="0"/>
          </a:p>
        </p:txBody>
      </p:sp>
      <p:sp>
        <p:nvSpPr>
          <p:cNvPr id="14" name="Oval 27"/>
          <p:cNvSpPr>
            <a:spLocks noChangeArrowheads="1"/>
          </p:cNvSpPr>
          <p:nvPr/>
        </p:nvSpPr>
        <p:spPr bwMode="auto">
          <a:xfrm>
            <a:off x="2064000" y="2133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/>
              <a:t>18</a:t>
            </a:r>
            <a:endParaRPr lang="en-US" altLang="zh-CN" sz="3200" dirty="0"/>
          </a:p>
        </p:txBody>
      </p:sp>
      <p:sp>
        <p:nvSpPr>
          <p:cNvPr id="15" name="Oval 28"/>
          <p:cNvSpPr>
            <a:spLocks noChangeArrowheads="1"/>
          </p:cNvSpPr>
          <p:nvPr/>
        </p:nvSpPr>
        <p:spPr bwMode="auto">
          <a:xfrm>
            <a:off x="2749800" y="2812038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73</a:t>
            </a:r>
            <a:endParaRPr lang="zh-CN" altLang="en-US" sz="3200" dirty="0"/>
          </a:p>
        </p:txBody>
      </p:sp>
      <p:sp>
        <p:nvSpPr>
          <p:cNvPr id="16" name="Oval 29"/>
          <p:cNvSpPr>
            <a:spLocks noChangeArrowheads="1"/>
          </p:cNvSpPr>
          <p:nvPr/>
        </p:nvSpPr>
        <p:spPr bwMode="auto">
          <a:xfrm>
            <a:off x="762000" y="3470168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17" name="Oval 30"/>
          <p:cNvSpPr>
            <a:spLocks noChangeArrowheads="1"/>
          </p:cNvSpPr>
          <p:nvPr/>
        </p:nvSpPr>
        <p:spPr bwMode="auto">
          <a:xfrm>
            <a:off x="3207000" y="352922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99</a:t>
            </a:r>
            <a:endParaRPr lang="en-US" altLang="zh-CN" sz="3200" dirty="0"/>
          </a:p>
        </p:txBody>
      </p:sp>
      <p:sp>
        <p:nvSpPr>
          <p:cNvPr id="18" name="Oval 29"/>
          <p:cNvSpPr>
            <a:spLocks noChangeArrowheads="1"/>
          </p:cNvSpPr>
          <p:nvPr/>
        </p:nvSpPr>
        <p:spPr bwMode="auto">
          <a:xfrm>
            <a:off x="2286000" y="352922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68</a:t>
            </a:r>
            <a:endParaRPr lang="zh-CN" altLang="en-US" sz="3200" dirty="0"/>
          </a:p>
        </p:txBody>
      </p:sp>
      <p:cxnSp>
        <p:nvCxnSpPr>
          <p:cNvPr id="19" name="直接连接符 18"/>
          <p:cNvCxnSpPr>
            <a:stCxn id="14" idx="3"/>
            <a:endCxn id="13" idx="0"/>
          </p:cNvCxnSpPr>
          <p:nvPr/>
        </p:nvCxnSpPr>
        <p:spPr bwMode="auto">
          <a:xfrm flipH="1">
            <a:off x="1565400" y="2563791"/>
            <a:ext cx="577681" cy="23728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直接连接符 19"/>
          <p:cNvCxnSpPr>
            <a:stCxn id="14" idx="5"/>
            <a:endCxn id="15" idx="0"/>
          </p:cNvCxnSpPr>
          <p:nvPr/>
        </p:nvCxnSpPr>
        <p:spPr bwMode="auto">
          <a:xfrm>
            <a:off x="2524919" y="2563791"/>
            <a:ext cx="494881" cy="24824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直接连接符 20"/>
          <p:cNvCxnSpPr>
            <a:stCxn id="13" idx="3"/>
            <a:endCxn id="16" idx="0"/>
          </p:cNvCxnSpPr>
          <p:nvPr/>
        </p:nvCxnSpPr>
        <p:spPr bwMode="auto">
          <a:xfrm flipH="1">
            <a:off x="1032000" y="3231267"/>
            <a:ext cx="342481" cy="23890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直接连接符 21"/>
          <p:cNvCxnSpPr>
            <a:stCxn id="15" idx="3"/>
            <a:endCxn id="18" idx="0"/>
          </p:cNvCxnSpPr>
          <p:nvPr/>
        </p:nvCxnSpPr>
        <p:spPr bwMode="auto">
          <a:xfrm flipH="1">
            <a:off x="2556000" y="3242229"/>
            <a:ext cx="272881" cy="28699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接连接符 22"/>
          <p:cNvCxnSpPr>
            <a:stCxn id="15" idx="5"/>
            <a:endCxn id="17" idx="0"/>
          </p:cNvCxnSpPr>
          <p:nvPr/>
        </p:nvCxnSpPr>
        <p:spPr bwMode="auto">
          <a:xfrm>
            <a:off x="3210719" y="3242229"/>
            <a:ext cx="266281" cy="28699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Oval 29"/>
          <p:cNvSpPr>
            <a:spLocks noChangeArrowheads="1"/>
          </p:cNvSpPr>
          <p:nvPr/>
        </p:nvSpPr>
        <p:spPr bwMode="auto">
          <a:xfrm>
            <a:off x="1752600" y="427135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27</a:t>
            </a:r>
            <a:endParaRPr lang="zh-CN" altLang="en-US" sz="3200" dirty="0"/>
          </a:p>
        </p:txBody>
      </p:sp>
      <p:cxnSp>
        <p:nvCxnSpPr>
          <p:cNvPr id="25" name="直接连接符 24"/>
          <p:cNvCxnSpPr>
            <a:stCxn id="18" idx="3"/>
            <a:endCxn id="24" idx="0"/>
          </p:cNvCxnSpPr>
          <p:nvPr/>
        </p:nvCxnSpPr>
        <p:spPr bwMode="auto">
          <a:xfrm flipH="1">
            <a:off x="2022600" y="3959413"/>
            <a:ext cx="342481" cy="31193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1295400" y="496984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25</a:t>
            </a:r>
            <a:endParaRPr lang="en-US" altLang="zh-CN" sz="3200" dirty="0"/>
          </a:p>
        </p:txBody>
      </p:sp>
      <p:cxnSp>
        <p:nvCxnSpPr>
          <p:cNvPr id="27" name="直接连接符 26"/>
          <p:cNvCxnSpPr>
            <a:stCxn id="24" idx="3"/>
            <a:endCxn id="26" idx="0"/>
          </p:cNvCxnSpPr>
          <p:nvPr/>
        </p:nvCxnSpPr>
        <p:spPr bwMode="auto">
          <a:xfrm flipH="1">
            <a:off x="1565400" y="4701543"/>
            <a:ext cx="266281" cy="26830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直接连接符 27"/>
          <p:cNvCxnSpPr>
            <a:stCxn id="29" idx="0"/>
            <a:endCxn id="24" idx="5"/>
          </p:cNvCxnSpPr>
          <p:nvPr/>
        </p:nvCxnSpPr>
        <p:spPr bwMode="auto">
          <a:xfrm flipH="1" flipV="1">
            <a:off x="2213519" y="4701543"/>
            <a:ext cx="266281" cy="28331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Oval 30"/>
          <p:cNvSpPr>
            <a:spLocks noChangeArrowheads="1"/>
          </p:cNvSpPr>
          <p:nvPr/>
        </p:nvSpPr>
        <p:spPr bwMode="auto">
          <a:xfrm>
            <a:off x="2209800" y="498485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41</a:t>
            </a:r>
            <a:endParaRPr lang="en-US" altLang="zh-CN" sz="3200" dirty="0"/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1752600" y="566053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32</a:t>
            </a:r>
            <a:endParaRPr lang="en-US" altLang="zh-CN" sz="3200" dirty="0"/>
          </a:p>
        </p:txBody>
      </p:sp>
      <p:cxnSp>
        <p:nvCxnSpPr>
          <p:cNvPr id="31" name="直接连接符 30"/>
          <p:cNvCxnSpPr>
            <a:stCxn id="29" idx="3"/>
            <a:endCxn id="30" idx="0"/>
          </p:cNvCxnSpPr>
          <p:nvPr/>
        </p:nvCxnSpPr>
        <p:spPr bwMode="auto">
          <a:xfrm flipH="1">
            <a:off x="2022600" y="5415045"/>
            <a:ext cx="266281" cy="24549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直接连接符 31"/>
          <p:cNvCxnSpPr>
            <a:stCxn id="33" idx="0"/>
            <a:endCxn id="29" idx="5"/>
          </p:cNvCxnSpPr>
          <p:nvPr/>
        </p:nvCxnSpPr>
        <p:spPr bwMode="auto">
          <a:xfrm flipH="1" flipV="1">
            <a:off x="2670719" y="5415045"/>
            <a:ext cx="266281" cy="22834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Oval 30"/>
          <p:cNvSpPr>
            <a:spLocks noChangeArrowheads="1"/>
          </p:cNvSpPr>
          <p:nvPr/>
        </p:nvSpPr>
        <p:spPr bwMode="auto">
          <a:xfrm>
            <a:off x="2667000" y="564339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51</a:t>
            </a:r>
            <a:endParaRPr lang="en-US" altLang="zh-CN" sz="3200" dirty="0"/>
          </a:p>
        </p:txBody>
      </p:sp>
      <p:sp>
        <p:nvSpPr>
          <p:cNvPr id="40" name="Oval 27"/>
          <p:cNvSpPr>
            <a:spLocks noChangeArrowheads="1"/>
          </p:cNvSpPr>
          <p:nvPr/>
        </p:nvSpPr>
        <p:spPr bwMode="auto">
          <a:xfrm>
            <a:off x="6324600" y="2209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/>
              <a:t>27</a:t>
            </a:r>
            <a:endParaRPr lang="en-US" altLang="zh-CN" sz="3200" dirty="0"/>
          </a:p>
        </p:txBody>
      </p:sp>
      <p:sp>
        <p:nvSpPr>
          <p:cNvPr id="41" name="Oval 28"/>
          <p:cNvSpPr>
            <a:spLocks noChangeArrowheads="1"/>
          </p:cNvSpPr>
          <p:nvPr/>
        </p:nvSpPr>
        <p:spPr bwMode="auto">
          <a:xfrm>
            <a:off x="6947274" y="289888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41</a:t>
            </a:r>
            <a:endParaRPr lang="zh-CN" altLang="en-US" sz="3200" dirty="0"/>
          </a:p>
        </p:txBody>
      </p:sp>
      <p:cxnSp>
        <p:nvCxnSpPr>
          <p:cNvPr id="42" name="直接连接符 41"/>
          <p:cNvCxnSpPr>
            <a:stCxn id="40" idx="5"/>
            <a:endCxn id="41" idx="0"/>
          </p:cNvCxnSpPr>
          <p:nvPr/>
        </p:nvCxnSpPr>
        <p:spPr bwMode="auto">
          <a:xfrm>
            <a:off x="6785519" y="2639991"/>
            <a:ext cx="431755" cy="25889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Oval 28"/>
          <p:cNvSpPr>
            <a:spLocks noChangeArrowheads="1"/>
          </p:cNvSpPr>
          <p:nvPr/>
        </p:nvSpPr>
        <p:spPr bwMode="auto">
          <a:xfrm>
            <a:off x="7467600" y="358746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51</a:t>
            </a:r>
            <a:endParaRPr lang="zh-CN" altLang="en-US" sz="3200" dirty="0"/>
          </a:p>
        </p:txBody>
      </p:sp>
      <p:cxnSp>
        <p:nvCxnSpPr>
          <p:cNvPr id="44" name="直接连接符 43"/>
          <p:cNvCxnSpPr>
            <a:stCxn id="41" idx="5"/>
            <a:endCxn id="43" idx="0"/>
          </p:cNvCxnSpPr>
          <p:nvPr/>
        </p:nvCxnSpPr>
        <p:spPr bwMode="auto">
          <a:xfrm>
            <a:off x="7408193" y="3329075"/>
            <a:ext cx="329407" cy="25838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Oval 28"/>
          <p:cNvSpPr>
            <a:spLocks noChangeArrowheads="1"/>
          </p:cNvSpPr>
          <p:nvPr/>
        </p:nvSpPr>
        <p:spPr bwMode="auto">
          <a:xfrm>
            <a:off x="6477000" y="358468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32</a:t>
            </a:r>
            <a:endParaRPr lang="zh-CN" altLang="en-US" sz="3200" dirty="0"/>
          </a:p>
        </p:txBody>
      </p:sp>
      <p:cxnSp>
        <p:nvCxnSpPr>
          <p:cNvPr id="46" name="直接连接符 45"/>
          <p:cNvCxnSpPr>
            <a:stCxn id="41" idx="3"/>
            <a:endCxn id="45" idx="0"/>
          </p:cNvCxnSpPr>
          <p:nvPr/>
        </p:nvCxnSpPr>
        <p:spPr bwMode="auto">
          <a:xfrm flipH="1">
            <a:off x="6747000" y="3329075"/>
            <a:ext cx="279355" cy="255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Oval 28"/>
          <p:cNvSpPr>
            <a:spLocks noChangeArrowheads="1"/>
          </p:cNvSpPr>
          <p:nvPr/>
        </p:nvSpPr>
        <p:spPr bwMode="auto">
          <a:xfrm>
            <a:off x="5715000" y="2895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25</a:t>
            </a:r>
            <a:endParaRPr lang="zh-CN" altLang="en-US" sz="3200" dirty="0"/>
          </a:p>
        </p:txBody>
      </p:sp>
      <p:cxnSp>
        <p:nvCxnSpPr>
          <p:cNvPr id="48" name="直接连接符 47"/>
          <p:cNvCxnSpPr>
            <a:stCxn id="40" idx="3"/>
            <a:endCxn id="47" idx="0"/>
          </p:cNvCxnSpPr>
          <p:nvPr/>
        </p:nvCxnSpPr>
        <p:spPr bwMode="auto">
          <a:xfrm flipH="1">
            <a:off x="5985000" y="2639991"/>
            <a:ext cx="418681" cy="255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Oval 28"/>
          <p:cNvSpPr>
            <a:spLocks noChangeArrowheads="1"/>
          </p:cNvSpPr>
          <p:nvPr/>
        </p:nvSpPr>
        <p:spPr bwMode="auto">
          <a:xfrm>
            <a:off x="5181600" y="35814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18</a:t>
            </a:r>
            <a:endParaRPr lang="zh-CN" altLang="en-US" sz="3200" dirty="0"/>
          </a:p>
        </p:txBody>
      </p:sp>
      <p:cxnSp>
        <p:nvCxnSpPr>
          <p:cNvPr id="50" name="直接连接符 49"/>
          <p:cNvCxnSpPr>
            <a:stCxn id="47" idx="3"/>
            <a:endCxn id="49" idx="0"/>
          </p:cNvCxnSpPr>
          <p:nvPr/>
        </p:nvCxnSpPr>
        <p:spPr bwMode="auto">
          <a:xfrm flipH="1">
            <a:off x="5451600" y="3325791"/>
            <a:ext cx="342481" cy="255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Oval 28"/>
          <p:cNvSpPr>
            <a:spLocks noChangeArrowheads="1"/>
          </p:cNvSpPr>
          <p:nvPr/>
        </p:nvSpPr>
        <p:spPr bwMode="auto">
          <a:xfrm>
            <a:off x="7924800" y="4282608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73</a:t>
            </a:r>
            <a:endParaRPr lang="zh-CN" altLang="en-US" sz="3200" dirty="0"/>
          </a:p>
        </p:txBody>
      </p:sp>
      <p:cxnSp>
        <p:nvCxnSpPr>
          <p:cNvPr id="54" name="直接连接符 53"/>
          <p:cNvCxnSpPr>
            <a:stCxn id="43" idx="5"/>
            <a:endCxn id="53" idx="0"/>
          </p:cNvCxnSpPr>
          <p:nvPr/>
        </p:nvCxnSpPr>
        <p:spPr bwMode="auto">
          <a:xfrm>
            <a:off x="7928519" y="4017653"/>
            <a:ext cx="266281" cy="26495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Oval 28"/>
          <p:cNvSpPr>
            <a:spLocks noChangeArrowheads="1"/>
          </p:cNvSpPr>
          <p:nvPr/>
        </p:nvSpPr>
        <p:spPr bwMode="auto">
          <a:xfrm>
            <a:off x="4724400" y="4282608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zh-CN" altLang="en-US" sz="3200" dirty="0"/>
          </a:p>
        </p:txBody>
      </p:sp>
      <p:cxnSp>
        <p:nvCxnSpPr>
          <p:cNvPr id="56" name="直接连接符 55"/>
          <p:cNvCxnSpPr>
            <a:stCxn id="49" idx="3"/>
            <a:endCxn id="55" idx="0"/>
          </p:cNvCxnSpPr>
          <p:nvPr/>
        </p:nvCxnSpPr>
        <p:spPr bwMode="auto">
          <a:xfrm flipH="1">
            <a:off x="4994400" y="4011591"/>
            <a:ext cx="266281" cy="27101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Oval 28"/>
          <p:cNvSpPr>
            <a:spLocks noChangeArrowheads="1"/>
          </p:cNvSpPr>
          <p:nvPr/>
        </p:nvSpPr>
        <p:spPr bwMode="auto">
          <a:xfrm>
            <a:off x="4267200" y="505395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cxnSp>
        <p:nvCxnSpPr>
          <p:cNvPr id="58" name="直接连接符 57"/>
          <p:cNvCxnSpPr>
            <a:stCxn id="55" idx="3"/>
            <a:endCxn id="57" idx="0"/>
          </p:cNvCxnSpPr>
          <p:nvPr/>
        </p:nvCxnSpPr>
        <p:spPr bwMode="auto">
          <a:xfrm rot="5400000">
            <a:off x="4499764" y="4750236"/>
            <a:ext cx="341155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Oval 28"/>
          <p:cNvSpPr>
            <a:spLocks noChangeArrowheads="1"/>
          </p:cNvSpPr>
          <p:nvPr/>
        </p:nvSpPr>
        <p:spPr bwMode="auto">
          <a:xfrm>
            <a:off x="7467600" y="505117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68</a:t>
            </a:r>
            <a:endParaRPr lang="zh-CN" altLang="en-US" sz="3200" dirty="0"/>
          </a:p>
        </p:txBody>
      </p:sp>
      <p:cxnSp>
        <p:nvCxnSpPr>
          <p:cNvPr id="60" name="直接连接符 59"/>
          <p:cNvCxnSpPr>
            <a:stCxn id="53" idx="3"/>
            <a:endCxn id="59" idx="0"/>
          </p:cNvCxnSpPr>
          <p:nvPr/>
        </p:nvCxnSpPr>
        <p:spPr bwMode="auto">
          <a:xfrm flipH="1">
            <a:off x="7737600" y="4712799"/>
            <a:ext cx="266281" cy="3383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Oval 28"/>
          <p:cNvSpPr>
            <a:spLocks noChangeArrowheads="1"/>
          </p:cNvSpPr>
          <p:nvPr/>
        </p:nvSpPr>
        <p:spPr bwMode="auto">
          <a:xfrm>
            <a:off x="8445125" y="5044608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99</a:t>
            </a:r>
            <a:endParaRPr lang="zh-CN" altLang="en-US" sz="3200" dirty="0"/>
          </a:p>
        </p:txBody>
      </p:sp>
      <p:cxnSp>
        <p:nvCxnSpPr>
          <p:cNvPr id="62" name="直接连接符 61"/>
          <p:cNvCxnSpPr>
            <a:stCxn id="53" idx="5"/>
            <a:endCxn id="61" idx="0"/>
          </p:cNvCxnSpPr>
          <p:nvPr/>
        </p:nvCxnSpPr>
        <p:spPr bwMode="auto">
          <a:xfrm>
            <a:off x="8385719" y="4712799"/>
            <a:ext cx="329406" cy="331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矩形 64"/>
          <p:cNvSpPr/>
          <p:nvPr/>
        </p:nvSpPr>
        <p:spPr>
          <a:xfrm>
            <a:off x="3200400" y="5791200"/>
            <a:ext cx="6096000" cy="583558"/>
          </a:xfrm>
          <a:prstGeom prst="rect">
            <a:avLst/>
          </a:prstGeom>
          <a:solidFill>
            <a:srgbClr val="226845"/>
          </a:solidFill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插入顺序不同，所得二叉排序树不同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4" grpId="0" animBg="1"/>
      <p:bldP spid="26" grpId="0" animBg="1"/>
      <p:bldP spid="29" grpId="0" animBg="1"/>
      <p:bldP spid="30" grpId="0" animBg="1"/>
      <p:bldP spid="33" grpId="0" animBg="1"/>
      <p:bldP spid="40" grpId="0" animBg="1"/>
      <p:bldP spid="41" grpId="0" animBg="1"/>
      <p:bldP spid="43" grpId="0" animBg="1"/>
      <p:bldP spid="45" grpId="0" animBg="1"/>
      <p:bldP spid="47" grpId="0" animBg="1"/>
      <p:bldP spid="49" grpId="0" animBg="1"/>
      <p:bldP spid="53" grpId="0" animBg="1"/>
      <p:bldP spid="55" grpId="0" animBg="1"/>
      <p:bldP spid="57" grpId="0" animBg="1"/>
      <p:bldP spid="59" grpId="0" animBg="1"/>
      <p:bldP spid="6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381000" y="990600"/>
            <a:ext cx="8763000" cy="53091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kern="0" dirty="0" smtClean="0"/>
              <a:t>1. </a:t>
            </a:r>
            <a:r>
              <a:rPr lang="zh-CN" altLang="en-US" sz="3000" kern="0" dirty="0" smtClean="0"/>
              <a:t>检索待删除节点 </a:t>
            </a:r>
            <a:r>
              <a:rPr lang="en-US" altLang="zh-CN" sz="3000" kern="0" dirty="0" smtClean="0"/>
              <a:t>(</a:t>
            </a:r>
            <a:r>
              <a:rPr lang="zh-CN" altLang="en-US" sz="3000" kern="0" dirty="0" smtClean="0"/>
              <a:t>用指针</a:t>
            </a:r>
            <a:r>
              <a:rPr lang="en-US" altLang="zh-CN" sz="3000" kern="0" dirty="0" smtClean="0"/>
              <a:t>p</a:t>
            </a:r>
            <a:r>
              <a:rPr lang="zh-CN" altLang="en-US" sz="3000" kern="0" dirty="0" smtClean="0"/>
              <a:t>指向它</a:t>
            </a:r>
            <a:r>
              <a:rPr lang="en-US" altLang="zh-CN" sz="3000" kern="0" dirty="0" smtClean="0"/>
              <a:t>)</a:t>
            </a:r>
            <a:r>
              <a:rPr lang="zh-CN" altLang="en-US" sz="3000" kern="0" dirty="0" smtClean="0"/>
              <a:t>；</a:t>
            </a:r>
            <a:endParaRPr lang="en-US" altLang="zh-CN" sz="3000" kern="0" dirty="0" smtClean="0"/>
          </a:p>
          <a:p>
            <a:pPr marL="10800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3000" kern="0" dirty="0" smtClean="0"/>
              <a:t>2. </a:t>
            </a:r>
            <a:r>
              <a:rPr lang="zh-CN" altLang="en-US" sz="3000" kern="0" dirty="0" smtClean="0"/>
              <a:t>若*</a:t>
            </a:r>
            <a:r>
              <a:rPr lang="en-US" altLang="zh-CN" sz="3000" kern="0" dirty="0" smtClean="0"/>
              <a:t>p</a:t>
            </a:r>
            <a:r>
              <a:rPr lang="zh-CN" altLang="en-US" sz="3000" kern="0" dirty="0" smtClean="0"/>
              <a:t>是叶子 </a:t>
            </a:r>
            <a:r>
              <a:rPr lang="en-US" altLang="zh-CN" sz="3000" kern="0" dirty="0" smtClean="0">
                <a:sym typeface="Wingdings" pitchFamily="2" charset="2"/>
              </a:rPr>
              <a:t></a:t>
            </a:r>
          </a:p>
          <a:p>
            <a:pPr marL="10800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3000" kern="0" dirty="0" smtClean="0">
                <a:sym typeface="Wingdings" pitchFamily="2" charset="2"/>
              </a:rPr>
              <a:t>3. </a:t>
            </a:r>
            <a:r>
              <a:rPr lang="zh-CN" altLang="en-US" sz="3000" kern="0" dirty="0" smtClean="0"/>
              <a:t>若</a:t>
            </a:r>
            <a:r>
              <a:rPr lang="en-US" altLang="zh-CN" sz="3000" kern="0" dirty="0" smtClean="0"/>
              <a:t>*p </a:t>
            </a:r>
            <a:r>
              <a:rPr lang="zh-CN" altLang="en-US" sz="3000" kern="0" dirty="0" smtClean="0"/>
              <a:t>只有</a:t>
            </a:r>
            <a:r>
              <a:rPr lang="en-US" altLang="zh-CN" sz="3000" kern="0" dirty="0" smtClean="0"/>
              <a:t>1</a:t>
            </a:r>
            <a:r>
              <a:rPr lang="zh-CN" altLang="en-US" sz="3000" kern="0" dirty="0" smtClean="0"/>
              <a:t>个孩子</a:t>
            </a:r>
            <a:endParaRPr lang="en-US" altLang="zh-CN" sz="3000" kern="0" dirty="0" smtClean="0"/>
          </a:p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kern="0" dirty="0" smtClean="0">
                <a:sym typeface="Wingdings" pitchFamily="2" charset="2"/>
              </a:rPr>
              <a:t>     </a:t>
            </a:r>
            <a:r>
              <a:rPr lang="zh-CN" altLang="en-US" sz="3000" kern="0" dirty="0" smtClean="0">
                <a:solidFill>
                  <a:srgbClr val="008000"/>
                </a:solidFill>
                <a:sym typeface="Wingdings" pitchFamily="2" charset="2"/>
              </a:rPr>
              <a:t>孩子取代它；</a:t>
            </a:r>
            <a:endParaRPr lang="en-US" altLang="zh-CN" sz="3000" kern="0" dirty="0" smtClean="0">
              <a:solidFill>
                <a:srgbClr val="008000"/>
              </a:solidFill>
              <a:sym typeface="Wingdings" pitchFamily="2" charset="2"/>
            </a:endParaRPr>
          </a:p>
          <a:p>
            <a:pPr marL="108000" lvl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3000" kern="0" dirty="0" smtClean="0">
                <a:sym typeface="Wingdings" pitchFamily="2" charset="2"/>
              </a:rPr>
              <a:t>4.</a:t>
            </a:r>
            <a:r>
              <a:rPr lang="zh-CN" altLang="en-US" sz="3000" kern="0" dirty="0" smtClean="0"/>
              <a:t>若 </a:t>
            </a:r>
            <a:r>
              <a:rPr lang="en-US" altLang="zh-CN" sz="3000" kern="0" dirty="0" smtClean="0"/>
              <a:t>*p </a:t>
            </a:r>
            <a:r>
              <a:rPr lang="zh-CN" altLang="en-US" sz="3000" kern="0" dirty="0" smtClean="0"/>
              <a:t>有</a:t>
            </a:r>
            <a:r>
              <a:rPr lang="en-US" altLang="zh-CN" sz="3000" kern="0" dirty="0" smtClean="0"/>
              <a:t>2</a:t>
            </a:r>
            <a:r>
              <a:rPr lang="zh-CN" altLang="en-US" sz="3000" kern="0" dirty="0" smtClean="0"/>
              <a:t>个孩子，即有两颗子树 ：</a:t>
            </a:r>
            <a:endParaRPr lang="en-US" altLang="zh-CN" sz="3000" kern="0" dirty="0" smtClean="0"/>
          </a:p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kern="0" dirty="0" smtClean="0">
                <a:solidFill>
                  <a:srgbClr val="0000CC"/>
                </a:solidFill>
              </a:rPr>
              <a:t>   法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1</a:t>
            </a:r>
            <a:r>
              <a:rPr lang="en-US" altLang="zh-CN" sz="3000" b="1" kern="0" dirty="0" smtClean="0">
                <a:solidFill>
                  <a:srgbClr val="0000CC"/>
                </a:solidFill>
              </a:rPr>
              <a:t>: </a:t>
            </a:r>
            <a:r>
              <a:rPr lang="zh-CN" altLang="en-US" sz="3000" kern="0" dirty="0" smtClean="0"/>
              <a:t>将</a:t>
            </a:r>
            <a:r>
              <a:rPr lang="en-US" altLang="zh-CN" sz="3000" kern="0" dirty="0" smtClean="0"/>
              <a:t>*p</a:t>
            </a:r>
            <a:r>
              <a:rPr lang="zh-CN" altLang="en-US" sz="3000" kern="0" dirty="0" smtClean="0"/>
              <a:t>的两棵子树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合并成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1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棵，</a:t>
            </a:r>
            <a:endParaRPr lang="en-US" altLang="zh-CN" sz="3000" kern="0" dirty="0" smtClean="0">
              <a:solidFill>
                <a:srgbClr val="0000CC"/>
              </a:solidFill>
            </a:endParaRPr>
          </a:p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kern="0" dirty="0" smtClean="0"/>
              <a:t>           </a:t>
            </a:r>
            <a:r>
              <a:rPr lang="zh-CN" altLang="en-US" sz="3000" kern="0" dirty="0" smtClean="0"/>
              <a:t>取代</a:t>
            </a:r>
            <a:r>
              <a:rPr lang="en-US" altLang="zh-CN" sz="3000" kern="0" dirty="0" smtClean="0"/>
              <a:t>*p</a:t>
            </a:r>
            <a:r>
              <a:rPr lang="zh-CN" altLang="en-US" sz="3000" kern="0" dirty="0" smtClean="0"/>
              <a:t>；</a:t>
            </a:r>
            <a:endParaRPr lang="en-US" altLang="zh-CN" sz="3000" kern="0" dirty="0" smtClean="0"/>
          </a:p>
          <a:p>
            <a:pPr marL="108000"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 smtClean="0">
                <a:solidFill>
                  <a:srgbClr val="800080"/>
                </a:solidFill>
                <a:sym typeface="Wingdings" pitchFamily="2" charset="2"/>
              </a:rPr>
              <a:t>  </a:t>
            </a:r>
            <a:r>
              <a:rPr lang="zh-CN" altLang="en-US" sz="3000" kern="0" dirty="0" smtClean="0">
                <a:solidFill>
                  <a:srgbClr val="990099"/>
                </a:solidFill>
                <a:sym typeface="Wingdings" pitchFamily="2" charset="2"/>
              </a:rPr>
              <a:t> 法</a:t>
            </a:r>
            <a:r>
              <a:rPr lang="en-US" altLang="zh-CN" sz="3000" kern="0" dirty="0" smtClean="0">
                <a:solidFill>
                  <a:srgbClr val="990099"/>
                </a:solidFill>
                <a:sym typeface="Wingdings" pitchFamily="2" charset="2"/>
              </a:rPr>
              <a:t>2</a:t>
            </a:r>
            <a:r>
              <a:rPr lang="en-US" altLang="zh-CN" sz="3000" b="1" kern="0" dirty="0" smtClean="0">
                <a:solidFill>
                  <a:srgbClr val="990099"/>
                </a:solidFill>
                <a:sym typeface="Wingdings" pitchFamily="2" charset="2"/>
              </a:rPr>
              <a:t>:</a:t>
            </a:r>
            <a:r>
              <a:rPr lang="en-US" altLang="zh-CN" sz="3000" kern="0" dirty="0" smtClean="0">
                <a:solidFill>
                  <a:srgbClr val="990099"/>
                </a:solidFill>
                <a:sym typeface="Wingdings" pitchFamily="2" charset="2"/>
              </a:rPr>
              <a:t> </a:t>
            </a:r>
            <a:r>
              <a:rPr lang="en-US" altLang="zh-CN" sz="3000" kern="0" dirty="0" smtClean="0">
                <a:sym typeface="Wingdings" pitchFamily="2" charset="2"/>
              </a:rPr>
              <a:t>*p</a:t>
            </a:r>
            <a:r>
              <a:rPr lang="zh-CN" altLang="en-US" sz="3000" kern="0" dirty="0" smtClean="0">
                <a:sym typeface="Wingdings" pitchFamily="2" charset="2"/>
              </a:rPr>
              <a:t>的</a:t>
            </a:r>
            <a:r>
              <a:rPr lang="zh-CN" altLang="en-US" sz="3000" kern="0" dirty="0" smtClean="0">
                <a:solidFill>
                  <a:srgbClr val="990099"/>
                </a:solidFill>
                <a:sym typeface="Wingdings" pitchFamily="2" charset="2"/>
              </a:rPr>
              <a:t>中序前驱 </a:t>
            </a:r>
            <a:r>
              <a:rPr lang="en-US" altLang="zh-CN" sz="3000" kern="0" dirty="0" smtClean="0">
                <a:solidFill>
                  <a:srgbClr val="990099"/>
                </a:solidFill>
                <a:sym typeface="Wingdings" pitchFamily="2" charset="2"/>
              </a:rPr>
              <a:t>(or</a:t>
            </a:r>
            <a:r>
              <a:rPr lang="zh-CN" altLang="en-US" sz="3000" kern="0" dirty="0" smtClean="0">
                <a:solidFill>
                  <a:srgbClr val="990099"/>
                </a:solidFill>
                <a:sym typeface="Wingdings" pitchFamily="2" charset="2"/>
              </a:rPr>
              <a:t>后继</a:t>
            </a:r>
            <a:r>
              <a:rPr lang="en-US" altLang="zh-CN" sz="3000" kern="0" dirty="0" smtClean="0">
                <a:solidFill>
                  <a:srgbClr val="990099"/>
                </a:solidFill>
                <a:sym typeface="Wingdings" pitchFamily="2" charset="2"/>
              </a:rPr>
              <a:t>)</a:t>
            </a:r>
            <a:r>
              <a:rPr lang="zh-CN" altLang="en-US" sz="3000" kern="0" dirty="0" smtClean="0">
                <a:sym typeface="Wingdings" pitchFamily="2" charset="2"/>
              </a:rPr>
              <a:t>取代</a:t>
            </a:r>
            <a:r>
              <a:rPr lang="en-US" altLang="zh-CN" sz="3000" kern="0" dirty="0" smtClean="0">
                <a:sym typeface="Wingdings" pitchFamily="2" charset="2"/>
              </a:rPr>
              <a:t>*p,</a:t>
            </a:r>
          </a:p>
          <a:p>
            <a:pPr marL="108000"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 smtClean="0">
                <a:sym typeface="Wingdings" pitchFamily="2" charset="2"/>
              </a:rPr>
              <a:t>           并在</a:t>
            </a:r>
            <a:r>
              <a:rPr lang="en-US" altLang="zh-CN" sz="3000" kern="0" dirty="0" smtClean="0">
                <a:sym typeface="Wingdings" pitchFamily="2" charset="2"/>
              </a:rPr>
              <a:t>*p</a:t>
            </a:r>
            <a:r>
              <a:rPr lang="zh-CN" altLang="en-US" sz="3000" kern="0" dirty="0" smtClean="0">
                <a:sym typeface="Wingdings" pitchFamily="2" charset="2"/>
              </a:rPr>
              <a:t>的</a:t>
            </a:r>
            <a:r>
              <a:rPr lang="zh-CN" altLang="en-US" sz="3000" kern="0" dirty="0" smtClean="0">
                <a:solidFill>
                  <a:srgbClr val="990099"/>
                </a:solidFill>
                <a:sym typeface="Wingdings" pitchFamily="2" charset="2"/>
              </a:rPr>
              <a:t>子树中删除该前驱</a:t>
            </a:r>
            <a:r>
              <a:rPr lang="en-US" altLang="zh-CN" sz="3000" kern="0" dirty="0" smtClean="0">
                <a:solidFill>
                  <a:srgbClr val="990099"/>
                </a:solidFill>
                <a:sym typeface="Wingdings" pitchFamily="2" charset="2"/>
              </a:rPr>
              <a:t>or</a:t>
            </a:r>
            <a:r>
              <a:rPr lang="zh-CN" altLang="en-US" sz="3000" kern="0" dirty="0" smtClean="0">
                <a:solidFill>
                  <a:srgbClr val="990099"/>
                </a:solidFill>
                <a:sym typeface="Wingdings" pitchFamily="2" charset="2"/>
              </a:rPr>
              <a:t>后继；</a:t>
            </a:r>
            <a:endParaRPr lang="en-US" altLang="zh-CN" sz="3000" kern="0" dirty="0" smtClean="0">
              <a:solidFill>
                <a:srgbClr val="990099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二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叉排序树的删除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Oval 26"/>
          <p:cNvSpPr>
            <a:spLocks noChangeArrowheads="1"/>
          </p:cNvSpPr>
          <p:nvPr/>
        </p:nvSpPr>
        <p:spPr bwMode="auto">
          <a:xfrm>
            <a:off x="6705600" y="1903384"/>
            <a:ext cx="540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en-US" altLang="zh-CN" sz="3200" dirty="0"/>
          </a:p>
        </p:txBody>
      </p:sp>
      <p:sp>
        <p:nvSpPr>
          <p:cNvPr id="5" name="Oval 27"/>
          <p:cNvSpPr>
            <a:spLocks noChangeArrowheads="1"/>
          </p:cNvSpPr>
          <p:nvPr/>
        </p:nvSpPr>
        <p:spPr bwMode="auto">
          <a:xfrm>
            <a:off x="7162800" y="1143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/>
              <a:t>18</a:t>
            </a:r>
            <a:endParaRPr lang="en-US" altLang="zh-CN" sz="3200" dirty="0"/>
          </a:p>
        </p:txBody>
      </p:sp>
      <p:sp>
        <p:nvSpPr>
          <p:cNvPr id="6" name="Oval 28"/>
          <p:cNvSpPr>
            <a:spLocks noChangeArrowheads="1"/>
          </p:cNvSpPr>
          <p:nvPr/>
        </p:nvSpPr>
        <p:spPr bwMode="auto">
          <a:xfrm>
            <a:off x="7696200" y="191434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73</a:t>
            </a:r>
            <a:endParaRPr lang="zh-CN" altLang="en-US" sz="3200" dirty="0"/>
          </a:p>
        </p:txBody>
      </p:sp>
      <p:sp>
        <p:nvSpPr>
          <p:cNvPr id="9" name="Oval 29"/>
          <p:cNvSpPr>
            <a:spLocks noChangeArrowheads="1"/>
          </p:cNvSpPr>
          <p:nvPr/>
        </p:nvSpPr>
        <p:spPr bwMode="auto">
          <a:xfrm>
            <a:off x="6248400" y="2667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10" name="Oval 30"/>
          <p:cNvSpPr>
            <a:spLocks noChangeArrowheads="1"/>
          </p:cNvSpPr>
          <p:nvPr/>
        </p:nvSpPr>
        <p:spPr bwMode="auto">
          <a:xfrm>
            <a:off x="8083800" y="266854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99</a:t>
            </a:r>
            <a:endParaRPr lang="en-US" altLang="zh-CN" sz="3200" dirty="0"/>
          </a:p>
        </p:txBody>
      </p:sp>
      <p:sp>
        <p:nvSpPr>
          <p:cNvPr id="11" name="Oval 29"/>
          <p:cNvSpPr>
            <a:spLocks noChangeArrowheads="1"/>
          </p:cNvSpPr>
          <p:nvPr/>
        </p:nvSpPr>
        <p:spPr bwMode="auto">
          <a:xfrm>
            <a:off x="7321800" y="2668546"/>
            <a:ext cx="540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68</a:t>
            </a:r>
            <a:endParaRPr lang="zh-CN" altLang="en-US" sz="3200" dirty="0"/>
          </a:p>
        </p:txBody>
      </p:sp>
      <p:cxnSp>
        <p:nvCxnSpPr>
          <p:cNvPr id="12" name="直接连接符 11"/>
          <p:cNvCxnSpPr>
            <a:stCxn id="5" idx="3"/>
            <a:endCxn id="4" idx="0"/>
          </p:cNvCxnSpPr>
          <p:nvPr/>
        </p:nvCxnSpPr>
        <p:spPr bwMode="auto">
          <a:xfrm rot="5400000">
            <a:off x="6943645" y="1605147"/>
            <a:ext cx="330193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>
            <a:stCxn id="5" idx="5"/>
            <a:endCxn id="6" idx="0"/>
          </p:cNvCxnSpPr>
          <p:nvPr/>
        </p:nvCxnSpPr>
        <p:spPr bwMode="auto">
          <a:xfrm rot="16200000" flipH="1">
            <a:off x="7624382" y="1572527"/>
            <a:ext cx="341155" cy="3424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/>
          <p:cNvCxnSpPr>
            <a:stCxn id="4" idx="3"/>
            <a:endCxn id="9" idx="0"/>
          </p:cNvCxnSpPr>
          <p:nvPr/>
        </p:nvCxnSpPr>
        <p:spPr bwMode="auto">
          <a:xfrm rot="5400000">
            <a:off x="6484829" y="2367147"/>
            <a:ext cx="333425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>
            <a:stCxn id="6" idx="3"/>
            <a:endCxn id="11" idx="0"/>
          </p:cNvCxnSpPr>
          <p:nvPr/>
        </p:nvCxnSpPr>
        <p:spPr bwMode="auto">
          <a:xfrm rot="5400000">
            <a:off x="7521537" y="2414801"/>
            <a:ext cx="324009" cy="1834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接连接符 15"/>
          <p:cNvCxnSpPr>
            <a:stCxn id="6" idx="5"/>
            <a:endCxn id="10" idx="0"/>
          </p:cNvCxnSpPr>
          <p:nvPr/>
        </p:nvCxnSpPr>
        <p:spPr bwMode="auto">
          <a:xfrm rot="16200000" flipH="1">
            <a:off x="8093455" y="2408200"/>
            <a:ext cx="324009" cy="1966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Oval 29"/>
          <p:cNvSpPr>
            <a:spLocks noChangeArrowheads="1"/>
          </p:cNvSpPr>
          <p:nvPr/>
        </p:nvSpPr>
        <p:spPr bwMode="auto">
          <a:xfrm>
            <a:off x="6934200" y="347418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27</a:t>
            </a:r>
            <a:endParaRPr lang="zh-CN" altLang="en-US" sz="3200" dirty="0"/>
          </a:p>
        </p:txBody>
      </p:sp>
      <p:cxnSp>
        <p:nvCxnSpPr>
          <p:cNvPr id="18" name="直接连接符 17"/>
          <p:cNvCxnSpPr>
            <a:stCxn id="11" idx="3"/>
            <a:endCxn id="17" idx="0"/>
          </p:cNvCxnSpPr>
          <p:nvPr/>
        </p:nvCxnSpPr>
        <p:spPr bwMode="auto">
          <a:xfrm rot="5400000">
            <a:off x="7114818" y="3188120"/>
            <a:ext cx="375447" cy="1966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Oval 30"/>
          <p:cNvSpPr>
            <a:spLocks noChangeArrowheads="1"/>
          </p:cNvSpPr>
          <p:nvPr/>
        </p:nvSpPr>
        <p:spPr bwMode="auto">
          <a:xfrm>
            <a:off x="6553200" y="426113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25</a:t>
            </a:r>
            <a:endParaRPr lang="en-US" altLang="zh-CN" sz="3200" dirty="0"/>
          </a:p>
        </p:txBody>
      </p:sp>
      <p:cxnSp>
        <p:nvCxnSpPr>
          <p:cNvPr id="20" name="直接连接符 19"/>
          <p:cNvCxnSpPr>
            <a:stCxn id="17" idx="3"/>
            <a:endCxn id="19" idx="0"/>
          </p:cNvCxnSpPr>
          <p:nvPr/>
        </p:nvCxnSpPr>
        <p:spPr bwMode="auto">
          <a:xfrm rot="5400000">
            <a:off x="6739864" y="3987712"/>
            <a:ext cx="356755" cy="1900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直接连接符 20"/>
          <p:cNvCxnSpPr>
            <a:stCxn id="22" idx="0"/>
            <a:endCxn id="17" idx="5"/>
          </p:cNvCxnSpPr>
          <p:nvPr/>
        </p:nvCxnSpPr>
        <p:spPr bwMode="auto">
          <a:xfrm rot="16200000" flipV="1">
            <a:off x="7342378" y="3957117"/>
            <a:ext cx="371765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Oval 30"/>
          <p:cNvSpPr>
            <a:spLocks noChangeArrowheads="1"/>
          </p:cNvSpPr>
          <p:nvPr/>
        </p:nvSpPr>
        <p:spPr bwMode="auto">
          <a:xfrm>
            <a:off x="7391400" y="427614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41</a:t>
            </a:r>
            <a:endParaRPr lang="en-US" altLang="zh-CN" sz="3200" dirty="0"/>
          </a:p>
        </p:txBody>
      </p:sp>
      <p:sp>
        <p:nvSpPr>
          <p:cNvPr id="23" name="Oval 30"/>
          <p:cNvSpPr>
            <a:spLocks noChangeArrowheads="1"/>
          </p:cNvSpPr>
          <p:nvPr/>
        </p:nvSpPr>
        <p:spPr bwMode="auto">
          <a:xfrm>
            <a:off x="6934200" y="5040276"/>
            <a:ext cx="540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32</a:t>
            </a:r>
            <a:endParaRPr lang="en-US" altLang="zh-CN" sz="3200" dirty="0"/>
          </a:p>
        </p:txBody>
      </p:sp>
      <p:cxnSp>
        <p:nvCxnSpPr>
          <p:cNvPr id="24" name="直接连接符 23"/>
          <p:cNvCxnSpPr>
            <a:stCxn id="22" idx="3"/>
            <a:endCxn id="23" idx="0"/>
          </p:cNvCxnSpPr>
          <p:nvPr/>
        </p:nvCxnSpPr>
        <p:spPr bwMode="auto">
          <a:xfrm rot="5400000">
            <a:off x="7170369" y="4740163"/>
            <a:ext cx="333945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直接连接符 24"/>
          <p:cNvCxnSpPr>
            <a:stCxn id="26" idx="0"/>
            <a:endCxn id="22" idx="5"/>
          </p:cNvCxnSpPr>
          <p:nvPr/>
        </p:nvCxnSpPr>
        <p:spPr bwMode="auto">
          <a:xfrm rot="16200000" flipV="1">
            <a:off x="7827061" y="4731590"/>
            <a:ext cx="316799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7848600" y="502313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51</a:t>
            </a:r>
            <a:endParaRPr lang="en-US" altLang="zh-CN" sz="3200" dirty="0"/>
          </a:p>
        </p:txBody>
      </p:sp>
      <p:sp>
        <p:nvSpPr>
          <p:cNvPr id="28" name="矩形 27"/>
          <p:cNvSpPr/>
          <p:nvPr/>
        </p:nvSpPr>
        <p:spPr>
          <a:xfrm>
            <a:off x="3352800" y="1600200"/>
            <a:ext cx="2108269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000" kern="0" dirty="0" smtClean="0">
                <a:solidFill>
                  <a:srgbClr val="008000"/>
                </a:solidFill>
                <a:sym typeface="Wingdings" pitchFamily="2" charset="2"/>
              </a:rPr>
              <a:t>直接删除；</a:t>
            </a:r>
            <a:endParaRPr lang="zh-CN" altLang="en-US" sz="3000" dirty="0">
              <a:solidFill>
                <a:srgbClr val="008000"/>
              </a:solidFill>
            </a:endParaRPr>
          </a:p>
        </p:txBody>
      </p:sp>
      <p:cxnSp>
        <p:nvCxnSpPr>
          <p:cNvPr id="29" name="直接连接符 28"/>
          <p:cNvCxnSpPr>
            <a:stCxn id="5" idx="3"/>
            <a:endCxn id="9" idx="0"/>
          </p:cNvCxnSpPr>
          <p:nvPr/>
        </p:nvCxnSpPr>
        <p:spPr bwMode="auto">
          <a:xfrm rot="5400000">
            <a:off x="6333237" y="1758355"/>
            <a:ext cx="1093809" cy="723481"/>
          </a:xfrm>
          <a:prstGeom prst="line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直接连接符 33"/>
          <p:cNvCxnSpPr>
            <a:stCxn id="6" idx="3"/>
            <a:endCxn id="17" idx="0"/>
          </p:cNvCxnSpPr>
          <p:nvPr/>
        </p:nvCxnSpPr>
        <p:spPr bwMode="auto">
          <a:xfrm rot="5400000">
            <a:off x="6924918" y="2623820"/>
            <a:ext cx="1129647" cy="571081"/>
          </a:xfrm>
          <a:prstGeom prst="line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23" grpId="0" animBg="1"/>
      <p:bldP spid="2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矩形 69"/>
          <p:cNvSpPr/>
          <p:nvPr/>
        </p:nvSpPr>
        <p:spPr>
          <a:xfrm>
            <a:off x="2971800" y="4572000"/>
            <a:ext cx="5181600" cy="156600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dirty="0" smtClean="0"/>
              <a:t>将右子树放在</a:t>
            </a:r>
            <a:endParaRPr lang="en-US" altLang="zh-CN" dirty="0" smtClean="0"/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dirty="0" smtClean="0">
                <a:sym typeface="Wingdings" pitchFamily="2" charset="2"/>
              </a:rPr>
              <a:t>左子树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中序最后元素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之后，</a:t>
            </a:r>
            <a:endParaRPr lang="en-US" altLang="zh-CN" dirty="0" smtClean="0">
              <a:sym typeface="Wingdings" pitchFamily="2" charset="2"/>
            </a:endParaRPr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003399"/>
                </a:solidFill>
                <a:sym typeface="Wingdings" pitchFamily="2" charset="2"/>
              </a:rPr>
              <a:t>即，</a:t>
            </a:r>
            <a:r>
              <a:rPr lang="zh-CN" altLang="en-US" dirty="0" smtClean="0">
                <a:solidFill>
                  <a:srgbClr val="003399"/>
                </a:solidFill>
              </a:rPr>
              <a:t>左子树的右下方。</a:t>
            </a:r>
            <a:endParaRPr lang="en-US" altLang="zh-CN" dirty="0" smtClean="0">
              <a:solidFill>
                <a:srgbClr val="003399"/>
              </a:solidFill>
            </a:endParaRPr>
          </a:p>
        </p:txBody>
      </p:sp>
      <p:sp>
        <p:nvSpPr>
          <p:cNvPr id="64" name="Rectangle 3"/>
          <p:cNvSpPr txBox="1">
            <a:spLocks noChangeArrowheads="1"/>
          </p:cNvSpPr>
          <p:nvPr/>
        </p:nvSpPr>
        <p:spPr bwMode="auto">
          <a:xfrm>
            <a:off x="152400" y="533400"/>
            <a:ext cx="19812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sz="3000" kern="0" dirty="0" smtClean="0">
                <a:latin typeface="+mj-lt"/>
              </a:rPr>
              <a:t>删除</a:t>
            </a:r>
            <a:r>
              <a:rPr lang="en-US" altLang="zh-CN" sz="3000" kern="0" dirty="0" smtClean="0">
                <a:latin typeface="+mj-lt"/>
              </a:rPr>
              <a:t>73</a:t>
            </a:r>
            <a:r>
              <a:rPr lang="zh-CN" altLang="en-US" sz="3000" kern="0" dirty="0" smtClean="0">
                <a:latin typeface="+mj-lt"/>
              </a:rPr>
              <a:t>：</a:t>
            </a:r>
            <a:endParaRPr lang="en-US" altLang="zh-CN" sz="3000" kern="0" dirty="0" smtClean="0"/>
          </a:p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altLang="zh-CN" sz="3000" kern="0" baseline="0" dirty="0" smtClean="0">
              <a:latin typeface="+mj-lt"/>
            </a:endParaRPr>
          </a:p>
        </p:txBody>
      </p:sp>
      <p:sp>
        <p:nvSpPr>
          <p:cNvPr id="92" name="Oval 26"/>
          <p:cNvSpPr>
            <a:spLocks noChangeArrowheads="1"/>
          </p:cNvSpPr>
          <p:nvPr/>
        </p:nvSpPr>
        <p:spPr bwMode="auto">
          <a:xfrm>
            <a:off x="1123200" y="2485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en-US" altLang="zh-CN" sz="3200" dirty="0"/>
          </a:p>
        </p:txBody>
      </p:sp>
      <p:sp>
        <p:nvSpPr>
          <p:cNvPr id="94" name="Oval 28"/>
          <p:cNvSpPr>
            <a:spLocks noChangeArrowheads="1"/>
          </p:cNvSpPr>
          <p:nvPr/>
        </p:nvSpPr>
        <p:spPr bwMode="auto">
          <a:xfrm>
            <a:off x="2342400" y="2458962"/>
            <a:ext cx="540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73</a:t>
            </a:r>
            <a:endParaRPr lang="zh-CN" altLang="en-US" sz="3200" dirty="0"/>
          </a:p>
        </p:txBody>
      </p:sp>
      <p:sp>
        <p:nvSpPr>
          <p:cNvPr id="95" name="Oval 29"/>
          <p:cNvSpPr>
            <a:spLocks noChangeArrowheads="1"/>
          </p:cNvSpPr>
          <p:nvPr/>
        </p:nvSpPr>
        <p:spPr bwMode="auto">
          <a:xfrm>
            <a:off x="589800" y="3171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cxnSp>
        <p:nvCxnSpPr>
          <p:cNvPr id="97" name="直接连接符 96"/>
          <p:cNvCxnSpPr>
            <a:stCxn id="93" idx="3"/>
            <a:endCxn id="92" idx="0"/>
          </p:cNvCxnSpPr>
          <p:nvPr/>
        </p:nvCxnSpPr>
        <p:spPr bwMode="auto">
          <a:xfrm flipH="1">
            <a:off x="1393200" y="2182791"/>
            <a:ext cx="418681" cy="302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直接连接符 97"/>
          <p:cNvCxnSpPr>
            <a:stCxn id="93" idx="5"/>
            <a:endCxn id="94" idx="0"/>
          </p:cNvCxnSpPr>
          <p:nvPr/>
        </p:nvCxnSpPr>
        <p:spPr bwMode="auto">
          <a:xfrm>
            <a:off x="2193719" y="2182791"/>
            <a:ext cx="418681" cy="27617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直接连接符 98"/>
          <p:cNvCxnSpPr>
            <a:stCxn id="92" idx="3"/>
            <a:endCxn id="95" idx="0"/>
          </p:cNvCxnSpPr>
          <p:nvPr/>
        </p:nvCxnSpPr>
        <p:spPr bwMode="auto">
          <a:xfrm flipH="1">
            <a:off x="859800" y="2915391"/>
            <a:ext cx="342481" cy="255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直接连接符 99"/>
          <p:cNvCxnSpPr>
            <a:stCxn id="94" idx="3"/>
            <a:endCxn id="105" idx="0"/>
          </p:cNvCxnSpPr>
          <p:nvPr/>
        </p:nvCxnSpPr>
        <p:spPr bwMode="auto">
          <a:xfrm flipH="1">
            <a:off x="1857000" y="2889153"/>
            <a:ext cx="564481" cy="331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Oval 29"/>
          <p:cNvSpPr>
            <a:spLocks noChangeArrowheads="1"/>
          </p:cNvSpPr>
          <p:nvPr/>
        </p:nvSpPr>
        <p:spPr bwMode="auto">
          <a:xfrm>
            <a:off x="1587000" y="3220962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27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07" name="Oval 30"/>
          <p:cNvSpPr>
            <a:spLocks noChangeArrowheads="1"/>
          </p:cNvSpPr>
          <p:nvPr/>
        </p:nvSpPr>
        <p:spPr bwMode="auto">
          <a:xfrm>
            <a:off x="1199400" y="3933000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25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108" name="直接连接符 107"/>
          <p:cNvCxnSpPr>
            <a:stCxn id="105" idx="3"/>
            <a:endCxn id="107" idx="0"/>
          </p:cNvCxnSpPr>
          <p:nvPr/>
        </p:nvCxnSpPr>
        <p:spPr bwMode="auto">
          <a:xfrm flipH="1">
            <a:off x="1469400" y="3651153"/>
            <a:ext cx="196681" cy="28184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直接连接符 108"/>
          <p:cNvCxnSpPr>
            <a:stCxn id="110" idx="0"/>
            <a:endCxn id="105" idx="5"/>
          </p:cNvCxnSpPr>
          <p:nvPr/>
        </p:nvCxnSpPr>
        <p:spPr bwMode="auto">
          <a:xfrm flipH="1" flipV="1">
            <a:off x="2047919" y="3651153"/>
            <a:ext cx="196681" cy="29685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Oval 30"/>
          <p:cNvSpPr>
            <a:spLocks noChangeArrowheads="1"/>
          </p:cNvSpPr>
          <p:nvPr/>
        </p:nvSpPr>
        <p:spPr bwMode="auto">
          <a:xfrm>
            <a:off x="1974600" y="3948010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41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111" name="Oval 30"/>
          <p:cNvSpPr>
            <a:spLocks noChangeArrowheads="1"/>
          </p:cNvSpPr>
          <p:nvPr/>
        </p:nvSpPr>
        <p:spPr bwMode="auto">
          <a:xfrm>
            <a:off x="1593600" y="4677600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32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112" name="直接连接符 111"/>
          <p:cNvCxnSpPr>
            <a:stCxn id="110" idx="3"/>
            <a:endCxn id="111" idx="0"/>
          </p:cNvCxnSpPr>
          <p:nvPr/>
        </p:nvCxnSpPr>
        <p:spPr bwMode="auto">
          <a:xfrm flipH="1">
            <a:off x="1863600" y="4378201"/>
            <a:ext cx="190081" cy="29939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3" name="直接连接符 112"/>
          <p:cNvCxnSpPr>
            <a:stCxn id="114" idx="0"/>
            <a:endCxn id="110" idx="5"/>
          </p:cNvCxnSpPr>
          <p:nvPr/>
        </p:nvCxnSpPr>
        <p:spPr bwMode="auto">
          <a:xfrm flipH="1" flipV="1">
            <a:off x="2435519" y="4378201"/>
            <a:ext cx="196681" cy="29939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4" name="Oval 30"/>
          <p:cNvSpPr>
            <a:spLocks noChangeArrowheads="1"/>
          </p:cNvSpPr>
          <p:nvPr/>
        </p:nvSpPr>
        <p:spPr bwMode="auto">
          <a:xfrm>
            <a:off x="2362200" y="4677600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51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117" name="直接连接符 116"/>
          <p:cNvCxnSpPr>
            <a:stCxn id="118" idx="0"/>
            <a:endCxn id="94" idx="5"/>
          </p:cNvCxnSpPr>
          <p:nvPr/>
        </p:nvCxnSpPr>
        <p:spPr bwMode="auto">
          <a:xfrm flipH="1" flipV="1">
            <a:off x="2803319" y="2889153"/>
            <a:ext cx="508081" cy="32864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8" name="Oval 30"/>
          <p:cNvSpPr>
            <a:spLocks noChangeArrowheads="1"/>
          </p:cNvSpPr>
          <p:nvPr/>
        </p:nvSpPr>
        <p:spPr bwMode="auto">
          <a:xfrm>
            <a:off x="3041400" y="3217800"/>
            <a:ext cx="540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90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2730000" y="3950146"/>
            <a:ext cx="540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80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27" name="直接连接符 26"/>
          <p:cNvCxnSpPr>
            <a:stCxn id="118" idx="3"/>
            <a:endCxn id="26" idx="0"/>
          </p:cNvCxnSpPr>
          <p:nvPr/>
        </p:nvCxnSpPr>
        <p:spPr bwMode="auto">
          <a:xfrm flipH="1">
            <a:off x="3000000" y="3647991"/>
            <a:ext cx="120481" cy="30215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直接连接符 27"/>
          <p:cNvCxnSpPr>
            <a:stCxn id="29" idx="0"/>
            <a:endCxn id="118" idx="5"/>
          </p:cNvCxnSpPr>
          <p:nvPr/>
        </p:nvCxnSpPr>
        <p:spPr bwMode="auto">
          <a:xfrm flipH="1" flipV="1">
            <a:off x="3502319" y="3647991"/>
            <a:ext cx="113881" cy="285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Oval 30"/>
          <p:cNvSpPr>
            <a:spLocks noChangeArrowheads="1"/>
          </p:cNvSpPr>
          <p:nvPr/>
        </p:nvSpPr>
        <p:spPr bwMode="auto">
          <a:xfrm>
            <a:off x="3346200" y="3933000"/>
            <a:ext cx="540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99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1676400" y="533400"/>
            <a:ext cx="7467600" cy="1219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sz="3000" kern="0" dirty="0" smtClean="0">
                <a:solidFill>
                  <a:srgbClr val="003399"/>
                </a:solidFill>
                <a:latin typeface="+mj-lt"/>
              </a:rPr>
              <a:t>法</a:t>
            </a:r>
            <a:r>
              <a:rPr lang="en-US" altLang="zh-CN" sz="3000" kern="0" dirty="0" smtClean="0">
                <a:solidFill>
                  <a:srgbClr val="003399"/>
                </a:solidFill>
                <a:latin typeface="+mj-lt"/>
              </a:rPr>
              <a:t>1--</a:t>
            </a:r>
            <a:r>
              <a:rPr lang="zh-CN" altLang="en-US" sz="3000" kern="0" dirty="0" smtClean="0">
                <a:solidFill>
                  <a:srgbClr val="003399"/>
                </a:solidFill>
                <a:latin typeface="+mj-lt"/>
              </a:rPr>
              <a:t> </a:t>
            </a:r>
            <a:r>
              <a:rPr lang="zh-CN" altLang="en-US" sz="3000" kern="0" dirty="0" smtClean="0">
                <a:latin typeface="+mj-lt"/>
              </a:rPr>
              <a:t>将</a:t>
            </a:r>
            <a:r>
              <a:rPr lang="en-US" altLang="zh-CN" sz="3000" kern="0" dirty="0" smtClean="0">
                <a:latin typeface="+mj-lt"/>
              </a:rPr>
              <a:t>*p</a:t>
            </a:r>
            <a:r>
              <a:rPr lang="zh-CN" altLang="en-US" sz="3000" kern="0" dirty="0" smtClean="0">
                <a:latin typeface="+mj-lt"/>
              </a:rPr>
              <a:t>的</a:t>
            </a:r>
            <a:r>
              <a:rPr lang="en-US" altLang="zh-CN" sz="3000" kern="0" dirty="0" smtClean="0">
                <a:latin typeface="+mj-lt"/>
              </a:rPr>
              <a:t>2</a:t>
            </a:r>
            <a:r>
              <a:rPr lang="zh-CN" altLang="en-US" sz="3000" kern="0" dirty="0" smtClean="0">
                <a:latin typeface="+mj-lt"/>
              </a:rPr>
              <a:t>棵子树合并成</a:t>
            </a:r>
            <a:r>
              <a:rPr lang="en-US" altLang="zh-CN" sz="3000" kern="0" dirty="0" smtClean="0">
                <a:latin typeface="+mj-lt"/>
              </a:rPr>
              <a:t>1</a:t>
            </a:r>
            <a:r>
              <a:rPr lang="zh-CN" altLang="en-US" sz="3000" kern="0" dirty="0" smtClean="0">
                <a:latin typeface="+mj-lt"/>
              </a:rPr>
              <a:t>棵，</a:t>
            </a:r>
            <a:r>
              <a:rPr lang="en-US" altLang="zh-CN" sz="3000" kern="0" dirty="0" smtClean="0">
                <a:latin typeface="+mj-lt"/>
              </a:rPr>
              <a:t>2</a:t>
            </a:r>
            <a:r>
              <a:rPr lang="zh-CN" altLang="en-US" sz="3000" kern="0" dirty="0" smtClean="0">
                <a:latin typeface="+mj-lt"/>
              </a:rPr>
              <a:t>种方法</a:t>
            </a:r>
            <a:endParaRPr lang="en-US" altLang="zh-CN" sz="3000" kern="0" dirty="0" smtClean="0">
              <a:latin typeface="+mj-lt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C00000"/>
                </a:solidFill>
              </a:rPr>
              <a:t>(a)</a:t>
            </a:r>
            <a:r>
              <a:rPr lang="zh-CN" altLang="en-US" sz="3000" kern="0" dirty="0" smtClean="0">
                <a:solidFill>
                  <a:srgbClr val="C00000"/>
                </a:solidFill>
              </a:rPr>
              <a:t>以左子树为主</a:t>
            </a:r>
            <a:r>
              <a:rPr lang="en-US" altLang="zh-CN" sz="3000" kern="0" dirty="0" smtClean="0"/>
              <a:t>(P213) </a:t>
            </a:r>
            <a:r>
              <a:rPr lang="zh-CN" altLang="en-US" sz="3000" kern="0" dirty="0" smtClean="0">
                <a:solidFill>
                  <a:srgbClr val="C00000"/>
                </a:solidFill>
              </a:rPr>
              <a:t>，</a:t>
            </a:r>
            <a:r>
              <a:rPr lang="en-US" altLang="zh-CN" sz="3000" kern="0" dirty="0" smtClean="0"/>
              <a:t>(b)</a:t>
            </a:r>
            <a:r>
              <a:rPr lang="zh-CN" altLang="en-US" sz="3000" kern="0" dirty="0" smtClean="0"/>
              <a:t>以右子树为主</a:t>
            </a:r>
            <a:endParaRPr lang="en-US" altLang="zh-CN" sz="3000" kern="0" dirty="0" smtClean="0"/>
          </a:p>
        </p:txBody>
      </p:sp>
      <p:sp>
        <p:nvSpPr>
          <p:cNvPr id="59" name="Oval 26"/>
          <p:cNvSpPr>
            <a:spLocks noChangeArrowheads="1"/>
          </p:cNvSpPr>
          <p:nvPr/>
        </p:nvSpPr>
        <p:spPr bwMode="auto">
          <a:xfrm>
            <a:off x="5410200" y="24384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en-US" altLang="zh-CN" sz="3200" dirty="0"/>
          </a:p>
        </p:txBody>
      </p:sp>
      <p:sp>
        <p:nvSpPr>
          <p:cNvPr id="60" name="Oval 27"/>
          <p:cNvSpPr>
            <a:spLocks noChangeArrowheads="1"/>
          </p:cNvSpPr>
          <p:nvPr/>
        </p:nvSpPr>
        <p:spPr bwMode="auto">
          <a:xfrm>
            <a:off x="5943600" y="1782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/>
              <a:t>18</a:t>
            </a:r>
            <a:endParaRPr lang="en-US" altLang="zh-CN" sz="3200" dirty="0"/>
          </a:p>
        </p:txBody>
      </p:sp>
      <p:sp>
        <p:nvSpPr>
          <p:cNvPr id="62" name="Oval 29"/>
          <p:cNvSpPr>
            <a:spLocks noChangeArrowheads="1"/>
          </p:cNvSpPr>
          <p:nvPr/>
        </p:nvSpPr>
        <p:spPr bwMode="auto">
          <a:xfrm>
            <a:off x="4876800" y="3124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cxnSp>
        <p:nvCxnSpPr>
          <p:cNvPr id="63" name="直接连接符 62"/>
          <p:cNvCxnSpPr>
            <a:stCxn id="60" idx="3"/>
            <a:endCxn id="59" idx="0"/>
          </p:cNvCxnSpPr>
          <p:nvPr/>
        </p:nvCxnSpPr>
        <p:spPr bwMode="auto">
          <a:xfrm flipH="1">
            <a:off x="5680200" y="2212191"/>
            <a:ext cx="342481" cy="226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直接连接符 64"/>
          <p:cNvCxnSpPr>
            <a:stCxn id="60" idx="5"/>
            <a:endCxn id="83" idx="0"/>
          </p:cNvCxnSpPr>
          <p:nvPr/>
        </p:nvCxnSpPr>
        <p:spPr bwMode="auto">
          <a:xfrm>
            <a:off x="6404519" y="2212191"/>
            <a:ext cx="425281" cy="226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直接连接符 65"/>
          <p:cNvCxnSpPr>
            <a:stCxn id="59" idx="3"/>
            <a:endCxn id="62" idx="0"/>
          </p:cNvCxnSpPr>
          <p:nvPr/>
        </p:nvCxnSpPr>
        <p:spPr bwMode="auto">
          <a:xfrm flipH="1">
            <a:off x="5146800" y="2868591"/>
            <a:ext cx="342481" cy="255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Oval 29"/>
          <p:cNvSpPr>
            <a:spLocks noChangeArrowheads="1"/>
          </p:cNvSpPr>
          <p:nvPr/>
        </p:nvSpPr>
        <p:spPr bwMode="auto">
          <a:xfrm>
            <a:off x="6559800" y="2438400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27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84" name="Oval 30"/>
          <p:cNvSpPr>
            <a:spLocks noChangeArrowheads="1"/>
          </p:cNvSpPr>
          <p:nvPr/>
        </p:nvSpPr>
        <p:spPr bwMode="auto">
          <a:xfrm>
            <a:off x="6096000" y="3150692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25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85" name="直接连接符 84"/>
          <p:cNvCxnSpPr>
            <a:stCxn id="83" idx="3"/>
            <a:endCxn id="84" idx="0"/>
          </p:cNvCxnSpPr>
          <p:nvPr/>
        </p:nvCxnSpPr>
        <p:spPr bwMode="auto">
          <a:xfrm flipH="1">
            <a:off x="6366000" y="2868591"/>
            <a:ext cx="272881" cy="28210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直接连接符 85"/>
          <p:cNvCxnSpPr>
            <a:stCxn id="87" idx="0"/>
            <a:endCxn id="83" idx="5"/>
          </p:cNvCxnSpPr>
          <p:nvPr/>
        </p:nvCxnSpPr>
        <p:spPr bwMode="auto">
          <a:xfrm flipH="1" flipV="1">
            <a:off x="7020719" y="2868591"/>
            <a:ext cx="266281" cy="29711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7" name="Oval 30"/>
          <p:cNvSpPr>
            <a:spLocks noChangeArrowheads="1"/>
          </p:cNvSpPr>
          <p:nvPr/>
        </p:nvSpPr>
        <p:spPr bwMode="auto">
          <a:xfrm>
            <a:off x="7017000" y="3165702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41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88" name="Oval 30"/>
          <p:cNvSpPr>
            <a:spLocks noChangeArrowheads="1"/>
          </p:cNvSpPr>
          <p:nvPr/>
        </p:nvSpPr>
        <p:spPr bwMode="auto">
          <a:xfrm>
            <a:off x="6629400" y="3883038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32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89" name="直接连接符 88"/>
          <p:cNvCxnSpPr>
            <a:stCxn id="87" idx="3"/>
            <a:endCxn id="88" idx="0"/>
          </p:cNvCxnSpPr>
          <p:nvPr/>
        </p:nvCxnSpPr>
        <p:spPr bwMode="auto">
          <a:xfrm flipH="1">
            <a:off x="6899400" y="3595893"/>
            <a:ext cx="196681" cy="28714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直接连接符 89"/>
          <p:cNvCxnSpPr>
            <a:stCxn id="91" idx="0"/>
            <a:endCxn id="87" idx="5"/>
          </p:cNvCxnSpPr>
          <p:nvPr/>
        </p:nvCxnSpPr>
        <p:spPr bwMode="auto">
          <a:xfrm flipH="1" flipV="1">
            <a:off x="7477919" y="3595893"/>
            <a:ext cx="266281" cy="26999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1" name="Oval 30"/>
          <p:cNvSpPr>
            <a:spLocks noChangeArrowheads="1"/>
          </p:cNvSpPr>
          <p:nvPr/>
        </p:nvSpPr>
        <p:spPr bwMode="auto">
          <a:xfrm>
            <a:off x="7474200" y="3865892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51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96" name="直接连接符 95"/>
          <p:cNvCxnSpPr>
            <a:stCxn id="101" idx="0"/>
            <a:endCxn id="91" idx="5"/>
          </p:cNvCxnSpPr>
          <p:nvPr/>
        </p:nvCxnSpPr>
        <p:spPr bwMode="auto">
          <a:xfrm flipH="1" flipV="1">
            <a:off x="7935119" y="4296083"/>
            <a:ext cx="272881" cy="29726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1" name="Oval 30"/>
          <p:cNvSpPr>
            <a:spLocks noChangeArrowheads="1"/>
          </p:cNvSpPr>
          <p:nvPr/>
        </p:nvSpPr>
        <p:spPr bwMode="auto">
          <a:xfrm>
            <a:off x="7938000" y="4593346"/>
            <a:ext cx="540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90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102" name="Oval 30"/>
          <p:cNvSpPr>
            <a:spLocks noChangeArrowheads="1"/>
          </p:cNvSpPr>
          <p:nvPr/>
        </p:nvSpPr>
        <p:spPr bwMode="auto">
          <a:xfrm>
            <a:off x="7626600" y="5220092"/>
            <a:ext cx="540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80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103" name="直接连接符 102"/>
          <p:cNvCxnSpPr>
            <a:stCxn id="101" idx="3"/>
            <a:endCxn id="102" idx="0"/>
          </p:cNvCxnSpPr>
          <p:nvPr/>
        </p:nvCxnSpPr>
        <p:spPr bwMode="auto">
          <a:xfrm flipH="1">
            <a:off x="7896600" y="5023537"/>
            <a:ext cx="120481" cy="19655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直接连接符 103"/>
          <p:cNvCxnSpPr>
            <a:stCxn id="106" idx="0"/>
            <a:endCxn id="101" idx="5"/>
          </p:cNvCxnSpPr>
          <p:nvPr/>
        </p:nvCxnSpPr>
        <p:spPr bwMode="auto">
          <a:xfrm flipH="1" flipV="1">
            <a:off x="8398919" y="5023537"/>
            <a:ext cx="190081" cy="179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6" name="Oval 30"/>
          <p:cNvSpPr>
            <a:spLocks noChangeArrowheads="1"/>
          </p:cNvSpPr>
          <p:nvPr/>
        </p:nvSpPr>
        <p:spPr bwMode="auto">
          <a:xfrm>
            <a:off x="8319000" y="5202946"/>
            <a:ext cx="540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99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116" name="Oval 30"/>
          <p:cNvSpPr>
            <a:spLocks noChangeArrowheads="1"/>
          </p:cNvSpPr>
          <p:nvPr/>
        </p:nvSpPr>
        <p:spPr bwMode="auto">
          <a:xfrm>
            <a:off x="7086600" y="4563946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45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119" name="直接连接符 118"/>
          <p:cNvCxnSpPr>
            <a:stCxn id="91" idx="3"/>
            <a:endCxn id="116" idx="0"/>
          </p:cNvCxnSpPr>
          <p:nvPr/>
        </p:nvCxnSpPr>
        <p:spPr bwMode="auto">
          <a:xfrm flipH="1">
            <a:off x="7356600" y="4296083"/>
            <a:ext cx="196681" cy="26786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1" name="Oval 30"/>
          <p:cNvSpPr>
            <a:spLocks noChangeArrowheads="1"/>
          </p:cNvSpPr>
          <p:nvPr/>
        </p:nvSpPr>
        <p:spPr bwMode="auto">
          <a:xfrm>
            <a:off x="1981200" y="5363400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45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122" name="直接连接符 121"/>
          <p:cNvCxnSpPr>
            <a:stCxn id="114" idx="3"/>
            <a:endCxn id="121" idx="0"/>
          </p:cNvCxnSpPr>
          <p:nvPr/>
        </p:nvCxnSpPr>
        <p:spPr bwMode="auto">
          <a:xfrm flipH="1">
            <a:off x="2251200" y="5107791"/>
            <a:ext cx="190081" cy="255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Rectangle 3"/>
          <p:cNvSpPr txBox="1">
            <a:spLocks noChangeArrowheads="1"/>
          </p:cNvSpPr>
          <p:nvPr/>
        </p:nvSpPr>
        <p:spPr bwMode="auto">
          <a:xfrm flipH="1">
            <a:off x="3048000" y="1799400"/>
            <a:ext cx="53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solidFill>
                  <a:srgbClr val="008A00"/>
                </a:solidFill>
                <a:latin typeface="+mj-lt"/>
              </a:rPr>
              <a:t>p</a:t>
            </a:r>
            <a:endParaRPr lang="en-US" altLang="zh-CN" sz="3200" kern="0" dirty="0" smtClean="0">
              <a:solidFill>
                <a:srgbClr val="008A00"/>
              </a:solidFill>
            </a:endParaRPr>
          </a:p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altLang="zh-CN" sz="3200" kern="0" baseline="0" dirty="0" smtClean="0">
              <a:solidFill>
                <a:srgbClr val="008A00"/>
              </a:solidFill>
              <a:latin typeface="+mj-lt"/>
            </a:endParaRPr>
          </a:p>
        </p:txBody>
      </p:sp>
      <p:cxnSp>
        <p:nvCxnSpPr>
          <p:cNvPr id="55" name="直接箭头连接符 54"/>
          <p:cNvCxnSpPr/>
          <p:nvPr/>
        </p:nvCxnSpPr>
        <p:spPr bwMode="auto">
          <a:xfrm rot="10800000" flipV="1">
            <a:off x="2806202" y="2332799"/>
            <a:ext cx="317999" cy="199199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008A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3" name="Oval 27"/>
          <p:cNvSpPr>
            <a:spLocks noChangeArrowheads="1"/>
          </p:cNvSpPr>
          <p:nvPr/>
        </p:nvSpPr>
        <p:spPr bwMode="auto">
          <a:xfrm>
            <a:off x="1732800" y="1752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/>
              <a:t>18</a:t>
            </a:r>
            <a:endParaRPr lang="en-US" altLang="zh-CN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2" grpId="0" animBg="1"/>
      <p:bldP spid="83" grpId="0" animBg="1"/>
      <p:bldP spid="84" grpId="0" animBg="1"/>
      <p:bldP spid="87" grpId="0" animBg="1"/>
      <p:bldP spid="88" grpId="0" animBg="1"/>
      <p:bldP spid="91" grpId="0" animBg="1"/>
      <p:bldP spid="101" grpId="0" animBg="1"/>
      <p:bldP spid="102" grpId="0" animBg="1"/>
      <p:bldP spid="106" grpId="0" animBg="1"/>
      <p:bldP spid="1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矩形 125"/>
          <p:cNvSpPr/>
          <p:nvPr/>
        </p:nvSpPr>
        <p:spPr>
          <a:xfrm>
            <a:off x="2819400" y="4953000"/>
            <a:ext cx="5257800" cy="156600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dirty="0" smtClean="0"/>
              <a:t>将左子树放在</a:t>
            </a:r>
            <a:endParaRPr lang="en-US" altLang="zh-CN" dirty="0" smtClean="0"/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dirty="0" smtClean="0">
                <a:sym typeface="Wingdings" pitchFamily="2" charset="2"/>
              </a:rPr>
              <a:t>右子树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中序第</a:t>
            </a:r>
            <a:r>
              <a:rPr lang="en-US" altLang="zh-CN" dirty="0" smtClean="0">
                <a:sym typeface="Wingdings" pitchFamily="2" charset="2"/>
              </a:rPr>
              <a:t>1</a:t>
            </a:r>
            <a:r>
              <a:rPr lang="zh-CN" altLang="en-US" dirty="0" smtClean="0">
                <a:sym typeface="Wingdings" pitchFamily="2" charset="2"/>
              </a:rPr>
              <a:t>元素</a:t>
            </a:r>
            <a:r>
              <a:rPr lang="en-US" altLang="zh-CN" dirty="0" smtClean="0">
                <a:sym typeface="Wingdings" pitchFamily="2" charset="2"/>
              </a:rPr>
              <a:t>”</a:t>
            </a:r>
            <a:r>
              <a:rPr lang="zh-CN" altLang="en-US" dirty="0" smtClean="0">
                <a:sym typeface="Wingdings" pitchFamily="2" charset="2"/>
              </a:rPr>
              <a:t>之前，</a:t>
            </a:r>
            <a:endParaRPr lang="en-US" altLang="zh-CN" dirty="0" smtClean="0">
              <a:sym typeface="Wingdings" pitchFamily="2" charset="2"/>
            </a:endParaRPr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003399"/>
                </a:solidFill>
              </a:rPr>
              <a:t>即，右子树的左下方。</a:t>
            </a:r>
            <a:endParaRPr lang="en-US" altLang="zh-CN" dirty="0" smtClean="0">
              <a:solidFill>
                <a:srgbClr val="003399"/>
              </a:solidFill>
            </a:endParaRPr>
          </a:p>
        </p:txBody>
      </p:sp>
      <p:sp>
        <p:nvSpPr>
          <p:cNvPr id="56" name="Oval 26"/>
          <p:cNvSpPr>
            <a:spLocks noChangeArrowheads="1"/>
          </p:cNvSpPr>
          <p:nvPr/>
        </p:nvSpPr>
        <p:spPr bwMode="auto">
          <a:xfrm>
            <a:off x="6546600" y="2389738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en-US" altLang="zh-CN" sz="3200" dirty="0"/>
          </a:p>
        </p:txBody>
      </p:sp>
      <p:sp>
        <p:nvSpPr>
          <p:cNvPr id="57" name="Oval 27"/>
          <p:cNvSpPr>
            <a:spLocks noChangeArrowheads="1"/>
          </p:cNvSpPr>
          <p:nvPr/>
        </p:nvSpPr>
        <p:spPr bwMode="auto">
          <a:xfrm>
            <a:off x="7080000" y="1752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/>
              <a:t>18</a:t>
            </a:r>
            <a:endParaRPr lang="en-US" altLang="zh-CN" sz="3200" dirty="0"/>
          </a:p>
        </p:txBody>
      </p:sp>
      <p:sp>
        <p:nvSpPr>
          <p:cNvPr id="58" name="Oval 29"/>
          <p:cNvSpPr>
            <a:spLocks noChangeArrowheads="1"/>
          </p:cNvSpPr>
          <p:nvPr/>
        </p:nvSpPr>
        <p:spPr bwMode="auto">
          <a:xfrm>
            <a:off x="6096000" y="296374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cxnSp>
        <p:nvCxnSpPr>
          <p:cNvPr id="61" name="直接连接符 60"/>
          <p:cNvCxnSpPr>
            <a:stCxn id="57" idx="3"/>
            <a:endCxn id="56" idx="0"/>
          </p:cNvCxnSpPr>
          <p:nvPr/>
        </p:nvCxnSpPr>
        <p:spPr bwMode="auto">
          <a:xfrm rot="5400000">
            <a:off x="6884368" y="2115024"/>
            <a:ext cx="206947" cy="3424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直接连接符 66"/>
          <p:cNvCxnSpPr>
            <a:stCxn id="57" idx="5"/>
            <a:endCxn id="69" idx="0"/>
          </p:cNvCxnSpPr>
          <p:nvPr/>
        </p:nvCxnSpPr>
        <p:spPr bwMode="auto">
          <a:xfrm rot="16200000" flipH="1">
            <a:off x="7629782" y="2093927"/>
            <a:ext cx="247555" cy="425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直接连接符 67"/>
          <p:cNvCxnSpPr>
            <a:stCxn id="56" idx="3"/>
            <a:endCxn id="58" idx="0"/>
          </p:cNvCxnSpPr>
          <p:nvPr/>
        </p:nvCxnSpPr>
        <p:spPr bwMode="auto">
          <a:xfrm rot="5400000">
            <a:off x="6423933" y="2761997"/>
            <a:ext cx="143817" cy="2596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9" name="Oval 30"/>
          <p:cNvSpPr>
            <a:spLocks noChangeArrowheads="1"/>
          </p:cNvSpPr>
          <p:nvPr/>
        </p:nvSpPr>
        <p:spPr bwMode="auto">
          <a:xfrm>
            <a:off x="7696200" y="2430346"/>
            <a:ext cx="540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90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71" name="Oval 30"/>
          <p:cNvSpPr>
            <a:spLocks noChangeArrowheads="1"/>
          </p:cNvSpPr>
          <p:nvPr/>
        </p:nvSpPr>
        <p:spPr bwMode="auto">
          <a:xfrm>
            <a:off x="7239000" y="3077400"/>
            <a:ext cx="540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80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72" name="直接连接符 71"/>
          <p:cNvCxnSpPr>
            <a:stCxn id="69" idx="3"/>
            <a:endCxn id="71" idx="0"/>
          </p:cNvCxnSpPr>
          <p:nvPr/>
        </p:nvCxnSpPr>
        <p:spPr bwMode="auto">
          <a:xfrm rot="5400000">
            <a:off x="7533710" y="2835828"/>
            <a:ext cx="216863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直接连接符 72"/>
          <p:cNvCxnSpPr>
            <a:stCxn id="74" idx="0"/>
            <a:endCxn id="69" idx="5"/>
          </p:cNvCxnSpPr>
          <p:nvPr/>
        </p:nvCxnSpPr>
        <p:spPr bwMode="auto">
          <a:xfrm rot="16200000" flipV="1">
            <a:off x="8190402" y="2827255"/>
            <a:ext cx="199717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4" name="Oval 30"/>
          <p:cNvSpPr>
            <a:spLocks noChangeArrowheads="1"/>
          </p:cNvSpPr>
          <p:nvPr/>
        </p:nvSpPr>
        <p:spPr bwMode="auto">
          <a:xfrm>
            <a:off x="8153400" y="3060254"/>
            <a:ext cx="540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99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75" name="Oval 29"/>
          <p:cNvSpPr>
            <a:spLocks noChangeArrowheads="1"/>
          </p:cNvSpPr>
          <p:nvPr/>
        </p:nvSpPr>
        <p:spPr bwMode="auto">
          <a:xfrm>
            <a:off x="6775200" y="3733800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27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76" name="Oval 30"/>
          <p:cNvSpPr>
            <a:spLocks noChangeArrowheads="1"/>
          </p:cNvSpPr>
          <p:nvPr/>
        </p:nvSpPr>
        <p:spPr bwMode="auto">
          <a:xfrm>
            <a:off x="6235200" y="4343400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25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77" name="直接连接符 76"/>
          <p:cNvCxnSpPr>
            <a:stCxn id="75" idx="3"/>
          </p:cNvCxnSpPr>
          <p:nvPr/>
        </p:nvCxnSpPr>
        <p:spPr bwMode="auto">
          <a:xfrm rot="5400000">
            <a:off x="6590902" y="4154490"/>
            <a:ext cx="253879" cy="272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直接连接符 77"/>
          <p:cNvCxnSpPr>
            <a:stCxn id="79" idx="0"/>
            <a:endCxn id="75" idx="5"/>
          </p:cNvCxnSpPr>
          <p:nvPr/>
        </p:nvCxnSpPr>
        <p:spPr bwMode="auto">
          <a:xfrm flipH="1" flipV="1">
            <a:off x="7236119" y="4163991"/>
            <a:ext cx="266281" cy="19441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Oval 30"/>
          <p:cNvSpPr>
            <a:spLocks noChangeArrowheads="1"/>
          </p:cNvSpPr>
          <p:nvPr/>
        </p:nvSpPr>
        <p:spPr bwMode="auto">
          <a:xfrm>
            <a:off x="7232400" y="4358410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41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80" name="Oval 30"/>
          <p:cNvSpPr>
            <a:spLocks noChangeArrowheads="1"/>
          </p:cNvSpPr>
          <p:nvPr/>
        </p:nvSpPr>
        <p:spPr bwMode="auto">
          <a:xfrm>
            <a:off x="6844800" y="5030930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32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81" name="直接连接符 80"/>
          <p:cNvCxnSpPr>
            <a:stCxn id="79" idx="3"/>
            <a:endCxn id="80" idx="0"/>
          </p:cNvCxnSpPr>
          <p:nvPr/>
        </p:nvCxnSpPr>
        <p:spPr bwMode="auto">
          <a:xfrm flipH="1">
            <a:off x="7114800" y="4788601"/>
            <a:ext cx="196681" cy="24232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直接连接符 81"/>
          <p:cNvCxnSpPr>
            <a:stCxn id="115" idx="0"/>
            <a:endCxn id="79" idx="5"/>
          </p:cNvCxnSpPr>
          <p:nvPr/>
        </p:nvCxnSpPr>
        <p:spPr bwMode="auto">
          <a:xfrm flipH="1" flipV="1">
            <a:off x="7693319" y="4788601"/>
            <a:ext cx="266281" cy="27662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5" name="Oval 30"/>
          <p:cNvSpPr>
            <a:spLocks noChangeArrowheads="1"/>
          </p:cNvSpPr>
          <p:nvPr/>
        </p:nvSpPr>
        <p:spPr bwMode="auto">
          <a:xfrm>
            <a:off x="7689600" y="5065222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51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120" name="Oval 30"/>
          <p:cNvSpPr>
            <a:spLocks noChangeArrowheads="1"/>
          </p:cNvSpPr>
          <p:nvPr/>
        </p:nvSpPr>
        <p:spPr bwMode="auto">
          <a:xfrm>
            <a:off x="7302000" y="5716730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45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123" name="直接连接符 122"/>
          <p:cNvCxnSpPr>
            <a:stCxn id="115" idx="3"/>
            <a:endCxn id="120" idx="0"/>
          </p:cNvCxnSpPr>
          <p:nvPr/>
        </p:nvCxnSpPr>
        <p:spPr bwMode="auto">
          <a:xfrm rot="5400000">
            <a:off x="7559683" y="5507731"/>
            <a:ext cx="221317" cy="1966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4" name="直接连接符 123"/>
          <p:cNvCxnSpPr>
            <a:stCxn id="71" idx="3"/>
            <a:endCxn id="75" idx="0"/>
          </p:cNvCxnSpPr>
          <p:nvPr/>
        </p:nvCxnSpPr>
        <p:spPr bwMode="auto">
          <a:xfrm rot="5400000">
            <a:off x="7068537" y="3484255"/>
            <a:ext cx="226209" cy="272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Rectangle 3"/>
          <p:cNvSpPr txBox="1">
            <a:spLocks noChangeArrowheads="1"/>
          </p:cNvSpPr>
          <p:nvPr/>
        </p:nvSpPr>
        <p:spPr bwMode="auto">
          <a:xfrm>
            <a:off x="152400" y="533400"/>
            <a:ext cx="19812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sz="3000" kern="0" dirty="0" smtClean="0">
                <a:latin typeface="+mj-lt"/>
              </a:rPr>
              <a:t>删除</a:t>
            </a:r>
            <a:r>
              <a:rPr lang="en-US" altLang="zh-CN" sz="3000" kern="0" dirty="0" smtClean="0">
                <a:latin typeface="+mj-lt"/>
              </a:rPr>
              <a:t>73</a:t>
            </a:r>
            <a:r>
              <a:rPr lang="zh-CN" altLang="en-US" sz="3000" kern="0" dirty="0" smtClean="0">
                <a:latin typeface="+mj-lt"/>
              </a:rPr>
              <a:t>：</a:t>
            </a:r>
            <a:endParaRPr lang="en-US" altLang="zh-CN" sz="3000" kern="0" dirty="0" smtClean="0"/>
          </a:p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altLang="zh-CN" sz="3000" kern="0" baseline="0" dirty="0" smtClean="0">
              <a:latin typeface="+mj-lt"/>
            </a:endParaRPr>
          </a:p>
        </p:txBody>
      </p:sp>
      <p:sp>
        <p:nvSpPr>
          <p:cNvPr id="60" name="Rectangle 3"/>
          <p:cNvSpPr txBox="1">
            <a:spLocks noChangeArrowheads="1"/>
          </p:cNvSpPr>
          <p:nvPr/>
        </p:nvSpPr>
        <p:spPr bwMode="auto">
          <a:xfrm>
            <a:off x="1676400" y="533400"/>
            <a:ext cx="7467600" cy="1219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sz="3000" kern="0" dirty="0" smtClean="0">
                <a:solidFill>
                  <a:srgbClr val="003399"/>
                </a:solidFill>
                <a:latin typeface="+mj-lt"/>
              </a:rPr>
              <a:t>法</a:t>
            </a:r>
            <a:r>
              <a:rPr lang="en-US" altLang="zh-CN" sz="3000" kern="0" dirty="0" smtClean="0">
                <a:solidFill>
                  <a:srgbClr val="003399"/>
                </a:solidFill>
                <a:latin typeface="+mj-lt"/>
              </a:rPr>
              <a:t>1--</a:t>
            </a:r>
            <a:r>
              <a:rPr lang="zh-CN" altLang="en-US" sz="3000" kern="0" dirty="0" smtClean="0">
                <a:solidFill>
                  <a:srgbClr val="003399"/>
                </a:solidFill>
                <a:latin typeface="+mj-lt"/>
              </a:rPr>
              <a:t> </a:t>
            </a:r>
            <a:r>
              <a:rPr lang="zh-CN" altLang="en-US" sz="3000" kern="0" dirty="0" smtClean="0">
                <a:latin typeface="+mj-lt"/>
              </a:rPr>
              <a:t>将</a:t>
            </a:r>
            <a:r>
              <a:rPr lang="en-US" altLang="zh-CN" sz="3000" kern="0" dirty="0" smtClean="0">
                <a:latin typeface="+mj-lt"/>
              </a:rPr>
              <a:t>*p</a:t>
            </a:r>
            <a:r>
              <a:rPr lang="zh-CN" altLang="en-US" sz="3000" kern="0" dirty="0" smtClean="0">
                <a:latin typeface="+mj-lt"/>
              </a:rPr>
              <a:t>的</a:t>
            </a:r>
            <a:r>
              <a:rPr lang="en-US" altLang="zh-CN" sz="3000" kern="0" dirty="0" smtClean="0">
                <a:latin typeface="+mj-lt"/>
              </a:rPr>
              <a:t>2</a:t>
            </a:r>
            <a:r>
              <a:rPr lang="zh-CN" altLang="en-US" sz="3000" kern="0" dirty="0" smtClean="0">
                <a:latin typeface="+mj-lt"/>
              </a:rPr>
              <a:t>棵子树合并成</a:t>
            </a:r>
            <a:r>
              <a:rPr lang="en-US" altLang="zh-CN" sz="3000" kern="0" dirty="0" smtClean="0">
                <a:latin typeface="+mj-lt"/>
              </a:rPr>
              <a:t>1</a:t>
            </a:r>
            <a:r>
              <a:rPr lang="zh-CN" altLang="en-US" sz="3000" kern="0" dirty="0" smtClean="0">
                <a:latin typeface="+mj-lt"/>
              </a:rPr>
              <a:t>棵，</a:t>
            </a:r>
            <a:r>
              <a:rPr lang="en-US" altLang="zh-CN" sz="3000" kern="0" dirty="0" smtClean="0">
                <a:latin typeface="+mj-lt"/>
              </a:rPr>
              <a:t>2</a:t>
            </a:r>
            <a:r>
              <a:rPr lang="zh-CN" altLang="en-US" sz="3000" kern="0" dirty="0" smtClean="0">
                <a:latin typeface="+mj-lt"/>
              </a:rPr>
              <a:t>种方法</a:t>
            </a:r>
            <a:endParaRPr lang="en-US" altLang="zh-CN" sz="3000" kern="0" dirty="0" smtClean="0">
              <a:latin typeface="+mj-lt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/>
              <a:t>(a)</a:t>
            </a:r>
            <a:r>
              <a:rPr lang="zh-CN" altLang="en-US" sz="3000" kern="0" dirty="0" smtClean="0"/>
              <a:t>以左子树为主</a:t>
            </a:r>
            <a:r>
              <a:rPr lang="en-US" altLang="zh-CN" sz="3000" kern="0" dirty="0" smtClean="0"/>
              <a:t>(P213) </a:t>
            </a:r>
            <a:r>
              <a:rPr lang="zh-CN" altLang="en-US" sz="3000" kern="0" dirty="0" smtClean="0"/>
              <a:t>，</a:t>
            </a:r>
            <a:r>
              <a:rPr lang="en-US" altLang="zh-CN" sz="3000" kern="0" dirty="0" smtClean="0">
                <a:solidFill>
                  <a:srgbClr val="C00000"/>
                </a:solidFill>
              </a:rPr>
              <a:t>(b)</a:t>
            </a:r>
            <a:r>
              <a:rPr lang="zh-CN" altLang="en-US" sz="3000" kern="0" dirty="0" smtClean="0">
                <a:solidFill>
                  <a:srgbClr val="C00000"/>
                </a:solidFill>
              </a:rPr>
              <a:t>以右子树为主</a:t>
            </a:r>
            <a:endParaRPr lang="en-US" altLang="zh-CN" sz="3000" kern="0" dirty="0" smtClean="0">
              <a:solidFill>
                <a:srgbClr val="C00000"/>
              </a:solidFill>
            </a:endParaRPr>
          </a:p>
        </p:txBody>
      </p:sp>
      <p:sp>
        <p:nvSpPr>
          <p:cNvPr id="62" name="Oval 26"/>
          <p:cNvSpPr>
            <a:spLocks noChangeArrowheads="1"/>
          </p:cNvSpPr>
          <p:nvPr/>
        </p:nvSpPr>
        <p:spPr bwMode="auto">
          <a:xfrm>
            <a:off x="1123200" y="2485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en-US" altLang="zh-CN" sz="3200" dirty="0"/>
          </a:p>
        </p:txBody>
      </p:sp>
      <p:sp>
        <p:nvSpPr>
          <p:cNvPr id="63" name="Oval 28"/>
          <p:cNvSpPr>
            <a:spLocks noChangeArrowheads="1"/>
          </p:cNvSpPr>
          <p:nvPr/>
        </p:nvSpPr>
        <p:spPr bwMode="auto">
          <a:xfrm>
            <a:off x="2342400" y="2458962"/>
            <a:ext cx="540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73</a:t>
            </a:r>
            <a:endParaRPr lang="zh-CN" altLang="en-US" sz="3200" dirty="0"/>
          </a:p>
        </p:txBody>
      </p:sp>
      <p:sp>
        <p:nvSpPr>
          <p:cNvPr id="65" name="Oval 29"/>
          <p:cNvSpPr>
            <a:spLocks noChangeArrowheads="1"/>
          </p:cNvSpPr>
          <p:nvPr/>
        </p:nvSpPr>
        <p:spPr bwMode="auto">
          <a:xfrm>
            <a:off x="589800" y="3171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cxnSp>
        <p:nvCxnSpPr>
          <p:cNvPr id="66" name="直接连接符 65"/>
          <p:cNvCxnSpPr>
            <a:stCxn id="130" idx="3"/>
            <a:endCxn id="62" idx="0"/>
          </p:cNvCxnSpPr>
          <p:nvPr/>
        </p:nvCxnSpPr>
        <p:spPr bwMode="auto">
          <a:xfrm flipH="1">
            <a:off x="1393200" y="2182791"/>
            <a:ext cx="418681" cy="302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直接连接符 69"/>
          <p:cNvCxnSpPr>
            <a:stCxn id="130" idx="5"/>
            <a:endCxn id="63" idx="0"/>
          </p:cNvCxnSpPr>
          <p:nvPr/>
        </p:nvCxnSpPr>
        <p:spPr bwMode="auto">
          <a:xfrm>
            <a:off x="2193719" y="2182791"/>
            <a:ext cx="418681" cy="27617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直接连接符 82"/>
          <p:cNvCxnSpPr>
            <a:stCxn id="62" idx="3"/>
            <a:endCxn id="65" idx="0"/>
          </p:cNvCxnSpPr>
          <p:nvPr/>
        </p:nvCxnSpPr>
        <p:spPr bwMode="auto">
          <a:xfrm flipH="1">
            <a:off x="859800" y="2915391"/>
            <a:ext cx="342481" cy="255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直接连接符 83"/>
          <p:cNvCxnSpPr>
            <a:stCxn id="63" idx="3"/>
            <a:endCxn id="85" idx="0"/>
          </p:cNvCxnSpPr>
          <p:nvPr/>
        </p:nvCxnSpPr>
        <p:spPr bwMode="auto">
          <a:xfrm flipH="1">
            <a:off x="1857000" y="2889153"/>
            <a:ext cx="564481" cy="331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Oval 29"/>
          <p:cNvSpPr>
            <a:spLocks noChangeArrowheads="1"/>
          </p:cNvSpPr>
          <p:nvPr/>
        </p:nvSpPr>
        <p:spPr bwMode="auto">
          <a:xfrm>
            <a:off x="1587000" y="3220962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27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86" name="Oval 30"/>
          <p:cNvSpPr>
            <a:spLocks noChangeArrowheads="1"/>
          </p:cNvSpPr>
          <p:nvPr/>
        </p:nvSpPr>
        <p:spPr bwMode="auto">
          <a:xfrm>
            <a:off x="1199400" y="3933000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25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87" name="直接连接符 86"/>
          <p:cNvCxnSpPr>
            <a:stCxn id="85" idx="3"/>
            <a:endCxn id="86" idx="0"/>
          </p:cNvCxnSpPr>
          <p:nvPr/>
        </p:nvCxnSpPr>
        <p:spPr bwMode="auto">
          <a:xfrm flipH="1">
            <a:off x="1469400" y="3651153"/>
            <a:ext cx="196681" cy="28184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直接连接符 87"/>
          <p:cNvCxnSpPr>
            <a:stCxn id="89" idx="0"/>
            <a:endCxn id="85" idx="5"/>
          </p:cNvCxnSpPr>
          <p:nvPr/>
        </p:nvCxnSpPr>
        <p:spPr bwMode="auto">
          <a:xfrm flipH="1" flipV="1">
            <a:off x="2047919" y="3651153"/>
            <a:ext cx="196681" cy="29685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9" name="Oval 30"/>
          <p:cNvSpPr>
            <a:spLocks noChangeArrowheads="1"/>
          </p:cNvSpPr>
          <p:nvPr/>
        </p:nvSpPr>
        <p:spPr bwMode="auto">
          <a:xfrm>
            <a:off x="1974600" y="3948010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41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90" name="Oval 30"/>
          <p:cNvSpPr>
            <a:spLocks noChangeArrowheads="1"/>
          </p:cNvSpPr>
          <p:nvPr/>
        </p:nvSpPr>
        <p:spPr bwMode="auto">
          <a:xfrm>
            <a:off x="1593600" y="4677600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32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91" name="直接连接符 90"/>
          <p:cNvCxnSpPr>
            <a:stCxn id="89" idx="3"/>
            <a:endCxn id="90" idx="0"/>
          </p:cNvCxnSpPr>
          <p:nvPr/>
        </p:nvCxnSpPr>
        <p:spPr bwMode="auto">
          <a:xfrm flipH="1">
            <a:off x="1863600" y="4378201"/>
            <a:ext cx="190081" cy="29939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直接连接符 95"/>
          <p:cNvCxnSpPr>
            <a:stCxn id="101" idx="0"/>
            <a:endCxn id="89" idx="5"/>
          </p:cNvCxnSpPr>
          <p:nvPr/>
        </p:nvCxnSpPr>
        <p:spPr bwMode="auto">
          <a:xfrm flipH="1" flipV="1">
            <a:off x="2435519" y="4378201"/>
            <a:ext cx="196681" cy="29939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1" name="Oval 30"/>
          <p:cNvSpPr>
            <a:spLocks noChangeArrowheads="1"/>
          </p:cNvSpPr>
          <p:nvPr/>
        </p:nvSpPr>
        <p:spPr bwMode="auto">
          <a:xfrm>
            <a:off x="2362200" y="4677600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51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102" name="直接连接符 101"/>
          <p:cNvCxnSpPr>
            <a:stCxn id="103" idx="0"/>
            <a:endCxn id="63" idx="5"/>
          </p:cNvCxnSpPr>
          <p:nvPr/>
        </p:nvCxnSpPr>
        <p:spPr bwMode="auto">
          <a:xfrm flipH="1" flipV="1">
            <a:off x="2803319" y="2889153"/>
            <a:ext cx="508081" cy="32864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3" name="Oval 30"/>
          <p:cNvSpPr>
            <a:spLocks noChangeArrowheads="1"/>
          </p:cNvSpPr>
          <p:nvPr/>
        </p:nvSpPr>
        <p:spPr bwMode="auto">
          <a:xfrm>
            <a:off x="3041400" y="3217800"/>
            <a:ext cx="540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90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104" name="Oval 30"/>
          <p:cNvSpPr>
            <a:spLocks noChangeArrowheads="1"/>
          </p:cNvSpPr>
          <p:nvPr/>
        </p:nvSpPr>
        <p:spPr bwMode="auto">
          <a:xfrm>
            <a:off x="2730000" y="3950146"/>
            <a:ext cx="540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80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106" name="直接连接符 105"/>
          <p:cNvCxnSpPr>
            <a:stCxn id="103" idx="3"/>
            <a:endCxn id="104" idx="0"/>
          </p:cNvCxnSpPr>
          <p:nvPr/>
        </p:nvCxnSpPr>
        <p:spPr bwMode="auto">
          <a:xfrm flipH="1">
            <a:off x="3000000" y="3647991"/>
            <a:ext cx="120481" cy="30215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直接连接符 115"/>
          <p:cNvCxnSpPr>
            <a:stCxn id="119" idx="0"/>
            <a:endCxn id="103" idx="5"/>
          </p:cNvCxnSpPr>
          <p:nvPr/>
        </p:nvCxnSpPr>
        <p:spPr bwMode="auto">
          <a:xfrm flipH="1" flipV="1">
            <a:off x="3502319" y="3647991"/>
            <a:ext cx="113881" cy="285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9" name="Oval 30"/>
          <p:cNvSpPr>
            <a:spLocks noChangeArrowheads="1"/>
          </p:cNvSpPr>
          <p:nvPr/>
        </p:nvSpPr>
        <p:spPr bwMode="auto">
          <a:xfrm>
            <a:off x="3346200" y="3933000"/>
            <a:ext cx="540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99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125" name="Oval 30"/>
          <p:cNvSpPr>
            <a:spLocks noChangeArrowheads="1"/>
          </p:cNvSpPr>
          <p:nvPr/>
        </p:nvSpPr>
        <p:spPr bwMode="auto">
          <a:xfrm>
            <a:off x="1981200" y="5363400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45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127" name="直接连接符 126"/>
          <p:cNvCxnSpPr>
            <a:stCxn id="101" idx="3"/>
            <a:endCxn id="125" idx="0"/>
          </p:cNvCxnSpPr>
          <p:nvPr/>
        </p:nvCxnSpPr>
        <p:spPr bwMode="auto">
          <a:xfrm flipH="1">
            <a:off x="2251200" y="5107791"/>
            <a:ext cx="190081" cy="255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8" name="Rectangle 3"/>
          <p:cNvSpPr txBox="1">
            <a:spLocks noChangeArrowheads="1"/>
          </p:cNvSpPr>
          <p:nvPr/>
        </p:nvSpPr>
        <p:spPr bwMode="auto">
          <a:xfrm flipH="1">
            <a:off x="3048000" y="1799400"/>
            <a:ext cx="53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solidFill>
                  <a:srgbClr val="008A00"/>
                </a:solidFill>
                <a:latin typeface="+mj-lt"/>
              </a:rPr>
              <a:t>p</a:t>
            </a:r>
            <a:endParaRPr lang="en-US" altLang="zh-CN" sz="3200" kern="0" dirty="0" smtClean="0">
              <a:solidFill>
                <a:srgbClr val="008A00"/>
              </a:solidFill>
            </a:endParaRPr>
          </a:p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altLang="zh-CN" sz="3200" kern="0" baseline="0" dirty="0" smtClean="0">
              <a:solidFill>
                <a:srgbClr val="008A00"/>
              </a:solidFill>
              <a:latin typeface="+mj-lt"/>
            </a:endParaRPr>
          </a:p>
        </p:txBody>
      </p:sp>
      <p:cxnSp>
        <p:nvCxnSpPr>
          <p:cNvPr id="129" name="直接箭头连接符 128"/>
          <p:cNvCxnSpPr/>
          <p:nvPr/>
        </p:nvCxnSpPr>
        <p:spPr bwMode="auto">
          <a:xfrm rot="10800000" flipV="1">
            <a:off x="2806202" y="2332799"/>
            <a:ext cx="317999" cy="199199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008A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0" name="Oval 27"/>
          <p:cNvSpPr>
            <a:spLocks noChangeArrowheads="1"/>
          </p:cNvSpPr>
          <p:nvPr/>
        </p:nvSpPr>
        <p:spPr bwMode="auto">
          <a:xfrm>
            <a:off x="1732800" y="1752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/>
              <a:t>18</a:t>
            </a:r>
            <a:endParaRPr lang="en-US" altLang="zh-CN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58" grpId="0" animBg="1"/>
      <p:bldP spid="69" grpId="0" animBg="1"/>
      <p:bldP spid="71" grpId="0" animBg="1"/>
      <p:bldP spid="7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304800" y="990600"/>
            <a:ext cx="8839200" cy="1066800"/>
          </a:xfrm>
          <a:prstGeom prst="rect">
            <a:avLst/>
          </a:prstGeom>
          <a:solidFill>
            <a:srgbClr val="B5F098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kern="0" dirty="0" smtClean="0"/>
              <a:t> 当</a:t>
            </a:r>
            <a:r>
              <a:rPr lang="en-US" altLang="zh-CN" kern="0" dirty="0" smtClean="0"/>
              <a:t>*p</a:t>
            </a:r>
            <a:r>
              <a:rPr lang="zh-CN" altLang="en-US" kern="0" dirty="0" smtClean="0"/>
              <a:t>同时有左、右孩子时，则以</a:t>
            </a:r>
            <a:r>
              <a:rPr lang="en-US" altLang="zh-CN" kern="0" dirty="0" smtClean="0"/>
              <a:t>*p</a:t>
            </a:r>
            <a:r>
              <a:rPr lang="zh-CN" altLang="en-US" kern="0" dirty="0" smtClean="0"/>
              <a:t>的左子树为主， </a:t>
            </a:r>
            <a:endParaRPr lang="en-US" altLang="zh-CN" kern="0" dirty="0" smtClean="0"/>
          </a:p>
          <a:p>
            <a:pPr lvl="0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</a:t>
            </a:r>
            <a:r>
              <a:rPr lang="zh-CN" altLang="en-US" kern="0" dirty="0" smtClean="0"/>
              <a:t>将*</a:t>
            </a:r>
            <a:r>
              <a:rPr lang="en-US" altLang="zh-CN" kern="0" dirty="0" smtClean="0"/>
              <a:t>p</a:t>
            </a:r>
            <a:r>
              <a:rPr lang="zh-CN" altLang="en-US" kern="0" dirty="0" smtClean="0"/>
              <a:t>的两棵子树合并成</a:t>
            </a:r>
            <a:r>
              <a:rPr lang="en-US" altLang="zh-CN" kern="0" dirty="0" smtClean="0"/>
              <a:t>1</a:t>
            </a:r>
            <a:r>
              <a:rPr lang="zh-CN" altLang="en-US" kern="0" dirty="0" smtClean="0"/>
              <a:t>棵，取代*</a:t>
            </a:r>
            <a:r>
              <a:rPr lang="en-US" altLang="zh-CN" kern="0" dirty="0" smtClean="0"/>
              <a:t>p</a:t>
            </a:r>
            <a:r>
              <a:rPr lang="zh-CN" altLang="en-US" kern="0" dirty="0" smtClean="0"/>
              <a:t>；</a:t>
            </a:r>
            <a:endParaRPr lang="en-US" altLang="zh-CN" sz="3200" kern="0" baseline="0" dirty="0" smtClean="0">
              <a:latin typeface="+mj-lt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二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叉排序树的删除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9" name="Rectangle 2"/>
          <p:cNvSpPr txBox="1">
            <a:spLocks noChangeArrowheads="1"/>
          </p:cNvSpPr>
          <p:nvPr/>
        </p:nvSpPr>
        <p:spPr bwMode="auto">
          <a:xfrm>
            <a:off x="304802" y="2057400"/>
            <a:ext cx="9144000" cy="4800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int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delete(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PBin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SearchTree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ptree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,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KeyType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x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{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PBin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Search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Node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parentp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, p,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r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;  </a:t>
            </a:r>
            <a:r>
              <a:rPr kumimoji="0" lang="en-US" altLang="zh-CN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//</a:t>
            </a:r>
            <a:r>
              <a:rPr kumimoji="0" lang="zh-CN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指向结点的指针</a:t>
            </a:r>
            <a:endParaRPr kumimoji="0" lang="en-US" altLang="zh-CN" i="0" u="none" strike="noStrike" kern="0" cap="none" spc="0" normalizeH="0" baseline="0" noProof="0" dirty="0" smtClean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342900" lvl="0" indent="-342900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p=*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ptree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;  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parentp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= Null; </a:t>
            </a:r>
          </a:p>
          <a:p>
            <a:pPr marL="342900" marR="0" lvl="0" indent="-34290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solidFill>
                  <a:srgbClr val="C00000"/>
                </a:solidFill>
                <a:latin typeface="+mn-lt"/>
              </a:rPr>
              <a:t>  while(p) {  </a:t>
            </a:r>
            <a:r>
              <a:rPr lang="en-US" altLang="zh-CN" sz="3200" kern="0" dirty="0" smtClean="0">
                <a:latin typeface="+mn-lt"/>
              </a:rPr>
              <a:t>if(p-&gt;key ==x)  break; </a:t>
            </a:r>
            <a:endParaRPr lang="en-US" altLang="zh-CN" sz="3200" kern="0" dirty="0" smtClean="0">
              <a:solidFill>
                <a:srgbClr val="008A00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            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parentp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= p;  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8A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latin typeface="+mn-lt"/>
              </a:rPr>
              <a:t>                   if(p-&gt;key &gt; x)   p=p-&gt;</a:t>
            </a:r>
            <a:r>
              <a:rPr lang="en-US" altLang="zh-CN" sz="3200" kern="0" dirty="0" err="1" smtClean="0">
                <a:latin typeface="+mn-lt"/>
              </a:rPr>
              <a:t>llink</a:t>
            </a:r>
            <a:r>
              <a:rPr lang="en-US" altLang="zh-CN" sz="3200" kern="0" dirty="0" smtClean="0">
                <a:latin typeface="+mn-lt"/>
              </a:rPr>
              <a:t>; </a:t>
            </a:r>
            <a:endParaRPr lang="en-US" altLang="zh-CN" sz="3200" kern="0" dirty="0" smtClean="0">
              <a:solidFill>
                <a:srgbClr val="008A00"/>
              </a:solidFill>
              <a:latin typeface="+mn-lt"/>
            </a:endParaRPr>
          </a:p>
          <a:p>
            <a:pPr marL="342900" lvl="0" indent="-342900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             else                 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p=p-&gt;</a:t>
            </a:r>
            <a:r>
              <a:rPr kumimoji="0" lang="en-US" altLang="zh-CN" sz="320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rlink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; </a:t>
            </a:r>
            <a:r>
              <a:rPr lang="en-US" altLang="zh-CN" sz="3200" kern="0" dirty="0" smtClean="0">
                <a:solidFill>
                  <a:srgbClr val="C00000"/>
                </a:solidFill>
              </a:rPr>
              <a:t>}</a:t>
            </a:r>
            <a:r>
              <a:rPr lang="en-US" altLang="zh-CN" sz="3200" kern="0" dirty="0" smtClean="0">
                <a:solidFill>
                  <a:srgbClr val="008A00"/>
                </a:solidFill>
              </a:rPr>
              <a:t> </a:t>
            </a:r>
          </a:p>
          <a:p>
            <a:pPr marL="342900" lvl="0" indent="-342900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if(p==Null)     return 0;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800600" y="4322058"/>
            <a:ext cx="3600666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000"/>
                </a:solidFill>
              </a:rPr>
              <a:t>//</a:t>
            </a:r>
            <a:r>
              <a:rPr lang="en-US" altLang="zh-CN" kern="0" dirty="0" err="1" smtClean="0">
                <a:solidFill>
                  <a:srgbClr val="008000"/>
                </a:solidFill>
              </a:rPr>
              <a:t>parentp</a:t>
            </a:r>
            <a:r>
              <a:rPr lang="zh-CN" altLang="en-US" kern="0" dirty="0" smtClean="0">
                <a:solidFill>
                  <a:srgbClr val="008000"/>
                </a:solidFill>
              </a:rPr>
              <a:t>用作</a:t>
            </a:r>
            <a:r>
              <a:rPr lang="en-US" altLang="zh-CN" kern="0" dirty="0" smtClean="0">
                <a:solidFill>
                  <a:srgbClr val="008000"/>
                </a:solidFill>
              </a:rPr>
              <a:t>p</a:t>
            </a:r>
            <a:r>
              <a:rPr lang="zh-CN" altLang="en-US" kern="0" dirty="0" smtClean="0">
                <a:solidFill>
                  <a:srgbClr val="008000"/>
                </a:solidFill>
              </a:rPr>
              <a:t>的父亲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6477000" y="3769204"/>
            <a:ext cx="1640193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C00000"/>
                </a:solidFill>
              </a:rPr>
              <a:t>//</a:t>
            </a:r>
            <a:r>
              <a:rPr lang="zh-CN" altLang="en-US" kern="0" dirty="0" smtClean="0">
                <a:solidFill>
                  <a:srgbClr val="C00000"/>
                </a:solidFill>
              </a:rPr>
              <a:t>先查找</a:t>
            </a:r>
            <a:r>
              <a:rPr lang="en-US" altLang="zh-CN" kern="0" dirty="0" smtClean="0">
                <a:solidFill>
                  <a:srgbClr val="C00000"/>
                </a:solidFill>
              </a:rPr>
              <a:t>x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642558" y="5998458"/>
            <a:ext cx="480624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990099"/>
                </a:solidFill>
              </a:rPr>
              <a:t>//</a:t>
            </a:r>
            <a:r>
              <a:rPr lang="zh-CN" altLang="en-US" kern="0" dirty="0" smtClean="0">
                <a:solidFill>
                  <a:srgbClr val="990099"/>
                </a:solidFill>
              </a:rPr>
              <a:t>此时，</a:t>
            </a:r>
            <a:r>
              <a:rPr lang="en-US" altLang="zh-CN" kern="0" dirty="0" smtClean="0">
                <a:solidFill>
                  <a:srgbClr val="990099"/>
                </a:solidFill>
              </a:rPr>
              <a:t>*</a:t>
            </a:r>
            <a:r>
              <a:rPr lang="en-US" altLang="zh-CN" kern="0" dirty="0" err="1" smtClean="0">
                <a:solidFill>
                  <a:srgbClr val="990099"/>
                </a:solidFill>
              </a:rPr>
              <a:t>ptree</a:t>
            </a:r>
            <a:r>
              <a:rPr lang="zh-CN" altLang="en-US" kern="0" dirty="0" smtClean="0">
                <a:solidFill>
                  <a:srgbClr val="990099"/>
                </a:solidFill>
              </a:rPr>
              <a:t>中没有</a:t>
            </a:r>
            <a:r>
              <a:rPr lang="en-US" altLang="zh-CN" kern="0" dirty="0" smtClean="0">
                <a:solidFill>
                  <a:srgbClr val="990099"/>
                </a:solidFill>
              </a:rPr>
              <a:t>X</a:t>
            </a:r>
            <a:endParaRPr lang="zh-CN" altLang="en-US" dirty="0">
              <a:solidFill>
                <a:srgbClr val="99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228600" y="762000"/>
            <a:ext cx="89154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if(p==Null)     return 0; 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8A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080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latin typeface="+mn-lt"/>
              </a:rPr>
              <a:t> if(p-&gt;</a:t>
            </a:r>
            <a:r>
              <a:rPr lang="en-US" altLang="zh-CN" sz="3200" kern="0" dirty="0" err="1" smtClean="0">
                <a:latin typeface="+mn-lt"/>
              </a:rPr>
              <a:t>llink</a:t>
            </a:r>
            <a:r>
              <a:rPr lang="en-US" altLang="zh-CN" sz="3200" kern="0" dirty="0" smtClean="0">
                <a:latin typeface="+mn-lt"/>
              </a:rPr>
              <a:t>==Null &amp;&amp; p-&gt;</a:t>
            </a:r>
            <a:r>
              <a:rPr lang="en-US" altLang="zh-CN" sz="3200" kern="0" dirty="0" err="1" smtClean="0">
                <a:latin typeface="+mn-lt"/>
              </a:rPr>
              <a:t>rlink</a:t>
            </a:r>
            <a:r>
              <a:rPr lang="en-US" altLang="zh-CN" sz="3200" kern="0" dirty="0" smtClean="0">
                <a:latin typeface="+mn-lt"/>
              </a:rPr>
              <a:t>==Null)</a:t>
            </a:r>
            <a:endParaRPr lang="en-US" altLang="zh-CN" sz="3200" kern="0" dirty="0" smtClean="0">
              <a:solidFill>
                <a:srgbClr val="008A00"/>
              </a:solidFill>
              <a:latin typeface="+mn-lt"/>
            </a:endParaRPr>
          </a:p>
          <a:p>
            <a:pPr marL="1080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if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parentp</a:t>
            </a:r>
            <a:r>
              <a:rPr lang="en-US" altLang="zh-CN" sz="3200" kern="0" dirty="0" smtClean="0">
                <a:latin typeface="+mn-lt"/>
              </a:rPr>
              <a:t>==Null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)</a:t>
            </a:r>
            <a:endParaRPr lang="en-US" altLang="zh-CN" sz="3200" kern="0" dirty="0" smtClean="0">
              <a:solidFill>
                <a:srgbClr val="008A00"/>
              </a:solidFill>
              <a:latin typeface="+mn-lt"/>
            </a:endParaRPr>
          </a:p>
          <a:p>
            <a:pPr marL="1080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   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*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ptree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= Null;</a:t>
            </a:r>
          </a:p>
          <a:p>
            <a:pPr marL="1080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latin typeface="+mn-lt"/>
              </a:rPr>
              <a:t>      </a:t>
            </a:r>
            <a:r>
              <a:rPr lang="en-US" altLang="zh-CN" sz="3200" kern="0" dirty="0" smtClean="0">
                <a:solidFill>
                  <a:srgbClr val="0000CC"/>
                </a:solidFill>
                <a:latin typeface="+mn-lt"/>
              </a:rPr>
              <a:t>else if</a:t>
            </a:r>
            <a:r>
              <a:rPr lang="en-US" altLang="zh-CN" sz="3200" kern="0" dirty="0" smtClean="0">
                <a:latin typeface="+mn-lt"/>
              </a:rPr>
              <a:t>(</a:t>
            </a:r>
            <a:r>
              <a:rPr lang="en-US" altLang="zh-CN" sz="3200" kern="0" dirty="0" err="1" smtClean="0">
                <a:solidFill>
                  <a:srgbClr val="990099"/>
                </a:solidFill>
                <a:latin typeface="+mn-lt"/>
              </a:rPr>
              <a:t>parentp</a:t>
            </a:r>
            <a:r>
              <a:rPr lang="en-US" altLang="zh-CN" sz="3200" kern="0" dirty="0" smtClean="0">
                <a:latin typeface="+mn-lt"/>
              </a:rPr>
              <a:t>-&gt;</a:t>
            </a:r>
            <a:r>
              <a:rPr lang="en-US" altLang="zh-CN" sz="3200" kern="0" dirty="0" err="1" smtClean="0">
                <a:latin typeface="+mn-lt"/>
              </a:rPr>
              <a:t>llink</a:t>
            </a:r>
            <a:r>
              <a:rPr lang="en-US" altLang="zh-CN" sz="3200" kern="0" dirty="0" smtClean="0">
                <a:latin typeface="+mn-lt"/>
              </a:rPr>
              <a:t>==p)</a:t>
            </a:r>
            <a:endParaRPr lang="en-US" altLang="zh-CN" sz="3200" kern="0" dirty="0" smtClean="0">
              <a:solidFill>
                <a:srgbClr val="008A00"/>
              </a:solidFill>
              <a:latin typeface="+mn-lt"/>
            </a:endParaRPr>
          </a:p>
          <a:p>
            <a:pPr marL="1080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           </a:t>
            </a:r>
            <a:r>
              <a:rPr kumimoji="0" lang="en-US" altLang="zh-CN" sz="3200" i="0" u="none" strike="noStrike" kern="0" cap="none" spc="0" normalizeH="0" noProof="0" dirty="0" err="1" smtClean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parentp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-&gt;</a:t>
            </a:r>
            <a:r>
              <a:rPr kumimoji="0" lang="en-US" altLang="zh-CN" sz="320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llink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= Null;</a:t>
            </a:r>
          </a:p>
          <a:p>
            <a:pPr marL="108000" marR="0" lvl="0" algn="l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baseline="0" dirty="0" smtClean="0">
                <a:latin typeface="+mn-lt"/>
              </a:rPr>
              <a:t>      </a:t>
            </a:r>
            <a:r>
              <a:rPr lang="en-US" altLang="zh-CN" sz="3200" kern="0" baseline="0" dirty="0" smtClean="0">
                <a:solidFill>
                  <a:srgbClr val="0000CC"/>
                </a:solidFill>
                <a:latin typeface="+mn-lt"/>
              </a:rPr>
              <a:t>else</a:t>
            </a:r>
          </a:p>
          <a:p>
            <a:pPr marL="108000"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           </a:t>
            </a:r>
            <a:r>
              <a:rPr kumimoji="0" lang="en-US" altLang="zh-CN" sz="3200" i="0" u="none" strike="noStrike" kern="0" cap="none" spc="0" normalizeH="0" noProof="0" dirty="0" err="1" smtClean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parentp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-&gt;</a:t>
            </a:r>
            <a:r>
              <a:rPr kumimoji="0" lang="en-US" altLang="zh-CN" sz="320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rlink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= Null;</a:t>
            </a:r>
          </a:p>
          <a:p>
            <a:pPr marL="108000" marR="0" lvl="0" algn="l" defTabSz="914400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baseline="0" dirty="0" smtClean="0">
                <a:latin typeface="+mn-lt"/>
              </a:rPr>
              <a:t>      free(p);   return 1;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08000" marR="0" lvl="0" algn="l" defTabSz="914400" rtl="0" eaLnBrk="1" fontAlgn="base" latinLnBrk="0" hangingPunct="1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}</a:t>
            </a:r>
          </a:p>
        </p:txBody>
      </p:sp>
      <p:sp>
        <p:nvSpPr>
          <p:cNvPr id="8" name="矩形 7"/>
          <p:cNvSpPr/>
          <p:nvPr/>
        </p:nvSpPr>
        <p:spPr>
          <a:xfrm>
            <a:off x="5562600" y="3200400"/>
            <a:ext cx="3733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//</a:t>
            </a:r>
            <a:r>
              <a:rPr lang="zh-CN" altLang="en-US" kern="0" dirty="0" smtClean="0">
                <a:solidFill>
                  <a:srgbClr val="0000CC"/>
                </a:solidFill>
              </a:rPr>
              <a:t>若*</a:t>
            </a:r>
            <a:r>
              <a:rPr lang="en-US" altLang="zh-CN" kern="0" dirty="0" smtClean="0">
                <a:solidFill>
                  <a:srgbClr val="0000CC"/>
                </a:solidFill>
              </a:rPr>
              <a:t>p</a:t>
            </a:r>
            <a:r>
              <a:rPr lang="zh-CN" altLang="en-US" kern="0" dirty="0" smtClean="0">
                <a:solidFill>
                  <a:srgbClr val="0000CC"/>
                </a:solidFill>
              </a:rPr>
              <a:t>是父亲的左孩子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06368" y="1981200"/>
            <a:ext cx="478523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//</a:t>
            </a:r>
            <a:r>
              <a:rPr lang="zh-CN" altLang="en-US" kern="0" dirty="0" smtClean="0">
                <a:solidFill>
                  <a:srgbClr val="0000CC"/>
                </a:solidFill>
              </a:rPr>
              <a:t>若*</a:t>
            </a:r>
            <a:r>
              <a:rPr lang="en-US" altLang="zh-CN" kern="0" dirty="0" smtClean="0">
                <a:solidFill>
                  <a:srgbClr val="0000CC"/>
                </a:solidFill>
              </a:rPr>
              <a:t>p</a:t>
            </a:r>
            <a:r>
              <a:rPr lang="zh-CN" altLang="en-US" kern="0" dirty="0" smtClean="0">
                <a:solidFill>
                  <a:srgbClr val="0000CC"/>
                </a:solidFill>
              </a:rPr>
              <a:t>是树根，则特殊处理</a:t>
            </a:r>
            <a:endParaRPr lang="en-US" altLang="zh-CN" kern="0" dirty="0" smtClean="0">
              <a:solidFill>
                <a:srgbClr val="0000CC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008A00"/>
                </a:solidFill>
              </a:rPr>
              <a:t>//</a:t>
            </a:r>
            <a:r>
              <a:rPr lang="en-US" altLang="zh-CN" kern="0" dirty="0" err="1" smtClean="0">
                <a:solidFill>
                  <a:srgbClr val="008A00"/>
                </a:solidFill>
              </a:rPr>
              <a:t>ptree</a:t>
            </a:r>
            <a:r>
              <a:rPr lang="zh-CN" altLang="en-US" kern="0" dirty="0" smtClean="0">
                <a:solidFill>
                  <a:srgbClr val="008A00"/>
                </a:solidFill>
              </a:rPr>
              <a:t>是树根的二级指针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705600" y="1407004"/>
            <a:ext cx="272783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C00000"/>
                </a:solidFill>
              </a:rPr>
              <a:t>//1.</a:t>
            </a:r>
            <a:r>
              <a:rPr lang="zh-CN" altLang="en-US" kern="0" dirty="0" smtClean="0">
                <a:solidFill>
                  <a:srgbClr val="C00000"/>
                </a:solidFill>
              </a:rPr>
              <a:t>若*</a:t>
            </a:r>
            <a:r>
              <a:rPr lang="en-US" altLang="zh-CN" kern="0" dirty="0" smtClean="0">
                <a:solidFill>
                  <a:srgbClr val="C00000"/>
                </a:solidFill>
              </a:rPr>
              <a:t>p</a:t>
            </a:r>
            <a:r>
              <a:rPr lang="zh-CN" altLang="en-US" kern="0" dirty="0" smtClean="0">
                <a:solidFill>
                  <a:srgbClr val="C00000"/>
                </a:solidFill>
              </a:rPr>
              <a:t>是叶子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642558" y="797404"/>
            <a:ext cx="4501442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990099"/>
                </a:solidFill>
              </a:rPr>
              <a:t>//</a:t>
            </a:r>
            <a:r>
              <a:rPr lang="zh-CN" altLang="en-US" kern="0" dirty="0" smtClean="0">
                <a:solidFill>
                  <a:srgbClr val="990099"/>
                </a:solidFill>
              </a:rPr>
              <a:t>此时，</a:t>
            </a:r>
            <a:r>
              <a:rPr lang="en-US" altLang="zh-CN" kern="0" dirty="0" err="1" smtClean="0">
                <a:solidFill>
                  <a:srgbClr val="990099"/>
                </a:solidFill>
              </a:rPr>
              <a:t>ptree</a:t>
            </a:r>
            <a:r>
              <a:rPr lang="zh-CN" altLang="en-US" kern="0" dirty="0" smtClean="0">
                <a:solidFill>
                  <a:srgbClr val="990099"/>
                </a:solidFill>
              </a:rPr>
              <a:t>中没有</a:t>
            </a:r>
            <a:r>
              <a:rPr lang="en-US" altLang="zh-CN" kern="0" dirty="0" smtClean="0">
                <a:solidFill>
                  <a:srgbClr val="990099"/>
                </a:solidFill>
              </a:rPr>
              <a:t>X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562600" y="4267200"/>
            <a:ext cx="38100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//</a:t>
            </a:r>
            <a:r>
              <a:rPr lang="zh-CN" altLang="en-US" kern="0" dirty="0" smtClean="0">
                <a:solidFill>
                  <a:srgbClr val="0000CC"/>
                </a:solidFill>
              </a:rPr>
              <a:t>若*</a:t>
            </a:r>
            <a:r>
              <a:rPr lang="en-US" altLang="zh-CN" kern="0" dirty="0" smtClean="0">
                <a:solidFill>
                  <a:srgbClr val="0000CC"/>
                </a:solidFill>
              </a:rPr>
              <a:t>p</a:t>
            </a:r>
            <a:r>
              <a:rPr lang="zh-CN" altLang="en-US" kern="0" dirty="0" smtClean="0">
                <a:solidFill>
                  <a:srgbClr val="0000CC"/>
                </a:solidFill>
              </a:rPr>
              <a:t>是父亲的右孩子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09600" y="1867179"/>
            <a:ext cx="550151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kern="0" dirty="0" smtClean="0"/>
              <a:t> { </a:t>
            </a:r>
            <a:endParaRPr lang="zh-CN" altLang="en-US" sz="3200" dirty="0"/>
          </a:p>
        </p:txBody>
      </p:sp>
      <p:sp>
        <p:nvSpPr>
          <p:cNvPr id="20" name="矩形 19"/>
          <p:cNvSpPr/>
          <p:nvPr/>
        </p:nvSpPr>
        <p:spPr>
          <a:xfrm>
            <a:off x="4343400" y="5257800"/>
            <a:ext cx="3810000" cy="578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000"/>
                </a:solidFill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</a:rPr>
              <a:t>释放空间，返回</a:t>
            </a:r>
            <a:endParaRPr lang="zh-CN" altLang="en-US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8" grpId="0"/>
      <p:bldP spid="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152400" y="1066800"/>
            <a:ext cx="8991600" cy="5257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latin typeface="+mn-lt"/>
              </a:rPr>
              <a:t> if(p-&gt;</a:t>
            </a:r>
            <a:r>
              <a:rPr lang="en-US" altLang="zh-CN" sz="3200" kern="0" dirty="0" err="1" smtClean="0">
                <a:latin typeface="+mn-lt"/>
              </a:rPr>
              <a:t>llink</a:t>
            </a:r>
            <a:r>
              <a:rPr lang="en-US" altLang="zh-CN" sz="3200" kern="0" dirty="0" smtClean="0">
                <a:latin typeface="+mn-lt"/>
              </a:rPr>
              <a:t>==Null &amp;&amp; p-&gt;</a:t>
            </a:r>
            <a:r>
              <a:rPr lang="en-US" altLang="zh-CN" sz="3200" kern="0" dirty="0" err="1" smtClean="0">
                <a:latin typeface="+mn-lt"/>
              </a:rPr>
              <a:t>rlink</a:t>
            </a:r>
            <a:r>
              <a:rPr lang="en-US" altLang="zh-CN" sz="3200" kern="0" dirty="0" smtClean="0">
                <a:latin typeface="+mn-lt"/>
              </a:rPr>
              <a:t>!=Null)</a:t>
            </a:r>
            <a:endParaRPr lang="en-US" altLang="zh-CN" sz="3200" kern="0" dirty="0" smtClean="0">
              <a:solidFill>
                <a:srgbClr val="008A00"/>
              </a:solidFill>
              <a:latin typeface="+mn-lt"/>
            </a:endParaRPr>
          </a:p>
          <a:p>
            <a:pPr marL="720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{ if(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parentp</a:t>
            </a:r>
            <a:r>
              <a:rPr lang="en-US" altLang="zh-CN" sz="3200" kern="0" dirty="0" smtClean="0">
                <a:latin typeface="+mn-lt"/>
              </a:rPr>
              <a:t>==Null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)</a:t>
            </a:r>
            <a:endParaRPr lang="en-US" altLang="zh-CN" sz="3200" kern="0" dirty="0" smtClean="0">
              <a:solidFill>
                <a:srgbClr val="008A00"/>
              </a:solidFill>
              <a:latin typeface="+mn-lt"/>
            </a:endParaRPr>
          </a:p>
          <a:p>
            <a:pPr marL="720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    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*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ptree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= p-&gt;</a:t>
            </a:r>
            <a:r>
              <a:rPr lang="en-US" altLang="zh-CN" sz="3200" kern="0" dirty="0" err="1" smtClean="0">
                <a:latin typeface="+mn-lt"/>
              </a:rPr>
              <a:t>r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link;</a:t>
            </a:r>
          </a:p>
          <a:p>
            <a:pPr marL="720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latin typeface="+mn-lt"/>
              </a:rPr>
              <a:t>      else if(</a:t>
            </a:r>
            <a:r>
              <a:rPr lang="en-US" altLang="zh-CN" sz="3200" kern="0" dirty="0" err="1" smtClean="0">
                <a:solidFill>
                  <a:srgbClr val="990099"/>
                </a:solidFill>
                <a:latin typeface="+mn-lt"/>
              </a:rPr>
              <a:t>parentp</a:t>
            </a:r>
            <a:r>
              <a:rPr lang="en-US" altLang="zh-CN" sz="3200" kern="0" dirty="0" smtClean="0">
                <a:latin typeface="+mn-lt"/>
              </a:rPr>
              <a:t>-&gt;</a:t>
            </a:r>
            <a:r>
              <a:rPr lang="en-US" altLang="zh-CN" sz="3200" kern="0" dirty="0" err="1" smtClean="0">
                <a:latin typeface="+mn-lt"/>
              </a:rPr>
              <a:t>llink</a:t>
            </a:r>
            <a:r>
              <a:rPr lang="en-US" altLang="zh-CN" sz="3200" kern="0" dirty="0" smtClean="0">
                <a:latin typeface="+mn-lt"/>
              </a:rPr>
              <a:t>==p)</a:t>
            </a:r>
            <a:endParaRPr lang="en-US" altLang="zh-CN" sz="3200" kern="0" dirty="0" smtClean="0">
              <a:solidFill>
                <a:srgbClr val="008A00"/>
              </a:solidFill>
              <a:latin typeface="+mn-lt"/>
            </a:endParaRPr>
          </a:p>
          <a:p>
            <a:pPr marL="72000"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     </a:t>
            </a:r>
            <a:r>
              <a:rPr kumimoji="0" lang="en-US" altLang="zh-CN" sz="3200" i="0" u="none" strike="noStrike" kern="0" cap="none" spc="0" normalizeH="0" noProof="0" dirty="0" err="1" smtClean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parentp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-&gt;</a:t>
            </a:r>
            <a:r>
              <a:rPr kumimoji="0" lang="en-US" altLang="zh-CN" sz="320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llink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= </a:t>
            </a:r>
            <a:r>
              <a:rPr lang="en-US" altLang="zh-CN" sz="3200" kern="0" dirty="0" smtClean="0"/>
              <a:t>p-&gt;</a:t>
            </a:r>
            <a:r>
              <a:rPr lang="en-US" altLang="zh-CN" sz="3200" kern="0" dirty="0" err="1" smtClean="0"/>
              <a:t>rlink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;</a:t>
            </a:r>
          </a:p>
          <a:p>
            <a:pPr marL="72000"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baseline="0" dirty="0" smtClean="0">
                <a:latin typeface="+mn-lt"/>
              </a:rPr>
              <a:t>      else</a:t>
            </a:r>
            <a:endParaRPr lang="en-US" altLang="zh-CN" sz="3200" kern="0" baseline="0" dirty="0" smtClean="0">
              <a:solidFill>
                <a:srgbClr val="008A00"/>
              </a:solidFill>
              <a:latin typeface="+mn-lt"/>
            </a:endParaRPr>
          </a:p>
          <a:p>
            <a:pPr marL="72000" lvl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     </a:t>
            </a:r>
            <a:r>
              <a:rPr kumimoji="0" lang="en-US" altLang="zh-CN" sz="3200" i="0" u="none" strike="noStrike" kern="0" cap="none" spc="0" normalizeH="0" noProof="0" dirty="0" err="1" smtClean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parentp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-&gt;</a:t>
            </a:r>
            <a:r>
              <a:rPr kumimoji="0" lang="en-US" altLang="zh-CN" sz="320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rlink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= </a:t>
            </a:r>
            <a:r>
              <a:rPr lang="en-US" altLang="zh-CN" sz="3200" kern="0" dirty="0" smtClean="0"/>
              <a:t>p-&gt;</a:t>
            </a:r>
            <a:r>
              <a:rPr lang="en-US" altLang="zh-CN" sz="3200" kern="0" dirty="0" err="1" smtClean="0"/>
              <a:t>rlink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;</a:t>
            </a:r>
          </a:p>
          <a:p>
            <a:pPr marL="72000" marR="0" lvl="0" algn="l" defTabSz="914400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baseline="0" dirty="0" smtClean="0">
                <a:latin typeface="+mn-lt"/>
              </a:rPr>
              <a:t>      free(p);   return 1;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72000" marR="0" lvl="0" algn="l" defTabSz="914400" rtl="0" eaLnBrk="1" fontAlgn="base" latinLnBrk="0" hangingPunct="1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}</a:t>
            </a:r>
          </a:p>
        </p:txBody>
      </p:sp>
      <p:sp>
        <p:nvSpPr>
          <p:cNvPr id="7" name="矩形 6"/>
          <p:cNvSpPr/>
          <p:nvPr/>
        </p:nvSpPr>
        <p:spPr>
          <a:xfrm>
            <a:off x="2438400" y="609600"/>
            <a:ext cx="6705600" cy="6309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C00000"/>
                </a:solidFill>
              </a:rPr>
              <a:t>//2.1 </a:t>
            </a:r>
            <a:r>
              <a:rPr lang="zh-CN" altLang="en-US" kern="0" dirty="0" smtClean="0">
                <a:solidFill>
                  <a:srgbClr val="C00000"/>
                </a:solidFill>
              </a:rPr>
              <a:t>若*</a:t>
            </a:r>
            <a:r>
              <a:rPr lang="en-US" altLang="zh-CN" kern="0" dirty="0" smtClean="0">
                <a:solidFill>
                  <a:srgbClr val="C00000"/>
                </a:solidFill>
              </a:rPr>
              <a:t>p</a:t>
            </a:r>
            <a:r>
              <a:rPr lang="zh-CN" altLang="en-US" kern="0" dirty="0" smtClean="0">
                <a:solidFill>
                  <a:srgbClr val="C00000"/>
                </a:solidFill>
              </a:rPr>
              <a:t>只有右孩子，则让右孩子取代*</a:t>
            </a:r>
            <a:r>
              <a:rPr lang="en-US" altLang="zh-CN" kern="0" dirty="0" smtClean="0">
                <a:solidFill>
                  <a:srgbClr val="C00000"/>
                </a:solidFill>
              </a:rPr>
              <a:t>p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86400" y="2895600"/>
            <a:ext cx="3733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//</a:t>
            </a:r>
            <a:r>
              <a:rPr lang="zh-CN" altLang="en-US" kern="0" dirty="0" smtClean="0">
                <a:solidFill>
                  <a:srgbClr val="0000CC"/>
                </a:solidFill>
              </a:rPr>
              <a:t>若*</a:t>
            </a:r>
            <a:r>
              <a:rPr lang="en-US" altLang="zh-CN" kern="0" dirty="0" smtClean="0">
                <a:solidFill>
                  <a:srgbClr val="0000CC"/>
                </a:solidFill>
              </a:rPr>
              <a:t>p</a:t>
            </a:r>
            <a:r>
              <a:rPr lang="zh-CN" altLang="en-US" kern="0" dirty="0" smtClean="0">
                <a:solidFill>
                  <a:srgbClr val="0000CC"/>
                </a:solidFill>
              </a:rPr>
              <a:t>是父亲的左孩子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130168" y="1722600"/>
            <a:ext cx="478523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//</a:t>
            </a:r>
            <a:r>
              <a:rPr lang="zh-CN" altLang="en-US" kern="0" dirty="0" smtClean="0">
                <a:solidFill>
                  <a:srgbClr val="0000CC"/>
                </a:solidFill>
              </a:rPr>
              <a:t>若*</a:t>
            </a:r>
            <a:r>
              <a:rPr lang="en-US" altLang="zh-CN" kern="0" dirty="0" smtClean="0">
                <a:solidFill>
                  <a:srgbClr val="0000CC"/>
                </a:solidFill>
              </a:rPr>
              <a:t>p</a:t>
            </a:r>
            <a:r>
              <a:rPr lang="zh-CN" altLang="en-US" kern="0" dirty="0" smtClean="0">
                <a:solidFill>
                  <a:srgbClr val="0000CC"/>
                </a:solidFill>
              </a:rPr>
              <a:t>是树根，特殊</a:t>
            </a:r>
            <a:endParaRPr lang="en-US" altLang="zh-CN" kern="0" dirty="0" smtClean="0">
              <a:solidFill>
                <a:srgbClr val="0000CC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486400" y="4038600"/>
            <a:ext cx="38100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//</a:t>
            </a:r>
            <a:r>
              <a:rPr lang="zh-CN" altLang="en-US" kern="0" dirty="0" smtClean="0">
                <a:solidFill>
                  <a:srgbClr val="0000CC"/>
                </a:solidFill>
              </a:rPr>
              <a:t>若*</a:t>
            </a:r>
            <a:r>
              <a:rPr lang="en-US" altLang="zh-CN" kern="0" dirty="0" smtClean="0">
                <a:solidFill>
                  <a:srgbClr val="0000CC"/>
                </a:solidFill>
              </a:rPr>
              <a:t>p</a:t>
            </a:r>
            <a:r>
              <a:rPr lang="zh-CN" altLang="en-US" kern="0" dirty="0" smtClean="0">
                <a:solidFill>
                  <a:srgbClr val="0000CC"/>
                </a:solidFill>
              </a:rPr>
              <a:t>是父亲的右孩子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67200" y="5105400"/>
            <a:ext cx="3810000" cy="578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A00"/>
                </a:solidFill>
              </a:rPr>
              <a:t>//</a:t>
            </a:r>
            <a:r>
              <a:rPr lang="zh-CN" altLang="en-US" kern="0" dirty="0" smtClean="0">
                <a:solidFill>
                  <a:srgbClr val="008A00"/>
                </a:solidFill>
              </a:rPr>
              <a:t>释放空间，返回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152400" y="1066800"/>
            <a:ext cx="8991600" cy="5257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if(p-&gt;</a:t>
            </a:r>
            <a:r>
              <a:rPr lang="en-US" altLang="zh-CN" sz="3200" kern="0" dirty="0" err="1" smtClean="0"/>
              <a:t>llink</a:t>
            </a:r>
            <a:r>
              <a:rPr lang="en-US" altLang="zh-CN" sz="3200" kern="0" dirty="0" smtClean="0"/>
              <a:t>!=Null &amp;&amp; p-&gt;</a:t>
            </a:r>
            <a:r>
              <a:rPr lang="en-US" altLang="zh-CN" sz="3200" kern="0" dirty="0" err="1" smtClean="0"/>
              <a:t>rlink</a:t>
            </a:r>
            <a:r>
              <a:rPr lang="en-US" altLang="zh-CN" sz="3200" kern="0" dirty="0" smtClean="0"/>
              <a:t>==Null)</a:t>
            </a:r>
            <a:endParaRPr lang="en-US" altLang="zh-CN" sz="3200" kern="0" dirty="0" smtClean="0">
              <a:solidFill>
                <a:srgbClr val="008A00"/>
              </a:solidFill>
            </a:endParaRPr>
          </a:p>
          <a:p>
            <a:pPr marL="72000"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{ if(</a:t>
            </a:r>
            <a:r>
              <a:rPr lang="en-US" altLang="zh-CN" sz="3200" kern="0" dirty="0" err="1" smtClean="0">
                <a:solidFill>
                  <a:srgbClr val="990099"/>
                </a:solidFill>
              </a:rPr>
              <a:t>parentp</a:t>
            </a:r>
            <a:r>
              <a:rPr lang="en-US" altLang="zh-CN" sz="3200" kern="0" dirty="0" smtClean="0"/>
              <a:t>==Null)</a:t>
            </a:r>
            <a:endParaRPr lang="en-US" altLang="zh-CN" sz="3200" kern="0" dirty="0" smtClean="0">
              <a:solidFill>
                <a:srgbClr val="008A00"/>
              </a:solidFill>
            </a:endParaRPr>
          </a:p>
          <a:p>
            <a:pPr marL="72000"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     </a:t>
            </a:r>
            <a:r>
              <a:rPr lang="en-US" altLang="zh-CN" sz="3200" kern="0" dirty="0" smtClean="0">
                <a:solidFill>
                  <a:srgbClr val="C00000"/>
                </a:solidFill>
              </a:rPr>
              <a:t>*</a:t>
            </a:r>
            <a:r>
              <a:rPr lang="en-US" altLang="zh-CN" sz="3200" kern="0" dirty="0" err="1" smtClean="0">
                <a:solidFill>
                  <a:srgbClr val="C00000"/>
                </a:solidFill>
              </a:rPr>
              <a:t>ptree</a:t>
            </a:r>
            <a:r>
              <a:rPr lang="en-US" altLang="zh-CN" sz="3200" kern="0" dirty="0" smtClean="0">
                <a:solidFill>
                  <a:srgbClr val="C00000"/>
                </a:solidFill>
              </a:rPr>
              <a:t> </a:t>
            </a:r>
            <a:r>
              <a:rPr lang="en-US" altLang="zh-CN" sz="3200" kern="0" dirty="0" smtClean="0"/>
              <a:t>= p-&gt;</a:t>
            </a:r>
            <a:r>
              <a:rPr lang="en-US" altLang="zh-CN" sz="3200" kern="0" dirty="0" err="1" smtClean="0"/>
              <a:t>llink</a:t>
            </a:r>
            <a:r>
              <a:rPr lang="en-US" altLang="zh-CN" sz="3200" kern="0" dirty="0" smtClean="0"/>
              <a:t>;</a:t>
            </a:r>
          </a:p>
          <a:p>
            <a:pPr marL="72000"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else if(</a:t>
            </a:r>
            <a:r>
              <a:rPr lang="en-US" altLang="zh-CN" sz="3200" kern="0" dirty="0" err="1" smtClean="0">
                <a:solidFill>
                  <a:srgbClr val="990099"/>
                </a:solidFill>
              </a:rPr>
              <a:t>parentp</a:t>
            </a:r>
            <a:r>
              <a:rPr lang="en-US" altLang="zh-CN" sz="3200" kern="0" dirty="0" smtClean="0"/>
              <a:t>-&gt;</a:t>
            </a:r>
            <a:r>
              <a:rPr lang="en-US" altLang="zh-CN" sz="3200" kern="0" dirty="0" err="1" smtClean="0"/>
              <a:t>llink</a:t>
            </a:r>
            <a:r>
              <a:rPr lang="en-US" altLang="zh-CN" sz="3200" kern="0" dirty="0" smtClean="0"/>
              <a:t>==p)</a:t>
            </a:r>
            <a:endParaRPr lang="en-US" altLang="zh-CN" sz="3200" kern="0" dirty="0" smtClean="0">
              <a:solidFill>
                <a:srgbClr val="008A00"/>
              </a:solidFill>
            </a:endParaRPr>
          </a:p>
          <a:p>
            <a:pPr marL="72000"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     </a:t>
            </a:r>
            <a:r>
              <a:rPr lang="en-US" altLang="zh-CN" sz="3200" kern="0" dirty="0" err="1" smtClean="0">
                <a:solidFill>
                  <a:srgbClr val="990099"/>
                </a:solidFill>
              </a:rPr>
              <a:t>parentp</a:t>
            </a:r>
            <a:r>
              <a:rPr lang="en-US" altLang="zh-CN" sz="3200" kern="0" dirty="0" smtClean="0"/>
              <a:t>-&gt;</a:t>
            </a:r>
            <a:r>
              <a:rPr lang="en-US" altLang="zh-CN" sz="3200" kern="0" dirty="0" err="1" smtClean="0"/>
              <a:t>llink</a:t>
            </a:r>
            <a:r>
              <a:rPr lang="en-US" altLang="zh-CN" sz="3200" kern="0" dirty="0" smtClean="0"/>
              <a:t> = p-&gt;</a:t>
            </a:r>
            <a:r>
              <a:rPr lang="en-US" altLang="zh-CN" sz="3200" kern="0" dirty="0" err="1" smtClean="0"/>
              <a:t>llink</a:t>
            </a:r>
            <a:r>
              <a:rPr lang="en-US" altLang="zh-CN" sz="3200" kern="0" dirty="0" smtClean="0"/>
              <a:t>;</a:t>
            </a:r>
          </a:p>
          <a:p>
            <a:pPr marL="72000" lvl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else</a:t>
            </a:r>
            <a:endParaRPr lang="en-US" altLang="zh-CN" sz="3200" kern="0" dirty="0" smtClean="0">
              <a:solidFill>
                <a:srgbClr val="008A00"/>
              </a:solidFill>
            </a:endParaRPr>
          </a:p>
          <a:p>
            <a:pPr marL="72000" lvl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     </a:t>
            </a:r>
            <a:r>
              <a:rPr lang="en-US" altLang="zh-CN" sz="3200" kern="0" dirty="0" err="1" smtClean="0">
                <a:solidFill>
                  <a:srgbClr val="990099"/>
                </a:solidFill>
              </a:rPr>
              <a:t>parentp</a:t>
            </a:r>
            <a:r>
              <a:rPr lang="en-US" altLang="zh-CN" sz="3200" kern="0" dirty="0" smtClean="0"/>
              <a:t>-&gt;</a:t>
            </a:r>
            <a:r>
              <a:rPr lang="en-US" altLang="zh-CN" sz="3200" kern="0" dirty="0" err="1" smtClean="0"/>
              <a:t>rlink</a:t>
            </a:r>
            <a:r>
              <a:rPr lang="en-US" altLang="zh-CN" sz="3200" kern="0" dirty="0" smtClean="0"/>
              <a:t> = p-&gt;</a:t>
            </a:r>
            <a:r>
              <a:rPr lang="en-US" altLang="zh-CN" sz="3200" kern="0" dirty="0" err="1" smtClean="0"/>
              <a:t>llink</a:t>
            </a:r>
            <a:r>
              <a:rPr lang="en-US" altLang="zh-CN" sz="3200" kern="0" dirty="0" smtClean="0"/>
              <a:t>;</a:t>
            </a:r>
          </a:p>
          <a:p>
            <a:pPr marL="72000" lvl="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free(p);   return 1;</a:t>
            </a:r>
          </a:p>
          <a:p>
            <a:pPr marL="72000" lvl="0">
              <a:lnSpc>
                <a:spcPct val="7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}</a:t>
            </a:r>
          </a:p>
          <a:p>
            <a:pPr marL="720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latin typeface="+mn-lt"/>
              </a:rPr>
              <a:t> 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10200" y="2895600"/>
            <a:ext cx="3733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//</a:t>
            </a:r>
            <a:r>
              <a:rPr lang="zh-CN" altLang="en-US" kern="0" dirty="0" smtClean="0">
                <a:solidFill>
                  <a:srgbClr val="0000CC"/>
                </a:solidFill>
              </a:rPr>
              <a:t>若*</a:t>
            </a:r>
            <a:r>
              <a:rPr lang="en-US" altLang="zh-CN" kern="0" dirty="0" smtClean="0">
                <a:solidFill>
                  <a:srgbClr val="0000CC"/>
                </a:solidFill>
              </a:rPr>
              <a:t>p</a:t>
            </a:r>
            <a:r>
              <a:rPr lang="zh-CN" altLang="en-US" kern="0" dirty="0" smtClean="0">
                <a:solidFill>
                  <a:srgbClr val="0000CC"/>
                </a:solidFill>
              </a:rPr>
              <a:t>是父亲的左孩子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130168" y="1722600"/>
            <a:ext cx="478523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//</a:t>
            </a:r>
            <a:r>
              <a:rPr lang="zh-CN" altLang="en-US" kern="0" dirty="0" smtClean="0">
                <a:solidFill>
                  <a:srgbClr val="0000CC"/>
                </a:solidFill>
              </a:rPr>
              <a:t>若*</a:t>
            </a:r>
            <a:r>
              <a:rPr lang="en-US" altLang="zh-CN" kern="0" dirty="0" smtClean="0">
                <a:solidFill>
                  <a:srgbClr val="0000CC"/>
                </a:solidFill>
              </a:rPr>
              <a:t>p</a:t>
            </a:r>
            <a:r>
              <a:rPr lang="zh-CN" altLang="en-US" kern="0" dirty="0" smtClean="0">
                <a:solidFill>
                  <a:srgbClr val="0000CC"/>
                </a:solidFill>
              </a:rPr>
              <a:t>是树根，特殊</a:t>
            </a:r>
            <a:endParaRPr lang="en-US" altLang="zh-CN" kern="0" dirty="0" smtClean="0">
              <a:solidFill>
                <a:srgbClr val="0000CC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410200" y="4093458"/>
            <a:ext cx="38100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//</a:t>
            </a:r>
            <a:r>
              <a:rPr lang="zh-CN" altLang="en-US" kern="0" dirty="0" smtClean="0">
                <a:solidFill>
                  <a:srgbClr val="0000CC"/>
                </a:solidFill>
              </a:rPr>
              <a:t>若*</a:t>
            </a:r>
            <a:r>
              <a:rPr lang="en-US" altLang="zh-CN" kern="0" dirty="0" smtClean="0">
                <a:solidFill>
                  <a:srgbClr val="0000CC"/>
                </a:solidFill>
              </a:rPr>
              <a:t>p</a:t>
            </a:r>
            <a:r>
              <a:rPr lang="zh-CN" altLang="en-US" kern="0" dirty="0" smtClean="0">
                <a:solidFill>
                  <a:srgbClr val="0000CC"/>
                </a:solidFill>
              </a:rPr>
              <a:t>是父亲的右孩子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267200" y="5105400"/>
            <a:ext cx="3810000" cy="578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A00"/>
                </a:solidFill>
              </a:rPr>
              <a:t>//</a:t>
            </a:r>
            <a:r>
              <a:rPr lang="zh-CN" altLang="en-US" kern="0" dirty="0" smtClean="0">
                <a:solidFill>
                  <a:srgbClr val="008A00"/>
                </a:solidFill>
              </a:rPr>
              <a:t>释放空间，返回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438400" y="609600"/>
            <a:ext cx="6705600" cy="6309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C00000"/>
                </a:solidFill>
              </a:rPr>
              <a:t>//2.2 </a:t>
            </a:r>
            <a:r>
              <a:rPr lang="zh-CN" altLang="en-US" kern="0" dirty="0" smtClean="0">
                <a:solidFill>
                  <a:srgbClr val="C00000"/>
                </a:solidFill>
              </a:rPr>
              <a:t>若*</a:t>
            </a:r>
            <a:r>
              <a:rPr lang="en-US" altLang="zh-CN" kern="0" dirty="0" smtClean="0">
                <a:solidFill>
                  <a:srgbClr val="C00000"/>
                </a:solidFill>
              </a:rPr>
              <a:t>p</a:t>
            </a:r>
            <a:r>
              <a:rPr lang="zh-CN" altLang="en-US" kern="0" dirty="0" smtClean="0">
                <a:solidFill>
                  <a:srgbClr val="C00000"/>
                </a:solidFill>
              </a:rPr>
              <a:t>只有左孩子，则让左孩子取代*</a:t>
            </a:r>
            <a:r>
              <a:rPr lang="en-US" altLang="zh-CN" kern="0" dirty="0" smtClean="0">
                <a:solidFill>
                  <a:srgbClr val="C00000"/>
                </a:solidFill>
              </a:rPr>
              <a:t>p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228600" y="762000"/>
            <a:ext cx="89154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latin typeface="+mn-lt"/>
              </a:rPr>
              <a:t> if(p-&gt;</a:t>
            </a:r>
            <a:r>
              <a:rPr lang="en-US" altLang="zh-CN" sz="3200" kern="0" dirty="0" err="1" smtClean="0">
                <a:latin typeface="+mn-lt"/>
              </a:rPr>
              <a:t>llink</a:t>
            </a:r>
            <a:r>
              <a:rPr lang="en-US" altLang="zh-CN" sz="3200" kern="0" dirty="0" smtClean="0">
                <a:latin typeface="+mn-lt"/>
              </a:rPr>
              <a:t>!=Null &amp;&amp; p-&gt;</a:t>
            </a:r>
            <a:r>
              <a:rPr lang="en-US" altLang="zh-CN" sz="3200" kern="0" dirty="0" err="1" smtClean="0">
                <a:latin typeface="+mn-lt"/>
              </a:rPr>
              <a:t>rlink</a:t>
            </a:r>
            <a:r>
              <a:rPr lang="en-US" altLang="zh-CN" sz="3200" kern="0" dirty="0" smtClean="0">
                <a:latin typeface="+mn-lt"/>
              </a:rPr>
              <a:t>!=Null)</a:t>
            </a:r>
            <a:endParaRPr lang="en-US" altLang="zh-CN" sz="3200" kern="0" dirty="0" smtClean="0">
              <a:solidFill>
                <a:srgbClr val="008A00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r=p-&gt;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llink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; </a:t>
            </a:r>
            <a:endParaRPr lang="en-US" altLang="zh-CN" sz="3200" kern="0" dirty="0" smtClean="0">
              <a:solidFill>
                <a:srgbClr val="008A00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while</a:t>
            </a:r>
            <a:r>
              <a:rPr lang="en-US" altLang="zh-CN" sz="3200" kern="0" dirty="0" smtClean="0">
                <a:latin typeface="+mn-lt"/>
              </a:rPr>
              <a:t>(r-&gt;</a:t>
            </a:r>
            <a:r>
              <a:rPr lang="en-US" altLang="zh-CN" sz="3200" kern="0" dirty="0" err="1" smtClean="0">
                <a:latin typeface="+mn-lt"/>
              </a:rPr>
              <a:t>rlink</a:t>
            </a:r>
            <a:r>
              <a:rPr lang="en-US" altLang="zh-CN" sz="3200" kern="0" dirty="0" smtClean="0">
                <a:latin typeface="+mn-lt"/>
              </a:rPr>
              <a:t> !=Null)    r=r-&gt;</a:t>
            </a:r>
            <a:r>
              <a:rPr lang="en-US" altLang="zh-CN" sz="3200" kern="0" dirty="0" err="1" smtClean="0">
                <a:latin typeface="+mn-lt"/>
              </a:rPr>
              <a:t>rlink</a:t>
            </a:r>
            <a:r>
              <a:rPr lang="en-US" altLang="zh-CN" sz="3200" kern="0" dirty="0" smtClean="0">
                <a:latin typeface="+mn-lt"/>
              </a:rPr>
              <a:t>; </a:t>
            </a:r>
            <a:endParaRPr lang="en-US" altLang="zh-CN" sz="3200" kern="0" dirty="0" smtClean="0">
              <a:solidFill>
                <a:srgbClr val="008A00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rgbClr val="137F16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r-&gt;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137F16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rlink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rgbClr val="137F16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=p-&gt;</a:t>
            </a:r>
            <a:r>
              <a:rPr kumimoji="0" lang="en-US" altLang="zh-CN" sz="3200" i="0" u="none" strike="noStrike" kern="0" cap="none" spc="0" normalizeH="0" noProof="0" dirty="0" err="1" smtClean="0">
                <a:ln>
                  <a:noFill/>
                </a:ln>
                <a:solidFill>
                  <a:srgbClr val="137F16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rlink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rgbClr val="137F16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; 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137F16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latin typeface="+mn-lt"/>
              </a:rPr>
              <a:t>     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if(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parentp</a:t>
            </a:r>
            <a:r>
              <a:rPr lang="en-US" altLang="zh-CN" sz="3200" kern="0" dirty="0" smtClean="0">
                <a:latin typeface="+mn-lt"/>
              </a:rPr>
              <a:t>==Null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)  *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ptree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= 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rgbClr val="137F16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p-&gt;</a:t>
            </a:r>
            <a:r>
              <a:rPr lang="en-US" altLang="zh-CN" sz="3200" kern="0" dirty="0" smtClean="0">
                <a:solidFill>
                  <a:srgbClr val="137F16"/>
                </a:solidFill>
                <a:latin typeface="+mn-lt"/>
              </a:rPr>
              <a:t>l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rgbClr val="137F16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link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; </a:t>
            </a:r>
            <a:endParaRPr kumimoji="0" lang="en-US" altLang="zh-CN" sz="3200" i="0" u="none" strike="noStrike" kern="0" cap="none" spc="0" normalizeH="0" noProof="0" dirty="0" smtClean="0">
              <a:ln>
                <a:noFill/>
              </a:ln>
              <a:solidFill>
                <a:srgbClr val="008A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latin typeface="+mn-lt"/>
              </a:rPr>
              <a:t>     else if(</a:t>
            </a:r>
            <a:r>
              <a:rPr lang="en-US" altLang="zh-CN" sz="3200" kern="0" dirty="0" err="1" smtClean="0">
                <a:solidFill>
                  <a:srgbClr val="990099"/>
                </a:solidFill>
                <a:latin typeface="+mn-lt"/>
              </a:rPr>
              <a:t>parentp</a:t>
            </a:r>
            <a:r>
              <a:rPr lang="en-US" altLang="zh-CN" sz="3200" kern="0" dirty="0" smtClean="0">
                <a:latin typeface="+mn-lt"/>
              </a:rPr>
              <a:t>-&gt;</a:t>
            </a:r>
            <a:r>
              <a:rPr lang="en-US" altLang="zh-CN" sz="3200" kern="0" dirty="0" err="1" smtClean="0">
                <a:latin typeface="+mn-lt"/>
              </a:rPr>
              <a:t>llink</a:t>
            </a:r>
            <a:r>
              <a:rPr lang="en-US" altLang="zh-CN" sz="3200" kern="0" dirty="0" smtClean="0">
                <a:latin typeface="+mn-lt"/>
              </a:rPr>
              <a:t>==p)</a:t>
            </a:r>
            <a:endParaRPr lang="en-US" altLang="zh-CN" sz="3200" kern="0" dirty="0" smtClean="0">
              <a:solidFill>
                <a:srgbClr val="008A00"/>
              </a:solidFill>
              <a:latin typeface="+mn-lt"/>
            </a:endParaRPr>
          </a:p>
          <a:p>
            <a:pPr marL="342900" lvl="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         </a:t>
            </a:r>
            <a:r>
              <a:rPr kumimoji="0" lang="en-US" altLang="zh-CN" sz="3200" i="0" u="none" strike="noStrike" kern="0" cap="none" spc="0" normalizeH="0" noProof="0" dirty="0" err="1" smtClean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parentp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-&gt;</a:t>
            </a:r>
            <a:r>
              <a:rPr kumimoji="0" lang="en-US" altLang="zh-CN" sz="320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llink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= </a:t>
            </a:r>
            <a:r>
              <a:rPr lang="en-US" altLang="zh-CN" sz="3200" kern="0" dirty="0" smtClean="0">
                <a:solidFill>
                  <a:srgbClr val="137F16"/>
                </a:solidFill>
              </a:rPr>
              <a:t>p-&gt;</a:t>
            </a:r>
            <a:r>
              <a:rPr lang="en-US" altLang="zh-CN" sz="3200" kern="0" dirty="0" err="1" smtClean="0">
                <a:solidFill>
                  <a:srgbClr val="137F16"/>
                </a:solidFill>
              </a:rPr>
              <a:t>llink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rgbClr val="137F16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;</a:t>
            </a:r>
          </a:p>
          <a:p>
            <a:pPr marL="342900" lvl="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baseline="0" dirty="0" smtClean="0">
                <a:latin typeface="+mn-lt"/>
              </a:rPr>
              <a:t>     else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</a:t>
            </a:r>
            <a:r>
              <a:rPr kumimoji="0" lang="en-US" altLang="zh-CN" sz="3200" i="0" u="none" strike="noStrike" kern="0" cap="none" spc="0" normalizeH="0" noProof="0" dirty="0" err="1" smtClean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parentp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-&gt;</a:t>
            </a:r>
            <a:r>
              <a:rPr kumimoji="0" lang="en-US" altLang="zh-CN" sz="3200" i="0" u="none" strike="noStrike" kern="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rlink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= </a:t>
            </a:r>
            <a:r>
              <a:rPr lang="en-US" altLang="zh-CN" sz="3200" kern="0" dirty="0" smtClean="0">
                <a:solidFill>
                  <a:srgbClr val="137F16"/>
                </a:solidFill>
              </a:rPr>
              <a:t>p-&gt;</a:t>
            </a:r>
            <a:r>
              <a:rPr lang="en-US" altLang="zh-CN" sz="3200" kern="0" dirty="0" err="1" smtClean="0">
                <a:solidFill>
                  <a:srgbClr val="137F16"/>
                </a:solidFill>
              </a:rPr>
              <a:t>llink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rgbClr val="137F16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; </a:t>
            </a:r>
          </a:p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baseline="0" dirty="0" smtClean="0">
                <a:latin typeface="+mn-lt"/>
              </a:rPr>
              <a:t>     free(p);   return 1</a:t>
            </a:r>
            <a:r>
              <a:rPr lang="en-US" altLang="zh-CN" sz="3200" kern="0" dirty="0" smtClean="0">
                <a:latin typeface="+mn-lt"/>
              </a:rPr>
              <a:t>;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}</a:t>
            </a:r>
          </a:p>
        </p:txBody>
      </p:sp>
      <p:sp>
        <p:nvSpPr>
          <p:cNvPr id="9" name="矩形 8"/>
          <p:cNvSpPr/>
          <p:nvPr/>
        </p:nvSpPr>
        <p:spPr>
          <a:xfrm>
            <a:off x="2590800" y="1407004"/>
            <a:ext cx="7391399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//</a:t>
            </a:r>
            <a:r>
              <a:rPr lang="zh-CN" altLang="en-US" kern="0" dirty="0" smtClean="0">
                <a:solidFill>
                  <a:srgbClr val="0000CC"/>
                </a:solidFill>
              </a:rPr>
              <a:t>找左子树的最右下结点</a:t>
            </a:r>
            <a:r>
              <a:rPr lang="en-US" altLang="zh-CN" kern="0" dirty="0" smtClean="0">
                <a:solidFill>
                  <a:srgbClr val="0000CC"/>
                </a:solidFill>
              </a:rPr>
              <a:t>( </a:t>
            </a:r>
            <a:r>
              <a:rPr lang="zh-CN" altLang="en-US" kern="0" dirty="0" smtClean="0">
                <a:solidFill>
                  <a:srgbClr val="0000CC"/>
                </a:solidFill>
              </a:rPr>
              <a:t>中序最后结点</a:t>
            </a:r>
            <a:r>
              <a:rPr lang="en-US" altLang="zh-CN" kern="0" dirty="0" smtClean="0">
                <a:solidFill>
                  <a:srgbClr val="0000CC"/>
                </a:solidFill>
              </a:rPr>
              <a:t>r)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820339" y="2569458"/>
            <a:ext cx="56388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C00000"/>
                </a:solidFill>
              </a:rPr>
              <a:t>//</a:t>
            </a:r>
            <a:r>
              <a:rPr lang="zh-CN" altLang="en-US" kern="0" dirty="0" smtClean="0">
                <a:solidFill>
                  <a:srgbClr val="C00000"/>
                </a:solidFill>
              </a:rPr>
              <a:t>以左子树为主</a:t>
            </a:r>
            <a:r>
              <a:rPr lang="en-US" altLang="zh-CN" kern="0" dirty="0" smtClean="0">
                <a:solidFill>
                  <a:srgbClr val="C00000"/>
                </a:solidFill>
              </a:rPr>
              <a:t>,</a:t>
            </a:r>
            <a:r>
              <a:rPr lang="zh-CN" altLang="en-US" kern="0" dirty="0" smtClean="0">
                <a:solidFill>
                  <a:srgbClr val="C00000"/>
                </a:solidFill>
              </a:rPr>
              <a:t>合并子树</a:t>
            </a:r>
            <a:r>
              <a:rPr lang="en-US" altLang="zh-CN" kern="0" dirty="0" smtClean="0">
                <a:solidFill>
                  <a:srgbClr val="C00000"/>
                </a:solidFill>
              </a:rPr>
              <a:t>, </a:t>
            </a:r>
            <a:r>
              <a:rPr lang="zh-CN" altLang="en-US" kern="0" dirty="0" smtClean="0">
                <a:solidFill>
                  <a:srgbClr val="C00000"/>
                </a:solidFill>
              </a:rPr>
              <a:t>取代*</a:t>
            </a:r>
            <a:r>
              <a:rPr lang="en-US" altLang="zh-CN" kern="0" dirty="0" smtClean="0">
                <a:solidFill>
                  <a:srgbClr val="C00000"/>
                </a:solidFill>
              </a:rPr>
              <a:t>p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007883" y="3159604"/>
            <a:ext cx="2603656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//</a:t>
            </a:r>
            <a:r>
              <a:rPr lang="zh-CN" altLang="en-US" kern="0" dirty="0" smtClean="0">
                <a:solidFill>
                  <a:srgbClr val="0000CC"/>
                </a:solidFill>
              </a:rPr>
              <a:t>若*</a:t>
            </a:r>
            <a:r>
              <a:rPr lang="en-US" altLang="zh-CN" kern="0" dirty="0" smtClean="0">
                <a:solidFill>
                  <a:srgbClr val="0000CC"/>
                </a:solidFill>
              </a:rPr>
              <a:t>p</a:t>
            </a:r>
            <a:r>
              <a:rPr lang="zh-CN" altLang="en-US" kern="0" dirty="0" smtClean="0">
                <a:solidFill>
                  <a:srgbClr val="0000CC"/>
                </a:solidFill>
              </a:rPr>
              <a:t>是树根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420539" y="3733800"/>
            <a:ext cx="4038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//</a:t>
            </a:r>
            <a:r>
              <a:rPr lang="zh-CN" altLang="en-US" kern="0" dirty="0" smtClean="0">
                <a:solidFill>
                  <a:srgbClr val="0000CC"/>
                </a:solidFill>
              </a:rPr>
              <a:t>若*</a:t>
            </a:r>
            <a:r>
              <a:rPr lang="en-US" altLang="zh-CN" kern="0" dirty="0" smtClean="0">
                <a:solidFill>
                  <a:srgbClr val="0000CC"/>
                </a:solidFill>
              </a:rPr>
              <a:t>p</a:t>
            </a:r>
            <a:r>
              <a:rPr lang="zh-CN" altLang="en-US" kern="0" dirty="0" smtClean="0">
                <a:solidFill>
                  <a:srgbClr val="0000CC"/>
                </a:solidFill>
              </a:rPr>
              <a:t>是父亲的左孩子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487340" y="4876800"/>
            <a:ext cx="2971799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//</a:t>
            </a:r>
            <a:r>
              <a:rPr lang="zh-CN" altLang="en-US" kern="0" dirty="0" smtClean="0">
                <a:solidFill>
                  <a:srgbClr val="0000CC"/>
                </a:solidFill>
              </a:rPr>
              <a:t>若*</a:t>
            </a:r>
            <a:r>
              <a:rPr lang="en-US" altLang="zh-CN" kern="0" dirty="0" smtClean="0">
                <a:solidFill>
                  <a:srgbClr val="0000CC"/>
                </a:solidFill>
              </a:rPr>
              <a:t>p</a:t>
            </a:r>
            <a:r>
              <a:rPr lang="zh-CN" altLang="en-US" kern="0" dirty="0" smtClean="0">
                <a:solidFill>
                  <a:srgbClr val="0000CC"/>
                </a:solidFill>
              </a:rPr>
              <a:t>是右孩子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57200" y="1295400"/>
            <a:ext cx="550151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kern="0" dirty="0" smtClean="0"/>
              <a:t> { </a:t>
            </a:r>
            <a:endParaRPr lang="zh-CN" altLang="en-US" sz="3200" dirty="0"/>
          </a:p>
        </p:txBody>
      </p:sp>
      <p:sp>
        <p:nvSpPr>
          <p:cNvPr id="12" name="矩形 11"/>
          <p:cNvSpPr/>
          <p:nvPr/>
        </p:nvSpPr>
        <p:spPr>
          <a:xfrm>
            <a:off x="685800" y="477357"/>
            <a:ext cx="8458200" cy="4370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C00000"/>
                </a:solidFill>
              </a:rPr>
              <a:t>//3. </a:t>
            </a:r>
            <a:r>
              <a:rPr lang="zh-CN" altLang="en-US" kern="0" dirty="0" smtClean="0">
                <a:solidFill>
                  <a:srgbClr val="C00000"/>
                </a:solidFill>
              </a:rPr>
              <a:t>若*</a:t>
            </a:r>
            <a:r>
              <a:rPr lang="en-US" altLang="zh-CN" kern="0" dirty="0" smtClean="0">
                <a:solidFill>
                  <a:srgbClr val="C00000"/>
                </a:solidFill>
              </a:rPr>
              <a:t>p</a:t>
            </a:r>
            <a:r>
              <a:rPr lang="zh-CN" altLang="en-US" kern="0" dirty="0" smtClean="0">
                <a:solidFill>
                  <a:srgbClr val="C00000"/>
                </a:solidFill>
              </a:rPr>
              <a:t>有两个孩子，则以左子树为主合并，取代*</a:t>
            </a:r>
            <a:r>
              <a:rPr lang="en-US" altLang="zh-CN" kern="0" dirty="0" smtClean="0">
                <a:solidFill>
                  <a:srgbClr val="C00000"/>
                </a:solidFill>
              </a:rPr>
              <a:t>p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左大括号 12"/>
          <p:cNvSpPr/>
          <p:nvPr/>
        </p:nvSpPr>
        <p:spPr bwMode="auto">
          <a:xfrm>
            <a:off x="609600" y="3352800"/>
            <a:ext cx="216000" cy="1905000"/>
          </a:xfrm>
          <a:prstGeom prst="leftBrace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42061" y="3886200"/>
            <a:ext cx="543739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zh-CN" altLang="en-US" kern="0" dirty="0" smtClean="0">
                <a:solidFill>
                  <a:srgbClr val="C00000"/>
                </a:solidFill>
              </a:rPr>
              <a:t>取</a:t>
            </a:r>
            <a:endParaRPr lang="en-US" altLang="zh-CN" kern="0" dirty="0" smtClean="0">
              <a:solidFill>
                <a:srgbClr val="C00000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zh-CN" altLang="en-US" kern="0" dirty="0" smtClean="0">
                <a:solidFill>
                  <a:srgbClr val="C00000"/>
                </a:solidFill>
              </a:rPr>
              <a:t>代</a:t>
            </a:r>
            <a:endParaRPr lang="en-US" altLang="zh-CN" kern="0" dirty="0" smtClean="0">
              <a:solidFill>
                <a:srgbClr val="C00000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zh-CN" altLang="en-US" kern="0" dirty="0" smtClean="0">
                <a:solidFill>
                  <a:srgbClr val="C00000"/>
                </a:solidFill>
              </a:rPr>
              <a:t>*</a:t>
            </a:r>
            <a:r>
              <a:rPr lang="en-US" altLang="zh-CN" kern="0" dirty="0" smtClean="0">
                <a:solidFill>
                  <a:srgbClr val="C00000"/>
                </a:solidFill>
              </a:rPr>
              <a:t>p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二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叉排序树的删除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81000" y="1219200"/>
            <a:ext cx="8763000" cy="4800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marR="0" lvl="0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sz="3200" kern="0" dirty="0" smtClean="0">
                <a:latin typeface="+mj-lt"/>
              </a:rPr>
              <a:t>教材 </a:t>
            </a:r>
            <a:r>
              <a:rPr lang="en-US" altLang="zh-CN" sz="3200" kern="0" dirty="0" smtClean="0">
                <a:latin typeface="+mj-lt"/>
              </a:rPr>
              <a:t>P214</a:t>
            </a:r>
            <a:r>
              <a:rPr lang="zh-CN" altLang="en-US" sz="3200" kern="0" dirty="0" smtClean="0">
                <a:latin typeface="+mj-lt"/>
              </a:rPr>
              <a:t>，算法</a:t>
            </a:r>
            <a:r>
              <a:rPr lang="en-US" altLang="zh-CN" sz="3200" kern="0" dirty="0" smtClean="0">
                <a:latin typeface="+mj-lt"/>
              </a:rPr>
              <a:t>7.4</a:t>
            </a:r>
            <a:r>
              <a:rPr lang="zh-CN" altLang="en-US" sz="3200" kern="0" dirty="0" smtClean="0">
                <a:latin typeface="+mj-lt"/>
              </a:rPr>
              <a:t>：</a:t>
            </a:r>
            <a:endParaRPr lang="en-US" altLang="zh-CN" sz="3200" kern="0" dirty="0" smtClean="0">
              <a:latin typeface="+mj-lt"/>
            </a:endParaRPr>
          </a:p>
          <a:p>
            <a:pPr marL="108000" lvl="0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sz="3200" kern="0" dirty="0" smtClean="0"/>
              <a:t>1)  </a:t>
            </a:r>
            <a:r>
              <a:rPr lang="zh-CN" altLang="en-US" sz="3200" kern="0" dirty="0" smtClean="0"/>
              <a:t>若*</a:t>
            </a:r>
            <a:r>
              <a:rPr lang="en-US" altLang="zh-CN" sz="3200" kern="0" dirty="0" smtClean="0"/>
              <a:t>p</a:t>
            </a:r>
            <a:r>
              <a:rPr lang="zh-CN" altLang="en-US" sz="3200" kern="0" dirty="0" smtClean="0"/>
              <a:t>是叶子，或*</a:t>
            </a:r>
            <a:r>
              <a:rPr lang="en-US" altLang="zh-CN" sz="3200" kern="0" dirty="0" smtClean="0"/>
              <a:t>p</a:t>
            </a:r>
            <a:r>
              <a:rPr lang="zh-CN" altLang="en-US" sz="3200" kern="0" dirty="0" smtClean="0"/>
              <a:t>只有右孩子  </a:t>
            </a:r>
            <a:endParaRPr lang="en-US" altLang="zh-CN" sz="3200" kern="0" dirty="0" smtClean="0"/>
          </a:p>
          <a:p>
            <a:pPr marL="108000" lvl="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solidFill>
                  <a:srgbClr val="0000CC"/>
                </a:solidFill>
                <a:sym typeface="Wingdings" pitchFamily="2" charset="2"/>
              </a:rPr>
              <a:t>    </a:t>
            </a:r>
            <a:r>
              <a:rPr lang="en-US" altLang="zh-CN" sz="3200" b="1" kern="0" dirty="0" smtClean="0">
                <a:solidFill>
                  <a:srgbClr val="0000CC"/>
                </a:solidFill>
                <a:sym typeface="Wingdings" pitchFamily="2" charset="2"/>
              </a:rPr>
              <a:t>  </a:t>
            </a:r>
            <a:r>
              <a:rPr lang="zh-CN" altLang="en-US" sz="3200" b="1" kern="0" dirty="0" smtClean="0">
                <a:solidFill>
                  <a:srgbClr val="0000CC"/>
                </a:solidFill>
                <a:sym typeface="Wingdings" pitchFamily="2" charset="2"/>
              </a:rPr>
              <a:t>*</a:t>
            </a:r>
            <a:r>
              <a:rPr lang="en-US" altLang="zh-CN" sz="3200" kern="0" dirty="0" smtClean="0">
                <a:solidFill>
                  <a:srgbClr val="0000CC"/>
                </a:solidFill>
                <a:sym typeface="Wingdings" pitchFamily="2" charset="2"/>
              </a:rPr>
              <a:t>p</a:t>
            </a:r>
            <a:r>
              <a:rPr lang="zh-CN" altLang="en-US" sz="3200" kern="0" dirty="0" smtClean="0">
                <a:solidFill>
                  <a:srgbClr val="0000CC"/>
                </a:solidFill>
                <a:sym typeface="Wingdings" pitchFamily="2" charset="2"/>
              </a:rPr>
              <a:t>没有左孩子</a:t>
            </a:r>
            <a:r>
              <a:rPr lang="en-US" altLang="zh-CN" sz="3200" kern="0" dirty="0" smtClean="0">
                <a:solidFill>
                  <a:srgbClr val="0000CC"/>
                </a:solidFill>
                <a:sym typeface="Wingdings" pitchFamily="2" charset="2"/>
              </a:rPr>
              <a:t>;</a:t>
            </a:r>
            <a:r>
              <a:rPr lang="en-US" altLang="zh-CN" sz="3200" kern="0" dirty="0" smtClean="0">
                <a:solidFill>
                  <a:srgbClr val="0000CC"/>
                </a:solidFill>
                <a:latin typeface="+mj-lt"/>
              </a:rPr>
              <a:t> </a:t>
            </a:r>
          </a:p>
          <a:p>
            <a:pPr marL="108000" lvl="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solidFill>
                  <a:srgbClr val="0000CC"/>
                </a:solidFill>
                <a:latin typeface="+mj-lt"/>
              </a:rPr>
              <a:t>          </a:t>
            </a:r>
            <a:r>
              <a:rPr lang="zh-CN" altLang="en-US" sz="3200" kern="0" dirty="0" smtClean="0">
                <a:solidFill>
                  <a:srgbClr val="0000CC"/>
                </a:solidFill>
                <a:latin typeface="+mj-lt"/>
              </a:rPr>
              <a:t>让*</a:t>
            </a:r>
            <a:r>
              <a:rPr lang="en-US" altLang="zh-CN" sz="3200" kern="0" dirty="0" smtClean="0">
                <a:solidFill>
                  <a:srgbClr val="0000CC"/>
                </a:solidFill>
                <a:latin typeface="+mj-lt"/>
              </a:rPr>
              <a:t>p</a:t>
            </a:r>
            <a:r>
              <a:rPr lang="zh-CN" altLang="en-US" sz="3200" kern="0" dirty="0" smtClean="0">
                <a:solidFill>
                  <a:srgbClr val="0000CC"/>
                </a:solidFill>
                <a:latin typeface="+mj-lt"/>
              </a:rPr>
              <a:t>的右孩子取代*</a:t>
            </a:r>
            <a:r>
              <a:rPr lang="en-US" altLang="zh-CN" sz="3200" kern="0" dirty="0" smtClean="0">
                <a:solidFill>
                  <a:srgbClr val="0000CC"/>
                </a:solidFill>
                <a:latin typeface="+mj-lt"/>
              </a:rPr>
              <a:t>p;</a:t>
            </a:r>
          </a:p>
          <a:p>
            <a:pPr marL="108000" lvl="0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sz="3200" kern="0" dirty="0" smtClean="0"/>
              <a:t>2)  </a:t>
            </a:r>
            <a:r>
              <a:rPr lang="zh-CN" altLang="en-US" sz="3200" kern="0" dirty="0" smtClean="0"/>
              <a:t>若*</a:t>
            </a:r>
            <a:r>
              <a:rPr lang="en-US" altLang="zh-CN" sz="3200" kern="0" dirty="0" smtClean="0"/>
              <a:t>p</a:t>
            </a:r>
            <a:r>
              <a:rPr lang="zh-CN" altLang="en-US" sz="3200" kern="0" dirty="0" smtClean="0"/>
              <a:t>只有左孩子，或*</a:t>
            </a:r>
            <a:r>
              <a:rPr lang="en-US" altLang="zh-CN" sz="3200" kern="0" dirty="0" smtClean="0"/>
              <a:t>p</a:t>
            </a:r>
            <a:r>
              <a:rPr lang="zh-CN" altLang="en-US" sz="3200" kern="0" dirty="0" smtClean="0"/>
              <a:t>同时有左右孩子</a:t>
            </a:r>
            <a:endParaRPr lang="en-US" altLang="zh-CN" sz="3200" kern="0" dirty="0" smtClean="0"/>
          </a:p>
          <a:p>
            <a:pPr marL="108000" lvl="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200" b="1" kern="0" dirty="0" smtClean="0">
                <a:solidFill>
                  <a:srgbClr val="0000CC"/>
                </a:solidFill>
                <a:sym typeface="Wingdings" pitchFamily="2" charset="2"/>
              </a:rPr>
              <a:t>      </a:t>
            </a:r>
            <a:r>
              <a:rPr lang="zh-CN" altLang="en-US" sz="3200" b="1" kern="0" dirty="0" smtClean="0">
                <a:solidFill>
                  <a:srgbClr val="0000CC"/>
                </a:solidFill>
                <a:sym typeface="Wingdings" pitchFamily="2" charset="2"/>
              </a:rPr>
              <a:t>*</a:t>
            </a:r>
            <a:r>
              <a:rPr lang="en-US" altLang="zh-CN" sz="3200" kern="0" dirty="0" smtClean="0">
                <a:solidFill>
                  <a:srgbClr val="0000CC"/>
                </a:solidFill>
                <a:sym typeface="Wingdings" pitchFamily="2" charset="2"/>
              </a:rPr>
              <a:t>p</a:t>
            </a:r>
            <a:r>
              <a:rPr lang="zh-CN" altLang="en-US" sz="3200" kern="0" dirty="0" smtClean="0">
                <a:solidFill>
                  <a:srgbClr val="0000CC"/>
                </a:solidFill>
                <a:sym typeface="Wingdings" pitchFamily="2" charset="2"/>
              </a:rPr>
              <a:t>有左孩子</a:t>
            </a:r>
            <a:r>
              <a:rPr lang="en-US" altLang="zh-CN" sz="3200" kern="0" dirty="0" smtClean="0">
                <a:solidFill>
                  <a:srgbClr val="0000CC"/>
                </a:solidFill>
                <a:sym typeface="Wingdings" pitchFamily="2" charset="2"/>
              </a:rPr>
              <a:t>;</a:t>
            </a:r>
          </a:p>
          <a:p>
            <a:pPr marL="108000" lvl="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solidFill>
                  <a:srgbClr val="0000CC"/>
                </a:solidFill>
                <a:sym typeface="Wingdings" pitchFamily="2" charset="2"/>
              </a:rPr>
              <a:t>         </a:t>
            </a:r>
            <a:r>
              <a:rPr lang="zh-CN" altLang="en-US" sz="3200" kern="0" dirty="0" smtClean="0">
                <a:solidFill>
                  <a:srgbClr val="0000CC"/>
                </a:solidFill>
                <a:sym typeface="Wingdings" pitchFamily="2" charset="2"/>
              </a:rPr>
              <a:t>以*</a:t>
            </a:r>
            <a:r>
              <a:rPr lang="en-US" altLang="zh-CN" sz="3200" kern="0" dirty="0" smtClean="0">
                <a:solidFill>
                  <a:srgbClr val="0000CC"/>
                </a:solidFill>
                <a:sym typeface="Wingdings" pitchFamily="2" charset="2"/>
              </a:rPr>
              <a:t>p</a:t>
            </a:r>
            <a:r>
              <a:rPr lang="zh-CN" altLang="en-US" sz="3200" kern="0" dirty="0" smtClean="0">
                <a:solidFill>
                  <a:srgbClr val="0000CC"/>
                </a:solidFill>
                <a:sym typeface="Wingdings" pitchFamily="2" charset="2"/>
              </a:rPr>
              <a:t>的左子树为主，将左右子树合并；</a:t>
            </a:r>
            <a:endParaRPr lang="en-US" altLang="zh-CN" sz="3200" kern="0" dirty="0" smtClean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回顾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33400" y="1066800"/>
            <a:ext cx="8610600" cy="543995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2000"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zh-CN" altLang="en-US" sz="3000" dirty="0" smtClean="0">
                <a:solidFill>
                  <a:srgbClr val="003399"/>
                </a:solidFill>
              </a:rPr>
              <a:t> 散列要解决的</a:t>
            </a:r>
            <a:r>
              <a:rPr lang="en-US" altLang="zh-CN" sz="3000" dirty="0" smtClean="0">
                <a:solidFill>
                  <a:srgbClr val="003399"/>
                </a:solidFill>
              </a:rPr>
              <a:t>2</a:t>
            </a:r>
            <a:r>
              <a:rPr lang="zh-CN" altLang="en-US" sz="3000" dirty="0" smtClean="0">
                <a:solidFill>
                  <a:srgbClr val="003399"/>
                </a:solidFill>
              </a:rPr>
              <a:t>个问题：</a:t>
            </a:r>
            <a:endParaRPr lang="en-US" altLang="zh-CN" sz="3000" dirty="0" smtClean="0">
              <a:solidFill>
                <a:srgbClr val="003399"/>
              </a:solidFill>
            </a:endParaRPr>
          </a:p>
          <a:p>
            <a:pPr>
              <a:spcBef>
                <a:spcPts val="0"/>
              </a:spcBef>
              <a:buSzPct val="75000"/>
              <a:buNone/>
            </a:pPr>
            <a:r>
              <a:rPr lang="en-US" altLang="zh-CN" sz="3000" dirty="0" smtClean="0"/>
              <a:t>    1. </a:t>
            </a:r>
            <a:r>
              <a:rPr lang="zh-CN" altLang="en-US" sz="3000" dirty="0" smtClean="0"/>
              <a:t>散列函数</a:t>
            </a:r>
            <a:endParaRPr lang="en-US" altLang="zh-CN" sz="3000" dirty="0" smtClean="0"/>
          </a:p>
          <a:p>
            <a:pPr>
              <a:spcBef>
                <a:spcPts val="0"/>
              </a:spcBef>
              <a:buSzPct val="75000"/>
              <a:buNone/>
            </a:pPr>
            <a:r>
              <a:rPr lang="en-US" altLang="zh-CN" sz="3000" dirty="0" smtClean="0"/>
              <a:t>        </a:t>
            </a:r>
            <a:r>
              <a:rPr lang="en-US" altLang="zh-CN" sz="3000" dirty="0" smtClean="0">
                <a:solidFill>
                  <a:srgbClr val="006600"/>
                </a:solidFill>
              </a:rPr>
              <a:t>-- </a:t>
            </a:r>
            <a:r>
              <a:rPr lang="zh-CN" altLang="en-US" sz="3000" dirty="0" smtClean="0">
                <a:solidFill>
                  <a:srgbClr val="006600"/>
                </a:solidFill>
              </a:rPr>
              <a:t>除余法： </a:t>
            </a:r>
            <a:r>
              <a:rPr lang="en-US" altLang="zh-CN" sz="3000" dirty="0" smtClean="0">
                <a:solidFill>
                  <a:srgbClr val="006600"/>
                </a:solidFill>
              </a:rPr>
              <a:t>h(key)=</a:t>
            </a:r>
            <a:r>
              <a:rPr lang="en-US" altLang="zh-CN" sz="3000" dirty="0" err="1" smtClean="0">
                <a:solidFill>
                  <a:srgbClr val="006600"/>
                </a:solidFill>
              </a:rPr>
              <a:t>key%p</a:t>
            </a:r>
            <a:endParaRPr lang="en-US" altLang="zh-CN" sz="3000" dirty="0" smtClean="0">
              <a:solidFill>
                <a:srgbClr val="006600"/>
              </a:solidFill>
            </a:endParaRPr>
          </a:p>
          <a:p>
            <a:pPr>
              <a:spcBef>
                <a:spcPts val="1200"/>
              </a:spcBef>
              <a:buSzPct val="75000"/>
              <a:buNone/>
            </a:pPr>
            <a:r>
              <a:rPr lang="en-US" altLang="zh-CN" sz="3000" dirty="0" smtClean="0"/>
              <a:t>    2. </a:t>
            </a:r>
            <a:r>
              <a:rPr lang="zh-CN" altLang="en-US" sz="3000" dirty="0" smtClean="0"/>
              <a:t>碰撞的解决方法</a:t>
            </a:r>
            <a:endParaRPr lang="en-US" altLang="zh-CN" sz="3000" dirty="0" smtClean="0"/>
          </a:p>
          <a:p>
            <a:pPr>
              <a:spcBef>
                <a:spcPts val="0"/>
              </a:spcBef>
              <a:buSzPct val="75000"/>
              <a:buNone/>
            </a:pPr>
            <a:r>
              <a:rPr lang="en-US" altLang="zh-CN" sz="3000" dirty="0" smtClean="0">
                <a:solidFill>
                  <a:srgbClr val="006600"/>
                </a:solidFill>
              </a:rPr>
              <a:t>        -- </a:t>
            </a:r>
            <a:r>
              <a:rPr lang="zh-CN" altLang="en-US" sz="3000" dirty="0" smtClean="0">
                <a:solidFill>
                  <a:srgbClr val="006600"/>
                </a:solidFill>
              </a:rPr>
              <a:t>开地址法：</a:t>
            </a:r>
            <a:endParaRPr lang="en-US" altLang="zh-CN" sz="3000" dirty="0" smtClean="0"/>
          </a:p>
          <a:p>
            <a:pPr>
              <a:spcBef>
                <a:spcPts val="0"/>
              </a:spcBef>
              <a:buSzPct val="75000"/>
              <a:buNone/>
            </a:pPr>
            <a:r>
              <a:rPr lang="zh-CN" altLang="en-US" sz="3000" dirty="0" smtClean="0"/>
              <a:t>            例，线性探查 </a:t>
            </a:r>
            <a:r>
              <a:rPr lang="en-US" altLang="zh-CN" sz="3000" dirty="0" smtClean="0">
                <a:sym typeface="Wingdings" pitchFamily="2" charset="2"/>
              </a:rPr>
              <a:t> </a:t>
            </a:r>
            <a:r>
              <a:rPr lang="zh-CN" altLang="en-US" sz="3000" dirty="0" smtClean="0">
                <a:sym typeface="Wingdings" pitchFamily="2" charset="2"/>
              </a:rPr>
              <a:t>可能引起</a:t>
            </a:r>
            <a:r>
              <a:rPr lang="en-US" altLang="zh-CN" sz="3000" dirty="0" smtClean="0">
                <a:sym typeface="Wingdings" pitchFamily="2" charset="2"/>
              </a:rPr>
              <a:t>”</a:t>
            </a:r>
            <a:r>
              <a:rPr lang="zh-CN" altLang="en-US" sz="3000" dirty="0" smtClean="0">
                <a:sym typeface="Wingdings" pitchFamily="2" charset="2"/>
              </a:rPr>
              <a:t>堆积</a:t>
            </a:r>
            <a:r>
              <a:rPr lang="en-US" altLang="zh-CN" sz="3000" dirty="0" smtClean="0">
                <a:sym typeface="Wingdings" pitchFamily="2" charset="2"/>
              </a:rPr>
              <a:t>”</a:t>
            </a:r>
            <a:r>
              <a:rPr lang="zh-CN" altLang="en-US" sz="3000" dirty="0" smtClean="0">
                <a:sym typeface="Wingdings" pitchFamily="2" charset="2"/>
              </a:rPr>
              <a:t>问题；</a:t>
            </a:r>
            <a:endParaRPr lang="en-US" altLang="zh-CN" sz="3000" dirty="0" smtClean="0"/>
          </a:p>
          <a:p>
            <a:pPr>
              <a:spcBef>
                <a:spcPts val="0"/>
              </a:spcBef>
              <a:buSzPct val="75000"/>
              <a:buNone/>
            </a:pPr>
            <a:r>
              <a:rPr lang="en-US" altLang="zh-CN" sz="3000" dirty="0" smtClean="0">
                <a:solidFill>
                  <a:srgbClr val="006600"/>
                </a:solidFill>
              </a:rPr>
              <a:t>        -- </a:t>
            </a:r>
            <a:r>
              <a:rPr lang="zh-CN" altLang="en-US" sz="3000" dirty="0" smtClean="0">
                <a:solidFill>
                  <a:srgbClr val="006600"/>
                </a:solidFill>
              </a:rPr>
              <a:t>拉链法：</a:t>
            </a:r>
            <a:endParaRPr lang="en-US" altLang="zh-CN" sz="3000" dirty="0" smtClean="0">
              <a:solidFill>
                <a:srgbClr val="006600"/>
              </a:solidFill>
            </a:endParaRPr>
          </a:p>
          <a:p>
            <a:pPr>
              <a:spcBef>
                <a:spcPts val="0"/>
              </a:spcBef>
              <a:buSzPct val="75000"/>
              <a:buNone/>
            </a:pPr>
            <a:r>
              <a:rPr lang="en-US" altLang="zh-CN" sz="3000" dirty="0" smtClean="0"/>
              <a:t>           </a:t>
            </a:r>
            <a:r>
              <a:rPr lang="zh-CN" altLang="en-US" sz="3000" dirty="0" smtClean="0"/>
              <a:t>同义词组成</a:t>
            </a:r>
            <a:r>
              <a:rPr lang="en-US" altLang="zh-CN" sz="3000" dirty="0" smtClean="0"/>
              <a:t>1</a:t>
            </a:r>
            <a:r>
              <a:rPr lang="zh-CN" altLang="en-US" sz="3000" dirty="0" smtClean="0"/>
              <a:t>个单链表；</a:t>
            </a:r>
            <a:endParaRPr lang="en-US" altLang="zh-CN" sz="3000" dirty="0" smtClean="0"/>
          </a:p>
          <a:p>
            <a:pPr>
              <a:spcBef>
                <a:spcPts val="0"/>
              </a:spcBef>
              <a:buSzPct val="75000"/>
              <a:buNone/>
            </a:pPr>
            <a:r>
              <a:rPr lang="zh-CN" altLang="en-US" sz="3000" dirty="0" smtClean="0"/>
              <a:t>           所有“同义词单链表”的头指针 </a:t>
            </a:r>
            <a:r>
              <a:rPr lang="en-US" altLang="zh-CN" sz="3000" dirty="0" smtClean="0">
                <a:sym typeface="Wingdings" pitchFamily="2" charset="2"/>
              </a:rPr>
              <a:t> </a:t>
            </a:r>
            <a:r>
              <a:rPr lang="zh-CN" altLang="en-US" sz="3000" dirty="0" smtClean="0">
                <a:sym typeface="Wingdings" pitchFamily="2" charset="2"/>
              </a:rPr>
              <a:t>数组</a:t>
            </a:r>
            <a:r>
              <a:rPr lang="zh-CN" altLang="en-US" sz="3000" dirty="0" smtClean="0"/>
              <a:t>；</a:t>
            </a:r>
            <a:endParaRPr lang="en-US" altLang="zh-CN" sz="3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381000" y="990600"/>
            <a:ext cx="8763000" cy="53091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kern="0" dirty="0" smtClean="0"/>
              <a:t>1. </a:t>
            </a:r>
            <a:r>
              <a:rPr lang="zh-CN" altLang="en-US" sz="3000" kern="0" dirty="0" smtClean="0"/>
              <a:t>检索待删除节点 </a:t>
            </a:r>
            <a:r>
              <a:rPr lang="en-US" altLang="zh-CN" sz="3000" kern="0" dirty="0" smtClean="0"/>
              <a:t>(</a:t>
            </a:r>
            <a:r>
              <a:rPr lang="zh-CN" altLang="en-US" sz="3000" kern="0" dirty="0" smtClean="0"/>
              <a:t>用指针</a:t>
            </a:r>
            <a:r>
              <a:rPr lang="en-US" altLang="zh-CN" sz="3000" kern="0" dirty="0" smtClean="0"/>
              <a:t>p</a:t>
            </a:r>
            <a:r>
              <a:rPr lang="zh-CN" altLang="en-US" sz="3000" kern="0" dirty="0" smtClean="0"/>
              <a:t>指向它</a:t>
            </a:r>
            <a:r>
              <a:rPr lang="en-US" altLang="zh-CN" sz="3000" kern="0" dirty="0" smtClean="0"/>
              <a:t>)</a:t>
            </a:r>
            <a:r>
              <a:rPr lang="zh-CN" altLang="en-US" sz="3000" kern="0" dirty="0" smtClean="0"/>
              <a:t>；</a:t>
            </a:r>
            <a:endParaRPr lang="en-US" altLang="zh-CN" sz="3000" kern="0" dirty="0" smtClean="0"/>
          </a:p>
          <a:p>
            <a:pPr marL="10800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3000" kern="0" dirty="0" smtClean="0"/>
              <a:t>2. </a:t>
            </a:r>
            <a:r>
              <a:rPr lang="zh-CN" altLang="en-US" sz="3000" kern="0" dirty="0" smtClean="0"/>
              <a:t>若*</a:t>
            </a:r>
            <a:r>
              <a:rPr lang="en-US" altLang="zh-CN" sz="3000" kern="0" dirty="0" smtClean="0"/>
              <a:t>p</a:t>
            </a:r>
            <a:r>
              <a:rPr lang="zh-CN" altLang="en-US" sz="3000" kern="0" dirty="0" smtClean="0"/>
              <a:t>是叶子 </a:t>
            </a:r>
            <a:r>
              <a:rPr lang="en-US" altLang="zh-CN" sz="3000" kern="0" dirty="0" smtClean="0">
                <a:sym typeface="Wingdings" pitchFamily="2" charset="2"/>
              </a:rPr>
              <a:t></a:t>
            </a:r>
          </a:p>
          <a:p>
            <a:pPr marL="10800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3000" kern="0" dirty="0" smtClean="0">
                <a:sym typeface="Wingdings" pitchFamily="2" charset="2"/>
              </a:rPr>
              <a:t>3. </a:t>
            </a:r>
            <a:r>
              <a:rPr lang="zh-CN" altLang="en-US" sz="3000" kern="0" dirty="0" smtClean="0"/>
              <a:t>若</a:t>
            </a:r>
            <a:r>
              <a:rPr lang="en-US" altLang="zh-CN" sz="3000" kern="0" dirty="0" smtClean="0"/>
              <a:t>*p </a:t>
            </a:r>
            <a:r>
              <a:rPr lang="zh-CN" altLang="en-US" sz="3000" kern="0" dirty="0" smtClean="0"/>
              <a:t>只有</a:t>
            </a:r>
            <a:r>
              <a:rPr lang="en-US" altLang="zh-CN" sz="3000" kern="0" dirty="0" smtClean="0"/>
              <a:t>1</a:t>
            </a:r>
            <a:r>
              <a:rPr lang="zh-CN" altLang="en-US" sz="3000" kern="0" dirty="0" smtClean="0"/>
              <a:t>个孩子</a:t>
            </a:r>
            <a:endParaRPr lang="en-US" altLang="zh-CN" sz="3000" kern="0" dirty="0" smtClean="0"/>
          </a:p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kern="0" dirty="0" smtClean="0">
                <a:sym typeface="Wingdings" pitchFamily="2" charset="2"/>
              </a:rPr>
              <a:t>     </a:t>
            </a:r>
            <a:r>
              <a:rPr lang="zh-CN" altLang="en-US" sz="3000" kern="0" dirty="0" smtClean="0">
                <a:solidFill>
                  <a:srgbClr val="008000"/>
                </a:solidFill>
                <a:sym typeface="Wingdings" pitchFamily="2" charset="2"/>
              </a:rPr>
              <a:t>孩子取代之；</a:t>
            </a:r>
            <a:endParaRPr lang="en-US" altLang="zh-CN" sz="3000" kern="0" dirty="0" smtClean="0">
              <a:solidFill>
                <a:srgbClr val="008000"/>
              </a:solidFill>
              <a:sym typeface="Wingdings" pitchFamily="2" charset="2"/>
            </a:endParaRPr>
          </a:p>
          <a:p>
            <a:pPr marL="108000" lvl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3000" kern="0" dirty="0" smtClean="0">
                <a:sym typeface="Wingdings" pitchFamily="2" charset="2"/>
              </a:rPr>
              <a:t>4.</a:t>
            </a:r>
            <a:r>
              <a:rPr lang="zh-CN" altLang="en-US" sz="3000" kern="0" dirty="0" smtClean="0"/>
              <a:t>若 </a:t>
            </a:r>
            <a:r>
              <a:rPr lang="en-US" altLang="zh-CN" sz="3000" kern="0" dirty="0" smtClean="0"/>
              <a:t>*p </a:t>
            </a:r>
            <a:r>
              <a:rPr lang="zh-CN" altLang="en-US" sz="3000" kern="0" dirty="0" smtClean="0"/>
              <a:t>有</a:t>
            </a:r>
            <a:r>
              <a:rPr lang="en-US" altLang="zh-CN" sz="3000" kern="0" dirty="0" smtClean="0"/>
              <a:t>2</a:t>
            </a:r>
            <a:r>
              <a:rPr lang="zh-CN" altLang="en-US" sz="3000" kern="0" dirty="0" smtClean="0"/>
              <a:t>个孩子，即两颗子树 ：</a:t>
            </a:r>
            <a:endParaRPr lang="en-US" altLang="zh-CN" sz="3000" kern="0" dirty="0" smtClean="0"/>
          </a:p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kern="0" dirty="0" smtClean="0">
                <a:solidFill>
                  <a:srgbClr val="003399"/>
                </a:solidFill>
              </a:rPr>
              <a:t>   法</a:t>
            </a:r>
            <a:r>
              <a:rPr lang="en-US" altLang="zh-CN" sz="3000" kern="0" dirty="0" smtClean="0">
                <a:solidFill>
                  <a:srgbClr val="003399"/>
                </a:solidFill>
              </a:rPr>
              <a:t>1</a:t>
            </a:r>
            <a:r>
              <a:rPr lang="en-US" altLang="zh-CN" sz="3000" b="1" kern="0" dirty="0" smtClean="0">
                <a:solidFill>
                  <a:srgbClr val="003399"/>
                </a:solidFill>
              </a:rPr>
              <a:t>:</a:t>
            </a:r>
            <a:r>
              <a:rPr lang="en-US" altLang="zh-CN" sz="3000" kern="0" dirty="0" smtClean="0">
                <a:solidFill>
                  <a:srgbClr val="003399"/>
                </a:solidFill>
              </a:rPr>
              <a:t> </a:t>
            </a:r>
            <a:r>
              <a:rPr lang="zh-CN" altLang="en-US" sz="3000" kern="0" dirty="0" smtClean="0"/>
              <a:t>将</a:t>
            </a:r>
            <a:r>
              <a:rPr lang="en-US" altLang="zh-CN" sz="3000" kern="0" dirty="0" smtClean="0"/>
              <a:t>*p</a:t>
            </a:r>
            <a:r>
              <a:rPr lang="zh-CN" altLang="en-US" sz="3000" kern="0" dirty="0" smtClean="0"/>
              <a:t>的两棵子树</a:t>
            </a:r>
            <a:r>
              <a:rPr lang="zh-CN" altLang="en-US" sz="3000" kern="0" dirty="0" smtClean="0">
                <a:solidFill>
                  <a:srgbClr val="003399"/>
                </a:solidFill>
              </a:rPr>
              <a:t>合并成</a:t>
            </a:r>
            <a:r>
              <a:rPr lang="en-US" altLang="zh-CN" sz="3000" kern="0" dirty="0" smtClean="0">
                <a:solidFill>
                  <a:srgbClr val="003399"/>
                </a:solidFill>
              </a:rPr>
              <a:t>1</a:t>
            </a:r>
            <a:r>
              <a:rPr lang="zh-CN" altLang="en-US" sz="3000" kern="0" dirty="0" smtClean="0">
                <a:solidFill>
                  <a:srgbClr val="003399"/>
                </a:solidFill>
              </a:rPr>
              <a:t>棵，</a:t>
            </a:r>
            <a:endParaRPr lang="en-US" altLang="zh-CN" sz="3000" kern="0" dirty="0" smtClean="0">
              <a:solidFill>
                <a:srgbClr val="003399"/>
              </a:solidFill>
            </a:endParaRPr>
          </a:p>
          <a:p>
            <a:pPr marL="108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kern="0" dirty="0" smtClean="0"/>
              <a:t>           </a:t>
            </a:r>
            <a:r>
              <a:rPr lang="zh-CN" altLang="en-US" sz="3000" kern="0" dirty="0" smtClean="0"/>
              <a:t>取代</a:t>
            </a:r>
            <a:r>
              <a:rPr lang="en-US" altLang="zh-CN" sz="3000" kern="0" dirty="0" smtClean="0"/>
              <a:t>*p</a:t>
            </a:r>
            <a:r>
              <a:rPr lang="zh-CN" altLang="en-US" sz="3000" kern="0" dirty="0" smtClean="0"/>
              <a:t>；</a:t>
            </a:r>
            <a:endParaRPr lang="en-US" altLang="zh-CN" sz="3000" kern="0" dirty="0" smtClean="0"/>
          </a:p>
          <a:p>
            <a:pPr marL="108000"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 smtClean="0">
                <a:solidFill>
                  <a:srgbClr val="003399"/>
                </a:solidFill>
                <a:sym typeface="Wingdings" pitchFamily="2" charset="2"/>
              </a:rPr>
              <a:t>  </a:t>
            </a:r>
            <a:r>
              <a:rPr lang="zh-CN" altLang="en-US" sz="3000" kern="0" dirty="0" smtClean="0">
                <a:solidFill>
                  <a:srgbClr val="990099"/>
                </a:solidFill>
                <a:sym typeface="Wingdings" pitchFamily="2" charset="2"/>
              </a:rPr>
              <a:t> 法</a:t>
            </a:r>
            <a:r>
              <a:rPr lang="en-US" altLang="zh-CN" sz="3000" kern="0" dirty="0" smtClean="0">
                <a:solidFill>
                  <a:srgbClr val="990099"/>
                </a:solidFill>
                <a:sym typeface="Wingdings" pitchFamily="2" charset="2"/>
              </a:rPr>
              <a:t>2</a:t>
            </a:r>
            <a:r>
              <a:rPr lang="en-US" altLang="zh-CN" sz="3000" b="1" kern="0" dirty="0" smtClean="0">
                <a:solidFill>
                  <a:srgbClr val="990099"/>
                </a:solidFill>
                <a:sym typeface="Wingdings" pitchFamily="2" charset="2"/>
              </a:rPr>
              <a:t>:</a:t>
            </a:r>
            <a:r>
              <a:rPr lang="en-US" altLang="zh-CN" sz="3000" kern="0" dirty="0" smtClean="0">
                <a:solidFill>
                  <a:srgbClr val="990099"/>
                </a:solidFill>
                <a:sym typeface="Wingdings" pitchFamily="2" charset="2"/>
              </a:rPr>
              <a:t> </a:t>
            </a:r>
            <a:r>
              <a:rPr lang="en-US" altLang="zh-CN" sz="3000" kern="0" dirty="0" smtClean="0">
                <a:sym typeface="Wingdings" pitchFamily="2" charset="2"/>
              </a:rPr>
              <a:t>*p</a:t>
            </a:r>
            <a:r>
              <a:rPr lang="zh-CN" altLang="en-US" sz="3000" kern="0" dirty="0" smtClean="0">
                <a:sym typeface="Wingdings" pitchFamily="2" charset="2"/>
              </a:rPr>
              <a:t>的</a:t>
            </a:r>
            <a:r>
              <a:rPr lang="zh-CN" altLang="en-US" sz="3000" kern="0" dirty="0" smtClean="0">
                <a:solidFill>
                  <a:srgbClr val="990099"/>
                </a:solidFill>
                <a:sym typeface="Wingdings" pitchFamily="2" charset="2"/>
              </a:rPr>
              <a:t>中序前驱</a:t>
            </a:r>
            <a:r>
              <a:rPr lang="en-US" altLang="zh-CN" sz="3000" kern="0" dirty="0" smtClean="0">
                <a:solidFill>
                  <a:srgbClr val="990099"/>
                </a:solidFill>
                <a:sym typeface="Wingdings" pitchFamily="2" charset="2"/>
              </a:rPr>
              <a:t>(or </a:t>
            </a:r>
            <a:r>
              <a:rPr lang="zh-CN" altLang="en-US" sz="3000" kern="0" dirty="0" smtClean="0">
                <a:solidFill>
                  <a:srgbClr val="990099"/>
                </a:solidFill>
                <a:sym typeface="Wingdings" pitchFamily="2" charset="2"/>
              </a:rPr>
              <a:t>后继</a:t>
            </a:r>
            <a:r>
              <a:rPr lang="en-US" altLang="zh-CN" sz="3000" kern="0" dirty="0" smtClean="0">
                <a:solidFill>
                  <a:srgbClr val="990099"/>
                </a:solidFill>
                <a:sym typeface="Wingdings" pitchFamily="2" charset="2"/>
              </a:rPr>
              <a:t>)</a:t>
            </a:r>
            <a:r>
              <a:rPr lang="zh-CN" altLang="en-US" sz="3000" kern="0" dirty="0" smtClean="0">
                <a:sym typeface="Wingdings" pitchFamily="2" charset="2"/>
              </a:rPr>
              <a:t>取代</a:t>
            </a:r>
            <a:r>
              <a:rPr lang="en-US" altLang="zh-CN" sz="3000" kern="0" dirty="0" smtClean="0">
                <a:sym typeface="Wingdings" pitchFamily="2" charset="2"/>
              </a:rPr>
              <a:t>*p,</a:t>
            </a:r>
          </a:p>
          <a:p>
            <a:pPr marL="108000"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 smtClean="0">
                <a:sym typeface="Wingdings" pitchFamily="2" charset="2"/>
              </a:rPr>
              <a:t>          在*</a:t>
            </a:r>
            <a:r>
              <a:rPr lang="en-US" altLang="zh-CN" sz="3000" kern="0" dirty="0" smtClean="0">
                <a:sym typeface="Wingdings" pitchFamily="2" charset="2"/>
              </a:rPr>
              <a:t>p</a:t>
            </a:r>
            <a:r>
              <a:rPr lang="zh-CN" altLang="en-US" sz="3000" kern="0" dirty="0" smtClean="0">
                <a:sym typeface="Wingdings" pitchFamily="2" charset="2"/>
              </a:rPr>
              <a:t>的子</a:t>
            </a:r>
            <a:r>
              <a:rPr lang="zh-CN" altLang="en-US" sz="3000" kern="0" dirty="0" smtClean="0">
                <a:solidFill>
                  <a:srgbClr val="990099"/>
                </a:solidFill>
                <a:sym typeface="Wingdings" pitchFamily="2" charset="2"/>
              </a:rPr>
              <a:t>树中删除该前驱</a:t>
            </a:r>
            <a:r>
              <a:rPr lang="en-US" altLang="zh-CN" sz="3000" kern="0" dirty="0" smtClean="0">
                <a:solidFill>
                  <a:srgbClr val="990099"/>
                </a:solidFill>
                <a:sym typeface="Wingdings" pitchFamily="2" charset="2"/>
              </a:rPr>
              <a:t>or</a:t>
            </a:r>
            <a:r>
              <a:rPr lang="zh-CN" altLang="en-US" sz="3000" kern="0" dirty="0" smtClean="0">
                <a:solidFill>
                  <a:srgbClr val="990099"/>
                </a:solidFill>
                <a:sym typeface="Wingdings" pitchFamily="2" charset="2"/>
              </a:rPr>
              <a:t>后继；</a:t>
            </a:r>
            <a:endParaRPr lang="en-US" altLang="zh-CN" sz="3000" kern="0" dirty="0" smtClean="0">
              <a:solidFill>
                <a:srgbClr val="990099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二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叉排序树的删除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Oval 26"/>
          <p:cNvSpPr>
            <a:spLocks noChangeArrowheads="1"/>
          </p:cNvSpPr>
          <p:nvPr/>
        </p:nvSpPr>
        <p:spPr bwMode="auto">
          <a:xfrm>
            <a:off x="7010400" y="182718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en-US" altLang="zh-CN" sz="3200" dirty="0"/>
          </a:p>
        </p:txBody>
      </p:sp>
      <p:sp>
        <p:nvSpPr>
          <p:cNvPr id="5" name="Oval 27"/>
          <p:cNvSpPr>
            <a:spLocks noChangeArrowheads="1"/>
          </p:cNvSpPr>
          <p:nvPr/>
        </p:nvSpPr>
        <p:spPr bwMode="auto">
          <a:xfrm>
            <a:off x="7467600" y="1066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/>
              <a:t>18</a:t>
            </a:r>
            <a:endParaRPr lang="en-US" altLang="zh-CN" sz="3200" dirty="0"/>
          </a:p>
        </p:txBody>
      </p:sp>
      <p:sp>
        <p:nvSpPr>
          <p:cNvPr id="6" name="Oval 28"/>
          <p:cNvSpPr>
            <a:spLocks noChangeArrowheads="1"/>
          </p:cNvSpPr>
          <p:nvPr/>
        </p:nvSpPr>
        <p:spPr bwMode="auto">
          <a:xfrm>
            <a:off x="8001000" y="183814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73</a:t>
            </a:r>
            <a:endParaRPr lang="zh-CN" altLang="en-US" sz="3200" dirty="0"/>
          </a:p>
        </p:txBody>
      </p:sp>
      <p:sp>
        <p:nvSpPr>
          <p:cNvPr id="9" name="Oval 29"/>
          <p:cNvSpPr>
            <a:spLocks noChangeArrowheads="1"/>
          </p:cNvSpPr>
          <p:nvPr/>
        </p:nvSpPr>
        <p:spPr bwMode="auto">
          <a:xfrm>
            <a:off x="6553200" y="2590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10" name="Oval 30"/>
          <p:cNvSpPr>
            <a:spLocks noChangeArrowheads="1"/>
          </p:cNvSpPr>
          <p:nvPr/>
        </p:nvSpPr>
        <p:spPr bwMode="auto">
          <a:xfrm>
            <a:off x="8388600" y="259234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99</a:t>
            </a:r>
            <a:endParaRPr lang="en-US" altLang="zh-CN" sz="3200" dirty="0"/>
          </a:p>
        </p:txBody>
      </p:sp>
      <p:sp>
        <p:nvSpPr>
          <p:cNvPr id="11" name="Oval 29"/>
          <p:cNvSpPr>
            <a:spLocks noChangeArrowheads="1"/>
          </p:cNvSpPr>
          <p:nvPr/>
        </p:nvSpPr>
        <p:spPr bwMode="auto">
          <a:xfrm>
            <a:off x="7626600" y="259234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68</a:t>
            </a:r>
            <a:endParaRPr lang="zh-CN" altLang="en-US" sz="3200" dirty="0"/>
          </a:p>
        </p:txBody>
      </p:sp>
      <p:cxnSp>
        <p:nvCxnSpPr>
          <p:cNvPr id="12" name="直接连接符 11"/>
          <p:cNvCxnSpPr>
            <a:stCxn id="5" idx="3"/>
            <a:endCxn id="4" idx="0"/>
          </p:cNvCxnSpPr>
          <p:nvPr/>
        </p:nvCxnSpPr>
        <p:spPr bwMode="auto">
          <a:xfrm rot="5400000">
            <a:off x="7248445" y="1528947"/>
            <a:ext cx="330193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>
            <a:stCxn id="5" idx="5"/>
            <a:endCxn id="6" idx="0"/>
          </p:cNvCxnSpPr>
          <p:nvPr/>
        </p:nvCxnSpPr>
        <p:spPr bwMode="auto">
          <a:xfrm rot="16200000" flipH="1">
            <a:off x="7929182" y="1496327"/>
            <a:ext cx="341155" cy="3424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/>
          <p:cNvCxnSpPr>
            <a:stCxn id="4" idx="3"/>
            <a:endCxn id="9" idx="0"/>
          </p:cNvCxnSpPr>
          <p:nvPr/>
        </p:nvCxnSpPr>
        <p:spPr bwMode="auto">
          <a:xfrm rot="5400000">
            <a:off x="6789629" y="2290947"/>
            <a:ext cx="333425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>
            <a:stCxn id="6" idx="3"/>
            <a:endCxn id="11" idx="0"/>
          </p:cNvCxnSpPr>
          <p:nvPr/>
        </p:nvCxnSpPr>
        <p:spPr bwMode="auto">
          <a:xfrm rot="5400000">
            <a:off x="7826337" y="2338601"/>
            <a:ext cx="324009" cy="1834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接连接符 15"/>
          <p:cNvCxnSpPr>
            <a:stCxn id="6" idx="5"/>
            <a:endCxn id="10" idx="0"/>
          </p:cNvCxnSpPr>
          <p:nvPr/>
        </p:nvCxnSpPr>
        <p:spPr bwMode="auto">
          <a:xfrm rot="16200000" flipH="1">
            <a:off x="8398255" y="2332000"/>
            <a:ext cx="324009" cy="1966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Oval 29"/>
          <p:cNvSpPr>
            <a:spLocks noChangeArrowheads="1"/>
          </p:cNvSpPr>
          <p:nvPr/>
        </p:nvSpPr>
        <p:spPr bwMode="auto">
          <a:xfrm>
            <a:off x="7239000" y="339798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27</a:t>
            </a:r>
            <a:endParaRPr lang="zh-CN" altLang="en-US" sz="3200" dirty="0"/>
          </a:p>
        </p:txBody>
      </p:sp>
      <p:cxnSp>
        <p:nvCxnSpPr>
          <p:cNvPr id="18" name="直接连接符 17"/>
          <p:cNvCxnSpPr>
            <a:stCxn id="11" idx="3"/>
            <a:endCxn id="17" idx="0"/>
          </p:cNvCxnSpPr>
          <p:nvPr/>
        </p:nvCxnSpPr>
        <p:spPr bwMode="auto">
          <a:xfrm rot="5400000">
            <a:off x="7419618" y="3111920"/>
            <a:ext cx="375447" cy="1966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Oval 30"/>
          <p:cNvSpPr>
            <a:spLocks noChangeArrowheads="1"/>
          </p:cNvSpPr>
          <p:nvPr/>
        </p:nvSpPr>
        <p:spPr bwMode="auto">
          <a:xfrm>
            <a:off x="6858000" y="418493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25</a:t>
            </a:r>
            <a:endParaRPr lang="en-US" altLang="zh-CN" sz="3200" dirty="0"/>
          </a:p>
        </p:txBody>
      </p:sp>
      <p:cxnSp>
        <p:nvCxnSpPr>
          <p:cNvPr id="20" name="直接连接符 19"/>
          <p:cNvCxnSpPr>
            <a:stCxn id="17" idx="3"/>
            <a:endCxn id="19" idx="0"/>
          </p:cNvCxnSpPr>
          <p:nvPr/>
        </p:nvCxnSpPr>
        <p:spPr bwMode="auto">
          <a:xfrm rot="5400000">
            <a:off x="7044664" y="3911512"/>
            <a:ext cx="356755" cy="1900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直接连接符 20"/>
          <p:cNvCxnSpPr>
            <a:stCxn id="22" idx="0"/>
            <a:endCxn id="17" idx="5"/>
          </p:cNvCxnSpPr>
          <p:nvPr/>
        </p:nvCxnSpPr>
        <p:spPr bwMode="auto">
          <a:xfrm rot="16200000" flipV="1">
            <a:off x="7647178" y="3880917"/>
            <a:ext cx="371765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Oval 30"/>
          <p:cNvSpPr>
            <a:spLocks noChangeArrowheads="1"/>
          </p:cNvSpPr>
          <p:nvPr/>
        </p:nvSpPr>
        <p:spPr bwMode="auto">
          <a:xfrm>
            <a:off x="7696200" y="419994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41</a:t>
            </a:r>
            <a:endParaRPr lang="en-US" altLang="zh-CN" sz="3200" dirty="0"/>
          </a:p>
        </p:txBody>
      </p:sp>
      <p:sp>
        <p:nvSpPr>
          <p:cNvPr id="23" name="Oval 30"/>
          <p:cNvSpPr>
            <a:spLocks noChangeArrowheads="1"/>
          </p:cNvSpPr>
          <p:nvPr/>
        </p:nvSpPr>
        <p:spPr bwMode="auto">
          <a:xfrm>
            <a:off x="7239000" y="4964076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32</a:t>
            </a:r>
            <a:endParaRPr lang="en-US" altLang="zh-CN" sz="3200" dirty="0"/>
          </a:p>
        </p:txBody>
      </p:sp>
      <p:cxnSp>
        <p:nvCxnSpPr>
          <p:cNvPr id="24" name="直接连接符 23"/>
          <p:cNvCxnSpPr>
            <a:stCxn id="22" idx="3"/>
            <a:endCxn id="23" idx="0"/>
          </p:cNvCxnSpPr>
          <p:nvPr/>
        </p:nvCxnSpPr>
        <p:spPr bwMode="auto">
          <a:xfrm rot="5400000">
            <a:off x="7475169" y="4663963"/>
            <a:ext cx="333945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直接连接符 24"/>
          <p:cNvCxnSpPr>
            <a:stCxn id="26" idx="0"/>
            <a:endCxn id="22" idx="5"/>
          </p:cNvCxnSpPr>
          <p:nvPr/>
        </p:nvCxnSpPr>
        <p:spPr bwMode="auto">
          <a:xfrm rot="16200000" flipV="1">
            <a:off x="8131861" y="4655390"/>
            <a:ext cx="316799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8153400" y="494693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51</a:t>
            </a:r>
            <a:endParaRPr lang="en-US" altLang="zh-CN" sz="3200" dirty="0"/>
          </a:p>
        </p:txBody>
      </p:sp>
      <p:sp>
        <p:nvSpPr>
          <p:cNvPr id="28" name="矩形 27"/>
          <p:cNvSpPr/>
          <p:nvPr/>
        </p:nvSpPr>
        <p:spPr>
          <a:xfrm>
            <a:off x="3429000" y="1677435"/>
            <a:ext cx="2108269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000" kern="0" dirty="0" smtClean="0">
                <a:solidFill>
                  <a:srgbClr val="008000"/>
                </a:solidFill>
                <a:sym typeface="Wingdings" pitchFamily="2" charset="2"/>
              </a:rPr>
              <a:t>直接删除；</a:t>
            </a:r>
            <a:endParaRPr lang="zh-CN" altLang="en-US" sz="3000" dirty="0">
              <a:solidFill>
                <a:srgbClr val="008000"/>
              </a:solidFill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759000" y="5105400"/>
            <a:ext cx="6480000" cy="1260000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3"/>
          <p:cNvSpPr txBox="1">
            <a:spLocks noChangeArrowheads="1"/>
          </p:cNvSpPr>
          <p:nvPr/>
        </p:nvSpPr>
        <p:spPr bwMode="auto">
          <a:xfrm>
            <a:off x="457200" y="533400"/>
            <a:ext cx="19812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sz="3000" kern="0" dirty="0" smtClean="0">
                <a:latin typeface="+mj-lt"/>
              </a:rPr>
              <a:t>删除</a:t>
            </a:r>
            <a:r>
              <a:rPr lang="en-US" altLang="zh-CN" sz="3000" kern="0" dirty="0" smtClean="0">
                <a:latin typeface="+mj-lt"/>
              </a:rPr>
              <a:t>73</a:t>
            </a:r>
            <a:r>
              <a:rPr lang="zh-CN" altLang="en-US" sz="3000" kern="0" dirty="0" smtClean="0">
                <a:latin typeface="+mj-lt"/>
              </a:rPr>
              <a:t>：</a:t>
            </a:r>
            <a:endParaRPr lang="en-US" altLang="zh-CN" sz="3000" kern="0" dirty="0" smtClean="0"/>
          </a:p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altLang="zh-CN" sz="3000" kern="0" baseline="0" dirty="0" smtClean="0">
              <a:latin typeface="+mj-lt"/>
            </a:endParaRPr>
          </a:p>
        </p:txBody>
      </p:sp>
      <p:sp>
        <p:nvSpPr>
          <p:cNvPr id="79" name="Rectangle 3"/>
          <p:cNvSpPr txBox="1">
            <a:spLocks noChangeArrowheads="1"/>
          </p:cNvSpPr>
          <p:nvPr/>
        </p:nvSpPr>
        <p:spPr bwMode="auto">
          <a:xfrm>
            <a:off x="1981200" y="533400"/>
            <a:ext cx="71628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sz="3000" kern="0" dirty="0" smtClean="0">
                <a:solidFill>
                  <a:srgbClr val="0000CC"/>
                </a:solidFill>
                <a:latin typeface="+mj-lt"/>
              </a:rPr>
              <a:t>法</a:t>
            </a:r>
            <a:r>
              <a:rPr lang="en-US" altLang="zh-CN" sz="3000" kern="0" dirty="0" smtClean="0">
                <a:solidFill>
                  <a:srgbClr val="0000CC"/>
                </a:solidFill>
                <a:latin typeface="+mj-lt"/>
              </a:rPr>
              <a:t>2 -- </a:t>
            </a:r>
            <a:r>
              <a:rPr lang="zh-CN" altLang="en-US" sz="3000" kern="0" dirty="0" smtClean="0">
                <a:latin typeface="+mj-lt"/>
              </a:rPr>
              <a:t>用</a:t>
            </a:r>
            <a:r>
              <a:rPr lang="en-US" altLang="zh-CN" sz="3000" kern="0" dirty="0" smtClean="0">
                <a:latin typeface="+mj-lt"/>
              </a:rPr>
              <a:t>*p</a:t>
            </a:r>
            <a:r>
              <a:rPr lang="zh-CN" altLang="en-US" sz="3000" kern="0" dirty="0" smtClean="0">
                <a:latin typeface="+mj-lt"/>
              </a:rPr>
              <a:t>的</a:t>
            </a:r>
            <a:r>
              <a:rPr lang="zh-CN" altLang="en-US" sz="3000" kern="0" dirty="0" smtClean="0">
                <a:solidFill>
                  <a:srgbClr val="0000CC"/>
                </a:solidFill>
                <a:latin typeface="+mj-lt"/>
              </a:rPr>
              <a:t>中序前驱</a:t>
            </a:r>
            <a:r>
              <a:rPr lang="zh-CN" altLang="en-US" sz="3000" kern="0" dirty="0" smtClean="0">
                <a:latin typeface="+mj-lt"/>
              </a:rPr>
              <a:t>取代</a:t>
            </a:r>
            <a:r>
              <a:rPr lang="en-US" altLang="zh-CN" sz="3000" kern="0" dirty="0" smtClean="0">
                <a:latin typeface="+mj-lt"/>
              </a:rPr>
              <a:t>*p</a:t>
            </a:r>
          </a:p>
        </p:txBody>
      </p:sp>
      <p:sp>
        <p:nvSpPr>
          <p:cNvPr id="92" name="Oval 26"/>
          <p:cNvSpPr>
            <a:spLocks noChangeArrowheads="1"/>
          </p:cNvSpPr>
          <p:nvPr/>
        </p:nvSpPr>
        <p:spPr bwMode="auto">
          <a:xfrm>
            <a:off x="1129800" y="2007438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en-US" altLang="zh-CN" sz="3200" dirty="0"/>
          </a:p>
        </p:txBody>
      </p:sp>
      <p:sp>
        <p:nvSpPr>
          <p:cNvPr id="93" name="Oval 27"/>
          <p:cNvSpPr>
            <a:spLocks noChangeArrowheads="1"/>
          </p:cNvSpPr>
          <p:nvPr/>
        </p:nvSpPr>
        <p:spPr bwMode="auto">
          <a:xfrm>
            <a:off x="1822200" y="1248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/>
              <a:t>18</a:t>
            </a:r>
            <a:endParaRPr lang="en-US" altLang="zh-CN" sz="3200" dirty="0"/>
          </a:p>
        </p:txBody>
      </p:sp>
      <p:sp>
        <p:nvSpPr>
          <p:cNvPr id="94" name="Oval 28"/>
          <p:cNvSpPr>
            <a:spLocks noChangeArrowheads="1"/>
          </p:cNvSpPr>
          <p:nvPr/>
        </p:nvSpPr>
        <p:spPr bwMode="auto">
          <a:xfrm>
            <a:off x="2501400" y="2010600"/>
            <a:ext cx="540000" cy="504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73</a:t>
            </a:r>
            <a:endParaRPr lang="zh-CN" altLang="en-US" sz="3200" dirty="0"/>
          </a:p>
        </p:txBody>
      </p:sp>
      <p:sp>
        <p:nvSpPr>
          <p:cNvPr id="95" name="Oval 29"/>
          <p:cNvSpPr>
            <a:spLocks noChangeArrowheads="1"/>
          </p:cNvSpPr>
          <p:nvPr/>
        </p:nvSpPr>
        <p:spPr bwMode="auto">
          <a:xfrm>
            <a:off x="609600" y="2667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cxnSp>
        <p:nvCxnSpPr>
          <p:cNvPr id="97" name="直接连接符 96"/>
          <p:cNvCxnSpPr>
            <a:stCxn id="93" idx="3"/>
            <a:endCxn id="92" idx="0"/>
          </p:cNvCxnSpPr>
          <p:nvPr/>
        </p:nvCxnSpPr>
        <p:spPr bwMode="auto">
          <a:xfrm flipH="1">
            <a:off x="1399800" y="1678791"/>
            <a:ext cx="501481" cy="32864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直接连接符 97"/>
          <p:cNvCxnSpPr>
            <a:stCxn id="93" idx="5"/>
            <a:endCxn id="94" idx="0"/>
          </p:cNvCxnSpPr>
          <p:nvPr/>
        </p:nvCxnSpPr>
        <p:spPr bwMode="auto">
          <a:xfrm>
            <a:off x="2283119" y="1678791"/>
            <a:ext cx="488281" cy="331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直接连接符 98"/>
          <p:cNvCxnSpPr>
            <a:stCxn id="92" idx="3"/>
            <a:endCxn id="95" idx="0"/>
          </p:cNvCxnSpPr>
          <p:nvPr/>
        </p:nvCxnSpPr>
        <p:spPr bwMode="auto">
          <a:xfrm flipH="1">
            <a:off x="879600" y="2437629"/>
            <a:ext cx="329281" cy="22937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直接连接符 99"/>
          <p:cNvCxnSpPr>
            <a:stCxn id="94" idx="3"/>
            <a:endCxn id="105" idx="0"/>
          </p:cNvCxnSpPr>
          <p:nvPr/>
        </p:nvCxnSpPr>
        <p:spPr bwMode="auto">
          <a:xfrm flipH="1">
            <a:off x="1939800" y="2440791"/>
            <a:ext cx="640681" cy="33497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5" name="Oval 29"/>
          <p:cNvSpPr>
            <a:spLocks noChangeArrowheads="1"/>
          </p:cNvSpPr>
          <p:nvPr/>
        </p:nvSpPr>
        <p:spPr bwMode="auto">
          <a:xfrm>
            <a:off x="1669800" y="2775762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27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07" name="Oval 30"/>
          <p:cNvSpPr>
            <a:spLocks noChangeArrowheads="1"/>
          </p:cNvSpPr>
          <p:nvPr/>
        </p:nvSpPr>
        <p:spPr bwMode="auto">
          <a:xfrm>
            <a:off x="1219200" y="3505200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25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108" name="直接连接符 107"/>
          <p:cNvCxnSpPr>
            <a:stCxn id="105" idx="3"/>
            <a:endCxn id="107" idx="0"/>
          </p:cNvCxnSpPr>
          <p:nvPr/>
        </p:nvCxnSpPr>
        <p:spPr bwMode="auto">
          <a:xfrm flipH="1">
            <a:off x="1489200" y="3205953"/>
            <a:ext cx="259681" cy="29924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直接连接符 108"/>
          <p:cNvCxnSpPr>
            <a:stCxn id="110" idx="0"/>
            <a:endCxn id="105" idx="5"/>
          </p:cNvCxnSpPr>
          <p:nvPr/>
        </p:nvCxnSpPr>
        <p:spPr bwMode="auto">
          <a:xfrm flipH="1" flipV="1">
            <a:off x="2130719" y="3205953"/>
            <a:ext cx="266281" cy="31425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Oval 30"/>
          <p:cNvSpPr>
            <a:spLocks noChangeArrowheads="1"/>
          </p:cNvSpPr>
          <p:nvPr/>
        </p:nvSpPr>
        <p:spPr bwMode="auto">
          <a:xfrm>
            <a:off x="2127000" y="3520210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41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111" name="Oval 30"/>
          <p:cNvSpPr>
            <a:spLocks noChangeArrowheads="1"/>
          </p:cNvSpPr>
          <p:nvPr/>
        </p:nvSpPr>
        <p:spPr bwMode="auto">
          <a:xfrm>
            <a:off x="1676400" y="4252557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32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112" name="直接连接符 111"/>
          <p:cNvCxnSpPr>
            <a:stCxn id="110" idx="3"/>
            <a:endCxn id="111" idx="0"/>
          </p:cNvCxnSpPr>
          <p:nvPr/>
        </p:nvCxnSpPr>
        <p:spPr bwMode="auto">
          <a:xfrm flipH="1">
            <a:off x="1946400" y="3950401"/>
            <a:ext cx="259681" cy="30215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3" name="直接连接符 112"/>
          <p:cNvCxnSpPr>
            <a:stCxn id="114" idx="0"/>
            <a:endCxn id="110" idx="5"/>
          </p:cNvCxnSpPr>
          <p:nvPr/>
        </p:nvCxnSpPr>
        <p:spPr bwMode="auto">
          <a:xfrm flipH="1" flipV="1">
            <a:off x="2587919" y="3950401"/>
            <a:ext cx="266281" cy="2850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4" name="Oval 30"/>
          <p:cNvSpPr>
            <a:spLocks noChangeArrowheads="1"/>
          </p:cNvSpPr>
          <p:nvPr/>
        </p:nvSpPr>
        <p:spPr bwMode="auto">
          <a:xfrm>
            <a:off x="2584200" y="4235411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51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117" name="直接连接符 116"/>
          <p:cNvCxnSpPr>
            <a:stCxn id="118" idx="0"/>
            <a:endCxn id="94" idx="5"/>
          </p:cNvCxnSpPr>
          <p:nvPr/>
        </p:nvCxnSpPr>
        <p:spPr bwMode="auto">
          <a:xfrm flipH="1" flipV="1">
            <a:off x="2962319" y="2440791"/>
            <a:ext cx="577681" cy="26657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8" name="Oval 30"/>
          <p:cNvSpPr>
            <a:spLocks noChangeArrowheads="1"/>
          </p:cNvSpPr>
          <p:nvPr/>
        </p:nvSpPr>
        <p:spPr bwMode="auto">
          <a:xfrm>
            <a:off x="3270000" y="2707362"/>
            <a:ext cx="540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90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2958600" y="3522346"/>
            <a:ext cx="540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80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27" name="直接连接符 26"/>
          <p:cNvCxnSpPr>
            <a:stCxn id="118" idx="3"/>
            <a:endCxn id="26" idx="0"/>
          </p:cNvCxnSpPr>
          <p:nvPr/>
        </p:nvCxnSpPr>
        <p:spPr bwMode="auto">
          <a:xfrm flipH="1">
            <a:off x="3228600" y="3137553"/>
            <a:ext cx="120481" cy="38479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直接连接符 27"/>
          <p:cNvCxnSpPr>
            <a:stCxn id="29" idx="0"/>
            <a:endCxn id="118" idx="5"/>
          </p:cNvCxnSpPr>
          <p:nvPr/>
        </p:nvCxnSpPr>
        <p:spPr bwMode="auto">
          <a:xfrm flipH="1" flipV="1">
            <a:off x="3730919" y="3137553"/>
            <a:ext cx="190081" cy="36764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Oval 30"/>
          <p:cNvSpPr>
            <a:spLocks noChangeArrowheads="1"/>
          </p:cNvSpPr>
          <p:nvPr/>
        </p:nvSpPr>
        <p:spPr bwMode="auto">
          <a:xfrm>
            <a:off x="3651000" y="3505200"/>
            <a:ext cx="540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99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59" name="Oval 26"/>
          <p:cNvSpPr>
            <a:spLocks noChangeArrowheads="1"/>
          </p:cNvSpPr>
          <p:nvPr/>
        </p:nvSpPr>
        <p:spPr bwMode="auto">
          <a:xfrm>
            <a:off x="5257800" y="2028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en-US" altLang="zh-CN" sz="3200" dirty="0"/>
          </a:p>
        </p:txBody>
      </p:sp>
      <p:sp>
        <p:nvSpPr>
          <p:cNvPr id="60" name="Oval 27"/>
          <p:cNvSpPr>
            <a:spLocks noChangeArrowheads="1"/>
          </p:cNvSpPr>
          <p:nvPr/>
        </p:nvSpPr>
        <p:spPr bwMode="auto">
          <a:xfrm>
            <a:off x="5965800" y="1248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/>
              <a:t>18</a:t>
            </a:r>
            <a:endParaRPr lang="en-US" altLang="zh-CN" sz="3200" dirty="0"/>
          </a:p>
        </p:txBody>
      </p:sp>
      <p:sp>
        <p:nvSpPr>
          <p:cNvPr id="62" name="Oval 29"/>
          <p:cNvSpPr>
            <a:spLocks noChangeArrowheads="1"/>
          </p:cNvSpPr>
          <p:nvPr/>
        </p:nvSpPr>
        <p:spPr bwMode="auto">
          <a:xfrm>
            <a:off x="4648200" y="26964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cxnSp>
        <p:nvCxnSpPr>
          <p:cNvPr id="63" name="直接连接符 62"/>
          <p:cNvCxnSpPr>
            <a:stCxn id="60" idx="3"/>
            <a:endCxn id="59" idx="0"/>
          </p:cNvCxnSpPr>
          <p:nvPr/>
        </p:nvCxnSpPr>
        <p:spPr bwMode="auto">
          <a:xfrm flipH="1">
            <a:off x="5527800" y="1678791"/>
            <a:ext cx="517081" cy="349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直接连接符 64"/>
          <p:cNvCxnSpPr>
            <a:stCxn id="60" idx="5"/>
            <a:endCxn id="83" idx="0"/>
          </p:cNvCxnSpPr>
          <p:nvPr/>
        </p:nvCxnSpPr>
        <p:spPr bwMode="auto">
          <a:xfrm>
            <a:off x="6426719" y="1678791"/>
            <a:ext cx="625081" cy="32271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直接连接符 65"/>
          <p:cNvCxnSpPr>
            <a:stCxn id="59" idx="3"/>
            <a:endCxn id="62" idx="0"/>
          </p:cNvCxnSpPr>
          <p:nvPr/>
        </p:nvCxnSpPr>
        <p:spPr bwMode="auto">
          <a:xfrm flipH="1">
            <a:off x="4918200" y="2458191"/>
            <a:ext cx="418681" cy="238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3" name="Oval 29"/>
          <p:cNvSpPr>
            <a:spLocks noChangeArrowheads="1"/>
          </p:cNvSpPr>
          <p:nvPr/>
        </p:nvSpPr>
        <p:spPr bwMode="auto">
          <a:xfrm>
            <a:off x="6781800" y="2001508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51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cxnSp>
        <p:nvCxnSpPr>
          <p:cNvPr id="85" name="直接连接符 84"/>
          <p:cNvCxnSpPr>
            <a:stCxn id="83" idx="3"/>
            <a:endCxn id="52" idx="0"/>
          </p:cNvCxnSpPr>
          <p:nvPr/>
        </p:nvCxnSpPr>
        <p:spPr bwMode="auto">
          <a:xfrm flipH="1">
            <a:off x="6220200" y="2431699"/>
            <a:ext cx="640681" cy="35830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直接连接符 85"/>
          <p:cNvCxnSpPr>
            <a:stCxn id="72" idx="0"/>
            <a:endCxn id="83" idx="5"/>
          </p:cNvCxnSpPr>
          <p:nvPr/>
        </p:nvCxnSpPr>
        <p:spPr bwMode="auto">
          <a:xfrm flipH="1" flipV="1">
            <a:off x="7242719" y="2431699"/>
            <a:ext cx="577681" cy="37055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1" name="Oval 30"/>
          <p:cNvSpPr>
            <a:spLocks noChangeArrowheads="1"/>
          </p:cNvSpPr>
          <p:nvPr/>
        </p:nvSpPr>
        <p:spPr bwMode="auto">
          <a:xfrm>
            <a:off x="2133600" y="4953000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45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122" name="直接连接符 121"/>
          <p:cNvCxnSpPr>
            <a:stCxn id="114" idx="3"/>
            <a:endCxn id="121" idx="0"/>
          </p:cNvCxnSpPr>
          <p:nvPr/>
        </p:nvCxnSpPr>
        <p:spPr bwMode="auto">
          <a:xfrm flipH="1">
            <a:off x="2403600" y="4665602"/>
            <a:ext cx="259681" cy="287398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Oval 29"/>
          <p:cNvSpPr>
            <a:spLocks noChangeArrowheads="1"/>
          </p:cNvSpPr>
          <p:nvPr/>
        </p:nvSpPr>
        <p:spPr bwMode="auto">
          <a:xfrm>
            <a:off x="5950200" y="2790000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27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53" name="Oval 30"/>
          <p:cNvSpPr>
            <a:spLocks noChangeArrowheads="1"/>
          </p:cNvSpPr>
          <p:nvPr/>
        </p:nvSpPr>
        <p:spPr bwMode="auto">
          <a:xfrm>
            <a:off x="5562600" y="3505200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25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54" name="直接连接符 53"/>
          <p:cNvCxnSpPr>
            <a:stCxn id="52" idx="3"/>
            <a:endCxn id="53" idx="0"/>
          </p:cNvCxnSpPr>
          <p:nvPr/>
        </p:nvCxnSpPr>
        <p:spPr bwMode="auto">
          <a:xfrm flipH="1">
            <a:off x="5832600" y="3220191"/>
            <a:ext cx="196681" cy="285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直接连接符 54"/>
          <p:cNvCxnSpPr>
            <a:stCxn id="56" idx="0"/>
            <a:endCxn id="52" idx="5"/>
          </p:cNvCxnSpPr>
          <p:nvPr/>
        </p:nvCxnSpPr>
        <p:spPr bwMode="auto">
          <a:xfrm flipH="1" flipV="1">
            <a:off x="6411119" y="3220191"/>
            <a:ext cx="266281" cy="30001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Oval 30"/>
          <p:cNvSpPr>
            <a:spLocks noChangeArrowheads="1"/>
          </p:cNvSpPr>
          <p:nvPr/>
        </p:nvSpPr>
        <p:spPr bwMode="auto">
          <a:xfrm>
            <a:off x="6407400" y="3520210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41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57" name="Oval 30"/>
          <p:cNvSpPr>
            <a:spLocks noChangeArrowheads="1"/>
          </p:cNvSpPr>
          <p:nvPr/>
        </p:nvSpPr>
        <p:spPr bwMode="auto">
          <a:xfrm>
            <a:off x="6019800" y="4313746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32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58" name="直接连接符 57"/>
          <p:cNvCxnSpPr>
            <a:stCxn id="56" idx="3"/>
            <a:endCxn id="57" idx="0"/>
          </p:cNvCxnSpPr>
          <p:nvPr/>
        </p:nvCxnSpPr>
        <p:spPr bwMode="auto">
          <a:xfrm flipH="1">
            <a:off x="6289800" y="3950401"/>
            <a:ext cx="196681" cy="36334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直接连接符 60"/>
          <p:cNvCxnSpPr>
            <a:stCxn id="67" idx="0"/>
            <a:endCxn id="56" idx="5"/>
          </p:cNvCxnSpPr>
          <p:nvPr/>
        </p:nvCxnSpPr>
        <p:spPr bwMode="auto">
          <a:xfrm flipH="1" flipV="1">
            <a:off x="6868319" y="3950401"/>
            <a:ext cx="266281" cy="34619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Oval 30"/>
          <p:cNvSpPr>
            <a:spLocks noChangeArrowheads="1"/>
          </p:cNvSpPr>
          <p:nvPr/>
        </p:nvSpPr>
        <p:spPr bwMode="auto">
          <a:xfrm>
            <a:off x="6864600" y="4296600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rgbClr val="FFFF00"/>
                </a:solidFill>
              </a:rPr>
              <a:t>45</a:t>
            </a:r>
            <a:endParaRPr lang="en-US" altLang="zh-CN" sz="3200" dirty="0">
              <a:solidFill>
                <a:srgbClr val="FFFF00"/>
              </a:solidFill>
            </a:endParaRPr>
          </a:p>
        </p:txBody>
      </p:sp>
      <p:sp>
        <p:nvSpPr>
          <p:cNvPr id="72" name="Oval 30"/>
          <p:cNvSpPr>
            <a:spLocks noChangeArrowheads="1"/>
          </p:cNvSpPr>
          <p:nvPr/>
        </p:nvSpPr>
        <p:spPr bwMode="auto">
          <a:xfrm>
            <a:off x="7550400" y="2802254"/>
            <a:ext cx="540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90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73" name="Oval 30"/>
          <p:cNvSpPr>
            <a:spLocks noChangeArrowheads="1"/>
          </p:cNvSpPr>
          <p:nvPr/>
        </p:nvSpPr>
        <p:spPr bwMode="auto">
          <a:xfrm>
            <a:off x="7239000" y="3534600"/>
            <a:ext cx="540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80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74" name="直接连接符 73"/>
          <p:cNvCxnSpPr>
            <a:stCxn id="72" idx="3"/>
            <a:endCxn id="73" idx="0"/>
          </p:cNvCxnSpPr>
          <p:nvPr/>
        </p:nvCxnSpPr>
        <p:spPr bwMode="auto">
          <a:xfrm flipH="1">
            <a:off x="7509000" y="3232445"/>
            <a:ext cx="120481" cy="30215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直接连接符 74"/>
          <p:cNvCxnSpPr>
            <a:stCxn id="76" idx="0"/>
            <a:endCxn id="72" idx="5"/>
          </p:cNvCxnSpPr>
          <p:nvPr/>
        </p:nvCxnSpPr>
        <p:spPr bwMode="auto">
          <a:xfrm flipH="1" flipV="1">
            <a:off x="8011319" y="3232445"/>
            <a:ext cx="266281" cy="285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6" name="Oval 30"/>
          <p:cNvSpPr>
            <a:spLocks noChangeArrowheads="1"/>
          </p:cNvSpPr>
          <p:nvPr/>
        </p:nvSpPr>
        <p:spPr bwMode="auto">
          <a:xfrm>
            <a:off x="8007600" y="3517454"/>
            <a:ext cx="540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99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2514600" y="4191000"/>
            <a:ext cx="684000" cy="612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0" name="Rectangle 3"/>
          <p:cNvSpPr txBox="1">
            <a:spLocks noChangeArrowheads="1"/>
          </p:cNvSpPr>
          <p:nvPr/>
        </p:nvSpPr>
        <p:spPr bwMode="auto">
          <a:xfrm flipH="1">
            <a:off x="3200399" y="1341946"/>
            <a:ext cx="53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solidFill>
                  <a:srgbClr val="008A00"/>
                </a:solidFill>
                <a:latin typeface="+mj-lt"/>
              </a:rPr>
              <a:t>p</a:t>
            </a:r>
            <a:endParaRPr lang="en-US" altLang="zh-CN" sz="3200" kern="0" dirty="0" smtClean="0">
              <a:solidFill>
                <a:srgbClr val="008A00"/>
              </a:solidFill>
            </a:endParaRPr>
          </a:p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altLang="zh-CN" sz="3200" kern="0" baseline="0" dirty="0" smtClean="0">
              <a:solidFill>
                <a:srgbClr val="008A00"/>
              </a:solidFill>
              <a:latin typeface="+mj-lt"/>
            </a:endParaRPr>
          </a:p>
        </p:txBody>
      </p:sp>
      <p:cxnSp>
        <p:nvCxnSpPr>
          <p:cNvPr id="71" name="直接箭头连接符 70"/>
          <p:cNvCxnSpPr/>
          <p:nvPr/>
        </p:nvCxnSpPr>
        <p:spPr bwMode="auto">
          <a:xfrm rot="10800000" flipV="1">
            <a:off x="2971801" y="1875346"/>
            <a:ext cx="304799" cy="188244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008A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4" name="Rectangle 2"/>
          <p:cNvSpPr txBox="1">
            <a:spLocks noChangeArrowheads="1"/>
          </p:cNvSpPr>
          <p:nvPr/>
        </p:nvSpPr>
        <p:spPr bwMode="auto">
          <a:xfrm>
            <a:off x="2743200" y="4876800"/>
            <a:ext cx="6400800" cy="12192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000" kern="0" dirty="0" smtClean="0">
                <a:latin typeface="+mj-lt"/>
              </a:rPr>
              <a:t>注</a:t>
            </a:r>
            <a:r>
              <a:rPr kumimoji="0" lang="zh-CN" altLang="en-US" sz="3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：</a:t>
            </a:r>
            <a:r>
              <a:rPr lang="en-US" altLang="zh-CN" sz="3000" kern="0" dirty="0" smtClean="0">
                <a:solidFill>
                  <a:srgbClr val="0000CC"/>
                </a:solidFill>
                <a:latin typeface="+mj-lt"/>
              </a:rPr>
              <a:t>p</a:t>
            </a:r>
            <a:r>
              <a:rPr lang="zh-CN" altLang="en-US" sz="3000" kern="0" dirty="0" smtClean="0">
                <a:solidFill>
                  <a:srgbClr val="0000CC"/>
                </a:solidFill>
                <a:latin typeface="+mj-lt"/>
              </a:rPr>
              <a:t>的中序</a:t>
            </a:r>
            <a:r>
              <a:rPr kumimoji="0" lang="zh-CN" altLang="en-US" sz="300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</a:rPr>
              <a:t>前驱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</a:rPr>
              <a:t>r </a:t>
            </a:r>
            <a:r>
              <a:rPr kumimoji="0" lang="zh-CN" altLang="en-US" sz="300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</a:rPr>
              <a:t>一定无右孩子</a:t>
            </a:r>
            <a:r>
              <a:rPr lang="zh-CN" altLang="en-US" sz="3000" kern="0" dirty="0" smtClean="0">
                <a:solidFill>
                  <a:srgbClr val="0000CC"/>
                </a:solidFill>
                <a:latin typeface="+mj-lt"/>
              </a:rPr>
              <a:t>，</a:t>
            </a:r>
            <a:endParaRPr lang="en-US" altLang="zh-CN" sz="3000" kern="0" dirty="0" smtClean="0">
              <a:solidFill>
                <a:srgbClr val="0000CC"/>
              </a:solidFill>
              <a:latin typeface="+mj-lt"/>
            </a:endParaRPr>
          </a:p>
          <a:p>
            <a:pPr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      </a:t>
            </a:r>
            <a:r>
              <a:rPr kumimoji="0" lang="zh-CN" altLang="en-US" sz="300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则</a:t>
            </a:r>
            <a:r>
              <a:rPr kumimoji="0" lang="en-US" altLang="zh-CN" sz="300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r</a:t>
            </a:r>
            <a:r>
              <a:rPr lang="zh-CN" altLang="en-US" sz="3000" kern="0" dirty="0" smtClean="0">
                <a:latin typeface="+mj-lt"/>
              </a:rPr>
              <a:t>走后，</a:t>
            </a:r>
            <a:r>
              <a:rPr lang="en-US" altLang="zh-CN" sz="3000" kern="0" dirty="0" smtClean="0">
                <a:latin typeface="+mj-lt"/>
              </a:rPr>
              <a:t>r-&gt;</a:t>
            </a:r>
            <a:r>
              <a:rPr lang="en-US" altLang="zh-CN" sz="3000" kern="0" dirty="0" err="1" smtClean="0">
                <a:latin typeface="+mj-lt"/>
              </a:rPr>
              <a:t>llink</a:t>
            </a:r>
            <a:r>
              <a:rPr lang="zh-CN" altLang="en-US" sz="3000" kern="0" dirty="0" smtClean="0">
                <a:latin typeface="+mj-lt"/>
              </a:rPr>
              <a:t>取代</a:t>
            </a:r>
            <a:r>
              <a:rPr lang="en-US" altLang="zh-CN" sz="3000" kern="0" dirty="0" smtClean="0">
                <a:latin typeface="+mj-lt"/>
              </a:rPr>
              <a:t>r</a:t>
            </a:r>
            <a:r>
              <a:rPr lang="zh-CN" altLang="en-US" sz="3000" kern="0" dirty="0" smtClean="0">
                <a:latin typeface="+mj-lt"/>
              </a:rPr>
              <a:t>即完成。</a:t>
            </a:r>
            <a:endParaRPr kumimoji="0" lang="zh-CN" altLang="en-US" sz="30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</a:endParaRPr>
          </a:p>
        </p:txBody>
      </p:sp>
      <p:sp>
        <p:nvSpPr>
          <p:cNvPr id="87" name="Rectangle 3"/>
          <p:cNvSpPr txBox="1">
            <a:spLocks noChangeArrowheads="1"/>
          </p:cNvSpPr>
          <p:nvPr/>
        </p:nvSpPr>
        <p:spPr bwMode="auto">
          <a:xfrm flipH="1">
            <a:off x="3429000" y="3962400"/>
            <a:ext cx="53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600" kern="0" dirty="0" smtClean="0">
                <a:solidFill>
                  <a:srgbClr val="FF0000"/>
                </a:solidFill>
                <a:latin typeface="+mj-lt"/>
              </a:rPr>
              <a:t>r</a:t>
            </a:r>
            <a:endParaRPr lang="en-US" altLang="zh-CN" sz="3600" kern="0" dirty="0" smtClean="0">
              <a:solidFill>
                <a:srgbClr val="FF0000"/>
              </a:solidFill>
            </a:endParaRPr>
          </a:p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altLang="zh-CN" sz="3600" kern="0" baseline="0" dirty="0" smtClean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88" name="直接箭头连接符 87"/>
          <p:cNvCxnSpPr/>
          <p:nvPr/>
        </p:nvCxnSpPr>
        <p:spPr bwMode="auto">
          <a:xfrm rot="10800000" flipV="1">
            <a:off x="3200401" y="4307556"/>
            <a:ext cx="304799" cy="188244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2" grpId="0" animBg="1"/>
      <p:bldP spid="83" grpId="0" animBg="1"/>
      <p:bldP spid="52" grpId="0" animBg="1"/>
      <p:bldP spid="53" grpId="0" animBg="1"/>
      <p:bldP spid="56" grpId="0" animBg="1"/>
      <p:bldP spid="57" grpId="0" animBg="1"/>
      <p:bldP spid="67" grpId="0" animBg="1"/>
      <p:bldP spid="72" grpId="0" animBg="1"/>
      <p:bldP spid="73" grpId="0" animBg="1"/>
      <p:bldP spid="76" grpId="0" animBg="1"/>
      <p:bldP spid="68" grpId="0" animBg="1"/>
      <p:bldP spid="8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3"/>
          <p:cNvSpPr txBox="1">
            <a:spLocks noChangeArrowheads="1"/>
          </p:cNvSpPr>
          <p:nvPr/>
        </p:nvSpPr>
        <p:spPr bwMode="auto">
          <a:xfrm>
            <a:off x="457200" y="533400"/>
            <a:ext cx="19812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sz="3000" kern="0" dirty="0" smtClean="0">
                <a:latin typeface="+mj-lt"/>
              </a:rPr>
              <a:t>删除</a:t>
            </a:r>
            <a:r>
              <a:rPr lang="en-US" altLang="zh-CN" sz="3000" kern="0" dirty="0" smtClean="0">
                <a:latin typeface="+mj-lt"/>
              </a:rPr>
              <a:t>73</a:t>
            </a:r>
            <a:r>
              <a:rPr lang="zh-CN" altLang="en-US" sz="3000" kern="0" dirty="0" smtClean="0">
                <a:latin typeface="+mj-lt"/>
              </a:rPr>
              <a:t>：</a:t>
            </a:r>
            <a:endParaRPr lang="en-US" altLang="zh-CN" sz="3000" kern="0" dirty="0" smtClean="0"/>
          </a:p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altLang="zh-CN" sz="3000" kern="0" baseline="0" dirty="0" smtClean="0">
              <a:latin typeface="+mj-lt"/>
            </a:endParaRPr>
          </a:p>
        </p:txBody>
      </p:sp>
      <p:sp>
        <p:nvSpPr>
          <p:cNvPr id="141" name="Rectangle 2"/>
          <p:cNvSpPr txBox="1">
            <a:spLocks noChangeArrowheads="1"/>
          </p:cNvSpPr>
          <p:nvPr/>
        </p:nvSpPr>
        <p:spPr bwMode="auto">
          <a:xfrm>
            <a:off x="2743200" y="5029200"/>
            <a:ext cx="6400800" cy="12192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000" kern="0" dirty="0" smtClean="0">
                <a:latin typeface="+mj-lt"/>
              </a:rPr>
              <a:t>注</a:t>
            </a:r>
            <a:r>
              <a:rPr kumimoji="0" lang="zh-CN" altLang="en-US" sz="30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：</a:t>
            </a:r>
            <a:r>
              <a:rPr lang="en-US" altLang="zh-CN" sz="3000" kern="0" dirty="0" smtClean="0">
                <a:solidFill>
                  <a:srgbClr val="0000CC"/>
                </a:solidFill>
                <a:latin typeface="+mj-lt"/>
              </a:rPr>
              <a:t>p</a:t>
            </a:r>
            <a:r>
              <a:rPr lang="zh-CN" altLang="en-US" sz="3000" kern="0" dirty="0" smtClean="0">
                <a:solidFill>
                  <a:srgbClr val="0000CC"/>
                </a:solidFill>
                <a:latin typeface="+mj-lt"/>
              </a:rPr>
              <a:t>的中序后继</a:t>
            </a:r>
            <a:r>
              <a:rPr kumimoji="0" lang="en-US" altLang="zh-CN" sz="300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</a:rPr>
              <a:t>r</a:t>
            </a:r>
            <a:r>
              <a:rPr kumimoji="0" lang="zh-CN" altLang="en-US" sz="300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</a:rPr>
              <a:t>一定无</a:t>
            </a:r>
            <a:r>
              <a:rPr lang="zh-CN" altLang="en-US" sz="3000" kern="0" dirty="0" smtClean="0">
                <a:solidFill>
                  <a:srgbClr val="0000CC"/>
                </a:solidFill>
                <a:latin typeface="+mj-lt"/>
              </a:rPr>
              <a:t>左</a:t>
            </a:r>
            <a:r>
              <a:rPr kumimoji="0" lang="zh-CN" altLang="en-US" sz="300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</a:rPr>
              <a:t>孩子</a:t>
            </a:r>
            <a:r>
              <a:rPr lang="zh-CN" altLang="en-US" sz="3000" kern="0" dirty="0" smtClean="0">
                <a:solidFill>
                  <a:srgbClr val="0000CC"/>
                </a:solidFill>
                <a:latin typeface="+mj-lt"/>
              </a:rPr>
              <a:t>，</a:t>
            </a:r>
            <a:endParaRPr lang="en-US" altLang="zh-CN" sz="3000" kern="0" dirty="0" smtClean="0">
              <a:solidFill>
                <a:srgbClr val="0000CC"/>
              </a:solidFill>
              <a:latin typeface="+mj-lt"/>
            </a:endParaRPr>
          </a:p>
          <a:p>
            <a:pPr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       </a:t>
            </a:r>
            <a:r>
              <a:rPr kumimoji="0" lang="zh-CN" altLang="en-US" sz="300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则</a:t>
            </a:r>
            <a:r>
              <a:rPr kumimoji="0" lang="en-US" altLang="zh-CN" sz="300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</a:rPr>
              <a:t>r</a:t>
            </a:r>
            <a:r>
              <a:rPr lang="zh-CN" altLang="en-US" sz="3000" kern="0" dirty="0" smtClean="0">
                <a:latin typeface="+mj-lt"/>
              </a:rPr>
              <a:t>走后，</a:t>
            </a:r>
            <a:r>
              <a:rPr lang="en-US" altLang="zh-CN" sz="3000" kern="0" dirty="0" smtClean="0">
                <a:latin typeface="+mj-lt"/>
              </a:rPr>
              <a:t>r-&gt;</a:t>
            </a:r>
            <a:r>
              <a:rPr lang="en-US" altLang="zh-CN" sz="3000" kern="0" dirty="0" err="1" smtClean="0">
                <a:latin typeface="+mj-lt"/>
              </a:rPr>
              <a:t>rlink</a:t>
            </a:r>
            <a:r>
              <a:rPr lang="zh-CN" altLang="en-US" sz="3000" kern="0" dirty="0" smtClean="0">
                <a:latin typeface="+mj-lt"/>
              </a:rPr>
              <a:t>取代</a:t>
            </a:r>
            <a:r>
              <a:rPr lang="en-US" altLang="zh-CN" sz="3000" kern="0" dirty="0" smtClean="0">
                <a:latin typeface="+mj-lt"/>
              </a:rPr>
              <a:t>r</a:t>
            </a:r>
            <a:r>
              <a:rPr lang="zh-CN" altLang="en-US" sz="3000" kern="0" dirty="0" smtClean="0">
                <a:latin typeface="+mj-lt"/>
              </a:rPr>
              <a:t>即完成。</a:t>
            </a:r>
            <a:endParaRPr kumimoji="0" lang="zh-CN" altLang="en-US" sz="30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</a:endParaRPr>
          </a:p>
        </p:txBody>
      </p:sp>
      <p:sp>
        <p:nvSpPr>
          <p:cNvPr id="93" name="Rectangle 3"/>
          <p:cNvSpPr txBox="1">
            <a:spLocks noChangeArrowheads="1"/>
          </p:cNvSpPr>
          <p:nvPr/>
        </p:nvSpPr>
        <p:spPr bwMode="auto">
          <a:xfrm>
            <a:off x="1981200" y="533400"/>
            <a:ext cx="7162800" cy="685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sz="3000" kern="0" dirty="0" smtClean="0">
                <a:solidFill>
                  <a:srgbClr val="0000CC"/>
                </a:solidFill>
                <a:latin typeface="+mj-lt"/>
              </a:rPr>
              <a:t>法</a:t>
            </a:r>
            <a:r>
              <a:rPr lang="en-US" altLang="zh-CN" sz="3000" kern="0" dirty="0" smtClean="0">
                <a:solidFill>
                  <a:srgbClr val="0000CC"/>
                </a:solidFill>
                <a:latin typeface="+mj-lt"/>
              </a:rPr>
              <a:t>2 -- </a:t>
            </a:r>
            <a:r>
              <a:rPr lang="zh-CN" altLang="en-US" sz="3000" kern="0" dirty="0" smtClean="0">
                <a:latin typeface="+mj-lt"/>
              </a:rPr>
              <a:t>用</a:t>
            </a:r>
            <a:r>
              <a:rPr lang="en-US" altLang="zh-CN" sz="3000" kern="0" dirty="0" smtClean="0">
                <a:latin typeface="+mj-lt"/>
              </a:rPr>
              <a:t>*p</a:t>
            </a:r>
            <a:r>
              <a:rPr lang="zh-CN" altLang="en-US" sz="3000" kern="0" dirty="0" smtClean="0">
                <a:latin typeface="+mj-lt"/>
              </a:rPr>
              <a:t>的</a:t>
            </a:r>
            <a:r>
              <a:rPr lang="zh-CN" altLang="en-US" sz="3000" kern="0" dirty="0" smtClean="0">
                <a:solidFill>
                  <a:srgbClr val="0000CC"/>
                </a:solidFill>
                <a:latin typeface="+mj-lt"/>
              </a:rPr>
              <a:t>中序后继</a:t>
            </a:r>
            <a:r>
              <a:rPr lang="zh-CN" altLang="en-US" sz="3000" kern="0" dirty="0" smtClean="0">
                <a:latin typeface="+mj-lt"/>
              </a:rPr>
              <a:t>取代</a:t>
            </a:r>
            <a:r>
              <a:rPr lang="en-US" altLang="zh-CN" sz="3000" kern="0" dirty="0" smtClean="0">
                <a:latin typeface="+mj-lt"/>
              </a:rPr>
              <a:t>*p</a:t>
            </a:r>
          </a:p>
        </p:txBody>
      </p:sp>
      <p:sp>
        <p:nvSpPr>
          <p:cNvPr id="59" name="Oval 26"/>
          <p:cNvSpPr>
            <a:spLocks noChangeArrowheads="1"/>
          </p:cNvSpPr>
          <p:nvPr/>
        </p:nvSpPr>
        <p:spPr bwMode="auto">
          <a:xfrm>
            <a:off x="5320800" y="188048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en-US" altLang="zh-CN" sz="3200" dirty="0"/>
          </a:p>
        </p:txBody>
      </p:sp>
      <p:sp>
        <p:nvSpPr>
          <p:cNvPr id="60" name="Oval 27"/>
          <p:cNvSpPr>
            <a:spLocks noChangeArrowheads="1"/>
          </p:cNvSpPr>
          <p:nvPr/>
        </p:nvSpPr>
        <p:spPr bwMode="auto">
          <a:xfrm>
            <a:off x="5930400" y="11724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/>
              <a:t>18</a:t>
            </a:r>
            <a:endParaRPr lang="en-US" altLang="zh-CN" sz="3200" dirty="0"/>
          </a:p>
        </p:txBody>
      </p:sp>
      <p:sp>
        <p:nvSpPr>
          <p:cNvPr id="62" name="Oval 29"/>
          <p:cNvSpPr>
            <a:spLocks noChangeArrowheads="1"/>
          </p:cNvSpPr>
          <p:nvPr/>
        </p:nvSpPr>
        <p:spPr bwMode="auto">
          <a:xfrm>
            <a:off x="4863600" y="2514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cxnSp>
        <p:nvCxnSpPr>
          <p:cNvPr id="63" name="直接连接符 62"/>
          <p:cNvCxnSpPr>
            <a:stCxn id="60" idx="3"/>
            <a:endCxn id="59" idx="0"/>
          </p:cNvCxnSpPr>
          <p:nvPr/>
        </p:nvCxnSpPr>
        <p:spPr bwMode="auto">
          <a:xfrm flipH="1">
            <a:off x="5590800" y="1602591"/>
            <a:ext cx="418681" cy="27789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直接连接符 64"/>
          <p:cNvCxnSpPr>
            <a:stCxn id="60" idx="5"/>
            <a:endCxn id="68" idx="0"/>
          </p:cNvCxnSpPr>
          <p:nvPr/>
        </p:nvCxnSpPr>
        <p:spPr bwMode="auto">
          <a:xfrm>
            <a:off x="6391319" y="1602591"/>
            <a:ext cx="425281" cy="28723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直接连接符 65"/>
          <p:cNvCxnSpPr>
            <a:stCxn id="59" idx="3"/>
            <a:endCxn id="62" idx="0"/>
          </p:cNvCxnSpPr>
          <p:nvPr/>
        </p:nvCxnSpPr>
        <p:spPr bwMode="auto">
          <a:xfrm flipH="1">
            <a:off x="5133600" y="2310675"/>
            <a:ext cx="266281" cy="20392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Oval 30"/>
          <p:cNvSpPr>
            <a:spLocks noChangeArrowheads="1"/>
          </p:cNvSpPr>
          <p:nvPr/>
        </p:nvSpPr>
        <p:spPr bwMode="auto">
          <a:xfrm>
            <a:off x="6546600" y="1889830"/>
            <a:ext cx="540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80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70" name="直接连接符 69"/>
          <p:cNvCxnSpPr>
            <a:stCxn id="71" idx="0"/>
            <a:endCxn id="68" idx="5"/>
          </p:cNvCxnSpPr>
          <p:nvPr/>
        </p:nvCxnSpPr>
        <p:spPr bwMode="auto">
          <a:xfrm flipH="1" flipV="1">
            <a:off x="7007519" y="2320021"/>
            <a:ext cx="342481" cy="19457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Oval 30"/>
          <p:cNvSpPr>
            <a:spLocks noChangeArrowheads="1"/>
          </p:cNvSpPr>
          <p:nvPr/>
        </p:nvSpPr>
        <p:spPr bwMode="auto">
          <a:xfrm>
            <a:off x="7080000" y="2514600"/>
            <a:ext cx="540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90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77" name="直接连接符 76"/>
          <p:cNvCxnSpPr>
            <a:stCxn id="78" idx="0"/>
            <a:endCxn id="71" idx="5"/>
          </p:cNvCxnSpPr>
          <p:nvPr/>
        </p:nvCxnSpPr>
        <p:spPr bwMode="auto">
          <a:xfrm flipH="1" flipV="1">
            <a:off x="7540919" y="2944791"/>
            <a:ext cx="266281" cy="16227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Oval 30"/>
          <p:cNvSpPr>
            <a:spLocks noChangeArrowheads="1"/>
          </p:cNvSpPr>
          <p:nvPr/>
        </p:nvSpPr>
        <p:spPr bwMode="auto">
          <a:xfrm>
            <a:off x="7537200" y="3107062"/>
            <a:ext cx="540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99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79" name="直接连接符 78"/>
          <p:cNvCxnSpPr>
            <a:stCxn id="68" idx="3"/>
            <a:endCxn id="80" idx="0"/>
          </p:cNvCxnSpPr>
          <p:nvPr/>
        </p:nvCxnSpPr>
        <p:spPr bwMode="auto">
          <a:xfrm flipH="1">
            <a:off x="6283200" y="2320021"/>
            <a:ext cx="342481" cy="28304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Oval 29"/>
          <p:cNvSpPr>
            <a:spLocks noChangeArrowheads="1"/>
          </p:cNvSpPr>
          <p:nvPr/>
        </p:nvSpPr>
        <p:spPr bwMode="auto">
          <a:xfrm>
            <a:off x="6013200" y="2603062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27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81" name="Oval 30"/>
          <p:cNvSpPr>
            <a:spLocks noChangeArrowheads="1"/>
          </p:cNvSpPr>
          <p:nvPr/>
        </p:nvSpPr>
        <p:spPr bwMode="auto">
          <a:xfrm>
            <a:off x="5549400" y="3241543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25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82" name="直接连接符 81"/>
          <p:cNvCxnSpPr>
            <a:stCxn id="80" idx="3"/>
            <a:endCxn id="81" idx="0"/>
          </p:cNvCxnSpPr>
          <p:nvPr/>
        </p:nvCxnSpPr>
        <p:spPr bwMode="auto">
          <a:xfrm flipH="1">
            <a:off x="5819400" y="3033253"/>
            <a:ext cx="272881" cy="20829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直接连接符 83"/>
          <p:cNvCxnSpPr>
            <a:stCxn id="87" idx="0"/>
            <a:endCxn id="80" idx="5"/>
          </p:cNvCxnSpPr>
          <p:nvPr/>
        </p:nvCxnSpPr>
        <p:spPr bwMode="auto">
          <a:xfrm flipH="1" flipV="1">
            <a:off x="6474119" y="3033253"/>
            <a:ext cx="335881" cy="2233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7" name="Oval 30"/>
          <p:cNvSpPr>
            <a:spLocks noChangeArrowheads="1"/>
          </p:cNvSpPr>
          <p:nvPr/>
        </p:nvSpPr>
        <p:spPr bwMode="auto">
          <a:xfrm>
            <a:off x="6540000" y="3256553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41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88" name="Oval 30"/>
          <p:cNvSpPr>
            <a:spLocks noChangeArrowheads="1"/>
          </p:cNvSpPr>
          <p:nvPr/>
        </p:nvSpPr>
        <p:spPr bwMode="auto">
          <a:xfrm>
            <a:off x="6082800" y="3886208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32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89" name="直接连接符 88"/>
          <p:cNvCxnSpPr>
            <a:stCxn id="87" idx="3"/>
            <a:endCxn id="88" idx="0"/>
          </p:cNvCxnSpPr>
          <p:nvPr/>
        </p:nvCxnSpPr>
        <p:spPr bwMode="auto">
          <a:xfrm flipH="1">
            <a:off x="6352800" y="3686744"/>
            <a:ext cx="266281" cy="199464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直接连接符 89"/>
          <p:cNvCxnSpPr>
            <a:stCxn id="91" idx="0"/>
            <a:endCxn id="87" idx="5"/>
          </p:cNvCxnSpPr>
          <p:nvPr/>
        </p:nvCxnSpPr>
        <p:spPr bwMode="auto">
          <a:xfrm flipH="1" flipV="1">
            <a:off x="7000919" y="3686744"/>
            <a:ext cx="342481" cy="182318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1" name="Oval 30"/>
          <p:cNvSpPr>
            <a:spLocks noChangeArrowheads="1"/>
          </p:cNvSpPr>
          <p:nvPr/>
        </p:nvSpPr>
        <p:spPr bwMode="auto">
          <a:xfrm>
            <a:off x="7073400" y="3869062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51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96" name="Oval 30"/>
          <p:cNvSpPr>
            <a:spLocks noChangeArrowheads="1"/>
          </p:cNvSpPr>
          <p:nvPr/>
        </p:nvSpPr>
        <p:spPr bwMode="auto">
          <a:xfrm>
            <a:off x="6616200" y="4478662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45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101" name="直接连接符 100"/>
          <p:cNvCxnSpPr>
            <a:stCxn id="91" idx="3"/>
            <a:endCxn id="96" idx="0"/>
          </p:cNvCxnSpPr>
          <p:nvPr/>
        </p:nvCxnSpPr>
        <p:spPr bwMode="auto">
          <a:xfrm flipH="1">
            <a:off x="6886200" y="4299253"/>
            <a:ext cx="266281" cy="179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5" name="Oval 26"/>
          <p:cNvSpPr>
            <a:spLocks noChangeArrowheads="1"/>
          </p:cNvSpPr>
          <p:nvPr/>
        </p:nvSpPr>
        <p:spPr bwMode="auto">
          <a:xfrm>
            <a:off x="1206000" y="1978038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en-US" altLang="zh-CN" sz="3200" dirty="0"/>
          </a:p>
        </p:txBody>
      </p:sp>
      <p:sp>
        <p:nvSpPr>
          <p:cNvPr id="97" name="Oval 27"/>
          <p:cNvSpPr>
            <a:spLocks noChangeArrowheads="1"/>
          </p:cNvSpPr>
          <p:nvPr/>
        </p:nvSpPr>
        <p:spPr bwMode="auto">
          <a:xfrm>
            <a:off x="1898400" y="1219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/>
              <a:t>18</a:t>
            </a:r>
            <a:endParaRPr lang="en-US" altLang="zh-CN" sz="3200" dirty="0"/>
          </a:p>
        </p:txBody>
      </p:sp>
      <p:sp>
        <p:nvSpPr>
          <p:cNvPr id="98" name="Oval 28"/>
          <p:cNvSpPr>
            <a:spLocks noChangeArrowheads="1"/>
          </p:cNvSpPr>
          <p:nvPr/>
        </p:nvSpPr>
        <p:spPr bwMode="auto">
          <a:xfrm>
            <a:off x="2577600" y="1981200"/>
            <a:ext cx="540000" cy="504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73</a:t>
            </a:r>
            <a:endParaRPr lang="zh-CN" altLang="en-US" sz="3200" dirty="0"/>
          </a:p>
        </p:txBody>
      </p:sp>
      <p:sp>
        <p:nvSpPr>
          <p:cNvPr id="99" name="Oval 29"/>
          <p:cNvSpPr>
            <a:spLocks noChangeArrowheads="1"/>
          </p:cNvSpPr>
          <p:nvPr/>
        </p:nvSpPr>
        <p:spPr bwMode="auto">
          <a:xfrm>
            <a:off x="685800" y="2637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cxnSp>
        <p:nvCxnSpPr>
          <p:cNvPr id="100" name="直接连接符 99"/>
          <p:cNvCxnSpPr>
            <a:stCxn id="97" idx="3"/>
            <a:endCxn id="95" idx="0"/>
          </p:cNvCxnSpPr>
          <p:nvPr/>
        </p:nvCxnSpPr>
        <p:spPr bwMode="auto">
          <a:xfrm flipH="1">
            <a:off x="1476000" y="1649391"/>
            <a:ext cx="501481" cy="32864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直接连接符 104"/>
          <p:cNvCxnSpPr>
            <a:stCxn id="97" idx="5"/>
            <a:endCxn id="98" idx="0"/>
          </p:cNvCxnSpPr>
          <p:nvPr/>
        </p:nvCxnSpPr>
        <p:spPr bwMode="auto">
          <a:xfrm>
            <a:off x="2359319" y="1649391"/>
            <a:ext cx="488281" cy="331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直接连接符 106"/>
          <p:cNvCxnSpPr>
            <a:stCxn id="95" idx="3"/>
            <a:endCxn id="99" idx="0"/>
          </p:cNvCxnSpPr>
          <p:nvPr/>
        </p:nvCxnSpPr>
        <p:spPr bwMode="auto">
          <a:xfrm flipH="1">
            <a:off x="955800" y="2408229"/>
            <a:ext cx="329281" cy="22937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直接连接符 107"/>
          <p:cNvCxnSpPr>
            <a:stCxn id="98" idx="3"/>
            <a:endCxn id="109" idx="0"/>
          </p:cNvCxnSpPr>
          <p:nvPr/>
        </p:nvCxnSpPr>
        <p:spPr bwMode="auto">
          <a:xfrm flipH="1">
            <a:off x="2016000" y="2411391"/>
            <a:ext cx="640681" cy="33497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9" name="Oval 29"/>
          <p:cNvSpPr>
            <a:spLocks noChangeArrowheads="1"/>
          </p:cNvSpPr>
          <p:nvPr/>
        </p:nvSpPr>
        <p:spPr bwMode="auto">
          <a:xfrm>
            <a:off x="1746000" y="2746362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27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110" name="Oval 30"/>
          <p:cNvSpPr>
            <a:spLocks noChangeArrowheads="1"/>
          </p:cNvSpPr>
          <p:nvPr/>
        </p:nvSpPr>
        <p:spPr bwMode="auto">
          <a:xfrm>
            <a:off x="1295400" y="3478200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25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111" name="直接连接符 110"/>
          <p:cNvCxnSpPr>
            <a:stCxn id="109" idx="3"/>
            <a:endCxn id="110" idx="0"/>
          </p:cNvCxnSpPr>
          <p:nvPr/>
        </p:nvCxnSpPr>
        <p:spPr bwMode="auto">
          <a:xfrm flipH="1">
            <a:off x="1565400" y="3176553"/>
            <a:ext cx="259681" cy="30164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2" name="直接连接符 111"/>
          <p:cNvCxnSpPr>
            <a:stCxn id="113" idx="0"/>
            <a:endCxn id="109" idx="5"/>
          </p:cNvCxnSpPr>
          <p:nvPr/>
        </p:nvCxnSpPr>
        <p:spPr bwMode="auto">
          <a:xfrm flipH="1" flipV="1">
            <a:off x="2206919" y="3176553"/>
            <a:ext cx="266281" cy="31665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3" name="Oval 30"/>
          <p:cNvSpPr>
            <a:spLocks noChangeArrowheads="1"/>
          </p:cNvSpPr>
          <p:nvPr/>
        </p:nvSpPr>
        <p:spPr bwMode="auto">
          <a:xfrm>
            <a:off x="2203200" y="3493210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41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114" name="Oval 30"/>
          <p:cNvSpPr>
            <a:spLocks noChangeArrowheads="1"/>
          </p:cNvSpPr>
          <p:nvPr/>
        </p:nvSpPr>
        <p:spPr bwMode="auto">
          <a:xfrm>
            <a:off x="1752600" y="4257346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32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117" name="直接连接符 116"/>
          <p:cNvCxnSpPr>
            <a:stCxn id="113" idx="3"/>
            <a:endCxn id="114" idx="0"/>
          </p:cNvCxnSpPr>
          <p:nvPr/>
        </p:nvCxnSpPr>
        <p:spPr bwMode="auto">
          <a:xfrm flipH="1">
            <a:off x="2022600" y="3923401"/>
            <a:ext cx="259681" cy="33394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8" name="直接连接符 117"/>
          <p:cNvCxnSpPr>
            <a:stCxn id="121" idx="0"/>
            <a:endCxn id="113" idx="5"/>
          </p:cNvCxnSpPr>
          <p:nvPr/>
        </p:nvCxnSpPr>
        <p:spPr bwMode="auto">
          <a:xfrm flipH="1" flipV="1">
            <a:off x="2664119" y="3923401"/>
            <a:ext cx="266281" cy="31679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1" name="Oval 30"/>
          <p:cNvSpPr>
            <a:spLocks noChangeArrowheads="1"/>
          </p:cNvSpPr>
          <p:nvPr/>
        </p:nvSpPr>
        <p:spPr bwMode="auto">
          <a:xfrm>
            <a:off x="2660400" y="4240200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51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122" name="直接连接符 121"/>
          <p:cNvCxnSpPr>
            <a:stCxn id="129" idx="0"/>
            <a:endCxn id="98" idx="5"/>
          </p:cNvCxnSpPr>
          <p:nvPr/>
        </p:nvCxnSpPr>
        <p:spPr bwMode="auto">
          <a:xfrm flipH="1" flipV="1">
            <a:off x="3038519" y="2411391"/>
            <a:ext cx="577681" cy="26657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9" name="Oval 30"/>
          <p:cNvSpPr>
            <a:spLocks noChangeArrowheads="1"/>
          </p:cNvSpPr>
          <p:nvPr/>
        </p:nvSpPr>
        <p:spPr bwMode="auto">
          <a:xfrm>
            <a:off x="3346200" y="2677962"/>
            <a:ext cx="540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90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130" name="Oval 30"/>
          <p:cNvSpPr>
            <a:spLocks noChangeArrowheads="1"/>
          </p:cNvSpPr>
          <p:nvPr/>
        </p:nvSpPr>
        <p:spPr bwMode="auto">
          <a:xfrm>
            <a:off x="3034800" y="3495346"/>
            <a:ext cx="540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80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131" name="直接连接符 130"/>
          <p:cNvCxnSpPr>
            <a:stCxn id="129" idx="3"/>
            <a:endCxn id="130" idx="0"/>
          </p:cNvCxnSpPr>
          <p:nvPr/>
        </p:nvCxnSpPr>
        <p:spPr bwMode="auto">
          <a:xfrm flipH="1">
            <a:off x="3304800" y="3108153"/>
            <a:ext cx="120481" cy="38719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直接连接符 131"/>
          <p:cNvCxnSpPr>
            <a:stCxn id="133" idx="0"/>
            <a:endCxn id="129" idx="5"/>
          </p:cNvCxnSpPr>
          <p:nvPr/>
        </p:nvCxnSpPr>
        <p:spPr bwMode="auto">
          <a:xfrm flipH="1" flipV="1">
            <a:off x="3807119" y="3108153"/>
            <a:ext cx="190081" cy="37004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3" name="Oval 30"/>
          <p:cNvSpPr>
            <a:spLocks noChangeArrowheads="1"/>
          </p:cNvSpPr>
          <p:nvPr/>
        </p:nvSpPr>
        <p:spPr bwMode="auto">
          <a:xfrm>
            <a:off x="3727200" y="3478200"/>
            <a:ext cx="540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99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134" name="Oval 30"/>
          <p:cNvSpPr>
            <a:spLocks noChangeArrowheads="1"/>
          </p:cNvSpPr>
          <p:nvPr/>
        </p:nvSpPr>
        <p:spPr bwMode="auto">
          <a:xfrm>
            <a:off x="2209800" y="4957789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45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135" name="直接连接符 134"/>
          <p:cNvCxnSpPr>
            <a:stCxn id="121" idx="3"/>
            <a:endCxn id="134" idx="0"/>
          </p:cNvCxnSpPr>
          <p:nvPr/>
        </p:nvCxnSpPr>
        <p:spPr bwMode="auto">
          <a:xfrm flipH="1">
            <a:off x="2479800" y="4670391"/>
            <a:ext cx="259681" cy="287398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6" name="矩形 135"/>
          <p:cNvSpPr/>
          <p:nvPr/>
        </p:nvSpPr>
        <p:spPr bwMode="auto">
          <a:xfrm>
            <a:off x="2971800" y="3475800"/>
            <a:ext cx="684000" cy="612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37" name="Rectangle 3"/>
          <p:cNvSpPr txBox="1">
            <a:spLocks noChangeArrowheads="1"/>
          </p:cNvSpPr>
          <p:nvPr/>
        </p:nvSpPr>
        <p:spPr bwMode="auto">
          <a:xfrm flipH="1">
            <a:off x="3276599" y="1312546"/>
            <a:ext cx="53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solidFill>
                  <a:srgbClr val="008A00"/>
                </a:solidFill>
                <a:latin typeface="+mj-lt"/>
              </a:rPr>
              <a:t>p</a:t>
            </a:r>
            <a:endParaRPr lang="en-US" altLang="zh-CN" sz="3200" kern="0" dirty="0" smtClean="0">
              <a:solidFill>
                <a:srgbClr val="008A00"/>
              </a:solidFill>
            </a:endParaRPr>
          </a:p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altLang="zh-CN" sz="3200" kern="0" baseline="0" dirty="0" smtClean="0">
              <a:solidFill>
                <a:srgbClr val="008A00"/>
              </a:solidFill>
              <a:latin typeface="+mj-lt"/>
            </a:endParaRPr>
          </a:p>
        </p:txBody>
      </p:sp>
      <p:cxnSp>
        <p:nvCxnSpPr>
          <p:cNvPr id="138" name="直接箭头连接符 137"/>
          <p:cNvCxnSpPr/>
          <p:nvPr/>
        </p:nvCxnSpPr>
        <p:spPr bwMode="auto">
          <a:xfrm rot="10800000" flipV="1">
            <a:off x="3048001" y="1845946"/>
            <a:ext cx="304799" cy="188244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008A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9" name="Rectangle 3"/>
          <p:cNvSpPr txBox="1">
            <a:spLocks noChangeArrowheads="1"/>
          </p:cNvSpPr>
          <p:nvPr/>
        </p:nvSpPr>
        <p:spPr bwMode="auto">
          <a:xfrm flipH="1">
            <a:off x="2743200" y="2713800"/>
            <a:ext cx="53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600" kern="0" dirty="0" smtClean="0">
                <a:solidFill>
                  <a:srgbClr val="FF0000"/>
                </a:solidFill>
                <a:latin typeface="+mj-lt"/>
              </a:rPr>
              <a:t>r</a:t>
            </a:r>
            <a:endParaRPr lang="en-US" altLang="zh-CN" sz="3600" kern="0" dirty="0" smtClean="0">
              <a:solidFill>
                <a:srgbClr val="FF0000"/>
              </a:solidFill>
            </a:endParaRPr>
          </a:p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altLang="zh-CN" sz="3600" kern="0" baseline="0" dirty="0" smtClean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140" name="直接箭头连接符 139"/>
          <p:cNvCxnSpPr/>
          <p:nvPr/>
        </p:nvCxnSpPr>
        <p:spPr bwMode="auto">
          <a:xfrm rot="16200000" flipH="1">
            <a:off x="2895600" y="3247201"/>
            <a:ext cx="304800" cy="152400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2" grpId="0" animBg="1"/>
      <p:bldP spid="68" grpId="0" animBg="1"/>
      <p:bldP spid="71" grpId="0" animBg="1"/>
      <p:bldP spid="78" grpId="0" animBg="1"/>
      <p:bldP spid="80" grpId="0" animBg="1"/>
      <p:bldP spid="81" grpId="0" animBg="1"/>
      <p:bldP spid="87" grpId="0" animBg="1"/>
      <p:bldP spid="88" grpId="0" animBg="1"/>
      <p:bldP spid="91" grpId="0" animBg="1"/>
      <p:bldP spid="96" grpId="0" animBg="1"/>
      <p:bldP spid="136" grpId="0" animBg="1"/>
      <p:bldP spid="13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2"/>
          <p:cNvSpPr txBox="1">
            <a:spLocks noChangeArrowheads="1"/>
          </p:cNvSpPr>
          <p:nvPr/>
        </p:nvSpPr>
        <p:spPr bwMode="auto">
          <a:xfrm>
            <a:off x="609600" y="1371600"/>
            <a:ext cx="4495800" cy="3962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 marR="0" lvl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黑体" pitchFamily="2" charset="-122"/>
              </a:rPr>
              <a:t>试证明：</a:t>
            </a:r>
          </a:p>
          <a:p>
            <a:pPr marL="72000" marR="0" lvl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</a:rPr>
              <a:t>在二叉树中，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itchFamily="2" charset="-122"/>
            </a:endParaRPr>
          </a:p>
          <a:p>
            <a:pPr marL="72000" marR="0" lvl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itchFamily="2" charset="-122"/>
              </a:rPr>
              <a:t>有两个孩子的结点，</a:t>
            </a:r>
          </a:p>
          <a:p>
            <a:pPr marL="72000" marR="0" lvl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</a:rPr>
              <a:t>其中序后继无左孩子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</a:rPr>
              <a:t>,</a:t>
            </a:r>
          </a:p>
          <a:p>
            <a:pPr marL="72000" marR="0" lvl="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kern="0" dirty="0" smtClean="0">
                <a:latin typeface="黑体" pitchFamily="2" charset="-122"/>
              </a:rPr>
              <a:t>中序</a:t>
            </a:r>
            <a:r>
              <a:rPr kumimoji="0" lang="zh-CN" altLang="en-US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itchFamily="2" charset="-122"/>
              </a:rPr>
              <a:t>前驱无右孩子。</a:t>
            </a:r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5625600" y="2007438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en-US" altLang="zh-CN" sz="3200" dirty="0"/>
          </a:p>
        </p:txBody>
      </p:sp>
      <p:sp>
        <p:nvSpPr>
          <p:cNvPr id="29" name="Oval 27"/>
          <p:cNvSpPr>
            <a:spLocks noChangeArrowheads="1"/>
          </p:cNvSpPr>
          <p:nvPr/>
        </p:nvSpPr>
        <p:spPr bwMode="auto">
          <a:xfrm>
            <a:off x="6318000" y="1219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/>
              <a:t>18</a:t>
            </a:r>
            <a:endParaRPr lang="en-US" altLang="zh-CN" sz="3200" dirty="0"/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6997200" y="2010600"/>
            <a:ext cx="540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73</a:t>
            </a:r>
            <a:endParaRPr lang="zh-CN" altLang="en-US" sz="3200" dirty="0"/>
          </a:p>
        </p:txBody>
      </p:sp>
      <p:sp>
        <p:nvSpPr>
          <p:cNvPr id="31" name="Oval 29"/>
          <p:cNvSpPr>
            <a:spLocks noChangeArrowheads="1"/>
          </p:cNvSpPr>
          <p:nvPr/>
        </p:nvSpPr>
        <p:spPr bwMode="auto">
          <a:xfrm>
            <a:off x="5105400" y="2743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cxnSp>
        <p:nvCxnSpPr>
          <p:cNvPr id="32" name="直接连接符 31"/>
          <p:cNvCxnSpPr>
            <a:stCxn id="29" idx="3"/>
            <a:endCxn id="28" idx="0"/>
          </p:cNvCxnSpPr>
          <p:nvPr/>
        </p:nvCxnSpPr>
        <p:spPr bwMode="auto">
          <a:xfrm rot="5400000">
            <a:off x="5967318" y="1577674"/>
            <a:ext cx="358047" cy="5014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直接连接符 32"/>
          <p:cNvCxnSpPr>
            <a:stCxn id="29" idx="5"/>
            <a:endCxn id="30" idx="0"/>
          </p:cNvCxnSpPr>
          <p:nvPr/>
        </p:nvCxnSpPr>
        <p:spPr bwMode="auto">
          <a:xfrm rot="16200000" flipH="1">
            <a:off x="6842455" y="1585854"/>
            <a:ext cx="361209" cy="488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直接连接符 33"/>
          <p:cNvCxnSpPr>
            <a:stCxn id="28" idx="3"/>
            <a:endCxn id="31" idx="0"/>
          </p:cNvCxnSpPr>
          <p:nvPr/>
        </p:nvCxnSpPr>
        <p:spPr bwMode="auto">
          <a:xfrm rot="5400000">
            <a:off x="5387256" y="2425774"/>
            <a:ext cx="305571" cy="329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直接连接符 34"/>
          <p:cNvCxnSpPr>
            <a:stCxn id="30" idx="3"/>
            <a:endCxn id="36" idx="0"/>
          </p:cNvCxnSpPr>
          <p:nvPr/>
        </p:nvCxnSpPr>
        <p:spPr bwMode="auto">
          <a:xfrm rot="5400000">
            <a:off x="6550356" y="2326036"/>
            <a:ext cx="411171" cy="6406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Oval 29"/>
          <p:cNvSpPr>
            <a:spLocks noChangeArrowheads="1"/>
          </p:cNvSpPr>
          <p:nvPr/>
        </p:nvSpPr>
        <p:spPr bwMode="auto">
          <a:xfrm>
            <a:off x="6165600" y="2851962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27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7" name="Oval 30"/>
          <p:cNvSpPr>
            <a:spLocks noChangeArrowheads="1"/>
          </p:cNvSpPr>
          <p:nvPr/>
        </p:nvSpPr>
        <p:spPr bwMode="auto">
          <a:xfrm>
            <a:off x="5715000" y="3657600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25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38" name="直接连接符 37"/>
          <p:cNvCxnSpPr>
            <a:stCxn id="36" idx="3"/>
            <a:endCxn id="37" idx="0"/>
          </p:cNvCxnSpPr>
          <p:nvPr/>
        </p:nvCxnSpPr>
        <p:spPr bwMode="auto">
          <a:xfrm rot="5400000">
            <a:off x="5927118" y="3340036"/>
            <a:ext cx="375447" cy="2596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直接连接符 38"/>
          <p:cNvCxnSpPr>
            <a:stCxn id="40" idx="0"/>
            <a:endCxn id="36" idx="5"/>
          </p:cNvCxnSpPr>
          <p:nvPr/>
        </p:nvCxnSpPr>
        <p:spPr bwMode="auto">
          <a:xfrm rot="16200000" flipV="1">
            <a:off x="6564432" y="3344241"/>
            <a:ext cx="390457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Oval 30"/>
          <p:cNvSpPr>
            <a:spLocks noChangeArrowheads="1"/>
          </p:cNvSpPr>
          <p:nvPr/>
        </p:nvSpPr>
        <p:spPr bwMode="auto">
          <a:xfrm>
            <a:off x="6622800" y="3672610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41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41" name="Oval 30"/>
          <p:cNvSpPr>
            <a:spLocks noChangeArrowheads="1"/>
          </p:cNvSpPr>
          <p:nvPr/>
        </p:nvSpPr>
        <p:spPr bwMode="auto">
          <a:xfrm>
            <a:off x="6172200" y="4481157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32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42" name="直接连接符 41"/>
          <p:cNvCxnSpPr>
            <a:stCxn id="40" idx="3"/>
            <a:endCxn id="41" idx="0"/>
          </p:cNvCxnSpPr>
          <p:nvPr/>
        </p:nvCxnSpPr>
        <p:spPr bwMode="auto">
          <a:xfrm rot="5400000">
            <a:off x="6382863" y="4162139"/>
            <a:ext cx="378356" cy="2596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直接连接符 42"/>
          <p:cNvCxnSpPr>
            <a:stCxn id="44" idx="0"/>
            <a:endCxn id="40" idx="5"/>
          </p:cNvCxnSpPr>
          <p:nvPr/>
        </p:nvCxnSpPr>
        <p:spPr bwMode="auto">
          <a:xfrm rot="16200000" flipV="1">
            <a:off x="7036255" y="4150265"/>
            <a:ext cx="361210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Oval 30"/>
          <p:cNvSpPr>
            <a:spLocks noChangeArrowheads="1"/>
          </p:cNvSpPr>
          <p:nvPr/>
        </p:nvSpPr>
        <p:spPr bwMode="auto">
          <a:xfrm>
            <a:off x="7080000" y="4464011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51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45" name="直接连接符 44"/>
          <p:cNvCxnSpPr>
            <a:stCxn id="46" idx="0"/>
            <a:endCxn id="30" idx="5"/>
          </p:cNvCxnSpPr>
          <p:nvPr/>
        </p:nvCxnSpPr>
        <p:spPr bwMode="auto">
          <a:xfrm rot="16200000" flipV="1">
            <a:off x="7575575" y="2323336"/>
            <a:ext cx="342771" cy="5776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Oval 30"/>
          <p:cNvSpPr>
            <a:spLocks noChangeArrowheads="1"/>
          </p:cNvSpPr>
          <p:nvPr/>
        </p:nvSpPr>
        <p:spPr bwMode="auto">
          <a:xfrm>
            <a:off x="7765800" y="2783562"/>
            <a:ext cx="540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90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47" name="Oval 30"/>
          <p:cNvSpPr>
            <a:spLocks noChangeArrowheads="1"/>
          </p:cNvSpPr>
          <p:nvPr/>
        </p:nvSpPr>
        <p:spPr bwMode="auto">
          <a:xfrm>
            <a:off x="7454400" y="3674746"/>
            <a:ext cx="540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80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48" name="直接连接符 47"/>
          <p:cNvCxnSpPr>
            <a:stCxn id="46" idx="3"/>
            <a:endCxn id="47" idx="0"/>
          </p:cNvCxnSpPr>
          <p:nvPr/>
        </p:nvCxnSpPr>
        <p:spPr bwMode="auto">
          <a:xfrm rot="5400000">
            <a:off x="7554145" y="3384009"/>
            <a:ext cx="460993" cy="1204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直接连接符 48"/>
          <p:cNvCxnSpPr>
            <a:stCxn id="50" idx="0"/>
            <a:endCxn id="46" idx="5"/>
          </p:cNvCxnSpPr>
          <p:nvPr/>
        </p:nvCxnSpPr>
        <p:spPr bwMode="auto">
          <a:xfrm rot="16200000" flipV="1">
            <a:off x="8099837" y="3340636"/>
            <a:ext cx="443847" cy="1900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Oval 30"/>
          <p:cNvSpPr>
            <a:spLocks noChangeArrowheads="1"/>
          </p:cNvSpPr>
          <p:nvPr/>
        </p:nvSpPr>
        <p:spPr bwMode="auto">
          <a:xfrm>
            <a:off x="8146800" y="3657600"/>
            <a:ext cx="540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99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sp>
        <p:nvSpPr>
          <p:cNvPr id="51" name="Oval 30"/>
          <p:cNvSpPr>
            <a:spLocks noChangeArrowheads="1"/>
          </p:cNvSpPr>
          <p:nvPr/>
        </p:nvSpPr>
        <p:spPr bwMode="auto">
          <a:xfrm>
            <a:off x="6629400" y="5211000"/>
            <a:ext cx="540000" cy="5040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>
                <a:solidFill>
                  <a:schemeClr val="bg1"/>
                </a:solidFill>
              </a:rPr>
              <a:t>45</a:t>
            </a:r>
            <a:endParaRPr lang="en-US" altLang="zh-CN" sz="3200" dirty="0">
              <a:solidFill>
                <a:schemeClr val="bg1"/>
              </a:solidFill>
            </a:endParaRPr>
          </a:p>
        </p:txBody>
      </p:sp>
      <p:cxnSp>
        <p:nvCxnSpPr>
          <p:cNvPr id="52" name="直接连接符 51"/>
          <p:cNvCxnSpPr>
            <a:stCxn id="44" idx="3"/>
            <a:endCxn id="51" idx="0"/>
          </p:cNvCxnSpPr>
          <p:nvPr/>
        </p:nvCxnSpPr>
        <p:spPr bwMode="auto">
          <a:xfrm rot="5400000">
            <a:off x="6870842" y="4922761"/>
            <a:ext cx="316798" cy="2596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Rectangle 3"/>
          <p:cNvSpPr txBox="1">
            <a:spLocks noChangeArrowheads="1"/>
          </p:cNvSpPr>
          <p:nvPr/>
        </p:nvSpPr>
        <p:spPr bwMode="auto">
          <a:xfrm flipH="1">
            <a:off x="7696199" y="1341946"/>
            <a:ext cx="533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600" kern="0" dirty="0" smtClean="0">
                <a:solidFill>
                  <a:srgbClr val="008A00"/>
                </a:solidFill>
                <a:latin typeface="+mj-lt"/>
              </a:rPr>
              <a:t>p</a:t>
            </a:r>
            <a:endParaRPr lang="en-US" altLang="zh-CN" sz="3600" kern="0" dirty="0" smtClean="0">
              <a:solidFill>
                <a:srgbClr val="008A00"/>
              </a:solidFill>
            </a:endParaRPr>
          </a:p>
          <a:p>
            <a:pPr marR="0" lvl="0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altLang="zh-CN" sz="3600" kern="0" baseline="0" dirty="0" smtClean="0">
              <a:solidFill>
                <a:srgbClr val="008A00"/>
              </a:solidFill>
              <a:latin typeface="+mj-lt"/>
            </a:endParaRPr>
          </a:p>
        </p:txBody>
      </p:sp>
      <p:cxnSp>
        <p:nvCxnSpPr>
          <p:cNvPr id="55" name="直接箭头连接符 54"/>
          <p:cNvCxnSpPr/>
          <p:nvPr/>
        </p:nvCxnSpPr>
        <p:spPr bwMode="auto">
          <a:xfrm rot="10800000" flipV="1">
            <a:off x="7467601" y="1875346"/>
            <a:ext cx="304799" cy="188244"/>
          </a:xfrm>
          <a:prstGeom prst="straightConnector1">
            <a:avLst/>
          </a:prstGeom>
          <a:solidFill>
            <a:srgbClr val="B9FFB9"/>
          </a:solidFill>
          <a:ln w="25400" cap="flat" cmpd="sng" algn="ctr">
            <a:solidFill>
              <a:srgbClr val="008A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3"/>
          <p:cNvSpPr txBox="1">
            <a:spLocks noChangeArrowheads="1"/>
          </p:cNvSpPr>
          <p:nvPr/>
        </p:nvSpPr>
        <p:spPr bwMode="auto">
          <a:xfrm>
            <a:off x="1143000" y="609600"/>
            <a:ext cx="8001000" cy="533400"/>
          </a:xfrm>
          <a:prstGeom prst="rect">
            <a:avLst/>
          </a:prstGeom>
          <a:solidFill>
            <a:srgbClr val="B5F098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kern="0" dirty="0" smtClean="0">
                <a:solidFill>
                  <a:srgbClr val="C00000"/>
                </a:solidFill>
                <a:latin typeface="+mj-lt"/>
              </a:rPr>
              <a:t>法</a:t>
            </a:r>
            <a:r>
              <a:rPr lang="en-US" altLang="zh-CN" kern="0" dirty="0" smtClean="0">
                <a:solidFill>
                  <a:srgbClr val="C00000"/>
                </a:solidFill>
                <a:latin typeface="+mj-lt"/>
              </a:rPr>
              <a:t>2</a:t>
            </a:r>
            <a:r>
              <a:rPr lang="zh-CN" altLang="en-US" kern="0" dirty="0" smtClean="0">
                <a:solidFill>
                  <a:srgbClr val="C00000"/>
                </a:solidFill>
                <a:latin typeface="+mj-lt"/>
              </a:rPr>
              <a:t>：当*</a:t>
            </a:r>
            <a:r>
              <a:rPr lang="en-US" altLang="zh-CN" kern="0" dirty="0" smtClean="0">
                <a:solidFill>
                  <a:srgbClr val="C00000"/>
                </a:solidFill>
                <a:latin typeface="+mj-lt"/>
              </a:rPr>
              <a:t>p</a:t>
            </a:r>
            <a:r>
              <a:rPr lang="zh-CN" altLang="en-US" kern="0" dirty="0" smtClean="0">
                <a:solidFill>
                  <a:srgbClr val="C00000"/>
                </a:solidFill>
                <a:latin typeface="+mj-lt"/>
              </a:rPr>
              <a:t>有左、右孩子，用</a:t>
            </a:r>
            <a:r>
              <a:rPr lang="zh-CN" altLang="en-US" kern="0" dirty="0" smtClean="0">
                <a:latin typeface="+mj-lt"/>
              </a:rPr>
              <a:t>中序前驱</a:t>
            </a:r>
            <a:r>
              <a:rPr lang="zh-CN" altLang="en-US" kern="0" dirty="0" smtClean="0">
                <a:solidFill>
                  <a:srgbClr val="C00000"/>
                </a:solidFill>
                <a:latin typeface="+mj-lt"/>
              </a:rPr>
              <a:t>取代*</a:t>
            </a:r>
            <a:r>
              <a:rPr lang="en-US" altLang="zh-CN" kern="0" dirty="0" smtClean="0">
                <a:solidFill>
                  <a:srgbClr val="C00000"/>
                </a:solidFill>
                <a:latin typeface="+mj-lt"/>
              </a:rPr>
              <a:t>p</a:t>
            </a:r>
            <a:r>
              <a:rPr lang="zh-CN" altLang="en-US" kern="0" dirty="0" smtClean="0">
                <a:solidFill>
                  <a:srgbClr val="C00000"/>
                </a:solidFill>
                <a:latin typeface="+mj-lt"/>
              </a:rPr>
              <a:t>：</a:t>
            </a:r>
            <a:endParaRPr lang="en-US" altLang="zh-CN" kern="0" dirty="0" smtClean="0">
              <a:solidFill>
                <a:srgbClr val="C00000"/>
              </a:solidFill>
              <a:latin typeface="+mj-lt"/>
            </a:endParaRPr>
          </a:p>
          <a:p>
            <a:pPr marR="0" lvl="0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altLang="zh-CN" kern="0" dirty="0" smtClean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7" name="Rectangle 2"/>
          <p:cNvSpPr txBox="1">
            <a:spLocks noChangeArrowheads="1"/>
          </p:cNvSpPr>
          <p:nvPr/>
        </p:nvSpPr>
        <p:spPr bwMode="auto">
          <a:xfrm>
            <a:off x="228600" y="990600"/>
            <a:ext cx="89154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marR="0" lvl="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latin typeface="+mn-lt"/>
              </a:rPr>
              <a:t>if(p-&gt;</a:t>
            </a:r>
            <a:r>
              <a:rPr lang="en-US" altLang="zh-CN" sz="3200" kern="0" dirty="0" err="1" smtClean="0">
                <a:latin typeface="+mn-lt"/>
              </a:rPr>
              <a:t>llink</a:t>
            </a:r>
            <a:r>
              <a:rPr lang="en-US" altLang="zh-CN" sz="3200" kern="0" dirty="0" smtClean="0">
                <a:latin typeface="+mn-lt"/>
              </a:rPr>
              <a:t>!=Null &amp;&amp; p-&gt;</a:t>
            </a:r>
            <a:r>
              <a:rPr lang="en-US" altLang="zh-CN" sz="3200" kern="0" dirty="0" err="1" smtClean="0">
                <a:latin typeface="+mn-lt"/>
              </a:rPr>
              <a:t>rlink</a:t>
            </a:r>
            <a:r>
              <a:rPr lang="en-US" altLang="zh-CN" sz="3200" kern="0" dirty="0" smtClean="0">
                <a:latin typeface="+mn-lt"/>
              </a:rPr>
              <a:t>!=Null)</a:t>
            </a:r>
            <a:endParaRPr lang="en-US" altLang="zh-CN" sz="3200" kern="0" dirty="0" smtClean="0">
              <a:solidFill>
                <a:srgbClr val="008A00"/>
              </a:solidFill>
              <a:latin typeface="+mn-lt"/>
            </a:endParaRPr>
          </a:p>
          <a:p>
            <a:pPr marL="108000" marR="0" lvl="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{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PBinSearchNode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parentr</a:t>
            </a:r>
            <a:r>
              <a:rPr kumimoji="0" lang="en-US" altLang="zh-CN" sz="320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=p; 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rgbClr val="008A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08000" marR="0" lvl="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 smtClean="0">
                <a:latin typeface="+mn-lt"/>
              </a:rPr>
              <a:t>    for( </a:t>
            </a:r>
            <a:r>
              <a:rPr lang="en-US" altLang="zh-CN" sz="3200" kern="0" dirty="0" smtClean="0">
                <a:solidFill>
                  <a:srgbClr val="C00000"/>
                </a:solidFill>
                <a:latin typeface="+mn-lt"/>
              </a:rPr>
              <a:t>r=p-&gt;</a:t>
            </a:r>
            <a:r>
              <a:rPr lang="en-US" altLang="zh-CN" sz="3200" kern="0" dirty="0" err="1" smtClean="0">
                <a:solidFill>
                  <a:srgbClr val="C00000"/>
                </a:solidFill>
                <a:latin typeface="+mn-lt"/>
              </a:rPr>
              <a:t>llink</a:t>
            </a:r>
            <a:r>
              <a:rPr lang="en-US" altLang="zh-CN" sz="3200" kern="0" dirty="0" smtClean="0">
                <a:solidFill>
                  <a:srgbClr val="C00000"/>
                </a:solidFill>
                <a:latin typeface="+mn-lt"/>
              </a:rPr>
              <a:t>;  </a:t>
            </a:r>
            <a:r>
              <a:rPr lang="en-US" altLang="zh-CN" sz="3200" kern="0" dirty="0" smtClean="0">
                <a:latin typeface="+mn-lt"/>
              </a:rPr>
              <a:t>r-&gt;</a:t>
            </a:r>
            <a:r>
              <a:rPr lang="en-US" altLang="zh-CN" sz="3200" kern="0" dirty="0" err="1" smtClean="0">
                <a:latin typeface="+mn-lt"/>
              </a:rPr>
              <a:t>rlink</a:t>
            </a:r>
            <a:r>
              <a:rPr lang="en-US" altLang="zh-CN" sz="3200" kern="0" dirty="0" smtClean="0">
                <a:latin typeface="+mn-lt"/>
              </a:rPr>
              <a:t>!=Null;  </a:t>
            </a:r>
            <a:r>
              <a:rPr lang="en-US" altLang="zh-CN" sz="3200" kern="0" dirty="0" smtClean="0">
                <a:solidFill>
                  <a:srgbClr val="C00000"/>
                </a:solidFill>
                <a:latin typeface="+mn-lt"/>
              </a:rPr>
              <a:t>r=r-&gt;</a:t>
            </a:r>
            <a:r>
              <a:rPr lang="en-US" altLang="zh-CN" sz="3200" kern="0" dirty="0" err="1" smtClean="0">
                <a:solidFill>
                  <a:srgbClr val="C00000"/>
                </a:solidFill>
                <a:latin typeface="+mn-lt"/>
              </a:rPr>
              <a:t>rlink</a:t>
            </a:r>
            <a:r>
              <a:rPr lang="en-US" altLang="zh-CN" sz="3200" kern="0" dirty="0" smtClean="0">
                <a:latin typeface="+mn-lt"/>
              </a:rPr>
              <a:t>) </a:t>
            </a:r>
            <a:r>
              <a:rPr lang="en-US" altLang="zh-CN" sz="3200" kern="0" dirty="0" smtClean="0">
                <a:solidFill>
                  <a:srgbClr val="008A00"/>
                </a:solidFill>
                <a:latin typeface="+mn-lt"/>
              </a:rPr>
              <a:t>    </a:t>
            </a:r>
          </a:p>
          <a:p>
            <a:pPr marL="108000" marR="0" lvl="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       </a:t>
            </a:r>
            <a:r>
              <a:rPr kumimoji="0" lang="en-US" altLang="zh-CN" sz="32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parentr</a:t>
            </a: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=r; </a:t>
            </a:r>
            <a:endParaRPr lang="en-US" altLang="zh-CN" sz="3200" kern="0" dirty="0" smtClean="0">
              <a:solidFill>
                <a:srgbClr val="008A00"/>
              </a:solidFill>
              <a:latin typeface="+mn-lt"/>
            </a:endParaRPr>
          </a:p>
          <a:p>
            <a:pPr marL="108000" lvl="0">
              <a:spcBef>
                <a:spcPts val="0"/>
              </a:spcBef>
              <a:buNone/>
              <a:defRPr/>
            </a:pPr>
            <a:r>
              <a:rPr lang="en-US" altLang="zh-CN" sz="3200" kern="0" baseline="0" dirty="0" smtClean="0">
                <a:latin typeface="+mn-lt"/>
              </a:rPr>
              <a:t>    p-&gt;key</a:t>
            </a:r>
            <a:r>
              <a:rPr lang="en-US" altLang="zh-CN" sz="3200" kern="0" dirty="0" smtClean="0">
                <a:latin typeface="+mn-lt"/>
              </a:rPr>
              <a:t> = r-&gt;key; </a:t>
            </a:r>
            <a:endParaRPr lang="en-US" altLang="zh-CN" sz="3200" kern="0" dirty="0" smtClean="0">
              <a:solidFill>
                <a:srgbClr val="008A00"/>
              </a:solidFill>
              <a:latin typeface="+mn-lt"/>
            </a:endParaRPr>
          </a:p>
          <a:p>
            <a:pPr marL="108000" lvl="0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200" kern="0" baseline="0" dirty="0" smtClean="0">
                <a:latin typeface="+mn-lt"/>
              </a:rPr>
              <a:t>    if(</a:t>
            </a:r>
            <a:r>
              <a:rPr lang="en-US" altLang="zh-CN" sz="3200" kern="0" baseline="0" dirty="0" err="1" smtClean="0">
                <a:solidFill>
                  <a:srgbClr val="990099"/>
                </a:solidFill>
                <a:latin typeface="+mn-lt"/>
              </a:rPr>
              <a:t>parentr</a:t>
            </a:r>
            <a:r>
              <a:rPr lang="en-US" altLang="zh-CN" sz="3200" kern="0" baseline="0" dirty="0" smtClean="0">
                <a:latin typeface="+mn-lt"/>
              </a:rPr>
              <a:t>==p)</a:t>
            </a:r>
          </a:p>
          <a:p>
            <a:pPr marL="108000" lvl="0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     </a:t>
            </a:r>
            <a:r>
              <a:rPr lang="en-US" altLang="zh-CN" sz="3200" kern="0" baseline="0" dirty="0" err="1" smtClean="0">
                <a:latin typeface="+mn-lt"/>
              </a:rPr>
              <a:t>parentr</a:t>
            </a:r>
            <a:r>
              <a:rPr lang="en-US" altLang="zh-CN" sz="3200" kern="0" baseline="0" dirty="0" smtClean="0">
                <a:latin typeface="+mn-lt"/>
              </a:rPr>
              <a:t>-&gt;</a:t>
            </a:r>
            <a:r>
              <a:rPr lang="en-US" altLang="zh-CN" sz="3200" kern="0" baseline="0" dirty="0" err="1" smtClean="0">
                <a:latin typeface="+mn-lt"/>
              </a:rPr>
              <a:t>llink</a:t>
            </a:r>
            <a:r>
              <a:rPr lang="en-US" altLang="zh-CN" sz="3200" kern="0" dirty="0" smtClean="0">
                <a:latin typeface="+mn-lt"/>
              </a:rPr>
              <a:t> = </a:t>
            </a:r>
            <a:r>
              <a:rPr lang="en-US" altLang="zh-CN" sz="3200" kern="0" dirty="0" smtClean="0">
                <a:solidFill>
                  <a:srgbClr val="C00000"/>
                </a:solidFill>
                <a:latin typeface="+mn-lt"/>
              </a:rPr>
              <a:t>r-&gt;</a:t>
            </a:r>
            <a:r>
              <a:rPr lang="en-US" altLang="zh-CN" sz="3200" kern="0" dirty="0" err="1" smtClean="0">
                <a:solidFill>
                  <a:srgbClr val="C00000"/>
                </a:solidFill>
                <a:latin typeface="+mn-lt"/>
              </a:rPr>
              <a:t>llink</a:t>
            </a:r>
            <a:r>
              <a:rPr lang="en-US" altLang="zh-CN" sz="3200" kern="0" dirty="0" smtClean="0">
                <a:latin typeface="+mn-lt"/>
              </a:rPr>
              <a:t>; </a:t>
            </a:r>
            <a:endParaRPr lang="en-US" altLang="zh-CN" sz="3200" kern="0" dirty="0" smtClean="0">
              <a:solidFill>
                <a:srgbClr val="008A00"/>
              </a:solidFill>
              <a:latin typeface="+mn-lt"/>
            </a:endParaRPr>
          </a:p>
          <a:p>
            <a:pPr marL="108000" lvl="0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200" kern="0" baseline="0" dirty="0" smtClean="0">
                <a:latin typeface="+mn-lt"/>
              </a:rPr>
              <a:t>    else  </a:t>
            </a:r>
            <a:r>
              <a:rPr lang="en-US" altLang="zh-CN" sz="3200" kern="0" baseline="0" dirty="0" err="1" smtClean="0">
                <a:latin typeface="+mn-lt"/>
              </a:rPr>
              <a:t>parentr</a:t>
            </a:r>
            <a:r>
              <a:rPr lang="en-US" altLang="zh-CN" sz="3200" kern="0" baseline="0" dirty="0" smtClean="0">
                <a:latin typeface="+mn-lt"/>
              </a:rPr>
              <a:t>-&gt;</a:t>
            </a:r>
            <a:r>
              <a:rPr lang="en-US" altLang="zh-CN" sz="3200" kern="0" baseline="0" dirty="0" err="1" smtClean="0">
                <a:latin typeface="+mn-lt"/>
              </a:rPr>
              <a:t>rlink</a:t>
            </a:r>
            <a:r>
              <a:rPr lang="en-US" altLang="zh-CN" sz="3200" kern="0" baseline="0" dirty="0" smtClean="0">
                <a:latin typeface="+mn-lt"/>
              </a:rPr>
              <a:t> = </a:t>
            </a:r>
            <a:r>
              <a:rPr lang="en-US" altLang="zh-CN" sz="3200" kern="0" baseline="0" dirty="0" smtClean="0">
                <a:solidFill>
                  <a:srgbClr val="C00000"/>
                </a:solidFill>
                <a:latin typeface="+mn-lt"/>
              </a:rPr>
              <a:t>r-&gt;</a:t>
            </a:r>
            <a:r>
              <a:rPr lang="en-US" altLang="zh-CN" sz="3200" kern="0" baseline="0" dirty="0" err="1" smtClean="0">
                <a:solidFill>
                  <a:srgbClr val="C00000"/>
                </a:solidFill>
                <a:latin typeface="+mn-lt"/>
              </a:rPr>
              <a:t>llink</a:t>
            </a:r>
            <a:r>
              <a:rPr lang="en-US" altLang="zh-CN" sz="3200" kern="0" baseline="0" dirty="0" smtClean="0">
                <a:solidFill>
                  <a:srgbClr val="C00000"/>
                </a:solidFill>
                <a:latin typeface="+mn-lt"/>
              </a:rPr>
              <a:t>; </a:t>
            </a:r>
          </a:p>
          <a:p>
            <a:pPr marL="108000" lvl="0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  p=r;   </a:t>
            </a:r>
            <a:r>
              <a:rPr lang="en-US" altLang="zh-CN" sz="3200" kern="0" baseline="0" dirty="0" smtClean="0">
                <a:latin typeface="+mn-lt"/>
              </a:rPr>
              <a:t>free(p);   return 1</a:t>
            </a:r>
            <a:r>
              <a:rPr lang="en-US" altLang="zh-CN" sz="3200" kern="0" dirty="0" smtClean="0">
                <a:latin typeface="+mn-lt"/>
              </a:rPr>
              <a:t>;</a:t>
            </a:r>
            <a:endParaRPr kumimoji="0" lang="en-US" altLang="zh-CN" sz="32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108000" marR="0" lvl="0" algn="l" defTabSz="914400" rtl="0" eaLnBrk="1" fontAlgn="base" latinLnBrk="0" hangingPunct="1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 }</a:t>
            </a:r>
          </a:p>
        </p:txBody>
      </p:sp>
      <p:sp>
        <p:nvSpPr>
          <p:cNvPr id="15" name="矩形 14"/>
          <p:cNvSpPr/>
          <p:nvPr/>
        </p:nvSpPr>
        <p:spPr>
          <a:xfrm>
            <a:off x="3276600" y="2667000"/>
            <a:ext cx="6172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A00"/>
                </a:solidFill>
              </a:rPr>
              <a:t>//</a:t>
            </a:r>
            <a:r>
              <a:rPr lang="zh-CN" altLang="en-US" kern="0" dirty="0" smtClean="0">
                <a:solidFill>
                  <a:srgbClr val="008A00"/>
                </a:solidFill>
              </a:rPr>
              <a:t>找</a:t>
            </a:r>
            <a:r>
              <a:rPr lang="en-US" altLang="zh-CN" kern="0" dirty="0" smtClean="0">
                <a:solidFill>
                  <a:srgbClr val="008A00"/>
                </a:solidFill>
              </a:rPr>
              <a:t>p</a:t>
            </a:r>
            <a:r>
              <a:rPr lang="zh-CN" altLang="en-US" kern="0" dirty="0" smtClean="0">
                <a:solidFill>
                  <a:srgbClr val="008A00"/>
                </a:solidFill>
              </a:rPr>
              <a:t>的中序前驱</a:t>
            </a:r>
            <a:r>
              <a:rPr lang="en-US" altLang="zh-CN" kern="0" dirty="0" smtClean="0">
                <a:solidFill>
                  <a:srgbClr val="008A00"/>
                </a:solidFill>
              </a:rPr>
              <a:t>r, </a:t>
            </a:r>
            <a:r>
              <a:rPr lang="zh-CN" altLang="en-US" kern="0" dirty="0" smtClean="0">
                <a:solidFill>
                  <a:srgbClr val="008A00"/>
                </a:solidFill>
              </a:rPr>
              <a:t>及</a:t>
            </a:r>
            <a:r>
              <a:rPr lang="en-US" altLang="zh-CN" kern="0" dirty="0" smtClean="0">
                <a:solidFill>
                  <a:srgbClr val="008A00"/>
                </a:solidFill>
              </a:rPr>
              <a:t>r</a:t>
            </a:r>
            <a:r>
              <a:rPr lang="zh-CN" altLang="en-US" kern="0" dirty="0" smtClean="0">
                <a:solidFill>
                  <a:srgbClr val="008A00"/>
                </a:solidFill>
              </a:rPr>
              <a:t>的父亲</a:t>
            </a:r>
            <a:r>
              <a:rPr lang="en-US" altLang="zh-CN" kern="0" dirty="0" err="1" smtClean="0">
                <a:solidFill>
                  <a:srgbClr val="008A00"/>
                </a:solidFill>
              </a:rPr>
              <a:t>parentr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796632" y="3285600"/>
            <a:ext cx="5575968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//</a:t>
            </a:r>
            <a:r>
              <a:rPr lang="zh-CN" altLang="en-US" kern="0" dirty="0" smtClean="0">
                <a:solidFill>
                  <a:srgbClr val="0000CC"/>
                </a:solidFill>
              </a:rPr>
              <a:t>前驱</a:t>
            </a:r>
            <a:r>
              <a:rPr lang="en-US" altLang="zh-CN" kern="0" dirty="0" smtClean="0">
                <a:solidFill>
                  <a:srgbClr val="0000CC"/>
                </a:solidFill>
              </a:rPr>
              <a:t>r</a:t>
            </a:r>
            <a:r>
              <a:rPr lang="zh-CN" altLang="en-US" kern="0" dirty="0" smtClean="0">
                <a:solidFill>
                  <a:srgbClr val="0000CC"/>
                </a:solidFill>
              </a:rPr>
              <a:t>取代</a:t>
            </a:r>
            <a:r>
              <a:rPr lang="en-US" altLang="zh-CN" kern="0" dirty="0" smtClean="0">
                <a:solidFill>
                  <a:srgbClr val="0000CC"/>
                </a:solidFill>
              </a:rPr>
              <a:t>p</a:t>
            </a:r>
            <a:r>
              <a:rPr lang="zh-CN" altLang="en-US" kern="0" dirty="0" smtClean="0">
                <a:solidFill>
                  <a:srgbClr val="0000CC"/>
                </a:solidFill>
              </a:rPr>
              <a:t>：只赋值</a:t>
            </a:r>
            <a:r>
              <a:rPr lang="en-US" altLang="zh-CN" kern="0" dirty="0" smtClean="0">
                <a:solidFill>
                  <a:srgbClr val="0000CC"/>
                </a:solidFill>
              </a:rPr>
              <a:t>, </a:t>
            </a:r>
            <a:r>
              <a:rPr lang="zh-CN" altLang="en-US" kern="0" dirty="0" smtClean="0">
                <a:solidFill>
                  <a:srgbClr val="0000CC"/>
                </a:solidFill>
              </a:rPr>
              <a:t>不改指针</a:t>
            </a:r>
            <a:r>
              <a:rPr lang="en-US" altLang="zh-CN" kern="0" dirty="0" smtClean="0">
                <a:solidFill>
                  <a:srgbClr val="0000CC"/>
                </a:solidFill>
              </a:rPr>
              <a:t> 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352800" y="3886200"/>
            <a:ext cx="5943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990099"/>
                </a:solidFill>
              </a:rPr>
              <a:t>//</a:t>
            </a:r>
            <a:r>
              <a:rPr lang="zh-CN" altLang="en-US" kern="0" dirty="0" smtClean="0">
                <a:solidFill>
                  <a:srgbClr val="990099"/>
                </a:solidFill>
              </a:rPr>
              <a:t>若</a:t>
            </a:r>
            <a:r>
              <a:rPr lang="en-US" altLang="zh-CN" kern="0" dirty="0" smtClean="0">
                <a:solidFill>
                  <a:srgbClr val="990099"/>
                </a:solidFill>
              </a:rPr>
              <a:t>r</a:t>
            </a:r>
            <a:r>
              <a:rPr lang="zh-CN" altLang="en-US" kern="0" dirty="0" smtClean="0">
                <a:solidFill>
                  <a:srgbClr val="990099"/>
                </a:solidFill>
              </a:rPr>
              <a:t>是左孩子，则只能是</a:t>
            </a:r>
            <a:r>
              <a:rPr lang="en-US" altLang="zh-CN" kern="0" dirty="0" smtClean="0">
                <a:solidFill>
                  <a:srgbClr val="990099"/>
                </a:solidFill>
              </a:rPr>
              <a:t>p</a:t>
            </a:r>
            <a:r>
              <a:rPr lang="zh-CN" altLang="en-US" kern="0" dirty="0" smtClean="0">
                <a:solidFill>
                  <a:srgbClr val="990099"/>
                </a:solidFill>
              </a:rPr>
              <a:t>的左孩子</a:t>
            </a:r>
            <a:r>
              <a:rPr lang="en-US" altLang="zh-CN" kern="0" dirty="0" smtClean="0">
                <a:solidFill>
                  <a:srgbClr val="990099"/>
                </a:solidFill>
              </a:rPr>
              <a:t> 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019800" y="4988404"/>
            <a:ext cx="3124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990099"/>
                </a:solidFill>
              </a:rPr>
              <a:t>//</a:t>
            </a:r>
            <a:r>
              <a:rPr lang="zh-CN" altLang="en-US" kern="0" dirty="0" smtClean="0">
                <a:solidFill>
                  <a:srgbClr val="990099"/>
                </a:solidFill>
              </a:rPr>
              <a:t>否则</a:t>
            </a:r>
            <a:r>
              <a:rPr lang="en-US" altLang="zh-CN" kern="0" dirty="0" smtClean="0">
                <a:solidFill>
                  <a:srgbClr val="990099"/>
                </a:solidFill>
              </a:rPr>
              <a:t>r</a:t>
            </a:r>
            <a:r>
              <a:rPr lang="zh-CN" altLang="en-US" kern="0" dirty="0" smtClean="0">
                <a:solidFill>
                  <a:srgbClr val="990099"/>
                </a:solidFill>
              </a:rPr>
              <a:t>定是右孩子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324600" y="990600"/>
            <a:ext cx="289694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990099"/>
                </a:solidFill>
              </a:rPr>
              <a:t>//</a:t>
            </a:r>
            <a:r>
              <a:rPr lang="zh-CN" altLang="en-US" kern="0" dirty="0" smtClean="0">
                <a:solidFill>
                  <a:srgbClr val="990099"/>
                </a:solidFill>
              </a:rPr>
              <a:t>中序前驱无右子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11" name="左大括号 10"/>
          <p:cNvSpPr/>
          <p:nvPr/>
        </p:nvSpPr>
        <p:spPr bwMode="auto">
          <a:xfrm>
            <a:off x="609600" y="3970200"/>
            <a:ext cx="216000" cy="1440000"/>
          </a:xfrm>
          <a:prstGeom prst="leftBrace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8148" y="4191000"/>
            <a:ext cx="543739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zh-CN" altLang="en-US" kern="0" dirty="0" smtClean="0">
                <a:solidFill>
                  <a:srgbClr val="C00000"/>
                </a:solidFill>
              </a:rPr>
              <a:t>删</a:t>
            </a:r>
            <a:endParaRPr lang="en-US" altLang="zh-CN" kern="0" dirty="0" smtClean="0">
              <a:solidFill>
                <a:srgbClr val="C00000"/>
              </a:solidFill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zh-CN" altLang="en-US" kern="0" dirty="0" smtClean="0">
                <a:solidFill>
                  <a:srgbClr val="C00000"/>
                </a:solidFill>
              </a:rPr>
              <a:t>除</a:t>
            </a:r>
            <a:endParaRPr lang="en-US" altLang="zh-CN" kern="0" dirty="0" smtClean="0">
              <a:solidFill>
                <a:srgbClr val="C00000"/>
              </a:solidFill>
            </a:endParaRPr>
          </a:p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C00000"/>
                </a:solidFill>
              </a:rPr>
              <a:t>r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029200" y="5562600"/>
            <a:ext cx="4088093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//</a:t>
            </a:r>
            <a:r>
              <a:rPr lang="zh-CN" altLang="en-US" kern="0" dirty="0" smtClean="0">
                <a:solidFill>
                  <a:srgbClr val="0000CC"/>
                </a:solidFill>
              </a:rPr>
              <a:t>释放</a:t>
            </a:r>
            <a:r>
              <a:rPr lang="en-US" altLang="zh-CN" kern="0" dirty="0" smtClean="0">
                <a:solidFill>
                  <a:srgbClr val="0000CC"/>
                </a:solidFill>
              </a:rPr>
              <a:t>p</a:t>
            </a:r>
            <a:r>
              <a:rPr lang="zh-CN" altLang="en-US" kern="0" dirty="0" smtClean="0">
                <a:solidFill>
                  <a:srgbClr val="0000CC"/>
                </a:solidFill>
              </a:rPr>
              <a:t>的前驱</a:t>
            </a:r>
            <a:r>
              <a:rPr lang="en-US" altLang="zh-CN" kern="0" dirty="0" smtClean="0">
                <a:solidFill>
                  <a:srgbClr val="0000CC"/>
                </a:solidFill>
              </a:rPr>
              <a:t>r</a:t>
            </a:r>
            <a:r>
              <a:rPr lang="zh-CN" altLang="en-US" kern="0" dirty="0" smtClean="0">
                <a:solidFill>
                  <a:srgbClr val="0000CC"/>
                </a:solidFill>
              </a:rPr>
              <a:t>所占空间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143000" y="609600"/>
            <a:ext cx="8001000" cy="533400"/>
          </a:xfrm>
          <a:prstGeom prst="rect">
            <a:avLst/>
          </a:prstGeom>
          <a:solidFill>
            <a:srgbClr val="B5F098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kern="0" dirty="0" smtClean="0">
                <a:solidFill>
                  <a:srgbClr val="C00000"/>
                </a:solidFill>
                <a:latin typeface="+mj-lt"/>
              </a:rPr>
              <a:t>法</a:t>
            </a:r>
            <a:r>
              <a:rPr lang="en-US" altLang="zh-CN" kern="0" dirty="0" smtClean="0">
                <a:solidFill>
                  <a:srgbClr val="C00000"/>
                </a:solidFill>
                <a:latin typeface="+mj-lt"/>
              </a:rPr>
              <a:t>2</a:t>
            </a:r>
            <a:r>
              <a:rPr lang="zh-CN" altLang="en-US" kern="0" dirty="0" smtClean="0">
                <a:solidFill>
                  <a:srgbClr val="C00000"/>
                </a:solidFill>
                <a:latin typeface="+mj-lt"/>
              </a:rPr>
              <a:t>：当*</a:t>
            </a:r>
            <a:r>
              <a:rPr lang="en-US" altLang="zh-CN" kern="0" dirty="0" smtClean="0">
                <a:solidFill>
                  <a:srgbClr val="C00000"/>
                </a:solidFill>
                <a:latin typeface="+mj-lt"/>
              </a:rPr>
              <a:t>p</a:t>
            </a:r>
            <a:r>
              <a:rPr lang="zh-CN" altLang="en-US" kern="0" dirty="0" smtClean="0">
                <a:solidFill>
                  <a:srgbClr val="C00000"/>
                </a:solidFill>
                <a:latin typeface="+mj-lt"/>
              </a:rPr>
              <a:t>有左、右孩子，用</a:t>
            </a:r>
            <a:r>
              <a:rPr lang="zh-CN" altLang="en-US" kern="0" dirty="0" smtClean="0">
                <a:latin typeface="+mj-lt"/>
              </a:rPr>
              <a:t>中序后继</a:t>
            </a:r>
            <a:r>
              <a:rPr lang="zh-CN" altLang="en-US" kern="0" dirty="0" smtClean="0">
                <a:solidFill>
                  <a:srgbClr val="C00000"/>
                </a:solidFill>
                <a:latin typeface="+mj-lt"/>
              </a:rPr>
              <a:t>取代*</a:t>
            </a:r>
            <a:r>
              <a:rPr lang="en-US" altLang="zh-CN" kern="0" dirty="0" smtClean="0">
                <a:solidFill>
                  <a:srgbClr val="C00000"/>
                </a:solidFill>
                <a:latin typeface="+mj-lt"/>
              </a:rPr>
              <a:t>p</a:t>
            </a:r>
            <a:r>
              <a:rPr lang="zh-CN" altLang="en-US" kern="0" dirty="0" smtClean="0">
                <a:solidFill>
                  <a:srgbClr val="C00000"/>
                </a:solidFill>
                <a:latin typeface="+mj-lt"/>
              </a:rPr>
              <a:t>：</a:t>
            </a:r>
            <a:endParaRPr lang="en-US" altLang="zh-CN" kern="0" dirty="0" smtClean="0">
              <a:solidFill>
                <a:srgbClr val="C00000"/>
              </a:solidFill>
              <a:latin typeface="+mj-lt"/>
            </a:endParaRPr>
          </a:p>
          <a:p>
            <a:pPr marR="0" lvl="0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altLang="zh-CN" kern="0" dirty="0" smtClean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7" name="Rectangle 2"/>
          <p:cNvSpPr txBox="1">
            <a:spLocks noChangeArrowheads="1"/>
          </p:cNvSpPr>
          <p:nvPr/>
        </p:nvSpPr>
        <p:spPr bwMode="auto">
          <a:xfrm>
            <a:off x="228600" y="990600"/>
            <a:ext cx="89154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13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if(p-&gt;</a:t>
            </a:r>
            <a:r>
              <a:rPr lang="en-US" altLang="zh-CN" sz="3200" kern="0" dirty="0" err="1" smtClean="0"/>
              <a:t>llink</a:t>
            </a:r>
            <a:r>
              <a:rPr lang="en-US" altLang="zh-CN" sz="3200" kern="0" dirty="0" smtClean="0"/>
              <a:t>!=Null &amp;&amp; p-&gt;</a:t>
            </a:r>
            <a:r>
              <a:rPr lang="en-US" altLang="zh-CN" sz="3200" kern="0" dirty="0" err="1" smtClean="0"/>
              <a:t>rlink</a:t>
            </a:r>
            <a:r>
              <a:rPr lang="en-US" altLang="zh-CN" sz="3200" kern="0" dirty="0" smtClean="0"/>
              <a:t>!=Null)</a:t>
            </a:r>
            <a:endParaRPr lang="en-US" altLang="zh-CN" sz="3200" kern="0" dirty="0" smtClean="0">
              <a:solidFill>
                <a:srgbClr val="008A00"/>
              </a:solidFill>
            </a:endParaRPr>
          </a:p>
          <a:p>
            <a:pPr marL="342900" lvl="0" indent="-342900">
              <a:lnSpc>
                <a:spcPct val="113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{ </a:t>
            </a:r>
            <a:r>
              <a:rPr lang="en-US" altLang="zh-CN" sz="3200" kern="0" dirty="0" err="1" smtClean="0">
                <a:solidFill>
                  <a:srgbClr val="0000CC"/>
                </a:solidFill>
              </a:rPr>
              <a:t>PBinSearchNode</a:t>
            </a:r>
            <a:r>
              <a:rPr lang="en-US" altLang="zh-CN" sz="3200" kern="0" dirty="0" smtClean="0"/>
              <a:t>  </a:t>
            </a:r>
            <a:r>
              <a:rPr lang="en-US" altLang="zh-CN" sz="3200" kern="0" dirty="0" err="1" smtClean="0"/>
              <a:t>parentr</a:t>
            </a:r>
            <a:r>
              <a:rPr lang="en-US" altLang="zh-CN" sz="3200" kern="0" dirty="0" smtClean="0"/>
              <a:t> =p; </a:t>
            </a:r>
            <a:endParaRPr lang="en-US" altLang="zh-CN" sz="3200" kern="0" dirty="0" smtClean="0">
              <a:solidFill>
                <a:srgbClr val="008A00"/>
              </a:solidFill>
            </a:endParaRPr>
          </a:p>
          <a:p>
            <a:pPr marL="342900" lvl="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for( </a:t>
            </a:r>
            <a:r>
              <a:rPr lang="en-US" altLang="zh-CN" sz="3200" kern="0" dirty="0" smtClean="0">
                <a:solidFill>
                  <a:srgbClr val="C00000"/>
                </a:solidFill>
              </a:rPr>
              <a:t>r=p-&gt;</a:t>
            </a:r>
            <a:r>
              <a:rPr lang="en-US" altLang="zh-CN" sz="3200" kern="0" dirty="0" err="1" smtClean="0">
                <a:solidFill>
                  <a:srgbClr val="C00000"/>
                </a:solidFill>
              </a:rPr>
              <a:t>rlink</a:t>
            </a:r>
            <a:r>
              <a:rPr lang="en-US" altLang="zh-CN" sz="3200" kern="0" dirty="0" smtClean="0">
                <a:solidFill>
                  <a:srgbClr val="C00000"/>
                </a:solidFill>
              </a:rPr>
              <a:t>;  </a:t>
            </a:r>
            <a:r>
              <a:rPr lang="en-US" altLang="zh-CN" sz="3200" kern="0" dirty="0" smtClean="0"/>
              <a:t>r-&gt;</a:t>
            </a:r>
            <a:r>
              <a:rPr lang="en-US" altLang="zh-CN" sz="3200" kern="0" dirty="0" err="1" smtClean="0"/>
              <a:t>llink</a:t>
            </a:r>
            <a:r>
              <a:rPr lang="en-US" altLang="zh-CN" sz="3200" kern="0" dirty="0" smtClean="0"/>
              <a:t>!=Null;  </a:t>
            </a:r>
            <a:r>
              <a:rPr lang="en-US" altLang="zh-CN" sz="3200" kern="0" dirty="0" smtClean="0">
                <a:solidFill>
                  <a:srgbClr val="C00000"/>
                </a:solidFill>
              </a:rPr>
              <a:t>r=r-&gt;</a:t>
            </a:r>
            <a:r>
              <a:rPr lang="en-US" altLang="zh-CN" sz="3200" kern="0" dirty="0" err="1" smtClean="0">
                <a:solidFill>
                  <a:srgbClr val="C00000"/>
                </a:solidFill>
              </a:rPr>
              <a:t>llink</a:t>
            </a:r>
            <a:r>
              <a:rPr lang="en-US" altLang="zh-CN" sz="3200" kern="0" dirty="0" smtClean="0"/>
              <a:t>)</a:t>
            </a:r>
            <a:endParaRPr lang="en-US" altLang="zh-CN" sz="3200" kern="0" dirty="0" smtClean="0">
              <a:solidFill>
                <a:srgbClr val="008A00"/>
              </a:solidFill>
            </a:endParaRPr>
          </a:p>
          <a:p>
            <a:pPr marL="342900" lvl="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    </a:t>
            </a:r>
            <a:r>
              <a:rPr lang="en-US" altLang="zh-CN" sz="3200" kern="0" dirty="0" err="1" smtClean="0"/>
              <a:t>parentr</a:t>
            </a:r>
            <a:r>
              <a:rPr lang="en-US" altLang="zh-CN" sz="3200" kern="0" dirty="0" smtClean="0"/>
              <a:t>=r; </a:t>
            </a:r>
            <a:endParaRPr lang="en-US" altLang="zh-CN" sz="3200" kern="0" dirty="0" smtClean="0">
              <a:solidFill>
                <a:srgbClr val="008A00"/>
              </a:solidFill>
            </a:endParaRPr>
          </a:p>
          <a:p>
            <a:pPr marL="342900" lvl="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p-&gt;key = r-&gt;key; </a:t>
            </a:r>
            <a:endParaRPr lang="en-US" altLang="zh-CN" sz="3200" kern="0" dirty="0" smtClean="0">
              <a:solidFill>
                <a:srgbClr val="008A00"/>
              </a:solidFill>
            </a:endParaRPr>
          </a:p>
          <a:p>
            <a:pPr marL="342900" lvl="0" indent="-342900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if(</a:t>
            </a:r>
            <a:r>
              <a:rPr lang="en-US" altLang="zh-CN" sz="3200" kern="0" dirty="0" err="1" smtClean="0">
                <a:solidFill>
                  <a:srgbClr val="990099"/>
                </a:solidFill>
              </a:rPr>
              <a:t>parentr</a:t>
            </a:r>
            <a:r>
              <a:rPr lang="en-US" altLang="zh-CN" sz="3200" kern="0" dirty="0" smtClean="0"/>
              <a:t>==p)</a:t>
            </a:r>
          </a:p>
          <a:p>
            <a:pPr marL="342900" lvl="0" indent="-342900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   </a:t>
            </a:r>
            <a:r>
              <a:rPr lang="en-US" altLang="zh-CN" sz="3200" kern="0" dirty="0" err="1" smtClean="0"/>
              <a:t>parentr</a:t>
            </a:r>
            <a:r>
              <a:rPr lang="en-US" altLang="zh-CN" sz="3200" kern="0" dirty="0" smtClean="0"/>
              <a:t>-&gt;</a:t>
            </a:r>
            <a:r>
              <a:rPr lang="en-US" altLang="zh-CN" sz="3200" kern="0" dirty="0" err="1" smtClean="0"/>
              <a:t>rlink</a:t>
            </a:r>
            <a:r>
              <a:rPr lang="en-US" altLang="zh-CN" sz="3200" kern="0" dirty="0" smtClean="0"/>
              <a:t> = </a:t>
            </a:r>
            <a:r>
              <a:rPr lang="en-US" altLang="zh-CN" sz="3200" kern="0" dirty="0" smtClean="0">
                <a:solidFill>
                  <a:srgbClr val="C00000"/>
                </a:solidFill>
              </a:rPr>
              <a:t>r-&gt;</a:t>
            </a:r>
            <a:r>
              <a:rPr lang="en-US" altLang="zh-CN" sz="3200" kern="0" dirty="0" err="1" smtClean="0">
                <a:solidFill>
                  <a:srgbClr val="C00000"/>
                </a:solidFill>
              </a:rPr>
              <a:t>rlink</a:t>
            </a:r>
            <a:r>
              <a:rPr lang="en-US" altLang="zh-CN" sz="3200" kern="0" dirty="0" smtClean="0">
                <a:solidFill>
                  <a:srgbClr val="C00000"/>
                </a:solidFill>
              </a:rPr>
              <a:t>; </a:t>
            </a:r>
          </a:p>
          <a:p>
            <a:pPr marL="342900" lvl="0" indent="-342900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else </a:t>
            </a:r>
            <a:r>
              <a:rPr lang="en-US" altLang="zh-CN" sz="3200" kern="0" dirty="0" err="1" smtClean="0"/>
              <a:t>parentr</a:t>
            </a:r>
            <a:r>
              <a:rPr lang="en-US" altLang="zh-CN" sz="3200" kern="0" dirty="0" smtClean="0"/>
              <a:t>-&gt;</a:t>
            </a:r>
            <a:r>
              <a:rPr lang="en-US" altLang="zh-CN" sz="3200" kern="0" dirty="0" err="1" smtClean="0"/>
              <a:t>llink</a:t>
            </a:r>
            <a:r>
              <a:rPr lang="en-US" altLang="zh-CN" sz="3200" kern="0" dirty="0" smtClean="0"/>
              <a:t> = </a:t>
            </a:r>
            <a:r>
              <a:rPr lang="en-US" altLang="zh-CN" sz="3200" kern="0" dirty="0" smtClean="0">
                <a:solidFill>
                  <a:srgbClr val="C00000"/>
                </a:solidFill>
              </a:rPr>
              <a:t>r-&gt;</a:t>
            </a:r>
            <a:r>
              <a:rPr lang="en-US" altLang="zh-CN" sz="3200" kern="0" dirty="0" err="1" smtClean="0">
                <a:solidFill>
                  <a:srgbClr val="C00000"/>
                </a:solidFill>
              </a:rPr>
              <a:t>rlink</a:t>
            </a:r>
            <a:r>
              <a:rPr lang="en-US" altLang="zh-CN" sz="3200" kern="0" dirty="0" smtClean="0">
                <a:solidFill>
                  <a:srgbClr val="C00000"/>
                </a:solidFill>
              </a:rPr>
              <a:t>; </a:t>
            </a:r>
          </a:p>
          <a:p>
            <a:pPr marL="342900" lvl="0" indent="-342900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p=r;   free(p);   return 1;</a:t>
            </a:r>
          </a:p>
          <a:p>
            <a:pPr marL="342900" lvl="0" indent="-34290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}</a:t>
            </a:r>
          </a:p>
        </p:txBody>
      </p:sp>
      <p:sp>
        <p:nvSpPr>
          <p:cNvPr id="15" name="矩形 14"/>
          <p:cNvSpPr/>
          <p:nvPr/>
        </p:nvSpPr>
        <p:spPr>
          <a:xfrm>
            <a:off x="3276600" y="2691600"/>
            <a:ext cx="6172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8A00"/>
                </a:solidFill>
              </a:rPr>
              <a:t>//</a:t>
            </a:r>
            <a:r>
              <a:rPr lang="zh-CN" altLang="en-US" kern="0" dirty="0" smtClean="0">
                <a:solidFill>
                  <a:srgbClr val="008A00"/>
                </a:solidFill>
              </a:rPr>
              <a:t>找</a:t>
            </a:r>
            <a:r>
              <a:rPr lang="en-US" altLang="zh-CN" kern="0" dirty="0" smtClean="0">
                <a:solidFill>
                  <a:srgbClr val="008A00"/>
                </a:solidFill>
              </a:rPr>
              <a:t>p</a:t>
            </a:r>
            <a:r>
              <a:rPr lang="zh-CN" altLang="en-US" kern="0" dirty="0" smtClean="0">
                <a:solidFill>
                  <a:srgbClr val="008A00"/>
                </a:solidFill>
              </a:rPr>
              <a:t>的中序后继</a:t>
            </a:r>
            <a:r>
              <a:rPr lang="en-US" altLang="zh-CN" kern="0" dirty="0" smtClean="0">
                <a:solidFill>
                  <a:srgbClr val="008A00"/>
                </a:solidFill>
              </a:rPr>
              <a:t>r, </a:t>
            </a:r>
            <a:r>
              <a:rPr lang="zh-CN" altLang="en-US" kern="0" dirty="0" smtClean="0">
                <a:solidFill>
                  <a:srgbClr val="008A00"/>
                </a:solidFill>
              </a:rPr>
              <a:t>及</a:t>
            </a:r>
            <a:r>
              <a:rPr lang="en-US" altLang="zh-CN" kern="0" dirty="0" smtClean="0">
                <a:solidFill>
                  <a:srgbClr val="008A00"/>
                </a:solidFill>
              </a:rPr>
              <a:t>r</a:t>
            </a:r>
            <a:r>
              <a:rPr lang="zh-CN" altLang="en-US" kern="0" dirty="0" smtClean="0">
                <a:solidFill>
                  <a:srgbClr val="008A00"/>
                </a:solidFill>
              </a:rPr>
              <a:t>的父亲</a:t>
            </a:r>
            <a:r>
              <a:rPr lang="en-US" altLang="zh-CN" kern="0" dirty="0" err="1" smtClean="0">
                <a:solidFill>
                  <a:srgbClr val="008A00"/>
                </a:solidFill>
              </a:rPr>
              <a:t>parentr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352800" y="3886200"/>
            <a:ext cx="59436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990099"/>
                </a:solidFill>
              </a:rPr>
              <a:t>//</a:t>
            </a:r>
            <a:r>
              <a:rPr lang="zh-CN" altLang="en-US" kern="0" dirty="0" smtClean="0">
                <a:solidFill>
                  <a:srgbClr val="990099"/>
                </a:solidFill>
              </a:rPr>
              <a:t>若</a:t>
            </a:r>
            <a:r>
              <a:rPr lang="en-US" altLang="zh-CN" kern="0" dirty="0" smtClean="0">
                <a:solidFill>
                  <a:srgbClr val="990099"/>
                </a:solidFill>
              </a:rPr>
              <a:t>r</a:t>
            </a:r>
            <a:r>
              <a:rPr lang="zh-CN" altLang="en-US" kern="0" dirty="0" smtClean="0">
                <a:solidFill>
                  <a:srgbClr val="990099"/>
                </a:solidFill>
              </a:rPr>
              <a:t>是右孩子，则只能是</a:t>
            </a:r>
            <a:r>
              <a:rPr lang="en-US" altLang="zh-CN" kern="0" dirty="0" smtClean="0">
                <a:solidFill>
                  <a:srgbClr val="990099"/>
                </a:solidFill>
              </a:rPr>
              <a:t>p</a:t>
            </a:r>
            <a:r>
              <a:rPr lang="zh-CN" altLang="en-US" kern="0" dirty="0" smtClean="0">
                <a:solidFill>
                  <a:srgbClr val="990099"/>
                </a:solidFill>
              </a:rPr>
              <a:t>的右孩子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943600" y="4988404"/>
            <a:ext cx="34290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990099"/>
                </a:solidFill>
              </a:rPr>
              <a:t>//</a:t>
            </a:r>
            <a:r>
              <a:rPr lang="zh-CN" altLang="en-US" kern="0" dirty="0" smtClean="0">
                <a:solidFill>
                  <a:srgbClr val="990099"/>
                </a:solidFill>
              </a:rPr>
              <a:t>否则</a:t>
            </a:r>
            <a:r>
              <a:rPr lang="en-US" altLang="zh-CN" kern="0" dirty="0" smtClean="0">
                <a:solidFill>
                  <a:srgbClr val="990099"/>
                </a:solidFill>
              </a:rPr>
              <a:t>r</a:t>
            </a:r>
            <a:r>
              <a:rPr lang="zh-CN" altLang="en-US" kern="0" dirty="0" smtClean="0">
                <a:solidFill>
                  <a:srgbClr val="990099"/>
                </a:solidFill>
              </a:rPr>
              <a:t>定是左孩子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324600" y="990600"/>
            <a:ext cx="289694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990099"/>
                </a:solidFill>
              </a:rPr>
              <a:t>//</a:t>
            </a:r>
            <a:r>
              <a:rPr lang="zh-CN" altLang="en-US" kern="0" dirty="0" smtClean="0">
                <a:solidFill>
                  <a:srgbClr val="990099"/>
                </a:solidFill>
              </a:rPr>
              <a:t>中序后继无左子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86200" y="3276600"/>
            <a:ext cx="5575968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//</a:t>
            </a:r>
            <a:r>
              <a:rPr lang="zh-CN" altLang="en-US" kern="0" dirty="0" smtClean="0">
                <a:solidFill>
                  <a:srgbClr val="0000CC"/>
                </a:solidFill>
              </a:rPr>
              <a:t>后继</a:t>
            </a:r>
            <a:r>
              <a:rPr lang="en-US" altLang="zh-CN" kern="0" dirty="0" smtClean="0">
                <a:solidFill>
                  <a:srgbClr val="0000CC"/>
                </a:solidFill>
              </a:rPr>
              <a:t>r</a:t>
            </a:r>
            <a:r>
              <a:rPr lang="zh-CN" altLang="en-US" kern="0" dirty="0" smtClean="0">
                <a:solidFill>
                  <a:srgbClr val="0000CC"/>
                </a:solidFill>
              </a:rPr>
              <a:t>取代</a:t>
            </a:r>
            <a:r>
              <a:rPr lang="en-US" altLang="zh-CN" kern="0" dirty="0" smtClean="0">
                <a:solidFill>
                  <a:srgbClr val="0000CC"/>
                </a:solidFill>
              </a:rPr>
              <a:t>p</a:t>
            </a:r>
            <a:r>
              <a:rPr lang="zh-CN" altLang="en-US" kern="0" dirty="0" smtClean="0">
                <a:solidFill>
                  <a:srgbClr val="0000CC"/>
                </a:solidFill>
              </a:rPr>
              <a:t>：只赋值</a:t>
            </a:r>
            <a:r>
              <a:rPr lang="en-US" altLang="zh-CN" kern="0" dirty="0" smtClean="0">
                <a:solidFill>
                  <a:srgbClr val="0000CC"/>
                </a:solidFill>
              </a:rPr>
              <a:t>, </a:t>
            </a:r>
            <a:r>
              <a:rPr lang="zh-CN" altLang="en-US" kern="0" dirty="0" smtClean="0">
                <a:solidFill>
                  <a:srgbClr val="0000CC"/>
                </a:solidFill>
              </a:rPr>
              <a:t>不改指针</a:t>
            </a:r>
            <a:r>
              <a:rPr lang="en-US" altLang="zh-CN" kern="0" dirty="0" smtClean="0">
                <a:solidFill>
                  <a:srgbClr val="0000CC"/>
                </a:solidFill>
              </a:rPr>
              <a:t> 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81600" y="5617458"/>
            <a:ext cx="3376245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>
                <a:solidFill>
                  <a:srgbClr val="0000CC"/>
                </a:solidFill>
              </a:rPr>
              <a:t>//</a:t>
            </a:r>
            <a:r>
              <a:rPr lang="zh-CN" altLang="en-US" kern="0" dirty="0" smtClean="0">
                <a:solidFill>
                  <a:srgbClr val="0000CC"/>
                </a:solidFill>
              </a:rPr>
              <a:t>释放后继</a:t>
            </a:r>
            <a:r>
              <a:rPr lang="en-US" altLang="zh-CN" kern="0" dirty="0" smtClean="0">
                <a:solidFill>
                  <a:srgbClr val="0000CC"/>
                </a:solidFill>
              </a:rPr>
              <a:t>r</a:t>
            </a:r>
            <a:r>
              <a:rPr lang="zh-CN" altLang="en-US" kern="0" dirty="0" smtClean="0">
                <a:solidFill>
                  <a:srgbClr val="0000CC"/>
                </a:solidFill>
              </a:rPr>
              <a:t>所占空间</a:t>
            </a:r>
            <a:endParaRPr lang="zh-CN" altLang="en-US" dirty="0"/>
          </a:p>
        </p:txBody>
      </p:sp>
      <p:sp>
        <p:nvSpPr>
          <p:cNvPr id="18" name="左大括号 17"/>
          <p:cNvSpPr/>
          <p:nvPr/>
        </p:nvSpPr>
        <p:spPr bwMode="auto">
          <a:xfrm>
            <a:off x="609600" y="3970200"/>
            <a:ext cx="216000" cy="1440000"/>
          </a:xfrm>
          <a:prstGeom prst="leftBrace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52400" y="4191000"/>
            <a:ext cx="543739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zh-CN" altLang="en-US" kern="0" dirty="0" smtClean="0">
                <a:solidFill>
                  <a:srgbClr val="C00000"/>
                </a:solidFill>
              </a:rPr>
              <a:t>删</a:t>
            </a:r>
            <a:endParaRPr lang="en-US" altLang="zh-CN" kern="0" dirty="0" smtClean="0">
              <a:solidFill>
                <a:srgbClr val="C00000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zh-CN" altLang="en-US" kern="0" dirty="0" smtClean="0">
                <a:solidFill>
                  <a:srgbClr val="C00000"/>
                </a:solidFill>
              </a:rPr>
              <a:t>除</a:t>
            </a:r>
            <a:endParaRPr lang="en-US" altLang="zh-CN" kern="0" dirty="0" smtClean="0">
              <a:solidFill>
                <a:srgbClr val="C00000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C00000"/>
                </a:solidFill>
              </a:rPr>
              <a:t> r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小结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81000" y="9842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1" name="Text Box 6"/>
          <p:cNvSpPr txBox="1">
            <a:spLocks noChangeArrowheads="1"/>
          </p:cNvSpPr>
          <p:nvPr/>
        </p:nvSpPr>
        <p:spPr bwMode="auto">
          <a:xfrm>
            <a:off x="381000" y="1219200"/>
            <a:ext cx="8763000" cy="331167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80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smtClean="0">
                <a:solidFill>
                  <a:srgbClr val="0000CC"/>
                </a:solidFill>
              </a:rPr>
              <a:t> </a:t>
            </a:r>
            <a:r>
              <a:rPr lang="zh-CN" altLang="en-US" sz="3200" dirty="0" smtClean="0">
                <a:solidFill>
                  <a:srgbClr val="0000CC"/>
                </a:solidFill>
              </a:rPr>
              <a:t>掌握</a:t>
            </a:r>
            <a:r>
              <a:rPr lang="zh-CN" altLang="en-US" sz="3200" dirty="0" smtClean="0"/>
              <a:t>二叉排序树的概念、</a:t>
            </a:r>
            <a:endParaRPr lang="en-US" altLang="zh-CN" sz="3200" dirty="0" smtClean="0"/>
          </a:p>
          <a:p>
            <a:pPr marL="180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200" dirty="0" smtClean="0"/>
              <a:t>  查找、插入、删除操作过程，及程序；</a:t>
            </a:r>
            <a:endParaRPr lang="en-US" altLang="zh-CN" sz="3200" dirty="0" smtClean="0"/>
          </a:p>
          <a:p>
            <a:pPr marL="180000">
              <a:lnSpc>
                <a:spcPct val="14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altLang="zh-CN" sz="3200" dirty="0" smtClean="0">
                <a:solidFill>
                  <a:srgbClr val="0000CC"/>
                </a:solidFill>
              </a:rPr>
              <a:t> </a:t>
            </a:r>
            <a:r>
              <a:rPr lang="zh-CN" altLang="en-US" sz="3200" dirty="0" smtClean="0">
                <a:solidFill>
                  <a:srgbClr val="0000CC"/>
                </a:solidFill>
              </a:rPr>
              <a:t>掌握</a:t>
            </a:r>
            <a:r>
              <a:rPr lang="en-US" altLang="zh-CN" sz="3200" dirty="0" smtClean="0"/>
              <a:t>ASL</a:t>
            </a:r>
            <a:r>
              <a:rPr lang="zh-CN" altLang="en-US" sz="3200" dirty="0" smtClean="0"/>
              <a:t>的计算；</a:t>
            </a:r>
            <a:endParaRPr lang="en-US" altLang="zh-CN" sz="3200" dirty="0" smtClean="0"/>
          </a:p>
          <a:p>
            <a:pPr marL="180000">
              <a:lnSpc>
                <a:spcPct val="14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altLang="zh-CN" sz="3200" dirty="0" smtClean="0">
                <a:solidFill>
                  <a:srgbClr val="0000CC"/>
                </a:solidFill>
              </a:rPr>
              <a:t> </a:t>
            </a:r>
            <a:r>
              <a:rPr lang="zh-CN" altLang="en-US" sz="3200" dirty="0" smtClean="0">
                <a:solidFill>
                  <a:srgbClr val="0000CC"/>
                </a:solidFill>
              </a:rPr>
              <a:t>理解</a:t>
            </a:r>
            <a:r>
              <a:rPr lang="zh-CN" altLang="en-US" sz="3200" dirty="0" smtClean="0"/>
              <a:t>二叉排序树的作用；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130151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作业</a:t>
            </a:r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81000" y="9842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1" name="Text Box 6"/>
          <p:cNvSpPr txBox="1">
            <a:spLocks noChangeArrowheads="1"/>
          </p:cNvSpPr>
          <p:nvPr/>
        </p:nvSpPr>
        <p:spPr bwMode="auto">
          <a:xfrm>
            <a:off x="381000" y="1272838"/>
            <a:ext cx="8763000" cy="390876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800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/>
              <a:t>P248 - 249 </a:t>
            </a:r>
          </a:p>
          <a:p>
            <a:pPr marL="18000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rgbClr val="0000CC"/>
                </a:solidFill>
              </a:rPr>
              <a:t> 复习题 </a:t>
            </a:r>
            <a:r>
              <a:rPr lang="en-US" altLang="zh-CN" sz="3200" dirty="0" smtClean="0">
                <a:solidFill>
                  <a:srgbClr val="0000CC"/>
                </a:solidFill>
              </a:rPr>
              <a:t>7 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易出错，注意</a:t>
            </a:r>
            <a:r>
              <a:rPr lang="en-US" altLang="zh-CN" sz="3200" dirty="0" smtClean="0"/>
              <a:t>key</a:t>
            </a:r>
            <a:r>
              <a:rPr lang="zh-CN" altLang="en-US" sz="3200" dirty="0" smtClean="0"/>
              <a:t>的比较</a:t>
            </a:r>
            <a:r>
              <a:rPr lang="en-US" altLang="zh-CN" sz="3200" dirty="0" smtClean="0"/>
              <a:t>)</a:t>
            </a:r>
          </a:p>
          <a:p>
            <a:pPr marL="180000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dirty="0" smtClean="0">
                <a:solidFill>
                  <a:srgbClr val="0000CC"/>
                </a:solidFill>
              </a:rPr>
              <a:t>  </a:t>
            </a:r>
            <a:r>
              <a:rPr lang="zh-CN" altLang="en-US" sz="3200" dirty="0" smtClean="0">
                <a:solidFill>
                  <a:srgbClr val="0000CC"/>
                </a:solidFill>
              </a:rPr>
              <a:t>算法题 </a:t>
            </a:r>
            <a:r>
              <a:rPr lang="en-US" altLang="zh-CN" sz="3200" dirty="0" smtClean="0">
                <a:solidFill>
                  <a:srgbClr val="0000CC"/>
                </a:solidFill>
              </a:rPr>
              <a:t>1 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要求：不要使用遍历算法，</a:t>
            </a:r>
            <a:endParaRPr lang="en-US" altLang="zh-CN" sz="3200" dirty="0" smtClean="0"/>
          </a:p>
          <a:p>
            <a:pPr marL="1800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dirty="0" smtClean="0"/>
              <a:t>                   </a:t>
            </a:r>
            <a:r>
              <a:rPr lang="zh-CN" altLang="en-US" sz="3200" dirty="0" smtClean="0"/>
              <a:t>基于二叉排序树的查找算法来设计</a:t>
            </a:r>
            <a:r>
              <a:rPr lang="en-US" altLang="zh-CN" sz="3200" dirty="0" smtClean="0"/>
              <a:t>)</a:t>
            </a:r>
          </a:p>
          <a:p>
            <a:pPr marL="180000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dirty="0" smtClean="0">
                <a:solidFill>
                  <a:srgbClr val="0000CC"/>
                </a:solidFill>
              </a:rPr>
              <a:t>  </a:t>
            </a:r>
            <a:r>
              <a:rPr lang="zh-CN" altLang="en-US" sz="3200" dirty="0" smtClean="0">
                <a:solidFill>
                  <a:srgbClr val="0000CC"/>
                </a:solidFill>
              </a:rPr>
              <a:t>算法题</a:t>
            </a:r>
            <a:r>
              <a:rPr lang="en-US" altLang="zh-CN" sz="3200" dirty="0" smtClean="0">
                <a:solidFill>
                  <a:srgbClr val="0000CC"/>
                </a:solidFill>
              </a:rPr>
              <a:t> 2 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与查找算法类似</a:t>
            </a:r>
            <a:r>
              <a:rPr lang="en-US" altLang="zh-CN" sz="3200" dirty="0" smtClean="0"/>
              <a:t>)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752600" y="5562600"/>
            <a:ext cx="5638800" cy="578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5</a:t>
            </a:r>
            <a:r>
              <a:rPr lang="zh-CN" altLang="en-US" dirty="0" smtClean="0">
                <a:solidFill>
                  <a:srgbClr val="C00000"/>
                </a:solidFill>
              </a:rPr>
              <a:t>月</a:t>
            </a:r>
            <a:r>
              <a:rPr lang="en-US" altLang="zh-CN" dirty="0" smtClean="0">
                <a:solidFill>
                  <a:srgbClr val="C00000"/>
                </a:solidFill>
              </a:rPr>
              <a:t>11</a:t>
            </a:r>
            <a:r>
              <a:rPr lang="zh-CN" altLang="en-US" dirty="0" smtClean="0">
                <a:solidFill>
                  <a:srgbClr val="C00000"/>
                </a:solidFill>
              </a:rPr>
              <a:t>日交第</a:t>
            </a:r>
            <a:r>
              <a:rPr lang="en-US" altLang="zh-CN" dirty="0" smtClean="0">
                <a:solidFill>
                  <a:srgbClr val="C00000"/>
                </a:solidFill>
              </a:rPr>
              <a:t>18</a:t>
            </a:r>
            <a:r>
              <a:rPr lang="zh-CN" altLang="en-US" dirty="0" smtClean="0">
                <a:solidFill>
                  <a:srgbClr val="C00000"/>
                </a:solidFill>
              </a:rPr>
              <a:t>、</a:t>
            </a:r>
            <a:r>
              <a:rPr lang="en-US" altLang="zh-CN" dirty="0" smtClean="0">
                <a:solidFill>
                  <a:srgbClr val="C00000"/>
                </a:solidFill>
              </a:rPr>
              <a:t>19</a:t>
            </a:r>
            <a:r>
              <a:rPr lang="zh-CN" altLang="en-US" dirty="0" smtClean="0">
                <a:solidFill>
                  <a:srgbClr val="C00000"/>
                </a:solidFill>
              </a:rPr>
              <a:t>、</a:t>
            </a:r>
            <a:r>
              <a:rPr lang="en-US" altLang="zh-CN" dirty="0" smtClean="0">
                <a:solidFill>
                  <a:srgbClr val="C00000"/>
                </a:solidFill>
              </a:rPr>
              <a:t>20</a:t>
            </a:r>
            <a:r>
              <a:rPr lang="zh-CN" altLang="en-US" dirty="0" smtClean="0">
                <a:solidFill>
                  <a:srgbClr val="C00000"/>
                </a:solidFill>
              </a:rPr>
              <a:t>讲的作业！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51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回顾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33400" y="1414957"/>
            <a:ext cx="8610600" cy="308084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2000">
              <a:lnSpc>
                <a:spcPct val="14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zh-CN" altLang="en-US" sz="3200" dirty="0" smtClean="0">
                <a:solidFill>
                  <a:srgbClr val="003399"/>
                </a:solidFill>
              </a:rPr>
              <a:t> 散列表上的检索（</a:t>
            </a:r>
            <a:r>
              <a:rPr lang="en-US" altLang="zh-CN" sz="3200" dirty="0" smtClean="0">
                <a:solidFill>
                  <a:srgbClr val="003399"/>
                </a:solidFill>
              </a:rPr>
              <a:t>key</a:t>
            </a:r>
            <a:r>
              <a:rPr lang="en-US" altLang="zh-CN" sz="3200" baseline="-25000" dirty="0" smtClean="0">
                <a:solidFill>
                  <a:srgbClr val="003399"/>
                </a:solidFill>
              </a:rPr>
              <a:t>0</a:t>
            </a:r>
            <a:r>
              <a:rPr lang="zh-CN" altLang="en-US" sz="3200" dirty="0" smtClean="0">
                <a:solidFill>
                  <a:srgbClr val="003399"/>
                </a:solidFill>
              </a:rPr>
              <a:t>待检索）：</a:t>
            </a:r>
            <a:endParaRPr lang="en-US" altLang="zh-CN" sz="3200" dirty="0" smtClean="0">
              <a:solidFill>
                <a:srgbClr val="003399"/>
              </a:solidFill>
            </a:endParaRPr>
          </a:p>
          <a:p>
            <a:pPr marL="108000">
              <a:lnSpc>
                <a:spcPct val="140000"/>
              </a:lnSpc>
              <a:spcBef>
                <a:spcPts val="600"/>
              </a:spcBef>
              <a:buNone/>
            </a:pPr>
            <a:r>
              <a:rPr lang="en-US" altLang="zh-CN" sz="3200" dirty="0" smtClean="0">
                <a:solidFill>
                  <a:srgbClr val="003399"/>
                </a:solidFill>
              </a:rPr>
              <a:t>  </a:t>
            </a:r>
            <a:r>
              <a:rPr lang="en-US" altLang="zh-CN" sz="3200" dirty="0" smtClean="0"/>
              <a:t>1. </a:t>
            </a:r>
            <a:r>
              <a:rPr lang="zh-CN" altLang="en-US" sz="3200" dirty="0" smtClean="0"/>
              <a:t>计算散列地址</a:t>
            </a:r>
            <a:r>
              <a:rPr lang="en-US" altLang="zh-CN" sz="3200" dirty="0" smtClean="0"/>
              <a:t>h(key</a:t>
            </a:r>
            <a:r>
              <a:rPr lang="en-US" altLang="zh-CN" sz="3200" baseline="-25000" dirty="0" smtClean="0"/>
              <a:t>0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，</a:t>
            </a:r>
            <a:endParaRPr lang="en-US" altLang="zh-CN" sz="3200" dirty="0" smtClean="0"/>
          </a:p>
          <a:p>
            <a:pPr marL="108000">
              <a:lnSpc>
                <a:spcPct val="140000"/>
              </a:lnSpc>
              <a:spcBef>
                <a:spcPts val="1200"/>
              </a:spcBef>
              <a:buNone/>
            </a:pPr>
            <a:r>
              <a:rPr lang="en-US" altLang="zh-CN" sz="3200" dirty="0" smtClean="0"/>
              <a:t>  2. </a:t>
            </a:r>
            <a:r>
              <a:rPr lang="zh-CN" altLang="en-US" sz="3200" dirty="0" smtClean="0"/>
              <a:t>若该地址所存放为</a:t>
            </a:r>
            <a:r>
              <a:rPr lang="en-US" altLang="zh-CN" sz="3200" dirty="0" smtClean="0"/>
              <a:t>key0</a:t>
            </a:r>
            <a:r>
              <a:rPr lang="zh-CN" altLang="en-US" sz="3200" dirty="0" smtClean="0"/>
              <a:t>，则成功；</a:t>
            </a:r>
            <a:endParaRPr lang="en-US" altLang="zh-CN" sz="3200" dirty="0" smtClean="0"/>
          </a:p>
          <a:p>
            <a:pPr marL="10800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200" dirty="0" smtClean="0"/>
              <a:t>      </a:t>
            </a:r>
            <a:r>
              <a:rPr lang="zh-CN" altLang="en-US" sz="3200" dirty="0" smtClean="0"/>
              <a:t>否则，按</a:t>
            </a:r>
            <a:r>
              <a:rPr lang="en-US" altLang="zh-CN" sz="3200" dirty="0" smtClean="0">
                <a:solidFill>
                  <a:srgbClr val="C00000"/>
                </a:solidFill>
              </a:rPr>
              <a:t>”</a:t>
            </a:r>
            <a:r>
              <a:rPr lang="zh-CN" altLang="en-US" sz="3200" dirty="0" smtClean="0">
                <a:solidFill>
                  <a:srgbClr val="C00000"/>
                </a:solidFill>
              </a:rPr>
              <a:t>碰撞解决办法</a:t>
            </a:r>
            <a:r>
              <a:rPr lang="en-US" altLang="zh-CN" sz="3200" dirty="0" smtClean="0">
                <a:solidFill>
                  <a:srgbClr val="C00000"/>
                </a:solidFill>
              </a:rPr>
              <a:t>”</a:t>
            </a:r>
            <a:r>
              <a:rPr lang="zh-CN" altLang="en-US" sz="3200" dirty="0" smtClean="0"/>
              <a:t>，继续寻找</a:t>
            </a:r>
            <a:r>
              <a:rPr lang="en-US" altLang="zh-CN" sz="3200" dirty="0" smtClean="0"/>
              <a:t>……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33400" y="4495800"/>
            <a:ext cx="8610600" cy="78175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2000">
              <a:lnSpc>
                <a:spcPct val="14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zh-CN" altLang="en-US" sz="3200" dirty="0" smtClean="0">
                <a:solidFill>
                  <a:srgbClr val="003399"/>
                </a:solidFill>
              </a:rPr>
              <a:t> 散列表上的插入、删除：</a:t>
            </a:r>
            <a:endParaRPr lang="en-US" altLang="zh-CN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散列表示有哪些缺点？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33400" y="1414957"/>
            <a:ext cx="8610600" cy="491826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72000">
              <a:lnSpc>
                <a:spcPct val="14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zh-CN" altLang="en-US" sz="3200" dirty="0" smtClean="0">
                <a:solidFill>
                  <a:srgbClr val="003399"/>
                </a:solidFill>
              </a:rPr>
              <a:t>实际应用中设计散列表需要考虑的因素很多</a:t>
            </a:r>
            <a:endParaRPr lang="en-US" altLang="zh-CN" sz="3200" dirty="0" smtClean="0">
              <a:solidFill>
                <a:srgbClr val="003399"/>
              </a:solidFill>
            </a:endParaRPr>
          </a:p>
          <a:p>
            <a:pPr marL="529200" lvl="1">
              <a:lnSpc>
                <a:spcPct val="14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zh-CN" altLang="en-US" sz="3200" dirty="0" smtClean="0">
                <a:solidFill>
                  <a:srgbClr val="003399"/>
                </a:solidFill>
              </a:rPr>
              <a:t>容量、散列函数等</a:t>
            </a:r>
            <a:endParaRPr lang="en-US" altLang="zh-CN" sz="3200" dirty="0" smtClean="0">
              <a:solidFill>
                <a:srgbClr val="003399"/>
              </a:solidFill>
            </a:endParaRPr>
          </a:p>
          <a:p>
            <a:pPr marL="72000">
              <a:lnSpc>
                <a:spcPct val="14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zh-CN" altLang="en-US" sz="3200" dirty="0" smtClean="0">
                <a:solidFill>
                  <a:srgbClr val="003399"/>
                </a:solidFill>
              </a:rPr>
              <a:t>扩容、缩容较为不便</a:t>
            </a:r>
            <a:endParaRPr lang="en-US" altLang="zh-CN" sz="3200" dirty="0" smtClean="0">
              <a:solidFill>
                <a:srgbClr val="003399"/>
              </a:solidFill>
            </a:endParaRPr>
          </a:p>
          <a:p>
            <a:pPr marL="72000">
              <a:lnSpc>
                <a:spcPct val="14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zh-CN" altLang="en-US" sz="3200" dirty="0" smtClean="0">
                <a:solidFill>
                  <a:srgbClr val="FF0000"/>
                </a:solidFill>
              </a:rPr>
              <a:t>数据存储是无序的</a:t>
            </a:r>
            <a:r>
              <a:rPr lang="zh-CN" altLang="en-US" sz="3200" dirty="0" smtClean="0">
                <a:solidFill>
                  <a:srgbClr val="003399"/>
                </a:solidFill>
              </a:rPr>
              <a:t>，不利于一些操作</a:t>
            </a:r>
            <a:endParaRPr lang="en-US" altLang="zh-CN" sz="3200" dirty="0" smtClean="0">
              <a:solidFill>
                <a:srgbClr val="003399"/>
              </a:solidFill>
            </a:endParaRPr>
          </a:p>
          <a:p>
            <a:pPr marL="529200" lvl="1">
              <a:lnSpc>
                <a:spcPct val="14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zh-CN" altLang="en-US" sz="3200" dirty="0" smtClean="0">
                <a:solidFill>
                  <a:srgbClr val="003399"/>
                </a:solidFill>
              </a:rPr>
              <a:t>排序</a:t>
            </a:r>
            <a:endParaRPr lang="en-US" altLang="zh-CN" sz="3200" dirty="0" smtClean="0">
              <a:solidFill>
                <a:srgbClr val="003399"/>
              </a:solidFill>
            </a:endParaRPr>
          </a:p>
          <a:p>
            <a:pPr marL="529200" lvl="1">
              <a:lnSpc>
                <a:spcPct val="14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zh-CN" altLang="en-US" sz="3200" dirty="0" smtClean="0">
                <a:solidFill>
                  <a:srgbClr val="003399"/>
                </a:solidFill>
              </a:rPr>
              <a:t>查最大</a:t>
            </a:r>
            <a:r>
              <a:rPr lang="en-US" altLang="zh-CN" sz="3200" dirty="0" smtClean="0">
                <a:solidFill>
                  <a:srgbClr val="003399"/>
                </a:solidFill>
              </a:rPr>
              <a:t>/</a:t>
            </a:r>
            <a:r>
              <a:rPr lang="zh-CN" altLang="en-US" sz="3200" dirty="0" smtClean="0">
                <a:solidFill>
                  <a:srgbClr val="003399"/>
                </a:solidFill>
              </a:rPr>
              <a:t>最小</a:t>
            </a:r>
            <a:r>
              <a:rPr lang="zh-CN" altLang="en-US" sz="3200" dirty="0" smtClean="0">
                <a:solidFill>
                  <a:srgbClr val="003399"/>
                </a:solidFill>
              </a:rPr>
              <a:t>值</a:t>
            </a:r>
            <a:endParaRPr lang="en-US" altLang="zh-CN" sz="3200" dirty="0"/>
          </a:p>
          <a:p>
            <a:pPr marL="529200" lvl="1">
              <a:lnSpc>
                <a:spcPct val="140000"/>
              </a:lnSpc>
              <a:spcBef>
                <a:spcPts val="0"/>
              </a:spcBef>
              <a:buSzPct val="75000"/>
              <a:buFont typeface="Wingdings" pitchFamily="2" charset="2"/>
              <a:buChar char="p"/>
            </a:pPr>
            <a:r>
              <a:rPr lang="zh-CN" altLang="en-US" sz="3200" dirty="0" smtClean="0">
                <a:solidFill>
                  <a:srgbClr val="003399"/>
                </a:solidFill>
              </a:rPr>
              <a:t>区间查询</a:t>
            </a:r>
            <a:endParaRPr lang="en-US" altLang="zh-CN" sz="3200" dirty="0" smtClean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26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二叉排序树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828800"/>
            <a:ext cx="8382000" cy="25146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marR="0" lvl="0" algn="just" defTabSz="914400" rtl="0" eaLnBrk="1" fontAlgn="base" latinLnBrk="0" hangingPunct="1">
              <a:lnSpc>
                <a:spcPct val="14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kern="0" dirty="0" smtClean="0">
                <a:latin typeface="+mj-lt"/>
              </a:rPr>
              <a:t>英文：</a:t>
            </a:r>
            <a:r>
              <a:rPr lang="en-US" altLang="zh-CN" sz="3200" kern="0" dirty="0" smtClean="0">
                <a:latin typeface="+mj-lt"/>
              </a:rPr>
              <a:t>Binary Sorted Tree</a:t>
            </a:r>
          </a:p>
          <a:p>
            <a:pPr marL="108000" marR="0" lvl="0" algn="just" defTabSz="914400" rtl="0" eaLnBrk="1" fontAlgn="base" latinLnBrk="0" hangingPunct="1">
              <a:lnSpc>
                <a:spcPct val="14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kern="0" dirty="0" smtClean="0">
                <a:latin typeface="+mj-lt"/>
              </a:rPr>
              <a:t>亦称为</a:t>
            </a:r>
            <a:r>
              <a:rPr lang="zh-CN" altLang="en-US" sz="3200" kern="0" dirty="0">
                <a:latin typeface="+mj-lt"/>
              </a:rPr>
              <a:t>二</a:t>
            </a:r>
            <a:r>
              <a:rPr lang="zh-CN" altLang="en-US" sz="3200" kern="0" dirty="0" smtClean="0">
                <a:latin typeface="+mj-lt"/>
              </a:rPr>
              <a:t>叉搜索树（</a:t>
            </a:r>
            <a:r>
              <a:rPr lang="en-US" altLang="zh-CN" sz="3200" kern="0" dirty="0" smtClean="0">
                <a:latin typeface="+mj-lt"/>
              </a:rPr>
              <a:t>Binary Search Tree</a:t>
            </a:r>
            <a:r>
              <a:rPr lang="zh-CN" altLang="en-US" sz="3200" kern="0" dirty="0" smtClean="0">
                <a:latin typeface="+mj-lt"/>
              </a:rPr>
              <a:t>）</a:t>
            </a:r>
            <a:endParaRPr lang="en-US" altLang="zh-CN" sz="3200" kern="0" dirty="0" smtClean="0">
              <a:latin typeface="+mj-lt"/>
            </a:endParaRPr>
          </a:p>
          <a:p>
            <a:pPr marL="108000" marR="0" lvl="0" algn="just" defTabSz="914400" rtl="0" eaLnBrk="1" fontAlgn="base" latinLnBrk="0" hangingPunct="1">
              <a:lnSpc>
                <a:spcPct val="14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kern="0" dirty="0" smtClean="0">
                <a:latin typeface="+mj-lt"/>
              </a:rPr>
              <a:t>简称</a:t>
            </a:r>
            <a:r>
              <a:rPr lang="en-US" altLang="zh-CN" sz="3200" kern="0" dirty="0" smtClean="0">
                <a:latin typeface="+mj-lt"/>
              </a:rPr>
              <a:t>BST</a:t>
            </a:r>
          </a:p>
        </p:txBody>
      </p:sp>
    </p:spTree>
    <p:extLst>
      <p:ext uri="{BB962C8B-B14F-4D97-AF65-F5344CB8AC3E}">
        <p14:creationId xmlns:p14="http://schemas.microsoft.com/office/powerpoint/2010/main" val="291589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二叉排序树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1143000"/>
            <a:ext cx="8382000" cy="2209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marR="0" lvl="0" algn="just" defTabSz="914400" rtl="0" eaLnBrk="1" fontAlgn="base" latinLnBrk="0" hangingPunct="1">
              <a:lnSpc>
                <a:spcPct val="14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kern="0" dirty="0" smtClean="0">
                <a:latin typeface="+mj-lt"/>
              </a:rPr>
              <a:t> </a:t>
            </a:r>
            <a:r>
              <a:rPr lang="en-US" altLang="zh-CN" sz="3200" kern="0" dirty="0" smtClean="0">
                <a:latin typeface="+mj-lt"/>
              </a:rPr>
              <a:t>BST</a:t>
            </a:r>
            <a:r>
              <a:rPr lang="zh-CN" altLang="en-US" sz="3200" kern="0" dirty="0" smtClean="0">
                <a:latin typeface="+mj-lt"/>
              </a:rPr>
              <a:t>性质：任一结点 </a:t>
            </a:r>
            <a:r>
              <a:rPr lang="en-US" altLang="zh-CN" sz="3200" kern="0" dirty="0" smtClean="0">
                <a:solidFill>
                  <a:srgbClr val="0000CC"/>
                </a:solidFill>
                <a:latin typeface="+mj-lt"/>
              </a:rPr>
              <a:t>&gt; </a:t>
            </a:r>
            <a:r>
              <a:rPr lang="zh-CN" altLang="en-US" sz="3200" kern="0" dirty="0" smtClean="0">
                <a:solidFill>
                  <a:srgbClr val="0000CC"/>
                </a:solidFill>
                <a:latin typeface="+mj-lt"/>
              </a:rPr>
              <a:t>其左子树的所有结点，并且</a:t>
            </a:r>
            <a:r>
              <a:rPr lang="en-US" altLang="zh-CN" sz="3200" kern="0" dirty="0" smtClean="0">
                <a:solidFill>
                  <a:srgbClr val="0000CC"/>
                </a:solidFill>
                <a:latin typeface="+mj-lt"/>
              </a:rPr>
              <a:t>                  &lt; </a:t>
            </a:r>
            <a:r>
              <a:rPr lang="zh-CN" altLang="en-US" sz="3200" kern="0" dirty="0" smtClean="0">
                <a:solidFill>
                  <a:srgbClr val="0000CC"/>
                </a:solidFill>
                <a:latin typeface="+mj-lt"/>
              </a:rPr>
              <a:t>其右子树的所有结点；</a:t>
            </a:r>
            <a:endParaRPr lang="en-US" altLang="zh-CN" sz="3200" kern="0" dirty="0" smtClean="0">
              <a:solidFill>
                <a:srgbClr val="0000CC"/>
              </a:solidFill>
              <a:latin typeface="+mj-lt"/>
            </a:endParaRPr>
          </a:p>
          <a:p>
            <a:pPr marL="108000" marR="0" lvl="0" algn="just" defTabSz="914400" rtl="0" eaLnBrk="1" fontAlgn="base" latinLnBrk="0" hangingPunct="1">
              <a:lnSpc>
                <a:spcPct val="14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latin typeface="+mj-lt"/>
                <a:sym typeface="Wingdings" pitchFamily="2" charset="2"/>
              </a:rPr>
              <a:t>   </a:t>
            </a:r>
            <a:r>
              <a:rPr lang="zh-CN" altLang="en-US" sz="3200" kern="0" dirty="0" smtClean="0">
                <a:latin typeface="+mj-lt"/>
                <a:sym typeface="Wingdings" pitchFamily="2" charset="2"/>
              </a:rPr>
              <a:t>结</a:t>
            </a:r>
            <a:r>
              <a:rPr lang="zh-CN" altLang="en-US" sz="3200" kern="0" dirty="0" smtClean="0">
                <a:latin typeface="+mj-lt"/>
              </a:rPr>
              <a:t>点的左、右子树，也是二叉排序树；</a:t>
            </a:r>
            <a:endParaRPr lang="en-US" altLang="zh-CN" sz="3200" kern="0" dirty="0" smtClean="0">
              <a:latin typeface="+mj-lt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4132155"/>
            <a:ext cx="4876800" cy="1524000"/>
          </a:xfrm>
          <a:prstGeom prst="rect">
            <a:avLst/>
          </a:prstGeom>
          <a:solidFill>
            <a:srgbClr val="FFDFAF"/>
          </a:solidFill>
          <a:ln w="285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3200" kern="0" dirty="0" smtClean="0">
                <a:latin typeface="+mj-lt"/>
              </a:rPr>
              <a:t>  左孩子 </a:t>
            </a:r>
            <a:r>
              <a:rPr lang="en-US" altLang="zh-CN" sz="3200" kern="0" dirty="0" smtClean="0">
                <a:latin typeface="+mj-lt"/>
              </a:rPr>
              <a:t>&lt; </a:t>
            </a:r>
            <a:r>
              <a:rPr lang="zh-CN" altLang="en-US" sz="3200" kern="0" dirty="0" smtClean="0">
                <a:latin typeface="+mj-lt"/>
              </a:rPr>
              <a:t>父亲</a:t>
            </a:r>
            <a:r>
              <a:rPr lang="zh-CN" altLang="en-US" sz="3200" kern="0" dirty="0" smtClean="0"/>
              <a:t> </a:t>
            </a:r>
            <a:r>
              <a:rPr lang="en-US" altLang="zh-CN" sz="3200" kern="0" dirty="0" smtClean="0">
                <a:latin typeface="+mj-lt"/>
              </a:rPr>
              <a:t>&lt;</a:t>
            </a:r>
            <a:r>
              <a:rPr lang="zh-CN" altLang="en-US" sz="3200" kern="0" dirty="0" smtClean="0">
                <a:latin typeface="+mj-lt"/>
              </a:rPr>
              <a:t>右孩子</a:t>
            </a:r>
            <a:endParaRPr lang="en-US" altLang="zh-CN" sz="3200" kern="0" dirty="0" smtClean="0">
              <a:latin typeface="+mj-lt"/>
            </a:endParaRPr>
          </a:p>
          <a:p>
            <a:pPr marL="514350" lvl="0" indent="-51435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3200" kern="0" dirty="0" smtClean="0">
                <a:solidFill>
                  <a:srgbClr val="C00000"/>
                </a:solidFill>
                <a:latin typeface="+mj-lt"/>
              </a:rPr>
              <a:t>  另外，与堆进行区分！</a:t>
            </a:r>
            <a:endParaRPr lang="en-US" altLang="zh-CN" sz="3200" kern="0" dirty="0" smtClean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43200" y="3352800"/>
            <a:ext cx="494046" cy="8555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4400" b="1" dirty="0" smtClean="0">
                <a:solidFill>
                  <a:srgbClr val="C00000"/>
                </a:solidFill>
              </a:rPr>
              <a:t>≠</a:t>
            </a:r>
            <a:endParaRPr lang="zh-CN" altLang="en-US" sz="4400" b="1" dirty="0">
              <a:solidFill>
                <a:srgbClr val="C00000"/>
              </a:solidFill>
            </a:endParaRPr>
          </a:p>
        </p:txBody>
      </p:sp>
      <p:sp>
        <p:nvSpPr>
          <p:cNvPr id="11" name="Oval 29"/>
          <p:cNvSpPr>
            <a:spLocks noChangeArrowheads="1"/>
          </p:cNvSpPr>
          <p:nvPr/>
        </p:nvSpPr>
        <p:spPr bwMode="auto">
          <a:xfrm>
            <a:off x="5961000" y="343190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12" name="Oval 30"/>
          <p:cNvSpPr>
            <a:spLocks noChangeArrowheads="1"/>
          </p:cNvSpPr>
          <p:nvPr/>
        </p:nvSpPr>
        <p:spPr bwMode="auto">
          <a:xfrm>
            <a:off x="5562600" y="427010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</a:t>
            </a:r>
            <a:endParaRPr lang="en-US" altLang="zh-CN" sz="3200" dirty="0"/>
          </a:p>
        </p:txBody>
      </p:sp>
      <p:cxnSp>
        <p:nvCxnSpPr>
          <p:cNvPr id="13" name="直接连接符 12"/>
          <p:cNvCxnSpPr>
            <a:stCxn id="11" idx="3"/>
            <a:endCxn id="12" idx="0"/>
          </p:cNvCxnSpPr>
          <p:nvPr/>
        </p:nvCxnSpPr>
        <p:spPr bwMode="auto">
          <a:xfrm rot="5400000">
            <a:off x="5720701" y="3955999"/>
            <a:ext cx="408009" cy="220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/>
          <p:cNvCxnSpPr>
            <a:stCxn id="15" idx="0"/>
            <a:endCxn id="11" idx="5"/>
          </p:cNvCxnSpPr>
          <p:nvPr/>
        </p:nvCxnSpPr>
        <p:spPr bwMode="auto">
          <a:xfrm rot="16200000" flipV="1">
            <a:off x="6281087" y="3972204"/>
            <a:ext cx="423019" cy="202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Oval 30"/>
          <p:cNvSpPr>
            <a:spLocks noChangeArrowheads="1"/>
          </p:cNvSpPr>
          <p:nvPr/>
        </p:nvSpPr>
        <p:spPr bwMode="auto">
          <a:xfrm>
            <a:off x="6342000" y="428511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</a:t>
            </a:r>
            <a:endParaRPr lang="en-US" altLang="zh-CN" sz="3200" dirty="0"/>
          </a:p>
        </p:txBody>
      </p:sp>
      <p:sp>
        <p:nvSpPr>
          <p:cNvPr id="16" name="Oval 30"/>
          <p:cNvSpPr>
            <a:spLocks noChangeArrowheads="1"/>
          </p:cNvSpPr>
          <p:nvPr/>
        </p:nvSpPr>
        <p:spPr bwMode="auto">
          <a:xfrm>
            <a:off x="5948400" y="5125454"/>
            <a:ext cx="504000" cy="5040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3</a:t>
            </a:r>
            <a:endParaRPr lang="en-US" altLang="zh-CN" sz="3200" dirty="0"/>
          </a:p>
        </p:txBody>
      </p:sp>
      <p:cxnSp>
        <p:nvCxnSpPr>
          <p:cNvPr id="17" name="直接连接符 16"/>
          <p:cNvCxnSpPr>
            <a:stCxn id="15" idx="3"/>
            <a:endCxn id="16" idx="0"/>
          </p:cNvCxnSpPr>
          <p:nvPr/>
        </p:nvCxnSpPr>
        <p:spPr bwMode="auto">
          <a:xfrm rot="5400000">
            <a:off x="6103033" y="4812677"/>
            <a:ext cx="410145" cy="215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Oval 30"/>
          <p:cNvSpPr>
            <a:spLocks noChangeArrowheads="1"/>
          </p:cNvSpPr>
          <p:nvPr/>
        </p:nvSpPr>
        <p:spPr bwMode="auto">
          <a:xfrm>
            <a:off x="6752400" y="5134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12</a:t>
            </a:r>
            <a:endParaRPr lang="en-US" altLang="zh-CN" sz="3200" dirty="0"/>
          </a:p>
        </p:txBody>
      </p:sp>
      <p:cxnSp>
        <p:nvCxnSpPr>
          <p:cNvPr id="19" name="直接连接符 18"/>
          <p:cNvCxnSpPr>
            <a:stCxn id="15" idx="5"/>
            <a:endCxn id="18" idx="0"/>
          </p:cNvCxnSpPr>
          <p:nvPr/>
        </p:nvCxnSpPr>
        <p:spPr bwMode="auto">
          <a:xfrm rot="16200000" flipH="1">
            <a:off x="6678550" y="4808949"/>
            <a:ext cx="419491" cy="232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Oval 29"/>
          <p:cNvSpPr>
            <a:spLocks noChangeArrowheads="1"/>
          </p:cNvSpPr>
          <p:nvPr/>
        </p:nvSpPr>
        <p:spPr bwMode="auto">
          <a:xfrm>
            <a:off x="7590600" y="3429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23" name="Oval 30"/>
          <p:cNvSpPr>
            <a:spLocks noChangeArrowheads="1"/>
          </p:cNvSpPr>
          <p:nvPr/>
        </p:nvSpPr>
        <p:spPr bwMode="auto">
          <a:xfrm>
            <a:off x="7239000" y="4267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</a:t>
            </a:r>
            <a:endParaRPr lang="en-US" altLang="zh-CN" sz="3200" dirty="0"/>
          </a:p>
        </p:txBody>
      </p:sp>
      <p:cxnSp>
        <p:nvCxnSpPr>
          <p:cNvPr id="24" name="直接连接符 23"/>
          <p:cNvCxnSpPr>
            <a:stCxn id="22" idx="3"/>
            <a:endCxn id="23" idx="0"/>
          </p:cNvCxnSpPr>
          <p:nvPr/>
        </p:nvCxnSpPr>
        <p:spPr bwMode="auto">
          <a:xfrm rot="5400000">
            <a:off x="7373701" y="3976491"/>
            <a:ext cx="408009" cy="173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直接连接符 24"/>
          <p:cNvCxnSpPr>
            <a:stCxn id="26" idx="0"/>
            <a:endCxn id="22" idx="5"/>
          </p:cNvCxnSpPr>
          <p:nvPr/>
        </p:nvCxnSpPr>
        <p:spPr bwMode="auto">
          <a:xfrm rot="16200000" flipV="1">
            <a:off x="7910687" y="3969296"/>
            <a:ext cx="423019" cy="202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7971600" y="428221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</a:t>
            </a:r>
            <a:endParaRPr lang="en-US" altLang="zh-CN" sz="3200" dirty="0"/>
          </a:p>
        </p:txBody>
      </p: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7578000" y="5122546"/>
            <a:ext cx="504000" cy="5040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</a:t>
            </a:r>
            <a:endParaRPr lang="en-US" altLang="zh-CN" sz="3200" dirty="0"/>
          </a:p>
        </p:txBody>
      </p:sp>
      <p:cxnSp>
        <p:nvCxnSpPr>
          <p:cNvPr id="28" name="直接连接符 27"/>
          <p:cNvCxnSpPr>
            <a:stCxn id="26" idx="3"/>
            <a:endCxn id="27" idx="0"/>
          </p:cNvCxnSpPr>
          <p:nvPr/>
        </p:nvCxnSpPr>
        <p:spPr bwMode="auto">
          <a:xfrm rot="5400000">
            <a:off x="7732633" y="4809769"/>
            <a:ext cx="410145" cy="215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Oval 30"/>
          <p:cNvSpPr>
            <a:spLocks noChangeArrowheads="1"/>
          </p:cNvSpPr>
          <p:nvPr/>
        </p:nvSpPr>
        <p:spPr bwMode="auto">
          <a:xfrm>
            <a:off x="8382000" y="513189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12</a:t>
            </a:r>
            <a:endParaRPr lang="en-US" altLang="zh-CN" sz="3200" dirty="0"/>
          </a:p>
        </p:txBody>
      </p:sp>
      <p:cxnSp>
        <p:nvCxnSpPr>
          <p:cNvPr id="30" name="直接连接符 29"/>
          <p:cNvCxnSpPr>
            <a:stCxn id="26" idx="5"/>
            <a:endCxn id="29" idx="0"/>
          </p:cNvCxnSpPr>
          <p:nvPr/>
        </p:nvCxnSpPr>
        <p:spPr bwMode="auto">
          <a:xfrm rot="16200000" flipH="1">
            <a:off x="8308150" y="4806041"/>
            <a:ext cx="419491" cy="232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矩形 30"/>
          <p:cNvSpPr/>
          <p:nvPr/>
        </p:nvSpPr>
        <p:spPr>
          <a:xfrm>
            <a:off x="5990400" y="5486400"/>
            <a:ext cx="750526" cy="8495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4400" b="1" kern="0" dirty="0" smtClean="0">
                <a:solidFill>
                  <a:srgbClr val="C00000"/>
                </a:solidFill>
              </a:rPr>
              <a:t>×</a:t>
            </a:r>
            <a:endParaRPr lang="zh-CN" altLang="en-US" sz="4400" b="1" dirty="0"/>
          </a:p>
        </p:txBody>
      </p:sp>
      <p:sp>
        <p:nvSpPr>
          <p:cNvPr id="32" name="矩形 31"/>
          <p:cNvSpPr/>
          <p:nvPr/>
        </p:nvSpPr>
        <p:spPr>
          <a:xfrm>
            <a:off x="7906874" y="5486400"/>
            <a:ext cx="494046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4400" kern="0" dirty="0" smtClean="0">
                <a:solidFill>
                  <a:srgbClr val="008000"/>
                </a:solidFill>
              </a:rPr>
              <a:t>√</a:t>
            </a:r>
            <a:endParaRPr lang="zh-CN" altLang="en-US" sz="44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 animBg="1"/>
      <p:bldP spid="15" grpId="0" animBg="1"/>
      <p:bldP spid="16" grpId="0" animBg="1"/>
      <p:bldP spid="18" grpId="0" animBg="1"/>
      <p:bldP spid="22" grpId="0" animBg="1"/>
      <p:bldP spid="23" grpId="0" animBg="1"/>
      <p:bldP spid="26" grpId="0" animBg="1"/>
      <p:bldP spid="27" grpId="0" animBg="1"/>
      <p:bldP spid="29" grpId="0" animBg="1"/>
      <p:bldP spid="31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二叉排序树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457200" y="1143000"/>
            <a:ext cx="83820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algn="just">
              <a:lnSpc>
                <a:spcPct val="140000"/>
              </a:lnSpc>
              <a:spcBef>
                <a:spcPts val="1200"/>
              </a:spcBef>
              <a:defRPr/>
            </a:pPr>
            <a:r>
              <a:rPr lang="zh-CN" altLang="en-US" sz="3200" kern="0" dirty="0" smtClean="0">
                <a:latin typeface="+mj-lt"/>
              </a:rPr>
              <a:t> 任一结点 </a:t>
            </a:r>
            <a:r>
              <a:rPr lang="en-US" altLang="zh-CN" sz="3200" kern="0" dirty="0" smtClean="0">
                <a:solidFill>
                  <a:srgbClr val="007E00"/>
                </a:solidFill>
                <a:latin typeface="+mj-lt"/>
              </a:rPr>
              <a:t>&gt; </a:t>
            </a:r>
            <a:r>
              <a:rPr lang="zh-CN" altLang="en-US" sz="3200" kern="0" dirty="0" smtClean="0">
                <a:solidFill>
                  <a:srgbClr val="007E00"/>
                </a:solidFill>
                <a:latin typeface="+mj-lt"/>
              </a:rPr>
              <a:t>其左子树，并且</a:t>
            </a:r>
            <a:endParaRPr lang="en-US" altLang="zh-CN" sz="3200" kern="0" dirty="0" smtClean="0">
              <a:solidFill>
                <a:srgbClr val="007E00"/>
              </a:solidFill>
              <a:latin typeface="+mj-lt"/>
            </a:endParaRPr>
          </a:p>
          <a:p>
            <a:pPr marL="108000" marR="0" lvl="0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latin typeface="+mj-lt"/>
              </a:rPr>
              <a:t>                  </a:t>
            </a:r>
            <a:r>
              <a:rPr lang="en-US" altLang="zh-CN" sz="3200" kern="0" dirty="0" smtClean="0">
                <a:solidFill>
                  <a:srgbClr val="007E00"/>
                </a:solidFill>
                <a:latin typeface="+mj-lt"/>
              </a:rPr>
              <a:t>&lt; </a:t>
            </a:r>
            <a:r>
              <a:rPr lang="zh-CN" altLang="en-US" sz="3200" kern="0" dirty="0" smtClean="0">
                <a:solidFill>
                  <a:srgbClr val="007E00"/>
                </a:solidFill>
                <a:latin typeface="+mj-lt"/>
              </a:rPr>
              <a:t>其右子树；</a:t>
            </a:r>
            <a:endParaRPr lang="en-US" altLang="zh-CN" sz="3200" kern="0" dirty="0" smtClean="0">
              <a:solidFill>
                <a:srgbClr val="007E00"/>
              </a:solidFill>
              <a:latin typeface="+mj-lt"/>
            </a:endParaRPr>
          </a:p>
          <a:p>
            <a:pPr marL="108000" algn="just">
              <a:spcBef>
                <a:spcPts val="0"/>
              </a:spcBef>
              <a:defRPr/>
            </a:pPr>
            <a:r>
              <a:rPr lang="zh-CN" altLang="en-US" sz="3200" kern="0" dirty="0" smtClean="0">
                <a:solidFill>
                  <a:srgbClr val="003399"/>
                </a:solidFill>
                <a:latin typeface="+mj-lt"/>
                <a:sym typeface="Wingdings" pitchFamily="2" charset="2"/>
              </a:rPr>
              <a:t> 重要性质：</a:t>
            </a:r>
            <a:endParaRPr lang="en-US" altLang="zh-CN" sz="3200" kern="0" dirty="0" smtClean="0">
              <a:solidFill>
                <a:srgbClr val="003399"/>
              </a:solidFill>
              <a:latin typeface="+mj-lt"/>
              <a:sym typeface="Wingdings" pitchFamily="2" charset="2"/>
            </a:endParaRPr>
          </a:p>
          <a:p>
            <a:pPr marL="108000" marR="0" lvl="0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zh-CN" altLang="en-US" sz="3200" kern="0" dirty="0" smtClean="0">
                <a:latin typeface="+mj-lt"/>
                <a:sym typeface="Wingdings" pitchFamily="2" charset="2"/>
              </a:rPr>
              <a:t>  中序遍历二叉排序树</a:t>
            </a:r>
            <a:endParaRPr lang="en-US" altLang="zh-CN" sz="3200" kern="0" dirty="0" smtClean="0">
              <a:latin typeface="+mj-lt"/>
              <a:sym typeface="Wingdings" pitchFamily="2" charset="2"/>
            </a:endParaRPr>
          </a:p>
          <a:p>
            <a:pPr marL="108000" marR="0" lvl="0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zh-CN" sz="3200" kern="0" dirty="0" smtClean="0">
                <a:solidFill>
                  <a:srgbClr val="008000"/>
                </a:solidFill>
                <a:latin typeface="+mj-lt"/>
                <a:sym typeface="Wingdings" pitchFamily="2" charset="2"/>
              </a:rPr>
              <a:t>   </a:t>
            </a:r>
            <a:r>
              <a:rPr lang="zh-CN" altLang="en-US" sz="3200" kern="0" dirty="0" smtClean="0">
                <a:solidFill>
                  <a:srgbClr val="008000"/>
                </a:solidFill>
                <a:latin typeface="+mj-lt"/>
                <a:sym typeface="Wingdings" pitchFamily="2" charset="2"/>
              </a:rPr>
              <a:t>递增序列</a:t>
            </a:r>
            <a:endParaRPr lang="en-US" altLang="zh-CN" sz="3200" kern="0" dirty="0" smtClean="0">
              <a:solidFill>
                <a:srgbClr val="008000"/>
              </a:solidFill>
              <a:latin typeface="+mj-lt"/>
              <a:sym typeface="Wingdings" pitchFamily="2" charset="2"/>
            </a:endParaRP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3200" dirty="0" smtClean="0"/>
              <a:t> </a:t>
            </a:r>
            <a:r>
              <a:rPr lang="zh-CN" altLang="en-US" sz="3000" dirty="0" smtClean="0"/>
              <a:t>如何判断</a:t>
            </a:r>
            <a:r>
              <a:rPr lang="en-US" altLang="zh-CN" sz="3000" dirty="0" smtClean="0"/>
              <a:t>1</a:t>
            </a:r>
            <a:r>
              <a:rPr lang="zh-CN" altLang="en-US" sz="3000" dirty="0" smtClean="0"/>
              <a:t>棵二叉树</a:t>
            </a:r>
            <a:endParaRPr lang="en-US" altLang="zh-CN" sz="3000" dirty="0" smtClean="0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dirty="0" smtClean="0"/>
              <a:t>  是否是二叉排序树？</a:t>
            </a:r>
            <a:endParaRPr lang="en-US" altLang="zh-CN" sz="3000" dirty="0" smtClean="0"/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dirty="0" smtClean="0"/>
              <a:t>  </a:t>
            </a:r>
            <a:r>
              <a:rPr lang="en-US" altLang="zh-CN" sz="3000" dirty="0" smtClean="0">
                <a:solidFill>
                  <a:srgbClr val="008000"/>
                </a:solidFill>
              </a:rPr>
              <a:t>-- </a:t>
            </a:r>
            <a:r>
              <a:rPr lang="zh-CN" altLang="en-US" sz="3000" dirty="0" smtClean="0">
                <a:solidFill>
                  <a:srgbClr val="008000"/>
                </a:solidFill>
              </a:rPr>
              <a:t>中序遍历，得到递增序列才是。</a:t>
            </a:r>
            <a:endParaRPr lang="en-US" altLang="zh-CN" sz="3000" dirty="0" smtClean="0">
              <a:solidFill>
                <a:srgbClr val="008000"/>
              </a:solidFill>
            </a:endParaRPr>
          </a:p>
          <a:p>
            <a:pPr marL="108000" marR="0" lvl="0" algn="just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altLang="zh-CN" sz="3200" kern="0" dirty="0" smtClean="0">
              <a:latin typeface="+mj-lt"/>
            </a:endParaRPr>
          </a:p>
        </p:txBody>
      </p:sp>
      <p:sp>
        <p:nvSpPr>
          <p:cNvPr id="35" name="Oval 26"/>
          <p:cNvSpPr>
            <a:spLocks noChangeArrowheads="1"/>
          </p:cNvSpPr>
          <p:nvPr/>
        </p:nvSpPr>
        <p:spPr bwMode="auto">
          <a:xfrm>
            <a:off x="5937000" y="2155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en-US" altLang="zh-CN" sz="3200" dirty="0"/>
          </a:p>
        </p:txBody>
      </p:sp>
      <p:sp>
        <p:nvSpPr>
          <p:cNvPr id="36" name="Oval 27"/>
          <p:cNvSpPr>
            <a:spLocks noChangeArrowheads="1"/>
          </p:cNvSpPr>
          <p:nvPr/>
        </p:nvSpPr>
        <p:spPr bwMode="auto">
          <a:xfrm>
            <a:off x="6831600" y="1317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/>
              <a:t>18</a:t>
            </a:r>
            <a:endParaRPr lang="en-US" altLang="zh-CN" sz="3200" dirty="0"/>
          </a:p>
        </p:txBody>
      </p:sp>
      <p:sp>
        <p:nvSpPr>
          <p:cNvPr id="37" name="Oval 28"/>
          <p:cNvSpPr>
            <a:spLocks noChangeArrowheads="1"/>
          </p:cNvSpPr>
          <p:nvPr/>
        </p:nvSpPr>
        <p:spPr bwMode="auto">
          <a:xfrm>
            <a:off x="7772400" y="2155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73</a:t>
            </a:r>
            <a:endParaRPr lang="zh-CN" altLang="en-US" sz="3200" dirty="0"/>
          </a:p>
        </p:txBody>
      </p:sp>
      <p:sp>
        <p:nvSpPr>
          <p:cNvPr id="38" name="Oval 29"/>
          <p:cNvSpPr>
            <a:spLocks noChangeArrowheads="1"/>
          </p:cNvSpPr>
          <p:nvPr/>
        </p:nvSpPr>
        <p:spPr bwMode="auto">
          <a:xfrm>
            <a:off x="5431200" y="2971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</a:t>
            </a:r>
            <a:endParaRPr lang="zh-CN" altLang="en-US" sz="3200" dirty="0"/>
          </a:p>
        </p:txBody>
      </p:sp>
      <p:sp>
        <p:nvSpPr>
          <p:cNvPr id="39" name="Oval 30"/>
          <p:cNvSpPr>
            <a:spLocks noChangeArrowheads="1"/>
          </p:cNvSpPr>
          <p:nvPr/>
        </p:nvSpPr>
        <p:spPr bwMode="auto">
          <a:xfrm>
            <a:off x="8305800" y="29934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99</a:t>
            </a:r>
            <a:endParaRPr lang="en-US" altLang="zh-CN" sz="3200" dirty="0"/>
          </a:p>
        </p:txBody>
      </p:sp>
      <p:sp>
        <p:nvSpPr>
          <p:cNvPr id="40" name="Oval 29"/>
          <p:cNvSpPr>
            <a:spLocks noChangeArrowheads="1"/>
          </p:cNvSpPr>
          <p:nvPr/>
        </p:nvSpPr>
        <p:spPr bwMode="auto">
          <a:xfrm>
            <a:off x="7391400" y="29934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68</a:t>
            </a:r>
            <a:endParaRPr lang="zh-CN" altLang="en-US" sz="3200" dirty="0"/>
          </a:p>
        </p:txBody>
      </p:sp>
      <p:cxnSp>
        <p:nvCxnSpPr>
          <p:cNvPr id="41" name="直接连接符 40"/>
          <p:cNvCxnSpPr>
            <a:stCxn id="36" idx="3"/>
            <a:endCxn id="35" idx="0"/>
          </p:cNvCxnSpPr>
          <p:nvPr/>
        </p:nvCxnSpPr>
        <p:spPr bwMode="auto">
          <a:xfrm rot="5400000">
            <a:off x="6354837" y="1599355"/>
            <a:ext cx="408009" cy="7036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直接连接符 41"/>
          <p:cNvCxnSpPr>
            <a:stCxn id="36" idx="5"/>
            <a:endCxn id="37" idx="0"/>
          </p:cNvCxnSpPr>
          <p:nvPr/>
        </p:nvCxnSpPr>
        <p:spPr bwMode="auto">
          <a:xfrm rot="16200000" flipH="1">
            <a:off x="7463455" y="1576254"/>
            <a:ext cx="408009" cy="7498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直接连接符 42"/>
          <p:cNvCxnSpPr>
            <a:stCxn id="35" idx="3"/>
            <a:endCxn id="38" idx="0"/>
          </p:cNvCxnSpPr>
          <p:nvPr/>
        </p:nvCxnSpPr>
        <p:spPr bwMode="auto">
          <a:xfrm flipH="1">
            <a:off x="5701200" y="2585391"/>
            <a:ext cx="314881" cy="386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直接连接符 43"/>
          <p:cNvCxnSpPr>
            <a:stCxn id="37" idx="3"/>
            <a:endCxn id="40" idx="0"/>
          </p:cNvCxnSpPr>
          <p:nvPr/>
        </p:nvCxnSpPr>
        <p:spPr bwMode="auto">
          <a:xfrm rot="5400000">
            <a:off x="7552437" y="2694355"/>
            <a:ext cx="408009" cy="1900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直接连接符 44"/>
          <p:cNvCxnSpPr>
            <a:stCxn id="37" idx="5"/>
            <a:endCxn id="39" idx="0"/>
          </p:cNvCxnSpPr>
          <p:nvPr/>
        </p:nvCxnSpPr>
        <p:spPr bwMode="auto">
          <a:xfrm rot="16200000" flipH="1">
            <a:off x="8200555" y="2618154"/>
            <a:ext cx="408009" cy="3424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Oval 30"/>
          <p:cNvSpPr>
            <a:spLocks noChangeArrowheads="1"/>
          </p:cNvSpPr>
          <p:nvPr/>
        </p:nvSpPr>
        <p:spPr bwMode="auto">
          <a:xfrm>
            <a:off x="5008200" y="3810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</a:t>
            </a:r>
            <a:endParaRPr lang="en-US" altLang="zh-CN" sz="3200" dirty="0"/>
          </a:p>
        </p:txBody>
      </p:sp>
      <p:cxnSp>
        <p:nvCxnSpPr>
          <p:cNvPr id="47" name="直接连接符 46"/>
          <p:cNvCxnSpPr>
            <a:stCxn id="38" idx="3"/>
            <a:endCxn id="46" idx="0"/>
          </p:cNvCxnSpPr>
          <p:nvPr/>
        </p:nvCxnSpPr>
        <p:spPr bwMode="auto">
          <a:xfrm rot="5400000">
            <a:off x="5190237" y="3489955"/>
            <a:ext cx="408009" cy="2320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直接连接符 47"/>
          <p:cNvCxnSpPr>
            <a:stCxn id="49" idx="0"/>
            <a:endCxn id="38" idx="5"/>
          </p:cNvCxnSpPr>
          <p:nvPr/>
        </p:nvCxnSpPr>
        <p:spPr bwMode="auto">
          <a:xfrm rot="16200000" flipV="1">
            <a:off x="5799951" y="3494160"/>
            <a:ext cx="423019" cy="2386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Oval 30"/>
          <p:cNvSpPr>
            <a:spLocks noChangeArrowheads="1"/>
          </p:cNvSpPr>
          <p:nvPr/>
        </p:nvSpPr>
        <p:spPr bwMode="auto">
          <a:xfrm>
            <a:off x="5860800" y="382501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</a:t>
            </a:r>
            <a:endParaRPr lang="en-US" altLang="zh-CN" sz="3200" dirty="0"/>
          </a:p>
        </p:txBody>
      </p:sp>
      <p:sp>
        <p:nvSpPr>
          <p:cNvPr id="50" name="Oval 30"/>
          <p:cNvSpPr>
            <a:spLocks noChangeArrowheads="1"/>
          </p:cNvSpPr>
          <p:nvPr/>
        </p:nvSpPr>
        <p:spPr bwMode="auto">
          <a:xfrm>
            <a:off x="5479800" y="4702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8</a:t>
            </a:r>
            <a:endParaRPr lang="en-US" altLang="zh-CN" sz="3200" dirty="0"/>
          </a:p>
        </p:txBody>
      </p:sp>
      <p:cxnSp>
        <p:nvCxnSpPr>
          <p:cNvPr id="51" name="直接连接符 50"/>
          <p:cNvCxnSpPr>
            <a:stCxn id="49" idx="3"/>
            <a:endCxn id="50" idx="0"/>
          </p:cNvCxnSpPr>
          <p:nvPr/>
        </p:nvCxnSpPr>
        <p:spPr bwMode="auto">
          <a:xfrm flipH="1">
            <a:off x="5749800" y="4255201"/>
            <a:ext cx="190081" cy="44759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Oval 29"/>
          <p:cNvSpPr>
            <a:spLocks noChangeArrowheads="1"/>
          </p:cNvSpPr>
          <p:nvPr/>
        </p:nvSpPr>
        <p:spPr bwMode="auto">
          <a:xfrm>
            <a:off x="6934200" y="3907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27</a:t>
            </a:r>
            <a:endParaRPr lang="zh-CN" altLang="en-US" sz="3200" dirty="0"/>
          </a:p>
        </p:txBody>
      </p:sp>
      <p:cxnSp>
        <p:nvCxnSpPr>
          <p:cNvPr id="53" name="直接连接符 52"/>
          <p:cNvCxnSpPr>
            <a:stCxn id="40" idx="3"/>
            <a:endCxn id="52" idx="0"/>
          </p:cNvCxnSpPr>
          <p:nvPr/>
        </p:nvCxnSpPr>
        <p:spPr bwMode="auto">
          <a:xfrm rot="5400000">
            <a:off x="7095237" y="3532555"/>
            <a:ext cx="484209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Oval 30"/>
          <p:cNvSpPr>
            <a:spLocks noChangeArrowheads="1"/>
          </p:cNvSpPr>
          <p:nvPr/>
        </p:nvSpPr>
        <p:spPr bwMode="auto">
          <a:xfrm>
            <a:off x="6477000" y="482142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25</a:t>
            </a:r>
            <a:endParaRPr lang="en-US" altLang="zh-CN" sz="3200" dirty="0"/>
          </a:p>
        </p:txBody>
      </p:sp>
      <p:cxnSp>
        <p:nvCxnSpPr>
          <p:cNvPr id="55" name="直接连接符 54"/>
          <p:cNvCxnSpPr>
            <a:stCxn id="52" idx="3"/>
            <a:endCxn id="54" idx="0"/>
          </p:cNvCxnSpPr>
          <p:nvPr/>
        </p:nvCxnSpPr>
        <p:spPr bwMode="auto">
          <a:xfrm rot="5400000">
            <a:off x="6638423" y="4446569"/>
            <a:ext cx="483436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直接连接符 55"/>
          <p:cNvCxnSpPr>
            <a:stCxn id="57" idx="0"/>
            <a:endCxn id="52" idx="5"/>
          </p:cNvCxnSpPr>
          <p:nvPr/>
        </p:nvCxnSpPr>
        <p:spPr bwMode="auto">
          <a:xfrm rot="16200000" flipV="1">
            <a:off x="7279037" y="4454073"/>
            <a:ext cx="498446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Oval 30"/>
          <p:cNvSpPr>
            <a:spLocks noChangeArrowheads="1"/>
          </p:cNvSpPr>
          <p:nvPr/>
        </p:nvSpPr>
        <p:spPr bwMode="auto">
          <a:xfrm>
            <a:off x="7391400" y="4836437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41</a:t>
            </a:r>
            <a:endParaRPr lang="en-US" altLang="zh-CN" sz="3200" dirty="0"/>
          </a:p>
        </p:txBody>
      </p:sp>
      <p:sp>
        <p:nvSpPr>
          <p:cNvPr id="58" name="Oval 30"/>
          <p:cNvSpPr>
            <a:spLocks noChangeArrowheads="1"/>
          </p:cNvSpPr>
          <p:nvPr/>
        </p:nvSpPr>
        <p:spPr bwMode="auto">
          <a:xfrm>
            <a:off x="7080000" y="57912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32</a:t>
            </a:r>
            <a:endParaRPr lang="en-US" altLang="zh-CN" sz="3200" dirty="0"/>
          </a:p>
        </p:txBody>
      </p:sp>
      <p:cxnSp>
        <p:nvCxnSpPr>
          <p:cNvPr id="59" name="直接连接符 58"/>
          <p:cNvCxnSpPr>
            <a:stCxn id="57" idx="3"/>
            <a:endCxn id="58" idx="0"/>
          </p:cNvCxnSpPr>
          <p:nvPr/>
        </p:nvCxnSpPr>
        <p:spPr bwMode="auto">
          <a:xfrm flipH="1">
            <a:off x="7350000" y="5266628"/>
            <a:ext cx="120481" cy="52457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直接连接符 59"/>
          <p:cNvCxnSpPr>
            <a:stCxn id="61" idx="0"/>
            <a:endCxn id="57" idx="5"/>
          </p:cNvCxnSpPr>
          <p:nvPr/>
        </p:nvCxnSpPr>
        <p:spPr bwMode="auto">
          <a:xfrm rot="16200000" flipV="1">
            <a:off x="7717047" y="5401900"/>
            <a:ext cx="536826" cy="26628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Oval 30"/>
          <p:cNvSpPr>
            <a:spLocks noChangeArrowheads="1"/>
          </p:cNvSpPr>
          <p:nvPr/>
        </p:nvSpPr>
        <p:spPr bwMode="auto">
          <a:xfrm>
            <a:off x="7848600" y="580345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51</a:t>
            </a:r>
            <a:endParaRPr lang="en-US" altLang="zh-CN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二叉排序树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存储结构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990600" y="5876544"/>
          <a:ext cx="66294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指针</a:t>
                      </a: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:</a:t>
                      </a:r>
                      <a:r>
                        <a:rPr lang="en-US" altLang="zh-CN" sz="3000" b="0" baseline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 </a:t>
                      </a:r>
                      <a:r>
                        <a:rPr lang="en-US" altLang="zh-CN" sz="3000" b="0" dirty="0" err="1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llink</a:t>
                      </a:r>
                      <a:endParaRPr lang="en-US" altLang="zh-CN" sz="3000" b="0" dirty="0" smtClean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D76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关键码</a:t>
                      </a: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key</a:t>
                      </a:r>
                      <a:endParaRPr lang="zh-CN" altLang="en-US" sz="30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指针</a:t>
                      </a:r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: </a:t>
                      </a:r>
                      <a:r>
                        <a:rPr lang="en-US" altLang="zh-CN" sz="3000" b="0" dirty="0" err="1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rlink</a:t>
                      </a:r>
                      <a:endParaRPr lang="en-US" altLang="zh-CN" sz="3000" b="0" dirty="0" smtClean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D7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304800" y="1066800"/>
            <a:ext cx="9296400" cy="47705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2000" algn="just">
              <a:spcBef>
                <a:spcPts val="0"/>
              </a:spcBef>
              <a:buNone/>
            </a:pPr>
            <a:r>
              <a:rPr lang="en-US" altLang="zh-CN" sz="3000" dirty="0" err="1" smtClean="0"/>
              <a:t>struct</a:t>
            </a:r>
            <a:r>
              <a:rPr lang="en-US" altLang="zh-CN" sz="3000" dirty="0" smtClean="0"/>
              <a:t>  </a:t>
            </a:r>
            <a:r>
              <a:rPr lang="en-US" altLang="zh-CN" sz="3000" dirty="0" err="1"/>
              <a:t>BinSearchNode</a:t>
            </a:r>
            <a:r>
              <a:rPr lang="en-US" altLang="zh-CN" sz="3000" dirty="0" smtClean="0"/>
              <a:t>; </a:t>
            </a:r>
            <a:endParaRPr lang="en-US" altLang="zh-CN" sz="3000" dirty="0"/>
          </a:p>
          <a:p>
            <a:pPr marL="72000" algn="just">
              <a:spcBef>
                <a:spcPts val="0"/>
              </a:spcBef>
              <a:buNone/>
            </a:pPr>
            <a:r>
              <a:rPr lang="en-US" altLang="zh-CN" sz="3000" dirty="0" err="1">
                <a:solidFill>
                  <a:srgbClr val="990099"/>
                </a:solidFill>
              </a:rPr>
              <a:t>typedef</a:t>
            </a:r>
            <a:r>
              <a:rPr lang="en-US" altLang="zh-CN" sz="3000" dirty="0">
                <a:solidFill>
                  <a:srgbClr val="990099"/>
                </a:solidFill>
              </a:rPr>
              <a:t> </a:t>
            </a:r>
            <a:r>
              <a:rPr lang="en-US" altLang="zh-CN" sz="3000" dirty="0" smtClean="0">
                <a:solidFill>
                  <a:srgbClr val="990099"/>
                </a:solidFill>
              </a:rPr>
              <a:t> </a:t>
            </a:r>
            <a:r>
              <a:rPr lang="en-US" altLang="zh-CN" sz="3000" dirty="0" err="1" smtClean="0"/>
              <a:t>struct</a:t>
            </a:r>
            <a:r>
              <a:rPr lang="en-US" altLang="zh-CN" sz="3000" dirty="0" smtClean="0"/>
              <a:t> </a:t>
            </a:r>
            <a:r>
              <a:rPr lang="en-US" altLang="zh-CN" sz="3000" dirty="0" err="1"/>
              <a:t>BinSearchNode</a:t>
            </a:r>
            <a:r>
              <a:rPr lang="en-US" altLang="zh-CN" sz="3000" dirty="0"/>
              <a:t> </a:t>
            </a:r>
            <a:r>
              <a:rPr lang="en-US" altLang="zh-CN" sz="3000" dirty="0" smtClean="0"/>
              <a:t>* </a:t>
            </a:r>
            <a:r>
              <a:rPr lang="en-US" altLang="zh-CN" sz="3000" dirty="0" err="1" smtClean="0">
                <a:solidFill>
                  <a:srgbClr val="990099"/>
                </a:solidFill>
              </a:rPr>
              <a:t>PBinSearchNode</a:t>
            </a:r>
            <a:r>
              <a:rPr lang="en-US" altLang="zh-CN" sz="3000" dirty="0">
                <a:solidFill>
                  <a:srgbClr val="990099"/>
                </a:solidFill>
              </a:rPr>
              <a:t>;  </a:t>
            </a:r>
          </a:p>
          <a:p>
            <a:pPr marL="72000" algn="just">
              <a:spcBef>
                <a:spcPts val="0"/>
              </a:spcBef>
              <a:buNone/>
            </a:pPr>
            <a:r>
              <a:rPr lang="en-US" altLang="zh-CN" sz="3000" dirty="0" err="1"/>
              <a:t>struct</a:t>
            </a:r>
            <a:r>
              <a:rPr lang="en-US" altLang="zh-CN" sz="3000" dirty="0"/>
              <a:t> </a:t>
            </a:r>
            <a:r>
              <a:rPr lang="en-US" altLang="zh-CN" sz="3000" dirty="0" err="1"/>
              <a:t>BinSearchNode</a:t>
            </a:r>
            <a:r>
              <a:rPr lang="en-US" altLang="zh-CN" sz="3000" dirty="0"/>
              <a:t> </a:t>
            </a:r>
          </a:p>
          <a:p>
            <a:pPr marL="72000" algn="just">
              <a:spcBef>
                <a:spcPts val="0"/>
              </a:spcBef>
              <a:buNone/>
            </a:pPr>
            <a:r>
              <a:rPr lang="en-US" altLang="zh-CN" sz="3000" dirty="0"/>
              <a:t>   </a:t>
            </a:r>
            <a:r>
              <a:rPr lang="en-US" altLang="zh-CN" sz="3000" dirty="0" smtClean="0"/>
              <a:t>{ </a:t>
            </a:r>
            <a:r>
              <a:rPr lang="en-US" altLang="zh-CN" sz="3000" dirty="0" err="1">
                <a:solidFill>
                  <a:srgbClr val="0000CC"/>
                </a:solidFill>
              </a:rPr>
              <a:t>KeyType</a:t>
            </a:r>
            <a:r>
              <a:rPr lang="en-US" altLang="zh-CN" sz="3000" dirty="0"/>
              <a:t> key;</a:t>
            </a:r>
          </a:p>
          <a:p>
            <a:pPr marL="72000" algn="just">
              <a:spcBef>
                <a:spcPts val="0"/>
              </a:spcBef>
              <a:buNone/>
            </a:pPr>
            <a:r>
              <a:rPr lang="en-US" altLang="zh-CN" sz="3000" dirty="0"/>
              <a:t>    </a:t>
            </a:r>
            <a:r>
              <a:rPr lang="en-US" altLang="zh-CN" sz="3000" dirty="0" smtClean="0"/>
              <a:t> </a:t>
            </a:r>
            <a:r>
              <a:rPr lang="en-US" altLang="zh-CN" sz="3000" dirty="0" err="1" smtClean="0">
                <a:solidFill>
                  <a:srgbClr val="0000CC"/>
                </a:solidFill>
              </a:rPr>
              <a:t>PBinSearchNode</a:t>
            </a:r>
            <a:r>
              <a:rPr lang="en-US" altLang="zh-CN" sz="3000" dirty="0" smtClean="0"/>
              <a:t>  </a:t>
            </a:r>
            <a:r>
              <a:rPr lang="en-US" altLang="zh-CN" sz="3000" dirty="0" err="1"/>
              <a:t>llink</a:t>
            </a:r>
            <a:r>
              <a:rPr lang="en-US" altLang="zh-CN" sz="3000" dirty="0"/>
              <a:t>, </a:t>
            </a:r>
            <a:r>
              <a:rPr lang="en-US" altLang="zh-CN" sz="3000" dirty="0" err="1"/>
              <a:t>rlink</a:t>
            </a:r>
            <a:r>
              <a:rPr lang="en-US" altLang="zh-CN" sz="3000" dirty="0" smtClean="0"/>
              <a:t>; };</a:t>
            </a:r>
            <a:endParaRPr lang="zh-CN" altLang="en-US" sz="3000" dirty="0"/>
          </a:p>
          <a:p>
            <a:pPr marL="72000" algn="just">
              <a:spcBef>
                <a:spcPts val="0"/>
              </a:spcBef>
              <a:buNone/>
            </a:pPr>
            <a:r>
              <a:rPr lang="en-US" altLang="zh-CN" sz="3000" dirty="0" err="1">
                <a:solidFill>
                  <a:srgbClr val="990099"/>
                </a:solidFill>
              </a:rPr>
              <a:t>typedef</a:t>
            </a:r>
            <a:r>
              <a:rPr lang="en-US" altLang="zh-CN" sz="3000" dirty="0">
                <a:solidFill>
                  <a:srgbClr val="CC0099"/>
                </a:solidFill>
              </a:rPr>
              <a:t> </a:t>
            </a:r>
            <a:r>
              <a:rPr lang="en-US" altLang="zh-CN" sz="3000" dirty="0" err="1"/>
              <a:t>struct</a:t>
            </a:r>
            <a:r>
              <a:rPr lang="en-US" altLang="zh-CN" sz="3000" dirty="0"/>
              <a:t> </a:t>
            </a:r>
            <a:r>
              <a:rPr lang="en-US" altLang="zh-CN" sz="3000" dirty="0" err="1"/>
              <a:t>BinSearchNode</a:t>
            </a:r>
            <a:r>
              <a:rPr lang="en-US" altLang="zh-CN" sz="3000" dirty="0"/>
              <a:t> </a:t>
            </a:r>
            <a:r>
              <a:rPr lang="en-US" altLang="zh-CN" sz="3000" dirty="0" smtClean="0"/>
              <a:t>* </a:t>
            </a:r>
            <a:r>
              <a:rPr lang="en-US" altLang="zh-CN" sz="3000" dirty="0" err="1" smtClean="0">
                <a:solidFill>
                  <a:srgbClr val="990099"/>
                </a:solidFill>
              </a:rPr>
              <a:t>BinSearchTree</a:t>
            </a:r>
            <a:r>
              <a:rPr lang="en-US" altLang="zh-CN" sz="3000" dirty="0" smtClean="0">
                <a:solidFill>
                  <a:srgbClr val="CC0099"/>
                </a:solidFill>
              </a:rPr>
              <a:t>;</a:t>
            </a:r>
          </a:p>
          <a:p>
            <a:pPr marL="72000" algn="just">
              <a:spcBef>
                <a:spcPts val="2400"/>
              </a:spcBef>
              <a:buNone/>
            </a:pPr>
            <a:r>
              <a:rPr lang="en-US" altLang="zh-CN" sz="3000" dirty="0" err="1" smtClean="0">
                <a:solidFill>
                  <a:srgbClr val="990099"/>
                </a:solidFill>
              </a:rPr>
              <a:t>typedef</a:t>
            </a:r>
            <a:r>
              <a:rPr lang="en-US" altLang="zh-CN" sz="3000" dirty="0" smtClean="0"/>
              <a:t> </a:t>
            </a:r>
            <a:r>
              <a:rPr lang="en-US" altLang="zh-CN" sz="3000" dirty="0" err="1"/>
              <a:t>BinSearchTree</a:t>
            </a:r>
            <a:r>
              <a:rPr lang="en-US" altLang="zh-CN" sz="3000" dirty="0"/>
              <a:t> </a:t>
            </a:r>
            <a:r>
              <a:rPr lang="en-US" altLang="zh-CN" sz="3000" dirty="0" smtClean="0"/>
              <a:t>* </a:t>
            </a:r>
            <a:r>
              <a:rPr lang="en-US" altLang="zh-CN" sz="3000" dirty="0" err="1" smtClean="0">
                <a:solidFill>
                  <a:srgbClr val="990099"/>
                </a:solidFill>
              </a:rPr>
              <a:t>PBinSearchTree</a:t>
            </a:r>
            <a:r>
              <a:rPr lang="en-US" altLang="zh-CN" sz="3000" dirty="0" smtClean="0">
                <a:solidFill>
                  <a:srgbClr val="CC0099"/>
                </a:solidFill>
              </a:rPr>
              <a:t>; </a:t>
            </a:r>
          </a:p>
          <a:p>
            <a:pPr marL="72000" algn="just">
              <a:lnSpc>
                <a:spcPct val="70000"/>
              </a:lnSpc>
              <a:spcBef>
                <a:spcPts val="0"/>
              </a:spcBef>
              <a:buNone/>
            </a:pPr>
            <a:endParaRPr lang="en-US" altLang="zh-CN" sz="3000" dirty="0" smtClean="0"/>
          </a:p>
        </p:txBody>
      </p:sp>
      <p:sp>
        <p:nvSpPr>
          <p:cNvPr id="62" name="矩形 61"/>
          <p:cNvSpPr/>
          <p:nvPr/>
        </p:nvSpPr>
        <p:spPr>
          <a:xfrm>
            <a:off x="3276600" y="4419600"/>
            <a:ext cx="6096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00CC"/>
                </a:solidFill>
              </a:rPr>
              <a:t>//</a:t>
            </a:r>
            <a:r>
              <a:rPr lang="zh-CN" altLang="en-US" dirty="0" smtClean="0">
                <a:solidFill>
                  <a:srgbClr val="0000CC"/>
                </a:solidFill>
              </a:rPr>
              <a:t>二叉排序树 </a:t>
            </a:r>
            <a:r>
              <a:rPr lang="en-US" altLang="zh-CN" dirty="0" smtClean="0">
                <a:solidFill>
                  <a:srgbClr val="0000CC"/>
                </a:solidFill>
              </a:rPr>
              <a:t>(</a:t>
            </a:r>
            <a:r>
              <a:rPr lang="zh-CN" altLang="en-US" dirty="0" smtClean="0">
                <a:solidFill>
                  <a:srgbClr val="0000CC"/>
                </a:solidFill>
              </a:rPr>
              <a:t>指向树根的指针</a:t>
            </a:r>
            <a:r>
              <a:rPr lang="en-US" altLang="zh-CN" dirty="0" smtClean="0">
                <a:solidFill>
                  <a:srgbClr val="0000CC"/>
                </a:solidFill>
              </a:rPr>
              <a:t>)</a:t>
            </a:r>
            <a:r>
              <a:rPr lang="zh-CN" altLang="en-US" dirty="0" smtClean="0">
                <a:solidFill>
                  <a:srgbClr val="0000CC"/>
                </a:solidFill>
              </a:rPr>
              <a:t>类型</a:t>
            </a:r>
            <a:endParaRPr lang="en-US" altLang="zh-CN" dirty="0" smtClean="0">
              <a:solidFill>
                <a:srgbClr val="0000CC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3276600" y="5257800"/>
            <a:ext cx="6781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指向树的指针类型 </a:t>
            </a:r>
            <a:r>
              <a:rPr lang="en-US" altLang="zh-CN" dirty="0" smtClean="0">
                <a:solidFill>
                  <a:srgbClr val="008A00"/>
                </a:solidFill>
              </a:rPr>
              <a:t>(</a:t>
            </a:r>
            <a:r>
              <a:rPr lang="zh-CN" altLang="en-US" dirty="0" smtClean="0">
                <a:solidFill>
                  <a:srgbClr val="008A00"/>
                </a:solidFill>
              </a:rPr>
              <a:t>二级指针类型</a:t>
            </a:r>
            <a:r>
              <a:rPr lang="en-US" altLang="zh-CN" dirty="0" smtClean="0">
                <a:solidFill>
                  <a:srgbClr val="008A00"/>
                </a:solidFill>
              </a:rPr>
              <a:t>)</a:t>
            </a:r>
            <a:endParaRPr lang="en-US" altLang="zh-CN" dirty="0">
              <a:solidFill>
                <a:srgbClr val="008A0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494453" y="1152846"/>
            <a:ext cx="38875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8A00"/>
                </a:solidFill>
              </a:rPr>
              <a:t>//</a:t>
            </a:r>
            <a:r>
              <a:rPr lang="zh-CN" altLang="en-US" dirty="0" smtClean="0">
                <a:solidFill>
                  <a:srgbClr val="008A00"/>
                </a:solidFill>
              </a:rPr>
              <a:t>结点类型声明</a:t>
            </a:r>
            <a:endParaRPr lang="en-US" altLang="zh-CN" dirty="0" smtClean="0">
              <a:solidFill>
                <a:srgbClr val="008A00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265853" y="2286000"/>
            <a:ext cx="38875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rgbClr val="008000"/>
                </a:solidFill>
              </a:rPr>
              <a:t>//</a:t>
            </a:r>
            <a:r>
              <a:rPr lang="zh-CN" altLang="en-US" dirty="0" smtClean="0">
                <a:solidFill>
                  <a:srgbClr val="008000"/>
                </a:solidFill>
              </a:rPr>
              <a:t>结点类型</a:t>
            </a:r>
            <a:endParaRPr lang="en-US" altLang="zh-CN" dirty="0" smtClean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15921</TotalTime>
  <Words>3319</Words>
  <Application>Microsoft Office PowerPoint</Application>
  <PresentationFormat>全屏显示(4:3)</PresentationFormat>
  <Paragraphs>694</Paragraphs>
  <Slides>37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5" baseType="lpstr">
      <vt:lpstr>黑体</vt:lpstr>
      <vt:lpstr>楷体_GB2312</vt:lpstr>
      <vt:lpstr>宋体</vt:lpstr>
      <vt:lpstr>Arial</vt:lpstr>
      <vt:lpstr>Calibri</vt:lpstr>
      <vt:lpstr>Times New Roman</vt:lpstr>
      <vt:lpstr>Wingdings</vt:lpstr>
      <vt:lpstr>默认设计模板</vt:lpstr>
      <vt:lpstr>PowerPoint 演示文稿</vt:lpstr>
      <vt:lpstr>回顾</vt:lpstr>
      <vt:lpstr>回顾</vt:lpstr>
      <vt:lpstr>回顾</vt:lpstr>
      <vt:lpstr>散列表示有哪些缺点？</vt:lpstr>
      <vt:lpstr>二叉排序树</vt:lpstr>
      <vt:lpstr>二叉排序树</vt:lpstr>
      <vt:lpstr>二叉排序树</vt:lpstr>
      <vt:lpstr>二叉排序树--存储结构</vt:lpstr>
      <vt:lpstr>二叉排序树的检索</vt:lpstr>
      <vt:lpstr>二叉排序树的查找性能</vt:lpstr>
      <vt:lpstr>二叉排序树的查找性能</vt:lpstr>
      <vt:lpstr>二叉排序树的检索实现</vt:lpstr>
      <vt:lpstr>PowerPoint 演示文稿</vt:lpstr>
      <vt:lpstr>最大/最小、前驱/后继</vt:lpstr>
      <vt:lpstr>二叉排序树的插入</vt:lpstr>
      <vt:lpstr>二叉排序树的插入</vt:lpstr>
      <vt:lpstr>PowerPoint 演示文稿</vt:lpstr>
      <vt:lpstr>二叉排序树的构造</vt:lpstr>
      <vt:lpstr>二叉排序树的构造</vt:lpstr>
      <vt:lpstr>二叉排序树的删除</vt:lpstr>
      <vt:lpstr>PowerPoint 演示文稿</vt:lpstr>
      <vt:lpstr>PowerPoint 演示文稿</vt:lpstr>
      <vt:lpstr>二叉排序树的删除</vt:lpstr>
      <vt:lpstr>PowerPoint 演示文稿</vt:lpstr>
      <vt:lpstr>PowerPoint 演示文稿</vt:lpstr>
      <vt:lpstr>PowerPoint 演示文稿</vt:lpstr>
      <vt:lpstr>PowerPoint 演示文稿</vt:lpstr>
      <vt:lpstr>二叉排序树的删除</vt:lpstr>
      <vt:lpstr>二叉排序树的删除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小结</vt:lpstr>
      <vt:lpstr>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lenovo-</dc:creator>
  <cp:lastModifiedBy>TB</cp:lastModifiedBy>
  <cp:revision>2953</cp:revision>
  <cp:lastPrinted>1601-01-01T00:00:00Z</cp:lastPrinted>
  <dcterms:created xsi:type="dcterms:W3CDTF">1601-01-01T00:00:00Z</dcterms:created>
  <dcterms:modified xsi:type="dcterms:W3CDTF">2021-04-29T03:27:52Z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