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729" r:id="rId3"/>
    <p:sldId id="696" r:id="rId4"/>
    <p:sldId id="697" r:id="rId5"/>
    <p:sldId id="731" r:id="rId6"/>
    <p:sldId id="732" r:id="rId7"/>
    <p:sldId id="733" r:id="rId8"/>
    <p:sldId id="782" r:id="rId9"/>
    <p:sldId id="769" r:id="rId10"/>
    <p:sldId id="735" r:id="rId11"/>
    <p:sldId id="737" r:id="rId12"/>
    <p:sldId id="783" r:id="rId13"/>
    <p:sldId id="734" r:id="rId14"/>
    <p:sldId id="739" r:id="rId15"/>
    <p:sldId id="740" r:id="rId16"/>
    <p:sldId id="741" r:id="rId17"/>
    <p:sldId id="744" r:id="rId18"/>
    <p:sldId id="746" r:id="rId19"/>
    <p:sldId id="742" r:id="rId20"/>
    <p:sldId id="745" r:id="rId21"/>
    <p:sldId id="747" r:id="rId22"/>
    <p:sldId id="743" r:id="rId23"/>
    <p:sldId id="749" r:id="rId24"/>
    <p:sldId id="750" r:id="rId25"/>
    <p:sldId id="751" r:id="rId26"/>
    <p:sldId id="755" r:id="rId27"/>
    <p:sldId id="753" r:id="rId28"/>
    <p:sldId id="754" r:id="rId29"/>
    <p:sldId id="768" r:id="rId30"/>
    <p:sldId id="756" r:id="rId31"/>
    <p:sldId id="757" r:id="rId32"/>
    <p:sldId id="758" r:id="rId33"/>
    <p:sldId id="759" r:id="rId34"/>
    <p:sldId id="761" r:id="rId35"/>
    <p:sldId id="762" r:id="rId36"/>
    <p:sldId id="763" r:id="rId37"/>
    <p:sldId id="767" r:id="rId38"/>
    <p:sldId id="770" r:id="rId39"/>
    <p:sldId id="772" r:id="rId40"/>
    <p:sldId id="773" r:id="rId41"/>
    <p:sldId id="774" r:id="rId42"/>
    <p:sldId id="775" r:id="rId43"/>
    <p:sldId id="780" r:id="rId44"/>
    <p:sldId id="781" r:id="rId45"/>
    <p:sldId id="776" r:id="rId46"/>
    <p:sldId id="777" r:id="rId47"/>
    <p:sldId id="778" r:id="rId48"/>
    <p:sldId id="779" r:id="rId49"/>
    <p:sldId id="726" r:id="rId50"/>
    <p:sldId id="654" r:id="rId51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37F16"/>
    <a:srgbClr val="0000CC"/>
    <a:srgbClr val="990099"/>
    <a:srgbClr val="8AE75B"/>
    <a:srgbClr val="008000"/>
    <a:srgbClr val="9E7800"/>
    <a:srgbClr val="D2A000"/>
    <a:srgbClr val="0033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4483" autoAdjust="0"/>
  </p:normalViewPr>
  <p:slideViewPr>
    <p:cSldViewPr>
      <p:cViewPr varScale="1">
        <p:scale>
          <a:sx n="103" d="100"/>
          <a:sy n="103" d="100"/>
        </p:scale>
        <p:origin x="878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68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96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7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高级字典结构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21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讲：平衡二叉排序树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latin typeface="+mj-lt"/>
              </a:rPr>
              <a:t> 向</a:t>
            </a:r>
            <a:r>
              <a:rPr lang="en-US" altLang="zh-CN" kern="0" dirty="0" smtClean="0">
                <a:latin typeface="+mj-lt"/>
              </a:rPr>
              <a:t>AVL</a:t>
            </a:r>
            <a:r>
              <a:rPr lang="zh-CN" altLang="en-US" kern="0" dirty="0" smtClean="0">
                <a:latin typeface="+mj-lt"/>
              </a:rPr>
              <a:t>树中，插入</a:t>
            </a:r>
            <a:r>
              <a:rPr lang="en-US" altLang="zh-CN" kern="0" dirty="0" smtClean="0">
                <a:latin typeface="+mj-lt"/>
              </a:rPr>
              <a:t>1</a:t>
            </a:r>
            <a:r>
              <a:rPr lang="zh-CN" altLang="en-US" kern="0" dirty="0" smtClean="0">
                <a:latin typeface="+mj-lt"/>
              </a:rPr>
              <a:t>个新结点，会破坏平衡吗？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1. </a:t>
            </a:r>
            <a:r>
              <a:rPr lang="zh-CN" altLang="en-US" kern="0" dirty="0" smtClean="0">
                <a:latin typeface="+mj-lt"/>
              </a:rPr>
              <a:t>若新结点</a:t>
            </a:r>
            <a:r>
              <a:rPr lang="zh-CN" altLang="en-US" kern="0" dirty="0" smtClean="0">
                <a:solidFill>
                  <a:srgbClr val="137F16"/>
                </a:solidFill>
                <a:latin typeface="+mj-lt"/>
              </a:rPr>
              <a:t>不改变“以其父亲为根”的子树的高度</a:t>
            </a:r>
            <a:endParaRPr lang="en-US" altLang="zh-CN" kern="0" dirty="0" smtClean="0">
              <a:solidFill>
                <a:srgbClr val="137F16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不破坏</a:t>
            </a:r>
            <a:endParaRPr lang="en-US" altLang="zh-CN" kern="0" dirty="0" smtClean="0">
              <a:latin typeface="+mj-lt"/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  <a:sym typeface="Wingdings" pitchFamily="2" charset="2"/>
              </a:rPr>
              <a:t>   -- 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例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1</a:t>
            </a:r>
            <a:r>
              <a:rPr lang="zh-CN" altLang="en-US" kern="0" dirty="0" smtClean="0">
                <a:latin typeface="+mj-lt"/>
                <a:sym typeface="Wingdings" pitchFamily="2" charset="2"/>
              </a:rPr>
              <a:t>：新插入</a:t>
            </a:r>
            <a:r>
              <a:rPr lang="en-US" altLang="zh-CN" kern="0" dirty="0" smtClean="0">
                <a:latin typeface="+mj-lt"/>
                <a:sym typeface="Wingdings" pitchFamily="2" charset="2"/>
              </a:rPr>
              <a:t>70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61841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475600" y="2590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6771000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779841" y="4267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152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248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4595841" y="2959535"/>
            <a:ext cx="948296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5875063" y="2959535"/>
            <a:ext cx="1129937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4013841" y="3786925"/>
            <a:ext cx="416537" cy="480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6482400" y="3786925"/>
            <a:ext cx="3571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7170463" y="3786925"/>
            <a:ext cx="3787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356841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3590841" y="4635935"/>
            <a:ext cx="257537" cy="479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4179304" y="4635935"/>
            <a:ext cx="264137" cy="49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209441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5856600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6090600" y="4584935"/>
            <a:ext cx="226337" cy="530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4761304" y="3786925"/>
            <a:ext cx="304937" cy="4569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4832241" y="4243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83" name="矩形 82"/>
          <p:cNvSpPr/>
          <p:nvPr/>
        </p:nvSpPr>
        <p:spPr>
          <a:xfrm>
            <a:off x="3200400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23641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7378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9570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195041" y="297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787159" y="2209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912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096000" y="37653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78400" y="3733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781800" y="289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6705600" y="51306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95" name="直接连接符 94"/>
          <p:cNvCxnSpPr>
            <a:stCxn id="58" idx="5"/>
            <a:endCxn id="94" idx="0"/>
          </p:cNvCxnSpPr>
          <p:nvPr/>
        </p:nvCxnSpPr>
        <p:spPr bwMode="auto">
          <a:xfrm>
            <a:off x="6647863" y="4584935"/>
            <a:ext cx="291737" cy="54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858000" y="470305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553200" y="3886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5715000" y="4343400"/>
            <a:ext cx="76200" cy="1143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 animBg="1"/>
      <p:bldP spid="97" grpId="0"/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latin typeface="+mj-lt"/>
              </a:rPr>
              <a:t> 向</a:t>
            </a:r>
            <a:r>
              <a:rPr lang="en-US" altLang="zh-CN" kern="0" dirty="0" smtClean="0">
                <a:latin typeface="+mj-lt"/>
              </a:rPr>
              <a:t>AVL</a:t>
            </a:r>
            <a:r>
              <a:rPr lang="zh-CN" altLang="en-US" kern="0" dirty="0" smtClean="0">
                <a:latin typeface="+mj-lt"/>
              </a:rPr>
              <a:t>树中，插入</a:t>
            </a:r>
            <a:r>
              <a:rPr lang="en-US" altLang="zh-CN" kern="0" dirty="0" smtClean="0">
                <a:latin typeface="+mj-lt"/>
              </a:rPr>
              <a:t>1</a:t>
            </a:r>
            <a:r>
              <a:rPr lang="zh-CN" altLang="en-US" kern="0" dirty="0" smtClean="0">
                <a:latin typeface="+mj-lt"/>
              </a:rPr>
              <a:t>个新结点，会破坏平衡吗？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2. </a:t>
            </a:r>
            <a:r>
              <a:rPr lang="zh-CN" altLang="en-US" kern="0" dirty="0" smtClean="0">
                <a:latin typeface="+mj-lt"/>
              </a:rPr>
              <a:t>若</a:t>
            </a:r>
            <a:r>
              <a:rPr lang="zh-CN" altLang="en-US" kern="0" dirty="0" smtClean="0"/>
              <a:t>新结点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增加了“以其父亲为根”的子树的高度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/>
              <a:t>     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不一定</a:t>
            </a:r>
            <a:r>
              <a:rPr lang="zh-CN" altLang="en-US" kern="0" dirty="0" smtClean="0"/>
              <a:t> 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-- </a:t>
            </a:r>
            <a:r>
              <a:rPr lang="zh-CN" altLang="en-US" kern="0" dirty="0" smtClean="0">
                <a:latin typeface="+mj-lt"/>
              </a:rPr>
              <a:t>例</a:t>
            </a:r>
            <a:r>
              <a:rPr lang="en-US" altLang="zh-CN" kern="0" dirty="0" smtClean="0">
                <a:latin typeface="+mj-lt"/>
              </a:rPr>
              <a:t>2.1</a:t>
            </a:r>
            <a:r>
              <a:rPr lang="zh-CN" altLang="en-US" kern="0" dirty="0" smtClean="0">
                <a:latin typeface="+mj-lt"/>
              </a:rPr>
              <a:t>：新插入</a:t>
            </a:r>
            <a:r>
              <a:rPr lang="en-US" altLang="zh-CN" kern="0" dirty="0" smtClean="0">
                <a:latin typeface="+mj-lt"/>
              </a:rPr>
              <a:t>95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-- </a:t>
            </a:r>
            <a:r>
              <a:rPr lang="zh-CN" altLang="en-US" kern="0" dirty="0" smtClean="0">
                <a:latin typeface="+mj-lt"/>
              </a:rPr>
              <a:t>例</a:t>
            </a:r>
            <a:r>
              <a:rPr lang="en-US" altLang="zh-CN" kern="0" dirty="0" smtClean="0">
                <a:latin typeface="+mj-lt"/>
              </a:rPr>
              <a:t>2.2</a:t>
            </a:r>
            <a:r>
              <a:rPr lang="zh-CN" altLang="en-US" kern="0" dirty="0" smtClean="0">
                <a:latin typeface="+mj-lt"/>
              </a:rPr>
              <a:t>：新插入</a:t>
            </a:r>
            <a:r>
              <a:rPr lang="en-US" altLang="zh-CN" kern="0" dirty="0" smtClean="0">
                <a:latin typeface="+mj-lt"/>
              </a:rPr>
              <a:t>3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61841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475600" y="2590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6771000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779841" y="4267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04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248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4595841" y="2959535"/>
            <a:ext cx="948296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5875063" y="2959535"/>
            <a:ext cx="1129937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4013841" y="3786925"/>
            <a:ext cx="416537" cy="480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6482400" y="3786925"/>
            <a:ext cx="3571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7170463" y="3786925"/>
            <a:ext cx="3679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356841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3590841" y="4635935"/>
            <a:ext cx="257537" cy="479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4179304" y="4635935"/>
            <a:ext cx="264137" cy="49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209441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5856600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6090600" y="4584935"/>
            <a:ext cx="226337" cy="530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4761304" y="3786925"/>
            <a:ext cx="304937" cy="4569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4832241" y="4243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83" name="矩形 82"/>
          <p:cNvSpPr/>
          <p:nvPr/>
        </p:nvSpPr>
        <p:spPr>
          <a:xfrm>
            <a:off x="3200400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4423641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7378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9570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195041" y="297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912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67600" y="3733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781800" y="289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6705600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95" name="直接连接符 94"/>
          <p:cNvCxnSpPr>
            <a:stCxn id="58" idx="5"/>
            <a:endCxn id="94" idx="0"/>
          </p:cNvCxnSpPr>
          <p:nvPr/>
        </p:nvCxnSpPr>
        <p:spPr bwMode="auto">
          <a:xfrm>
            <a:off x="6647863" y="4584935"/>
            <a:ext cx="291737" cy="54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8580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553200" y="3886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761600" y="5117665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39" name="直接连接符 38"/>
          <p:cNvCxnSpPr>
            <a:stCxn id="57" idx="5"/>
            <a:endCxn id="38" idx="0"/>
          </p:cNvCxnSpPr>
          <p:nvPr/>
        </p:nvCxnSpPr>
        <p:spPr bwMode="auto">
          <a:xfrm>
            <a:off x="7703863" y="4584935"/>
            <a:ext cx="291737" cy="53273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7924800" y="470305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92159" y="3917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86600" y="3026658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8305799" y="4324200"/>
            <a:ext cx="108000" cy="360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305800" y="4343400"/>
            <a:ext cx="108000" cy="1188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534400" y="3505200"/>
            <a:ext cx="108000" cy="2016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87159" y="2209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2966400" y="5816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49" name="直接连接符 48"/>
          <p:cNvCxnSpPr>
            <a:stCxn id="64" idx="3"/>
            <a:endCxn id="48" idx="0"/>
          </p:cNvCxnSpPr>
          <p:nvPr/>
        </p:nvCxnSpPr>
        <p:spPr bwMode="auto">
          <a:xfrm flipH="1">
            <a:off x="3200400" y="5484325"/>
            <a:ext cx="224978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895600" y="5334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076133" y="4724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81400" y="38100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38600" y="30033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257800" y="2209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  <p:bldP spid="87" grpId="0"/>
      <p:bldP spid="92" grpId="0"/>
      <p:bldP spid="93" grpId="0"/>
      <p:bldP spid="38" grpId="0" animBg="1"/>
      <p:bldP spid="41" grpId="0"/>
      <p:bldP spid="42" grpId="0"/>
      <p:bldP spid="43" grpId="0"/>
      <p:bldP spid="44" grpId="1" animBg="1"/>
      <p:bldP spid="45" grpId="0" animBg="1"/>
      <p:bldP spid="47" grpId="0"/>
      <p:bldP spid="48" grpId="0" animBg="1"/>
      <p:bldP spid="51" grpId="0"/>
      <p:bldP spid="52" grpId="0"/>
      <p:bldP spid="68" grpId="0"/>
      <p:bldP spid="69" grpId="0"/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插入结点的影响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524000"/>
            <a:ext cx="89154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latin typeface="+mj-lt"/>
              </a:rPr>
              <a:t> 只可能改变祖先的平衡因子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latin typeface="+mj-lt"/>
              </a:rPr>
              <a:t> 若某结点为根的子树高度不变，其祖先的平衡因子亦不会发生变化</a:t>
            </a:r>
            <a:endParaRPr lang="en-US" altLang="zh-CN" kern="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952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最小不平衡子树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定义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137F16"/>
                </a:solidFill>
                <a:latin typeface="+mj-lt"/>
              </a:rPr>
              <a:t> 插入后回顾计算：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最小不平衡子树？</a:t>
            </a:r>
            <a:r>
              <a:rPr lang="zh-CN" altLang="en-US" sz="3000" kern="0" dirty="0" smtClean="0"/>
              <a:t>（根在哪？）</a:t>
            </a:r>
            <a:endParaRPr lang="en-US" altLang="zh-CN" sz="3000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j-lt"/>
              </a:rPr>
              <a:t>   </a:t>
            </a:r>
            <a:r>
              <a:rPr lang="en-US" altLang="zh-CN" sz="3000" kern="0" dirty="0" smtClean="0">
                <a:latin typeface="+mj-lt"/>
              </a:rPr>
              <a:t>-- </a:t>
            </a:r>
            <a:r>
              <a:rPr lang="zh-CN" altLang="en-US" sz="3000" kern="0" dirty="0" smtClean="0">
                <a:latin typeface="+mj-lt"/>
              </a:rPr>
              <a:t>在新插入结点的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sz="3000" kern="0" dirty="0" smtClean="0">
                <a:latin typeface="+mj-lt"/>
              </a:rPr>
              <a:t>，离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新结点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sz="3000" kern="0" dirty="0" smtClean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                                              且平衡因子绝对值</a:t>
            </a: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&gt;1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19419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98" name="Oval 27"/>
          <p:cNvSpPr>
            <a:spLocks noChangeArrowheads="1"/>
          </p:cNvSpPr>
          <p:nvPr/>
        </p:nvSpPr>
        <p:spPr bwMode="auto">
          <a:xfrm>
            <a:off x="28045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37257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3599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1296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33420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98" idx="3"/>
            <a:endCxn id="97" idx="0"/>
          </p:cNvCxnSpPr>
          <p:nvPr/>
        </p:nvCxnSpPr>
        <p:spPr bwMode="auto">
          <a:xfrm flipH="1">
            <a:off x="21759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98" idx="5"/>
            <a:endCxn id="99" idx="0"/>
          </p:cNvCxnSpPr>
          <p:nvPr/>
        </p:nvCxnSpPr>
        <p:spPr bwMode="auto">
          <a:xfrm>
            <a:off x="32040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97" idx="3"/>
            <a:endCxn id="100" idx="0"/>
          </p:cNvCxnSpPr>
          <p:nvPr/>
        </p:nvCxnSpPr>
        <p:spPr bwMode="auto">
          <a:xfrm flipH="1">
            <a:off x="15939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99" idx="3"/>
            <a:endCxn id="102" idx="0"/>
          </p:cNvCxnSpPr>
          <p:nvPr/>
        </p:nvCxnSpPr>
        <p:spPr bwMode="auto">
          <a:xfrm flipH="1">
            <a:off x="35760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9" idx="5"/>
            <a:endCxn id="101" idx="0"/>
          </p:cNvCxnSpPr>
          <p:nvPr/>
        </p:nvCxnSpPr>
        <p:spPr bwMode="auto">
          <a:xfrm>
            <a:off x="41251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9369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109" name="直接连接符 108"/>
          <p:cNvCxnSpPr>
            <a:stCxn id="100" idx="3"/>
            <a:endCxn id="108" idx="0"/>
          </p:cNvCxnSpPr>
          <p:nvPr/>
        </p:nvCxnSpPr>
        <p:spPr bwMode="auto">
          <a:xfrm flipH="1">
            <a:off x="11709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>
            <a:stCxn id="111" idx="0"/>
            <a:endCxn id="100" idx="5"/>
          </p:cNvCxnSpPr>
          <p:nvPr/>
        </p:nvCxnSpPr>
        <p:spPr bwMode="auto">
          <a:xfrm flipH="1" flipV="1">
            <a:off x="17593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7895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29502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113" name="直接连接符 112"/>
          <p:cNvCxnSpPr>
            <a:stCxn id="102" idx="3"/>
            <a:endCxn id="112" idx="0"/>
          </p:cNvCxnSpPr>
          <p:nvPr/>
        </p:nvCxnSpPr>
        <p:spPr bwMode="auto">
          <a:xfrm flipH="1">
            <a:off x="31842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115" idx="0"/>
            <a:endCxn id="97" idx="5"/>
          </p:cNvCxnSpPr>
          <p:nvPr/>
        </p:nvCxnSpPr>
        <p:spPr bwMode="auto">
          <a:xfrm flipH="1" flipV="1">
            <a:off x="23413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23085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116" name="矩形 115"/>
          <p:cNvSpPr/>
          <p:nvPr/>
        </p:nvSpPr>
        <p:spPr>
          <a:xfrm>
            <a:off x="9103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179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8569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4" name="Oval 30"/>
          <p:cNvSpPr>
            <a:spLocks noChangeArrowheads="1"/>
          </p:cNvSpPr>
          <p:nvPr/>
        </p:nvSpPr>
        <p:spPr bwMode="auto">
          <a:xfrm>
            <a:off x="37992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125" name="直接连接符 124"/>
          <p:cNvCxnSpPr>
            <a:stCxn id="102" idx="5"/>
            <a:endCxn id="124" idx="0"/>
          </p:cNvCxnSpPr>
          <p:nvPr/>
        </p:nvCxnSpPr>
        <p:spPr bwMode="auto">
          <a:xfrm>
            <a:off x="37414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Oval 30"/>
          <p:cNvSpPr>
            <a:spLocks noChangeArrowheads="1"/>
          </p:cNvSpPr>
          <p:nvPr/>
        </p:nvSpPr>
        <p:spPr bwMode="auto">
          <a:xfrm>
            <a:off x="45106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129" name="直接连接符 128"/>
          <p:cNvCxnSpPr>
            <a:stCxn id="101" idx="5"/>
            <a:endCxn id="128" idx="0"/>
          </p:cNvCxnSpPr>
          <p:nvPr/>
        </p:nvCxnSpPr>
        <p:spPr bwMode="auto">
          <a:xfrm>
            <a:off x="45291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5988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138" name="直接连接符 137"/>
          <p:cNvCxnSpPr>
            <a:stCxn id="108" idx="3"/>
            <a:endCxn id="137" idx="0"/>
          </p:cNvCxnSpPr>
          <p:nvPr/>
        </p:nvCxnSpPr>
        <p:spPr bwMode="auto">
          <a:xfrm flipH="1">
            <a:off x="8328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3810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615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0187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5240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297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958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10758" y="3327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631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768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2" name="椭圆 51"/>
          <p:cNvSpPr/>
          <p:nvPr/>
        </p:nvSpPr>
        <p:spPr bwMode="auto">
          <a:xfrm rot="1693904">
            <a:off x="513698" y="3044558"/>
            <a:ext cx="2133600" cy="3352800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19356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9" name="矩形 58"/>
          <p:cNvSpPr/>
          <p:nvPr/>
        </p:nvSpPr>
        <p:spPr>
          <a:xfrm>
            <a:off x="3120159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66533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486400" y="3048000"/>
            <a:ext cx="3657600" cy="3124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baseline="0" dirty="0" smtClean="0">
                <a:latin typeface="+mj-lt"/>
              </a:rPr>
              <a:t> 调整平衡：</a:t>
            </a:r>
            <a:endParaRPr lang="en-US" altLang="zh-CN" sz="3000" kern="0" baseline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zh-CN" altLang="en-US" sz="3000" kern="0" dirty="0" smtClean="0">
                <a:latin typeface="+mj-lt"/>
              </a:rPr>
              <a:t>使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最小不平衡子树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zh-CN" altLang="en-US" sz="3000" kern="0" dirty="0" smtClean="0">
                <a:latin typeface="+mj-lt"/>
              </a:rPr>
              <a:t>在新结点插入前后</a:t>
            </a:r>
            <a:endParaRPr lang="en-US" altLang="zh-CN" sz="3000" kern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高度不变、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保持平衡</a:t>
            </a:r>
            <a:endParaRPr lang="en-US" altLang="zh-CN" sz="3000" kern="0" baseline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endParaRPr lang="en-US" altLang="zh-CN" sz="3200" kern="0" baseline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最小不平衡子树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怎么找？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 smtClean="0">
                <a:solidFill>
                  <a:srgbClr val="137F16"/>
                </a:solidFill>
                <a:latin typeface="+mj-lt"/>
              </a:rPr>
              <a:t> 插入前预判：</a:t>
            </a:r>
            <a:r>
              <a:rPr lang="zh-CN" altLang="en-US" kern="0" dirty="0" smtClean="0">
                <a:latin typeface="+mj-lt"/>
              </a:rPr>
              <a:t>谁</a:t>
            </a:r>
            <a:r>
              <a:rPr lang="zh-CN" altLang="en-US" kern="0" dirty="0" smtClean="0">
                <a:solidFill>
                  <a:srgbClr val="990099"/>
                </a:solidFill>
                <a:latin typeface="+mj-lt"/>
              </a:rPr>
              <a:t>可能是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“</a:t>
            </a:r>
            <a:r>
              <a:rPr lang="zh-CN" altLang="en-US" kern="0" dirty="0" smtClean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” </a:t>
            </a:r>
            <a:r>
              <a:rPr lang="zh-CN" altLang="en-US" kern="0" dirty="0" smtClean="0">
                <a:latin typeface="+mj-lt"/>
              </a:rPr>
              <a:t>的根？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j-lt"/>
              </a:rPr>
              <a:t> 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在新结点的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kern="0" dirty="0" smtClean="0">
                <a:latin typeface="+mj-lt"/>
              </a:rPr>
              <a:t>，离新结点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      </a:t>
            </a:r>
            <a:r>
              <a:rPr lang="zh-CN" altLang="en-US" kern="0" dirty="0" smtClean="0">
                <a:latin typeface="+mj-lt"/>
              </a:rPr>
              <a:t>且新结点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插入之前</a:t>
            </a:r>
            <a:r>
              <a:rPr lang="zh-CN" altLang="en-US" kern="0" dirty="0" smtClean="0">
                <a:latin typeface="+mj-lt"/>
              </a:rPr>
              <a:t>，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平衡因子绝对值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&gt;0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94" name="Oval 26"/>
          <p:cNvSpPr>
            <a:spLocks noChangeArrowheads="1"/>
          </p:cNvSpPr>
          <p:nvPr/>
        </p:nvSpPr>
        <p:spPr bwMode="auto">
          <a:xfrm>
            <a:off x="19419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95" name="Oval 27"/>
          <p:cNvSpPr>
            <a:spLocks noChangeArrowheads="1"/>
          </p:cNvSpPr>
          <p:nvPr/>
        </p:nvSpPr>
        <p:spPr bwMode="auto">
          <a:xfrm>
            <a:off x="28045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37257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13599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41296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21" name="Oval 29"/>
          <p:cNvSpPr>
            <a:spLocks noChangeArrowheads="1"/>
          </p:cNvSpPr>
          <p:nvPr/>
        </p:nvSpPr>
        <p:spPr bwMode="auto">
          <a:xfrm>
            <a:off x="33420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122" name="直接连接符 121"/>
          <p:cNvCxnSpPr>
            <a:stCxn id="95" idx="3"/>
            <a:endCxn id="94" idx="0"/>
          </p:cNvCxnSpPr>
          <p:nvPr/>
        </p:nvCxnSpPr>
        <p:spPr bwMode="auto">
          <a:xfrm flipH="1">
            <a:off x="21759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95" idx="5"/>
            <a:endCxn id="96" idx="0"/>
          </p:cNvCxnSpPr>
          <p:nvPr/>
        </p:nvCxnSpPr>
        <p:spPr bwMode="auto">
          <a:xfrm>
            <a:off x="32040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94" idx="3"/>
            <a:endCxn id="117" idx="0"/>
          </p:cNvCxnSpPr>
          <p:nvPr/>
        </p:nvCxnSpPr>
        <p:spPr bwMode="auto">
          <a:xfrm flipH="1">
            <a:off x="15939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96" idx="3"/>
            <a:endCxn id="121" idx="0"/>
          </p:cNvCxnSpPr>
          <p:nvPr/>
        </p:nvCxnSpPr>
        <p:spPr bwMode="auto">
          <a:xfrm flipH="1">
            <a:off x="35760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>
            <a:stCxn id="96" idx="5"/>
            <a:endCxn id="119" idx="0"/>
          </p:cNvCxnSpPr>
          <p:nvPr/>
        </p:nvCxnSpPr>
        <p:spPr bwMode="auto">
          <a:xfrm>
            <a:off x="41251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9369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132" name="直接连接符 131"/>
          <p:cNvCxnSpPr>
            <a:stCxn id="117" idx="3"/>
            <a:endCxn id="131" idx="0"/>
          </p:cNvCxnSpPr>
          <p:nvPr/>
        </p:nvCxnSpPr>
        <p:spPr bwMode="auto">
          <a:xfrm flipH="1">
            <a:off x="11709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132"/>
          <p:cNvCxnSpPr>
            <a:stCxn id="134" idx="0"/>
            <a:endCxn id="117" idx="5"/>
          </p:cNvCxnSpPr>
          <p:nvPr/>
        </p:nvCxnSpPr>
        <p:spPr bwMode="auto">
          <a:xfrm flipH="1" flipV="1">
            <a:off x="17593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30"/>
          <p:cNvSpPr>
            <a:spLocks noChangeArrowheads="1"/>
          </p:cNvSpPr>
          <p:nvPr/>
        </p:nvSpPr>
        <p:spPr bwMode="auto">
          <a:xfrm>
            <a:off x="17895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135" name="Oval 29"/>
          <p:cNvSpPr>
            <a:spLocks noChangeArrowheads="1"/>
          </p:cNvSpPr>
          <p:nvPr/>
        </p:nvSpPr>
        <p:spPr bwMode="auto">
          <a:xfrm>
            <a:off x="29502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21" idx="3"/>
            <a:endCxn id="135" idx="0"/>
          </p:cNvCxnSpPr>
          <p:nvPr/>
        </p:nvCxnSpPr>
        <p:spPr bwMode="auto">
          <a:xfrm flipH="1">
            <a:off x="31842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直接连接符 145"/>
          <p:cNvCxnSpPr>
            <a:stCxn id="147" idx="0"/>
            <a:endCxn id="94" idx="5"/>
          </p:cNvCxnSpPr>
          <p:nvPr/>
        </p:nvCxnSpPr>
        <p:spPr bwMode="auto">
          <a:xfrm flipH="1" flipV="1">
            <a:off x="23413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Oval 30"/>
          <p:cNvSpPr>
            <a:spLocks noChangeArrowheads="1"/>
          </p:cNvSpPr>
          <p:nvPr/>
        </p:nvSpPr>
        <p:spPr bwMode="auto">
          <a:xfrm>
            <a:off x="23085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148" name="矩形 147"/>
          <p:cNvSpPr/>
          <p:nvPr/>
        </p:nvSpPr>
        <p:spPr>
          <a:xfrm>
            <a:off x="9103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3179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8569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3" name="Oval 30"/>
          <p:cNvSpPr>
            <a:spLocks noChangeArrowheads="1"/>
          </p:cNvSpPr>
          <p:nvPr/>
        </p:nvSpPr>
        <p:spPr bwMode="auto">
          <a:xfrm>
            <a:off x="45106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154" name="直接连接符 153"/>
          <p:cNvCxnSpPr>
            <a:stCxn id="119" idx="5"/>
            <a:endCxn id="153" idx="0"/>
          </p:cNvCxnSpPr>
          <p:nvPr/>
        </p:nvCxnSpPr>
        <p:spPr bwMode="auto">
          <a:xfrm>
            <a:off x="45291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矩形 154"/>
          <p:cNvSpPr/>
          <p:nvPr/>
        </p:nvSpPr>
        <p:spPr>
          <a:xfrm>
            <a:off x="3120159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6" name="Oval 30"/>
          <p:cNvSpPr>
            <a:spLocks noChangeArrowheads="1"/>
          </p:cNvSpPr>
          <p:nvPr/>
        </p:nvSpPr>
        <p:spPr bwMode="auto">
          <a:xfrm>
            <a:off x="5988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157" name="直接连接符 156"/>
          <p:cNvCxnSpPr>
            <a:stCxn id="131" idx="3"/>
            <a:endCxn id="156" idx="0"/>
          </p:cNvCxnSpPr>
          <p:nvPr/>
        </p:nvCxnSpPr>
        <p:spPr bwMode="auto">
          <a:xfrm flipH="1">
            <a:off x="8328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矩形 157"/>
          <p:cNvSpPr/>
          <p:nvPr/>
        </p:nvSpPr>
        <p:spPr>
          <a:xfrm>
            <a:off x="3810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615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0187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15240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2466533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7297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4958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110758" y="3327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2631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8768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8" name="Oval 26"/>
          <p:cNvSpPr>
            <a:spLocks noChangeArrowheads="1"/>
          </p:cNvSpPr>
          <p:nvPr/>
        </p:nvSpPr>
        <p:spPr bwMode="auto">
          <a:xfrm>
            <a:off x="19356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170" name="右大括号 169"/>
          <p:cNvSpPr/>
          <p:nvPr/>
        </p:nvSpPr>
        <p:spPr bwMode="auto">
          <a:xfrm>
            <a:off x="7162800" y="1752600"/>
            <a:ext cx="252000" cy="900000"/>
          </a:xfrm>
          <a:prstGeom prst="rightBrac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5181600" y="3124200"/>
            <a:ext cx="3962400" cy="2314480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1. </a:t>
            </a:r>
            <a:r>
              <a:rPr lang="zh-CN" altLang="en-US" dirty="0" smtClean="0"/>
              <a:t>每个结点附带</a:t>
            </a:r>
            <a:r>
              <a:rPr lang="en-US" altLang="zh-CN" dirty="0" smtClean="0">
                <a:solidFill>
                  <a:srgbClr val="990099"/>
                </a:solidFill>
              </a:rPr>
              <a:t>bf</a:t>
            </a:r>
            <a:r>
              <a:rPr lang="zh-CN" altLang="en-US" dirty="0" smtClean="0">
                <a:solidFill>
                  <a:srgbClr val="990099"/>
                </a:solidFill>
              </a:rPr>
              <a:t>属性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2. </a:t>
            </a:r>
            <a:r>
              <a:rPr lang="zh-CN" altLang="en-US" dirty="0" smtClean="0"/>
              <a:t>寻找插入位置过程中，</a:t>
            </a:r>
            <a:r>
              <a:rPr lang="zh-CN" altLang="en-US" dirty="0" smtClean="0">
                <a:solidFill>
                  <a:srgbClr val="990099"/>
                </a:solidFill>
              </a:rPr>
              <a:t>判断</a:t>
            </a:r>
            <a:r>
              <a:rPr lang="en-US" altLang="zh-CN" dirty="0" smtClean="0">
                <a:solidFill>
                  <a:srgbClr val="990099"/>
                </a:solidFill>
              </a:rPr>
              <a:t>bf</a:t>
            </a:r>
            <a:r>
              <a:rPr lang="zh-CN" altLang="en-US" dirty="0" smtClean="0">
                <a:solidFill>
                  <a:srgbClr val="990099"/>
                </a:solidFill>
              </a:rPr>
              <a:t>，记录“可疑点”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3. </a:t>
            </a:r>
            <a:r>
              <a:rPr lang="zh-CN" altLang="en-US" dirty="0" smtClean="0">
                <a:solidFill>
                  <a:srgbClr val="0000CC"/>
                </a:solidFill>
              </a:rPr>
              <a:t>判断“可疑结点”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cxnSp>
        <p:nvCxnSpPr>
          <p:cNvPr id="174" name="直接连接符 173"/>
          <p:cNvCxnSpPr>
            <a:stCxn id="170" idx="1"/>
          </p:cNvCxnSpPr>
          <p:nvPr/>
        </p:nvCxnSpPr>
        <p:spPr bwMode="auto">
          <a:xfrm>
            <a:off x="7414800" y="2202600"/>
            <a:ext cx="281400" cy="9216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Oval 30"/>
          <p:cNvSpPr>
            <a:spLocks noChangeArrowheads="1"/>
          </p:cNvSpPr>
          <p:nvPr/>
        </p:nvSpPr>
        <p:spPr bwMode="auto">
          <a:xfrm>
            <a:off x="37992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182" name="直接连接符 181"/>
          <p:cNvCxnSpPr>
            <a:endCxn id="181" idx="0"/>
          </p:cNvCxnSpPr>
          <p:nvPr/>
        </p:nvCxnSpPr>
        <p:spPr bwMode="auto">
          <a:xfrm>
            <a:off x="37414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28"/>
          <p:cNvSpPr>
            <a:spLocks noChangeArrowheads="1"/>
          </p:cNvSpPr>
          <p:nvPr/>
        </p:nvSpPr>
        <p:spPr bwMode="auto">
          <a:xfrm>
            <a:off x="3733800" y="3526542"/>
            <a:ext cx="468000" cy="4320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89" name="矩形 188"/>
          <p:cNvSpPr/>
          <p:nvPr/>
        </p:nvSpPr>
        <p:spPr bwMode="auto">
          <a:xfrm>
            <a:off x="1143000" y="5364000"/>
            <a:ext cx="8001000" cy="1126462"/>
          </a:xfrm>
          <a:prstGeom prst="rect">
            <a:avLst/>
          </a:prstGeom>
          <a:solidFill>
            <a:srgbClr val="0033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3.1. </a:t>
            </a:r>
            <a:r>
              <a:rPr lang="zh-CN" altLang="en-US" dirty="0" smtClean="0">
                <a:solidFill>
                  <a:schemeClr val="bg1"/>
                </a:solidFill>
              </a:rPr>
              <a:t>若该点原</a:t>
            </a:r>
            <a:r>
              <a:rPr lang="en-US" altLang="zh-CN" dirty="0" smtClean="0">
                <a:solidFill>
                  <a:schemeClr val="bg1"/>
                </a:solidFill>
              </a:rPr>
              <a:t>bf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-1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3.2. </a:t>
            </a:r>
            <a:r>
              <a:rPr lang="zh-CN" altLang="en-US" dirty="0" smtClean="0">
                <a:solidFill>
                  <a:schemeClr val="bg1"/>
                </a:solidFill>
              </a:rPr>
              <a:t>若该点原</a:t>
            </a:r>
            <a:r>
              <a:rPr lang="en-US" altLang="zh-CN" dirty="0" smtClean="0">
                <a:solidFill>
                  <a:schemeClr val="bg1"/>
                </a:solidFill>
              </a:rPr>
              <a:t>bf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7543800" y="2438400"/>
            <a:ext cx="1415772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dirty="0" smtClean="0"/>
              <a:t>编程实现</a:t>
            </a:r>
            <a:endParaRPr lang="zh-CN" altLang="en-US" sz="2400" dirty="0"/>
          </a:p>
        </p:txBody>
      </p:sp>
      <p:sp>
        <p:nvSpPr>
          <p:cNvPr id="193" name="矩形 192"/>
          <p:cNvSpPr/>
          <p:nvPr/>
        </p:nvSpPr>
        <p:spPr>
          <a:xfrm>
            <a:off x="4613363" y="5369276"/>
            <a:ext cx="4225837" cy="574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且插入到左子树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不平衡</a:t>
            </a:r>
            <a:endParaRPr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4392234" y="5904000"/>
            <a:ext cx="422583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且插入到右子树 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不平衡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70" grpId="0" animBg="1"/>
      <p:bldP spid="185" grpId="0" animBg="1"/>
      <p:bldP spid="189" grpId="0" animBg="1"/>
      <p:bldP spid="191" grpId="0"/>
      <p:bldP spid="193" grpId="0"/>
      <p:bldP spid="19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7.5.2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调整平衡的模式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造成“最小不平衡子树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”的原因，分为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种：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/>
              <a:t>   -- LL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990099"/>
                </a:solidFill>
              </a:rPr>
              <a:t>左子女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990099"/>
                </a:solidFill>
              </a:rPr>
              <a:t>左子树</a:t>
            </a:r>
            <a:r>
              <a:rPr lang="zh-CN" altLang="en-US" kern="0" dirty="0" smtClean="0"/>
              <a:t>中；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-- LR</a:t>
            </a:r>
            <a:r>
              <a:rPr lang="zh-CN" altLang="en-US" kern="0" dirty="0" smtClean="0"/>
              <a:t>型：</a:t>
            </a:r>
            <a:r>
              <a:rPr lang="en-US" altLang="zh-CN" kern="0" dirty="0" smtClean="0"/>
              <a:t> …………………..</a:t>
            </a:r>
            <a:r>
              <a:rPr lang="zh-CN" altLang="en-US" kern="0" dirty="0" smtClean="0"/>
              <a:t>左</a:t>
            </a:r>
            <a:r>
              <a:rPr lang="en-US" altLang="zh-CN" kern="0" dirty="0" smtClean="0"/>
              <a:t>…...</a:t>
            </a:r>
            <a:r>
              <a:rPr lang="zh-CN" altLang="en-US" kern="0" dirty="0" smtClean="0"/>
              <a:t>的右</a:t>
            </a:r>
            <a:r>
              <a:rPr lang="en-US" altLang="zh-CN" kern="0" dirty="0" smtClean="0"/>
              <a:t>…...</a:t>
            </a:r>
            <a:r>
              <a:rPr lang="zh-CN" altLang="en-US" kern="0" dirty="0" smtClean="0"/>
              <a:t>中；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-- RR</a:t>
            </a:r>
            <a:r>
              <a:rPr lang="zh-CN" altLang="en-US" kern="0" dirty="0" smtClean="0"/>
              <a:t>型：</a:t>
            </a:r>
            <a:r>
              <a:rPr lang="en-US" altLang="zh-CN" kern="0" dirty="0" smtClean="0"/>
              <a:t>…………………..</a:t>
            </a:r>
            <a:r>
              <a:rPr lang="zh-CN" altLang="en-US" kern="0" dirty="0" smtClean="0">
                <a:solidFill>
                  <a:srgbClr val="990099"/>
                </a:solidFill>
              </a:rPr>
              <a:t>右</a:t>
            </a:r>
            <a:r>
              <a:rPr lang="en-US" altLang="zh-CN" kern="0" dirty="0" smtClean="0">
                <a:solidFill>
                  <a:srgbClr val="990099"/>
                </a:solidFill>
              </a:rPr>
              <a:t>…...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990099"/>
                </a:solidFill>
              </a:rPr>
              <a:t>右</a:t>
            </a:r>
            <a:r>
              <a:rPr lang="en-US" altLang="zh-CN" kern="0" dirty="0" smtClean="0">
                <a:solidFill>
                  <a:srgbClr val="990099"/>
                </a:solidFill>
              </a:rPr>
              <a:t>……</a:t>
            </a:r>
            <a:r>
              <a:rPr lang="zh-CN" altLang="en-US" kern="0" dirty="0" smtClean="0"/>
              <a:t>中；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-- RL</a:t>
            </a:r>
            <a:r>
              <a:rPr lang="zh-CN" altLang="en-US" kern="0" dirty="0" smtClean="0"/>
              <a:t>型：</a:t>
            </a:r>
            <a:r>
              <a:rPr lang="en-US" altLang="zh-CN" kern="0" dirty="0" smtClean="0"/>
              <a:t>…………………...</a:t>
            </a:r>
            <a:r>
              <a:rPr lang="zh-CN" altLang="en-US" kern="0" dirty="0" smtClean="0"/>
              <a:t>右</a:t>
            </a:r>
            <a:r>
              <a:rPr lang="en-US" altLang="zh-CN" kern="0" dirty="0" smtClean="0"/>
              <a:t>…...</a:t>
            </a:r>
            <a:r>
              <a:rPr lang="zh-CN" altLang="en-US" kern="0" dirty="0" smtClean="0"/>
              <a:t>的左</a:t>
            </a:r>
            <a:r>
              <a:rPr lang="en-US" altLang="zh-CN" kern="0" dirty="0" smtClean="0"/>
              <a:t>……</a:t>
            </a:r>
            <a:r>
              <a:rPr lang="zh-CN" altLang="en-US" kern="0" dirty="0" smtClean="0"/>
              <a:t>中；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1219200" y="4267200"/>
            <a:ext cx="7924800" cy="19050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kern="0" dirty="0" smtClean="0"/>
              <a:t> 插入新结点后，若形成了最小不平衡子树，</a:t>
            </a:r>
            <a:endParaRPr lang="en-US" altLang="zh-CN" kern="0" dirty="0" smtClean="0"/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zh-CN" altLang="en-US" kern="0" dirty="0" smtClean="0"/>
              <a:t>则，只需调整</a:t>
            </a:r>
            <a:r>
              <a:rPr lang="zh-CN" altLang="en-US" kern="0" dirty="0" smtClean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 smtClean="0"/>
              <a:t>，使其：</a:t>
            </a:r>
            <a:endParaRPr lang="en-US" altLang="zh-CN" kern="0" dirty="0" smtClean="0"/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</a:t>
            </a:r>
            <a:r>
              <a:rPr lang="zh-CN" altLang="en-US" kern="0" dirty="0" smtClean="0"/>
              <a:t>与“新结点插入之前”</a:t>
            </a:r>
            <a:r>
              <a:rPr lang="zh-CN" altLang="en-US" kern="0" dirty="0" smtClean="0">
                <a:solidFill>
                  <a:srgbClr val="0000CC"/>
                </a:solidFill>
              </a:rPr>
              <a:t>高度相同、且保持平衡</a:t>
            </a:r>
            <a:endParaRPr lang="en-US" altLang="zh-CN" kern="0" baseline="0" dirty="0" smtClean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的左子女的左子树中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68914" y="1773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033114" y="22038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63114" y="2521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715714" y="2951623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21" idx="0"/>
            <a:endCxn id="10" idx="5"/>
          </p:cNvCxnSpPr>
          <p:nvPr/>
        </p:nvCxnSpPr>
        <p:spPr bwMode="auto">
          <a:xfrm flipH="1" flipV="1">
            <a:off x="1224033" y="2951623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29833" y="2203860"/>
            <a:ext cx="314967" cy="4212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499714" y="32976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85514" y="32976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828800" y="26250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06600" y="4430466"/>
            <a:ext cx="432000" cy="630942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0600" y="1531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7200" y="2230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418314" y="18315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1" idx="3"/>
            <a:endCxn id="43" idx="0"/>
          </p:cNvCxnSpPr>
          <p:nvPr/>
        </p:nvCxnSpPr>
        <p:spPr bwMode="auto">
          <a:xfrm flipH="1">
            <a:off x="4140000" y="2261701"/>
            <a:ext cx="3573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870000" y="257927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3" idx="3"/>
            <a:endCxn id="48" idx="0"/>
          </p:cNvCxnSpPr>
          <p:nvPr/>
        </p:nvCxnSpPr>
        <p:spPr bwMode="auto">
          <a:xfrm flipH="1">
            <a:off x="3822600" y="3009464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9" idx="0"/>
            <a:endCxn id="43" idx="5"/>
          </p:cNvCxnSpPr>
          <p:nvPr/>
        </p:nvCxnSpPr>
        <p:spPr bwMode="auto">
          <a:xfrm flipH="1" flipV="1">
            <a:off x="4330919" y="3009464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50" idx="0"/>
            <a:endCxn id="41" idx="5"/>
          </p:cNvCxnSpPr>
          <p:nvPr/>
        </p:nvCxnSpPr>
        <p:spPr bwMode="auto">
          <a:xfrm flipH="1" flipV="1">
            <a:off x="4879233" y="2261701"/>
            <a:ext cx="3149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36066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924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978200" y="2593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0000" y="1608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64086" y="228871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883200" y="3852426"/>
            <a:ext cx="432000" cy="643374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898314" y="26829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5"/>
          </p:cNvCxnSpPr>
          <p:nvPr/>
        </p:nvCxnSpPr>
        <p:spPr bwMode="auto">
          <a:xfrm flipH="1" flipV="1">
            <a:off x="7827119" y="2293258"/>
            <a:ext cx="341195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66200" y="186306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3"/>
            <a:endCxn id="60" idx="0"/>
          </p:cNvCxnSpPr>
          <p:nvPr/>
        </p:nvCxnSpPr>
        <p:spPr bwMode="auto">
          <a:xfrm flipH="1">
            <a:off x="7099200" y="2293258"/>
            <a:ext cx="34608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7759800" y="3113101"/>
            <a:ext cx="217595" cy="3369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8359233" y="3113101"/>
            <a:ext cx="1877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6883200" y="27774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543800" y="34500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331000" y="34449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53400" y="22440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95086" y="158982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38400" y="300606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562600" y="308226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26189" y="2508071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38800" y="2625067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962838" y="4876800"/>
            <a:ext cx="2371162" cy="79190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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77" name="右箭头 76"/>
          <p:cNvSpPr/>
          <p:nvPr/>
        </p:nvSpPr>
        <p:spPr bwMode="auto">
          <a:xfrm>
            <a:off x="5410200" y="5257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23400" y="48006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553200" y="4876800"/>
            <a:ext cx="2371162" cy="79190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b="1" dirty="0" smtClean="0">
                <a:sym typeface="Symbol"/>
              </a:rPr>
              <a:t>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65" name="矩形 64"/>
          <p:cNvSpPr/>
          <p:nvPr/>
        </p:nvSpPr>
        <p:spPr bwMode="auto">
          <a:xfrm>
            <a:off x="304800" y="5715000"/>
            <a:ext cx="8534400" cy="7078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注：</a:t>
            </a:r>
            <a:r>
              <a:rPr lang="en-US" altLang="zh-CN" b="1" dirty="0" smtClean="0">
                <a:solidFill>
                  <a:srgbClr val="003366"/>
                </a:solidFill>
                <a:sym typeface="Symbol"/>
              </a:rPr>
              <a:t> </a:t>
            </a:r>
            <a:r>
              <a:rPr lang="en-US" altLang="zh-CN" sz="3200" b="1" dirty="0" smtClean="0">
                <a:solidFill>
                  <a:srgbClr val="003366"/>
                </a:solidFill>
                <a:sym typeface="Symbol"/>
              </a:rPr>
              <a:t>, ,  </a:t>
            </a:r>
            <a:r>
              <a:rPr lang="zh-CN" altLang="en-US" dirty="0" smtClean="0">
                <a:solidFill>
                  <a:srgbClr val="003366"/>
                </a:solidFill>
                <a:sym typeface="Symbol"/>
              </a:rPr>
              <a:t>可以为空树</a:t>
            </a:r>
            <a:endParaRPr kumimoji="0" lang="zh-CN" altLang="en-US" i="0" u="none" strike="noStrike" cap="none" normalizeH="0" baseline="0" dirty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60" grpId="0" animBg="1"/>
      <p:bldP spid="61" grpId="0" animBg="1"/>
      <p:bldP spid="62" grpId="0" animBg="1"/>
      <p:bldP spid="63" grpId="0"/>
      <p:bldP spid="64" grpId="0"/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的左子女的左子树中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307161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=B-&gt;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; </a:t>
            </a:r>
            <a:endParaRPr lang="zh-CN" altLang="en-US" sz="3200" dirty="0" smtClean="0">
              <a:solidFill>
                <a:srgbClr val="0033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A-&gt;bf=0; 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B-&gt;bf=0;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06600" y="4430466"/>
            <a:ext cx="432000" cy="630942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418314" y="18315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1" idx="3"/>
            <a:endCxn id="43" idx="0"/>
          </p:cNvCxnSpPr>
          <p:nvPr/>
        </p:nvCxnSpPr>
        <p:spPr bwMode="auto">
          <a:xfrm flipH="1">
            <a:off x="4140000" y="2261701"/>
            <a:ext cx="3573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870000" y="257927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3" idx="3"/>
            <a:endCxn id="48" idx="0"/>
          </p:cNvCxnSpPr>
          <p:nvPr/>
        </p:nvCxnSpPr>
        <p:spPr bwMode="auto">
          <a:xfrm flipH="1">
            <a:off x="3822600" y="3009464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9" idx="0"/>
            <a:endCxn id="43" idx="5"/>
          </p:cNvCxnSpPr>
          <p:nvPr/>
        </p:nvCxnSpPr>
        <p:spPr bwMode="auto">
          <a:xfrm flipH="1" flipV="1">
            <a:off x="4330919" y="3009464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50" idx="0"/>
            <a:endCxn id="41" idx="5"/>
          </p:cNvCxnSpPr>
          <p:nvPr/>
        </p:nvCxnSpPr>
        <p:spPr bwMode="auto">
          <a:xfrm flipH="1" flipV="1">
            <a:off x="4879233" y="2261701"/>
            <a:ext cx="3149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36066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924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978200" y="2593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0000" y="1608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64086" y="228871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883200" y="3852426"/>
            <a:ext cx="432000" cy="643374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898314" y="26829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5"/>
          </p:cNvCxnSpPr>
          <p:nvPr/>
        </p:nvCxnSpPr>
        <p:spPr bwMode="auto">
          <a:xfrm flipH="1" flipV="1">
            <a:off x="7827119" y="2293258"/>
            <a:ext cx="341195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66200" y="186306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3"/>
            <a:endCxn id="60" idx="0"/>
          </p:cNvCxnSpPr>
          <p:nvPr/>
        </p:nvCxnSpPr>
        <p:spPr bwMode="auto">
          <a:xfrm flipH="1">
            <a:off x="7099200" y="2293258"/>
            <a:ext cx="34608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7759800" y="3113101"/>
            <a:ext cx="217595" cy="3369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8359233" y="3113101"/>
            <a:ext cx="1877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6883200" y="27774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543800" y="34500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331000" y="34449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53400" y="22440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95086" y="158982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562600" y="308226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38800" y="2625067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97047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061247" y="15942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91247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1018733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5333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80733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247333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4573647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7" idx="3"/>
            <a:endCxn id="69" idx="0"/>
          </p:cNvCxnSpPr>
          <p:nvPr/>
        </p:nvCxnSpPr>
        <p:spPr bwMode="auto">
          <a:xfrm flipH="1">
            <a:off x="4337847" y="15180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067847" y="1835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4295333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61933" y="1545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57333" y="8382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523933" y="16002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78" name="直接连接符 77"/>
          <p:cNvCxnSpPr>
            <a:stCxn id="69" idx="3"/>
            <a:endCxn id="79" idx="0"/>
          </p:cNvCxnSpPr>
          <p:nvPr/>
        </p:nvCxnSpPr>
        <p:spPr bwMode="auto">
          <a:xfrm flipH="1">
            <a:off x="3848473" y="2265823"/>
            <a:ext cx="2984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29"/>
          <p:cNvSpPr>
            <a:spLocks noChangeArrowheads="1"/>
          </p:cNvSpPr>
          <p:nvPr/>
        </p:nvSpPr>
        <p:spPr bwMode="auto">
          <a:xfrm>
            <a:off x="3578473" y="26202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1" name="矩形 80"/>
          <p:cNvSpPr/>
          <p:nvPr/>
        </p:nvSpPr>
        <p:spPr>
          <a:xfrm>
            <a:off x="3962400" y="2317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7858727" y="22029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5"/>
          </p:cNvCxnSpPr>
          <p:nvPr/>
        </p:nvCxnSpPr>
        <p:spPr bwMode="auto">
          <a:xfrm flipH="1" flipV="1">
            <a:off x="7699918" y="1863754"/>
            <a:ext cx="428809" cy="33921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238999" y="14335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8113813" y="173153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933085" y="1143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82000" y="19532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95086" y="11534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/>
          <p:cNvCxnSpPr>
            <a:stCxn id="85" idx="3"/>
            <a:endCxn id="91" idx="0"/>
          </p:cNvCxnSpPr>
          <p:nvPr/>
        </p:nvCxnSpPr>
        <p:spPr bwMode="auto">
          <a:xfrm flipH="1">
            <a:off x="6899400" y="1863754"/>
            <a:ext cx="418680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6629400" y="2218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7085486" y="1889871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2349000" y="1981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334000" y="20219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25813" y="14832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5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410200" y="1564796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1192714" y="3450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3"/>
            <a:endCxn id="103" idx="0"/>
          </p:cNvCxnSpPr>
          <p:nvPr/>
        </p:nvCxnSpPr>
        <p:spPr bwMode="auto">
          <a:xfrm flipH="1">
            <a:off x="981006" y="38802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711006" y="4197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914400" y="3208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86845" y="3907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48267" y="3200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62759" y="3886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1676400" y="419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1" idx="5"/>
          </p:cNvCxnSpPr>
          <p:nvPr/>
        </p:nvCxnSpPr>
        <p:spPr bwMode="auto">
          <a:xfrm flipH="1" flipV="1">
            <a:off x="1653633" y="38802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1981200" y="3810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498600" y="46280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228600" y="498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580353" y="4670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5" name="Oval 28"/>
          <p:cNvSpPr>
            <a:spLocks noChangeArrowheads="1"/>
          </p:cNvSpPr>
          <p:nvPr/>
        </p:nvSpPr>
        <p:spPr bwMode="auto">
          <a:xfrm>
            <a:off x="1143000" y="49755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115" idx="0"/>
            <a:endCxn id="103" idx="5"/>
          </p:cNvCxnSpPr>
          <p:nvPr/>
        </p:nvCxnSpPr>
        <p:spPr bwMode="auto">
          <a:xfrm flipH="1" flipV="1">
            <a:off x="1171925" y="46280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1447800" y="45945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右箭头 118"/>
          <p:cNvSpPr/>
          <p:nvPr/>
        </p:nvSpPr>
        <p:spPr bwMode="auto">
          <a:xfrm>
            <a:off x="2209800" y="5181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173413" y="46836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3</a:t>
            </a:r>
            <a:endParaRPr lang="zh-CN" altLang="en-US" dirty="0"/>
          </a:p>
        </p:txBody>
      </p:sp>
      <p:sp>
        <p:nvSpPr>
          <p:cNvPr id="121" name="Oval 28"/>
          <p:cNvSpPr>
            <a:spLocks noChangeArrowheads="1"/>
          </p:cNvSpPr>
          <p:nvPr/>
        </p:nvSpPr>
        <p:spPr bwMode="auto">
          <a:xfrm>
            <a:off x="4535853" y="3373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121" idx="3"/>
            <a:endCxn id="123" idx="0"/>
          </p:cNvCxnSpPr>
          <p:nvPr/>
        </p:nvCxnSpPr>
        <p:spPr bwMode="auto">
          <a:xfrm flipH="1">
            <a:off x="4300053" y="38040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4030053" y="4121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4257539" y="3132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805892" y="3831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991406" y="3124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413980" y="3810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5033241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29" name="直接连接符 128"/>
          <p:cNvCxnSpPr>
            <a:stCxn id="128" idx="0"/>
            <a:endCxn id="121" idx="5"/>
          </p:cNvCxnSpPr>
          <p:nvPr/>
        </p:nvCxnSpPr>
        <p:spPr bwMode="auto">
          <a:xfrm flipH="1" flipV="1">
            <a:off x="4996772" y="3804060"/>
            <a:ext cx="306469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矩形 129"/>
          <p:cNvSpPr/>
          <p:nvPr/>
        </p:nvSpPr>
        <p:spPr>
          <a:xfrm>
            <a:off x="5338041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31" name="直接连接符 130"/>
          <p:cNvCxnSpPr>
            <a:stCxn id="123" idx="3"/>
            <a:endCxn id="132" idx="0"/>
          </p:cNvCxnSpPr>
          <p:nvPr/>
        </p:nvCxnSpPr>
        <p:spPr bwMode="auto">
          <a:xfrm flipH="1">
            <a:off x="3828539" y="4551823"/>
            <a:ext cx="280595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Oval 29"/>
          <p:cNvSpPr>
            <a:spLocks noChangeArrowheads="1"/>
          </p:cNvSpPr>
          <p:nvPr/>
        </p:nvSpPr>
        <p:spPr bwMode="auto">
          <a:xfrm>
            <a:off x="3558539" y="4883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33" name="矩形 132"/>
          <p:cNvSpPr/>
          <p:nvPr/>
        </p:nvSpPr>
        <p:spPr>
          <a:xfrm>
            <a:off x="3918374" y="454943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4" name="Oval 28"/>
          <p:cNvSpPr>
            <a:spLocks noChangeArrowheads="1"/>
          </p:cNvSpPr>
          <p:nvPr/>
        </p:nvSpPr>
        <p:spPr bwMode="auto">
          <a:xfrm>
            <a:off x="4499841" y="487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35" name="直接连接符 134"/>
          <p:cNvCxnSpPr>
            <a:stCxn id="134" idx="0"/>
            <a:endCxn id="123" idx="5"/>
          </p:cNvCxnSpPr>
          <p:nvPr/>
        </p:nvCxnSpPr>
        <p:spPr bwMode="auto">
          <a:xfrm flipH="1" flipV="1">
            <a:off x="4490972" y="4551823"/>
            <a:ext cx="278869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4804641" y="4495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37" name="直接连接符 136"/>
          <p:cNvCxnSpPr>
            <a:stCxn id="132" idx="3"/>
            <a:endCxn id="138" idx="0"/>
          </p:cNvCxnSpPr>
          <p:nvPr/>
        </p:nvCxnSpPr>
        <p:spPr bwMode="auto">
          <a:xfrm flipH="1">
            <a:off x="3470400" y="5313823"/>
            <a:ext cx="16722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Oval 29"/>
          <p:cNvSpPr>
            <a:spLocks noChangeArrowheads="1"/>
          </p:cNvSpPr>
          <p:nvPr/>
        </p:nvSpPr>
        <p:spPr bwMode="auto">
          <a:xfrm>
            <a:off x="3200400" y="5540032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3657600" y="5334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2" name="Oval 29"/>
          <p:cNvSpPr>
            <a:spLocks noChangeArrowheads="1"/>
          </p:cNvSpPr>
          <p:nvPr/>
        </p:nvSpPr>
        <p:spPr bwMode="auto">
          <a:xfrm>
            <a:off x="7340406" y="3512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43" name="矩形 142"/>
          <p:cNvSpPr/>
          <p:nvPr/>
        </p:nvSpPr>
        <p:spPr>
          <a:xfrm>
            <a:off x="7116245" y="3221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692159" y="3200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5" name="Oval 28"/>
          <p:cNvSpPr>
            <a:spLocks noChangeArrowheads="1"/>
          </p:cNvSpPr>
          <p:nvPr/>
        </p:nvSpPr>
        <p:spPr bwMode="auto">
          <a:xfrm>
            <a:off x="7878380" y="429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46" name="矩形 145"/>
          <p:cNvSpPr/>
          <p:nvPr/>
        </p:nvSpPr>
        <p:spPr>
          <a:xfrm>
            <a:off x="8034686" y="3841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301759" y="40172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48" name="直接连接符 147"/>
          <p:cNvCxnSpPr>
            <a:stCxn id="145" idx="0"/>
            <a:endCxn id="142" idx="5"/>
          </p:cNvCxnSpPr>
          <p:nvPr/>
        </p:nvCxnSpPr>
        <p:spPr bwMode="auto">
          <a:xfrm flipH="1" flipV="1">
            <a:off x="7801325" y="3942223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直接连接符 150"/>
          <p:cNvCxnSpPr>
            <a:stCxn id="142" idx="3"/>
            <a:endCxn id="152" idx="0"/>
          </p:cNvCxnSpPr>
          <p:nvPr/>
        </p:nvCxnSpPr>
        <p:spPr bwMode="auto">
          <a:xfrm flipH="1">
            <a:off x="7101098" y="3942223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Oval 29"/>
          <p:cNvSpPr>
            <a:spLocks noChangeArrowheads="1"/>
          </p:cNvSpPr>
          <p:nvPr/>
        </p:nvSpPr>
        <p:spPr bwMode="auto">
          <a:xfrm>
            <a:off x="6831098" y="4326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3" name="矩形 152"/>
          <p:cNvSpPr/>
          <p:nvPr/>
        </p:nvSpPr>
        <p:spPr>
          <a:xfrm>
            <a:off x="7190933" y="399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54" name="直接连接符 153"/>
          <p:cNvCxnSpPr>
            <a:stCxn id="152" idx="3"/>
            <a:endCxn id="155" idx="0"/>
          </p:cNvCxnSpPr>
          <p:nvPr/>
        </p:nvCxnSpPr>
        <p:spPr bwMode="auto">
          <a:xfrm flipH="1">
            <a:off x="6742959" y="4756191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Oval 29"/>
          <p:cNvSpPr>
            <a:spLocks noChangeArrowheads="1"/>
          </p:cNvSpPr>
          <p:nvPr/>
        </p:nvSpPr>
        <p:spPr bwMode="auto">
          <a:xfrm>
            <a:off x="6472959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56" name="矩形 155"/>
          <p:cNvSpPr/>
          <p:nvPr/>
        </p:nvSpPr>
        <p:spPr>
          <a:xfrm>
            <a:off x="6858000" y="4908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8305800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0"/>
            <a:endCxn id="145" idx="5"/>
          </p:cNvCxnSpPr>
          <p:nvPr/>
        </p:nvCxnSpPr>
        <p:spPr bwMode="auto">
          <a:xfrm flipH="1" flipV="1">
            <a:off x="8339299" y="4726791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矩形 159"/>
          <p:cNvSpPr/>
          <p:nvPr/>
        </p:nvSpPr>
        <p:spPr>
          <a:xfrm>
            <a:off x="8610600" y="4830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7537200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63" name="直接连接符 162"/>
          <p:cNvCxnSpPr>
            <a:stCxn id="162" idx="0"/>
            <a:endCxn id="145" idx="3"/>
          </p:cNvCxnSpPr>
          <p:nvPr/>
        </p:nvCxnSpPr>
        <p:spPr bwMode="auto">
          <a:xfrm flipV="1">
            <a:off x="7807200" y="4726791"/>
            <a:ext cx="15026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矩形 163"/>
          <p:cNvSpPr/>
          <p:nvPr/>
        </p:nvSpPr>
        <p:spPr>
          <a:xfrm>
            <a:off x="7461000" y="480743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8" name="右箭头 167"/>
          <p:cNvSpPr/>
          <p:nvPr/>
        </p:nvSpPr>
        <p:spPr bwMode="auto">
          <a:xfrm>
            <a:off x="5473200" y="4953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549400" y="44958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 bwMode="auto">
          <a:xfrm>
            <a:off x="2743200" y="6096000"/>
            <a:ext cx="6400800" cy="630942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思考：插入</a:t>
            </a:r>
            <a:r>
              <a:rPr lang="zh-CN" altLang="en-US" dirty="0" smtClean="0">
                <a:solidFill>
                  <a:schemeClr val="bg1"/>
                </a:solidFill>
              </a:rPr>
              <a:t>过程中，要修改谁的</a:t>
            </a:r>
            <a:r>
              <a:rPr lang="en-US" altLang="zh-CN" dirty="0" smtClean="0">
                <a:solidFill>
                  <a:schemeClr val="bg1"/>
                </a:solidFill>
              </a:rPr>
              <a:t>bf 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0" grpId="0"/>
      <p:bldP spid="71" grpId="0"/>
      <p:bldP spid="76" grpId="0"/>
      <p:bldP spid="77" grpId="0"/>
      <p:bldP spid="79" grpId="0" animBg="1"/>
      <p:bldP spid="81" grpId="0"/>
      <p:bldP spid="83" grpId="0" animBg="1"/>
      <p:bldP spid="85" grpId="0" animBg="1"/>
      <p:bldP spid="86" grpId="0"/>
      <p:bldP spid="87" grpId="0"/>
      <p:bldP spid="88" grpId="0"/>
      <p:bldP spid="89" grpId="0"/>
      <p:bldP spid="91" grpId="0" animBg="1"/>
      <p:bldP spid="92" grpId="0"/>
      <p:bldP spid="121" grpId="0" animBg="1"/>
      <p:bldP spid="123" grpId="0" animBg="1"/>
      <p:bldP spid="124" grpId="0"/>
      <p:bldP spid="125" grpId="0"/>
      <p:bldP spid="126" grpId="0"/>
      <p:bldP spid="127" grpId="0"/>
      <p:bldP spid="128" grpId="0" animBg="1"/>
      <p:bldP spid="130" grpId="0"/>
      <p:bldP spid="132" grpId="0" animBg="1"/>
      <p:bldP spid="133" grpId="0"/>
      <p:bldP spid="134" grpId="0" animBg="1"/>
      <p:bldP spid="136" grpId="0"/>
      <p:bldP spid="138" grpId="0" animBg="1"/>
      <p:bldP spid="139" grpId="0"/>
      <p:bldP spid="142" grpId="0" animBg="1"/>
      <p:bldP spid="143" grpId="0"/>
      <p:bldP spid="144" grpId="0"/>
      <p:bldP spid="145" grpId="0" animBg="1"/>
      <p:bldP spid="146" grpId="0"/>
      <p:bldP spid="147" grpId="0"/>
      <p:bldP spid="152" grpId="0" animBg="1"/>
      <p:bldP spid="153" grpId="0"/>
      <p:bldP spid="155" grpId="0" animBg="1"/>
      <p:bldP spid="156" grpId="0"/>
      <p:bldP spid="158" grpId="0" animBg="1"/>
      <p:bldP spid="160" grpId="0"/>
      <p:bldP spid="162" grpId="0" animBg="1"/>
      <p:bldP spid="1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21396" y="17656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682315" y="2195877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629996" y="261322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92" idx="0"/>
          </p:cNvCxnSpPr>
          <p:nvPr/>
        </p:nvCxnSpPr>
        <p:spPr bwMode="auto">
          <a:xfrm flipH="1">
            <a:off x="1565282" y="3043414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1" idx="0"/>
            <a:endCxn id="10" idx="5"/>
          </p:cNvCxnSpPr>
          <p:nvPr/>
        </p:nvCxnSpPr>
        <p:spPr bwMode="auto">
          <a:xfrm flipH="1" flipV="1">
            <a:off x="2090915" y="3043414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88" idx="0"/>
            <a:endCxn id="6" idx="3"/>
          </p:cNvCxnSpPr>
          <p:nvPr/>
        </p:nvCxnSpPr>
        <p:spPr bwMode="auto">
          <a:xfrm flipV="1">
            <a:off x="955682" y="2195877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5032082" y="4469458"/>
            <a:ext cx="432000" cy="630942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20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57482" y="218345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102400" y="3844442"/>
            <a:ext cx="432000" cy="651357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037796" y="26749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3"/>
          </p:cNvCxnSpPr>
          <p:nvPr/>
        </p:nvCxnSpPr>
        <p:spPr bwMode="auto">
          <a:xfrm flipV="1">
            <a:off x="7307796" y="2285275"/>
            <a:ext cx="2861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514882" y="18550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5"/>
            <a:endCxn id="60" idx="0"/>
          </p:cNvCxnSpPr>
          <p:nvPr/>
        </p:nvCxnSpPr>
        <p:spPr bwMode="auto">
          <a:xfrm>
            <a:off x="7975801" y="2285275"/>
            <a:ext cx="342599" cy="48420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6899282" y="3105118"/>
            <a:ext cx="217595" cy="336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7498715" y="3105118"/>
            <a:ext cx="187767" cy="3318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8102400" y="27694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61" name="矩形 60"/>
          <p:cNvSpPr/>
          <p:nvPr/>
        </p:nvSpPr>
        <p:spPr bwMode="auto">
          <a:xfrm>
            <a:off x="6683282" y="34420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</a:t>
            </a:r>
            <a:endParaRPr lang="zh-CN" altLang="en-US" sz="3600" b="1" dirty="0" smtClean="0"/>
          </a:p>
        </p:txBody>
      </p:sp>
      <p:sp>
        <p:nvSpPr>
          <p:cNvPr id="62" name="矩形 61"/>
          <p:cNvSpPr/>
          <p:nvPr/>
        </p:nvSpPr>
        <p:spPr bwMode="auto">
          <a:xfrm>
            <a:off x="7470482" y="343692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</a:t>
            </a:r>
            <a:endParaRPr lang="zh-CN" altLang="en-US" sz="3600" b="1" dirty="0" smtClean="0"/>
          </a:p>
        </p:txBody>
      </p:sp>
      <p:sp>
        <p:nvSpPr>
          <p:cNvPr id="63" name="矩形 62"/>
          <p:cNvSpPr/>
          <p:nvPr/>
        </p:nvSpPr>
        <p:spPr>
          <a:xfrm>
            <a:off x="6911882" y="22150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9024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568482" y="29980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616482" y="30742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56271" y="2500088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92682" y="261708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962838" y="4921443"/>
            <a:ext cx="2371162" cy="79355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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77" name="右箭头 76"/>
          <p:cNvSpPr/>
          <p:nvPr/>
        </p:nvSpPr>
        <p:spPr bwMode="auto">
          <a:xfrm>
            <a:off x="5410200" y="530244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23400" y="4845243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553200" y="4921443"/>
            <a:ext cx="2371162" cy="79355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</a:t>
            </a:r>
            <a:r>
              <a:rPr lang="en-US" altLang="zh-CN" sz="3600" dirty="0" smtClean="0"/>
              <a:t>)</a:t>
            </a:r>
            <a:endParaRPr lang="zh-CN" altLang="en-US" sz="3600" dirty="0"/>
          </a:p>
        </p:txBody>
      </p:sp>
      <p:sp>
        <p:nvSpPr>
          <p:cNvPr id="88" name="矩形 87"/>
          <p:cNvSpPr/>
          <p:nvPr/>
        </p:nvSpPr>
        <p:spPr bwMode="auto">
          <a:xfrm>
            <a:off x="739682" y="26406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035082" y="34026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349282" y="34026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4218396" y="177090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96" name="直接连接符 95"/>
          <p:cNvCxnSpPr>
            <a:stCxn id="95" idx="5"/>
            <a:endCxn id="97" idx="0"/>
          </p:cNvCxnSpPr>
          <p:nvPr/>
        </p:nvCxnSpPr>
        <p:spPr bwMode="auto">
          <a:xfrm>
            <a:off x="4679315" y="2201092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4626996" y="2618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7" idx="3"/>
            <a:endCxn id="105" idx="0"/>
          </p:cNvCxnSpPr>
          <p:nvPr/>
        </p:nvCxnSpPr>
        <p:spPr bwMode="auto">
          <a:xfrm flipH="1">
            <a:off x="4562282" y="3048629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104" idx="0"/>
            <a:endCxn id="97" idx="5"/>
          </p:cNvCxnSpPr>
          <p:nvPr/>
        </p:nvCxnSpPr>
        <p:spPr bwMode="auto">
          <a:xfrm flipH="1" flipV="1">
            <a:off x="5087915" y="3048629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3" idx="0"/>
            <a:endCxn id="95" idx="3"/>
          </p:cNvCxnSpPr>
          <p:nvPr/>
        </p:nvCxnSpPr>
        <p:spPr bwMode="auto">
          <a:xfrm flipV="1">
            <a:off x="3952682" y="2201092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38638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854482" y="21886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736682" y="264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0320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3462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04800" y="5769114"/>
            <a:ext cx="8534400" cy="7078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注：</a:t>
            </a:r>
            <a:r>
              <a:rPr lang="en-US" altLang="zh-CN" sz="3200" b="1" dirty="0" smtClean="0">
                <a:solidFill>
                  <a:srgbClr val="003366"/>
                </a:solidFill>
                <a:sym typeface="Symbol"/>
              </a:rPr>
              <a:t> , ,  </a:t>
            </a:r>
            <a:r>
              <a:rPr lang="zh-CN" altLang="en-US" sz="3200" dirty="0" smtClean="0">
                <a:solidFill>
                  <a:srgbClr val="003366"/>
                </a:solidFill>
                <a:sym typeface="Symbol"/>
              </a:rPr>
              <a:t>可以为空树</a:t>
            </a:r>
            <a:endParaRPr kumimoji="0" lang="zh-CN" altLang="en-US" sz="3200" i="0" u="none" strike="noStrike" cap="none" normalizeH="0" baseline="0" dirty="0" smtClean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60" grpId="0" animBg="1"/>
      <p:bldP spid="61" grpId="0" animBg="1"/>
      <p:bldP spid="62" grpId="0" animBg="1"/>
      <p:bldP spid="63" grpId="0"/>
      <p:bldP spid="64" grpId="0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字典的表示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81534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3399"/>
                </a:solidFill>
              </a:rPr>
              <a:t> 顺序表示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顺序表，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有序顺序表上的二分法检索；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2. </a:t>
            </a:r>
            <a:r>
              <a:rPr lang="zh-CN" altLang="en-US" sz="3200" dirty="0" smtClean="0">
                <a:solidFill>
                  <a:srgbClr val="003399"/>
                </a:solidFill>
              </a:rPr>
              <a:t>链接表示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单链表，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-- </a:t>
            </a:r>
            <a:r>
              <a:rPr lang="zh-CN" altLang="en-US" sz="3200" dirty="0" smtClean="0">
                <a:solidFill>
                  <a:srgbClr val="C00000"/>
                </a:solidFill>
              </a:rPr>
              <a:t>二叉排序树；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3.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表示 </a:t>
            </a: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, hash)</a:t>
            </a:r>
            <a:r>
              <a:rPr lang="zh-CN" altLang="en-US" sz="3200" dirty="0" smtClean="0">
                <a:solidFill>
                  <a:srgbClr val="003399"/>
                </a:solidFill>
              </a:rPr>
              <a:t>表；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2400" y="1945684"/>
            <a:ext cx="5943600" cy="307161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=B-&gt;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200" dirty="0" smtClean="0">
                <a:solidFill>
                  <a:srgbClr val="003399"/>
                </a:solidFill>
              </a:rPr>
              <a:t>; </a:t>
            </a:r>
            <a:endParaRPr lang="zh-CN" altLang="en-US" sz="3200" dirty="0" smtClean="0">
              <a:solidFill>
                <a:srgbClr val="0033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r>
              <a:rPr lang="en-US" altLang="zh-CN" sz="3200" dirty="0" smtClean="0">
                <a:solidFill>
                  <a:srgbClr val="0033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A-&gt;bf=0; 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003399"/>
                </a:solidFill>
              </a:rPr>
              <a:t>  B-&gt;bf=0;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032082" y="4469458"/>
            <a:ext cx="432000" cy="635942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102400" y="3844442"/>
            <a:ext cx="432000" cy="651357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037796" y="26749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3"/>
          </p:cNvCxnSpPr>
          <p:nvPr/>
        </p:nvCxnSpPr>
        <p:spPr bwMode="auto">
          <a:xfrm flipV="1">
            <a:off x="7307796" y="2285275"/>
            <a:ext cx="2861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514882" y="18550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5"/>
            <a:endCxn id="60" idx="0"/>
          </p:cNvCxnSpPr>
          <p:nvPr/>
        </p:nvCxnSpPr>
        <p:spPr bwMode="auto">
          <a:xfrm>
            <a:off x="7975801" y="2285275"/>
            <a:ext cx="342599" cy="48420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6899282" y="3105118"/>
            <a:ext cx="217595" cy="336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7498715" y="3105118"/>
            <a:ext cx="187767" cy="3318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8102400" y="27694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61" name="矩形 60"/>
          <p:cNvSpPr/>
          <p:nvPr/>
        </p:nvSpPr>
        <p:spPr bwMode="auto">
          <a:xfrm>
            <a:off x="6683282" y="34420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</a:t>
            </a:r>
            <a:endParaRPr lang="zh-CN" altLang="en-US" sz="3600" b="1" dirty="0" smtClean="0"/>
          </a:p>
        </p:txBody>
      </p:sp>
      <p:sp>
        <p:nvSpPr>
          <p:cNvPr id="62" name="矩形 61"/>
          <p:cNvSpPr/>
          <p:nvPr/>
        </p:nvSpPr>
        <p:spPr bwMode="auto">
          <a:xfrm>
            <a:off x="7470482" y="343692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</a:t>
            </a:r>
            <a:endParaRPr lang="zh-CN" altLang="en-US" sz="3600" b="1" dirty="0" smtClean="0"/>
          </a:p>
        </p:txBody>
      </p:sp>
      <p:sp>
        <p:nvSpPr>
          <p:cNvPr id="63" name="矩形 62"/>
          <p:cNvSpPr/>
          <p:nvPr/>
        </p:nvSpPr>
        <p:spPr>
          <a:xfrm>
            <a:off x="6911882" y="22150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9024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616482" y="30742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92682" y="261708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4218396" y="177090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96" name="直接连接符 95"/>
          <p:cNvCxnSpPr>
            <a:stCxn id="95" idx="5"/>
            <a:endCxn id="97" idx="0"/>
          </p:cNvCxnSpPr>
          <p:nvPr/>
        </p:nvCxnSpPr>
        <p:spPr bwMode="auto">
          <a:xfrm>
            <a:off x="4679315" y="2201092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4626996" y="2618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7" idx="3"/>
            <a:endCxn id="105" idx="0"/>
          </p:cNvCxnSpPr>
          <p:nvPr/>
        </p:nvCxnSpPr>
        <p:spPr bwMode="auto">
          <a:xfrm flipH="1">
            <a:off x="4562282" y="3048629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104" idx="0"/>
            <a:endCxn id="97" idx="5"/>
          </p:cNvCxnSpPr>
          <p:nvPr/>
        </p:nvCxnSpPr>
        <p:spPr bwMode="auto">
          <a:xfrm flipH="1" flipV="1">
            <a:off x="5087915" y="3048629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3" idx="0"/>
            <a:endCxn id="95" idx="3"/>
          </p:cNvCxnSpPr>
          <p:nvPr/>
        </p:nvCxnSpPr>
        <p:spPr bwMode="auto">
          <a:xfrm flipV="1">
            <a:off x="3952682" y="2201092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38638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854482" y="21886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736682" y="264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0320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3462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07673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36" idx="0"/>
            <a:endCxn id="10" idx="0"/>
          </p:cNvCxnSpPr>
          <p:nvPr/>
        </p:nvCxnSpPr>
        <p:spPr bwMode="auto">
          <a:xfrm>
            <a:off x="1122116" y="1643837"/>
            <a:ext cx="364157" cy="2905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216273" y="1934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529359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0359" y="164383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351472" y="914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672359" y="1698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701559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971559" y="1863754"/>
            <a:ext cx="494880" cy="3754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87358" y="14335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625359" y="17841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81444" y="1143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82559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768359" y="11534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848277" y="1863754"/>
            <a:ext cx="4919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8070232" y="2218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3779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2196600" y="1981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397000" y="20219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73413" y="14832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9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473200" y="1564796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9641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5"/>
            <a:endCxn id="103" idx="0"/>
          </p:cNvCxnSpPr>
          <p:nvPr/>
        </p:nvCxnSpPr>
        <p:spPr bwMode="auto">
          <a:xfrm>
            <a:off x="1425033" y="372786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1392765" y="40513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6858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68604" y="376080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3716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744518" y="373974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4572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1" idx="3"/>
          </p:cNvCxnSpPr>
          <p:nvPr/>
        </p:nvCxnSpPr>
        <p:spPr bwMode="auto">
          <a:xfrm flipV="1">
            <a:off x="727200" y="372786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381000" y="3581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1180359" y="448156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910359" y="48359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1262112" y="452430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5" name="Oval 28"/>
          <p:cNvSpPr>
            <a:spLocks noChangeArrowheads="1"/>
          </p:cNvSpPr>
          <p:nvPr/>
        </p:nvSpPr>
        <p:spPr bwMode="auto">
          <a:xfrm>
            <a:off x="1824759" y="48291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115" idx="0"/>
            <a:endCxn id="103" idx="5"/>
          </p:cNvCxnSpPr>
          <p:nvPr/>
        </p:nvCxnSpPr>
        <p:spPr bwMode="auto">
          <a:xfrm flipH="1" flipV="1">
            <a:off x="1853684" y="448156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2129559" y="444810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右箭头 118"/>
          <p:cNvSpPr/>
          <p:nvPr/>
        </p:nvSpPr>
        <p:spPr bwMode="auto">
          <a:xfrm>
            <a:off x="2044200" y="3581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896838" y="3083404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90</a:t>
            </a:r>
            <a:endParaRPr lang="zh-CN" altLang="en-US" dirty="0"/>
          </a:p>
        </p:txBody>
      </p:sp>
      <p:sp>
        <p:nvSpPr>
          <p:cNvPr id="168" name="右箭头 167"/>
          <p:cNvSpPr/>
          <p:nvPr/>
        </p:nvSpPr>
        <p:spPr bwMode="auto">
          <a:xfrm>
            <a:off x="5257800" y="3886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334000" y="34290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 bwMode="auto">
          <a:xfrm>
            <a:off x="2743200" y="6096000"/>
            <a:ext cx="6400800" cy="630942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思考：插入</a:t>
            </a:r>
            <a:r>
              <a:rPr lang="zh-CN" altLang="en-US" dirty="0" smtClean="0">
                <a:solidFill>
                  <a:schemeClr val="bg1"/>
                </a:solidFill>
              </a:rPr>
              <a:t>过程中，要修改谁的</a:t>
            </a:r>
            <a:r>
              <a:rPr lang="en-US" altLang="zh-CN" dirty="0" smtClean="0">
                <a:solidFill>
                  <a:schemeClr val="bg1"/>
                </a:solidFill>
              </a:rPr>
              <a:t>bf </a:t>
            </a:r>
            <a:r>
              <a:rPr lang="zh-CN" altLang="en-US" dirty="0" smtClean="0">
                <a:solidFill>
                  <a:schemeClr val="bg1"/>
                </a:solidFill>
              </a:rPr>
              <a:t>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3617914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110" name="直接连接符 109"/>
          <p:cNvCxnSpPr>
            <a:stCxn id="96" idx="5"/>
            <a:endCxn id="118" idx="0"/>
          </p:cNvCxnSpPr>
          <p:nvPr/>
        </p:nvCxnSpPr>
        <p:spPr bwMode="auto">
          <a:xfrm>
            <a:off x="4078833" y="1594260"/>
            <a:ext cx="289840" cy="2428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4098673" y="1837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40" name="矩形 139"/>
          <p:cNvSpPr/>
          <p:nvPr/>
        </p:nvSpPr>
        <p:spPr>
          <a:xfrm>
            <a:off x="33396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792759" y="157812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161713" y="9144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495800" y="1524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57" name="直接连接符 156"/>
          <p:cNvCxnSpPr>
            <a:stCxn id="118" idx="5"/>
            <a:endCxn id="161" idx="0"/>
          </p:cNvCxnSpPr>
          <p:nvPr/>
        </p:nvCxnSpPr>
        <p:spPr bwMode="auto">
          <a:xfrm>
            <a:off x="4559592" y="2267322"/>
            <a:ext cx="193008" cy="20047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Oval 29"/>
          <p:cNvSpPr>
            <a:spLocks noChangeArrowheads="1"/>
          </p:cNvSpPr>
          <p:nvPr/>
        </p:nvSpPr>
        <p:spPr bwMode="auto">
          <a:xfrm>
            <a:off x="4482600" y="2467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65" name="矩形 164"/>
          <p:cNvSpPr/>
          <p:nvPr/>
        </p:nvSpPr>
        <p:spPr>
          <a:xfrm>
            <a:off x="4938686" y="22323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5" name="Oval 28"/>
          <p:cNvSpPr>
            <a:spLocks noChangeArrowheads="1"/>
          </p:cNvSpPr>
          <p:nvPr/>
        </p:nvSpPr>
        <p:spPr bwMode="auto">
          <a:xfrm>
            <a:off x="37835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76" name="直接连接符 175"/>
          <p:cNvCxnSpPr>
            <a:stCxn id="175" idx="5"/>
            <a:endCxn id="177" idx="0"/>
          </p:cNvCxnSpPr>
          <p:nvPr/>
        </p:nvCxnSpPr>
        <p:spPr bwMode="auto">
          <a:xfrm>
            <a:off x="4244433" y="372786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Oval 29"/>
          <p:cNvSpPr>
            <a:spLocks noChangeArrowheads="1"/>
          </p:cNvSpPr>
          <p:nvPr/>
        </p:nvSpPr>
        <p:spPr bwMode="auto">
          <a:xfrm>
            <a:off x="4212165" y="40513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78" name="矩形 177"/>
          <p:cNvSpPr/>
          <p:nvPr/>
        </p:nvSpPr>
        <p:spPr>
          <a:xfrm>
            <a:off x="35052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3988004" y="376080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563918" y="373974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2" name="Oval 28"/>
          <p:cNvSpPr>
            <a:spLocks noChangeArrowheads="1"/>
          </p:cNvSpPr>
          <p:nvPr/>
        </p:nvSpPr>
        <p:spPr bwMode="auto">
          <a:xfrm>
            <a:off x="32766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83" name="直接连接符 182"/>
          <p:cNvCxnSpPr>
            <a:stCxn id="182" idx="0"/>
            <a:endCxn id="175" idx="3"/>
          </p:cNvCxnSpPr>
          <p:nvPr/>
        </p:nvCxnSpPr>
        <p:spPr bwMode="auto">
          <a:xfrm flipV="1">
            <a:off x="3546600" y="372786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矩形 183"/>
          <p:cNvSpPr/>
          <p:nvPr/>
        </p:nvSpPr>
        <p:spPr>
          <a:xfrm>
            <a:off x="3200400" y="3581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5" name="直接连接符 184"/>
          <p:cNvCxnSpPr>
            <a:stCxn id="177" idx="3"/>
            <a:endCxn id="186" idx="0"/>
          </p:cNvCxnSpPr>
          <p:nvPr/>
        </p:nvCxnSpPr>
        <p:spPr bwMode="auto">
          <a:xfrm flipH="1">
            <a:off x="3999759" y="4481563"/>
            <a:ext cx="291487" cy="3258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3729759" y="4807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187" name="矩形 186"/>
          <p:cNvSpPr/>
          <p:nvPr/>
        </p:nvSpPr>
        <p:spPr>
          <a:xfrm>
            <a:off x="4081512" y="4495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88" name="Oval 28"/>
          <p:cNvSpPr>
            <a:spLocks noChangeArrowheads="1"/>
          </p:cNvSpPr>
          <p:nvPr/>
        </p:nvSpPr>
        <p:spPr bwMode="auto">
          <a:xfrm>
            <a:off x="4644159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cxnSp>
        <p:nvCxnSpPr>
          <p:cNvPr id="189" name="直接连接符 188"/>
          <p:cNvCxnSpPr>
            <a:stCxn id="188" idx="0"/>
            <a:endCxn id="177" idx="5"/>
          </p:cNvCxnSpPr>
          <p:nvPr/>
        </p:nvCxnSpPr>
        <p:spPr bwMode="auto">
          <a:xfrm flipH="1" flipV="1">
            <a:off x="4673084" y="4481563"/>
            <a:ext cx="241075" cy="3190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矩形 189"/>
          <p:cNvSpPr/>
          <p:nvPr/>
        </p:nvSpPr>
        <p:spPr>
          <a:xfrm>
            <a:off x="4948959" y="4419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1" name="Oval 28"/>
          <p:cNvSpPr>
            <a:spLocks noChangeArrowheads="1"/>
          </p:cNvSpPr>
          <p:nvPr/>
        </p:nvSpPr>
        <p:spPr bwMode="auto">
          <a:xfrm>
            <a:off x="5025159" y="54864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zh-CN" altLang="en-US" sz="3200" dirty="0"/>
          </a:p>
        </p:txBody>
      </p:sp>
      <p:cxnSp>
        <p:nvCxnSpPr>
          <p:cNvPr id="192" name="直接连接符 191"/>
          <p:cNvCxnSpPr>
            <a:stCxn id="191" idx="0"/>
            <a:endCxn id="188" idx="5"/>
          </p:cNvCxnSpPr>
          <p:nvPr/>
        </p:nvCxnSpPr>
        <p:spPr bwMode="auto">
          <a:xfrm flipH="1" flipV="1">
            <a:off x="5105078" y="5230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3" name="矩形 192"/>
          <p:cNvSpPr/>
          <p:nvPr/>
        </p:nvSpPr>
        <p:spPr>
          <a:xfrm>
            <a:off x="5329959" y="5105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4" name="Oval 29"/>
          <p:cNvSpPr>
            <a:spLocks noChangeArrowheads="1"/>
          </p:cNvSpPr>
          <p:nvPr/>
        </p:nvSpPr>
        <p:spPr bwMode="auto">
          <a:xfrm>
            <a:off x="7171561" y="3359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215" name="矩形 214"/>
          <p:cNvSpPr/>
          <p:nvPr/>
        </p:nvSpPr>
        <p:spPr>
          <a:xfrm>
            <a:off x="6947400" y="3069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7523314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7" name="Oval 28"/>
          <p:cNvSpPr>
            <a:spLocks noChangeArrowheads="1"/>
          </p:cNvSpPr>
          <p:nvPr/>
        </p:nvSpPr>
        <p:spPr bwMode="auto">
          <a:xfrm>
            <a:off x="663226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218" name="矩形 217"/>
          <p:cNvSpPr/>
          <p:nvPr/>
        </p:nvSpPr>
        <p:spPr>
          <a:xfrm>
            <a:off x="65238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691388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20" name="直接连接符 219"/>
          <p:cNvCxnSpPr>
            <a:stCxn id="217" idx="0"/>
            <a:endCxn id="214" idx="3"/>
          </p:cNvCxnSpPr>
          <p:nvPr/>
        </p:nvCxnSpPr>
        <p:spPr bwMode="auto">
          <a:xfrm flipV="1">
            <a:off x="6902260" y="37898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直接连接符 220"/>
          <p:cNvCxnSpPr>
            <a:stCxn id="214" idx="5"/>
            <a:endCxn id="222" idx="0"/>
          </p:cNvCxnSpPr>
          <p:nvPr/>
        </p:nvCxnSpPr>
        <p:spPr bwMode="auto">
          <a:xfrm>
            <a:off x="7632480" y="37898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2" name="Oval 29"/>
          <p:cNvSpPr>
            <a:spLocks noChangeArrowheads="1"/>
          </p:cNvSpPr>
          <p:nvPr/>
        </p:nvSpPr>
        <p:spPr bwMode="auto">
          <a:xfrm>
            <a:off x="7709400" y="417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sp>
        <p:nvSpPr>
          <p:cNvPr id="223" name="矩形 222"/>
          <p:cNvSpPr/>
          <p:nvPr/>
        </p:nvSpPr>
        <p:spPr>
          <a:xfrm>
            <a:off x="7921913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224" name="直接连接符 223"/>
          <p:cNvCxnSpPr>
            <a:stCxn id="222" idx="5"/>
            <a:endCxn id="225" idx="0"/>
          </p:cNvCxnSpPr>
          <p:nvPr/>
        </p:nvCxnSpPr>
        <p:spPr bwMode="auto">
          <a:xfrm>
            <a:off x="8170319" y="46037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5" name="Oval 29"/>
          <p:cNvSpPr>
            <a:spLocks noChangeArrowheads="1"/>
          </p:cNvSpPr>
          <p:nvPr/>
        </p:nvSpPr>
        <p:spPr bwMode="auto">
          <a:xfrm>
            <a:off x="8158518" y="505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zh-CN" altLang="en-US" sz="3200" dirty="0"/>
          </a:p>
        </p:txBody>
      </p:sp>
      <p:sp>
        <p:nvSpPr>
          <p:cNvPr id="226" name="矩形 225"/>
          <p:cNvSpPr/>
          <p:nvPr/>
        </p:nvSpPr>
        <p:spPr>
          <a:xfrm>
            <a:off x="8391159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7" name="Oval 28"/>
          <p:cNvSpPr>
            <a:spLocks noChangeArrowheads="1"/>
          </p:cNvSpPr>
          <p:nvPr/>
        </p:nvSpPr>
        <p:spPr bwMode="auto">
          <a:xfrm>
            <a:off x="70596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cxnSp>
        <p:nvCxnSpPr>
          <p:cNvPr id="228" name="直接连接符 227"/>
          <p:cNvCxnSpPr>
            <a:stCxn id="227" idx="0"/>
            <a:endCxn id="217" idx="5"/>
          </p:cNvCxnSpPr>
          <p:nvPr/>
        </p:nvCxnSpPr>
        <p:spPr bwMode="auto">
          <a:xfrm flipH="1" flipV="1">
            <a:off x="7093179" y="4650591"/>
            <a:ext cx="23650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9" name="矩形 228"/>
          <p:cNvSpPr/>
          <p:nvPr/>
        </p:nvSpPr>
        <p:spPr>
          <a:xfrm>
            <a:off x="7290839" y="460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0" name="Oval 28"/>
          <p:cNvSpPr>
            <a:spLocks noChangeArrowheads="1"/>
          </p:cNvSpPr>
          <p:nvPr/>
        </p:nvSpPr>
        <p:spPr bwMode="auto">
          <a:xfrm>
            <a:off x="62910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31" name="直接连接符 230"/>
          <p:cNvCxnSpPr>
            <a:stCxn id="230" idx="0"/>
            <a:endCxn id="217" idx="3"/>
          </p:cNvCxnSpPr>
          <p:nvPr/>
        </p:nvCxnSpPr>
        <p:spPr bwMode="auto">
          <a:xfrm flipV="1">
            <a:off x="6561080" y="46505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2" name="矩形 231"/>
          <p:cNvSpPr/>
          <p:nvPr/>
        </p:nvSpPr>
        <p:spPr>
          <a:xfrm>
            <a:off x="6185400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6" grpId="0"/>
      <p:bldP spid="87" grpId="0"/>
      <p:bldP spid="88" grpId="0"/>
      <p:bldP spid="89" grpId="0"/>
      <p:bldP spid="91" grpId="0" animBg="1"/>
      <p:bldP spid="92" grpId="0"/>
      <p:bldP spid="96" grpId="0" animBg="1"/>
      <p:bldP spid="118" grpId="0" animBg="1"/>
      <p:bldP spid="140" grpId="0"/>
      <p:bldP spid="141" grpId="0"/>
      <p:bldP spid="149" grpId="0"/>
      <p:bldP spid="150" grpId="0"/>
      <p:bldP spid="161" grpId="0" animBg="1"/>
      <p:bldP spid="165" grpId="0"/>
      <p:bldP spid="175" grpId="0" animBg="1"/>
      <p:bldP spid="177" grpId="0" animBg="1"/>
      <p:bldP spid="178" grpId="0"/>
      <p:bldP spid="179" grpId="0"/>
      <p:bldP spid="180" grpId="0"/>
      <p:bldP spid="181" grpId="0"/>
      <p:bldP spid="182" grpId="0" animBg="1"/>
      <p:bldP spid="184" grpId="0"/>
      <p:bldP spid="186" grpId="0" animBg="1"/>
      <p:bldP spid="187" grpId="0"/>
      <p:bldP spid="188" grpId="0" animBg="1"/>
      <p:bldP spid="190" grpId="0"/>
      <p:bldP spid="191" grpId="0" animBg="1"/>
      <p:bldP spid="193" grpId="0"/>
      <p:bldP spid="214" grpId="0" animBg="1"/>
      <p:bldP spid="215" grpId="0"/>
      <p:bldP spid="216" grpId="0"/>
      <p:bldP spid="217" grpId="0" animBg="1"/>
      <p:bldP spid="218" grpId="0"/>
      <p:bldP spid="219" grpId="0"/>
      <p:bldP spid="222" grpId="0" animBg="1"/>
      <p:bldP spid="223" grpId="0"/>
      <p:bldP spid="225" grpId="0" animBg="1"/>
      <p:bldP spid="226" grpId="0"/>
      <p:bldP spid="227" grpId="0" animBg="1"/>
      <p:bldP spid="229" grpId="0"/>
      <p:bldP spid="230" grpId="0" animBg="1"/>
      <p:bldP spid="2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1(LRL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46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906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36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5208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5"/>
          </p:cNvCxnSpPr>
          <p:nvPr/>
        </p:nvCxnSpPr>
        <p:spPr bwMode="auto">
          <a:xfrm flipH="1" flipV="1">
            <a:off x="10976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072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048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066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19638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173686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4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25200" y="4472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88813" y="403230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LR(L)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1190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3419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800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8208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368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92" name="矩形 91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44000" y="5158770"/>
            <a:ext cx="4038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[(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</a:rPr>
              <a:t>B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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CN" sz="3600" b="1" dirty="0" smtClean="0">
                <a:sym typeface="Symbol"/>
              </a:rPr>
              <a:t></a:t>
            </a:r>
            <a:r>
              <a:rPr lang="en-US" altLang="zh-CN" sz="3600" dirty="0" smtClean="0"/>
              <a:t>)] 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dirty="0" smtClean="0"/>
              <a:t>[</a:t>
            </a:r>
            <a:r>
              <a:rPr lang="zh-CN" altLang="en-US" sz="3600" b="1" dirty="0" smtClean="0">
                <a:sym typeface="Symbol"/>
              </a:rPr>
              <a:t></a:t>
            </a:r>
            <a:r>
              <a:rPr lang="en-US" altLang="zh-CN" sz="3600" dirty="0" smtClean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2" name="矩形 101"/>
          <p:cNvSpPr/>
          <p:nvPr/>
        </p:nvSpPr>
        <p:spPr>
          <a:xfrm>
            <a:off x="5867400" y="5158770"/>
            <a:ext cx="3276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[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>
                <a:solidFill>
                  <a:srgbClr val="0000CC"/>
                </a:solidFill>
              </a:rPr>
              <a:t>B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</a:t>
            </a:r>
            <a:r>
              <a:rPr lang="en-US" altLang="zh-CN" sz="3600" dirty="0" smtClean="0"/>
              <a:t>]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dirty="0" smtClean="0"/>
              <a:t>[</a:t>
            </a:r>
            <a:r>
              <a:rPr lang="en-US" altLang="zh-CN" sz="3600" b="1" dirty="0" smtClean="0">
                <a:sym typeface="Symbol"/>
              </a:rPr>
              <a:t> 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zh-CN" altLang="en-US" sz="3600" b="1" dirty="0" smtClean="0">
                <a:sym typeface="Symbol"/>
              </a:rPr>
              <a:t></a:t>
            </a:r>
            <a:r>
              <a:rPr lang="en-US" altLang="zh-CN" sz="3600" dirty="0" smtClean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右箭头 62"/>
          <p:cNvSpPr/>
          <p:nvPr/>
        </p:nvSpPr>
        <p:spPr bwMode="auto">
          <a:xfrm>
            <a:off x="4711200" y="5615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24400" y="515877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86400" y="4114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 animBg="1"/>
      <p:bldP spid="85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/>
      <p:bldP spid="97" grpId="0" animBg="1"/>
      <p:bldP spid="102" grpId="0" animBg="1"/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1(LRL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LRL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A-&gt;bf=1;  B-&gt;bf=0;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6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47" name="直接连接符 146"/>
          <p:cNvCxnSpPr>
            <a:stCxn id="146" idx="0"/>
            <a:endCxn id="148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49" name="矩形 148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1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52" name="直接连接符 151"/>
          <p:cNvCxnSpPr>
            <a:stCxn id="151" idx="0"/>
            <a:endCxn id="148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矩形 152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54" name="直接连接符 153"/>
          <p:cNvCxnSpPr>
            <a:stCxn id="146" idx="3"/>
            <a:endCxn id="155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矩形 154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56" name="直接连接符 155"/>
          <p:cNvCxnSpPr>
            <a:stCxn id="158" idx="0"/>
            <a:endCxn id="146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矩形 156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60" name="直接连接符 159"/>
          <p:cNvCxnSpPr>
            <a:stCxn id="159" idx="0"/>
            <a:endCxn id="151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直接连接符 160"/>
          <p:cNvCxnSpPr>
            <a:stCxn id="162" idx="0"/>
            <a:endCxn id="151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2" name="矩形 161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63" name="右箭头 162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4173686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6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167" name="直接连接符 166"/>
          <p:cNvCxnSpPr>
            <a:stCxn id="166" idx="3"/>
            <a:endCxn id="168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69" name="直接连接符 168"/>
          <p:cNvCxnSpPr>
            <a:stCxn id="168" idx="3"/>
            <a:endCxn id="172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直接连接符 169"/>
          <p:cNvCxnSpPr>
            <a:stCxn id="177" idx="0"/>
            <a:endCxn id="168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直接连接符 170"/>
          <p:cNvCxnSpPr>
            <a:stCxn id="174" idx="0"/>
            <a:endCxn id="166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74" name="矩形 173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75" name="矩形 174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78" name="矩形 177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79" name="直接连接符 178"/>
          <p:cNvCxnSpPr>
            <a:stCxn id="173" idx="0"/>
            <a:endCxn id="177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0" name="矩形 179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81" name="直接连接符 180"/>
          <p:cNvCxnSpPr>
            <a:stCxn id="180" idx="0"/>
            <a:endCxn id="177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矩形 183"/>
          <p:cNvSpPr/>
          <p:nvPr/>
        </p:nvSpPr>
        <p:spPr>
          <a:xfrm>
            <a:off x="5486400" y="4114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2(LRR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46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906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36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5208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5"/>
          </p:cNvCxnSpPr>
          <p:nvPr/>
        </p:nvCxnSpPr>
        <p:spPr bwMode="auto">
          <a:xfrm flipH="1" flipV="1">
            <a:off x="10976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072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048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066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19638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860000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4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25200" y="4472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88813" y="403230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LR(R)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1190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3419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800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8208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368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92" name="矩形 91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44000" y="5158770"/>
            <a:ext cx="4038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[(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/>
              <a:t>)</a:t>
            </a:r>
            <a:r>
              <a:rPr lang="en-US" altLang="zh-CN" sz="3600" dirty="0" smtClean="0">
                <a:solidFill>
                  <a:srgbClr val="0000CC"/>
                </a:solidFill>
              </a:rPr>
              <a:t>B</a:t>
            </a:r>
            <a:r>
              <a:rPr lang="en-US" altLang="zh-CN" sz="3600" dirty="0" smtClean="0"/>
              <a:t>(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 </a:t>
            </a:r>
            <a:r>
              <a:rPr lang="en-US" altLang="zh-CN" sz="3600" dirty="0" smtClean="0"/>
              <a:t>)] 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en-US" altLang="zh-CN" sz="3600" dirty="0" smtClean="0"/>
              <a:t>[</a:t>
            </a:r>
            <a:r>
              <a:rPr lang="zh-CN" altLang="en-US" sz="3600" b="1" dirty="0" smtClean="0">
                <a:sym typeface="Symbol"/>
              </a:rPr>
              <a:t></a:t>
            </a:r>
            <a:r>
              <a:rPr lang="en-US" altLang="zh-CN" sz="3600" dirty="0" smtClean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2" name="矩形 101"/>
          <p:cNvSpPr/>
          <p:nvPr/>
        </p:nvSpPr>
        <p:spPr>
          <a:xfrm>
            <a:off x="5867400" y="5158770"/>
            <a:ext cx="3276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 smtClean="0"/>
              <a:t>[</a:t>
            </a:r>
            <a:r>
              <a:rPr lang="en-US" altLang="zh-CN" sz="3600" b="1" dirty="0" smtClean="0">
                <a:sym typeface="Symbol"/>
              </a:rPr>
              <a:t></a:t>
            </a:r>
            <a:r>
              <a:rPr lang="en-US" altLang="zh-CN" sz="3600" dirty="0" smtClean="0">
                <a:solidFill>
                  <a:srgbClr val="0000CC"/>
                </a:solidFill>
              </a:rPr>
              <a:t>B</a:t>
            </a:r>
            <a:r>
              <a:rPr lang="en-US" altLang="zh-CN" sz="3600" b="1" dirty="0" smtClean="0">
                <a:sym typeface="Symbol"/>
              </a:rPr>
              <a:t></a:t>
            </a:r>
            <a:r>
              <a:rPr lang="en-US" altLang="zh-CN" sz="3600" dirty="0" smtClean="0"/>
              <a:t>]</a:t>
            </a:r>
            <a:r>
              <a:rPr lang="en-US" altLang="zh-CN" sz="3600" dirty="0" smtClean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dirty="0" smtClean="0"/>
              <a:t>[</a:t>
            </a:r>
            <a:r>
              <a:rPr lang="en-US" altLang="zh-CN" sz="3600" b="1" dirty="0" smtClean="0">
                <a:solidFill>
                  <a:srgbClr val="C00000"/>
                </a:solidFill>
                <a:sym typeface="Symbol"/>
              </a:rPr>
              <a:t></a:t>
            </a:r>
            <a:r>
              <a:rPr lang="en-US" altLang="zh-CN" sz="3600" b="1" dirty="0" smtClean="0">
                <a:sym typeface="Symbol"/>
              </a:rPr>
              <a:t> </a:t>
            </a:r>
            <a:r>
              <a:rPr lang="en-US" altLang="zh-CN" sz="3600" dirty="0" smtClean="0">
                <a:solidFill>
                  <a:srgbClr val="0000CC"/>
                </a:solidFill>
              </a:rPr>
              <a:t>A</a:t>
            </a:r>
            <a:r>
              <a:rPr lang="zh-CN" altLang="en-US" sz="3600" b="1" dirty="0" smtClean="0">
                <a:sym typeface="Symbol"/>
              </a:rPr>
              <a:t></a:t>
            </a:r>
            <a:r>
              <a:rPr lang="en-US" altLang="zh-CN" sz="3600" dirty="0" smtClean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3538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72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359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32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316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右箭头 62"/>
          <p:cNvSpPr/>
          <p:nvPr/>
        </p:nvSpPr>
        <p:spPr bwMode="auto">
          <a:xfrm>
            <a:off x="4711200" y="5615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24400" y="515877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调整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86400" y="41148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 animBg="1"/>
      <p:bldP spid="85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/>
      <p:bldP spid="97" grpId="0" animBg="1"/>
      <p:bldP spid="102" grpId="0" animBg="1"/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LRR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A-&gt;bf=0;  B-&gt;bf=-1;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2(LRR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860000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92" name="矩形 91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3538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72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359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32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316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486400" y="41148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3(LR0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LR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的左子女的右子树中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627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287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017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1295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3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169987" y="2802862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1336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LR(0)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9" name="右箭头 128"/>
          <p:cNvSpPr/>
          <p:nvPr/>
        </p:nvSpPr>
        <p:spPr bwMode="auto">
          <a:xfrm>
            <a:off x="5244600" y="2819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Oval 28"/>
          <p:cNvSpPr>
            <a:spLocks noChangeArrowheads="1"/>
          </p:cNvSpPr>
          <p:nvPr/>
        </p:nvSpPr>
        <p:spPr bwMode="auto">
          <a:xfrm>
            <a:off x="4282276" y="1719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-2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stCxn id="75" idx="3"/>
            <a:endCxn id="77" idx="0"/>
          </p:cNvCxnSpPr>
          <p:nvPr/>
        </p:nvCxnSpPr>
        <p:spPr bwMode="auto">
          <a:xfrm flipH="1">
            <a:off x="3942676" y="2149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3672676" y="2466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78" name="矩形 77"/>
          <p:cNvSpPr/>
          <p:nvPr/>
        </p:nvSpPr>
        <p:spPr>
          <a:xfrm>
            <a:off x="3950390" y="1553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408162" y="2176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255190" y="3221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2" name="直接连接符 81"/>
          <p:cNvCxnSpPr>
            <a:stCxn id="81" idx="0"/>
            <a:endCxn id="77" idx="5"/>
          </p:cNvCxnSpPr>
          <p:nvPr/>
        </p:nvCxnSpPr>
        <p:spPr bwMode="auto">
          <a:xfrm flipH="1" flipV="1">
            <a:off x="4133595" y="2897167"/>
            <a:ext cx="337595" cy="3242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28"/>
          <p:cNvSpPr>
            <a:spLocks noChangeArrowheads="1"/>
          </p:cNvSpPr>
          <p:nvPr/>
        </p:nvSpPr>
        <p:spPr bwMode="auto">
          <a:xfrm>
            <a:off x="7951886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stCxn id="100" idx="0"/>
            <a:endCxn id="117" idx="3"/>
          </p:cNvCxnSpPr>
          <p:nvPr/>
        </p:nvCxnSpPr>
        <p:spPr bwMode="auto">
          <a:xfrm flipH="1" flipV="1">
            <a:off x="7780886" y="2313600"/>
            <a:ext cx="441000" cy="459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29"/>
          <p:cNvSpPr>
            <a:spLocks noChangeArrowheads="1"/>
          </p:cNvSpPr>
          <p:nvPr/>
        </p:nvSpPr>
        <p:spPr bwMode="auto">
          <a:xfrm>
            <a:off x="6656486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8187086" y="228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10686" y="2317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348886" y="21336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0" name="直接连接符 119"/>
          <p:cNvCxnSpPr>
            <a:stCxn id="117" idx="1"/>
          </p:cNvCxnSpPr>
          <p:nvPr/>
        </p:nvCxnSpPr>
        <p:spPr bwMode="auto">
          <a:xfrm flipH="1">
            <a:off x="6891686" y="2313600"/>
            <a:ext cx="457200" cy="42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矩形 131"/>
          <p:cNvSpPr/>
          <p:nvPr/>
        </p:nvSpPr>
        <p:spPr>
          <a:xfrm>
            <a:off x="4432448" y="26985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315200" y="1631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0" y="3733800"/>
            <a:ext cx="9144000" cy="245605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LR0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A-&gt;bf=0;  B-&gt;bf=0;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267200" y="3113529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7387359" y="198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 bwMode="auto">
          <a:xfrm>
            <a:off x="5486400" y="4876800"/>
            <a:ext cx="3657600" cy="1514261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思考：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 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endParaRPr kumimoji="0" lang="en-US" altLang="zh-CN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依据是？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57800" y="237873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79" grpId="0"/>
      <p:bldP spid="81" grpId="0" animBg="1"/>
      <p:bldP spid="100" grpId="0" animBg="1"/>
      <p:bldP spid="111" grpId="0" animBg="1"/>
      <p:bldP spid="114" grpId="0"/>
      <p:bldP spid="115" grpId="0"/>
      <p:bldP spid="117" grpId="0" animBg="1"/>
      <p:bldP spid="132" grpId="0"/>
      <p:bldP spid="133" grpId="0"/>
      <p:bldP spid="135" grpId="0"/>
      <p:bldP spid="1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036273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804514" y="1518060"/>
            <a:ext cx="310840" cy="492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34514" y="201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757959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4686" y="1600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75933" y="838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14400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621318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891318" y="1787554"/>
            <a:ext cx="494880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07117" y="13573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545118" y="17841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01203" y="10668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2318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88118" y="10772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768036" y="1787554"/>
            <a:ext cx="415755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913791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1493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1981200" y="1905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257800" y="19457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28800" y="1407004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15</a:t>
            </a:r>
            <a:endParaRPr lang="zh-CN" altLang="en-US" dirty="0"/>
          </a:p>
        </p:txBody>
      </p:sp>
      <p:sp>
        <p:nvSpPr>
          <p:cNvPr id="121" name="Oval 28"/>
          <p:cNvSpPr>
            <a:spLocks noChangeArrowheads="1"/>
          </p:cNvSpPr>
          <p:nvPr/>
        </p:nvSpPr>
        <p:spPr bwMode="auto">
          <a:xfrm>
            <a:off x="4156432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121" idx="3"/>
            <a:endCxn id="123" idx="0"/>
          </p:cNvCxnSpPr>
          <p:nvPr/>
        </p:nvCxnSpPr>
        <p:spPr bwMode="auto">
          <a:xfrm flipH="1">
            <a:off x="3971228" y="1518060"/>
            <a:ext cx="264285" cy="34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3701228" y="1858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3878118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052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600133" y="838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081114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28" name="直接连接符 127"/>
          <p:cNvCxnSpPr>
            <a:stCxn id="123" idx="5"/>
            <a:endCxn id="129" idx="0"/>
          </p:cNvCxnSpPr>
          <p:nvPr/>
        </p:nvCxnSpPr>
        <p:spPr bwMode="auto">
          <a:xfrm>
            <a:off x="4162147" y="2288391"/>
            <a:ext cx="520485" cy="2240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4412632" y="25124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130" name="矩形 129"/>
          <p:cNvSpPr/>
          <p:nvPr/>
        </p:nvSpPr>
        <p:spPr>
          <a:xfrm>
            <a:off x="4720359" y="2133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114800" y="23175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649645" y="1905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37278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4045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3754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3048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62759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37278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44756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45183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4906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4475623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4527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5" name="右箭头 154"/>
          <p:cNvSpPr/>
          <p:nvPr/>
        </p:nvSpPr>
        <p:spPr bwMode="auto">
          <a:xfrm>
            <a:off x="2438400" y="3774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286000" y="3276600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20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235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11806" y="37278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841806" y="4045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0452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17645" y="3754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779067" y="3048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193559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072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784433" y="37278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12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550641" y="4475623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280641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2766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2738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02725" y="4475623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506441" y="4419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4654800" y="54080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5"/>
          </p:cNvCxnSpPr>
          <p:nvPr/>
        </p:nvCxnSpPr>
        <p:spPr bwMode="auto">
          <a:xfrm flipH="1" flipV="1">
            <a:off x="4734719" y="5230791"/>
            <a:ext cx="190081" cy="1772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959600" y="5029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340406" y="3435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16245" y="3145269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692159" y="3124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87838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0346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01759" y="3941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01325" y="3866023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01098" y="3866023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831098" y="4249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190933" y="391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742959" y="4679991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472959" y="513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858000" y="4832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05800" y="513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339299" y="4650591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10600" y="475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537200" y="513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05" idx="3"/>
          </p:cNvCxnSpPr>
          <p:nvPr/>
        </p:nvCxnSpPr>
        <p:spPr bwMode="auto">
          <a:xfrm flipV="1">
            <a:off x="7807200" y="4650591"/>
            <a:ext cx="15026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461000" y="473123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40" name="右箭头 239"/>
          <p:cNvSpPr/>
          <p:nvPr/>
        </p:nvSpPr>
        <p:spPr bwMode="auto">
          <a:xfrm>
            <a:off x="5549400" y="366669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3966441" y="44958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739286" y="3841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990600" y="6019800"/>
            <a:ext cx="81534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思考：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个规则，区分依据是？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5486400" y="32169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257800" y="1447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新结点插入后，判断：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0</a:t>
            </a:r>
            <a:r>
              <a:rPr lang="zh-CN" altLang="en-US" dirty="0" smtClean="0"/>
              <a:t>，则对应</a:t>
            </a:r>
            <a:r>
              <a:rPr lang="en-US" altLang="zh-CN" dirty="0" smtClean="0">
                <a:solidFill>
                  <a:srgbClr val="0000CC"/>
                </a:solidFill>
              </a:rPr>
              <a:t>LR(0)</a:t>
            </a:r>
            <a:r>
              <a:rPr lang="zh-CN" altLang="en-US" dirty="0" smtClean="0"/>
              <a:t>型调整；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……….</a:t>
            </a:r>
            <a:r>
              <a:rPr lang="en-US" altLang="zh-CN" dirty="0" smtClean="0">
                <a:solidFill>
                  <a:srgbClr val="0000CC"/>
                </a:solidFill>
              </a:rPr>
              <a:t>LR(R)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</a:t>
            </a:r>
            <a:r>
              <a:rPr lang="en-US" altLang="zh-CN" dirty="0" smtClean="0">
                <a:solidFill>
                  <a:srgbClr val="0000CC"/>
                </a:solidFill>
              </a:rPr>
              <a:t>LR(L)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62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2373580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241632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2804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2373580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24253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5" name="右箭头 154"/>
          <p:cNvSpPr/>
          <p:nvPr/>
        </p:nvSpPr>
        <p:spPr bwMode="auto">
          <a:xfrm>
            <a:off x="2514600" y="1600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354038" y="11430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14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99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88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918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121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93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55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269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83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860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88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626841" y="2373580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356841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352800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350000" y="2698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78925" y="2373580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652241" y="2317557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3890241" y="33506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3"/>
          </p:cNvCxnSpPr>
          <p:nvPr/>
        </p:nvCxnSpPr>
        <p:spPr bwMode="auto">
          <a:xfrm flipV="1">
            <a:off x="4160241" y="3128748"/>
            <a:ext cx="268840" cy="221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412565" y="15155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88404" y="122502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764318" y="12039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950539" y="2300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106845" y="18451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73918" y="20208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73484" y="1945780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73257" y="1945780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903257" y="2329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234959" y="1995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815118" y="2759748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545118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930159" y="29119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77959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411458" y="2730348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82759" y="283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311159" y="32613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10" idx="5"/>
          </p:cNvCxnSpPr>
          <p:nvPr/>
        </p:nvCxnSpPr>
        <p:spPr bwMode="auto">
          <a:xfrm flipH="1" flipV="1">
            <a:off x="7364176" y="2759748"/>
            <a:ext cx="216983" cy="50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533159" y="2880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40" name="右箭头 239"/>
          <p:cNvSpPr/>
          <p:nvPr/>
        </p:nvSpPr>
        <p:spPr bwMode="auto">
          <a:xfrm>
            <a:off x="5701800" y="1524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4042641" y="2393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811445" y="19213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457200" y="6096000"/>
            <a:ext cx="86868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个规则，区分依据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----1 (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P235,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算法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7.6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636935" y="1066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新结点</a:t>
            </a: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r>
              <a:rPr lang="zh-CN" altLang="en-US" dirty="0" smtClean="0"/>
              <a:t>插入后，判断：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== S-&gt;key</a:t>
            </a:r>
            <a:r>
              <a:rPr lang="zh-CN" altLang="en-US" dirty="0" smtClean="0"/>
              <a:t>，则对应</a:t>
            </a:r>
            <a:r>
              <a:rPr lang="en-US" altLang="zh-CN" dirty="0" smtClean="0">
                <a:solidFill>
                  <a:srgbClr val="0000CC"/>
                </a:solidFill>
              </a:rPr>
              <a:t>LR(0)</a:t>
            </a:r>
            <a:r>
              <a:rPr lang="zh-CN" altLang="en-US" dirty="0" smtClean="0"/>
              <a:t>型调整；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&lt; S-&gt;key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…….….</a:t>
            </a:r>
            <a:r>
              <a:rPr lang="en-US" altLang="zh-CN" dirty="0" smtClean="0">
                <a:solidFill>
                  <a:srgbClr val="0000CC"/>
                </a:solidFill>
              </a:rPr>
              <a:t>LR(R)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&gt; S-&gt;key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…..……</a:t>
            </a:r>
            <a:r>
              <a:rPr lang="en-US" altLang="zh-CN" dirty="0" smtClean="0">
                <a:solidFill>
                  <a:srgbClr val="0000CC"/>
                </a:solidFill>
              </a:rPr>
              <a:t>LR(L)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062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2373580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241632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2804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2373580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24253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5" name="右箭头 154"/>
          <p:cNvSpPr/>
          <p:nvPr/>
        </p:nvSpPr>
        <p:spPr bwMode="auto">
          <a:xfrm>
            <a:off x="2514600" y="1600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354038" y="11430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14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99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88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918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121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93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55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269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83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860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88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626841" y="2373580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356841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352800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350000" y="2698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78925" y="2373580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652241" y="2317557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3890241" y="33506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3"/>
          </p:cNvCxnSpPr>
          <p:nvPr/>
        </p:nvCxnSpPr>
        <p:spPr bwMode="auto">
          <a:xfrm flipV="1">
            <a:off x="4160241" y="3128748"/>
            <a:ext cx="268840" cy="221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412565" y="15155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88404" y="122502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764318" y="12039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950539" y="2300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106845" y="18451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73918" y="20208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73484" y="1945780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73257" y="1945780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903257" y="2329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234959" y="1995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815118" y="2759748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545118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930159" y="29119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77959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411458" y="2730348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82759" y="283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311159" y="32613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10" idx="5"/>
          </p:cNvCxnSpPr>
          <p:nvPr/>
        </p:nvCxnSpPr>
        <p:spPr bwMode="auto">
          <a:xfrm flipH="1" flipV="1">
            <a:off x="7364176" y="2759748"/>
            <a:ext cx="216983" cy="50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533159" y="2880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40" name="右箭头 239"/>
          <p:cNvSpPr/>
          <p:nvPr/>
        </p:nvSpPr>
        <p:spPr bwMode="auto">
          <a:xfrm>
            <a:off x="5701800" y="1524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4042641" y="2393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811445" y="19213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1066800" y="6019800"/>
            <a:ext cx="80772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个规则，区分依据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636935" y="1066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05200" y="3276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 任一结点 </a:t>
            </a: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&gt;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其左子树的所有结点；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 </a:t>
            </a: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&lt;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其右子树的所有结点；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结</a:t>
            </a:r>
            <a:r>
              <a:rPr lang="zh-CN" altLang="en-US" sz="3200" kern="0" dirty="0" smtClean="0">
                <a:latin typeface="+mj-lt"/>
              </a:rPr>
              <a:t>点的左右子树，也是二叉排序树；</a:t>
            </a:r>
            <a:endParaRPr lang="en-US" altLang="zh-CN" sz="3200" kern="0" dirty="0" smtClean="0"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132155"/>
            <a:ext cx="4876800" cy="1524000"/>
          </a:xfrm>
          <a:prstGeom prst="rect">
            <a:avLst/>
          </a:prstGeom>
          <a:solidFill>
            <a:srgbClr val="FFDFAF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latin typeface="+mj-lt"/>
              </a:rPr>
              <a:t>  左孩子 </a:t>
            </a:r>
            <a:r>
              <a:rPr lang="en-US" altLang="zh-CN" sz="3200" kern="0" dirty="0" smtClean="0">
                <a:latin typeface="+mj-lt"/>
              </a:rPr>
              <a:t>&lt; </a:t>
            </a:r>
            <a:r>
              <a:rPr lang="zh-CN" altLang="en-US" sz="3200" kern="0" dirty="0" smtClean="0">
                <a:latin typeface="+mj-lt"/>
              </a:rPr>
              <a:t>父亲</a:t>
            </a:r>
            <a:r>
              <a:rPr lang="zh-CN" altLang="en-US" sz="3200" kern="0" dirty="0" smtClean="0"/>
              <a:t> </a:t>
            </a:r>
            <a:r>
              <a:rPr lang="en-US" altLang="zh-CN" sz="3200" kern="0" dirty="0" smtClean="0">
                <a:latin typeface="+mj-lt"/>
              </a:rPr>
              <a:t>&lt;</a:t>
            </a:r>
            <a:r>
              <a:rPr lang="zh-CN" altLang="en-US" sz="3200" kern="0" dirty="0" smtClean="0">
                <a:latin typeface="+mj-lt"/>
              </a:rPr>
              <a:t>右孩子</a:t>
            </a:r>
            <a:endParaRPr lang="en-US" altLang="zh-CN" sz="3200" kern="0" dirty="0" smtClean="0">
              <a:latin typeface="+mj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  另外，与堆进行区分！</a:t>
            </a:r>
            <a:endParaRPr lang="en-US" altLang="zh-CN" sz="3200" kern="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33528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b="1" dirty="0" smtClean="0">
                <a:solidFill>
                  <a:srgbClr val="C00000"/>
                </a:solidFill>
              </a:rPr>
              <a:t>≠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5961000" y="357298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5562600" y="441118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5720701" y="4097071"/>
            <a:ext cx="408009" cy="220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6281087" y="4113276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342000" y="44261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5948400" y="5266526"/>
            <a:ext cx="504000" cy="504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cxnSp>
        <p:nvCxnSpPr>
          <p:cNvPr id="17" name="直接连接符 16"/>
          <p:cNvCxnSpPr>
            <a:stCxn id="15" idx="3"/>
            <a:endCxn id="16" idx="0"/>
          </p:cNvCxnSpPr>
          <p:nvPr/>
        </p:nvCxnSpPr>
        <p:spPr bwMode="auto">
          <a:xfrm rot="5400000">
            <a:off x="6103033" y="4953749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6752400" y="527587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19" name="直接连接符 18"/>
          <p:cNvCxnSpPr>
            <a:stCxn id="15" idx="5"/>
            <a:endCxn id="18" idx="0"/>
          </p:cNvCxnSpPr>
          <p:nvPr/>
        </p:nvCxnSpPr>
        <p:spPr bwMode="auto">
          <a:xfrm rot="16200000" flipH="1">
            <a:off x="6678550" y="4950021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590600" y="357007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7239000" y="440827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373701" y="4117563"/>
            <a:ext cx="408009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7910687" y="4110368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971600" y="442328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578000" y="5263618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7732633" y="4950841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8382000" y="52729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26" idx="5"/>
            <a:endCxn id="29" idx="0"/>
          </p:cNvCxnSpPr>
          <p:nvPr/>
        </p:nvCxnSpPr>
        <p:spPr bwMode="auto">
          <a:xfrm rot="16200000" flipH="1">
            <a:off x="8308150" y="4947113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990400" y="5627472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 smtClean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32" name="矩形 31"/>
          <p:cNvSpPr/>
          <p:nvPr/>
        </p:nvSpPr>
        <p:spPr>
          <a:xfrm>
            <a:off x="7906874" y="5621445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 smtClean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1(RLL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65286" y="1721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326205" y="2151234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517400" y="246880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19" idx="0"/>
          </p:cNvCxnSpPr>
          <p:nvPr/>
        </p:nvCxnSpPr>
        <p:spPr bwMode="auto">
          <a:xfrm flipH="1">
            <a:off x="546000" y="2151234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3"/>
          </p:cNvCxnSpPr>
          <p:nvPr/>
        </p:nvCxnSpPr>
        <p:spPr bwMode="auto">
          <a:xfrm flipV="1">
            <a:off x="1355400" y="2898997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10" idx="5"/>
          </p:cNvCxnSpPr>
          <p:nvPr/>
        </p:nvCxnSpPr>
        <p:spPr bwMode="auto">
          <a:xfrm flipH="1" flipV="1">
            <a:off x="1978319" y="2898997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30000" y="2537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73000" y="408003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2082600" y="3299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3400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2886" y="2178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349000" y="21107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86000" y="16764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RL(L)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085400" y="327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78248" y="28194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46319" y="3706791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787200" y="40806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03200" y="370679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62600" y="1676400"/>
            <a:ext cx="1085554" cy="1116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39876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  <p:bldP spid="76" grpId="0" animBg="1"/>
      <p:bldP spid="78" grpId="0" animBg="1"/>
      <p:bldP spid="100" grpId="0" animBg="1"/>
      <p:bldP spid="101" grpId="0" animBg="1"/>
      <p:bldP spid="111" grpId="0" animBg="1"/>
      <p:bldP spid="114" grpId="0"/>
      <p:bldP spid="115" grpId="0"/>
      <p:bldP spid="117" grpId="0" animBg="1"/>
      <p:bldP spid="120" grpId="0"/>
      <p:bldP spid="122" grpId="0" animBg="1"/>
      <p:bldP spid="1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RLL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A-&gt;bf=0;  B-&gt;bf=1;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1(RLL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62600" y="1676400"/>
            <a:ext cx="1085554" cy="1116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39876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2(RLR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65286" y="1721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326205" y="2151234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517400" y="246880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19" idx="0"/>
          </p:cNvCxnSpPr>
          <p:nvPr/>
        </p:nvCxnSpPr>
        <p:spPr bwMode="auto">
          <a:xfrm flipH="1">
            <a:off x="546000" y="2151234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3"/>
          </p:cNvCxnSpPr>
          <p:nvPr/>
        </p:nvCxnSpPr>
        <p:spPr bwMode="auto">
          <a:xfrm flipV="1">
            <a:off x="1355400" y="2898997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10" idx="5"/>
          </p:cNvCxnSpPr>
          <p:nvPr/>
        </p:nvCxnSpPr>
        <p:spPr bwMode="auto">
          <a:xfrm flipH="1" flipV="1">
            <a:off x="1978319" y="2898997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30000" y="2537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73000" y="408003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2082600" y="3299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3400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2886" y="2178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349000" y="21107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86000" y="16764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RL(R)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085400" y="327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78248" y="28194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46319" y="3706791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787200" y="40806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03200" y="370679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200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1912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86400" y="16764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46734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  <p:bldP spid="76" grpId="0" animBg="1"/>
      <p:bldP spid="78" grpId="0" animBg="1"/>
      <p:bldP spid="100" grpId="0" animBg="1"/>
      <p:bldP spid="101" grpId="0" animBg="1"/>
      <p:bldP spid="111" grpId="0" animBg="1"/>
      <p:bldP spid="114" grpId="0"/>
      <p:bldP spid="115" grpId="0"/>
      <p:bldP spid="117" grpId="0" animBg="1"/>
      <p:bldP spid="120" grpId="0"/>
      <p:bldP spid="122" grpId="0" animBg="1"/>
      <p:bldP spid="1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RLR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  <a:endParaRPr lang="zh-CN" altLang="en-US" sz="3200" dirty="0" smtClean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 -1;  B-&gt;bf=0;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2(RLR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200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1912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</a:t>
            </a:r>
            <a:endParaRPr lang="zh-CN" altLang="en-US" sz="3600" b="1" dirty="0" smtClean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86400" y="16764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ym typeface="Symbol"/>
              </a:rPr>
              <a:t></a:t>
            </a:r>
            <a:endParaRPr lang="zh-CN" altLang="en-US" sz="3600" b="1" dirty="0" smtClean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 smtClean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46734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</a:t>
            </a:r>
            <a:r>
              <a:rPr lang="en-US" altLang="zh-CN" kern="0" dirty="0" smtClean="0"/>
              <a:t>RL</a:t>
            </a:r>
            <a:r>
              <a:rPr lang="zh-CN" altLang="en-US" kern="0" dirty="0" smtClean="0"/>
              <a:t>型：新结点插入到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的右子女的左子树中 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>
                <a:sym typeface="Wingdings" pitchFamily="2" charset="2"/>
              </a:rPr>
              <a:t>不</a:t>
            </a:r>
            <a:r>
              <a:rPr lang="zh-CN" altLang="en-US" kern="0" dirty="0" smtClean="0"/>
              <a:t>平衡</a:t>
            </a:r>
            <a:endParaRPr lang="en-US" altLang="zh-CN" kern="0" dirty="0" smtClean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3(RL0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636686" y="1782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2" idx="5"/>
            <a:endCxn id="44" idx="0"/>
          </p:cNvCxnSpPr>
          <p:nvPr/>
        </p:nvCxnSpPr>
        <p:spPr bwMode="auto">
          <a:xfrm>
            <a:off x="1097605" y="2212191"/>
            <a:ext cx="308795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1136400" y="254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1066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24000" y="2209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2169987" y="2802862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336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RL(0)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右箭头 48"/>
          <p:cNvSpPr/>
          <p:nvPr/>
        </p:nvSpPr>
        <p:spPr bwMode="auto">
          <a:xfrm>
            <a:off x="5244600" y="2819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581400" y="3352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7" name="直接连接符 56"/>
          <p:cNvCxnSpPr>
            <a:endCxn id="75" idx="3"/>
          </p:cNvCxnSpPr>
          <p:nvPr/>
        </p:nvCxnSpPr>
        <p:spPr bwMode="auto">
          <a:xfrm flipV="1">
            <a:off x="3886200" y="2974191"/>
            <a:ext cx="334767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7951886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8" idx="0"/>
            <a:endCxn id="64" idx="3"/>
          </p:cNvCxnSpPr>
          <p:nvPr/>
        </p:nvCxnSpPr>
        <p:spPr bwMode="auto">
          <a:xfrm flipH="1" flipV="1">
            <a:off x="7780886" y="2313600"/>
            <a:ext cx="441000" cy="459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6656486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0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8187086" y="228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10686" y="2317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48886" y="21336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5" name="直接连接符 64"/>
          <p:cNvCxnSpPr>
            <a:stCxn id="64" idx="1"/>
          </p:cNvCxnSpPr>
          <p:nvPr/>
        </p:nvCxnSpPr>
        <p:spPr bwMode="auto">
          <a:xfrm flipH="1">
            <a:off x="6891686" y="2313600"/>
            <a:ext cx="457200" cy="42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3505200" y="28509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315200" y="1631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81400" y="3200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387359" y="198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3642172" y="1858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stCxn id="73" idx="5"/>
            <a:endCxn id="75" idx="0"/>
          </p:cNvCxnSpPr>
          <p:nvPr/>
        </p:nvCxnSpPr>
        <p:spPr bwMode="auto">
          <a:xfrm>
            <a:off x="4103091" y="2288391"/>
            <a:ext cx="308795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4141886" y="254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-1</a:t>
            </a:r>
            <a:endParaRPr lang="zh-CN" altLang="en-US" sz="3200" dirty="0"/>
          </a:p>
        </p:txBody>
      </p:sp>
      <p:sp>
        <p:nvSpPr>
          <p:cNvPr id="80" name="矩形 79"/>
          <p:cNvSpPr/>
          <p:nvPr/>
        </p:nvSpPr>
        <p:spPr>
          <a:xfrm>
            <a:off x="4072286" y="1600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529486" y="2209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0" y="3733800"/>
            <a:ext cx="9144000" cy="245605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 smtClean="0"/>
              <a:t> RL0</a:t>
            </a:r>
            <a:r>
              <a:rPr lang="zh-CN" altLang="en-US" dirty="0" smtClean="0"/>
              <a:t>关键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 A-&gt;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 B-&gt;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=A;  C-&gt;</a:t>
            </a:r>
            <a:r>
              <a:rPr lang="en-US" altLang="zh-CN" sz="320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200" dirty="0" smtClean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 smtClean="0"/>
              <a:t>A-&gt;bf=0;  B-&gt;bf=0;  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562600" y="5079527"/>
            <a:ext cx="3581400" cy="1514261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思考：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 RL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endParaRPr kumimoji="0" lang="en-US" altLang="zh-CN" sz="28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依据是？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2578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1" grpId="0" animBg="1"/>
      <p:bldP spid="62" grpId="0"/>
      <p:bldP spid="63" grpId="0"/>
      <p:bldP spid="64" grpId="0" animBg="1"/>
      <p:bldP spid="66" grpId="0"/>
      <p:bldP spid="67" grpId="0"/>
      <p:bldP spid="68" grpId="0"/>
      <p:bldP spid="69" grpId="0"/>
      <p:bldP spid="73" grpId="0" animBg="1"/>
      <p:bldP spid="75" grpId="0" animBg="1"/>
      <p:bldP spid="80" grpId="0"/>
      <p:bldP spid="8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659314" y="12402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120233" y="1670460"/>
            <a:ext cx="289840" cy="492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140073" y="2163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381000" y="9985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4400" y="1828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59087" y="990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447800" y="1784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621318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891318" y="1787554"/>
            <a:ext cx="494880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07117" y="13573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545118" y="178415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01203" y="10668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2318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7688118" y="10772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768036" y="1787554"/>
            <a:ext cx="415755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913791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1493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7" name="右箭头 96"/>
          <p:cNvSpPr/>
          <p:nvPr/>
        </p:nvSpPr>
        <p:spPr bwMode="auto">
          <a:xfrm>
            <a:off x="1981200" y="1905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257800" y="19457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28800" y="1407004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15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7649645" y="1905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2286000" y="6019800"/>
            <a:ext cx="68580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思考：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个规则，选择依据是？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257800" y="1447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RL(0)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3550873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5"/>
            <a:endCxn id="103" idx="0"/>
          </p:cNvCxnSpPr>
          <p:nvPr/>
        </p:nvCxnSpPr>
        <p:spPr bwMode="auto">
          <a:xfrm>
            <a:off x="4011792" y="1518060"/>
            <a:ext cx="289840" cy="30858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4031632" y="18266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3272559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805959" y="1492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050646" y="83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371533" y="1447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108" name="直接连接符 107"/>
          <p:cNvCxnSpPr>
            <a:stCxn id="103" idx="3"/>
            <a:endCxn id="109" idx="0"/>
          </p:cNvCxnSpPr>
          <p:nvPr/>
        </p:nvCxnSpPr>
        <p:spPr bwMode="auto">
          <a:xfrm flipH="1">
            <a:off x="3692400" y="2256834"/>
            <a:ext cx="418313" cy="2871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Oval 29"/>
          <p:cNvSpPr>
            <a:spLocks noChangeArrowheads="1"/>
          </p:cNvSpPr>
          <p:nvPr/>
        </p:nvSpPr>
        <p:spPr bwMode="auto">
          <a:xfrm>
            <a:off x="3422400" y="25440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111" name="矩形 110"/>
          <p:cNvSpPr/>
          <p:nvPr/>
        </p:nvSpPr>
        <p:spPr>
          <a:xfrm>
            <a:off x="3365648" y="20889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810000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3444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38743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4197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685800" y="3202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3907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31944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744518" y="3886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41850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38743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3727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46280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498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4670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49755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46280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45945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40031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3505200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30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33679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37981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4121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3126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3831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31182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904933" y="3810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37981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3651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78200" y="4551823"/>
            <a:ext cx="217846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108200" y="4883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185" name="矩形 184"/>
          <p:cNvSpPr/>
          <p:nvPr/>
        </p:nvSpPr>
        <p:spPr>
          <a:xfrm>
            <a:off x="3733800" y="4679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487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4551823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181600" y="4451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9" name="直接连接符 188"/>
          <p:cNvCxnSpPr>
            <a:stCxn id="184" idx="3"/>
            <a:endCxn id="190" idx="0"/>
          </p:cNvCxnSpPr>
          <p:nvPr/>
        </p:nvCxnSpPr>
        <p:spPr bwMode="auto">
          <a:xfrm flipH="1">
            <a:off x="4003800" y="5313823"/>
            <a:ext cx="183481" cy="201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3733800" y="5515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sp>
        <p:nvSpPr>
          <p:cNvPr id="191" name="矩形 190"/>
          <p:cNvSpPr/>
          <p:nvPr/>
        </p:nvSpPr>
        <p:spPr>
          <a:xfrm>
            <a:off x="3505200" y="5289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4038600" y="4451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3359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40</a:t>
            </a:r>
            <a:endParaRPr lang="zh-CN" altLang="en-US" sz="32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30690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2928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37898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37898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417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50</a:t>
            </a:r>
            <a:endParaRPr lang="zh-CN" altLang="en-US" sz="32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3864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46037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505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70</a:t>
            </a:r>
            <a:endParaRPr lang="zh-CN" altLang="en-US" sz="32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2750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227" name="直接连接符 226"/>
          <p:cNvCxnSpPr>
            <a:stCxn id="226" idx="0"/>
            <a:endCxn id="216" idx="5"/>
          </p:cNvCxnSpPr>
          <p:nvPr/>
        </p:nvCxnSpPr>
        <p:spPr bwMode="auto">
          <a:xfrm flipH="1" flipV="1">
            <a:off x="7308579" y="4650591"/>
            <a:ext cx="23650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460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46505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7696200" y="3886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3886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344553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381000" y="6063091"/>
            <a:ext cx="87630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----1 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(P235 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算法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7.6)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12343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16645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1988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116" name="矩形 115"/>
          <p:cNvSpPr/>
          <p:nvPr/>
        </p:nvSpPr>
        <p:spPr>
          <a:xfrm>
            <a:off x="685800" y="9926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1697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984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744518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19752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16645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15180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24182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2460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27657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24182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2384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17933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12954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45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1158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15883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916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9084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904933" y="1600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182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15883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1441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08600" y="2342023"/>
            <a:ext cx="287446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038600" y="2597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185" name="矩形 184"/>
          <p:cNvSpPr/>
          <p:nvPr/>
        </p:nvSpPr>
        <p:spPr>
          <a:xfrm>
            <a:off x="3793913" y="2469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2590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2342023"/>
            <a:ext cx="241075" cy="248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253759" y="2209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9" name="直接连接符 188"/>
          <p:cNvCxnSpPr>
            <a:stCxn id="184" idx="5"/>
            <a:endCxn id="190" idx="0"/>
          </p:cNvCxnSpPr>
          <p:nvPr/>
        </p:nvCxnSpPr>
        <p:spPr bwMode="auto">
          <a:xfrm>
            <a:off x="4499519" y="3027823"/>
            <a:ext cx="259681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4489200" y="3352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45</a:t>
            </a:r>
            <a:endParaRPr lang="zh-CN" altLang="en-US" sz="3000" dirty="0"/>
          </a:p>
        </p:txBody>
      </p:sp>
      <p:sp>
        <p:nvSpPr>
          <p:cNvPr id="191" name="矩形 190"/>
          <p:cNvSpPr/>
          <p:nvPr/>
        </p:nvSpPr>
        <p:spPr>
          <a:xfrm>
            <a:off x="4872759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3962400" y="2165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1149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8592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838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201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62800" y="1631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15800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15800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196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23939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543800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45</a:t>
            </a:r>
            <a:endParaRPr lang="zh-CN" altLang="en-US" sz="3000" dirty="0"/>
          </a:p>
        </p:txBody>
      </p:sp>
      <p:cxnSp>
        <p:nvCxnSpPr>
          <p:cNvPr id="227" name="直接连接符 226"/>
          <p:cNvCxnSpPr>
            <a:stCxn id="226" idx="0"/>
            <a:endCxn id="221" idx="3"/>
          </p:cNvCxnSpPr>
          <p:nvPr/>
        </p:nvCxnSpPr>
        <p:spPr bwMode="auto">
          <a:xfrm flipV="1">
            <a:off x="7813800" y="2393991"/>
            <a:ext cx="190081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2393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2819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24407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7696200" y="167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1676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12357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新结点插入后，判断：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0</a:t>
            </a:r>
            <a:r>
              <a:rPr lang="zh-CN" altLang="en-US" dirty="0" smtClean="0"/>
              <a:t>，则对应</a:t>
            </a:r>
            <a:r>
              <a:rPr lang="en-US" altLang="zh-CN" dirty="0" smtClean="0">
                <a:solidFill>
                  <a:srgbClr val="0000CC"/>
                </a:solidFill>
              </a:rPr>
              <a:t>RL(0)</a:t>
            </a:r>
            <a:r>
              <a:rPr lang="zh-CN" altLang="en-US" dirty="0" smtClean="0"/>
              <a:t>型调整；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……….</a:t>
            </a:r>
            <a:r>
              <a:rPr lang="en-US" altLang="zh-CN" dirty="0" smtClean="0">
                <a:solidFill>
                  <a:srgbClr val="0000CC"/>
                </a:solidFill>
              </a:rPr>
              <a:t>RL(R)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C-&gt;bf == 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</a:t>
            </a:r>
            <a:r>
              <a:rPr lang="en-US" altLang="zh-CN" dirty="0" smtClean="0">
                <a:solidFill>
                  <a:srgbClr val="0000CC"/>
                </a:solidFill>
              </a:rPr>
              <a:t>RL(L)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举例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12343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16645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1988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116" name="矩形 115"/>
          <p:cNvSpPr/>
          <p:nvPr/>
        </p:nvSpPr>
        <p:spPr>
          <a:xfrm>
            <a:off x="685800" y="9926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1697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984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744518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19752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16645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15180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24182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2460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27657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24182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2384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17933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12954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r>
              <a:rPr lang="en-US" altLang="zh-CN" kern="0" dirty="0" smtClean="0"/>
              <a:t>45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1158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15883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916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9084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904933" y="1600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182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15883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1441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08600" y="2342023"/>
            <a:ext cx="287446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038600" y="2597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185" name="矩形 184"/>
          <p:cNvSpPr/>
          <p:nvPr/>
        </p:nvSpPr>
        <p:spPr>
          <a:xfrm>
            <a:off x="3793913" y="2469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2590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2342023"/>
            <a:ext cx="241075" cy="248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253759" y="2209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cxnSp>
        <p:nvCxnSpPr>
          <p:cNvPr id="189" name="直接连接符 188"/>
          <p:cNvCxnSpPr>
            <a:stCxn id="184" idx="5"/>
            <a:endCxn id="190" idx="0"/>
          </p:cNvCxnSpPr>
          <p:nvPr/>
        </p:nvCxnSpPr>
        <p:spPr bwMode="auto">
          <a:xfrm>
            <a:off x="4499519" y="3027823"/>
            <a:ext cx="259681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4489200" y="3352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45</a:t>
            </a:r>
            <a:endParaRPr lang="zh-CN" altLang="en-US" sz="3000" dirty="0"/>
          </a:p>
        </p:txBody>
      </p:sp>
      <p:sp>
        <p:nvSpPr>
          <p:cNvPr id="191" name="矩形 190"/>
          <p:cNvSpPr/>
          <p:nvPr/>
        </p:nvSpPr>
        <p:spPr>
          <a:xfrm>
            <a:off x="4872759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3962400" y="2165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1149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40</a:t>
            </a:r>
            <a:endParaRPr lang="zh-CN" altLang="en-US" sz="30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8592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838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201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20</a:t>
            </a:r>
            <a:endParaRPr lang="zh-CN" altLang="en-US" sz="30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62800" y="1631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15800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15800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196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50</a:t>
            </a:r>
            <a:endParaRPr lang="zh-CN" altLang="en-US" sz="30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23939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70</a:t>
            </a:r>
            <a:endParaRPr lang="zh-CN" altLang="en-US" sz="30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543800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45</a:t>
            </a:r>
            <a:endParaRPr lang="zh-CN" altLang="en-US" sz="3000" dirty="0"/>
          </a:p>
        </p:txBody>
      </p:sp>
      <p:cxnSp>
        <p:nvCxnSpPr>
          <p:cNvPr id="227" name="直接连接符 226"/>
          <p:cNvCxnSpPr>
            <a:stCxn id="226" idx="0"/>
            <a:endCxn id="221" idx="3"/>
          </p:cNvCxnSpPr>
          <p:nvPr/>
        </p:nvCxnSpPr>
        <p:spPr bwMode="auto">
          <a:xfrm flipV="1">
            <a:off x="7813800" y="2393991"/>
            <a:ext cx="190081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2393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2819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24407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7696200" y="167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1676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12357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137F16"/>
                </a:solidFill>
              </a:rPr>
              <a:t>调整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新结点</a:t>
            </a: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r>
              <a:rPr lang="zh-CN" altLang="en-US" dirty="0" smtClean="0"/>
              <a:t>插入后，判断：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== S-&gt;key</a:t>
            </a:r>
            <a:r>
              <a:rPr lang="zh-CN" altLang="en-US" dirty="0" smtClean="0"/>
              <a:t>，则选择</a:t>
            </a:r>
            <a:r>
              <a:rPr lang="en-US" altLang="zh-CN" dirty="0" smtClean="0">
                <a:solidFill>
                  <a:srgbClr val="0000CC"/>
                </a:solidFill>
              </a:rPr>
              <a:t>RL(0)</a:t>
            </a:r>
            <a:r>
              <a:rPr lang="zh-CN" altLang="en-US" dirty="0" smtClean="0"/>
              <a:t>型调整；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 &lt; S-&gt;key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……….</a:t>
            </a:r>
            <a:r>
              <a:rPr lang="en-US" altLang="zh-CN" dirty="0" smtClean="0">
                <a:solidFill>
                  <a:srgbClr val="0000CC"/>
                </a:solidFill>
              </a:rPr>
              <a:t>RL(R)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 smtClean="0">
                <a:solidFill>
                  <a:srgbClr val="0000CC"/>
                </a:solidFill>
              </a:rPr>
              <a:t>C-&gt;key &gt; S-&gt;key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……......</a:t>
            </a:r>
            <a:r>
              <a:rPr lang="en-US" altLang="zh-CN" dirty="0" smtClean="0">
                <a:solidFill>
                  <a:srgbClr val="0000CC"/>
                </a:solidFill>
              </a:rPr>
              <a:t>RL(L)</a:t>
            </a:r>
            <a:r>
              <a:rPr lang="zh-CN" altLang="en-US" dirty="0" smtClean="0"/>
              <a:t>型</a:t>
            </a:r>
            <a:r>
              <a:rPr lang="en-US" altLang="zh-CN" dirty="0" smtClean="0"/>
              <a:t>…….</a:t>
            </a:r>
            <a:r>
              <a:rPr lang="zh-CN" altLang="en-US" dirty="0" smtClean="0"/>
              <a:t>；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14800" y="3276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066800" y="6063091"/>
            <a:ext cx="80772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 smtClean="0">
                <a:solidFill>
                  <a:srgbClr val="FFC000"/>
                </a:solidFill>
              </a:rPr>
              <a:t> </a:t>
            </a:r>
            <a:r>
              <a:rPr lang="zh-CN" altLang="en-US" dirty="0" smtClean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r>
              <a:rPr lang="zh-CN" altLang="en-US" dirty="0" smtClean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</a:t>
            </a:r>
            <a:r>
              <a:rPr kumimoji="0" lang="en-US" altLang="zh-CN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----2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smtClean="0">
                <a:latin typeface="黑体" pitchFamily="2" charset="-122"/>
                <a:ea typeface="黑体" pitchFamily="2" charset="-122"/>
              </a:rPr>
              <a:t>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树的实现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插入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key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1. </a:t>
            </a:r>
            <a:r>
              <a:rPr lang="zh-CN" altLang="en-US" kern="0" dirty="0" smtClean="0">
                <a:solidFill>
                  <a:srgbClr val="0000CC"/>
                </a:solidFill>
              </a:rPr>
              <a:t>寻找插入位置时，记录“可能失衡点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”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即：离插入位置最近、平衡因子不为</a:t>
            </a:r>
            <a:r>
              <a:rPr lang="en-US" altLang="zh-CN" sz="2600" kern="0" dirty="0" smtClean="0"/>
              <a:t>0</a:t>
            </a:r>
            <a:r>
              <a:rPr lang="zh-CN" altLang="en-US" sz="2600" kern="0" dirty="0" smtClean="0"/>
              <a:t>的结点</a:t>
            </a:r>
            <a:r>
              <a:rPr lang="en-US" altLang="zh-CN" sz="2600" kern="0" dirty="0" smtClean="0"/>
              <a:t>A</a:t>
            </a:r>
          </a:p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 -- </a:t>
            </a:r>
            <a:r>
              <a:rPr lang="zh-CN" altLang="en-US" sz="2600" kern="0" dirty="0" smtClean="0"/>
              <a:t>并，记录：</a:t>
            </a:r>
            <a:r>
              <a:rPr lang="en-US" altLang="zh-CN" sz="2600" kern="0" dirty="0" smtClean="0"/>
              <a:t>key</a:t>
            </a:r>
            <a:r>
              <a:rPr lang="zh-CN" altLang="en-US" sz="2600" kern="0" dirty="0" smtClean="0"/>
              <a:t>进入了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左子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or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右子</a:t>
            </a:r>
            <a:r>
              <a:rPr lang="zh-CN" altLang="en-US" sz="2600" kern="0" dirty="0" smtClean="0"/>
              <a:t>树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B</a:t>
            </a:r>
            <a:r>
              <a:rPr lang="zh-CN" altLang="en-US" sz="2600" kern="0" dirty="0" smtClean="0"/>
              <a:t>中</a:t>
            </a:r>
            <a:endParaRPr lang="en-US" altLang="zh-CN" sz="2600" kern="0" dirty="0" smtClean="0"/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2. </a:t>
            </a:r>
            <a:r>
              <a:rPr lang="zh-CN" altLang="en-US" kern="0" dirty="0" smtClean="0">
                <a:solidFill>
                  <a:srgbClr val="0000CC"/>
                </a:solidFill>
              </a:rPr>
              <a:t>修改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到新结点“</a:t>
            </a:r>
            <a:r>
              <a:rPr lang="zh-CN" altLang="en-US" kern="0" dirty="0" smtClean="0">
                <a:solidFill>
                  <a:srgbClr val="FF0000"/>
                </a:solidFill>
              </a:rPr>
              <a:t>之间</a:t>
            </a:r>
            <a:r>
              <a:rPr lang="zh-CN" altLang="en-US" kern="0" dirty="0" smtClean="0">
                <a:solidFill>
                  <a:srgbClr val="0000CC"/>
                </a:solidFill>
              </a:rPr>
              <a:t>结点”</a:t>
            </a:r>
            <a:r>
              <a:rPr lang="zh-CN" altLang="en-US" kern="0" dirty="0" smtClean="0">
                <a:solidFill>
                  <a:srgbClr val="FF0000"/>
                </a:solidFill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bf</a:t>
            </a:r>
            <a:r>
              <a:rPr lang="zh-CN" altLang="en-US" kern="0" dirty="0" smtClean="0">
                <a:solidFill>
                  <a:srgbClr val="0000CC"/>
                </a:solidFill>
              </a:rPr>
              <a:t>值 </a:t>
            </a:r>
            <a:r>
              <a:rPr lang="en-US" altLang="zh-CN" kern="0" dirty="0" smtClean="0">
                <a:solidFill>
                  <a:srgbClr val="C00000"/>
                </a:solidFill>
              </a:rPr>
              <a:t>(</a:t>
            </a:r>
            <a:r>
              <a:rPr lang="zh-CN" altLang="en-US" kern="0" dirty="0" smtClean="0">
                <a:solidFill>
                  <a:srgbClr val="C00000"/>
                </a:solidFill>
              </a:rPr>
              <a:t>不必改</a:t>
            </a:r>
            <a:r>
              <a:rPr lang="en-US" altLang="zh-CN" kern="0" dirty="0" smtClean="0">
                <a:solidFill>
                  <a:srgbClr val="C00000"/>
                </a:solidFill>
              </a:rPr>
              <a:t>A-&gt;bf )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注（依据</a:t>
            </a:r>
            <a:r>
              <a:rPr lang="en-US" altLang="zh-CN" sz="2600" kern="0" dirty="0" smtClean="0"/>
              <a:t>1</a:t>
            </a:r>
            <a:r>
              <a:rPr lang="zh-CN" altLang="en-US" sz="2600" kern="0" dirty="0" smtClean="0"/>
              <a:t>）：插入之前，“</a:t>
            </a:r>
            <a:r>
              <a:rPr lang="zh-CN" altLang="en-US" sz="2600" kern="0" dirty="0" smtClean="0">
                <a:solidFill>
                  <a:srgbClr val="FF0000"/>
                </a:solidFill>
              </a:rPr>
              <a:t>之间</a:t>
            </a:r>
            <a:r>
              <a:rPr lang="zh-CN" altLang="en-US" sz="2600" kern="0" dirty="0" smtClean="0"/>
              <a:t>结点”的</a:t>
            </a:r>
            <a:r>
              <a:rPr lang="en-US" altLang="zh-CN" sz="2600" kern="0" dirty="0" smtClean="0"/>
              <a:t>bf</a:t>
            </a:r>
            <a:r>
              <a:rPr lang="zh-CN" altLang="en-US" sz="2600" kern="0" dirty="0" smtClean="0"/>
              <a:t>值都是</a:t>
            </a:r>
            <a:r>
              <a:rPr lang="en-US" altLang="zh-CN" sz="2600" kern="0" dirty="0" smtClean="0"/>
              <a:t>0 </a:t>
            </a:r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3.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判断是否失衡（依据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bf</a:t>
            </a:r>
            <a:r>
              <a:rPr lang="zh-CN" altLang="en-US" kern="0" dirty="0" smtClean="0">
                <a:solidFill>
                  <a:srgbClr val="0000CC"/>
                </a:solidFill>
              </a:rPr>
              <a:t>值）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3.1 </a:t>
            </a:r>
            <a:r>
              <a:rPr lang="zh-CN" altLang="en-US" sz="2600" kern="0" dirty="0" smtClean="0"/>
              <a:t>若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原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A-&gt;bf==0</a:t>
            </a:r>
            <a:r>
              <a:rPr lang="zh-CN" altLang="en-US" sz="2600" kern="0" dirty="0" smtClean="0"/>
              <a:t>，则不失衡，结束；</a:t>
            </a:r>
            <a:endParaRPr lang="en-US" altLang="zh-CN" sz="2600" kern="0" dirty="0" smtClean="0">
              <a:solidFill>
                <a:srgbClr val="FF0000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3.2 </a:t>
            </a:r>
            <a:r>
              <a:rPr lang="zh-CN" altLang="en-US" sz="2600" kern="0" dirty="0" smtClean="0"/>
              <a:t>否则，若插入到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的较低的子树中，则置</a:t>
            </a:r>
            <a:r>
              <a:rPr lang="en-US" altLang="zh-CN" sz="2600" kern="0" dirty="0" smtClean="0"/>
              <a:t>A-&gt;bf=0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                 </a:t>
            </a:r>
            <a:r>
              <a:rPr lang="zh-CN" altLang="en-US" sz="2600" kern="0" dirty="0" smtClean="0"/>
              <a:t>若</a:t>
            </a:r>
            <a:r>
              <a:rPr lang="en-US" altLang="zh-CN" sz="2600" kern="0" dirty="0" smtClean="0"/>
              <a:t>………A</a:t>
            </a:r>
            <a:r>
              <a:rPr lang="zh-CN" altLang="en-US" sz="2600" kern="0" dirty="0" smtClean="0"/>
              <a:t>的较高</a:t>
            </a:r>
            <a:r>
              <a:rPr lang="en-US" altLang="zh-CN" sz="2600" kern="0" dirty="0" smtClean="0"/>
              <a:t>…………</a:t>
            </a:r>
            <a:r>
              <a:rPr lang="zh-CN" altLang="en-US" sz="2600" kern="0" dirty="0" smtClean="0"/>
              <a:t>，则失衡</a:t>
            </a:r>
            <a:r>
              <a:rPr lang="en-US" altLang="zh-CN" sz="2600" kern="0" dirty="0" smtClean="0"/>
              <a:t>    </a:t>
            </a:r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 smtClean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 smtClean="0">
                <a:solidFill>
                  <a:srgbClr val="0000CC"/>
                </a:solidFill>
              </a:rPr>
              <a:t>，并按规则调整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依据</a:t>
            </a:r>
            <a:r>
              <a:rPr lang="en-US" altLang="zh-CN" sz="2600" kern="0" dirty="0" smtClean="0"/>
              <a:t>B</a:t>
            </a:r>
            <a:r>
              <a:rPr lang="zh-CN" altLang="en-US" sz="2600" kern="0" dirty="0" smtClean="0"/>
              <a:t>是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的左</a:t>
            </a:r>
            <a:r>
              <a:rPr lang="en-US" altLang="zh-CN" sz="2600" kern="0" dirty="0" smtClean="0"/>
              <a:t>or</a:t>
            </a:r>
            <a:r>
              <a:rPr lang="zh-CN" altLang="en-US" sz="2600" kern="0" dirty="0" smtClean="0"/>
              <a:t>右孩子、</a:t>
            </a:r>
            <a:r>
              <a:rPr lang="en-US" altLang="zh-CN" sz="2600" kern="0" dirty="0" smtClean="0"/>
              <a:t>B-&gt;bf</a:t>
            </a:r>
            <a:r>
              <a:rPr lang="zh-CN" altLang="en-US" sz="2600" kern="0" dirty="0" smtClean="0"/>
              <a:t>值，判定失衡模式；</a:t>
            </a:r>
            <a:endParaRPr lang="en-US" altLang="zh-CN" sz="2600" kern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75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80" name="矩形 79"/>
          <p:cNvSpPr/>
          <p:nvPr/>
        </p:nvSpPr>
        <p:spPr>
          <a:xfrm>
            <a:off x="457200" y="1066800"/>
            <a:ext cx="8686800" cy="114300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寻找插入位置时，记录“可能失衡点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”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  </a:t>
            </a:r>
            <a:r>
              <a:rPr lang="en-US" altLang="zh-CN" kern="0" dirty="0" smtClean="0"/>
              <a:t>-- </a:t>
            </a:r>
            <a:r>
              <a:rPr lang="zh-CN" altLang="en-US" kern="0" dirty="0" smtClean="0"/>
              <a:t>然后，记录：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进入了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C00000"/>
                </a:solidFill>
              </a:rPr>
              <a:t>左</a:t>
            </a:r>
            <a:r>
              <a:rPr lang="en-US" altLang="zh-CN" kern="0" dirty="0" smtClean="0">
                <a:solidFill>
                  <a:srgbClr val="C00000"/>
                </a:solidFill>
              </a:rPr>
              <a:t>or</a:t>
            </a:r>
            <a:r>
              <a:rPr lang="zh-CN" altLang="en-US" kern="0" dirty="0" smtClean="0">
                <a:solidFill>
                  <a:srgbClr val="C00000"/>
                </a:solidFill>
              </a:rPr>
              <a:t>右</a:t>
            </a:r>
            <a:r>
              <a:rPr lang="zh-CN" altLang="en-US" kern="0" dirty="0" smtClean="0"/>
              <a:t>子树</a:t>
            </a:r>
            <a:r>
              <a:rPr lang="en-US" altLang="zh-CN" kern="0" dirty="0" smtClean="0"/>
              <a:t>B</a:t>
            </a:r>
            <a:r>
              <a:rPr lang="zh-CN" altLang="en-US" kern="0" dirty="0" smtClean="0"/>
              <a:t>中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6468918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30717" y="3979344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4045" y="2438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5744645" y="2590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2" name="直接箭头连接符 71"/>
          <p:cNvCxnSpPr>
            <a:stCxn id="70" idx="1"/>
            <a:endCxn id="44" idx="2"/>
          </p:cNvCxnSpPr>
          <p:nvPr/>
        </p:nvCxnSpPr>
        <p:spPr bwMode="auto">
          <a:xfrm flipH="1">
            <a:off x="5518439" y="2906271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矩形 73"/>
          <p:cNvSpPr/>
          <p:nvPr/>
        </p:nvSpPr>
        <p:spPr>
          <a:xfrm>
            <a:off x="7080165" y="32552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5" name="直接箭头连接符 74"/>
          <p:cNvCxnSpPr>
            <a:stCxn id="74" idx="1"/>
          </p:cNvCxnSpPr>
          <p:nvPr/>
        </p:nvCxnSpPr>
        <p:spPr bwMode="auto">
          <a:xfrm flipH="1">
            <a:off x="6853959" y="35707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6394365" y="4038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7" name="直接箭头连接符 76"/>
          <p:cNvCxnSpPr>
            <a:stCxn id="76" idx="1"/>
          </p:cNvCxnSpPr>
          <p:nvPr/>
        </p:nvCxnSpPr>
        <p:spPr bwMode="auto">
          <a:xfrm flipH="1">
            <a:off x="6168159" y="4354071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6963845" y="48554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9" name="直接箭头连接符 78"/>
          <p:cNvCxnSpPr>
            <a:stCxn id="78" idx="1"/>
          </p:cNvCxnSpPr>
          <p:nvPr/>
        </p:nvCxnSpPr>
        <p:spPr bwMode="auto">
          <a:xfrm flipH="1">
            <a:off x="6737639" y="51709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1752600" y="5257800"/>
            <a:ext cx="3200400" cy="14226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if( key &lt; A-&gt;key )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    </a:t>
            </a:r>
            <a:r>
              <a:rPr lang="en-US" altLang="zh-CN" sz="2600" b="1" kern="0" dirty="0" smtClean="0">
                <a:solidFill>
                  <a:srgbClr val="C00000"/>
                </a:solidFill>
              </a:rPr>
              <a:t>B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A-&gt;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llink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；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else   B=A-&gt;</a:t>
            </a:r>
            <a:r>
              <a:rPr lang="en-US" altLang="zh-CN" sz="2600" kern="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;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53" grpId="0" animBg="1"/>
      <p:bldP spid="56" grpId="0"/>
      <p:bldP spid="59" grpId="0"/>
      <p:bldP spid="60" grpId="0"/>
      <p:bldP spid="65" grpId="0"/>
      <p:bldP spid="65" grpId="1"/>
      <p:bldP spid="70" grpId="0"/>
      <p:bldP spid="74" grpId="0"/>
      <p:bldP spid="74" grpId="1"/>
      <p:bldP spid="76" grpId="0"/>
      <p:bldP spid="76" grpId="1"/>
      <p:bldP spid="78" grpId="0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458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4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 重要性质：</a:t>
            </a:r>
            <a:endParaRPr lang="en-US" altLang="zh-CN" sz="3200" kern="0" dirty="0" smtClean="0">
              <a:solidFill>
                <a:srgbClr val="0000CC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  <a:sym typeface="Wingdings" pitchFamily="2" charset="2"/>
              </a:rPr>
              <a:t>  中序遍历二叉排序树</a:t>
            </a:r>
            <a:endParaRPr lang="en-US" altLang="zh-CN" sz="3200" kern="0" dirty="0" smtClean="0"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递增序列</a:t>
            </a:r>
            <a:endParaRPr lang="en-US" altLang="zh-CN" sz="3200" kern="0" dirty="0" smtClean="0">
              <a:solidFill>
                <a:srgbClr val="008000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18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基本操作：</a:t>
            </a:r>
            <a:endParaRPr lang="en-US" altLang="zh-CN" sz="3200" kern="0" dirty="0" smtClean="0">
              <a:solidFill>
                <a:srgbClr val="0000CC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  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查找、插入、删除</a:t>
            </a:r>
            <a:endParaRPr lang="en-US" altLang="zh-CN" sz="3200" kern="0" dirty="0" smtClean="0"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370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831600" y="131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7724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355000" y="306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058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3914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6" idx="3"/>
            <a:endCxn id="35" idx="0"/>
          </p:cNvCxnSpPr>
          <p:nvPr/>
        </p:nvCxnSpPr>
        <p:spPr bwMode="auto">
          <a:xfrm rot="5400000">
            <a:off x="6354837" y="1599355"/>
            <a:ext cx="408009" cy="703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6" idx="5"/>
            <a:endCxn id="37" idx="0"/>
          </p:cNvCxnSpPr>
          <p:nvPr/>
        </p:nvCxnSpPr>
        <p:spPr bwMode="auto">
          <a:xfrm rot="16200000" flipH="1">
            <a:off x="7463455" y="1576254"/>
            <a:ext cx="408009" cy="749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5" idx="3"/>
            <a:endCxn id="38" idx="0"/>
          </p:cNvCxnSpPr>
          <p:nvPr/>
        </p:nvCxnSpPr>
        <p:spPr bwMode="auto">
          <a:xfrm rot="5400000">
            <a:off x="5578437" y="2631955"/>
            <a:ext cx="484209" cy="391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7" idx="3"/>
            <a:endCxn id="40" idx="0"/>
          </p:cNvCxnSpPr>
          <p:nvPr/>
        </p:nvCxnSpPr>
        <p:spPr bwMode="auto">
          <a:xfrm rot="5400000">
            <a:off x="7552437" y="2694355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37" idx="5"/>
            <a:endCxn id="39" idx="0"/>
          </p:cNvCxnSpPr>
          <p:nvPr/>
        </p:nvCxnSpPr>
        <p:spPr bwMode="auto">
          <a:xfrm rot="16200000" flipH="1">
            <a:off x="8200555" y="2618154"/>
            <a:ext cx="4080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932000" y="390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47" name="直接连接符 46"/>
          <p:cNvCxnSpPr>
            <a:stCxn id="38" idx="3"/>
            <a:endCxn id="46" idx="0"/>
          </p:cNvCxnSpPr>
          <p:nvPr/>
        </p:nvCxnSpPr>
        <p:spPr bwMode="auto">
          <a:xfrm rot="5400000">
            <a:off x="5114037" y="35877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9" idx="0"/>
            <a:endCxn id="38" idx="5"/>
          </p:cNvCxnSpPr>
          <p:nvPr/>
        </p:nvCxnSpPr>
        <p:spPr bwMode="auto">
          <a:xfrm rot="16200000" flipV="1">
            <a:off x="5723751" y="3591960"/>
            <a:ext cx="423019" cy="2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784600" y="39228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5257800" y="4906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stCxn id="49" idx="3"/>
            <a:endCxn id="50" idx="0"/>
          </p:cNvCxnSpPr>
          <p:nvPr/>
        </p:nvCxnSpPr>
        <p:spPr bwMode="auto">
          <a:xfrm rot="5400000">
            <a:off x="5419142" y="4461660"/>
            <a:ext cx="553199" cy="33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6934200" y="390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0" idx="3"/>
            <a:endCxn id="52" idx="0"/>
          </p:cNvCxnSpPr>
          <p:nvPr/>
        </p:nvCxnSpPr>
        <p:spPr bwMode="auto">
          <a:xfrm rot="5400000">
            <a:off x="7095237" y="3532555"/>
            <a:ext cx="48420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477000" y="48214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stCxn id="52" idx="3"/>
            <a:endCxn id="54" idx="0"/>
          </p:cNvCxnSpPr>
          <p:nvPr/>
        </p:nvCxnSpPr>
        <p:spPr bwMode="auto">
          <a:xfrm rot="5400000">
            <a:off x="6638423" y="44465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52" idx="5"/>
          </p:cNvCxnSpPr>
          <p:nvPr/>
        </p:nvCxnSpPr>
        <p:spPr bwMode="auto">
          <a:xfrm rot="16200000" flipV="1">
            <a:off x="7279037" y="44540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91400" y="48364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6934200" y="582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59" name="直接连接符 58"/>
          <p:cNvCxnSpPr>
            <a:stCxn id="57" idx="3"/>
            <a:endCxn id="58" idx="0"/>
          </p:cNvCxnSpPr>
          <p:nvPr/>
        </p:nvCxnSpPr>
        <p:spPr bwMode="auto">
          <a:xfrm rot="5400000">
            <a:off x="7060355" y="5410474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7" idx="5"/>
          </p:cNvCxnSpPr>
          <p:nvPr/>
        </p:nvCxnSpPr>
        <p:spPr bwMode="auto">
          <a:xfrm rot="16200000" flipV="1">
            <a:off x="7717047" y="5401900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7848600" y="5803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75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304800" y="5562600"/>
            <a:ext cx="6477000" cy="1040285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if( </a:t>
            </a:r>
            <a:r>
              <a:rPr lang="en-US" altLang="zh-CN" dirty="0" smtClean="0">
                <a:solidFill>
                  <a:srgbClr val="FFC000"/>
                </a:solidFill>
              </a:rPr>
              <a:t>key</a:t>
            </a:r>
            <a:r>
              <a:rPr lang="en-US" altLang="zh-CN" b="1" dirty="0" smtClean="0">
                <a:solidFill>
                  <a:srgbClr val="FFC000"/>
                </a:solidFill>
              </a:rPr>
              <a:t>&lt;</a:t>
            </a:r>
            <a:r>
              <a:rPr lang="en-US" altLang="zh-CN" dirty="0" smtClean="0">
                <a:solidFill>
                  <a:srgbClr val="FFC000"/>
                </a:solidFill>
              </a:rPr>
              <a:t>p-&gt;key</a:t>
            </a:r>
            <a:r>
              <a:rPr lang="en-US" altLang="zh-CN" dirty="0" smtClean="0">
                <a:solidFill>
                  <a:schemeClr val="bg1"/>
                </a:solidFill>
              </a:rPr>
              <a:t>)   {p-&gt;bf= -1; p=p-&gt;</a:t>
            </a:r>
            <a:r>
              <a:rPr lang="en-US" altLang="zh-CN" dirty="0" err="1" smtClean="0">
                <a:solidFill>
                  <a:schemeClr val="bg1"/>
                </a:solidFill>
              </a:rPr>
              <a:t>llink</a:t>
            </a:r>
            <a:r>
              <a:rPr lang="en-US" altLang="zh-CN" dirty="0" smtClean="0">
                <a:solidFill>
                  <a:schemeClr val="bg1"/>
                </a:solidFill>
              </a:rPr>
              <a:t>; }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if( </a:t>
            </a:r>
            <a:r>
              <a:rPr lang="en-US" altLang="zh-CN" dirty="0" smtClean="0">
                <a:solidFill>
                  <a:srgbClr val="FFC000"/>
                </a:solidFill>
                <a:sym typeface="Wingdings" pitchFamily="2" charset="2"/>
              </a:rPr>
              <a:t>key</a:t>
            </a:r>
            <a:r>
              <a:rPr lang="en-US" altLang="zh-CN" b="1" dirty="0" smtClean="0">
                <a:solidFill>
                  <a:srgbClr val="FFC000"/>
                </a:solidFill>
                <a:sym typeface="Wingdings" pitchFamily="2" charset="2"/>
              </a:rPr>
              <a:t>&gt;</a:t>
            </a:r>
            <a:r>
              <a:rPr lang="en-US" altLang="zh-CN" dirty="0" smtClean="0">
                <a:solidFill>
                  <a:srgbClr val="FFC000"/>
                </a:solidFill>
                <a:sym typeface="Wingdings" pitchFamily="2" charset="2"/>
              </a:rPr>
              <a:t>p-&gt;key</a:t>
            </a: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)   </a:t>
            </a:r>
            <a:r>
              <a:rPr lang="en-US" altLang="zh-CN" dirty="0" smtClean="0">
                <a:solidFill>
                  <a:schemeClr val="bg1"/>
                </a:solidFill>
              </a:rPr>
              <a:t>{p-&gt;bf= 1; p=p-&gt;</a:t>
            </a:r>
            <a:r>
              <a:rPr lang="en-US" altLang="zh-CN" dirty="0" err="1" smtClean="0">
                <a:solidFill>
                  <a:schemeClr val="bg1"/>
                </a:solidFill>
              </a:rPr>
              <a:t>rlink</a:t>
            </a:r>
            <a:r>
              <a:rPr lang="en-US" altLang="zh-CN" dirty="0" smtClean="0">
                <a:solidFill>
                  <a:schemeClr val="bg1"/>
                </a:solidFill>
              </a:rPr>
              <a:t>; }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66800"/>
            <a:ext cx="8686800" cy="112646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2. </a:t>
            </a:r>
            <a:r>
              <a:rPr lang="zh-CN" altLang="en-US" kern="0" dirty="0" smtClean="0">
                <a:solidFill>
                  <a:srgbClr val="0000CC"/>
                </a:solidFill>
              </a:rPr>
              <a:t>修改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到新结点“</a:t>
            </a:r>
            <a:r>
              <a:rPr lang="zh-CN" altLang="en-US" kern="0" dirty="0" smtClean="0">
                <a:solidFill>
                  <a:srgbClr val="FF0000"/>
                </a:solidFill>
              </a:rPr>
              <a:t>之间</a:t>
            </a:r>
            <a:r>
              <a:rPr lang="zh-CN" altLang="en-US" kern="0" dirty="0" smtClean="0">
                <a:solidFill>
                  <a:srgbClr val="0000CC"/>
                </a:solidFill>
              </a:rPr>
              <a:t>结点”的</a:t>
            </a:r>
            <a:r>
              <a:rPr lang="en-US" altLang="zh-CN" kern="0" dirty="0" smtClean="0">
                <a:solidFill>
                  <a:srgbClr val="0000CC"/>
                </a:solidFill>
              </a:rPr>
              <a:t>bf</a:t>
            </a:r>
            <a:r>
              <a:rPr lang="zh-CN" altLang="en-US" kern="0" dirty="0" smtClean="0">
                <a:solidFill>
                  <a:srgbClr val="0000CC"/>
                </a:solidFill>
              </a:rPr>
              <a:t>值 </a:t>
            </a:r>
            <a:r>
              <a:rPr lang="en-US" altLang="zh-CN" kern="0" dirty="0" smtClean="0">
                <a:solidFill>
                  <a:srgbClr val="C00000"/>
                </a:solidFill>
              </a:rPr>
              <a:t>(</a:t>
            </a:r>
            <a:r>
              <a:rPr lang="zh-CN" altLang="en-US" kern="0" dirty="0" smtClean="0">
                <a:solidFill>
                  <a:srgbClr val="C00000"/>
                </a:solidFill>
              </a:rPr>
              <a:t>不必改</a:t>
            </a:r>
            <a:r>
              <a:rPr lang="en-US" altLang="zh-CN" kern="0" dirty="0" smtClean="0">
                <a:solidFill>
                  <a:srgbClr val="C00000"/>
                </a:solidFill>
              </a:rPr>
              <a:t>A-&gt;bf)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     </a:t>
            </a:r>
            <a:r>
              <a:rPr lang="en-US" altLang="zh-CN" kern="0" dirty="0" smtClean="0"/>
              <a:t>-- </a:t>
            </a:r>
            <a:r>
              <a:rPr lang="zh-CN" altLang="en-US" kern="0" dirty="0" smtClean="0"/>
              <a:t>注：插入之前，“</a:t>
            </a:r>
            <a:r>
              <a:rPr lang="zh-CN" altLang="en-US" kern="0" dirty="0" smtClean="0">
                <a:solidFill>
                  <a:srgbClr val="FF0000"/>
                </a:solidFill>
              </a:rPr>
              <a:t>之间</a:t>
            </a:r>
            <a:r>
              <a:rPr lang="zh-CN" altLang="en-US" kern="0" dirty="0" smtClean="0"/>
              <a:t>结点”的</a:t>
            </a:r>
            <a:r>
              <a:rPr lang="en-US" altLang="zh-CN" kern="0" dirty="0" smtClean="0"/>
              <a:t>bf</a:t>
            </a:r>
            <a:r>
              <a:rPr lang="zh-CN" altLang="en-US" kern="0" dirty="0" smtClean="0"/>
              <a:t>值都是</a:t>
            </a:r>
            <a:r>
              <a:rPr lang="en-US" altLang="zh-CN" kern="0" dirty="0" smtClean="0"/>
              <a:t>0 </a:t>
            </a: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6468918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30717" y="3979344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015759" y="4114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29400" y="4876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98406" y="4114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 flipH="1">
            <a:off x="6172200" y="4512828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7044086" y="49316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67" name="直接箭头连接符 66"/>
          <p:cNvCxnSpPr>
            <a:stCxn id="66" idx="1"/>
          </p:cNvCxnSpPr>
          <p:nvPr/>
        </p:nvCxnSpPr>
        <p:spPr bwMode="auto">
          <a:xfrm flipH="1">
            <a:off x="6817880" y="52471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7" grpId="0"/>
      <p:bldP spid="38" grpId="0"/>
      <p:bldP spid="50" grpId="0"/>
      <p:bldP spid="51" grpId="0"/>
      <p:bldP spid="63" grpId="0"/>
      <p:bldP spid="63" grpId="1"/>
      <p:bldP spid="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75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46" name="矩形 45"/>
          <p:cNvSpPr/>
          <p:nvPr/>
        </p:nvSpPr>
        <p:spPr bwMode="auto">
          <a:xfrm>
            <a:off x="304800" y="5562600"/>
            <a:ext cx="6172200" cy="1040285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</a:rPr>
              <a:t>if(A-&gt;bf == -1 &amp;&amp; </a:t>
            </a:r>
            <a:r>
              <a:rPr lang="zh-CN" altLang="en-US" dirty="0" smtClean="0">
                <a:solidFill>
                  <a:srgbClr val="FFC000"/>
                </a:solidFill>
              </a:rPr>
              <a:t>插入到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zh-CN" altLang="en-US" dirty="0" smtClean="0">
                <a:solidFill>
                  <a:srgbClr val="FFC000"/>
                </a:solidFill>
              </a:rPr>
              <a:t>的右子树中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>
                <a:solidFill>
                  <a:schemeClr val="bg1"/>
                </a:solidFill>
                <a:sym typeface="Wingdings" pitchFamily="2" charset="2"/>
              </a:rPr>
              <a:t>if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(A-&gt;bf ==1 &amp;&amp;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插入到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A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的左子树中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1805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3.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判断是否失衡（依据</a:t>
            </a: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r>
              <a:rPr lang="zh-CN" altLang="en-US" kern="0" dirty="0" smtClean="0">
                <a:solidFill>
                  <a:srgbClr val="0000CC"/>
                </a:solidFill>
              </a:rPr>
              <a:t>的</a:t>
            </a:r>
            <a:r>
              <a:rPr lang="en-US" altLang="zh-CN" kern="0" dirty="0" smtClean="0">
                <a:solidFill>
                  <a:srgbClr val="0000CC"/>
                </a:solidFill>
              </a:rPr>
              <a:t>bf</a:t>
            </a:r>
            <a:r>
              <a:rPr lang="zh-CN" altLang="en-US" kern="0" dirty="0" smtClean="0">
                <a:solidFill>
                  <a:srgbClr val="0000CC"/>
                </a:solidFill>
              </a:rPr>
              <a:t>值）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3.1 </a:t>
            </a:r>
            <a:r>
              <a:rPr lang="zh-CN" altLang="en-US" sz="2600" kern="0" dirty="0" smtClean="0"/>
              <a:t>若</a:t>
            </a:r>
            <a:r>
              <a:rPr lang="en-US" altLang="zh-CN" sz="2600" kern="0" dirty="0" smtClean="0"/>
              <a:t>A-&gt;bf==0</a:t>
            </a:r>
            <a:r>
              <a:rPr lang="zh-CN" altLang="en-US" sz="2600" kern="0" dirty="0" smtClean="0"/>
              <a:t>，则不失衡，</a:t>
            </a:r>
            <a:r>
              <a:rPr lang="zh-CN" altLang="en-US" sz="2600" kern="0" dirty="0" smtClean="0">
                <a:solidFill>
                  <a:srgbClr val="FF0000"/>
                </a:solidFill>
              </a:rPr>
              <a:t>结束</a:t>
            </a:r>
            <a:endParaRPr lang="en-US" altLang="zh-CN" sz="2600" kern="0" dirty="0" smtClean="0">
              <a:solidFill>
                <a:srgbClr val="FF0000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3.2 </a:t>
            </a:r>
            <a:r>
              <a:rPr lang="zh-CN" altLang="en-US" sz="2600" kern="0" dirty="0" smtClean="0"/>
              <a:t>否则，若插入到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的较低的子树中，则置</a:t>
            </a:r>
            <a:r>
              <a:rPr lang="en-US" altLang="zh-CN" sz="2600" kern="0" dirty="0" smtClean="0"/>
              <a:t>A-&gt;bf=0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                 </a:t>
            </a:r>
            <a:r>
              <a:rPr lang="zh-CN" altLang="en-US" sz="2600" kern="0" dirty="0" smtClean="0"/>
              <a:t>若</a:t>
            </a:r>
            <a:r>
              <a:rPr lang="en-US" altLang="zh-CN" sz="2600" kern="0" dirty="0" smtClean="0"/>
              <a:t>………A</a:t>
            </a:r>
            <a:r>
              <a:rPr lang="zh-CN" altLang="en-US" sz="2600" kern="0" dirty="0" smtClean="0"/>
              <a:t>的较高</a:t>
            </a:r>
            <a:r>
              <a:rPr lang="en-US" altLang="zh-CN" sz="2600" kern="0" dirty="0" smtClean="0"/>
              <a:t>…………</a:t>
            </a:r>
            <a:r>
              <a:rPr lang="zh-CN" altLang="en-US" sz="2600" kern="0" dirty="0" smtClean="0"/>
              <a:t>，则失衡</a:t>
            </a:r>
            <a:r>
              <a:rPr lang="en-US" altLang="zh-CN" sz="2600" kern="0" dirty="0" smtClean="0"/>
              <a:t>    </a:t>
            </a: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015759" y="4114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629400" y="4876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239000" y="5562600"/>
            <a:ext cx="1905000" cy="1003544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FF00"/>
                </a:solidFill>
              </a:rPr>
              <a:t>不失衡</a:t>
            </a:r>
            <a:r>
              <a:rPr lang="en-US" altLang="zh-CN" dirty="0" smtClean="0">
                <a:solidFill>
                  <a:srgbClr val="FFFF00"/>
                </a:solidFill>
              </a:rPr>
              <a:t>, </a:t>
            </a:r>
            <a:r>
              <a:rPr lang="zh-CN" altLang="en-US" dirty="0" smtClean="0">
                <a:solidFill>
                  <a:srgbClr val="FFFF00"/>
                </a:solidFill>
              </a:rPr>
              <a:t>令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黑体" pitchFamily="2" charset="-122"/>
              </a:rPr>
              <a:t>A-&gt;bf=0;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右箭头 51"/>
          <p:cNvSpPr/>
          <p:nvPr/>
        </p:nvSpPr>
        <p:spPr bwMode="auto">
          <a:xfrm>
            <a:off x="6477000" y="6400800"/>
            <a:ext cx="762000" cy="228600"/>
          </a:xfrm>
          <a:prstGeom prst="rightArrow">
            <a:avLst/>
          </a:prstGeom>
          <a:solidFill>
            <a:srgbClr val="9E78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75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94" name="矩形 93"/>
          <p:cNvSpPr/>
          <p:nvPr/>
        </p:nvSpPr>
        <p:spPr bwMode="auto">
          <a:xfrm>
            <a:off x="308488" y="4724400"/>
            <a:ext cx="6477000" cy="201285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dirty="0" smtClean="0">
                <a:solidFill>
                  <a:schemeClr val="bg1"/>
                </a:solidFill>
              </a:rPr>
              <a:t>1. </a:t>
            </a:r>
            <a:r>
              <a:rPr lang="zh-CN" altLang="en-US" sz="2600" dirty="0" smtClean="0">
                <a:solidFill>
                  <a:schemeClr val="bg1"/>
                </a:solidFill>
              </a:rPr>
              <a:t>若</a:t>
            </a:r>
            <a:r>
              <a:rPr lang="en-US" altLang="zh-CN" sz="2600" dirty="0" smtClean="0">
                <a:solidFill>
                  <a:schemeClr val="bg1"/>
                </a:solidFill>
              </a:rPr>
              <a:t>B</a:t>
            </a:r>
            <a:r>
              <a:rPr lang="zh-CN" altLang="en-US" sz="2600" dirty="0" smtClean="0">
                <a:solidFill>
                  <a:schemeClr val="bg1"/>
                </a:solidFill>
              </a:rPr>
              <a:t>是</a:t>
            </a:r>
            <a:r>
              <a:rPr lang="en-US" altLang="zh-CN" sz="2600" dirty="0" smtClean="0">
                <a:solidFill>
                  <a:schemeClr val="bg1"/>
                </a:solidFill>
              </a:rPr>
              <a:t>A</a:t>
            </a:r>
            <a:r>
              <a:rPr lang="zh-CN" altLang="en-US" sz="2600" dirty="0" smtClean="0">
                <a:solidFill>
                  <a:schemeClr val="bg1"/>
                </a:solidFill>
              </a:rPr>
              <a:t>的左孩子 </a:t>
            </a:r>
            <a:r>
              <a:rPr lang="en-US" altLang="zh-CN" sz="2600" dirty="0" smtClean="0">
                <a:solidFill>
                  <a:schemeClr val="bg1"/>
                </a:solidFill>
              </a:rPr>
              <a:t>&amp;&amp; </a:t>
            </a:r>
            <a:r>
              <a:rPr lang="en-US" altLang="zh-CN" sz="2600" dirty="0" smtClean="0">
                <a:solidFill>
                  <a:srgbClr val="FFFF00"/>
                </a:solidFill>
              </a:rPr>
              <a:t>B-&gt;bf== -1 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dirty="0" smtClean="0">
                <a:solidFill>
                  <a:schemeClr val="bg1"/>
                </a:solidFill>
              </a:rPr>
              <a:t>2. ……………….….</a:t>
            </a:r>
            <a:r>
              <a:rPr lang="zh-CN" altLang="en-US" sz="2600" dirty="0" smtClean="0">
                <a:solidFill>
                  <a:schemeClr val="bg1"/>
                </a:solidFill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</a:rPr>
              <a:t>&amp;&amp; B-&gt;bf== 1 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3. 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若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B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是</a:t>
            </a:r>
            <a:r>
              <a:rPr kumimoji="0" lang="en-US" altLang="zh-CN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A</a:t>
            </a:r>
            <a:r>
              <a:rPr kumimoji="0" lang="zh-CN" altLang="en-US" sz="2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的右孩子</a:t>
            </a:r>
            <a:r>
              <a:rPr kumimoji="0" lang="zh-CN" altLang="en-US" sz="2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kumimoji="0" lang="en-US" altLang="zh-CN" sz="2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&amp;&amp; B-&gt;bf== 1  </a:t>
            </a: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baseline="0" dirty="0" smtClean="0">
                <a:solidFill>
                  <a:schemeClr val="bg1"/>
                </a:solidFill>
                <a:sym typeface="Wingdings" pitchFamily="2" charset="2"/>
              </a:rPr>
              <a:t>4. …………………...&amp;&amp; </a:t>
            </a:r>
            <a:r>
              <a:rPr lang="en-US" altLang="zh-CN" sz="2600" baseline="0" dirty="0" smtClean="0">
                <a:solidFill>
                  <a:srgbClr val="FFFF00"/>
                </a:solidFill>
                <a:sym typeface="Wingdings" pitchFamily="2" charset="2"/>
              </a:rPr>
              <a:t>B-&gt;bf==</a:t>
            </a:r>
            <a:r>
              <a:rPr lang="en-US" altLang="zh-CN" sz="2600" dirty="0" smtClean="0">
                <a:solidFill>
                  <a:srgbClr val="FFFF00"/>
                </a:solidFill>
                <a:sym typeface="Wingdings" pitchFamily="2" charset="2"/>
              </a:rPr>
              <a:t> -1 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endParaRPr kumimoji="0" lang="zh-CN" altLang="en-US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 smtClean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 smtClean="0">
                <a:solidFill>
                  <a:srgbClr val="0000CC"/>
                </a:solidFill>
              </a:rPr>
              <a:t>，并按规则调整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依据</a:t>
            </a:r>
            <a:r>
              <a:rPr lang="en-US" altLang="zh-CN" sz="2600" kern="0" dirty="0" smtClean="0"/>
              <a:t>B</a:t>
            </a:r>
            <a:r>
              <a:rPr lang="zh-CN" altLang="en-US" sz="2600" kern="0" dirty="0" smtClean="0"/>
              <a:t>是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的左</a:t>
            </a:r>
            <a:r>
              <a:rPr lang="en-US" altLang="zh-CN" sz="2600" kern="0" dirty="0" smtClean="0"/>
              <a:t>or</a:t>
            </a:r>
            <a:r>
              <a:rPr lang="zh-CN" altLang="en-US" sz="2600" kern="0" dirty="0" smtClean="0"/>
              <a:t>右孩子、</a:t>
            </a:r>
            <a:r>
              <a:rPr lang="en-US" altLang="zh-CN" sz="2600" kern="0" dirty="0" smtClean="0"/>
              <a:t>B-&gt;bf</a:t>
            </a:r>
            <a:r>
              <a:rPr lang="zh-CN" altLang="en-US" sz="2600" kern="0" dirty="0" smtClean="0"/>
              <a:t>值，判定失衡模式；</a:t>
            </a:r>
            <a:endParaRPr lang="en-US" altLang="zh-CN" sz="2600" kern="0" dirty="0" smtClean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398004" y="2850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7071759" y="3535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5710959" y="3560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48" idx="0"/>
          </p:cNvCxnSpPr>
          <p:nvPr/>
        </p:nvCxnSpPr>
        <p:spPr bwMode="auto">
          <a:xfrm>
            <a:off x="5413822" y="23624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48" idx="3"/>
            <a:endCxn id="63" idx="0"/>
          </p:cNvCxnSpPr>
          <p:nvPr/>
        </p:nvCxnSpPr>
        <p:spPr bwMode="auto">
          <a:xfrm flipH="1">
            <a:off x="5944959" y="3219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48" idx="5"/>
            <a:endCxn id="55" idx="0"/>
          </p:cNvCxnSpPr>
          <p:nvPr/>
        </p:nvCxnSpPr>
        <p:spPr bwMode="auto">
          <a:xfrm>
            <a:off x="6797467" y="3219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5242959" y="4277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63" idx="3"/>
            <a:endCxn id="69" idx="0"/>
          </p:cNvCxnSpPr>
          <p:nvPr/>
        </p:nvCxnSpPr>
        <p:spPr bwMode="auto">
          <a:xfrm flipH="1">
            <a:off x="5476959" y="3929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77559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34959" y="32192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08805" y="23679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316518" y="4292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81" name="直接连接符 80"/>
          <p:cNvCxnSpPr>
            <a:stCxn id="63" idx="5"/>
            <a:endCxn id="79" idx="0"/>
          </p:cNvCxnSpPr>
          <p:nvPr/>
        </p:nvCxnSpPr>
        <p:spPr bwMode="auto">
          <a:xfrm>
            <a:off x="6110422" y="3929014"/>
            <a:ext cx="440096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6766959" y="495935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84" name="直接连接符 83"/>
          <p:cNvCxnSpPr>
            <a:stCxn id="79" idx="5"/>
            <a:endCxn id="83" idx="0"/>
          </p:cNvCxnSpPr>
          <p:nvPr/>
        </p:nvCxnSpPr>
        <p:spPr bwMode="auto">
          <a:xfrm>
            <a:off x="6715981" y="4661135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>
          <a:xfrm>
            <a:off x="6926118" y="45273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91959" y="261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63645" y="3352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5759" y="3276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629400" y="3962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794888" y="4724400"/>
            <a:ext cx="944489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LL</a:t>
            </a:r>
            <a:r>
              <a:rPr lang="zh-CN" altLang="en-US" dirty="0" smtClean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6" name="矩形 95"/>
          <p:cNvSpPr/>
          <p:nvPr/>
        </p:nvSpPr>
        <p:spPr>
          <a:xfrm>
            <a:off x="5794888" y="5181600"/>
            <a:ext cx="1003801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LR</a:t>
            </a:r>
            <a:r>
              <a:rPr lang="zh-CN" altLang="en-US" dirty="0" smtClean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7" name="矩形 96"/>
          <p:cNvSpPr/>
          <p:nvPr/>
        </p:nvSpPr>
        <p:spPr>
          <a:xfrm>
            <a:off x="5794888" y="5722679"/>
            <a:ext cx="1063112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RR</a:t>
            </a:r>
            <a:r>
              <a:rPr lang="zh-CN" altLang="en-US" dirty="0" smtClean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8" name="矩形 97"/>
          <p:cNvSpPr/>
          <p:nvPr/>
        </p:nvSpPr>
        <p:spPr>
          <a:xfrm>
            <a:off x="5794888" y="6179879"/>
            <a:ext cx="1003801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RL</a:t>
            </a:r>
            <a:r>
              <a:rPr lang="zh-CN" altLang="en-US" dirty="0" smtClean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96" grpId="0"/>
      <p:bldP spid="97" grpId="0"/>
      <p:bldP spid="98" grpId="0"/>
      <p:bldP spid="44" grpId="0" animBg="1"/>
      <p:bldP spid="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75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 smtClean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 smtClean="0">
                <a:solidFill>
                  <a:srgbClr val="0000CC"/>
                </a:solidFill>
              </a:rPr>
              <a:t>，并按规则调整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依据</a:t>
            </a:r>
            <a:r>
              <a:rPr lang="en-US" altLang="zh-CN" sz="2600" kern="0" dirty="0" smtClean="0"/>
              <a:t>B</a:t>
            </a:r>
            <a:r>
              <a:rPr lang="zh-CN" altLang="en-US" sz="2600" kern="0" dirty="0" smtClean="0"/>
              <a:t>是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的左</a:t>
            </a:r>
            <a:r>
              <a:rPr lang="en-US" altLang="zh-CN" sz="2600" kern="0" dirty="0" smtClean="0"/>
              <a:t>or</a:t>
            </a:r>
            <a:r>
              <a:rPr lang="zh-CN" altLang="en-US" sz="2600" kern="0" dirty="0" smtClean="0"/>
              <a:t>右孩子、</a:t>
            </a:r>
            <a:r>
              <a:rPr lang="en-US" altLang="zh-CN" sz="2600" kern="0" dirty="0" smtClean="0"/>
              <a:t>B-&gt;bf</a:t>
            </a:r>
            <a:r>
              <a:rPr lang="zh-CN" altLang="en-US" sz="2600" kern="0" dirty="0" smtClean="0"/>
              <a:t>值，判定失衡模式；</a:t>
            </a:r>
            <a:endParaRPr lang="en-US" altLang="zh-CN" sz="2600" kern="0" dirty="0" smtClean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398004" y="2850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zh-CN" altLang="en-US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7071759" y="3535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5710959" y="3560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48" idx="0"/>
          </p:cNvCxnSpPr>
          <p:nvPr/>
        </p:nvCxnSpPr>
        <p:spPr bwMode="auto">
          <a:xfrm>
            <a:off x="5413822" y="23624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48" idx="3"/>
            <a:endCxn id="63" idx="0"/>
          </p:cNvCxnSpPr>
          <p:nvPr/>
        </p:nvCxnSpPr>
        <p:spPr bwMode="auto">
          <a:xfrm flipH="1">
            <a:off x="5944959" y="3219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48" idx="5"/>
            <a:endCxn id="55" idx="0"/>
          </p:cNvCxnSpPr>
          <p:nvPr/>
        </p:nvCxnSpPr>
        <p:spPr bwMode="auto">
          <a:xfrm>
            <a:off x="6797467" y="3219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5242959" y="4277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63" idx="3"/>
            <a:endCxn id="69" idx="0"/>
          </p:cNvCxnSpPr>
          <p:nvPr/>
        </p:nvCxnSpPr>
        <p:spPr bwMode="auto">
          <a:xfrm flipH="1">
            <a:off x="5476959" y="3929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77559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234959" y="32192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408805" y="23679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316518" y="4292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81" name="直接连接符 80"/>
          <p:cNvCxnSpPr>
            <a:stCxn id="63" idx="5"/>
            <a:endCxn id="79" idx="0"/>
          </p:cNvCxnSpPr>
          <p:nvPr/>
        </p:nvCxnSpPr>
        <p:spPr bwMode="auto">
          <a:xfrm>
            <a:off x="6110422" y="3929014"/>
            <a:ext cx="440096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6766959" y="495935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84" name="直接连接符 83"/>
          <p:cNvCxnSpPr>
            <a:stCxn id="79" idx="5"/>
            <a:endCxn id="83" idx="0"/>
          </p:cNvCxnSpPr>
          <p:nvPr/>
        </p:nvCxnSpPr>
        <p:spPr bwMode="auto">
          <a:xfrm>
            <a:off x="6715981" y="4661135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>
          <a:xfrm>
            <a:off x="6926118" y="45273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091959" y="261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63645" y="3352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5759" y="3276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629400" y="3962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3887445" y="4425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561200" y="5110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en-US" altLang="zh-CN" dirty="0"/>
          </a:p>
        </p:txBody>
      </p: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3200400" y="5135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7" idx="3"/>
            <a:endCxn id="51" idx="0"/>
          </p:cNvCxnSpPr>
          <p:nvPr/>
        </p:nvCxnSpPr>
        <p:spPr bwMode="auto">
          <a:xfrm flipH="1">
            <a:off x="3434400" y="4794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47" idx="5"/>
            <a:endCxn id="50" idx="0"/>
          </p:cNvCxnSpPr>
          <p:nvPr/>
        </p:nvCxnSpPr>
        <p:spPr bwMode="auto">
          <a:xfrm>
            <a:off x="4286908" y="4794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2732400" y="5852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56" name="直接连接符 55"/>
          <p:cNvCxnSpPr>
            <a:stCxn id="51" idx="3"/>
            <a:endCxn id="54" idx="0"/>
          </p:cNvCxnSpPr>
          <p:nvPr/>
        </p:nvCxnSpPr>
        <p:spPr bwMode="auto">
          <a:xfrm flipH="1">
            <a:off x="2966400" y="5504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667000" y="546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876800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4093619" y="5842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62" name="直接连接符 61"/>
          <p:cNvCxnSpPr>
            <a:stCxn id="50" idx="3"/>
            <a:endCxn id="61" idx="0"/>
          </p:cNvCxnSpPr>
          <p:nvPr/>
        </p:nvCxnSpPr>
        <p:spPr bwMode="auto">
          <a:xfrm flipH="1">
            <a:off x="4327619" y="5478814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038600" y="5410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195041" y="4908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853086" y="4927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533333" y="4851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5002733" y="5892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cxnSp>
        <p:nvCxnSpPr>
          <p:cNvPr id="108" name="直接连接符 107"/>
          <p:cNvCxnSpPr>
            <a:stCxn id="50" idx="5"/>
            <a:endCxn id="107" idx="0"/>
          </p:cNvCxnSpPr>
          <p:nvPr/>
        </p:nvCxnSpPr>
        <p:spPr bwMode="auto">
          <a:xfrm>
            <a:off x="4960663" y="5478814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矩形 108"/>
          <p:cNvSpPr/>
          <p:nvPr/>
        </p:nvSpPr>
        <p:spPr>
          <a:xfrm>
            <a:off x="5165933" y="548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509241" y="4298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53486" y="40386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267200" y="4245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3" name="右箭头 132"/>
          <p:cNvSpPr/>
          <p:nvPr/>
        </p:nvSpPr>
        <p:spPr bwMode="auto">
          <a:xfrm rot="19792164">
            <a:off x="5488787" y="523077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389489" y="4732782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FF0000"/>
                </a:solidFill>
              </a:rPr>
              <a:t>放回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505200" y="1860357"/>
            <a:ext cx="164500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parent_a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1" grpId="0" animBg="1"/>
      <p:bldP spid="54" grpId="0" animBg="1"/>
      <p:bldP spid="57" grpId="0"/>
      <p:bldP spid="58" grpId="0"/>
      <p:bldP spid="61" grpId="0" animBg="1"/>
      <p:bldP spid="99" grpId="0"/>
      <p:bldP spid="100" grpId="0"/>
      <p:bldP spid="101" grpId="0"/>
      <p:bldP spid="102" grpId="0"/>
      <p:bldP spid="107" grpId="0" animBg="1"/>
      <p:bldP spid="109" grpId="0"/>
      <p:bldP spid="111" grpId="0"/>
      <p:bldP spid="132" grpId="0"/>
      <p:bldP spid="133" grpId="0" animBg="1"/>
      <p:bldP spid="134" grpId="0"/>
      <p:bldP spid="9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例：向</a:t>
            </a:r>
            <a:r>
              <a:rPr lang="en-US" altLang="zh-CN" kern="0" dirty="0" smtClean="0"/>
              <a:t>AVL</a:t>
            </a:r>
            <a:r>
              <a:rPr lang="zh-CN" altLang="en-US" kern="0" dirty="0" smtClean="0"/>
              <a:t>树中，插入</a:t>
            </a:r>
            <a:r>
              <a:rPr lang="en-US" altLang="zh-CN" kern="0" dirty="0" smtClean="0"/>
              <a:t>55</a:t>
            </a:r>
            <a:r>
              <a:rPr lang="zh-CN" altLang="en-US" kern="0" dirty="0" smtClean="0"/>
              <a:t>，按算法流程走一遍？</a:t>
            </a:r>
            <a:endParaRPr lang="en-US" altLang="zh-CN" kern="0" dirty="0" smtClean="0"/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 smtClean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 smtClean="0">
                <a:solidFill>
                  <a:srgbClr val="0000CC"/>
                </a:solidFill>
              </a:rPr>
              <a:t>，并按规则调整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</a:t>
            </a:r>
            <a:r>
              <a:rPr lang="en-US" altLang="zh-CN" sz="2600" kern="0" dirty="0" smtClean="0"/>
              <a:t>-- </a:t>
            </a:r>
            <a:r>
              <a:rPr lang="zh-CN" altLang="en-US" sz="2600" kern="0" dirty="0" smtClean="0"/>
              <a:t>依据</a:t>
            </a:r>
            <a:r>
              <a:rPr lang="en-US" altLang="zh-CN" sz="2600" kern="0" dirty="0" smtClean="0"/>
              <a:t>B</a:t>
            </a:r>
            <a:r>
              <a:rPr lang="zh-CN" altLang="en-US" sz="2600" kern="0" dirty="0" smtClean="0"/>
              <a:t>是</a:t>
            </a:r>
            <a:r>
              <a:rPr lang="en-US" altLang="zh-CN" sz="2600" kern="0" dirty="0" smtClean="0"/>
              <a:t>A</a:t>
            </a:r>
            <a:r>
              <a:rPr lang="zh-CN" altLang="en-US" sz="2600" kern="0" dirty="0" smtClean="0"/>
              <a:t>的左</a:t>
            </a:r>
            <a:r>
              <a:rPr lang="en-US" altLang="zh-CN" sz="2600" kern="0" dirty="0" smtClean="0"/>
              <a:t>or</a:t>
            </a:r>
            <a:r>
              <a:rPr lang="zh-CN" altLang="en-US" sz="2600" kern="0" dirty="0" smtClean="0"/>
              <a:t>右孩子、</a:t>
            </a:r>
            <a:r>
              <a:rPr lang="en-US" altLang="zh-CN" sz="2600" kern="0" dirty="0" smtClean="0"/>
              <a:t>B-&gt;bf</a:t>
            </a:r>
            <a:r>
              <a:rPr lang="zh-CN" altLang="en-US" sz="2600" kern="0" dirty="0" smtClean="0"/>
              <a:t>值，判定失衡模式；</a:t>
            </a:r>
            <a:endParaRPr lang="en-US" altLang="zh-CN" sz="2600" kern="0" dirty="0" smtClean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20</a:t>
            </a:r>
            <a:endParaRPr lang="en-US" altLang="zh-CN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40</a:t>
            </a:r>
            <a:endParaRPr lang="en-US" altLang="zh-CN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95" idx="0"/>
          </p:cNvCxnSpPr>
          <p:nvPr/>
        </p:nvCxnSpPr>
        <p:spPr bwMode="auto">
          <a:xfrm>
            <a:off x="5413822" y="2362421"/>
            <a:ext cx="1233849" cy="4844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30</a:t>
            </a:r>
            <a:endParaRPr lang="en-US" altLang="zh-CN" dirty="0"/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插入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6413671" y="284687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7087426" y="3531221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en-US" altLang="zh-CN" dirty="0"/>
          </a:p>
        </p:txBody>
      </p: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5726626" y="3556421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98" name="直接连接符 97"/>
          <p:cNvCxnSpPr>
            <a:stCxn id="95" idx="3"/>
            <a:endCxn id="97" idx="0"/>
          </p:cNvCxnSpPr>
          <p:nvPr/>
        </p:nvCxnSpPr>
        <p:spPr bwMode="auto">
          <a:xfrm flipH="1">
            <a:off x="5960626" y="3215611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直接连接符 102"/>
          <p:cNvCxnSpPr>
            <a:stCxn id="95" idx="5"/>
            <a:endCxn id="96" idx="0"/>
          </p:cNvCxnSpPr>
          <p:nvPr/>
        </p:nvCxnSpPr>
        <p:spPr bwMode="auto">
          <a:xfrm>
            <a:off x="6813134" y="3215611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5258626" y="4273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105" name="直接连接符 104"/>
          <p:cNvCxnSpPr>
            <a:stCxn id="97" idx="3"/>
            <a:endCxn id="104" idx="0"/>
          </p:cNvCxnSpPr>
          <p:nvPr/>
        </p:nvCxnSpPr>
        <p:spPr bwMode="auto">
          <a:xfrm flipH="1">
            <a:off x="5492626" y="3925156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矩形 105"/>
          <p:cNvSpPr/>
          <p:nvPr/>
        </p:nvSpPr>
        <p:spPr>
          <a:xfrm>
            <a:off x="5193226" y="38823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403026" y="3215385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2" name="Oval 30"/>
          <p:cNvSpPr>
            <a:spLocks noChangeArrowheads="1"/>
          </p:cNvSpPr>
          <p:nvPr/>
        </p:nvSpPr>
        <p:spPr bwMode="auto">
          <a:xfrm>
            <a:off x="6619845" y="42633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113" name="直接连接符 112"/>
          <p:cNvCxnSpPr>
            <a:stCxn id="96" idx="3"/>
            <a:endCxn id="112" idx="0"/>
          </p:cNvCxnSpPr>
          <p:nvPr/>
        </p:nvCxnSpPr>
        <p:spPr bwMode="auto">
          <a:xfrm flipH="1">
            <a:off x="6853845" y="3899956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6564826" y="38313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721267" y="332949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5379312" y="334894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059559" y="32727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7528959" y="43137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cxnSp>
        <p:nvCxnSpPr>
          <p:cNvPr id="119" name="直接连接符 118"/>
          <p:cNvCxnSpPr>
            <a:stCxn id="96" idx="5"/>
            <a:endCxn id="118" idx="0"/>
          </p:cNvCxnSpPr>
          <p:nvPr/>
        </p:nvCxnSpPr>
        <p:spPr bwMode="auto">
          <a:xfrm>
            <a:off x="7486889" y="3899956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矩形 119"/>
          <p:cNvSpPr/>
          <p:nvPr/>
        </p:nvSpPr>
        <p:spPr>
          <a:xfrm>
            <a:off x="7692159" y="390754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035467" y="2719899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793426" y="2667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505200" y="1860357"/>
            <a:ext cx="164500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FF0000"/>
                </a:solidFill>
              </a:rPr>
              <a:t>parent_a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Oval 28"/>
          <p:cNvSpPr>
            <a:spLocks noChangeArrowheads="1"/>
          </p:cNvSpPr>
          <p:nvPr/>
        </p:nvSpPr>
        <p:spPr bwMode="auto">
          <a:xfrm>
            <a:off x="3887445" y="4425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zh-CN" altLang="en-US" dirty="0"/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4561200" y="5110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80</a:t>
            </a:r>
            <a:endParaRPr lang="en-US" altLang="zh-CN" dirty="0"/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3200400" y="5135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60</a:t>
            </a:r>
            <a:endParaRPr lang="zh-CN" altLang="en-US" dirty="0"/>
          </a:p>
        </p:txBody>
      </p:sp>
      <p:cxnSp>
        <p:nvCxnSpPr>
          <p:cNvPr id="99" name="直接连接符 98"/>
          <p:cNvCxnSpPr>
            <a:stCxn id="92" idx="3"/>
            <a:endCxn id="94" idx="0"/>
          </p:cNvCxnSpPr>
          <p:nvPr/>
        </p:nvCxnSpPr>
        <p:spPr bwMode="auto">
          <a:xfrm flipH="1">
            <a:off x="3434400" y="4794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2" idx="5"/>
            <a:endCxn id="93" idx="0"/>
          </p:cNvCxnSpPr>
          <p:nvPr/>
        </p:nvCxnSpPr>
        <p:spPr bwMode="auto">
          <a:xfrm>
            <a:off x="4286908" y="4794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29"/>
          <p:cNvSpPr>
            <a:spLocks noChangeArrowheads="1"/>
          </p:cNvSpPr>
          <p:nvPr/>
        </p:nvSpPr>
        <p:spPr bwMode="auto">
          <a:xfrm>
            <a:off x="2732400" y="5852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102" name="直接连接符 101"/>
          <p:cNvCxnSpPr>
            <a:stCxn id="94" idx="3"/>
            <a:endCxn id="101" idx="0"/>
          </p:cNvCxnSpPr>
          <p:nvPr/>
        </p:nvCxnSpPr>
        <p:spPr bwMode="auto">
          <a:xfrm flipH="1">
            <a:off x="2966400" y="5504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矩形 106"/>
          <p:cNvSpPr/>
          <p:nvPr/>
        </p:nvSpPr>
        <p:spPr>
          <a:xfrm>
            <a:off x="2667000" y="546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876800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4093619" y="5842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75</a:t>
            </a:r>
            <a:endParaRPr lang="en-US" altLang="zh-CN" dirty="0"/>
          </a:p>
        </p:txBody>
      </p:sp>
      <p:cxnSp>
        <p:nvCxnSpPr>
          <p:cNvPr id="111" name="直接连接符 110"/>
          <p:cNvCxnSpPr>
            <a:stCxn id="93" idx="3"/>
            <a:endCxn id="109" idx="0"/>
          </p:cNvCxnSpPr>
          <p:nvPr/>
        </p:nvCxnSpPr>
        <p:spPr bwMode="auto">
          <a:xfrm flipH="1">
            <a:off x="4327619" y="5478814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矩形 165"/>
          <p:cNvSpPr/>
          <p:nvPr/>
        </p:nvSpPr>
        <p:spPr>
          <a:xfrm>
            <a:off x="4038600" y="5410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4195041" y="4908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2853086" y="4927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533333" y="4851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0" name="Oval 30"/>
          <p:cNvSpPr>
            <a:spLocks noChangeArrowheads="1"/>
          </p:cNvSpPr>
          <p:nvPr/>
        </p:nvSpPr>
        <p:spPr bwMode="auto">
          <a:xfrm>
            <a:off x="5002733" y="5892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cxnSp>
        <p:nvCxnSpPr>
          <p:cNvPr id="171" name="直接连接符 170"/>
          <p:cNvCxnSpPr>
            <a:stCxn id="93" idx="5"/>
            <a:endCxn id="170" idx="0"/>
          </p:cNvCxnSpPr>
          <p:nvPr/>
        </p:nvCxnSpPr>
        <p:spPr bwMode="auto">
          <a:xfrm>
            <a:off x="4960663" y="5478814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65933" y="548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509241" y="4298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4267200" y="4245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75" name="右箭头 174"/>
          <p:cNvSpPr/>
          <p:nvPr/>
        </p:nvSpPr>
        <p:spPr bwMode="auto">
          <a:xfrm rot="19792164">
            <a:off x="5488787" y="523077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389489" y="4732782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FF0000"/>
                </a:solidFill>
              </a:rPr>
              <a:t>放回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算法</a:t>
            </a:r>
            <a:r>
              <a:rPr lang="en-US" altLang="zh-CN" kern="0" dirty="0" smtClean="0"/>
              <a:t>7.6  AVL</a:t>
            </a:r>
            <a:r>
              <a:rPr lang="zh-CN" altLang="en-US" kern="0" dirty="0" smtClean="0"/>
              <a:t>树的插入算法</a:t>
            </a:r>
            <a:endParaRPr lang="en-US" altLang="zh-CN" kern="0" dirty="0" smtClean="0"/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avlInsert</a:t>
            </a:r>
            <a:r>
              <a:rPr lang="en-US" altLang="zh-CN" sz="3000" kern="0" dirty="0" smtClean="0"/>
              <a:t>(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PAVLTree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KeyType</a:t>
            </a:r>
            <a:r>
              <a:rPr lang="en-US" altLang="zh-CN" sz="3000" kern="0" dirty="0" smtClean="0"/>
              <a:t> key)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PAVLNode</a:t>
            </a:r>
            <a:r>
              <a:rPr lang="en-US" altLang="zh-CN" sz="3000" kern="0" dirty="0" smtClean="0"/>
              <a:t> a, b,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, p, q, node;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d;   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//d=1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表示：新插入结点在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的右子树中</a:t>
            </a:r>
            <a:endParaRPr lang="en-US" altLang="zh-CN" sz="2600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if( *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 == Null)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{   *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=</a:t>
            </a:r>
            <a:r>
              <a:rPr lang="en-US" altLang="zh-CN" sz="3000" kern="0" dirty="0" err="1" smtClean="0">
                <a:solidFill>
                  <a:srgbClr val="C00000"/>
                </a:solidFill>
              </a:rPr>
              <a:t>creatNode</a:t>
            </a:r>
            <a:r>
              <a:rPr lang="en-US" altLang="zh-CN" sz="3000" kern="0" dirty="0" smtClean="0"/>
              <a:t>(key) ; 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建立结点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return(1);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a=p=*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;   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=q=Null;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</a:rPr>
              <a:t>    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//q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用作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p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的父亲</a:t>
            </a:r>
            <a:endParaRPr lang="en-US" altLang="zh-CN" sz="2600" kern="0" dirty="0" smtClean="0">
              <a:solidFill>
                <a:srgbClr val="008000"/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810000" y="2514600"/>
            <a:ext cx="5334000" cy="434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while(p!=null)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{   if(key==p-&gt;key)  return 1;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q=p;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if(key&lt;p-&gt;key)   p=p-&gt;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else  p=p-&gt;</a:t>
            </a:r>
            <a:r>
              <a:rPr lang="en-US" altLang="zh-CN" sz="3000" kern="0" dirty="0" err="1" smtClean="0"/>
              <a:t>rlink</a:t>
            </a:r>
            <a:r>
              <a:rPr lang="en-US" altLang="zh-CN" sz="3000" kern="0" dirty="0" smtClean="0"/>
              <a:t>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}</a:t>
            </a:r>
            <a:endParaRPr lang="en-US" altLang="zh-CN" sz="3000" kern="0" dirty="0" smtClean="0">
              <a:solidFill>
                <a:srgbClr val="137F1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44109" y="3579638"/>
            <a:ext cx="4923692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if(p-&gt;bf !=0)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a=p; 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parent_a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=q; }</a:t>
            </a:r>
          </a:p>
        </p:txBody>
      </p:sp>
      <p:sp>
        <p:nvSpPr>
          <p:cNvPr id="47" name="矩形 46"/>
          <p:cNvSpPr/>
          <p:nvPr/>
        </p:nvSpPr>
        <p:spPr>
          <a:xfrm>
            <a:off x="4191000" y="6104641"/>
            <a:ext cx="5105400" cy="52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//1. 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寻找插入位置，及可疑点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/>
              <a:t>  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接下来，插入新结点，且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q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是插入位置的父亲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node= </a:t>
            </a:r>
            <a:r>
              <a:rPr lang="en-US" altLang="zh-CN" sz="3000" kern="0" dirty="0" err="1" smtClean="0">
                <a:solidFill>
                  <a:srgbClr val="C00000"/>
                </a:solidFill>
              </a:rPr>
              <a:t>createNode</a:t>
            </a:r>
            <a:r>
              <a:rPr lang="en-US" altLang="zh-CN" sz="3000" kern="0" dirty="0" smtClean="0"/>
              <a:t>(key);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if( key &lt; q-&gt;key)    q-&gt;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=node;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else                       q-&gt;</a:t>
            </a:r>
            <a:r>
              <a:rPr lang="en-US" altLang="zh-CN" sz="3000" kern="0" dirty="0" err="1" smtClean="0"/>
              <a:t>rlink</a:t>
            </a:r>
            <a:r>
              <a:rPr lang="en-US" altLang="zh-CN" sz="3000" kern="0" dirty="0" smtClean="0"/>
              <a:t>=node;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 if( key &lt; a-&gt;key )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 {   p=</a:t>
            </a:r>
            <a:r>
              <a:rPr lang="en-US" altLang="zh-CN" sz="3000" b="1" kern="0" dirty="0" smtClean="0">
                <a:solidFill>
                  <a:srgbClr val="C00000"/>
                </a:solidFill>
              </a:rPr>
              <a:t>b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a-&gt;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llink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;  d= -1;}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 else     { p=</a:t>
            </a:r>
            <a:r>
              <a:rPr lang="en-US" altLang="zh-CN" sz="3000" b="1" kern="0" dirty="0" smtClean="0">
                <a:solidFill>
                  <a:srgbClr val="C00000"/>
                </a:solidFill>
              </a:rPr>
              <a:t>b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=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a-&gt;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rlink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;  d= 1;}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while( p!=node)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{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if(key&lt;p-&gt;key)   </a:t>
            </a:r>
            <a:r>
              <a:rPr lang="en-US" altLang="zh-CN" sz="3000" kern="0" dirty="0" smtClean="0"/>
              <a:t>{ p-&gt;bf= -1;  p=p-&gt;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;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else </a:t>
            </a:r>
            <a:r>
              <a:rPr lang="en-US" altLang="zh-CN" sz="3000" kern="0" dirty="0" smtClean="0"/>
              <a:t>                  { p-&gt;bf= 1;   p=p-&gt;</a:t>
            </a:r>
            <a:r>
              <a:rPr lang="en-US" altLang="zh-CN" sz="3000" kern="0" dirty="0" err="1" smtClean="0"/>
              <a:t>rlink</a:t>
            </a:r>
            <a:r>
              <a:rPr lang="en-US" altLang="zh-CN" sz="3000" kern="0" dirty="0" smtClean="0"/>
              <a:t>;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</a:p>
        </p:txBody>
      </p:sp>
      <p:sp>
        <p:nvSpPr>
          <p:cNvPr id="6" name="矩形 5"/>
          <p:cNvSpPr/>
          <p:nvPr/>
        </p:nvSpPr>
        <p:spPr>
          <a:xfrm>
            <a:off x="3733800" y="2743200"/>
            <a:ext cx="54102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 1. d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记录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--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新结点在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a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的左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or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右子树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1400" y="4296600"/>
            <a:ext cx="55626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 2. 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修改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a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到新结点“之间”的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bf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值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9200" y="1143000"/>
            <a:ext cx="5410200" cy="543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 node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指向新结点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  //</a:t>
            </a:r>
            <a:r>
              <a:rPr lang="zh-CN" altLang="en-US" kern="0" dirty="0" smtClean="0">
                <a:solidFill>
                  <a:srgbClr val="C00000"/>
                </a:solidFill>
              </a:rPr>
              <a:t> </a:t>
            </a:r>
            <a:r>
              <a:rPr lang="en-US" altLang="zh-CN" kern="0" dirty="0" smtClean="0">
                <a:solidFill>
                  <a:srgbClr val="C00000"/>
                </a:solidFill>
              </a:rPr>
              <a:t>3. </a:t>
            </a:r>
            <a:r>
              <a:rPr lang="zh-CN" altLang="en-US" kern="0" dirty="0" smtClean="0">
                <a:solidFill>
                  <a:srgbClr val="C00000"/>
                </a:solidFill>
              </a:rPr>
              <a:t>依据</a:t>
            </a:r>
            <a:r>
              <a:rPr lang="en-US" altLang="zh-CN" kern="0" dirty="0" smtClean="0">
                <a:solidFill>
                  <a:srgbClr val="C00000"/>
                </a:solidFill>
              </a:rPr>
              <a:t>A-&gt;bf……</a:t>
            </a:r>
            <a:r>
              <a:rPr lang="zh-CN" altLang="en-US" kern="0" dirty="0" smtClean="0">
                <a:solidFill>
                  <a:srgbClr val="C00000"/>
                </a:solidFill>
              </a:rPr>
              <a:t>，判断是否失衡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if( a-&gt;bf ==0 )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  a-&gt;bf = d;   return 1; }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if( a-&gt;bf == -d)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  a-&gt;bf = 0;   return 1; }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if( d==-1)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if(b-&gt;bf== -1)    c=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LL</a:t>
            </a:r>
            <a:r>
              <a:rPr lang="en-US" altLang="zh-CN" sz="3000" kern="0" dirty="0" smtClean="0"/>
              <a:t>(a, b);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//LL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函数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else                  c=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LR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函数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else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if(b-&gt;bf== 1)     c=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RR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//RR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函数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else                  c=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RL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//RL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函数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</a:p>
        </p:txBody>
      </p:sp>
      <p:sp>
        <p:nvSpPr>
          <p:cNvPr id="5" name="矩形 4"/>
          <p:cNvSpPr/>
          <p:nvPr/>
        </p:nvSpPr>
        <p:spPr>
          <a:xfrm>
            <a:off x="3200400" y="1143000"/>
            <a:ext cx="28520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//</a:t>
            </a:r>
            <a:r>
              <a:rPr lang="zh-CN" altLang="en-US" kern="0" dirty="0" smtClean="0">
                <a:solidFill>
                  <a:srgbClr val="137F16"/>
                </a:solidFill>
              </a:rPr>
              <a:t>判断</a:t>
            </a:r>
            <a:r>
              <a:rPr lang="en-US" altLang="zh-CN" kern="0" dirty="0" smtClean="0">
                <a:solidFill>
                  <a:srgbClr val="137F16"/>
                </a:solidFill>
              </a:rPr>
              <a:t>a-&gt;bf==0 ?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6600" y="2209800"/>
            <a:ext cx="5928226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若插入到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A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的较低的子树中，则不失衡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2438400" y="3200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的左子树中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2362200" y="4724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的右子树中</a:t>
            </a:r>
            <a:endParaRPr lang="zh-CN" altLang="en-US" sz="2600" dirty="0"/>
          </a:p>
        </p:txBody>
      </p:sp>
      <p:sp>
        <p:nvSpPr>
          <p:cNvPr id="7" name="矩形 6"/>
          <p:cNvSpPr/>
          <p:nvPr/>
        </p:nvSpPr>
        <p:spPr>
          <a:xfrm>
            <a:off x="6019800" y="1752600"/>
            <a:ext cx="3084499" cy="539763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</a:rPr>
              <a:t>注：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d=1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（右子树）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</a:t>
            </a:r>
            <a:r>
              <a:rPr lang="en-US" altLang="zh-CN" kern="0" dirty="0" smtClean="0">
                <a:solidFill>
                  <a:srgbClr val="137F16"/>
                </a:solidFill>
              </a:rPr>
              <a:t>//</a:t>
            </a:r>
            <a:r>
              <a:rPr lang="zh-CN" altLang="en-US" kern="0" dirty="0" smtClean="0">
                <a:solidFill>
                  <a:srgbClr val="137F16"/>
                </a:solidFill>
              </a:rPr>
              <a:t> </a:t>
            </a:r>
            <a:r>
              <a:rPr lang="en-US" altLang="zh-CN" kern="0" dirty="0" smtClean="0">
                <a:solidFill>
                  <a:srgbClr val="137F16"/>
                </a:solidFill>
              </a:rPr>
              <a:t>3. </a:t>
            </a:r>
            <a:r>
              <a:rPr lang="zh-CN" altLang="en-US" kern="0" dirty="0" smtClean="0">
                <a:solidFill>
                  <a:srgbClr val="137F16"/>
                </a:solidFill>
              </a:rPr>
              <a:t>依据</a:t>
            </a:r>
            <a:r>
              <a:rPr lang="en-US" altLang="zh-CN" kern="0" dirty="0" smtClean="0">
                <a:solidFill>
                  <a:srgbClr val="137F16"/>
                </a:solidFill>
              </a:rPr>
              <a:t>A-&gt;bf……</a:t>
            </a:r>
            <a:r>
              <a:rPr lang="zh-CN" altLang="en-US" kern="0" dirty="0" smtClean="0">
                <a:solidFill>
                  <a:srgbClr val="137F16"/>
                </a:solidFill>
              </a:rPr>
              <a:t>，判断是否失衡</a:t>
            </a:r>
            <a:endParaRPr lang="en-US" altLang="zh-CN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if( a-&gt;bf ==0 )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  a-&gt;bf = d;   return 1; }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if( a-&gt;bf == -d)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   {   a-&gt;bf = 0;   return 1; }</a:t>
            </a:r>
            <a:endParaRPr lang="en-US" altLang="zh-CN" sz="2600" kern="0" dirty="0" smtClean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if( d==-1)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if(b-&gt;bf== -1)    c=LL(a, b);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//LL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else                  c=LR(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//LR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else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if(b-&gt;bf== 1)     c=RR(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//RR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else                  c=RL(</a:t>
            </a:r>
            <a:r>
              <a:rPr lang="en-US" altLang="zh-CN" sz="3000" kern="0" dirty="0" err="1" smtClean="0"/>
              <a:t>a,b</a:t>
            </a:r>
            <a:r>
              <a:rPr lang="en-US" altLang="zh-CN" sz="3000" kern="0" dirty="0" smtClean="0"/>
              <a:t>);   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//RL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型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,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</a:p>
        </p:txBody>
      </p:sp>
      <p:sp>
        <p:nvSpPr>
          <p:cNvPr id="5" name="矩形 4"/>
          <p:cNvSpPr/>
          <p:nvPr/>
        </p:nvSpPr>
        <p:spPr>
          <a:xfrm>
            <a:off x="3200400" y="1143000"/>
            <a:ext cx="213391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//a-&gt;bf==0 ?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6600" y="2209800"/>
            <a:ext cx="3927678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137F16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插入到</a:t>
            </a:r>
            <a:r>
              <a:rPr lang="en-US" altLang="zh-CN" sz="2600" kern="0" dirty="0" smtClean="0">
                <a:solidFill>
                  <a:srgbClr val="137F16"/>
                </a:solidFill>
              </a:rPr>
              <a:t>A</a:t>
            </a:r>
            <a:r>
              <a:rPr lang="zh-CN" altLang="en-US" sz="2600" kern="0" dirty="0" smtClean="0">
                <a:solidFill>
                  <a:srgbClr val="137F16"/>
                </a:solidFill>
              </a:rPr>
              <a:t>的较低的子树中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2438400" y="3200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的左子树中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2362200" y="4724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A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的右子树中</a:t>
            </a:r>
            <a:endParaRPr lang="zh-CN" altLang="en-US" sz="26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676400" y="1219200"/>
            <a:ext cx="7467600" cy="434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最后，将整理好的最小不平衡子树，放入原树中</a:t>
            </a:r>
            <a:endParaRPr lang="en-US" altLang="zh-CN" sz="2600" kern="0" dirty="0" smtClean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if(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 == Null)  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原来的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a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为树根</a:t>
            </a:r>
            <a:endParaRPr lang="en-US" altLang="zh-CN" sz="2600" kern="0" dirty="0" smtClean="0">
              <a:solidFill>
                <a:srgbClr val="C00000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*</a:t>
            </a:r>
            <a:r>
              <a:rPr lang="en-US" altLang="zh-CN" sz="3000" kern="0" dirty="0" err="1" smtClean="0"/>
              <a:t>ptree</a:t>
            </a:r>
            <a:r>
              <a:rPr lang="en-US" altLang="zh-CN" sz="3000" kern="0" dirty="0" smtClean="0"/>
              <a:t> = c;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else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{   if(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==a)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llink</a:t>
            </a:r>
            <a:r>
              <a:rPr lang="en-US" altLang="zh-CN" sz="3000" kern="0" dirty="0" smtClean="0"/>
              <a:t>=c;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else     </a:t>
            </a:r>
            <a:r>
              <a:rPr lang="en-US" altLang="zh-CN" sz="3000" kern="0" dirty="0" err="1" smtClean="0"/>
              <a:t>parent_a</a:t>
            </a:r>
            <a:r>
              <a:rPr lang="en-US" altLang="zh-CN" sz="3000" kern="0" dirty="0" smtClean="0"/>
              <a:t>-&gt;</a:t>
            </a:r>
            <a:r>
              <a:rPr lang="en-US" altLang="zh-CN" sz="3000" kern="0" dirty="0" err="1" smtClean="0"/>
              <a:t>rlink</a:t>
            </a:r>
            <a:r>
              <a:rPr lang="en-US" altLang="zh-CN" sz="3000" kern="0" dirty="0" smtClean="0"/>
              <a:t>=c;   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}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47397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</a:t>
            </a:r>
            <a:r>
              <a:rPr lang="en-US" altLang="zh-CN" sz="3000" dirty="0" smtClean="0"/>
              <a:t>AVL</a:t>
            </a:r>
            <a:r>
              <a:rPr lang="zh-CN" altLang="en-US" sz="3000" dirty="0" smtClean="0"/>
              <a:t>树的概念、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     平衡因子、最小不平衡子树；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掌握：调整</a:t>
            </a:r>
            <a:r>
              <a:rPr lang="en-US" altLang="zh-CN" sz="3000" dirty="0" smtClean="0">
                <a:solidFill>
                  <a:srgbClr val="0000CC"/>
                </a:solidFill>
              </a:rPr>
              <a:t>AVL</a:t>
            </a:r>
            <a:r>
              <a:rPr lang="zh-CN" altLang="en-US" sz="3000" dirty="0" smtClean="0">
                <a:solidFill>
                  <a:srgbClr val="0000CC"/>
                </a:solidFill>
              </a:rPr>
              <a:t>树的基本原理：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      插入前后，</a:t>
            </a:r>
            <a:r>
              <a:rPr lang="en-US" altLang="zh-CN" sz="3000" dirty="0"/>
              <a:t> “</a:t>
            </a:r>
            <a:r>
              <a:rPr lang="zh-CN" altLang="en-US" sz="3000" dirty="0" smtClean="0"/>
              <a:t>最小不平衡子树</a:t>
            </a:r>
            <a:r>
              <a:rPr lang="en-US" altLang="zh-CN" sz="3000" dirty="0" smtClean="0"/>
              <a:t>” </a:t>
            </a:r>
            <a:r>
              <a:rPr lang="zh-CN" altLang="en-US" sz="3000" dirty="0" smtClean="0"/>
              <a:t>在高度不变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 </a:t>
            </a:r>
            <a:r>
              <a:rPr lang="en-US" altLang="zh-CN" sz="3000" dirty="0" smtClean="0"/>
              <a:t>“</a:t>
            </a:r>
            <a:r>
              <a:rPr lang="zh-CN" altLang="en-US" sz="3000" dirty="0" smtClean="0"/>
              <a:t>最小不平衡子树</a:t>
            </a:r>
            <a:r>
              <a:rPr lang="en-US" altLang="zh-CN" sz="3000" dirty="0" smtClean="0"/>
              <a:t>” </a:t>
            </a:r>
            <a:r>
              <a:rPr lang="zh-CN" altLang="en-US" sz="3000" dirty="0" smtClean="0"/>
              <a:t>的四种失衡类型，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       及</a:t>
            </a:r>
            <a:r>
              <a:rPr lang="zh-CN" altLang="en-US" sz="3000" dirty="0" smtClean="0">
                <a:solidFill>
                  <a:srgbClr val="C00000"/>
                </a:solidFill>
              </a:rPr>
              <a:t>调整方法（</a:t>
            </a:r>
            <a:r>
              <a:rPr lang="en-US" altLang="zh-CN" sz="3000" dirty="0" smtClean="0">
                <a:solidFill>
                  <a:srgbClr val="C00000"/>
                </a:solidFill>
              </a:rPr>
              <a:t>4</a:t>
            </a:r>
            <a:r>
              <a:rPr lang="zh-CN" altLang="en-US" sz="3000" dirty="0" smtClean="0">
                <a:solidFill>
                  <a:srgbClr val="C00000"/>
                </a:solidFill>
              </a:rPr>
              <a:t>个小程序，理解）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理解：</a:t>
            </a:r>
            <a:r>
              <a:rPr lang="en-US" altLang="zh-CN" sz="3000" dirty="0" smtClean="0"/>
              <a:t>AVL</a:t>
            </a:r>
            <a:r>
              <a:rPr lang="zh-CN" altLang="en-US" sz="3000" dirty="0" smtClean="0"/>
              <a:t>树的插入算法；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回顾：二叉排序树的查找性能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7630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  查找成功：</a:t>
            </a:r>
            <a:r>
              <a:rPr lang="zh-CN" altLang="en-US" sz="3000" kern="0" dirty="0" smtClean="0">
                <a:latin typeface="+mj-lt"/>
              </a:rPr>
              <a:t>从根出发，走了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条到</a:t>
            </a:r>
            <a:r>
              <a:rPr lang="en-US" altLang="zh-CN" sz="3000" kern="0" dirty="0" smtClean="0">
                <a:latin typeface="+mj-lt"/>
              </a:rPr>
              <a:t>key</a:t>
            </a:r>
            <a:r>
              <a:rPr lang="zh-CN" altLang="en-US" sz="3000" kern="0" dirty="0" smtClean="0">
                <a:latin typeface="+mj-lt"/>
              </a:rPr>
              <a:t>的路径；</a:t>
            </a:r>
            <a:endParaRPr lang="en-US" altLang="zh-CN" sz="3000" kern="0" dirty="0" smtClean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查找不成功：</a:t>
            </a:r>
            <a:r>
              <a:rPr lang="zh-CN" altLang="en-US" sz="3000" kern="0" dirty="0" smtClean="0">
                <a:latin typeface="+mj-lt"/>
              </a:rPr>
              <a:t>从根出发，</a:t>
            </a:r>
            <a:endParaRPr lang="en-US" altLang="zh-CN" sz="3000" kern="0" dirty="0" smtClean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                   </a:t>
            </a:r>
            <a:r>
              <a:rPr lang="zh-CN" altLang="en-US" sz="3000" kern="0" dirty="0" smtClean="0">
                <a:latin typeface="+mj-lt"/>
              </a:rPr>
              <a:t>走了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条到某个叶子的路径；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3429000"/>
            <a:ext cx="87630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比较次数：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</a:t>
            </a:r>
            <a:endParaRPr lang="en-US" altLang="zh-CN" sz="3000" kern="0" dirty="0" smtClean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200" y="3581400"/>
            <a:ext cx="2877711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不大于树的深度</a:t>
            </a:r>
            <a:endParaRPr lang="zh-CN" altLang="en-US" sz="30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3477600" y="434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1" idx="3"/>
            <a:endCxn id="23" idx="0"/>
          </p:cNvCxnSpPr>
          <p:nvPr/>
        </p:nvCxnSpPr>
        <p:spPr bwMode="auto">
          <a:xfrm flipH="1">
            <a:off x="3013200" y="4773591"/>
            <a:ext cx="5434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2743200" y="50911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2286000" y="58497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25" name="直接连接符 24"/>
          <p:cNvCxnSpPr>
            <a:stCxn id="23" idx="3"/>
            <a:endCxn id="24" idx="0"/>
          </p:cNvCxnSpPr>
          <p:nvPr/>
        </p:nvCxnSpPr>
        <p:spPr bwMode="auto">
          <a:xfrm flipH="1">
            <a:off x="2556000" y="5521354"/>
            <a:ext cx="266281" cy="32837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27" idx="0"/>
            <a:endCxn id="23" idx="5"/>
          </p:cNvCxnSpPr>
          <p:nvPr/>
        </p:nvCxnSpPr>
        <p:spPr bwMode="auto">
          <a:xfrm flipH="1" flipV="1">
            <a:off x="3204119" y="5521354"/>
            <a:ext cx="266281" cy="34338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3200400" y="58647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29" idx="0"/>
            <a:endCxn id="21" idx="5"/>
          </p:cNvCxnSpPr>
          <p:nvPr/>
        </p:nvCxnSpPr>
        <p:spPr bwMode="auto">
          <a:xfrm flipH="1" flipV="1">
            <a:off x="3938519" y="4773591"/>
            <a:ext cx="5290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4197600" y="510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31" idx="0"/>
            <a:endCxn id="29" idx="5"/>
          </p:cNvCxnSpPr>
          <p:nvPr/>
        </p:nvCxnSpPr>
        <p:spPr bwMode="auto">
          <a:xfrm flipH="1" flipV="1">
            <a:off x="4658519" y="5535591"/>
            <a:ext cx="342481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731000" y="583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15620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7" idx="0"/>
            <a:endCxn id="35" idx="4"/>
          </p:cNvCxnSpPr>
          <p:nvPr/>
        </p:nvCxnSpPr>
        <p:spPr bwMode="auto">
          <a:xfrm flipH="1" flipV="1">
            <a:off x="7426200" y="5533200"/>
            <a:ext cx="4572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613400" y="563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40" name="直接连接符 39"/>
          <p:cNvCxnSpPr>
            <a:stCxn id="41" idx="0"/>
            <a:endCxn id="37" idx="4"/>
          </p:cNvCxnSpPr>
          <p:nvPr/>
        </p:nvCxnSpPr>
        <p:spPr bwMode="auto">
          <a:xfrm flipH="1" flipV="1">
            <a:off x="7883400" y="6142800"/>
            <a:ext cx="5334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8146800" y="6248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5860800" y="315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4" idx="0"/>
            <a:endCxn id="42" idx="4"/>
          </p:cNvCxnSpPr>
          <p:nvPr/>
        </p:nvCxnSpPr>
        <p:spPr bwMode="auto">
          <a:xfrm flipH="1" flipV="1">
            <a:off x="6130800" y="3657600"/>
            <a:ext cx="387600" cy="152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6248400" y="381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stCxn id="46" idx="0"/>
            <a:endCxn id="44" idx="4"/>
          </p:cNvCxnSpPr>
          <p:nvPr/>
        </p:nvCxnSpPr>
        <p:spPr bwMode="auto">
          <a:xfrm flipH="1" flipV="1">
            <a:off x="6518400" y="4314000"/>
            <a:ext cx="4572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705600" y="441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cxnSp>
        <p:nvCxnSpPr>
          <p:cNvPr id="47" name="直接连接符 46"/>
          <p:cNvCxnSpPr>
            <a:stCxn id="35" idx="0"/>
            <a:endCxn id="46" idx="4"/>
          </p:cNvCxnSpPr>
          <p:nvPr/>
        </p:nvCxnSpPr>
        <p:spPr bwMode="auto">
          <a:xfrm flipH="1" flipV="1">
            <a:off x="6975600" y="4923600"/>
            <a:ext cx="4506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272838"/>
            <a:ext cx="8763000" cy="15265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P248 - 249 </a:t>
            </a:r>
          </a:p>
          <a:p>
            <a:pPr marL="18000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复习题 </a:t>
            </a:r>
            <a:r>
              <a:rPr lang="en-US" altLang="zh-CN" sz="3200" dirty="0" smtClean="0">
                <a:solidFill>
                  <a:srgbClr val="0000CC"/>
                </a:solidFill>
              </a:rPr>
              <a:t>8</a:t>
            </a:r>
            <a:r>
              <a:rPr lang="zh-CN" altLang="en-US" sz="3200" smtClean="0">
                <a:solidFill>
                  <a:srgbClr val="0000CC"/>
                </a:solidFill>
              </a:rPr>
              <a:t>，</a:t>
            </a:r>
            <a:r>
              <a:rPr lang="en-US" altLang="zh-CN" sz="3200" smtClean="0">
                <a:solidFill>
                  <a:srgbClr val="0000CC"/>
                </a:solidFill>
              </a:rPr>
              <a:t>10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3000" kern="0" dirty="0" smtClean="0">
                <a:latin typeface="+mj-lt"/>
              </a:rPr>
              <a:t> </a:t>
            </a:r>
            <a:r>
              <a:rPr lang="zh-CN" altLang="en-US" sz="3200" kern="0" dirty="0" smtClean="0">
                <a:latin typeface="+mj-lt"/>
              </a:rPr>
              <a:t>假设：树上结点的检索概率相等，</a:t>
            </a:r>
            <a:endParaRPr lang="en-US" altLang="zh-CN" sz="3200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lang="zh-CN" altLang="en-US" sz="3200" kern="0" dirty="0" smtClean="0">
                <a:latin typeface="+mj-lt"/>
              </a:rPr>
              <a:t>为了使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平均检索长度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(ASL)</a:t>
            </a:r>
            <a:r>
              <a:rPr lang="zh-CN" altLang="en-US" sz="3200" kern="0" dirty="0" smtClean="0">
                <a:latin typeface="+mj-lt"/>
              </a:rPr>
              <a:t>比较短，</a:t>
            </a:r>
            <a:endParaRPr lang="en-US" altLang="zh-CN" sz="3200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r>
              <a:rPr lang="zh-CN" altLang="en-US" sz="3200" kern="0" dirty="0" smtClean="0">
                <a:latin typeface="+mj-lt"/>
              </a:rPr>
              <a:t>希望：</a:t>
            </a:r>
            <a:endParaRPr lang="en-US" altLang="zh-CN" sz="3200" kern="0" dirty="0" smtClean="0">
              <a:solidFill>
                <a:srgbClr val="137F16"/>
              </a:solidFill>
              <a:latin typeface="+mj-lt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2133600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2680200" y="350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32832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740400" y="477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2826000" y="477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34" idx="3"/>
            <a:endCxn id="32" idx="0"/>
          </p:cNvCxnSpPr>
          <p:nvPr/>
        </p:nvCxnSpPr>
        <p:spPr bwMode="auto">
          <a:xfrm flipH="1">
            <a:off x="2403600" y="3935391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4" idx="5"/>
            <a:endCxn id="62" idx="0"/>
          </p:cNvCxnSpPr>
          <p:nvPr/>
        </p:nvCxnSpPr>
        <p:spPr bwMode="auto">
          <a:xfrm>
            <a:off x="3141119" y="3935391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62" idx="3"/>
            <a:endCxn id="65" idx="0"/>
          </p:cNvCxnSpPr>
          <p:nvPr/>
        </p:nvCxnSpPr>
        <p:spPr bwMode="auto">
          <a:xfrm flipH="1">
            <a:off x="3096000" y="45449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62" idx="5"/>
            <a:endCxn id="64" idx="0"/>
          </p:cNvCxnSpPr>
          <p:nvPr/>
        </p:nvCxnSpPr>
        <p:spPr bwMode="auto">
          <a:xfrm>
            <a:off x="3744119" y="45449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2445000" y="545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78" name="直接连接符 77"/>
          <p:cNvCxnSpPr>
            <a:stCxn id="65" idx="3"/>
            <a:endCxn id="77" idx="0"/>
          </p:cNvCxnSpPr>
          <p:nvPr/>
        </p:nvCxnSpPr>
        <p:spPr bwMode="auto">
          <a:xfrm flipH="1">
            <a:off x="2715000" y="52013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5366881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6013200" y="3429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68</a:t>
            </a:r>
            <a:endParaRPr lang="en-US" altLang="zh-CN" sz="3200" dirty="0"/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6622800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7080000" y="484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92" name="直接连接符 91"/>
          <p:cNvCxnSpPr>
            <a:stCxn id="88" idx="3"/>
            <a:endCxn id="87" idx="0"/>
          </p:cNvCxnSpPr>
          <p:nvPr/>
        </p:nvCxnSpPr>
        <p:spPr bwMode="auto">
          <a:xfrm flipH="1">
            <a:off x="5636881" y="3859191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8" idx="5"/>
            <a:endCxn id="89" idx="0"/>
          </p:cNvCxnSpPr>
          <p:nvPr/>
        </p:nvCxnSpPr>
        <p:spPr bwMode="auto">
          <a:xfrm>
            <a:off x="6474119" y="3859191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9" idx="5"/>
            <a:endCxn id="90" idx="0"/>
          </p:cNvCxnSpPr>
          <p:nvPr/>
        </p:nvCxnSpPr>
        <p:spPr bwMode="auto">
          <a:xfrm>
            <a:off x="7083719" y="4515591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9"/>
          <p:cNvSpPr>
            <a:spLocks noChangeArrowheads="1"/>
          </p:cNvSpPr>
          <p:nvPr/>
        </p:nvSpPr>
        <p:spPr bwMode="auto">
          <a:xfrm>
            <a:off x="5819400" y="481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87" idx="5"/>
            <a:endCxn id="96" idx="0"/>
          </p:cNvCxnSpPr>
          <p:nvPr/>
        </p:nvCxnSpPr>
        <p:spPr bwMode="auto">
          <a:xfrm>
            <a:off x="5827800" y="4515591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4946400" y="481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99" name="直接连接符 98"/>
          <p:cNvCxnSpPr>
            <a:stCxn id="87" idx="3"/>
            <a:endCxn id="98" idx="0"/>
          </p:cNvCxnSpPr>
          <p:nvPr/>
        </p:nvCxnSpPr>
        <p:spPr bwMode="auto">
          <a:xfrm flipH="1">
            <a:off x="5216400" y="4515591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1676400" y="25908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137F16"/>
                </a:solidFill>
              </a:rPr>
              <a:t>每个结点的左、右子树“高度基本相同”</a:t>
            </a:r>
            <a:endParaRPr lang="zh-CN" altLang="en-US" sz="3200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851412"/>
            <a:ext cx="8839200" cy="47779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AVL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树：</a:t>
            </a:r>
            <a:r>
              <a:rPr lang="zh-CN" altLang="en-US" sz="3200" kern="0" dirty="0" smtClean="0">
                <a:latin typeface="+mj-lt"/>
              </a:rPr>
              <a:t>每个结点的左、右子</a:t>
            </a:r>
            <a:r>
              <a:rPr lang="zh-CN" altLang="en-US" sz="3200" kern="0" dirty="0" smtClean="0">
                <a:solidFill>
                  <a:srgbClr val="990099"/>
                </a:solidFill>
                <a:latin typeface="+mj-lt"/>
              </a:rPr>
              <a:t>树高度之差</a:t>
            </a:r>
            <a:endParaRPr lang="en-US" altLang="zh-CN" sz="3200" kern="0" dirty="0" smtClean="0">
              <a:solidFill>
                <a:srgbClr val="990099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             </a:t>
            </a:r>
            <a:r>
              <a:rPr lang="zh-CN" altLang="en-US" sz="3200" kern="0" dirty="0" smtClean="0">
                <a:latin typeface="+mj-lt"/>
              </a:rPr>
              <a:t>的绝对值不超过</a:t>
            </a:r>
            <a:r>
              <a:rPr lang="en-US" altLang="zh-CN" sz="3200" kern="0" dirty="0" smtClean="0">
                <a:latin typeface="+mj-lt"/>
              </a:rPr>
              <a:t>1.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结点的平衡因子</a:t>
            </a:r>
            <a:r>
              <a:rPr lang="zh-CN" altLang="en-US" sz="3200" kern="0" baseline="30000" dirty="0" smtClean="0">
                <a:solidFill>
                  <a:srgbClr val="0000CC"/>
                </a:solidFill>
              </a:rPr>
              <a:t>①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= </a:t>
            </a:r>
            <a:r>
              <a:rPr lang="zh-CN" altLang="en-US" sz="3200" kern="0" dirty="0" smtClean="0">
                <a:latin typeface="+mj-lt"/>
              </a:rPr>
              <a:t>右子树高度 </a:t>
            </a:r>
            <a:r>
              <a:rPr lang="en-US" altLang="zh-CN" sz="3200" kern="0" dirty="0" smtClean="0"/>
              <a:t>–</a:t>
            </a:r>
            <a:r>
              <a:rPr lang="zh-CN" altLang="en-US" sz="3200" kern="0" dirty="0" smtClean="0"/>
              <a:t> 左</a:t>
            </a:r>
            <a:r>
              <a:rPr lang="zh-CN" altLang="en-US" sz="3200" kern="0" dirty="0" smtClean="0">
                <a:latin typeface="+mj-lt"/>
              </a:rPr>
              <a:t>子树高度</a:t>
            </a:r>
            <a:endParaRPr lang="en-US" altLang="zh-CN" sz="3200" kern="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133600" y="45900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680200" y="40098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283200" y="46194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740400" y="52758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2826000" y="52758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8" idx="3"/>
            <a:endCxn id="27" idx="0"/>
          </p:cNvCxnSpPr>
          <p:nvPr/>
        </p:nvCxnSpPr>
        <p:spPr bwMode="auto">
          <a:xfrm flipH="1">
            <a:off x="2403600" y="4440063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8" idx="5"/>
            <a:endCxn id="29" idx="0"/>
          </p:cNvCxnSpPr>
          <p:nvPr/>
        </p:nvCxnSpPr>
        <p:spPr bwMode="auto">
          <a:xfrm>
            <a:off x="3141119" y="4440063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29" idx="3"/>
            <a:endCxn id="31" idx="0"/>
          </p:cNvCxnSpPr>
          <p:nvPr/>
        </p:nvCxnSpPr>
        <p:spPr bwMode="auto">
          <a:xfrm flipH="1">
            <a:off x="3096000" y="5049663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9" idx="5"/>
            <a:endCxn id="30" idx="0"/>
          </p:cNvCxnSpPr>
          <p:nvPr/>
        </p:nvCxnSpPr>
        <p:spPr bwMode="auto">
          <a:xfrm>
            <a:off x="3744119" y="5049663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2445000" y="59616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1" idx="3"/>
            <a:endCxn id="39" idx="0"/>
          </p:cNvCxnSpPr>
          <p:nvPr/>
        </p:nvCxnSpPr>
        <p:spPr bwMode="auto">
          <a:xfrm flipH="1">
            <a:off x="2715000" y="5706063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5366881" y="45900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013200" y="39336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68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622800" y="45900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080000" y="53520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stCxn id="42" idx="3"/>
            <a:endCxn id="41" idx="0"/>
          </p:cNvCxnSpPr>
          <p:nvPr/>
        </p:nvCxnSpPr>
        <p:spPr bwMode="auto">
          <a:xfrm flipH="1">
            <a:off x="5636881" y="4363863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>
            <a:off x="6474119" y="4363863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5"/>
            <a:endCxn id="44" idx="0"/>
          </p:cNvCxnSpPr>
          <p:nvPr/>
        </p:nvCxnSpPr>
        <p:spPr bwMode="auto">
          <a:xfrm>
            <a:off x="7083719" y="5020263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5819400" y="53226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1" idx="5"/>
            <a:endCxn id="48" idx="0"/>
          </p:cNvCxnSpPr>
          <p:nvPr/>
        </p:nvCxnSpPr>
        <p:spPr bwMode="auto">
          <a:xfrm>
            <a:off x="5827800" y="5020263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946400" y="53226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stCxn id="41" idx="3"/>
            <a:endCxn id="50" idx="0"/>
          </p:cNvCxnSpPr>
          <p:nvPr/>
        </p:nvCxnSpPr>
        <p:spPr bwMode="auto">
          <a:xfrm flipH="1">
            <a:off x="5216400" y="5020263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3124200" y="5856072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 smtClean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53" name="矩形 52"/>
          <p:cNvSpPr/>
          <p:nvPr/>
        </p:nvSpPr>
        <p:spPr>
          <a:xfrm>
            <a:off x="6248400" y="5779872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 smtClean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24200" y="364627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41313" y="417967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57600" y="425587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962400" y="486547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18933" y="486547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58159" y="555127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00800" y="357007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58000" y="417967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15200" y="489702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34000" y="417967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19800" y="486547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48959" y="486547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0600" y="1130117"/>
            <a:ext cx="7696200" cy="574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6600"/>
                </a:solidFill>
              </a:rPr>
              <a:t>G. Adelson-</a:t>
            </a:r>
            <a:r>
              <a:rPr lang="en-US" altLang="zh-CN" dirty="0" err="1" smtClean="0">
                <a:solidFill>
                  <a:srgbClr val="006600"/>
                </a:solidFill>
              </a:rPr>
              <a:t>Velsky</a:t>
            </a:r>
            <a:r>
              <a:rPr lang="zh-CN" altLang="en-US" dirty="0" smtClean="0">
                <a:solidFill>
                  <a:srgbClr val="006600"/>
                </a:solidFill>
              </a:rPr>
              <a:t>和</a:t>
            </a:r>
            <a:r>
              <a:rPr lang="en-US" altLang="zh-CN" dirty="0" smtClean="0">
                <a:solidFill>
                  <a:srgbClr val="006600"/>
                </a:solidFill>
              </a:rPr>
              <a:t>E. Landis</a:t>
            </a:r>
            <a:r>
              <a:rPr lang="zh-CN" altLang="en-US" dirty="0" smtClean="0">
                <a:solidFill>
                  <a:srgbClr val="006600"/>
                </a:solidFill>
              </a:rPr>
              <a:t>于</a:t>
            </a:r>
            <a:r>
              <a:rPr lang="en-US" altLang="zh-CN" dirty="0" smtClean="0">
                <a:solidFill>
                  <a:srgbClr val="006600"/>
                </a:solidFill>
              </a:rPr>
              <a:t>1962</a:t>
            </a:r>
            <a:r>
              <a:rPr lang="zh-CN" altLang="en-US" dirty="0" smtClean="0">
                <a:solidFill>
                  <a:srgbClr val="006600"/>
                </a:solidFill>
              </a:rPr>
              <a:t>年提出</a:t>
            </a:r>
            <a:endParaRPr lang="zh-CN" altLang="en-US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32" grpId="0"/>
      <p:bldP spid="34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“平衡”限制树高的能力有多强？</a:t>
            </a:r>
            <a:endParaRPr lang="en-US" altLang="zh-CN" sz="3200" kern="0" dirty="0" smtClean="0">
              <a:solidFill>
                <a:srgbClr val="0000CC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3"/>
              <p:cNvSpPr txBox="1">
                <a:spLocks noChangeArrowheads="1"/>
              </p:cNvSpPr>
              <p:nvPr/>
            </p:nvSpPr>
            <p:spPr bwMode="auto">
              <a:xfrm>
                <a:off x="304800" y="2050450"/>
                <a:ext cx="8839200" cy="37407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30000"/>
                  </a:lnSpc>
                  <a:spcBef>
                    <a:spcPts val="1200"/>
                  </a:spcBef>
                  <a:buNone/>
                  <a:defRPr/>
                </a:pPr>
                <a:r>
                  <a:rPr lang="zh-CN" altLang="en-US" sz="3200" kern="0" dirty="0" smtClean="0">
                    <a:latin typeface="+mj-lt"/>
                  </a:rPr>
                  <a:t>探索树高与结点数的关系：</a:t>
                </a:r>
                <a:r>
                  <a:rPr lang="zh-CN" altLang="en-US" sz="3200" kern="0" dirty="0" smtClean="0">
                    <a:solidFill>
                      <a:srgbClr val="137F16"/>
                    </a:solidFill>
                    <a:latin typeface="+mj-lt"/>
                  </a:rPr>
                  <a:t>高度为</a:t>
                </a:r>
                <a:r>
                  <a:rPr lang="en-US" altLang="zh-CN" sz="3200" kern="0" dirty="0" smtClean="0">
                    <a:solidFill>
                      <a:srgbClr val="137F16"/>
                    </a:solidFill>
                    <a:latin typeface="+mj-lt"/>
                  </a:rPr>
                  <a:t>h</a:t>
                </a:r>
                <a:r>
                  <a:rPr lang="zh-CN" altLang="en-US" sz="3200" kern="0" dirty="0" smtClean="0">
                    <a:solidFill>
                      <a:srgbClr val="137F16"/>
                    </a:solidFill>
                    <a:latin typeface="+mj-lt"/>
                  </a:rPr>
                  <a:t>的</a:t>
                </a:r>
                <a:r>
                  <a:rPr lang="en-US" altLang="zh-CN" sz="3200" kern="0" dirty="0" smtClean="0">
                    <a:solidFill>
                      <a:srgbClr val="137F16"/>
                    </a:solidFill>
                    <a:latin typeface="+mj-lt"/>
                  </a:rPr>
                  <a:t>AVL</a:t>
                </a:r>
                <a:r>
                  <a:rPr lang="zh-CN" altLang="en-US" sz="3200" kern="0" dirty="0" smtClean="0">
                    <a:solidFill>
                      <a:srgbClr val="137F16"/>
                    </a:solidFill>
                    <a:latin typeface="+mj-lt"/>
                  </a:rPr>
                  <a:t>树至少有多少个结点？</a:t>
                </a:r>
                <a:endParaRPr lang="en-US" altLang="zh-CN" sz="3200" kern="0" dirty="0" smtClean="0">
                  <a:solidFill>
                    <a:srgbClr val="137F16"/>
                  </a:solidFill>
                  <a:latin typeface="+mj-lt"/>
                </a:endParaRPr>
              </a:p>
              <a:p>
                <a:pPr marL="457200" indent="-457200" algn="just">
                  <a:lnSpc>
                    <a:spcPct val="130000"/>
                  </a:lnSpc>
                  <a:spcBef>
                    <a:spcPts val="12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kern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3200" kern="0" dirty="0" smtClean="0">
                    <a:latin typeface="+mj-lt"/>
                  </a:rPr>
                  <a:t> </a:t>
                </a:r>
                <a:r>
                  <a:rPr lang="zh-CN" altLang="en-US" sz="3200" kern="0" dirty="0" smtClean="0">
                    <a:latin typeface="+mj-lt"/>
                  </a:rPr>
                  <a:t>高度为</a:t>
                </a:r>
                <a14:m>
                  <m:oMath xmlns:m="http://schemas.openxmlformats.org/officeDocument/2006/math">
                    <m:r>
                      <a:rPr lang="en-US" altLang="zh-CN" sz="3200" b="0" i="1" kern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3200" kern="0" dirty="0" smtClean="0">
                    <a:latin typeface="+mj-lt"/>
                  </a:rPr>
                  <a:t>的</a:t>
                </a:r>
                <a:r>
                  <a:rPr lang="en-US" altLang="zh-CN" sz="3200" kern="0" dirty="0" smtClean="0">
                    <a:latin typeface="+mj-lt"/>
                  </a:rPr>
                  <a:t>AVL</a:t>
                </a:r>
                <a:r>
                  <a:rPr lang="zh-CN" altLang="en-US" sz="3200" kern="0" dirty="0" smtClean="0">
                    <a:latin typeface="+mj-lt"/>
                  </a:rPr>
                  <a:t>树的最少可能的结点数</a:t>
                </a:r>
                <a:endParaRPr lang="en-US" altLang="zh-CN" sz="3200" kern="0" dirty="0" smtClean="0">
                  <a:latin typeface="+mj-lt"/>
                </a:endParaRPr>
              </a:p>
              <a:p>
                <a:pPr marL="457200" indent="-457200" algn="just">
                  <a:lnSpc>
                    <a:spcPct val="130000"/>
                  </a:lnSpc>
                  <a:spcBef>
                    <a:spcPts val="12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200" i="1" kern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i="1" kern="0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zh-CN" sz="3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200" i="1" kern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 kern="0" dirty="0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altLang="zh-CN" sz="3200" b="0" i="1" kern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kern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20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 kern="0" dirty="0" smtClean="0">
                        <a:latin typeface="Cambria Math" panose="02040503050406030204" pitchFamily="18" charset="0"/>
                      </a:rPr>
                      <m:t>=4,…</m:t>
                    </m:r>
                  </m:oMath>
                </a14:m>
                <a:endParaRPr lang="en-US" altLang="zh-CN" sz="3200" kern="0" dirty="0" smtClean="0">
                  <a:latin typeface="+mj-lt"/>
                </a:endParaRPr>
              </a:p>
              <a:p>
                <a:pPr marL="457200" indent="-457200" algn="just">
                  <a:lnSpc>
                    <a:spcPct val="130000"/>
                  </a:lnSpc>
                  <a:spcBef>
                    <a:spcPts val="12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3200" b="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b="0" i="1" kern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kern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sz="3200" b="0" i="1" kern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3200" kern="0" dirty="0" smtClean="0">
                  <a:latin typeface="+mj-lt"/>
                </a:endParaRPr>
              </a:p>
              <a:p>
                <a:pPr marL="108000" algn="just">
                  <a:lnSpc>
                    <a:spcPct val="130000"/>
                  </a:lnSpc>
                  <a:spcBef>
                    <a:spcPts val="6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4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4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CN" sz="4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4000" b="0" i="0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4000" b="0" i="1" kern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sz="4000" b="0" i="1" kern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4000" kern="0" dirty="0" smtClean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2050450"/>
                <a:ext cx="8839200" cy="3740750"/>
              </a:xfrm>
              <a:prstGeom prst="rect">
                <a:avLst/>
              </a:prstGeom>
              <a:blipFill>
                <a:blip r:embed="rId3"/>
                <a:stretch>
                  <a:fillRect l="-1724" t="-651" r="-1724" b="-17264"/>
                </a:stretch>
              </a:blip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73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存储结构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/>
              <a:t> 存储</a:t>
            </a:r>
            <a:r>
              <a:rPr lang="en-US" altLang="zh-CN" sz="3000" kern="0" dirty="0" smtClean="0"/>
              <a:t>----</a:t>
            </a:r>
            <a:r>
              <a:rPr lang="zh-CN" altLang="en-US" sz="3000" kern="0" dirty="0" smtClean="0"/>
              <a:t>为结点增加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个属性：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平衡因子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bf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1676400"/>
            <a:ext cx="7924800" cy="470898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AVLNode</a:t>
            </a:r>
            <a:r>
              <a:rPr lang="en-US" altLang="zh-CN" sz="3000" dirty="0" smtClean="0"/>
              <a:t>; </a:t>
            </a:r>
            <a:endParaRPr lang="en-US" altLang="zh-CN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AVLNode</a:t>
            </a:r>
            <a:r>
              <a:rPr lang="en-US" altLang="zh-CN" sz="3000" dirty="0" smtClean="0"/>
              <a:t> *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PAVLNode</a:t>
            </a:r>
            <a:r>
              <a:rPr lang="en-US" altLang="zh-CN" sz="3000" dirty="0">
                <a:solidFill>
                  <a:srgbClr val="0000CC"/>
                </a:solidFill>
              </a:rPr>
              <a:t>; 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AVLNode</a:t>
            </a:r>
            <a:r>
              <a:rPr lang="en-US" altLang="zh-CN" sz="3000" dirty="0" smtClean="0"/>
              <a:t> </a:t>
            </a:r>
            <a:endParaRPr lang="en-US" altLang="zh-CN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smtClean="0"/>
              <a:t>{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KeyType</a:t>
            </a:r>
            <a:r>
              <a:rPr lang="en-US" altLang="zh-CN" sz="3000" dirty="0" smtClean="0"/>
              <a:t>  key;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3000" dirty="0" smtClean="0">
                <a:solidFill>
                  <a:srgbClr val="C00000"/>
                </a:solidFill>
              </a:rPr>
              <a:t>  bf;           </a:t>
            </a: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平衡因子</a:t>
            </a:r>
            <a:endParaRPr lang="en-US" altLang="zh-CN" dirty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PAVLNode</a:t>
            </a:r>
            <a:r>
              <a:rPr lang="en-US" altLang="zh-CN" sz="3000" dirty="0" smtClean="0"/>
              <a:t>  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rlink</a:t>
            </a:r>
            <a:r>
              <a:rPr lang="en-US" altLang="zh-CN" sz="3000" dirty="0" smtClean="0"/>
              <a:t>; };   </a:t>
            </a:r>
            <a:r>
              <a:rPr lang="en-US" altLang="zh-CN" dirty="0" smtClean="0">
                <a:solidFill>
                  <a:srgbClr val="137F16"/>
                </a:solidFill>
              </a:rPr>
              <a:t>//</a:t>
            </a:r>
            <a:r>
              <a:rPr lang="zh-CN" altLang="en-US" dirty="0" smtClean="0">
                <a:solidFill>
                  <a:srgbClr val="137F16"/>
                </a:solidFill>
              </a:rPr>
              <a:t>左、右孩子指针</a:t>
            </a:r>
            <a:endParaRPr lang="zh-CN" altLang="en-US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</a:t>
            </a:r>
            <a:r>
              <a:rPr lang="en-US" altLang="zh-CN" sz="3000" dirty="0" smtClean="0">
                <a:solidFill>
                  <a:srgbClr val="CC0099"/>
                </a:solidFill>
              </a:rPr>
              <a:t> </a:t>
            </a: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AVLNode</a:t>
            </a:r>
            <a:r>
              <a:rPr lang="en-US" altLang="zh-CN" sz="3000" dirty="0" smtClean="0"/>
              <a:t> *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AVLTree</a:t>
            </a:r>
            <a:r>
              <a:rPr lang="en-US" altLang="zh-CN" sz="3000" dirty="0" smtClean="0">
                <a:solidFill>
                  <a:srgbClr val="0000CC"/>
                </a:solidFill>
              </a:rPr>
              <a:t>;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rgbClr val="0000CC"/>
                </a:solidFill>
              </a:rPr>
              <a:t>typedef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AVLTree</a:t>
            </a:r>
            <a:r>
              <a:rPr lang="en-US" altLang="zh-CN" sz="3000" dirty="0" smtClean="0"/>
              <a:t> *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PAVLTree</a:t>
            </a:r>
            <a:r>
              <a:rPr lang="en-US" altLang="zh-CN" sz="3000" dirty="0" smtClean="0">
                <a:solidFill>
                  <a:srgbClr val="0000CC"/>
                </a:solidFill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16138</TotalTime>
  <Words>4977</Words>
  <Application>Microsoft Office PowerPoint</Application>
  <PresentationFormat>全屏显示(4:3)</PresentationFormat>
  <Paragraphs>1603</Paragraphs>
  <Slides>50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黑体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默认设计模板</vt:lpstr>
      <vt:lpstr>PowerPoint 演示文稿</vt:lpstr>
      <vt:lpstr>字典的表示(实现)</vt:lpstr>
      <vt:lpstr>回顾：二叉排序树</vt:lpstr>
      <vt:lpstr>回顾：二叉排序树</vt:lpstr>
      <vt:lpstr>回顾：二叉排序树的查找性能</vt:lpstr>
      <vt:lpstr>平衡二叉排序树(AVL树)</vt:lpstr>
      <vt:lpstr>平衡二叉排序树(AVL树)</vt:lpstr>
      <vt:lpstr>平衡二叉排序树(AVL树)</vt:lpstr>
      <vt:lpstr>AVL树--存储结构</vt:lpstr>
      <vt:lpstr>平衡二叉排序树(AVL树)</vt:lpstr>
      <vt:lpstr>平衡二叉排序树(AVL树)</vt:lpstr>
      <vt:lpstr>插入结点的影响</vt:lpstr>
      <vt:lpstr>最小不平衡子树—定义</vt:lpstr>
      <vt:lpstr>最小不平衡子树—怎么找？</vt:lpstr>
      <vt:lpstr>7.5.2 调整平衡的模式</vt:lpstr>
      <vt:lpstr>① LL型调整—规则</vt:lpstr>
      <vt:lpstr>① LL型调整—规则</vt:lpstr>
      <vt:lpstr>① LL型调整—举例</vt:lpstr>
      <vt:lpstr>② RR型调整—规则</vt:lpstr>
      <vt:lpstr>② RR型调整—规则</vt:lpstr>
      <vt:lpstr>② RR型调整—举例</vt:lpstr>
      <vt:lpstr>③ LR型调整—规则1(LRL型)</vt:lpstr>
      <vt:lpstr>③ LR型调整—规则1(LRL型)</vt:lpstr>
      <vt:lpstr>③ LR型调整—规则2(LRR型)</vt:lpstr>
      <vt:lpstr>③ LR型调整—规则2(LRR型)</vt:lpstr>
      <vt:lpstr>③ LR型调整—规则3(LR0型)</vt:lpstr>
      <vt:lpstr>③ LR型调整—举例</vt:lpstr>
      <vt:lpstr>③ LR型调整—举例</vt:lpstr>
      <vt:lpstr>③ LR型调整—举例</vt:lpstr>
      <vt:lpstr>④ RL型调整—规则1(RLL型)</vt:lpstr>
      <vt:lpstr>④ RL型调整—规则1(RLL型)</vt:lpstr>
      <vt:lpstr>④ RL型调整—规则2(RLR型)</vt:lpstr>
      <vt:lpstr>④ RL型调整—规则2(RLR型)</vt:lpstr>
      <vt:lpstr>④ RL型调整—规则3(RL0型)</vt:lpstr>
      <vt:lpstr>④ RL型调整—举例</vt:lpstr>
      <vt:lpstr>④ RL型调整—举例</vt:lpstr>
      <vt:lpstr>④ RL型调整—举例</vt:lpstr>
      <vt:lpstr>AVL树的实现—插入key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TB</cp:lastModifiedBy>
  <cp:revision>3342</cp:revision>
  <cp:lastPrinted>1601-01-01T00:00:00Z</cp:lastPrinted>
  <dcterms:created xsi:type="dcterms:W3CDTF">1601-01-01T00:00:00Z</dcterms:created>
  <dcterms:modified xsi:type="dcterms:W3CDTF">2021-05-06T05:04:36Z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