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733" r:id="rId3"/>
    <p:sldId id="734" r:id="rId4"/>
    <p:sldId id="740" r:id="rId5"/>
    <p:sldId id="741" r:id="rId6"/>
    <p:sldId id="743" r:id="rId7"/>
    <p:sldId id="742" r:id="rId8"/>
    <p:sldId id="744" r:id="rId9"/>
    <p:sldId id="745" r:id="rId10"/>
    <p:sldId id="746" r:id="rId11"/>
    <p:sldId id="747" r:id="rId12"/>
    <p:sldId id="748" r:id="rId13"/>
    <p:sldId id="749" r:id="rId14"/>
    <p:sldId id="750" r:id="rId15"/>
    <p:sldId id="751" r:id="rId16"/>
    <p:sldId id="752" r:id="rId17"/>
    <p:sldId id="753" r:id="rId18"/>
    <p:sldId id="754" r:id="rId19"/>
    <p:sldId id="757" r:id="rId20"/>
    <p:sldId id="758" r:id="rId21"/>
    <p:sldId id="756" r:id="rId22"/>
    <p:sldId id="761" r:id="rId23"/>
    <p:sldId id="762" r:id="rId24"/>
    <p:sldId id="759" r:id="rId25"/>
    <p:sldId id="760" r:id="rId26"/>
    <p:sldId id="763" r:id="rId27"/>
    <p:sldId id="764" r:id="rId28"/>
    <p:sldId id="767" r:id="rId29"/>
    <p:sldId id="765" r:id="rId30"/>
    <p:sldId id="766" r:id="rId31"/>
    <p:sldId id="768" r:id="rId32"/>
    <p:sldId id="769" r:id="rId33"/>
    <p:sldId id="770" r:id="rId34"/>
    <p:sldId id="771" r:id="rId35"/>
    <p:sldId id="772" r:id="rId36"/>
    <p:sldId id="773" r:id="rId37"/>
    <p:sldId id="774" r:id="rId38"/>
    <p:sldId id="776" r:id="rId39"/>
    <p:sldId id="778" r:id="rId40"/>
    <p:sldId id="726" r:id="rId41"/>
    <p:sldId id="654" r:id="rId42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1pPr>
    <a:lvl2pPr marL="4572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2pPr>
    <a:lvl3pPr marL="9144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3pPr>
    <a:lvl4pPr marL="13716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4pPr>
    <a:lvl5pPr marL="1828800" algn="l" rtl="0" fontAlgn="base">
      <a:lnSpc>
        <a:spcPct val="125000"/>
      </a:lnSpc>
      <a:spcBef>
        <a:spcPct val="30000"/>
      </a:spcBef>
      <a:spcAft>
        <a:spcPct val="0"/>
      </a:spcAft>
      <a:buChar char="•"/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黑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0000CC"/>
    <a:srgbClr val="006600"/>
    <a:srgbClr val="FFCCCC"/>
    <a:srgbClr val="003366"/>
    <a:srgbClr val="FFFF99"/>
    <a:srgbClr val="FFFFC1"/>
    <a:srgbClr val="FFFFCC"/>
    <a:srgbClr val="008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2" autoAdjust="0"/>
    <p:restoredTop sz="94483" autoAdjust="0"/>
  </p:normalViewPr>
  <p:slideViewPr>
    <p:cSldViewPr>
      <p:cViewPr varScale="1">
        <p:scale>
          <a:sx n="103" d="100"/>
          <a:sy n="103" d="100"/>
        </p:scale>
        <p:origin x="878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8AAD8-DDEE-4F0B-9A74-BC9B6070D68B}" type="datetimeFigureOut">
              <a:rPr lang="zh-CN" altLang="en-US" smtClean="0"/>
              <a:pPr/>
              <a:t>2021/5/11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41B8F9-9993-4153-9BD2-DBAE39F0853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2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41B8F9-9993-4153-9BD2-DBAE39F0853B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67173-9DFF-4363-9414-E23F3C1DE0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239E4-836D-42DF-81E0-369F76BF2B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AC51C4-049B-49FB-A9ED-851380A73C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92D37AC-993D-443A-9B6E-6B92C0C8D1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99E93B-5FE9-466A-9BB4-B198D825D22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AA4902-AE78-4E75-8910-DD28268C6BA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A664DB-3A2A-4DD2-8B1B-312A0C79486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0C833-44D7-466D-88E5-96595B6F3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202898-662A-47C2-A4E2-3F59F89E659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C50BC2-2633-4727-9B09-66220697EDC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CDE49-AD8C-4D8D-9785-B4F907EE044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AF7F6D-2FB3-476B-9799-9279062EDD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z="1400">
                <a:ea typeface="+mn-ea"/>
              </a:defRPr>
            </a:lvl1pPr>
          </a:lstStyle>
          <a:p>
            <a:fld id="{9AA87E6B-8D33-410A-9805-2559EC62D06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1773238"/>
            <a:ext cx="9144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第</a:t>
            </a:r>
            <a:r>
              <a:rPr kumimoji="1" lang="en-US" altLang="zh-CN" sz="6000" b="1" dirty="0" smtClean="0">
                <a:solidFill>
                  <a:srgbClr val="5959D5"/>
                </a:solidFill>
                <a:ea typeface="楷体_GB2312" pitchFamily="49" charset="-122"/>
              </a:rPr>
              <a:t>7</a:t>
            </a:r>
            <a:r>
              <a:rPr kumimoji="1" lang="zh-CN" altLang="en-US" sz="6000" b="1" dirty="0" smtClean="0">
                <a:solidFill>
                  <a:srgbClr val="5959D5"/>
                </a:solidFill>
                <a:ea typeface="楷体_GB2312" pitchFamily="49" charset="-122"/>
              </a:rPr>
              <a:t>章 高级字典结构</a:t>
            </a:r>
            <a:endParaRPr kumimoji="1" lang="zh-CN" altLang="en-US" sz="6000" b="1" dirty="0">
              <a:solidFill>
                <a:srgbClr val="5959D5"/>
              </a:solidFill>
              <a:ea typeface="楷体_GB2312" pitchFamily="49" charset="-122"/>
            </a:endParaRPr>
          </a:p>
          <a:p>
            <a:pPr algn="ctr" eaLnBrk="0" hangingPunct="0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第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22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讲：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B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树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(B_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树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)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、</a:t>
            </a:r>
            <a:r>
              <a:rPr kumimoji="1" lang="en-US" altLang="zh-CN" sz="4400" dirty="0" smtClean="0">
                <a:solidFill>
                  <a:srgbClr val="292929"/>
                </a:solidFill>
                <a:latin typeface="黑体" pitchFamily="2" charset="-122"/>
              </a:rPr>
              <a:t>B+</a:t>
            </a:r>
            <a:r>
              <a:rPr kumimoji="1" lang="zh-CN" altLang="en-US" sz="4400" dirty="0" smtClean="0">
                <a:solidFill>
                  <a:srgbClr val="292929"/>
                </a:solidFill>
                <a:latin typeface="黑体" pitchFamily="2" charset="-122"/>
              </a:rPr>
              <a:t>树</a:t>
            </a:r>
            <a:endParaRPr kumimoji="1" lang="en-US" altLang="zh-CN" sz="4400" dirty="0" smtClean="0">
              <a:solidFill>
                <a:srgbClr val="292929"/>
              </a:solidFill>
              <a:latin typeface="黑体" pitchFamily="2" charset="-122"/>
            </a:endParaRPr>
          </a:p>
        </p:txBody>
      </p:sp>
      <p:sp>
        <p:nvSpPr>
          <p:cNvPr id="4101" name="Rectangle 8"/>
          <p:cNvSpPr>
            <a:spLocks noChangeArrowheads="1"/>
          </p:cNvSpPr>
          <p:nvPr/>
        </p:nvSpPr>
        <p:spPr bwMode="auto">
          <a:xfrm>
            <a:off x="990600" y="609600"/>
            <a:ext cx="7924800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4102" name="Text Box 9"/>
          <p:cNvSpPr txBox="1">
            <a:spLocks noChangeArrowheads="1"/>
          </p:cNvSpPr>
          <p:nvPr/>
        </p:nvSpPr>
        <p:spPr bwMode="auto">
          <a:xfrm>
            <a:off x="928688" y="188913"/>
            <a:ext cx="4651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="1">
                <a:solidFill>
                  <a:srgbClr val="0067B4"/>
                </a:solidFill>
                <a:latin typeface="Times New Roman" pitchFamily="18" charset="0"/>
                <a:ea typeface="宋体" pitchFamily="2" charset="-122"/>
              </a:rPr>
              <a:t>河海大学计算机与信息学院</a:t>
            </a:r>
          </a:p>
        </p:txBody>
      </p:sp>
      <p:pic>
        <p:nvPicPr>
          <p:cNvPr id="4103" name="Picture 7" descr="河海校徽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65200" cy="10302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</a:t>
            </a:r>
            <a:r>
              <a:rPr lang="en-US" altLang="zh-CN" kern="0" dirty="0" smtClean="0"/>
              <a:t>(1) </a:t>
            </a:r>
            <a:r>
              <a:rPr lang="zh-CN" altLang="en-US" kern="0" dirty="0" smtClean="0"/>
              <a:t>每个结点</a:t>
            </a:r>
            <a:r>
              <a:rPr lang="zh-CN" altLang="en-US" kern="0" dirty="0" smtClean="0">
                <a:solidFill>
                  <a:srgbClr val="C00000"/>
                </a:solidFill>
              </a:rPr>
              <a:t>至多</a:t>
            </a:r>
            <a:r>
              <a:rPr lang="zh-CN" altLang="en-US" kern="0" dirty="0" smtClean="0"/>
              <a:t>有</a:t>
            </a:r>
            <a:r>
              <a:rPr lang="en-US" altLang="zh-CN" kern="0" dirty="0" smtClean="0"/>
              <a:t>m</a:t>
            </a:r>
            <a:r>
              <a:rPr lang="zh-CN" altLang="en-US" kern="0" dirty="0" smtClean="0"/>
              <a:t>棵子树、</a:t>
            </a:r>
            <a:r>
              <a:rPr lang="en-US" altLang="zh-CN" kern="0" dirty="0" smtClean="0"/>
              <a:t>m-1</a:t>
            </a:r>
            <a:r>
              <a:rPr lang="zh-CN" altLang="en-US" kern="0" dirty="0" smtClean="0"/>
              <a:t>个关键码；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52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 bwMode="auto">
          <a:xfrm>
            <a:off x="2668200" y="44196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26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30</a:t>
            </a:r>
            <a:r>
              <a:rPr kumimoji="0" lang="en-US" altLang="zh-CN" sz="30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28600" y="5149840"/>
            <a:ext cx="89154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</a:rPr>
              <a:t> (2) </a:t>
            </a:r>
            <a:r>
              <a:rPr lang="zh-CN" altLang="en-US" kern="0" dirty="0" smtClean="0">
                <a:solidFill>
                  <a:schemeClr val="bg1"/>
                </a:solidFill>
              </a:rPr>
              <a:t>否则，将</a:t>
            </a:r>
            <a:r>
              <a:rPr lang="en-US" altLang="zh-CN" kern="0" dirty="0" smtClean="0">
                <a:solidFill>
                  <a:schemeClr val="bg1"/>
                </a:solidFill>
              </a:rPr>
              <a:t>key</a:t>
            </a:r>
            <a:r>
              <a:rPr lang="zh-CN" altLang="en-US" kern="0" dirty="0" smtClean="0">
                <a:solidFill>
                  <a:schemeClr val="bg1"/>
                </a:solidFill>
              </a:rPr>
              <a:t>暂放结点，以</a:t>
            </a:r>
            <a:r>
              <a:rPr lang="zh-CN" altLang="en-US" kern="0" dirty="0" smtClean="0">
                <a:solidFill>
                  <a:srgbClr val="FF6699"/>
                </a:solidFill>
              </a:rPr>
              <a:t>中间值</a:t>
            </a:r>
            <a:r>
              <a:rPr lang="zh-CN" altLang="en-US" kern="0" dirty="0" smtClean="0">
                <a:solidFill>
                  <a:schemeClr val="bg1"/>
                </a:solidFill>
              </a:rPr>
              <a:t>将结点分裂为</a:t>
            </a:r>
            <a:r>
              <a:rPr lang="en-US" altLang="zh-CN" kern="0" dirty="0" smtClean="0">
                <a:solidFill>
                  <a:schemeClr val="bg1"/>
                </a:solidFill>
              </a:rPr>
              <a:t>2</a:t>
            </a:r>
            <a:r>
              <a:rPr lang="zh-CN" altLang="en-US" kern="0" dirty="0" smtClean="0">
                <a:solidFill>
                  <a:schemeClr val="bg1"/>
                </a:solidFill>
              </a:rPr>
              <a:t>个，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FFFF00"/>
                </a:solidFill>
              </a:rPr>
              <a:t>       </a:t>
            </a:r>
            <a:r>
              <a:rPr lang="zh-CN" altLang="en-US" kern="0" dirty="0" smtClean="0">
                <a:solidFill>
                  <a:srgbClr val="FFFF00"/>
                </a:solidFill>
              </a:rPr>
              <a:t>并将中间值“插入到父结点中”</a:t>
            </a:r>
            <a:endParaRPr lang="zh-CN" altLang="en-US" dirty="0">
              <a:solidFill>
                <a:srgbClr val="FFFF00"/>
              </a:solidFill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3382200" y="4372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38400"/>
            <a:ext cx="1489800" cy="441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</p:cNvCxnSpPr>
          <p:nvPr/>
        </p:nvCxnSpPr>
        <p:spPr bwMode="auto">
          <a:xfrm flipH="1" flipV="1">
            <a:off x="4953000" y="2438401"/>
            <a:ext cx="1399800" cy="4410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943600" y="2112258"/>
            <a:ext cx="3200401" cy="492443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26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52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38400"/>
            <a:ext cx="1489800" cy="441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</p:cNvCxnSpPr>
          <p:nvPr/>
        </p:nvCxnSpPr>
        <p:spPr bwMode="auto">
          <a:xfrm flipH="1" flipV="1">
            <a:off x="4953000" y="2438401"/>
            <a:ext cx="1399800" cy="4410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矩形 40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85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6019800" y="4572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椭圆 37"/>
          <p:cNvSpPr/>
          <p:nvPr/>
        </p:nvSpPr>
        <p:spPr bwMode="auto">
          <a:xfrm>
            <a:off x="6705600" y="4495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486400" y="2879413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53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124200"/>
            <a:ext cx="512400" cy="688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/>
          <p:nvPr/>
        </p:nvCxnSpPr>
        <p:spPr bwMode="auto">
          <a:xfrm flipH="1">
            <a:off x="5943600" y="3124200"/>
            <a:ext cx="3048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543800" y="3124200"/>
            <a:ext cx="630600" cy="6882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38400"/>
            <a:ext cx="1489800" cy="441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29" idx="0"/>
          </p:cNvCxnSpPr>
          <p:nvPr/>
        </p:nvCxnSpPr>
        <p:spPr bwMode="auto">
          <a:xfrm flipH="1" flipV="1">
            <a:off x="4896600" y="2438401"/>
            <a:ext cx="1669800" cy="4410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150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7" name="直接连接符 46"/>
          <p:cNvCxnSpPr>
            <a:endCxn id="42" idx="0"/>
          </p:cNvCxnSpPr>
          <p:nvPr/>
        </p:nvCxnSpPr>
        <p:spPr bwMode="auto">
          <a:xfrm>
            <a:off x="6858000" y="3124200"/>
            <a:ext cx="2838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6019800" y="4572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6705600" y="4495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85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6248400" y="28194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288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1242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1852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057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3835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019800" y="4572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6705600" y="4495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CC33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85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2844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2844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46400" y="19812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45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800600" y="2209800"/>
            <a:ext cx="678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0480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0480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382600" y="2209800"/>
            <a:ext cx="1939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209800"/>
            <a:ext cx="1413600" cy="670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矩形 78"/>
          <p:cNvSpPr/>
          <p:nvPr/>
        </p:nvSpPr>
        <p:spPr bwMode="auto">
          <a:xfrm>
            <a:off x="6679200" y="1922413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53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7441200" y="18624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84" name="直接连接符 83"/>
          <p:cNvCxnSpPr>
            <a:endCxn id="53" idx="0"/>
          </p:cNvCxnSpPr>
          <p:nvPr/>
        </p:nvCxnSpPr>
        <p:spPr bwMode="auto">
          <a:xfrm>
            <a:off x="7620000" y="30480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5" name="直接连接符 84"/>
          <p:cNvCxnSpPr>
            <a:endCxn id="42" idx="0"/>
          </p:cNvCxnSpPr>
          <p:nvPr/>
        </p:nvCxnSpPr>
        <p:spPr bwMode="auto">
          <a:xfrm>
            <a:off x="7010400" y="30480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133600" y="31338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40662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378000"/>
            <a:ext cx="880200" cy="6882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429000" y="3439000"/>
            <a:ext cx="512400" cy="650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662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662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459597"/>
            <a:ext cx="21000" cy="62940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89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89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7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984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984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46400" y="2235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45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800600" y="2463600"/>
            <a:ext cx="678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3018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3018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3018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382600" y="2463600"/>
            <a:ext cx="1939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853600" y="2463600"/>
            <a:ext cx="1413600" cy="670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143000" y="4368600"/>
            <a:ext cx="468000" cy="43200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3018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>
            <a:off x="4038600" y="18288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矩形 59"/>
          <p:cNvSpPr/>
          <p:nvPr/>
        </p:nvSpPr>
        <p:spPr>
          <a:xfrm>
            <a:off x="3657600" y="14478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1447800" y="31086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    25  30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stCxn id="43" idx="2"/>
            <a:endCxn id="29" idx="0"/>
          </p:cNvCxnSpPr>
          <p:nvPr/>
        </p:nvCxnSpPr>
        <p:spPr bwMode="auto">
          <a:xfrm flipH="1">
            <a:off x="859200" y="3340200"/>
            <a:ext cx="730200" cy="723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352800" y="3276600"/>
            <a:ext cx="588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H="1" flipV="1">
            <a:off x="2743200" y="3352800"/>
            <a:ext cx="552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7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046400" y="22098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45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800600" y="2438400"/>
            <a:ext cx="678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2766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2766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2766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382600" y="2438400"/>
            <a:ext cx="1939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28" idx="0"/>
          </p:cNvCxnSpPr>
          <p:nvPr/>
        </p:nvCxnSpPr>
        <p:spPr bwMode="auto">
          <a:xfrm flipH="1">
            <a:off x="2437800" y="2438400"/>
            <a:ext cx="1753200" cy="670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3" name="Oval 30"/>
          <p:cNvSpPr>
            <a:spLocks noChangeArrowheads="1"/>
          </p:cNvSpPr>
          <p:nvPr/>
        </p:nvSpPr>
        <p:spPr bwMode="auto">
          <a:xfrm>
            <a:off x="1589400" y="3124200"/>
            <a:ext cx="468000" cy="43200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</a:t>
            </a:r>
            <a:endParaRPr lang="en-US" altLang="zh-CN" dirty="0"/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2766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4992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24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连接符 50"/>
          <p:cNvCxnSpPr>
            <a:endCxn id="45" idx="0"/>
          </p:cNvCxnSpPr>
          <p:nvPr/>
        </p:nvCxnSpPr>
        <p:spPr bwMode="auto">
          <a:xfrm flipH="1">
            <a:off x="1884000" y="3352800"/>
            <a:ext cx="2940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直接箭头连接符 60"/>
          <p:cNvCxnSpPr/>
          <p:nvPr/>
        </p:nvCxnSpPr>
        <p:spPr bwMode="auto">
          <a:xfrm>
            <a:off x="4038600" y="18288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3657600" y="14478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32" name="矩形 31"/>
          <p:cNvSpPr/>
          <p:nvPr/>
        </p:nvSpPr>
        <p:spPr bwMode="auto">
          <a:xfrm>
            <a:off x="1143000" y="3073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861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直接连接符 36"/>
          <p:cNvCxnSpPr>
            <a:endCxn id="29" idx="0"/>
          </p:cNvCxnSpPr>
          <p:nvPr/>
        </p:nvCxnSpPr>
        <p:spPr bwMode="auto">
          <a:xfrm flipH="1">
            <a:off x="859200" y="3276600"/>
            <a:ext cx="4362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657600" y="3276600"/>
            <a:ext cx="2838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76600"/>
            <a:ext cx="270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7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3276600" y="2209800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    45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H="1" flipV="1">
            <a:off x="4648200" y="2438400"/>
            <a:ext cx="8310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2766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2766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2766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5257800" y="2438400"/>
            <a:ext cx="20646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stCxn id="63" idx="2"/>
            <a:endCxn id="32" idx="0"/>
          </p:cNvCxnSpPr>
          <p:nvPr/>
        </p:nvCxnSpPr>
        <p:spPr bwMode="auto">
          <a:xfrm flipH="1">
            <a:off x="1503000" y="2425800"/>
            <a:ext cx="1926000" cy="647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56630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2766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4992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24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连接符 50"/>
          <p:cNvCxnSpPr>
            <a:endCxn id="45" idx="0"/>
          </p:cNvCxnSpPr>
          <p:nvPr/>
        </p:nvCxnSpPr>
        <p:spPr bwMode="auto">
          <a:xfrm>
            <a:off x="1676400" y="3276600"/>
            <a:ext cx="207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Oval 30"/>
          <p:cNvSpPr>
            <a:spLocks noChangeArrowheads="1"/>
          </p:cNvSpPr>
          <p:nvPr/>
        </p:nvSpPr>
        <p:spPr bwMode="auto">
          <a:xfrm>
            <a:off x="3429000" y="2209800"/>
            <a:ext cx="468000" cy="43200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25</a:t>
            </a:r>
            <a:endParaRPr lang="en-US" altLang="zh-CN" dirty="0"/>
          </a:p>
        </p:txBody>
      </p:sp>
      <p:cxnSp>
        <p:nvCxnSpPr>
          <p:cNvPr id="66" name="直接连接符 65"/>
          <p:cNvCxnSpPr>
            <a:stCxn id="46" idx="0"/>
          </p:cNvCxnSpPr>
          <p:nvPr/>
        </p:nvCxnSpPr>
        <p:spPr bwMode="auto">
          <a:xfrm flipV="1">
            <a:off x="3311400" y="2438400"/>
            <a:ext cx="8034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直接箭头连接符 70"/>
          <p:cNvCxnSpPr/>
          <p:nvPr/>
        </p:nvCxnSpPr>
        <p:spPr bwMode="auto">
          <a:xfrm>
            <a:off x="4038600" y="1828800"/>
            <a:ext cx="457200" cy="3810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2" name="矩形 71"/>
          <p:cNvSpPr/>
          <p:nvPr/>
        </p:nvSpPr>
        <p:spPr>
          <a:xfrm>
            <a:off x="3657600" y="14478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/>
          </a:p>
        </p:txBody>
      </p:sp>
      <p:sp>
        <p:nvSpPr>
          <p:cNvPr id="43" name="矩形 42"/>
          <p:cNvSpPr/>
          <p:nvPr/>
        </p:nvSpPr>
        <p:spPr bwMode="auto">
          <a:xfrm>
            <a:off x="2133600" y="22098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5943600" y="22098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1143000" y="30732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2861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37" name="直接连接符 36"/>
          <p:cNvCxnSpPr>
            <a:endCxn id="29" idx="0"/>
          </p:cNvCxnSpPr>
          <p:nvPr/>
        </p:nvCxnSpPr>
        <p:spPr bwMode="auto">
          <a:xfrm flipH="1">
            <a:off x="859200" y="3276600"/>
            <a:ext cx="4362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>
            <a:stCxn id="36" idx="0"/>
          </p:cNvCxnSpPr>
          <p:nvPr/>
        </p:nvCxnSpPr>
        <p:spPr bwMode="auto">
          <a:xfrm flipH="1" flipV="1">
            <a:off x="3657600" y="3276600"/>
            <a:ext cx="2838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4041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4" name="直接连接符 33"/>
          <p:cNvCxnSpPr>
            <a:stCxn id="35" idx="0"/>
          </p:cNvCxnSpPr>
          <p:nvPr/>
        </p:nvCxnSpPr>
        <p:spPr bwMode="auto">
          <a:xfrm flipV="1">
            <a:off x="2798400" y="3276600"/>
            <a:ext cx="270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2438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35814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57150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61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6781800" y="4038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85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5791200" y="1031557"/>
            <a:ext cx="3352801" cy="492443"/>
          </a:xfrm>
          <a:prstGeom prst="rect">
            <a:avLst/>
          </a:prstGeom>
          <a:solidFill>
            <a:srgbClr val="0066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7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50292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6872400" y="3073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stCxn id="38" idx="0"/>
          </p:cNvCxnSpPr>
          <p:nvPr/>
        </p:nvCxnSpPr>
        <p:spPr bwMode="auto">
          <a:xfrm flipV="1">
            <a:off x="5479200" y="2438400"/>
            <a:ext cx="616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直接连接符 53"/>
          <p:cNvCxnSpPr/>
          <p:nvPr/>
        </p:nvCxnSpPr>
        <p:spPr bwMode="auto">
          <a:xfrm flipH="1">
            <a:off x="5105400" y="3276600"/>
            <a:ext cx="762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39" idx="0"/>
          </p:cNvCxnSpPr>
          <p:nvPr/>
        </p:nvCxnSpPr>
        <p:spPr bwMode="auto">
          <a:xfrm>
            <a:off x="5791200" y="3276600"/>
            <a:ext cx="2838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620000" y="3276600"/>
            <a:ext cx="554400" cy="7644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直接连接符 72"/>
          <p:cNvCxnSpPr>
            <a:stCxn id="40" idx="0"/>
          </p:cNvCxnSpPr>
          <p:nvPr/>
        </p:nvCxnSpPr>
        <p:spPr bwMode="auto">
          <a:xfrm flipH="1" flipV="1">
            <a:off x="6705600" y="2438400"/>
            <a:ext cx="616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>
            <a:endCxn id="32" idx="0"/>
          </p:cNvCxnSpPr>
          <p:nvPr/>
        </p:nvCxnSpPr>
        <p:spPr bwMode="auto">
          <a:xfrm flipH="1">
            <a:off x="1503000" y="2438400"/>
            <a:ext cx="7830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矩形 80"/>
          <p:cNvSpPr/>
          <p:nvPr/>
        </p:nvSpPr>
        <p:spPr>
          <a:xfrm>
            <a:off x="228600" y="5155049"/>
            <a:ext cx="89154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  <a:sym typeface="Wingdings" pitchFamily="2" charset="2"/>
              </a:rPr>
              <a:t>  </a:t>
            </a:r>
            <a:r>
              <a:rPr lang="zh-CN" altLang="en-US" kern="0" dirty="0" smtClean="0">
                <a:solidFill>
                  <a:schemeClr val="bg1"/>
                </a:solidFill>
              </a:rPr>
              <a:t>从最下层开始的分裂，可能向上层“传递”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FFC000"/>
                </a:solidFill>
              </a:rPr>
              <a:t>     </a:t>
            </a:r>
            <a:r>
              <a:rPr lang="zh-CN" altLang="en-US" kern="0" dirty="0" smtClean="0">
                <a:solidFill>
                  <a:srgbClr val="FFC000"/>
                </a:solidFill>
              </a:rPr>
              <a:t>极限情况：</a:t>
            </a:r>
            <a:r>
              <a:rPr lang="zh-CN" altLang="en-US" kern="0" dirty="0" smtClean="0">
                <a:solidFill>
                  <a:schemeClr val="bg1"/>
                </a:solidFill>
              </a:rPr>
              <a:t>一直分裂到根结点，并建立新的树根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44" name="直接连接符 43"/>
          <p:cNvCxnSpPr>
            <a:endCxn id="42" idx="0"/>
          </p:cNvCxnSpPr>
          <p:nvPr/>
        </p:nvCxnSpPr>
        <p:spPr bwMode="auto">
          <a:xfrm>
            <a:off x="7010400" y="3276600"/>
            <a:ext cx="131400" cy="762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矩形 28"/>
          <p:cNvSpPr/>
          <p:nvPr/>
        </p:nvSpPr>
        <p:spPr bwMode="auto">
          <a:xfrm>
            <a:off x="4992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1524000" y="4063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1" name="直接连接符 50"/>
          <p:cNvCxnSpPr>
            <a:endCxn id="45" idx="0"/>
          </p:cNvCxnSpPr>
          <p:nvPr/>
        </p:nvCxnSpPr>
        <p:spPr bwMode="auto">
          <a:xfrm>
            <a:off x="1676400" y="3276600"/>
            <a:ext cx="207600" cy="78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直接连接符 65"/>
          <p:cNvCxnSpPr>
            <a:stCxn id="46" idx="0"/>
          </p:cNvCxnSpPr>
          <p:nvPr/>
        </p:nvCxnSpPr>
        <p:spPr bwMode="auto">
          <a:xfrm flipH="1" flipV="1">
            <a:off x="2895600" y="2438400"/>
            <a:ext cx="415800" cy="63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矩形 61"/>
          <p:cNvSpPr/>
          <p:nvPr/>
        </p:nvSpPr>
        <p:spPr bwMode="auto">
          <a:xfrm>
            <a:off x="4038600" y="1701600"/>
            <a:ext cx="900000" cy="43200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45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65" name="直接连接符 64"/>
          <p:cNvCxnSpPr>
            <a:endCxn id="43" idx="0"/>
          </p:cNvCxnSpPr>
          <p:nvPr/>
        </p:nvCxnSpPr>
        <p:spPr bwMode="auto">
          <a:xfrm flipH="1">
            <a:off x="2583600" y="1905000"/>
            <a:ext cx="16074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8" name="直接连接符 67"/>
          <p:cNvCxnSpPr>
            <a:endCxn id="47" idx="0"/>
          </p:cNvCxnSpPr>
          <p:nvPr/>
        </p:nvCxnSpPr>
        <p:spPr bwMode="auto">
          <a:xfrm>
            <a:off x="4800600" y="1905000"/>
            <a:ext cx="1593000" cy="304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9" name="直接箭头连接符 78"/>
          <p:cNvCxnSpPr/>
          <p:nvPr/>
        </p:nvCxnSpPr>
        <p:spPr bwMode="auto">
          <a:xfrm>
            <a:off x="3962400" y="15240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0" name="矩形 79"/>
          <p:cNvSpPr/>
          <p:nvPr/>
        </p:nvSpPr>
        <p:spPr>
          <a:xfrm>
            <a:off x="3554172" y="11745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</a:t>
            </a:r>
            <a:r>
              <a:rPr lang="zh-CN" altLang="en-US" kern="0" dirty="0" smtClean="0"/>
              <a:t>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2265178"/>
            <a:ext cx="9144000" cy="4013406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kern="0" dirty="0" smtClean="0"/>
              <a:t> </a:t>
            </a:r>
            <a:r>
              <a:rPr lang="zh-CN" altLang="en-US" kern="0" dirty="0" smtClean="0"/>
              <a:t>从</a:t>
            </a:r>
            <a:r>
              <a:rPr lang="en-US" altLang="zh-CN" kern="0" dirty="0" smtClean="0"/>
              <a:t>B-</a:t>
            </a:r>
            <a:r>
              <a:rPr lang="zh-CN" altLang="en-US" kern="0" dirty="0" smtClean="0"/>
              <a:t>树中删除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   1) </a:t>
            </a:r>
            <a:r>
              <a:rPr lang="zh-CN" altLang="en-US" kern="0" dirty="0" smtClean="0">
                <a:solidFill>
                  <a:srgbClr val="008000"/>
                </a:solidFill>
              </a:rPr>
              <a:t>若</a:t>
            </a:r>
            <a:r>
              <a:rPr lang="en-US" altLang="zh-CN" kern="0" dirty="0" smtClean="0">
                <a:solidFill>
                  <a:srgbClr val="008000"/>
                </a:solidFill>
              </a:rPr>
              <a:t>key</a:t>
            </a:r>
            <a:r>
              <a:rPr lang="zh-CN" altLang="en-US" kern="0" dirty="0" smtClean="0">
                <a:solidFill>
                  <a:srgbClr val="008000"/>
                </a:solidFill>
              </a:rPr>
              <a:t>在最下层结点中，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        1.1 </a:t>
            </a:r>
            <a:r>
              <a:rPr lang="zh-CN" altLang="en-US" kern="0" dirty="0" smtClean="0"/>
              <a:t>若结点中关键码</a:t>
            </a:r>
            <a:r>
              <a:rPr lang="zh-CN" altLang="en-US" kern="0" dirty="0" smtClean="0">
                <a:solidFill>
                  <a:srgbClr val="0000CC"/>
                </a:solidFill>
              </a:rPr>
              <a:t>个数 </a:t>
            </a:r>
            <a:r>
              <a:rPr lang="en-US" altLang="zh-CN" kern="0" dirty="0" smtClean="0">
                <a:solidFill>
                  <a:srgbClr val="0000CC"/>
                </a:solidFill>
              </a:rPr>
              <a:t>&gt; 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kern="0" dirty="0" smtClean="0">
                <a:sym typeface="Symbol"/>
              </a:rPr>
              <a:t>，则直接删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1.2 </a:t>
            </a:r>
            <a:r>
              <a:rPr lang="zh-CN" altLang="en-US" kern="0" dirty="0" smtClean="0">
                <a:sym typeface="Symbol"/>
              </a:rPr>
              <a:t>若结点中关键码个数</a:t>
            </a:r>
            <a:r>
              <a:rPr lang="en-US" altLang="zh-CN" kern="0" dirty="0" smtClean="0">
                <a:sym typeface="Symbol"/>
              </a:rPr>
              <a:t>==</a:t>
            </a:r>
            <a:r>
              <a:rPr lang="en-US" altLang="zh-CN" b="1" dirty="0" smtClean="0">
                <a:sym typeface="Symbol"/>
              </a:rPr>
              <a:t> </a:t>
            </a:r>
            <a:r>
              <a:rPr lang="en-US" altLang="zh-CN" dirty="0" smtClean="0">
                <a:sym typeface="Symbol"/>
              </a:rPr>
              <a:t>m/2</a:t>
            </a:r>
            <a:r>
              <a:rPr lang="en-US" altLang="zh-CN" b="1" dirty="0" smtClean="0">
                <a:sym typeface="Symbol"/>
              </a:rPr>
              <a:t> </a:t>
            </a:r>
            <a:r>
              <a:rPr lang="en-US" altLang="zh-CN" kern="0" dirty="0" smtClean="0">
                <a:sym typeface="Symbol"/>
              </a:rPr>
              <a:t>-1</a:t>
            </a:r>
            <a:r>
              <a:rPr lang="zh-CN" altLang="en-US" kern="0" dirty="0" smtClean="0">
                <a:sym typeface="Symbol"/>
              </a:rPr>
              <a:t>，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 </a:t>
            </a:r>
            <a:r>
              <a:rPr lang="zh-CN" altLang="en-US" kern="0" dirty="0" smtClean="0">
                <a:sym typeface="Symbol"/>
              </a:rPr>
              <a:t>且其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左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or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右兄弟</a:t>
            </a:r>
            <a:r>
              <a:rPr lang="zh-CN" altLang="en-US" kern="0" dirty="0" smtClean="0">
                <a:sym typeface="Symbol"/>
              </a:rPr>
              <a:t>中的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关键码个数 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&gt; </a:t>
            </a:r>
            <a:r>
              <a:rPr lang="en-US" altLang="zh-CN" b="1" dirty="0" smtClean="0">
                <a:solidFill>
                  <a:srgbClr val="990099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-1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，</a:t>
            </a:r>
            <a:endParaRPr lang="en-US" altLang="zh-CN" kern="0" dirty="0" smtClean="0">
              <a:solidFill>
                <a:srgbClr val="990099"/>
              </a:solidFill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kern="0" dirty="0" smtClean="0">
                <a:sym typeface="Symbol"/>
              </a:rPr>
              <a:t>              则，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左兄弟中最大</a:t>
            </a:r>
            <a:r>
              <a:rPr lang="en-US" altLang="zh-CN" kern="0" dirty="0" smtClean="0">
                <a:sym typeface="Symbol"/>
              </a:rPr>
              <a:t>or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右兄弟中最小值</a:t>
            </a:r>
            <a:r>
              <a:rPr lang="zh-CN" altLang="en-US" kern="0" dirty="0" smtClean="0">
                <a:sym typeface="Symbol"/>
              </a:rPr>
              <a:t>上移至父亲，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 </a:t>
            </a:r>
            <a:r>
              <a:rPr lang="zh-CN" altLang="en-US" kern="0" dirty="0" smtClean="0">
                <a:sym typeface="Symbol"/>
              </a:rPr>
              <a:t>父结点中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”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大小紧邻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”key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的关键码下移</a:t>
            </a:r>
            <a:r>
              <a:rPr lang="zh-CN" altLang="en-US" kern="0" dirty="0" smtClean="0">
                <a:sym typeface="Symbol"/>
              </a:rPr>
              <a:t>，取代</a:t>
            </a:r>
            <a:r>
              <a:rPr lang="en-US" altLang="zh-CN" kern="0" dirty="0" smtClean="0">
                <a:sym typeface="Symbol"/>
              </a:rPr>
              <a:t>key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92470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48709" y="4876800"/>
            <a:ext cx="518091" cy="1532727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父</a:t>
            </a:r>
            <a:endParaRPr lang="en-US" altLang="zh-CN" sz="2600" kern="0" dirty="0" smtClean="0">
              <a:solidFill>
                <a:schemeClr val="bg1"/>
              </a:solidFill>
              <a:sym typeface="Symbol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子</a:t>
            </a:r>
            <a:endParaRPr lang="en-US" altLang="zh-CN" sz="2600" kern="0" dirty="0" smtClean="0">
              <a:solidFill>
                <a:schemeClr val="bg1"/>
              </a:solidFill>
              <a:sym typeface="Symbol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换</a:t>
            </a:r>
            <a:endParaRPr lang="en-US" altLang="zh-CN" sz="2600" kern="0" dirty="0" smtClean="0">
              <a:solidFill>
                <a:schemeClr val="bg1"/>
              </a:solidFill>
              <a:sym typeface="Symbol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位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68" name="左大括号 67"/>
          <p:cNvSpPr/>
          <p:nvPr/>
        </p:nvSpPr>
        <p:spPr bwMode="auto">
          <a:xfrm>
            <a:off x="1066800" y="5334000"/>
            <a:ext cx="228600" cy="685800"/>
          </a:xfrm>
          <a:prstGeom prst="leftBrace">
            <a:avLst/>
          </a:prstGeom>
          <a:noFill/>
          <a:ln w="38100" cap="flat" cmpd="sng" algn="ctr">
            <a:solidFill>
              <a:srgbClr val="00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7" grpId="0" animBg="1"/>
      <p:bldP spid="6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3" idx="0"/>
          </p:cNvCxnSpPr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85600" y="36540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33400" y="473942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09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70400" y="47496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18" idx="0"/>
          </p:cNvCxnSpPr>
          <p:nvPr/>
        </p:nvCxnSpPr>
        <p:spPr bwMode="auto">
          <a:xfrm flipH="1">
            <a:off x="4669200" y="389881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endCxn id="19" idx="0"/>
          </p:cNvCxnSpPr>
          <p:nvPr/>
        </p:nvCxnSpPr>
        <p:spPr bwMode="auto">
          <a:xfrm>
            <a:off x="5867400" y="3975010"/>
            <a:ext cx="423000" cy="7745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矩形 23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12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lang="zh-CN" altLang="en-US" sz="3000" dirty="0" smtClean="0"/>
          </a:p>
        </p:txBody>
      </p:sp>
      <p:cxnSp>
        <p:nvCxnSpPr>
          <p:cNvPr id="29" name="直接箭头连接符 28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1295400" y="45720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6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回顾：平衡二叉排序树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(AVL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1430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AVL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树：</a:t>
            </a:r>
            <a:r>
              <a:rPr lang="zh-CN" altLang="en-US" sz="3200" kern="0" dirty="0" smtClean="0">
                <a:latin typeface="+mj-lt"/>
              </a:rPr>
              <a:t>每个结点的左、右</a:t>
            </a:r>
            <a:r>
              <a:rPr lang="zh-CN" altLang="en-US" sz="3200" kern="0" dirty="0" smtClean="0">
                <a:solidFill>
                  <a:srgbClr val="990099"/>
                </a:solidFill>
                <a:latin typeface="+mj-lt"/>
              </a:rPr>
              <a:t>子树高度之差</a:t>
            </a:r>
            <a:endParaRPr lang="en-US" altLang="zh-CN" sz="3200" kern="0" dirty="0" smtClean="0">
              <a:solidFill>
                <a:srgbClr val="990099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              </a:t>
            </a:r>
            <a:r>
              <a:rPr lang="zh-CN" altLang="en-US" sz="3200" kern="0" dirty="0" smtClean="0">
                <a:latin typeface="+mj-lt"/>
              </a:rPr>
              <a:t>的绝对值不超过</a:t>
            </a:r>
            <a:r>
              <a:rPr lang="en-US" altLang="zh-CN" sz="3200" kern="0" dirty="0" smtClean="0">
                <a:latin typeface="+mj-lt"/>
              </a:rPr>
              <a:t>1.</a:t>
            </a:r>
          </a:p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200" kern="0" dirty="0" smtClean="0">
                <a:solidFill>
                  <a:srgbClr val="0000CC"/>
                </a:solidFill>
                <a:latin typeface="+mj-lt"/>
              </a:rPr>
              <a:t>结点的平衡因子</a:t>
            </a:r>
            <a:r>
              <a:rPr lang="zh-CN" altLang="en-US" sz="3200" kern="0" baseline="30000" dirty="0" smtClean="0">
                <a:solidFill>
                  <a:srgbClr val="0000CC"/>
                </a:solidFill>
              </a:rPr>
              <a:t>① </a:t>
            </a:r>
            <a:r>
              <a:rPr lang="en-US" altLang="zh-CN" sz="3200" kern="0" dirty="0" smtClean="0">
                <a:solidFill>
                  <a:srgbClr val="0000CC"/>
                </a:solidFill>
                <a:latin typeface="+mj-lt"/>
              </a:rPr>
              <a:t>= </a:t>
            </a:r>
            <a:r>
              <a:rPr lang="zh-CN" altLang="en-US" sz="3200" kern="0" dirty="0" smtClean="0">
                <a:latin typeface="+mj-lt"/>
              </a:rPr>
              <a:t>右子树高度 </a:t>
            </a:r>
            <a:r>
              <a:rPr lang="en-US" altLang="zh-CN" sz="3200" kern="0" dirty="0" smtClean="0"/>
              <a:t>–</a:t>
            </a:r>
            <a:r>
              <a:rPr lang="zh-CN" altLang="en-US" sz="3200" kern="0" dirty="0" smtClean="0"/>
              <a:t> 左</a:t>
            </a:r>
            <a:r>
              <a:rPr lang="zh-CN" altLang="en-US" sz="3200" kern="0" dirty="0" smtClean="0">
                <a:latin typeface="+mj-lt"/>
              </a:rPr>
              <a:t>子树高度</a:t>
            </a:r>
            <a:endParaRPr lang="en-US" altLang="zh-CN" sz="3200" kern="0" dirty="0" smtClean="0"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21336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sp>
        <p:nvSpPr>
          <p:cNvPr id="28" name="Oval 27"/>
          <p:cNvSpPr>
            <a:spLocks noChangeArrowheads="1"/>
          </p:cNvSpPr>
          <p:nvPr/>
        </p:nvSpPr>
        <p:spPr bwMode="auto">
          <a:xfrm>
            <a:off x="2680200" y="3487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29" name="Oval 28"/>
          <p:cNvSpPr>
            <a:spLocks noChangeArrowheads="1"/>
          </p:cNvSpPr>
          <p:nvPr/>
        </p:nvSpPr>
        <p:spPr bwMode="auto">
          <a:xfrm>
            <a:off x="3283200" y="40974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37404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sp>
        <p:nvSpPr>
          <p:cNvPr id="31" name="Oval 29"/>
          <p:cNvSpPr>
            <a:spLocks noChangeArrowheads="1"/>
          </p:cNvSpPr>
          <p:nvPr/>
        </p:nvSpPr>
        <p:spPr bwMode="auto">
          <a:xfrm>
            <a:off x="2826000" y="47538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68</a:t>
            </a:r>
            <a:endParaRPr lang="zh-CN" altLang="en-US" sz="3200" dirty="0"/>
          </a:p>
        </p:txBody>
      </p:sp>
      <p:cxnSp>
        <p:nvCxnSpPr>
          <p:cNvPr id="35" name="直接连接符 34"/>
          <p:cNvCxnSpPr>
            <a:stCxn id="28" idx="3"/>
            <a:endCxn id="27" idx="0"/>
          </p:cNvCxnSpPr>
          <p:nvPr/>
        </p:nvCxnSpPr>
        <p:spPr bwMode="auto">
          <a:xfrm flipH="1">
            <a:off x="2403600" y="3917991"/>
            <a:ext cx="355681" cy="1500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连接符 35"/>
          <p:cNvCxnSpPr>
            <a:stCxn id="28" idx="5"/>
            <a:endCxn id="29" idx="0"/>
          </p:cNvCxnSpPr>
          <p:nvPr/>
        </p:nvCxnSpPr>
        <p:spPr bwMode="auto">
          <a:xfrm>
            <a:off x="3141119" y="3917991"/>
            <a:ext cx="412081" cy="179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stCxn id="29" idx="3"/>
            <a:endCxn id="31" idx="0"/>
          </p:cNvCxnSpPr>
          <p:nvPr/>
        </p:nvCxnSpPr>
        <p:spPr bwMode="auto">
          <a:xfrm flipH="1">
            <a:off x="3096000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直接连接符 37"/>
          <p:cNvCxnSpPr>
            <a:stCxn id="29" idx="5"/>
            <a:endCxn id="30" idx="0"/>
          </p:cNvCxnSpPr>
          <p:nvPr/>
        </p:nvCxnSpPr>
        <p:spPr bwMode="auto">
          <a:xfrm>
            <a:off x="3744119" y="4527591"/>
            <a:ext cx="2662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Oval 29"/>
          <p:cNvSpPr>
            <a:spLocks noChangeArrowheads="1"/>
          </p:cNvSpPr>
          <p:nvPr/>
        </p:nvSpPr>
        <p:spPr bwMode="auto">
          <a:xfrm>
            <a:off x="2445000" y="5439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0" name="直接连接符 39"/>
          <p:cNvCxnSpPr>
            <a:stCxn id="31" idx="3"/>
            <a:endCxn id="39" idx="0"/>
          </p:cNvCxnSpPr>
          <p:nvPr/>
        </p:nvCxnSpPr>
        <p:spPr bwMode="auto">
          <a:xfrm flipH="1">
            <a:off x="2715000" y="5183991"/>
            <a:ext cx="190081" cy="2556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Oval 26"/>
          <p:cNvSpPr>
            <a:spLocks noChangeArrowheads="1"/>
          </p:cNvSpPr>
          <p:nvPr/>
        </p:nvSpPr>
        <p:spPr bwMode="auto">
          <a:xfrm>
            <a:off x="5366881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18</a:t>
            </a:r>
            <a:endParaRPr lang="en-US" altLang="zh-CN" sz="3200" dirty="0"/>
          </a:p>
        </p:txBody>
      </p:sp>
      <p:sp>
        <p:nvSpPr>
          <p:cNvPr id="42" name="Oval 27"/>
          <p:cNvSpPr>
            <a:spLocks noChangeArrowheads="1"/>
          </p:cNvSpPr>
          <p:nvPr/>
        </p:nvSpPr>
        <p:spPr bwMode="auto">
          <a:xfrm>
            <a:off x="6013200" y="3411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sz="3200" dirty="0" smtClean="0"/>
              <a:t>68</a:t>
            </a:r>
            <a:endParaRPr lang="en-US" altLang="zh-CN" sz="3200" dirty="0"/>
          </a:p>
        </p:txBody>
      </p:sp>
      <p:sp>
        <p:nvSpPr>
          <p:cNvPr id="43" name="Oval 28"/>
          <p:cNvSpPr>
            <a:spLocks noChangeArrowheads="1"/>
          </p:cNvSpPr>
          <p:nvPr/>
        </p:nvSpPr>
        <p:spPr bwMode="auto">
          <a:xfrm>
            <a:off x="6622800" y="4068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73</a:t>
            </a:r>
            <a:endParaRPr lang="zh-CN" altLang="en-US" sz="3200" dirty="0"/>
          </a:p>
        </p:txBody>
      </p:sp>
      <p:sp>
        <p:nvSpPr>
          <p:cNvPr id="44" name="Oval 30"/>
          <p:cNvSpPr>
            <a:spLocks noChangeArrowheads="1"/>
          </p:cNvSpPr>
          <p:nvPr/>
        </p:nvSpPr>
        <p:spPr bwMode="auto">
          <a:xfrm>
            <a:off x="7080000" y="48300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90</a:t>
            </a:r>
            <a:endParaRPr lang="en-US" altLang="zh-CN" sz="3200" dirty="0"/>
          </a:p>
        </p:txBody>
      </p:sp>
      <p:cxnSp>
        <p:nvCxnSpPr>
          <p:cNvPr id="45" name="直接连接符 44"/>
          <p:cNvCxnSpPr>
            <a:stCxn id="42" idx="3"/>
            <a:endCxn id="41" idx="0"/>
          </p:cNvCxnSpPr>
          <p:nvPr/>
        </p:nvCxnSpPr>
        <p:spPr bwMode="auto">
          <a:xfrm flipH="1">
            <a:off x="5636881" y="3841791"/>
            <a:ext cx="455400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stCxn id="42" idx="5"/>
            <a:endCxn id="43" idx="0"/>
          </p:cNvCxnSpPr>
          <p:nvPr/>
        </p:nvCxnSpPr>
        <p:spPr bwMode="auto">
          <a:xfrm>
            <a:off x="6474119" y="3841791"/>
            <a:ext cx="418681" cy="2262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stCxn id="43" idx="5"/>
            <a:endCxn id="44" idx="0"/>
          </p:cNvCxnSpPr>
          <p:nvPr/>
        </p:nvCxnSpPr>
        <p:spPr bwMode="auto">
          <a:xfrm>
            <a:off x="7083719" y="4498191"/>
            <a:ext cx="266281" cy="3318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8" name="Oval 29"/>
          <p:cNvSpPr>
            <a:spLocks noChangeArrowheads="1"/>
          </p:cNvSpPr>
          <p:nvPr/>
        </p:nvSpPr>
        <p:spPr bwMode="auto">
          <a:xfrm>
            <a:off x="5819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27</a:t>
            </a:r>
            <a:endParaRPr lang="zh-CN" altLang="en-US" sz="3200" dirty="0"/>
          </a:p>
        </p:txBody>
      </p:sp>
      <p:cxnSp>
        <p:nvCxnSpPr>
          <p:cNvPr id="49" name="直接连接符 48"/>
          <p:cNvCxnSpPr>
            <a:stCxn id="41" idx="5"/>
            <a:endCxn id="48" idx="0"/>
          </p:cNvCxnSpPr>
          <p:nvPr/>
        </p:nvCxnSpPr>
        <p:spPr bwMode="auto">
          <a:xfrm>
            <a:off x="5827800" y="4498191"/>
            <a:ext cx="261600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Oval 26"/>
          <p:cNvSpPr>
            <a:spLocks noChangeArrowheads="1"/>
          </p:cNvSpPr>
          <p:nvPr/>
        </p:nvSpPr>
        <p:spPr bwMode="auto">
          <a:xfrm>
            <a:off x="4946400" y="4800600"/>
            <a:ext cx="540000" cy="504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sz="3200" dirty="0" smtClean="0"/>
              <a:t>10</a:t>
            </a:r>
            <a:endParaRPr lang="en-US" altLang="zh-CN" sz="3200" dirty="0"/>
          </a:p>
        </p:txBody>
      </p:sp>
      <p:cxnSp>
        <p:nvCxnSpPr>
          <p:cNvPr id="51" name="直接连接符 50"/>
          <p:cNvCxnSpPr>
            <a:stCxn id="41" idx="3"/>
            <a:endCxn id="50" idx="0"/>
          </p:cNvCxnSpPr>
          <p:nvPr/>
        </p:nvCxnSpPr>
        <p:spPr bwMode="auto">
          <a:xfrm flipH="1">
            <a:off x="5216400" y="4498191"/>
            <a:ext cx="229562" cy="30240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矩形 51"/>
          <p:cNvSpPr/>
          <p:nvPr/>
        </p:nvSpPr>
        <p:spPr>
          <a:xfrm>
            <a:off x="3124200" y="5475072"/>
            <a:ext cx="750526" cy="8495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b="1" kern="0" dirty="0" smtClean="0">
                <a:solidFill>
                  <a:srgbClr val="C00000"/>
                </a:solidFill>
              </a:rPr>
              <a:t>×</a:t>
            </a:r>
            <a:endParaRPr lang="zh-CN" altLang="en-US" sz="4400" b="1" dirty="0"/>
          </a:p>
        </p:txBody>
      </p:sp>
      <p:sp>
        <p:nvSpPr>
          <p:cNvPr id="53" name="矩形 52"/>
          <p:cNvSpPr/>
          <p:nvPr/>
        </p:nvSpPr>
        <p:spPr>
          <a:xfrm>
            <a:off x="6248400" y="5410200"/>
            <a:ext cx="494046" cy="855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sz="4400" kern="0" dirty="0" smtClean="0">
                <a:solidFill>
                  <a:srgbClr val="008000"/>
                </a:solidFill>
              </a:rPr>
              <a:t>√</a:t>
            </a:r>
            <a:endParaRPr lang="zh-CN" altLang="en-US" sz="4400" dirty="0">
              <a:solidFill>
                <a:srgbClr val="00800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124200" y="3124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2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041313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3657600" y="37338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39624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618933" y="4343400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2358159" y="50292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00800" y="30480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858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7315200" y="4374957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334000" y="36576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6019800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948959" y="4343400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3" idx="0"/>
          </p:cNvCxnSpPr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85600" y="36540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09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570400" y="47496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18" idx="0"/>
          </p:cNvCxnSpPr>
          <p:nvPr/>
        </p:nvCxnSpPr>
        <p:spPr bwMode="auto">
          <a:xfrm flipH="1">
            <a:off x="4669200" y="389881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endCxn id="19" idx="0"/>
          </p:cNvCxnSpPr>
          <p:nvPr/>
        </p:nvCxnSpPr>
        <p:spPr bwMode="auto">
          <a:xfrm>
            <a:off x="5867400" y="3975010"/>
            <a:ext cx="423000" cy="7745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50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334000" y="3657600"/>
            <a:ext cx="540000" cy="504000"/>
          </a:xfrm>
          <a:prstGeom prst="ellipse">
            <a:avLst/>
          </a:prstGeom>
          <a:solidFill>
            <a:srgbClr val="FFCCCC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61</a:t>
            </a:r>
            <a:endParaRPr lang="en-US" altLang="zh-CN" dirty="0"/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4419600" y="4724400"/>
            <a:ext cx="540000" cy="504000"/>
          </a:xfrm>
          <a:prstGeom prst="ellipse">
            <a:avLst/>
          </a:prstGeom>
          <a:solidFill>
            <a:srgbClr val="FFCCCC"/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53</a:t>
            </a:r>
            <a:endParaRPr lang="en-US" altLang="zh-CN" dirty="0"/>
          </a:p>
        </p:txBody>
      </p:sp>
      <p:sp>
        <p:nvSpPr>
          <p:cNvPr id="31" name="矩形 30"/>
          <p:cNvSpPr/>
          <p:nvPr/>
        </p:nvSpPr>
        <p:spPr bwMode="auto">
          <a:xfrm>
            <a:off x="5715000" y="4785600"/>
            <a:ext cx="609600" cy="360000"/>
          </a:xfrm>
          <a:prstGeom prst="rect">
            <a:avLst/>
          </a:prstGeom>
          <a:solidFill>
            <a:srgbClr val="FFFF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43400" y="46482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2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2265178"/>
            <a:ext cx="9144000" cy="4344266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kern="0" dirty="0" smtClean="0"/>
              <a:t> </a:t>
            </a:r>
            <a:r>
              <a:rPr lang="zh-CN" altLang="en-US" kern="0" dirty="0" smtClean="0"/>
              <a:t>从</a:t>
            </a:r>
            <a:r>
              <a:rPr lang="en-US" altLang="zh-CN" kern="0" dirty="0" smtClean="0"/>
              <a:t>B-</a:t>
            </a:r>
            <a:r>
              <a:rPr lang="zh-CN" altLang="en-US" kern="0" dirty="0" smtClean="0"/>
              <a:t>树中删除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   1) </a:t>
            </a:r>
            <a:r>
              <a:rPr lang="zh-CN" altLang="en-US" kern="0" dirty="0" smtClean="0">
                <a:solidFill>
                  <a:srgbClr val="008000"/>
                </a:solidFill>
              </a:rPr>
              <a:t>若</a:t>
            </a:r>
            <a:r>
              <a:rPr lang="en-US" altLang="zh-CN" kern="0" dirty="0" smtClean="0">
                <a:solidFill>
                  <a:srgbClr val="008000"/>
                </a:solidFill>
              </a:rPr>
              <a:t>key</a:t>
            </a:r>
            <a:r>
              <a:rPr lang="zh-CN" altLang="en-US" kern="0" dirty="0" smtClean="0">
                <a:solidFill>
                  <a:srgbClr val="008000"/>
                </a:solidFill>
              </a:rPr>
              <a:t>在最下层结点中，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kern="0" dirty="0" smtClean="0"/>
              <a:t>        1.1 </a:t>
            </a:r>
            <a:r>
              <a:rPr lang="zh-CN" altLang="en-US" kern="0" dirty="0" smtClean="0"/>
              <a:t>若结点中关键码</a:t>
            </a:r>
            <a:r>
              <a:rPr lang="zh-CN" altLang="en-US" kern="0" dirty="0" smtClean="0">
                <a:solidFill>
                  <a:srgbClr val="0000CC"/>
                </a:solidFill>
              </a:rPr>
              <a:t>个数 </a:t>
            </a:r>
            <a:r>
              <a:rPr lang="en-US" altLang="zh-CN" kern="0" dirty="0" smtClean="0">
                <a:solidFill>
                  <a:srgbClr val="0000CC"/>
                </a:solidFill>
              </a:rPr>
              <a:t>&gt; 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kern="0" dirty="0" smtClean="0">
                <a:sym typeface="Symbol"/>
              </a:rPr>
              <a:t>，则直接删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20000"/>
              </a:lnSpc>
              <a:spcBef>
                <a:spcPts val="300"/>
              </a:spcBef>
              <a:buNone/>
            </a:pPr>
            <a:r>
              <a:rPr lang="en-US" altLang="zh-CN" kern="0" dirty="0" smtClean="0">
                <a:sym typeface="Symbol"/>
              </a:rPr>
              <a:t>        1.2 </a:t>
            </a:r>
            <a:r>
              <a:rPr lang="zh-CN" altLang="en-US" kern="0" dirty="0" smtClean="0">
                <a:sym typeface="Symbol"/>
              </a:rPr>
              <a:t>若结点中关键码个数</a:t>
            </a:r>
            <a:r>
              <a:rPr lang="en-US" altLang="zh-CN" kern="0" dirty="0" smtClean="0">
                <a:sym typeface="Symbol"/>
              </a:rPr>
              <a:t>==</a:t>
            </a:r>
            <a:r>
              <a:rPr lang="en-US" altLang="zh-CN" b="1" dirty="0" smtClean="0">
                <a:sym typeface="Symbol"/>
              </a:rPr>
              <a:t> </a:t>
            </a:r>
            <a:r>
              <a:rPr lang="en-US" altLang="zh-CN" dirty="0" smtClean="0">
                <a:sym typeface="Symbol"/>
              </a:rPr>
              <a:t>m/2</a:t>
            </a:r>
            <a:r>
              <a:rPr lang="en-US" altLang="zh-CN" b="1" dirty="0" smtClean="0">
                <a:sym typeface="Symbol"/>
              </a:rPr>
              <a:t> </a:t>
            </a:r>
            <a:r>
              <a:rPr lang="en-US" altLang="zh-CN" kern="0" dirty="0" smtClean="0">
                <a:sym typeface="Symbol"/>
              </a:rPr>
              <a:t>-1</a:t>
            </a:r>
            <a:r>
              <a:rPr lang="zh-CN" altLang="en-US" kern="0" dirty="0" smtClean="0">
                <a:sym typeface="Symbol"/>
              </a:rPr>
              <a:t>，</a:t>
            </a:r>
            <a:endParaRPr lang="en-US" altLang="zh-CN" kern="0" dirty="0" smtClean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 </a:t>
            </a:r>
            <a:r>
              <a:rPr lang="zh-CN" altLang="en-US" kern="0" dirty="0" smtClean="0">
                <a:sym typeface="Symbol"/>
              </a:rPr>
              <a:t>且其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左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or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右兄弟</a:t>
            </a:r>
            <a:r>
              <a:rPr lang="zh-CN" altLang="en-US" kern="0" dirty="0" smtClean="0">
                <a:sym typeface="Symbol"/>
              </a:rPr>
              <a:t>中的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关键码个数 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&gt; </a:t>
            </a:r>
            <a:r>
              <a:rPr lang="en-US" altLang="zh-CN" b="1" dirty="0" smtClean="0">
                <a:solidFill>
                  <a:srgbClr val="990099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-1</a:t>
            </a:r>
            <a:r>
              <a:rPr lang="zh-CN" altLang="en-US" kern="0" dirty="0" smtClean="0">
                <a:solidFill>
                  <a:srgbClr val="990099"/>
                </a:solidFill>
                <a:sym typeface="Symbol"/>
              </a:rPr>
              <a:t>，</a:t>
            </a:r>
            <a:endParaRPr lang="en-US" altLang="zh-CN" kern="0" dirty="0" smtClean="0">
              <a:solidFill>
                <a:srgbClr val="990099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990099"/>
                </a:solidFill>
                <a:sym typeface="Symbol"/>
              </a:rPr>
              <a:t>        </a:t>
            </a:r>
            <a:r>
              <a:rPr lang="en-US" altLang="zh-CN" kern="0" dirty="0" smtClean="0">
                <a:sym typeface="Symbol"/>
              </a:rPr>
              <a:t>1.3 </a:t>
            </a:r>
            <a:r>
              <a:rPr lang="zh-CN" altLang="en-US" kern="0" dirty="0" smtClean="0">
                <a:sym typeface="Symbol"/>
              </a:rPr>
              <a:t>若结点、其兄弟的关键码个数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都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==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 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，</a:t>
            </a:r>
            <a:endParaRPr lang="en-US" altLang="zh-CN" kern="0" dirty="0" smtClean="0">
              <a:solidFill>
                <a:srgbClr val="0000CC"/>
              </a:solidFill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 </a:t>
            </a:r>
            <a:r>
              <a:rPr lang="zh-CN" altLang="en-US" kern="0" dirty="0" smtClean="0">
                <a:sym typeface="Symbol"/>
              </a:rPr>
              <a:t>则，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(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兄弟</a:t>
            </a:r>
            <a:r>
              <a:rPr lang="en-US" altLang="zh-CN" kern="0" dirty="0" smtClean="0">
                <a:solidFill>
                  <a:srgbClr val="0000CC"/>
                </a:solidFill>
                <a:sym typeface="Symbol"/>
              </a:rPr>
              <a:t>)</a:t>
            </a:r>
            <a:r>
              <a:rPr lang="zh-CN" altLang="en-US" kern="0" dirty="0" smtClean="0">
                <a:solidFill>
                  <a:srgbClr val="0000CC"/>
                </a:solidFill>
                <a:sym typeface="Symbol"/>
              </a:rPr>
              <a:t>合并：</a:t>
            </a:r>
            <a:r>
              <a:rPr lang="zh-CN" altLang="en-US" kern="0" dirty="0" smtClean="0">
                <a:sym typeface="Symbol"/>
              </a:rPr>
              <a:t>将</a:t>
            </a:r>
            <a:r>
              <a:rPr lang="en-US" altLang="zh-CN" kern="0" dirty="0" smtClean="0">
                <a:sym typeface="Symbol"/>
              </a:rPr>
              <a:t>key</a:t>
            </a:r>
            <a:r>
              <a:rPr lang="zh-CN" altLang="en-US" kern="0" dirty="0" smtClean="0">
                <a:sym typeface="Symbol"/>
              </a:rPr>
              <a:t>删除后的剩余关键码、</a:t>
            </a:r>
            <a:r>
              <a:rPr lang="en-US" altLang="zh-CN" kern="0" dirty="0" smtClean="0">
                <a:sym typeface="Symbol"/>
              </a:rPr>
              <a:t>      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ym typeface="Symbol"/>
              </a:rPr>
              <a:t>             </a:t>
            </a:r>
            <a:r>
              <a:rPr lang="zh-CN" altLang="en-US" kern="0" dirty="0" smtClean="0">
                <a:sym typeface="Symbol"/>
              </a:rPr>
              <a:t>父亲中的</a:t>
            </a:r>
            <a:r>
              <a:rPr lang="en-US" altLang="zh-CN" kern="0" dirty="0" smtClean="0">
                <a:sym typeface="Symbol"/>
              </a:rPr>
              <a:t>1</a:t>
            </a:r>
            <a:r>
              <a:rPr lang="zh-CN" altLang="en-US" kern="0" dirty="0" smtClean="0">
                <a:sym typeface="Symbol"/>
              </a:rPr>
              <a:t>个关键码，合并到其左</a:t>
            </a:r>
            <a:r>
              <a:rPr lang="en-US" altLang="zh-CN" kern="0" dirty="0" smtClean="0">
                <a:sym typeface="Symbol"/>
              </a:rPr>
              <a:t>(</a:t>
            </a:r>
            <a:r>
              <a:rPr lang="zh-CN" altLang="en-US" kern="0" dirty="0" smtClean="0">
                <a:sym typeface="Symbol"/>
              </a:rPr>
              <a:t>右</a:t>
            </a:r>
            <a:r>
              <a:rPr lang="en-US" altLang="zh-CN" kern="0" dirty="0" smtClean="0">
                <a:sym typeface="Symbol"/>
              </a:rPr>
              <a:t>)</a:t>
            </a:r>
            <a:r>
              <a:rPr lang="zh-CN" altLang="en-US" kern="0" dirty="0" smtClean="0">
                <a:sym typeface="Symbol"/>
              </a:rPr>
              <a:t>兄弟中</a:t>
            </a:r>
            <a:endParaRPr lang="en-US" altLang="zh-CN" kern="0" dirty="0" smtClean="0">
              <a:sym typeface="Symbol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接连接符 10"/>
          <p:cNvCxnSpPr>
            <a:stCxn id="13" idx="0"/>
          </p:cNvCxnSpPr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085600" y="36540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61  90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309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5680800" y="47496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18" idx="0"/>
          </p:cNvCxnSpPr>
          <p:nvPr/>
        </p:nvCxnSpPr>
        <p:spPr bwMode="auto">
          <a:xfrm flipH="1">
            <a:off x="4669200" y="389881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接连接符 21"/>
          <p:cNvCxnSpPr>
            <a:endCxn id="19" idx="0"/>
          </p:cNvCxnSpPr>
          <p:nvPr/>
        </p:nvCxnSpPr>
        <p:spPr bwMode="auto">
          <a:xfrm>
            <a:off x="5943600" y="3886200"/>
            <a:ext cx="97200" cy="86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53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191000" y="5486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4419600" y="4724400"/>
            <a:ext cx="540000" cy="504000"/>
          </a:xfrm>
          <a:prstGeom prst="ellipse">
            <a:avLst/>
          </a:prstGeom>
          <a:solidFill>
            <a:srgbClr val="FFCCCC">
              <a:alpha val="70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sp>
        <p:nvSpPr>
          <p:cNvPr id="29" name="Oval 30"/>
          <p:cNvSpPr>
            <a:spLocks noChangeArrowheads="1"/>
          </p:cNvSpPr>
          <p:nvPr/>
        </p:nvSpPr>
        <p:spPr bwMode="auto">
          <a:xfrm>
            <a:off x="5334000" y="3657600"/>
            <a:ext cx="540000" cy="504000"/>
          </a:xfrm>
          <a:prstGeom prst="ellipse">
            <a:avLst/>
          </a:prstGeom>
          <a:solidFill>
            <a:srgbClr val="FFCCCC">
              <a:alpha val="73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cxnSp>
        <p:nvCxnSpPr>
          <p:cNvPr id="30" name="直接箭头连接符 29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矩形 30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4343400" y="46482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9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5805600" y="36540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连接符 20"/>
          <p:cNvCxnSpPr>
            <a:endCxn id="34" idx="0"/>
          </p:cNvCxnSpPr>
          <p:nvPr/>
        </p:nvCxnSpPr>
        <p:spPr bwMode="auto">
          <a:xfrm flipH="1">
            <a:off x="5368200" y="3886200"/>
            <a:ext cx="5754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/>
          <p:cNvCxnSpPr>
            <a:endCxn id="2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53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/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矩形 35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819400" y="47370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>
            <a:endCxn id="26" idx="0"/>
          </p:cNvCxnSpPr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直接连接符 16"/>
          <p:cNvCxnSpPr>
            <a:stCxn id="15" idx="0"/>
          </p:cNvCxnSpPr>
          <p:nvPr/>
        </p:nvCxnSpPr>
        <p:spPr bwMode="auto">
          <a:xfrm flipH="1" flipV="1">
            <a:off x="2819400" y="389881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矩形 25"/>
          <p:cNvSpPr/>
          <p:nvPr/>
        </p:nvSpPr>
        <p:spPr bwMode="auto">
          <a:xfrm>
            <a:off x="956400" y="47244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37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1219200" y="55626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3   25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5" name="Oval 30"/>
          <p:cNvSpPr>
            <a:spLocks noChangeArrowheads="1"/>
          </p:cNvSpPr>
          <p:nvPr/>
        </p:nvSpPr>
        <p:spPr bwMode="auto">
          <a:xfrm>
            <a:off x="2895600" y="47244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sp>
        <p:nvSpPr>
          <p:cNvPr id="36" name="矩形 35"/>
          <p:cNvSpPr/>
          <p:nvPr/>
        </p:nvSpPr>
        <p:spPr bwMode="auto">
          <a:xfrm>
            <a:off x="5805600" y="36540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7" name="矩形 36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8" name="直接连接符 37"/>
          <p:cNvCxnSpPr>
            <a:endCxn id="40" idx="0"/>
          </p:cNvCxnSpPr>
          <p:nvPr/>
        </p:nvCxnSpPr>
        <p:spPr bwMode="auto">
          <a:xfrm flipH="1">
            <a:off x="5368200" y="3886200"/>
            <a:ext cx="5754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直接连接符 38"/>
          <p:cNvCxnSpPr>
            <a:endCxn id="37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矩形 39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/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Oval 30"/>
          <p:cNvSpPr>
            <a:spLocks noChangeArrowheads="1"/>
          </p:cNvSpPr>
          <p:nvPr/>
        </p:nvSpPr>
        <p:spPr bwMode="auto">
          <a:xfrm>
            <a:off x="2203200" y="3687000"/>
            <a:ext cx="540000" cy="504000"/>
          </a:xfrm>
          <a:prstGeom prst="ellipse">
            <a:avLst/>
          </a:prstGeom>
          <a:solidFill>
            <a:srgbClr val="FFCCCC">
              <a:alpha val="75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cxnSp>
        <p:nvCxnSpPr>
          <p:cNvPr id="43" name="直接箭头连接符 42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2895600" y="4648200"/>
            <a:ext cx="609600" cy="6858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42" grpId="0" animBg="1"/>
      <p:bldP spid="2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928200" y="293341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10" name="直接连接符 9"/>
          <p:cNvCxnSpPr>
            <a:endCxn id="12" idx="0"/>
          </p:cNvCxnSpPr>
          <p:nvPr/>
        </p:nvCxnSpPr>
        <p:spPr bwMode="auto">
          <a:xfrm flipH="1">
            <a:off x="2445000" y="312142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矩形 11"/>
          <p:cNvSpPr/>
          <p:nvPr/>
        </p:nvSpPr>
        <p:spPr bwMode="auto">
          <a:xfrm>
            <a:off x="1905000" y="374381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1316400" y="3975010"/>
            <a:ext cx="817200" cy="7493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37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2000" y="4724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3   25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Oval 30"/>
          <p:cNvSpPr>
            <a:spLocks noChangeArrowheads="1"/>
          </p:cNvSpPr>
          <p:nvPr/>
        </p:nvSpPr>
        <p:spPr bwMode="auto">
          <a:xfrm>
            <a:off x="2203200" y="3687000"/>
            <a:ext cx="540000" cy="504000"/>
          </a:xfrm>
          <a:prstGeom prst="ellipse">
            <a:avLst/>
          </a:prstGeom>
          <a:solidFill>
            <a:srgbClr val="FFCCCC">
              <a:alpha val="69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  <p:sp>
        <p:nvSpPr>
          <p:cNvPr id="29" name="矩形 28"/>
          <p:cNvSpPr/>
          <p:nvPr/>
        </p:nvSpPr>
        <p:spPr bwMode="auto">
          <a:xfrm>
            <a:off x="5805600" y="36540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1" name="直接连接符 30"/>
          <p:cNvCxnSpPr>
            <a:endCxn id="34" idx="0"/>
          </p:cNvCxnSpPr>
          <p:nvPr/>
        </p:nvCxnSpPr>
        <p:spPr bwMode="auto">
          <a:xfrm flipH="1">
            <a:off x="5368200" y="3886200"/>
            <a:ext cx="5754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endCxn id="30" idx="0"/>
          </p:cNvCxnSpPr>
          <p:nvPr/>
        </p:nvCxnSpPr>
        <p:spPr bwMode="auto">
          <a:xfrm>
            <a:off x="6553200" y="389881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lang="zh-CN" altLang="en-US" sz="3000" dirty="0" smtClean="0"/>
          </a:p>
        </p:txBody>
      </p:sp>
      <p:cxnSp>
        <p:nvCxnSpPr>
          <p:cNvPr id="35" name="直接连接符 34"/>
          <p:cNvCxnSpPr/>
          <p:nvPr/>
        </p:nvCxnSpPr>
        <p:spPr bwMode="auto">
          <a:xfrm flipH="1" flipV="1">
            <a:off x="4696800" y="312142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2743200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554172" y="2393757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764549" y="5334000"/>
            <a:ext cx="3379451" cy="592470"/>
          </a:xfrm>
          <a:prstGeom prst="rect">
            <a:avLst/>
          </a:prstGeom>
          <a:solidFill>
            <a:srgbClr val="006600"/>
          </a:solidFill>
        </p:spPr>
        <p:txBody>
          <a:bodyPr wrap="none">
            <a:spAutoFit/>
          </a:bodyPr>
          <a:lstStyle/>
          <a:p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37 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762000" y="4724400"/>
            <a:ext cx="144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3   25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7357200" y="47394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4648200" y="47244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61   70</a:t>
            </a:r>
            <a:endParaRPr lang="zh-CN" altLang="en-US" sz="3000" dirty="0" smtClean="0"/>
          </a:p>
        </p:txBody>
      </p:sp>
      <p:sp>
        <p:nvSpPr>
          <p:cNvPr id="20" name="矩形 19"/>
          <p:cNvSpPr/>
          <p:nvPr/>
        </p:nvSpPr>
        <p:spPr bwMode="auto">
          <a:xfrm>
            <a:off x="3733800" y="3200400"/>
            <a:ext cx="1800000" cy="432000"/>
          </a:xfrm>
          <a:prstGeom prst="rect">
            <a:avLst/>
          </a:prstGeom>
          <a:solidFill>
            <a:srgbClr val="FFCCCC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45   90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 flipH="1">
            <a:off x="1316400" y="3429000"/>
            <a:ext cx="2569800" cy="1295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endCxn id="34" idx="0"/>
          </p:cNvCxnSpPr>
          <p:nvPr/>
        </p:nvCxnSpPr>
        <p:spPr bwMode="auto">
          <a:xfrm>
            <a:off x="4648200" y="3429000"/>
            <a:ext cx="720000" cy="1295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直接连接符 31"/>
          <p:cNvCxnSpPr>
            <a:endCxn id="30" idx="0"/>
          </p:cNvCxnSpPr>
          <p:nvPr/>
        </p:nvCxnSpPr>
        <p:spPr bwMode="auto">
          <a:xfrm>
            <a:off x="5334000" y="3429000"/>
            <a:ext cx="2383200" cy="131042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接箭头连接符 35"/>
          <p:cNvCxnSpPr/>
          <p:nvPr/>
        </p:nvCxnSpPr>
        <p:spPr bwMode="auto">
          <a:xfrm>
            <a:off x="3962400" y="3016443"/>
            <a:ext cx="304800" cy="152400"/>
          </a:xfrm>
          <a:prstGeom prst="straightConnector1">
            <a:avLst/>
          </a:prstGeom>
          <a:solidFill>
            <a:srgbClr val="B9FFB9"/>
          </a:solidFill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矩形 36"/>
          <p:cNvSpPr/>
          <p:nvPr/>
        </p:nvSpPr>
        <p:spPr>
          <a:xfrm>
            <a:off x="3554172" y="2667000"/>
            <a:ext cx="484428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altLang="zh-CN" dirty="0" err="1" smtClean="0">
                <a:solidFill>
                  <a:srgbClr val="008000"/>
                </a:solidFill>
              </a:rPr>
              <a:t>bt</a:t>
            </a:r>
            <a:endParaRPr lang="zh-CN" altLang="en-US" dirty="0">
              <a:solidFill>
                <a:srgbClr val="008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22" idx="0"/>
          </p:cNvCxnSpPr>
          <p:nvPr/>
        </p:nvCxnSpPr>
        <p:spPr bwMode="auto">
          <a:xfrm flipV="1">
            <a:off x="2474400" y="2892023"/>
            <a:ext cx="20292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64400" y="342542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20  35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149200" y="45210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23   30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4088400" y="451082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42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endCxn id="38" idx="0"/>
          </p:cNvCxnSpPr>
          <p:nvPr/>
        </p:nvCxnSpPr>
        <p:spPr bwMode="auto">
          <a:xfrm>
            <a:off x="2522400" y="3654023"/>
            <a:ext cx="436800" cy="866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39" idx="0"/>
          </p:cNvCxnSpPr>
          <p:nvPr/>
        </p:nvCxnSpPr>
        <p:spPr bwMode="auto">
          <a:xfrm>
            <a:off x="3132000" y="3654023"/>
            <a:ext cx="1316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矩形 61"/>
          <p:cNvSpPr/>
          <p:nvPr/>
        </p:nvSpPr>
        <p:spPr>
          <a:xfrm>
            <a:off x="5715001" y="1676400"/>
            <a:ext cx="3429000" cy="1052596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42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“父子交换”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4184400" y="44958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2542800" y="2892023"/>
            <a:ext cx="1960800" cy="5621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715001" y="1676400"/>
            <a:ext cx="3429000" cy="572464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42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后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0386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35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26670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732800" y="3454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20   30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522400" y="3654023"/>
            <a:ext cx="504600" cy="841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3132000" y="3654023"/>
            <a:ext cx="1316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2542800" y="2892023"/>
            <a:ext cx="1960800" cy="5621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40386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35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2667000" y="44958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732800" y="3454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20   30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522400" y="3654023"/>
            <a:ext cx="504600" cy="8417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/>
          <p:nvPr/>
        </p:nvCxnSpPr>
        <p:spPr bwMode="auto">
          <a:xfrm>
            <a:off x="3132000" y="3654023"/>
            <a:ext cx="1316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>
          <a:xfrm>
            <a:off x="5715001" y="1676400"/>
            <a:ext cx="3429000" cy="1052596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31" name="Oval 30"/>
          <p:cNvSpPr>
            <a:spLocks noChangeArrowheads="1"/>
          </p:cNvSpPr>
          <p:nvPr/>
        </p:nvSpPr>
        <p:spPr bwMode="auto">
          <a:xfrm>
            <a:off x="4114800" y="44490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回顾：最小不平衡子树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304800" y="1066800"/>
            <a:ext cx="88392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1200"/>
              </a:spcBef>
              <a:defRPr/>
            </a:pP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 </a:t>
            </a:r>
            <a:r>
              <a:rPr lang="zh-CN" altLang="en-US" sz="3000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，</a:t>
            </a:r>
            <a:r>
              <a:rPr lang="zh-CN" altLang="en-US" sz="3000" kern="0" dirty="0" smtClean="0">
                <a:latin typeface="+mj-lt"/>
              </a:rPr>
              <a:t>根在哪？</a:t>
            </a:r>
            <a:endParaRPr lang="en-US" altLang="zh-CN" sz="3000" kern="0" dirty="0" smtClean="0"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latin typeface="+mj-lt"/>
              </a:rPr>
              <a:t>   </a:t>
            </a:r>
            <a:r>
              <a:rPr lang="en-US" altLang="zh-CN" sz="3000" kern="0" dirty="0" smtClean="0">
                <a:latin typeface="+mj-lt"/>
              </a:rPr>
              <a:t>-- </a:t>
            </a:r>
            <a:r>
              <a:rPr lang="zh-CN" altLang="en-US" sz="3000" kern="0" dirty="0" smtClean="0">
                <a:latin typeface="+mj-lt"/>
              </a:rPr>
              <a:t>在新结点的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祖先中</a:t>
            </a:r>
            <a:r>
              <a:rPr lang="zh-CN" altLang="en-US" sz="3000" kern="0" dirty="0" smtClean="0">
                <a:latin typeface="+mj-lt"/>
              </a:rPr>
              <a:t>，离新结点</a:t>
            </a: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最近，</a:t>
            </a:r>
            <a:endParaRPr lang="en-US" altLang="zh-CN" sz="3000" kern="0" dirty="0" smtClean="0">
              <a:solidFill>
                <a:srgbClr val="C00000"/>
              </a:solidFill>
              <a:latin typeface="+mj-lt"/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zh-CN" altLang="en-US" sz="3000" kern="0" dirty="0" smtClean="0">
                <a:solidFill>
                  <a:srgbClr val="C00000"/>
                </a:solidFill>
                <a:latin typeface="+mj-lt"/>
              </a:rPr>
              <a:t>                                       且平衡因子绝对值</a:t>
            </a:r>
            <a:r>
              <a:rPr lang="en-US" altLang="zh-CN" sz="3000" kern="0" dirty="0" smtClean="0">
                <a:solidFill>
                  <a:srgbClr val="C00000"/>
                </a:solidFill>
                <a:latin typeface="+mj-lt"/>
              </a:rPr>
              <a:t>&gt;1</a:t>
            </a:r>
          </a:p>
          <a:p>
            <a:pPr marL="108000" algn="just">
              <a:lnSpc>
                <a:spcPct val="130000"/>
              </a:lnSpc>
              <a:spcBef>
                <a:spcPts val="600"/>
              </a:spcBef>
              <a:buNone/>
              <a:defRPr/>
            </a:pPr>
            <a:endParaRPr lang="en-US" altLang="zh-CN" sz="3200" kern="0" dirty="0" smtClean="0">
              <a:latin typeface="+mj-lt"/>
            </a:endParaRPr>
          </a:p>
        </p:txBody>
      </p:sp>
      <p:sp>
        <p:nvSpPr>
          <p:cNvPr id="97" name="Oval 26"/>
          <p:cNvSpPr>
            <a:spLocks noChangeArrowheads="1"/>
          </p:cNvSpPr>
          <p:nvPr/>
        </p:nvSpPr>
        <p:spPr bwMode="auto">
          <a:xfrm>
            <a:off x="1941904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98" name="Oval 27"/>
          <p:cNvSpPr>
            <a:spLocks noChangeArrowheads="1"/>
          </p:cNvSpPr>
          <p:nvPr/>
        </p:nvSpPr>
        <p:spPr bwMode="auto">
          <a:xfrm>
            <a:off x="2804559" y="29169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ts val="0"/>
              </a:spcBef>
              <a:buNone/>
            </a:pPr>
            <a:r>
              <a:rPr lang="en-US" altLang="zh-CN" dirty="0" smtClean="0"/>
              <a:t>18</a:t>
            </a:r>
            <a:endParaRPr lang="en-US" altLang="zh-CN" dirty="0"/>
          </a:p>
        </p:txBody>
      </p:sp>
      <p:sp>
        <p:nvSpPr>
          <p:cNvPr id="99" name="Oval 28"/>
          <p:cNvSpPr>
            <a:spLocks noChangeArrowheads="1"/>
          </p:cNvSpPr>
          <p:nvPr/>
        </p:nvSpPr>
        <p:spPr bwMode="auto">
          <a:xfrm>
            <a:off x="3725716" y="354153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73</a:t>
            </a:r>
            <a:endParaRPr lang="zh-CN" altLang="en-US" dirty="0"/>
          </a:p>
        </p:txBody>
      </p:sp>
      <p:sp>
        <p:nvSpPr>
          <p:cNvPr id="100" name="Oval 29"/>
          <p:cNvSpPr>
            <a:spLocks noChangeArrowheads="1"/>
          </p:cNvSpPr>
          <p:nvPr/>
        </p:nvSpPr>
        <p:spPr bwMode="auto">
          <a:xfrm>
            <a:off x="1359904" y="4263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101" name="Oval 30"/>
          <p:cNvSpPr>
            <a:spLocks noChangeArrowheads="1"/>
          </p:cNvSpPr>
          <p:nvPr/>
        </p:nvSpPr>
        <p:spPr bwMode="auto">
          <a:xfrm>
            <a:off x="4129641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90</a:t>
            </a:r>
            <a:endParaRPr lang="en-US" altLang="zh-CN" dirty="0"/>
          </a:p>
        </p:txBody>
      </p:sp>
      <p:sp>
        <p:nvSpPr>
          <p:cNvPr id="102" name="Oval 29"/>
          <p:cNvSpPr>
            <a:spLocks noChangeArrowheads="1"/>
          </p:cNvSpPr>
          <p:nvPr/>
        </p:nvSpPr>
        <p:spPr bwMode="auto">
          <a:xfrm>
            <a:off x="3342000" y="42123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68</a:t>
            </a:r>
            <a:endParaRPr lang="zh-CN" altLang="en-US" dirty="0"/>
          </a:p>
        </p:txBody>
      </p:sp>
      <p:cxnSp>
        <p:nvCxnSpPr>
          <p:cNvPr id="103" name="直接连接符 102"/>
          <p:cNvCxnSpPr>
            <a:stCxn id="98" idx="3"/>
            <a:endCxn id="97" idx="0"/>
          </p:cNvCxnSpPr>
          <p:nvPr/>
        </p:nvCxnSpPr>
        <p:spPr bwMode="auto">
          <a:xfrm flipH="1">
            <a:off x="2175904" y="3285677"/>
            <a:ext cx="697192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直接连接符 103"/>
          <p:cNvCxnSpPr>
            <a:stCxn id="98" idx="5"/>
            <a:endCxn id="99" idx="0"/>
          </p:cNvCxnSpPr>
          <p:nvPr/>
        </p:nvCxnSpPr>
        <p:spPr bwMode="auto">
          <a:xfrm>
            <a:off x="3204022" y="3285677"/>
            <a:ext cx="755694" cy="25585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直接连接符 104"/>
          <p:cNvCxnSpPr>
            <a:stCxn id="97" idx="3"/>
            <a:endCxn id="100" idx="0"/>
          </p:cNvCxnSpPr>
          <p:nvPr/>
        </p:nvCxnSpPr>
        <p:spPr bwMode="auto">
          <a:xfrm flipH="1">
            <a:off x="1593904" y="3910267"/>
            <a:ext cx="416537" cy="35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6" name="直接连接符 105"/>
          <p:cNvCxnSpPr>
            <a:stCxn id="99" idx="3"/>
            <a:endCxn id="102" idx="0"/>
          </p:cNvCxnSpPr>
          <p:nvPr/>
        </p:nvCxnSpPr>
        <p:spPr bwMode="auto">
          <a:xfrm flipH="1">
            <a:off x="3576000" y="3910267"/>
            <a:ext cx="218253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直接连接符 106"/>
          <p:cNvCxnSpPr>
            <a:stCxn id="99" idx="5"/>
            <a:endCxn id="101" idx="0"/>
          </p:cNvCxnSpPr>
          <p:nvPr/>
        </p:nvCxnSpPr>
        <p:spPr bwMode="auto">
          <a:xfrm>
            <a:off x="4125179" y="3910267"/>
            <a:ext cx="238462" cy="30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30"/>
          <p:cNvSpPr>
            <a:spLocks noChangeArrowheads="1"/>
          </p:cNvSpPr>
          <p:nvPr/>
        </p:nvSpPr>
        <p:spPr bwMode="auto">
          <a:xfrm>
            <a:off x="936904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4</a:t>
            </a:r>
            <a:endParaRPr lang="en-US" altLang="zh-CN" dirty="0"/>
          </a:p>
        </p:txBody>
      </p:sp>
      <p:cxnSp>
        <p:nvCxnSpPr>
          <p:cNvPr id="109" name="直接连接符 108"/>
          <p:cNvCxnSpPr>
            <a:stCxn id="100" idx="3"/>
            <a:endCxn id="108" idx="0"/>
          </p:cNvCxnSpPr>
          <p:nvPr/>
        </p:nvCxnSpPr>
        <p:spPr bwMode="auto">
          <a:xfrm flipH="1">
            <a:off x="1170904" y="4632077"/>
            <a:ext cx="257537" cy="317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0" name="直接连接符 109"/>
          <p:cNvCxnSpPr>
            <a:stCxn id="111" idx="0"/>
            <a:endCxn id="100" idx="5"/>
          </p:cNvCxnSpPr>
          <p:nvPr/>
        </p:nvCxnSpPr>
        <p:spPr bwMode="auto">
          <a:xfrm flipH="1" flipV="1">
            <a:off x="1759367" y="4632077"/>
            <a:ext cx="264137" cy="332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1789504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</a:t>
            </a:r>
            <a:endParaRPr lang="en-US" altLang="zh-CN" dirty="0"/>
          </a:p>
        </p:txBody>
      </p:sp>
      <p:sp>
        <p:nvSpPr>
          <p:cNvPr id="112" name="Oval 29"/>
          <p:cNvSpPr>
            <a:spLocks noChangeArrowheads="1"/>
          </p:cNvSpPr>
          <p:nvPr/>
        </p:nvSpPr>
        <p:spPr bwMode="auto">
          <a:xfrm>
            <a:off x="2950200" y="494914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27</a:t>
            </a:r>
            <a:endParaRPr lang="zh-CN" altLang="en-US" dirty="0"/>
          </a:p>
        </p:txBody>
      </p:sp>
      <p:cxnSp>
        <p:nvCxnSpPr>
          <p:cNvPr id="113" name="直接连接符 112"/>
          <p:cNvCxnSpPr>
            <a:stCxn id="102" idx="3"/>
            <a:endCxn id="112" idx="0"/>
          </p:cNvCxnSpPr>
          <p:nvPr/>
        </p:nvCxnSpPr>
        <p:spPr bwMode="auto">
          <a:xfrm flipH="1">
            <a:off x="3184200" y="4581077"/>
            <a:ext cx="226337" cy="3680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直接连接符 113"/>
          <p:cNvCxnSpPr>
            <a:stCxn id="115" idx="0"/>
            <a:endCxn id="97" idx="5"/>
          </p:cNvCxnSpPr>
          <p:nvPr/>
        </p:nvCxnSpPr>
        <p:spPr bwMode="auto">
          <a:xfrm flipH="1" flipV="1">
            <a:off x="2341367" y="3910267"/>
            <a:ext cx="201137" cy="32970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5" name="Oval 30"/>
          <p:cNvSpPr>
            <a:spLocks noChangeArrowheads="1"/>
          </p:cNvSpPr>
          <p:nvPr/>
        </p:nvSpPr>
        <p:spPr bwMode="auto">
          <a:xfrm>
            <a:off x="2308504" y="423997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12</a:t>
            </a:r>
            <a:endParaRPr lang="en-US" altLang="zh-CN" dirty="0"/>
          </a:p>
        </p:txBody>
      </p:sp>
      <p:sp>
        <p:nvSpPr>
          <p:cNvPr id="116" name="矩形 115"/>
          <p:cNvSpPr/>
          <p:nvPr/>
        </p:nvSpPr>
        <p:spPr>
          <a:xfrm>
            <a:off x="910359" y="44919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317904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1856933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124" name="Oval 30"/>
          <p:cNvSpPr>
            <a:spLocks noChangeArrowheads="1"/>
          </p:cNvSpPr>
          <p:nvPr/>
        </p:nvSpPr>
        <p:spPr bwMode="auto">
          <a:xfrm>
            <a:off x="3799200" y="4964152"/>
            <a:ext cx="468000" cy="43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70</a:t>
            </a:r>
            <a:endParaRPr lang="en-US" altLang="zh-CN" dirty="0"/>
          </a:p>
        </p:txBody>
      </p:sp>
      <p:cxnSp>
        <p:nvCxnSpPr>
          <p:cNvPr id="125" name="直接连接符 124"/>
          <p:cNvCxnSpPr>
            <a:stCxn id="102" idx="5"/>
            <a:endCxn id="124" idx="0"/>
          </p:cNvCxnSpPr>
          <p:nvPr/>
        </p:nvCxnSpPr>
        <p:spPr bwMode="auto">
          <a:xfrm>
            <a:off x="3741463" y="4581077"/>
            <a:ext cx="291737" cy="38307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8" name="Oval 30"/>
          <p:cNvSpPr>
            <a:spLocks noChangeArrowheads="1"/>
          </p:cNvSpPr>
          <p:nvPr/>
        </p:nvSpPr>
        <p:spPr bwMode="auto">
          <a:xfrm>
            <a:off x="4510641" y="4951217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95</a:t>
            </a:r>
            <a:endParaRPr lang="en-US" altLang="zh-CN" dirty="0"/>
          </a:p>
        </p:txBody>
      </p:sp>
      <p:cxnSp>
        <p:nvCxnSpPr>
          <p:cNvPr id="129" name="直接连接符 128"/>
          <p:cNvCxnSpPr>
            <a:stCxn id="101" idx="5"/>
            <a:endCxn id="128" idx="0"/>
          </p:cNvCxnSpPr>
          <p:nvPr/>
        </p:nvCxnSpPr>
        <p:spPr bwMode="auto">
          <a:xfrm>
            <a:off x="4529104" y="4581077"/>
            <a:ext cx="215537" cy="37014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7" name="Oval 30"/>
          <p:cNvSpPr>
            <a:spLocks noChangeArrowheads="1"/>
          </p:cNvSpPr>
          <p:nvPr/>
        </p:nvSpPr>
        <p:spPr bwMode="auto">
          <a:xfrm>
            <a:off x="598800" y="5558742"/>
            <a:ext cx="468000" cy="432000"/>
          </a:xfrm>
          <a:prstGeom prst="ellipse">
            <a:avLst/>
          </a:prstGeom>
          <a:solidFill>
            <a:srgbClr val="8AE75B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3</a:t>
            </a:r>
            <a:endParaRPr lang="en-US" altLang="zh-CN" dirty="0"/>
          </a:p>
        </p:txBody>
      </p:sp>
      <p:cxnSp>
        <p:nvCxnSpPr>
          <p:cNvPr id="138" name="直接连接符 137"/>
          <p:cNvCxnSpPr>
            <a:stCxn id="108" idx="3"/>
            <a:endCxn id="137" idx="0"/>
          </p:cNvCxnSpPr>
          <p:nvPr/>
        </p:nvCxnSpPr>
        <p:spPr bwMode="auto">
          <a:xfrm flipH="1">
            <a:off x="832800" y="5317877"/>
            <a:ext cx="172641" cy="240865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9" name="矩形 138"/>
          <p:cNvSpPr/>
          <p:nvPr/>
        </p:nvSpPr>
        <p:spPr>
          <a:xfrm>
            <a:off x="381000" y="5308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561533" y="4775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018733" y="40134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1524000" y="3304299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729758" y="3044142"/>
            <a:ext cx="505267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-1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495800" y="3990099"/>
            <a:ext cx="385041" cy="5780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110758" y="33276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263159" y="3806142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876800" y="4699200"/>
            <a:ext cx="385042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0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52" name="椭圆 51"/>
          <p:cNvSpPr/>
          <p:nvPr/>
        </p:nvSpPr>
        <p:spPr bwMode="auto">
          <a:xfrm rot="1693904">
            <a:off x="513698" y="3044558"/>
            <a:ext cx="2133600" cy="3352800"/>
          </a:xfrm>
          <a:prstGeom prst="ellipse">
            <a:avLst/>
          </a:prstGeom>
          <a:noFill/>
          <a:ln w="28575" cap="flat" cmpd="sng" algn="ctr">
            <a:solidFill>
              <a:srgbClr val="FF505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4" name="Oval 26"/>
          <p:cNvSpPr>
            <a:spLocks noChangeArrowheads="1"/>
          </p:cNvSpPr>
          <p:nvPr/>
        </p:nvSpPr>
        <p:spPr bwMode="auto">
          <a:xfrm>
            <a:off x="1935600" y="3526542"/>
            <a:ext cx="468000" cy="432000"/>
          </a:xfrm>
          <a:prstGeom prst="ellipse">
            <a:avLst/>
          </a:prstGeom>
          <a:solidFill>
            <a:srgbClr val="FF5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r>
              <a:rPr lang="en-US" altLang="zh-CN" dirty="0" smtClean="0"/>
              <a:t>10</a:t>
            </a:r>
            <a:endParaRPr lang="en-US" altLang="zh-CN" dirty="0"/>
          </a:p>
        </p:txBody>
      </p:sp>
      <p:sp>
        <p:nvSpPr>
          <p:cNvPr id="59" name="矩形 58"/>
          <p:cNvSpPr/>
          <p:nvPr/>
        </p:nvSpPr>
        <p:spPr>
          <a:xfrm>
            <a:off x="3120159" y="2590800"/>
            <a:ext cx="385041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990099"/>
                </a:solidFill>
              </a:rPr>
              <a:t>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466533" y="2590800"/>
            <a:ext cx="505267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-1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 bwMode="auto">
          <a:xfrm>
            <a:off x="5486400" y="3048000"/>
            <a:ext cx="3657600" cy="3124200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70C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2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sz="3000" kern="0" baseline="0" dirty="0" smtClean="0">
                <a:latin typeface="+mj-lt"/>
              </a:rPr>
              <a:t> 调整平衡：</a:t>
            </a:r>
            <a:endParaRPr lang="en-US" altLang="zh-CN" sz="3000" kern="0" baseline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使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最小不平衡子树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latin typeface="+mj-lt"/>
              </a:rPr>
              <a:t>  </a:t>
            </a:r>
            <a:r>
              <a:rPr lang="zh-CN" altLang="en-US" sz="3000" kern="0" dirty="0" smtClean="0">
                <a:latin typeface="+mj-lt"/>
              </a:rPr>
              <a:t>在新结点插入前后</a:t>
            </a:r>
            <a:endParaRPr lang="en-US" altLang="zh-CN" sz="3000" kern="0" dirty="0" smtClean="0"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990099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高度不变、</a:t>
            </a:r>
            <a:endParaRPr lang="en-US" altLang="zh-CN" sz="3000" kern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000" kern="0" dirty="0" smtClean="0">
                <a:solidFill>
                  <a:srgbClr val="0000CC"/>
                </a:solidFill>
                <a:latin typeface="+mj-lt"/>
              </a:rPr>
              <a:t>  </a:t>
            </a:r>
            <a:r>
              <a:rPr lang="zh-CN" altLang="en-US" sz="3000" kern="0" dirty="0" smtClean="0">
                <a:solidFill>
                  <a:srgbClr val="0000CC"/>
                </a:solidFill>
                <a:latin typeface="+mj-lt"/>
              </a:rPr>
              <a:t>保持平衡</a:t>
            </a:r>
            <a:endParaRPr lang="en-US" altLang="zh-CN" sz="3000" kern="0" baseline="0" dirty="0" smtClean="0">
              <a:solidFill>
                <a:srgbClr val="0000CC"/>
              </a:solidFill>
              <a:latin typeface="+mj-lt"/>
            </a:endParaRPr>
          </a:p>
          <a:p>
            <a:pPr lvl="0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3200" kern="0" dirty="0" smtClean="0">
                <a:latin typeface="+mj-lt"/>
              </a:rPr>
              <a:t>  </a:t>
            </a:r>
            <a:endParaRPr lang="en-US" altLang="zh-CN" sz="3200" kern="0" baseline="0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275000" y="26634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5037000" y="28920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2182800" y="2892024"/>
            <a:ext cx="2320800" cy="5621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256200" y="34638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578200" y="44594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281000" y="44570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6028200" y="36540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7170600" y="36540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769800" y="45108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667000" y="44958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23   30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732800" y="34542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438400" y="3581400"/>
            <a:ext cx="10386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309800" y="35778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矩形 31"/>
          <p:cNvSpPr/>
          <p:nvPr/>
        </p:nvSpPr>
        <p:spPr>
          <a:xfrm>
            <a:off x="5715001" y="1676400"/>
            <a:ext cx="3429000" cy="572464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后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38600" y="281582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4800600" y="304442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1946400" y="3044424"/>
            <a:ext cx="2320800" cy="5621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019800" y="361621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5341800" y="4611822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56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7044600" y="4609411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90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5791800" y="3806423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6934200" y="380642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33400" y="466322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30600" y="4648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23   30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496400" y="3606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202000" y="3733800"/>
            <a:ext cx="10386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073400" y="373022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638801" y="1676400"/>
            <a:ext cx="3505200" cy="1052596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56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zh-CN" altLang="en-US" sz="2600" dirty="0">
              <a:solidFill>
                <a:srgbClr val="FFFF00"/>
              </a:solidFill>
            </a:endParaRPr>
          </a:p>
        </p:txBody>
      </p:sp>
      <p:sp>
        <p:nvSpPr>
          <p:cNvPr id="20" name="Oval 30"/>
          <p:cNvSpPr>
            <a:spLocks noChangeArrowheads="1"/>
          </p:cNvSpPr>
          <p:nvPr/>
        </p:nvSpPr>
        <p:spPr bwMode="auto">
          <a:xfrm>
            <a:off x="5554800" y="460140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038600" y="2826003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50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>
            <a:off x="4800600" y="3054603"/>
            <a:ext cx="1759200" cy="5717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V="1">
            <a:off x="1946400" y="3054604"/>
            <a:ext cx="2320800" cy="562176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6019800" y="3626393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H="1" flipV="1">
            <a:off x="6934200" y="3816603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33400" y="467340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30600" y="46583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23   30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1496400" y="361678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>
            <a:off x="2202000" y="3743980"/>
            <a:ext cx="10386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073400" y="3740403"/>
            <a:ext cx="603000" cy="9329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638801" y="1676400"/>
            <a:ext cx="3505200" cy="1532727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56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en-US" altLang="zh-CN" sz="2600" dirty="0" smtClean="0">
              <a:solidFill>
                <a:srgbClr val="FFFF00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     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再合并</a:t>
            </a:r>
            <a:endParaRPr lang="en-US" altLang="zh-CN" sz="2600" kern="0" dirty="0" smtClean="0">
              <a:solidFill>
                <a:schemeClr val="bg1"/>
              </a:solidFill>
              <a:sym typeface="Wingdings" pitchFamily="2" charset="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01800" y="45821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63   90</a:t>
            </a:r>
            <a:endParaRPr lang="zh-CN" altLang="en-US" sz="3000" dirty="0" smtClean="0"/>
          </a:p>
        </p:txBody>
      </p:sp>
      <p:sp>
        <p:nvSpPr>
          <p:cNvPr id="24" name="Oval 30"/>
          <p:cNvSpPr>
            <a:spLocks noChangeArrowheads="1"/>
          </p:cNvSpPr>
          <p:nvPr/>
        </p:nvSpPr>
        <p:spPr bwMode="auto">
          <a:xfrm>
            <a:off x="6318000" y="3620980"/>
            <a:ext cx="540000" cy="504000"/>
          </a:xfrm>
          <a:prstGeom prst="ellipse">
            <a:avLst/>
          </a:prstGeom>
          <a:solidFill>
            <a:srgbClr val="FFCCCC">
              <a:alpha val="72000"/>
            </a:srgbClr>
          </a:solidFill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注意“父子交换”、“兄弟合并”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895600" y="350520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20   50</a:t>
            </a:r>
            <a:endParaRPr lang="zh-CN" altLang="en-US" sz="3000" dirty="0" smtClean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 flipH="1" flipV="1">
            <a:off x="4343400" y="3733800"/>
            <a:ext cx="3061200" cy="88579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33400" y="467340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3   7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2430600" y="46583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23   30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3240600" y="3733800"/>
            <a:ext cx="493200" cy="92458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 flipH="1">
            <a:off x="1073400" y="3733800"/>
            <a:ext cx="1974600" cy="93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矩形 29"/>
          <p:cNvSpPr/>
          <p:nvPr/>
        </p:nvSpPr>
        <p:spPr>
          <a:xfrm>
            <a:off x="5638801" y="1676400"/>
            <a:ext cx="3505200" cy="2012859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56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zh-CN" altLang="en-US" sz="2600" kern="0" dirty="0" smtClean="0">
                <a:solidFill>
                  <a:srgbClr val="FFFF00"/>
                </a:solidFill>
                <a:sym typeface="Wingdings" pitchFamily="2" charset="2"/>
              </a:rPr>
              <a:t>“兄弟合并”</a:t>
            </a:r>
            <a:endParaRPr lang="en-US" altLang="zh-CN" sz="2600" dirty="0" smtClean="0">
              <a:solidFill>
                <a:srgbClr val="FFFF00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  <a:sym typeface="Wingdings" pitchFamily="2" charset="2"/>
              </a:rPr>
              <a:t>     </a:t>
            </a:r>
            <a:r>
              <a:rPr lang="zh-CN" altLang="en-US" sz="2600" kern="0" dirty="0" smtClean="0">
                <a:solidFill>
                  <a:schemeClr val="bg1"/>
                </a:solidFill>
                <a:sym typeface="Wingdings" pitchFamily="2" charset="2"/>
              </a:rPr>
              <a:t>再合并</a:t>
            </a:r>
            <a:endParaRPr lang="en-US" altLang="zh-CN" sz="2600" kern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00B050"/>
                </a:solidFill>
                <a:sym typeface="Wingdings" pitchFamily="2" charset="2"/>
              </a:rPr>
              <a:t>     </a:t>
            </a:r>
            <a:r>
              <a:rPr lang="zh-CN" altLang="en-US" sz="2600" kern="0" dirty="0" smtClean="0">
                <a:solidFill>
                  <a:srgbClr val="00B050"/>
                </a:solidFill>
                <a:sym typeface="Wingdings" pitchFamily="2" charset="2"/>
              </a:rPr>
              <a:t>新树根</a:t>
            </a:r>
            <a:endParaRPr lang="en-US" altLang="zh-CN" sz="2600" kern="0" dirty="0" smtClean="0">
              <a:solidFill>
                <a:srgbClr val="00B050"/>
              </a:solidFill>
              <a:sym typeface="Wingdings" pitchFamily="2" charset="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6601800" y="4582180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63   90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(3) </a:t>
            </a:r>
            <a:r>
              <a:rPr lang="zh-CN" altLang="en-US" kern="0" dirty="0" smtClean="0"/>
              <a:t>除根外，每个分枝结点</a:t>
            </a:r>
            <a:r>
              <a:rPr lang="zh-CN" altLang="en-US" kern="0" dirty="0" smtClean="0">
                <a:solidFill>
                  <a:srgbClr val="0000CC"/>
                </a:solidFill>
              </a:rPr>
              <a:t>至少有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dirty="0" smtClean="0">
                <a:solidFill>
                  <a:srgbClr val="0000CC"/>
                </a:solidFill>
                <a:sym typeface="Symbol"/>
              </a:rPr>
              <a:t>棵子树；</a:t>
            </a:r>
            <a:endParaRPr lang="en-US" altLang="zh-CN" dirty="0" smtClean="0">
              <a:solidFill>
                <a:srgbClr val="0000CC"/>
              </a:solidFill>
              <a:sym typeface="Symbol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0" y="2265178"/>
            <a:ext cx="9144000" cy="4194995"/>
          </a:xfrm>
          <a:prstGeom prst="rect">
            <a:avLst/>
          </a:prstGeom>
          <a:solidFill>
            <a:schemeClr val="accent5"/>
          </a:solidFill>
          <a:ln w="28575">
            <a:solidFill>
              <a:srgbClr val="003366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kern="0" dirty="0" smtClean="0"/>
              <a:t> </a:t>
            </a:r>
            <a:r>
              <a:rPr lang="zh-CN" altLang="en-US" kern="0" dirty="0" smtClean="0"/>
              <a:t>从</a:t>
            </a:r>
            <a:r>
              <a:rPr lang="en-US" altLang="zh-CN" kern="0" dirty="0" smtClean="0"/>
              <a:t>B-</a:t>
            </a:r>
            <a:r>
              <a:rPr lang="zh-CN" altLang="en-US" kern="0" dirty="0" smtClean="0"/>
              <a:t>树中删除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，</a:t>
            </a:r>
            <a:endParaRPr lang="en-US" altLang="zh-CN" kern="0" dirty="0" smtClean="0"/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008000"/>
                </a:solidFill>
              </a:rPr>
              <a:t>   1) </a:t>
            </a:r>
            <a:r>
              <a:rPr lang="zh-CN" altLang="en-US" kern="0" dirty="0" smtClean="0">
                <a:solidFill>
                  <a:srgbClr val="008000"/>
                </a:solidFill>
              </a:rPr>
              <a:t>若</a:t>
            </a:r>
            <a:r>
              <a:rPr lang="en-US" altLang="zh-CN" kern="0" dirty="0" smtClean="0">
                <a:solidFill>
                  <a:srgbClr val="008000"/>
                </a:solidFill>
              </a:rPr>
              <a:t>key</a:t>
            </a:r>
            <a:r>
              <a:rPr lang="zh-CN" altLang="en-US" kern="0" dirty="0" smtClean="0">
                <a:solidFill>
                  <a:srgbClr val="008000"/>
                </a:solidFill>
              </a:rPr>
              <a:t>在最下层结点中，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/>
              <a:t>        1.1 </a:t>
            </a:r>
            <a:r>
              <a:rPr lang="zh-CN" altLang="en-US" sz="2600" kern="0" dirty="0" smtClean="0"/>
              <a:t>结点中关键码</a:t>
            </a:r>
            <a:r>
              <a:rPr lang="zh-CN" altLang="en-US" sz="2600" kern="0" dirty="0" smtClean="0">
                <a:solidFill>
                  <a:srgbClr val="0000CC"/>
                </a:solidFill>
              </a:rPr>
              <a:t>个数 </a:t>
            </a:r>
            <a:r>
              <a:rPr lang="en-US" altLang="zh-CN" sz="2600" kern="0" dirty="0" smtClean="0">
                <a:solidFill>
                  <a:srgbClr val="0000CC"/>
                </a:solidFill>
              </a:rPr>
              <a:t>&gt; </a:t>
            </a:r>
            <a:r>
              <a:rPr lang="en-US" altLang="zh-CN" sz="2600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rgbClr val="0000CC"/>
                </a:solidFill>
                <a:sym typeface="Symbol"/>
              </a:rPr>
              <a:t>-1</a:t>
            </a:r>
            <a:r>
              <a:rPr lang="en-US" altLang="zh-CN" sz="2600" kern="0" dirty="0" smtClean="0">
                <a:sym typeface="Symbol"/>
              </a:rPr>
              <a:t>, </a:t>
            </a:r>
            <a:r>
              <a:rPr lang="zh-CN" altLang="en-US" sz="2600" kern="0" dirty="0" smtClean="0">
                <a:sym typeface="Symbol"/>
              </a:rPr>
              <a:t>则直接删</a:t>
            </a:r>
            <a:endParaRPr lang="en-US" altLang="zh-CN" sz="2600" kern="0" dirty="0" smtClean="0">
              <a:sym typeface="Symbo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ym typeface="Symbol"/>
              </a:rPr>
              <a:t>        1.2 </a:t>
            </a:r>
            <a:r>
              <a:rPr lang="zh-CN" altLang="en-US" sz="2600" kern="0" dirty="0" smtClean="0">
                <a:sym typeface="Symbol"/>
              </a:rPr>
              <a:t>结点中关键码个数</a:t>
            </a: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==</a:t>
            </a:r>
            <a:r>
              <a:rPr lang="en-US" altLang="zh-CN" sz="2600" b="1" dirty="0" smtClean="0">
                <a:solidFill>
                  <a:srgbClr val="990099"/>
                </a:solidFill>
                <a:sym typeface="Symbol"/>
              </a:rPr>
              <a:t> </a:t>
            </a:r>
            <a:r>
              <a:rPr lang="en-US" altLang="zh-CN" sz="2600" dirty="0" smtClean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-1, </a:t>
            </a:r>
            <a:r>
              <a:rPr lang="zh-CN" altLang="en-US" sz="2600" kern="0" dirty="0" smtClean="0">
                <a:sym typeface="Symbol"/>
              </a:rPr>
              <a:t>且</a:t>
            </a:r>
            <a:r>
              <a:rPr lang="zh-CN" altLang="en-US" sz="2600" kern="0" dirty="0" smtClean="0">
                <a:solidFill>
                  <a:srgbClr val="990099"/>
                </a:solidFill>
                <a:sym typeface="Symbol"/>
              </a:rPr>
              <a:t>兄弟</a:t>
            </a:r>
            <a:r>
              <a:rPr lang="en-US" altLang="zh-CN" sz="2600" b="1" kern="0" dirty="0" smtClean="0">
                <a:solidFill>
                  <a:srgbClr val="990099"/>
                </a:solidFill>
                <a:sym typeface="Symbol"/>
              </a:rPr>
              <a:t>…</a:t>
            </a: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 &gt; </a:t>
            </a:r>
            <a:r>
              <a:rPr lang="en-US" altLang="zh-CN" sz="2600" b="1" dirty="0" smtClean="0">
                <a:solidFill>
                  <a:srgbClr val="990099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rgbClr val="990099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rgbClr val="990099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-1       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990099"/>
                </a:solidFill>
                <a:sym typeface="Symbol"/>
              </a:rPr>
              <a:t>        </a:t>
            </a:r>
            <a:r>
              <a:rPr lang="en-US" altLang="zh-CN" sz="2600" kern="0" dirty="0" smtClean="0">
                <a:sym typeface="Symbol"/>
              </a:rPr>
              <a:t>1.3 </a:t>
            </a:r>
            <a:r>
              <a:rPr lang="zh-CN" altLang="en-US" sz="2600" kern="0" dirty="0" smtClean="0">
                <a:sym typeface="Symbol"/>
              </a:rPr>
              <a:t>结点、其兄弟的关键码个数</a:t>
            </a:r>
            <a:r>
              <a:rPr lang="zh-CN" altLang="en-US" sz="2600" kern="0" dirty="0" smtClean="0">
                <a:solidFill>
                  <a:srgbClr val="0000CC"/>
                </a:solidFill>
                <a:sym typeface="Symbol"/>
              </a:rPr>
              <a:t>都</a:t>
            </a:r>
            <a:r>
              <a:rPr lang="en-US" altLang="zh-CN" sz="2600" kern="0" dirty="0" smtClean="0">
                <a:solidFill>
                  <a:srgbClr val="0000CC"/>
                </a:solidFill>
                <a:sym typeface="Symbol"/>
              </a:rPr>
              <a:t>==</a:t>
            </a:r>
            <a:r>
              <a:rPr lang="en-US" altLang="zh-CN" sz="2600" b="1" dirty="0" smtClean="0">
                <a:solidFill>
                  <a:srgbClr val="0000CC"/>
                </a:solidFill>
                <a:sym typeface="Symbol"/>
              </a:rPr>
              <a:t> </a:t>
            </a:r>
            <a:r>
              <a:rPr lang="en-US" altLang="zh-CN" sz="2600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rgbClr val="0000CC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rgbClr val="0000CC"/>
                </a:solidFill>
                <a:sym typeface="Symbol"/>
              </a:rPr>
              <a:t>-1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kern="0" dirty="0" smtClean="0">
                <a:solidFill>
                  <a:srgbClr val="C00000"/>
                </a:solidFill>
                <a:sym typeface="Symbol"/>
              </a:rPr>
              <a:t>    2) </a:t>
            </a:r>
            <a:r>
              <a:rPr lang="zh-CN" altLang="en-US" kern="0" dirty="0" smtClean="0">
                <a:solidFill>
                  <a:srgbClr val="C00000"/>
                </a:solidFill>
              </a:rPr>
              <a:t>若</a:t>
            </a:r>
            <a:r>
              <a:rPr lang="en-US" altLang="zh-CN" kern="0" dirty="0" smtClean="0">
                <a:solidFill>
                  <a:srgbClr val="C00000"/>
                </a:solidFill>
              </a:rPr>
              <a:t>key</a:t>
            </a:r>
            <a:r>
              <a:rPr lang="zh-CN" altLang="en-US" kern="0" dirty="0" smtClean="0">
                <a:solidFill>
                  <a:srgbClr val="C00000"/>
                </a:solidFill>
              </a:rPr>
              <a:t>不在最下层，为了“中序有序”，</a:t>
            </a:r>
            <a:endParaRPr lang="en-US" altLang="zh-CN" kern="0" dirty="0" smtClean="0">
              <a:solidFill>
                <a:srgbClr val="C00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        </a:t>
            </a:r>
            <a:r>
              <a:rPr lang="zh-CN" altLang="en-US" kern="0" dirty="0" smtClean="0"/>
              <a:t>用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的</a:t>
            </a:r>
            <a:r>
              <a:rPr lang="zh-CN" altLang="en-US" kern="0" dirty="0" smtClean="0">
                <a:solidFill>
                  <a:srgbClr val="0000CC"/>
                </a:solidFill>
              </a:rPr>
              <a:t>左子树中的最大码</a:t>
            </a:r>
            <a:r>
              <a:rPr lang="en-US" altLang="zh-CN" kern="0" dirty="0" smtClean="0">
                <a:solidFill>
                  <a:srgbClr val="0000CC"/>
                </a:solidFill>
              </a:rPr>
              <a:t> </a:t>
            </a:r>
            <a:r>
              <a:rPr lang="en-US" altLang="zh-CN" kern="0" dirty="0" smtClean="0"/>
              <a:t>or </a:t>
            </a:r>
            <a:r>
              <a:rPr lang="zh-CN" altLang="en-US" kern="0" dirty="0" smtClean="0">
                <a:solidFill>
                  <a:srgbClr val="0000CC"/>
                </a:solidFill>
              </a:rPr>
              <a:t>右子树中的最小码</a:t>
            </a:r>
            <a:r>
              <a:rPr lang="en-US" altLang="zh-CN" b="1" i="1" kern="0" dirty="0" smtClean="0">
                <a:solidFill>
                  <a:srgbClr val="0000CC"/>
                </a:solidFill>
              </a:rPr>
              <a:t>k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kern="0" dirty="0" smtClean="0"/>
              <a:t>        </a:t>
            </a:r>
            <a:r>
              <a:rPr lang="zh-CN" altLang="en-US" kern="0" dirty="0" smtClean="0"/>
              <a:t>取代</a:t>
            </a:r>
            <a:r>
              <a:rPr lang="en-US" altLang="zh-CN" kern="0" dirty="0" smtClean="0"/>
              <a:t>key</a:t>
            </a:r>
            <a:r>
              <a:rPr lang="zh-CN" altLang="en-US" kern="0" dirty="0" smtClean="0"/>
              <a:t>，</a:t>
            </a:r>
            <a:r>
              <a:rPr lang="en-US" altLang="zh-CN" kern="0" dirty="0" smtClean="0">
                <a:sym typeface="Wingdings" pitchFamily="2" charset="2"/>
              </a:rPr>
              <a:t></a:t>
            </a:r>
            <a:r>
              <a:rPr lang="zh-CN" altLang="en-US" kern="0" dirty="0" smtClean="0"/>
              <a:t>从该子树中删除</a:t>
            </a:r>
            <a:r>
              <a:rPr lang="en-US" altLang="zh-CN" b="1" i="1" kern="0" dirty="0" smtClean="0">
                <a:solidFill>
                  <a:srgbClr val="0000CC"/>
                </a:solidFill>
              </a:rPr>
              <a:t>k</a:t>
            </a:r>
            <a:r>
              <a:rPr lang="zh-CN" altLang="en-US" kern="0" dirty="0" smtClean="0"/>
              <a:t>即可</a:t>
            </a:r>
            <a:r>
              <a:rPr lang="en-US" altLang="zh-CN" kern="0" dirty="0" smtClean="0"/>
              <a:t>(</a:t>
            </a:r>
            <a:r>
              <a:rPr lang="en-US" altLang="zh-CN" b="1" i="1" kern="0" dirty="0" smtClean="0">
                <a:solidFill>
                  <a:srgbClr val="990099"/>
                </a:solidFill>
              </a:rPr>
              <a:t>k</a:t>
            </a:r>
            <a:r>
              <a:rPr lang="zh-CN" altLang="en-US" kern="0" dirty="0" smtClean="0">
                <a:solidFill>
                  <a:srgbClr val="990099"/>
                </a:solidFill>
              </a:rPr>
              <a:t>一定在最下层</a:t>
            </a:r>
            <a:r>
              <a:rPr lang="en-US" altLang="zh-CN" kern="0" dirty="0" smtClean="0"/>
              <a:t>)</a:t>
            </a:r>
            <a:endParaRPr lang="zh-CN" altLang="en-US" dirty="0" smtClean="0"/>
          </a:p>
        </p:txBody>
      </p:sp>
      <p:sp>
        <p:nvSpPr>
          <p:cNvPr id="65" name="矩形 64"/>
          <p:cNvSpPr/>
          <p:nvPr/>
        </p:nvSpPr>
        <p:spPr>
          <a:xfrm>
            <a:off x="4756260" y="2133600"/>
            <a:ext cx="4387740" cy="539763"/>
          </a:xfrm>
          <a:prstGeom prst="rect">
            <a:avLst/>
          </a:prstGeom>
          <a:solidFill>
            <a:srgbClr val="003366"/>
          </a:solidFill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即，至少有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</a:t>
            </a:r>
            <a:r>
              <a:rPr lang="en-US" altLang="zh-CN" sz="2600" dirty="0" smtClean="0">
                <a:solidFill>
                  <a:schemeClr val="bg1"/>
                </a:solidFill>
                <a:sym typeface="Symbol"/>
              </a:rPr>
              <a:t>m/2</a:t>
            </a:r>
            <a:r>
              <a:rPr lang="en-US" altLang="zh-CN" sz="2600" b="1" dirty="0" smtClean="0">
                <a:solidFill>
                  <a:schemeClr val="bg1"/>
                </a:solidFill>
                <a:sym typeface="Symbol"/>
              </a:rPr>
              <a:t> </a:t>
            </a:r>
            <a:r>
              <a:rPr lang="en-US" altLang="zh-CN" sz="2600" kern="0" dirty="0" smtClean="0">
                <a:solidFill>
                  <a:schemeClr val="bg1"/>
                </a:solidFill>
                <a:sym typeface="Symbol"/>
              </a:rPr>
              <a:t>-1</a:t>
            </a:r>
            <a:r>
              <a:rPr lang="zh-CN" altLang="en-US" sz="2600" kern="0" dirty="0" smtClean="0">
                <a:solidFill>
                  <a:schemeClr val="bg1"/>
                </a:solidFill>
                <a:sym typeface="Symbol"/>
              </a:rPr>
              <a:t>个关键码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删除非底层结点中的关键字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91000" y="1905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35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 flipH="1">
            <a:off x="2563200" y="2137177"/>
            <a:ext cx="1856400" cy="5686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H="1" flipV="1">
            <a:off x="4953000" y="2137177"/>
            <a:ext cx="1876800" cy="45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2023200" y="2705789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762577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11   13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71800" y="37373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1482000" y="2848177"/>
            <a:ext cx="8040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2895600" y="2899177"/>
            <a:ext cx="4362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791200" y="3838777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47   53  64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29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99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4842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39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6019800" y="25943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43   78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5202600" y="2822977"/>
            <a:ext cx="9696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64" idx="0"/>
          </p:cNvCxnSpPr>
          <p:nvPr/>
        </p:nvCxnSpPr>
        <p:spPr bwMode="auto">
          <a:xfrm>
            <a:off x="7467600" y="2822977"/>
            <a:ext cx="11220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>
            <a:off x="6858000" y="2822977"/>
            <a:ext cx="132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181599" y="4572000"/>
            <a:ext cx="3962401" cy="1532727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4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43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--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用右子树中的最小值</a:t>
            </a:r>
            <a:endParaRPr lang="en-US" altLang="zh-CN" sz="2600" kern="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FFC000"/>
                </a:solidFill>
              </a:rPr>
              <a:t>      or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左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…………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最大值</a:t>
            </a:r>
            <a:endParaRPr lang="zh-CN" altLang="en-US" sz="2600" dirty="0">
              <a:solidFill>
                <a:srgbClr val="FFC000"/>
              </a:solidFill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172200" y="25908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47</a:t>
            </a:r>
            <a:endParaRPr lang="zh-CN" altLang="en-US" sz="3000" dirty="0" smtClean="0"/>
          </a:p>
        </p:txBody>
      </p:sp>
      <p:sp>
        <p:nvSpPr>
          <p:cNvPr id="46" name="矩形 45"/>
          <p:cNvSpPr/>
          <p:nvPr/>
        </p:nvSpPr>
        <p:spPr bwMode="auto">
          <a:xfrm>
            <a:off x="5867400" y="38862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删除非底层结点中的关键字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91000" y="1905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35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 flipH="1">
            <a:off x="2563200" y="2137177"/>
            <a:ext cx="1856400" cy="5686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H="1" flipV="1">
            <a:off x="4953000" y="2137177"/>
            <a:ext cx="1876800" cy="45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2023200" y="2705789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762577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11   13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71800" y="37373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1482000" y="2848177"/>
            <a:ext cx="8040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2895600" y="2899177"/>
            <a:ext cx="4362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791200" y="3838777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53   64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29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99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4842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39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6019800" y="25943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47   78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5202600" y="2822977"/>
            <a:ext cx="9696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64" idx="0"/>
          </p:cNvCxnSpPr>
          <p:nvPr/>
        </p:nvCxnSpPr>
        <p:spPr bwMode="auto">
          <a:xfrm>
            <a:off x="7467600" y="2822977"/>
            <a:ext cx="11220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>
            <a:off x="6858000" y="2822977"/>
            <a:ext cx="132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181599" y="4572000"/>
            <a:ext cx="3962401" cy="1532727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4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en-US" altLang="zh-CN" sz="2600" kern="0" dirty="0" smtClean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  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--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用右子树中的最小值</a:t>
            </a:r>
            <a:endParaRPr lang="en-US" altLang="zh-CN" sz="2600" kern="0" dirty="0" smtClean="0">
              <a:solidFill>
                <a:srgbClr val="FFC000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kern="0" dirty="0" smtClean="0">
                <a:solidFill>
                  <a:srgbClr val="FFC000"/>
                </a:solidFill>
              </a:rPr>
              <a:t>      or 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左</a:t>
            </a:r>
            <a:r>
              <a:rPr lang="en-US" altLang="zh-CN" sz="2600" kern="0" dirty="0" smtClean="0">
                <a:solidFill>
                  <a:srgbClr val="FFC000"/>
                </a:solidFill>
              </a:rPr>
              <a:t>…………</a:t>
            </a:r>
            <a:r>
              <a:rPr lang="zh-CN" altLang="en-US" sz="2600" kern="0" dirty="0" smtClean="0">
                <a:solidFill>
                  <a:srgbClr val="FFC000"/>
                </a:solidFill>
              </a:rPr>
              <a:t>最大值</a:t>
            </a:r>
            <a:endParaRPr lang="zh-CN" altLang="en-US" sz="2600" dirty="0">
              <a:solidFill>
                <a:srgbClr val="FFC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67200" y="19050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27</a:t>
            </a:r>
            <a:endParaRPr lang="zh-CN" altLang="en-US" sz="3000" dirty="0" smtClean="0"/>
          </a:p>
        </p:txBody>
      </p:sp>
      <p:sp>
        <p:nvSpPr>
          <p:cNvPr id="25" name="矩形 24"/>
          <p:cNvSpPr/>
          <p:nvPr/>
        </p:nvSpPr>
        <p:spPr bwMode="auto">
          <a:xfrm>
            <a:off x="2971800" y="37338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树的删除  </a:t>
            </a:r>
            <a:r>
              <a:rPr lang="en-US" altLang="zh-CN" kern="0" dirty="0" smtClean="0">
                <a:latin typeface="+mj-lt"/>
              </a:rPr>
              <a:t>-- </a:t>
            </a:r>
            <a:r>
              <a:rPr lang="zh-CN" altLang="en-US" kern="0" dirty="0" smtClean="0">
                <a:latin typeface="+mj-lt"/>
              </a:rPr>
              <a:t>删除非底层结点中的关键字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4191000" y="1905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35</a:t>
            </a:r>
            <a:endParaRPr lang="zh-CN" altLang="en-US" sz="3000" dirty="0" smtClean="0"/>
          </a:p>
        </p:txBody>
      </p:sp>
      <p:cxnSp>
        <p:nvCxnSpPr>
          <p:cNvPr id="18" name="直接连接符 17"/>
          <p:cNvCxnSpPr>
            <a:endCxn id="21" idx="0"/>
          </p:cNvCxnSpPr>
          <p:nvPr/>
        </p:nvCxnSpPr>
        <p:spPr bwMode="auto">
          <a:xfrm flipH="1">
            <a:off x="2563200" y="2137177"/>
            <a:ext cx="1856400" cy="56861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stCxn id="68" idx="0"/>
          </p:cNvCxnSpPr>
          <p:nvPr/>
        </p:nvCxnSpPr>
        <p:spPr bwMode="auto">
          <a:xfrm flipH="1" flipV="1">
            <a:off x="4953000" y="2137177"/>
            <a:ext cx="1876800" cy="457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矩形 20"/>
          <p:cNvSpPr/>
          <p:nvPr/>
        </p:nvSpPr>
        <p:spPr bwMode="auto">
          <a:xfrm>
            <a:off x="2023200" y="2705789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762000" y="3762577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11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971800" y="37373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8" name="直接连接符 27"/>
          <p:cNvCxnSpPr>
            <a:endCxn id="23" idx="0"/>
          </p:cNvCxnSpPr>
          <p:nvPr/>
        </p:nvCxnSpPr>
        <p:spPr bwMode="auto">
          <a:xfrm flipH="1">
            <a:off x="1482000" y="2848177"/>
            <a:ext cx="804000" cy="914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直接连接符 28"/>
          <p:cNvCxnSpPr>
            <a:stCxn id="26" idx="0"/>
          </p:cNvCxnSpPr>
          <p:nvPr/>
        </p:nvCxnSpPr>
        <p:spPr bwMode="auto">
          <a:xfrm flipH="1" flipV="1">
            <a:off x="2895600" y="2899177"/>
            <a:ext cx="4362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5" name="矩形 34"/>
          <p:cNvSpPr/>
          <p:nvPr/>
        </p:nvSpPr>
        <p:spPr bwMode="auto">
          <a:xfrm>
            <a:off x="5791200" y="3838777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53   64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8229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99</a:t>
            </a:r>
            <a:endParaRPr lang="zh-CN" altLang="en-US" sz="3000" dirty="0" smtClean="0"/>
          </a:p>
        </p:txBody>
      </p:sp>
      <p:sp>
        <p:nvSpPr>
          <p:cNvPr id="66" name="矩形 65"/>
          <p:cNvSpPr/>
          <p:nvPr/>
        </p:nvSpPr>
        <p:spPr bwMode="auto">
          <a:xfrm>
            <a:off x="4842600" y="3838777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39</a:t>
            </a:r>
            <a:endParaRPr lang="zh-CN" altLang="en-US" sz="3000" dirty="0" smtClean="0"/>
          </a:p>
        </p:txBody>
      </p:sp>
      <p:sp>
        <p:nvSpPr>
          <p:cNvPr id="68" name="矩形 67"/>
          <p:cNvSpPr/>
          <p:nvPr/>
        </p:nvSpPr>
        <p:spPr bwMode="auto">
          <a:xfrm>
            <a:off x="6019800" y="25943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47   78</a:t>
            </a:r>
            <a:endParaRPr lang="zh-CN" altLang="en-US" sz="3000" dirty="0" smtClean="0"/>
          </a:p>
        </p:txBody>
      </p:sp>
      <p:cxnSp>
        <p:nvCxnSpPr>
          <p:cNvPr id="41" name="直接连接符 40"/>
          <p:cNvCxnSpPr>
            <a:endCxn id="66" idx="0"/>
          </p:cNvCxnSpPr>
          <p:nvPr/>
        </p:nvCxnSpPr>
        <p:spPr bwMode="auto">
          <a:xfrm flipH="1">
            <a:off x="5202600" y="2822977"/>
            <a:ext cx="9696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直接连接符 41"/>
          <p:cNvCxnSpPr>
            <a:endCxn id="64" idx="0"/>
          </p:cNvCxnSpPr>
          <p:nvPr/>
        </p:nvCxnSpPr>
        <p:spPr bwMode="auto">
          <a:xfrm>
            <a:off x="7467600" y="2822977"/>
            <a:ext cx="11220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直接连接符 39"/>
          <p:cNvCxnSpPr>
            <a:endCxn id="35" idx="0"/>
          </p:cNvCxnSpPr>
          <p:nvPr/>
        </p:nvCxnSpPr>
        <p:spPr bwMode="auto">
          <a:xfrm>
            <a:off x="6858000" y="2822977"/>
            <a:ext cx="13200" cy="101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矩形 43"/>
          <p:cNvSpPr/>
          <p:nvPr/>
        </p:nvSpPr>
        <p:spPr>
          <a:xfrm>
            <a:off x="5181599" y="4572000"/>
            <a:ext cx="3962401" cy="572464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4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树，删除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35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后</a:t>
            </a:r>
            <a:endParaRPr lang="zh-CN" altLang="en-US" sz="2600" dirty="0">
              <a:solidFill>
                <a:srgbClr val="FFC000"/>
              </a:solidFill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4267200" y="1905000"/>
            <a:ext cx="720000" cy="432000"/>
          </a:xfrm>
          <a:prstGeom prst="rect">
            <a:avLst/>
          </a:prstGeom>
          <a:solidFill>
            <a:srgbClr val="FFCCC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27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7.6.3 B+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 B+</a:t>
            </a:r>
            <a:r>
              <a:rPr lang="zh-CN" altLang="en-US" kern="0" dirty="0" smtClean="0">
                <a:solidFill>
                  <a:srgbClr val="008000"/>
                </a:solidFill>
              </a:rPr>
              <a:t>树与</a:t>
            </a:r>
            <a:r>
              <a:rPr lang="en-US" altLang="zh-CN" kern="0" dirty="0" smtClean="0">
                <a:solidFill>
                  <a:srgbClr val="008000"/>
                </a:solidFill>
              </a:rPr>
              <a:t>B_</a:t>
            </a:r>
            <a:r>
              <a:rPr lang="zh-CN" altLang="en-US" kern="0" dirty="0" smtClean="0">
                <a:solidFill>
                  <a:srgbClr val="008000"/>
                </a:solidFill>
              </a:rPr>
              <a:t>树的区别（</a:t>
            </a:r>
            <a:r>
              <a:rPr lang="en-US" altLang="zh-CN" kern="0" dirty="0" smtClean="0">
                <a:solidFill>
                  <a:srgbClr val="008000"/>
                </a:solidFill>
              </a:rPr>
              <a:t> m</a:t>
            </a:r>
            <a:r>
              <a:rPr lang="zh-CN" altLang="en-US" kern="0" dirty="0" smtClean="0">
                <a:solidFill>
                  <a:srgbClr val="008000"/>
                </a:solidFill>
              </a:rPr>
              <a:t>阶）：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j-lt"/>
              </a:rPr>
              <a:t>    </a:t>
            </a:r>
            <a:r>
              <a:rPr lang="en-US" altLang="zh-CN" kern="0" dirty="0" smtClean="0">
                <a:latin typeface="+mj-lt"/>
              </a:rPr>
              <a:t>1. B_</a:t>
            </a:r>
            <a:r>
              <a:rPr lang="zh-CN" altLang="en-US" kern="0" dirty="0" smtClean="0">
                <a:latin typeface="+mj-lt"/>
              </a:rPr>
              <a:t>树，有</a:t>
            </a:r>
            <a:r>
              <a:rPr lang="en-US" altLang="zh-CN" kern="0" dirty="0" smtClean="0">
                <a:latin typeface="+mj-lt"/>
              </a:rPr>
              <a:t>m</a:t>
            </a:r>
            <a:r>
              <a:rPr lang="zh-CN" altLang="en-US" kern="0" dirty="0" smtClean="0">
                <a:latin typeface="+mj-lt"/>
              </a:rPr>
              <a:t>棵子树的结点，有</a:t>
            </a:r>
            <a:r>
              <a:rPr lang="en-US" altLang="zh-CN" kern="0" dirty="0" smtClean="0">
                <a:latin typeface="+mj-lt"/>
              </a:rPr>
              <a:t>m-1</a:t>
            </a:r>
            <a:r>
              <a:rPr lang="zh-CN" altLang="en-US" kern="0" dirty="0" smtClean="0">
                <a:latin typeface="+mj-lt"/>
              </a:rPr>
              <a:t>个关键码；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  <a:latin typeface="+mj-lt"/>
              </a:rPr>
              <a:t>        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B+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树，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……………………..….m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个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…………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；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2. B_</a:t>
            </a:r>
            <a:r>
              <a:rPr lang="zh-CN" altLang="en-US" kern="0" dirty="0" smtClean="0">
                <a:latin typeface="+mj-lt"/>
              </a:rPr>
              <a:t>树，关键码不重复；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       B+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树，叶子结点包含完整的关键码；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buNone/>
              <a:defRPr/>
            </a:pPr>
            <a:r>
              <a:rPr lang="en-US" altLang="zh-CN" kern="0" dirty="0" smtClean="0"/>
              <a:t>    3. B+</a:t>
            </a:r>
            <a:r>
              <a:rPr lang="zh-CN" altLang="en-US" kern="0" dirty="0" smtClean="0"/>
              <a:t>树，分枝结点中的关键码为</a:t>
            </a:r>
            <a:endParaRPr lang="en-US" altLang="zh-CN" kern="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990099"/>
                </a:solidFill>
              </a:rPr>
              <a:t>                    </a:t>
            </a:r>
            <a:r>
              <a:rPr lang="zh-CN" altLang="en-US" kern="0" dirty="0" smtClean="0">
                <a:solidFill>
                  <a:srgbClr val="990099"/>
                </a:solidFill>
              </a:rPr>
              <a:t>其子结点中关键码的最大</a:t>
            </a:r>
            <a:r>
              <a:rPr lang="en-US" altLang="zh-CN" kern="0" dirty="0" smtClean="0">
                <a:solidFill>
                  <a:srgbClr val="990099"/>
                </a:solidFill>
              </a:rPr>
              <a:t>or</a:t>
            </a:r>
            <a:r>
              <a:rPr lang="zh-CN" altLang="en-US" kern="0" dirty="0" smtClean="0">
                <a:solidFill>
                  <a:srgbClr val="990099"/>
                </a:solidFill>
              </a:rPr>
              <a:t>最小值</a:t>
            </a:r>
            <a:endParaRPr lang="en-US" altLang="zh-CN" kern="0" dirty="0" smtClean="0">
              <a:solidFill>
                <a:srgbClr val="990099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219800" y="47244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0000CC"/>
                </a:solidFill>
              </a:rPr>
              <a:t>60     99</a:t>
            </a:r>
            <a:endParaRPr lang="zh-CN" altLang="en-US" sz="3000" dirty="0" smtClean="0">
              <a:solidFill>
                <a:srgbClr val="0000C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334000" y="4953000"/>
            <a:ext cx="18960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0"/>
          </p:cNvCxnSpPr>
          <p:nvPr/>
        </p:nvCxnSpPr>
        <p:spPr bwMode="auto">
          <a:xfrm flipV="1">
            <a:off x="2887200" y="4953000"/>
            <a:ext cx="1532400" cy="38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7043400" y="55116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85  99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6730800" y="5715000"/>
            <a:ext cx="423000" cy="6247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 flipV="1">
            <a:off x="7763400" y="5715000"/>
            <a:ext cx="228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1743600" y="6096000"/>
            <a:ext cx="1728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27 36 39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72000" y="60960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10 20</a:t>
            </a:r>
            <a:endParaRPr lang="zh-CN" altLang="en-US" sz="3000" dirty="0" smtClean="0"/>
          </a:p>
        </p:txBody>
      </p:sp>
      <p:sp>
        <p:nvSpPr>
          <p:cNvPr id="16" name="矩形 15"/>
          <p:cNvSpPr/>
          <p:nvPr/>
        </p:nvSpPr>
        <p:spPr bwMode="auto">
          <a:xfrm>
            <a:off x="1897200" y="53340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20  39  60</a:t>
            </a:r>
            <a:endParaRPr lang="zh-CN" altLang="en-US" sz="3000" dirty="0" smtClean="0">
              <a:solidFill>
                <a:srgbClr val="0000CC"/>
              </a:solidFill>
            </a:endParaRPr>
          </a:p>
        </p:txBody>
      </p:sp>
      <p:cxnSp>
        <p:nvCxnSpPr>
          <p:cNvPr id="17" name="直接连接符 16"/>
          <p:cNvCxnSpPr>
            <a:endCxn id="15" idx="0"/>
          </p:cNvCxnSpPr>
          <p:nvPr/>
        </p:nvCxnSpPr>
        <p:spPr bwMode="auto">
          <a:xfrm flipH="1">
            <a:off x="948000" y="5562600"/>
            <a:ext cx="11094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191400" y="5638800"/>
            <a:ext cx="13506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endCxn id="14" idx="0"/>
          </p:cNvCxnSpPr>
          <p:nvPr/>
        </p:nvCxnSpPr>
        <p:spPr bwMode="auto">
          <a:xfrm>
            <a:off x="2590800" y="5562600"/>
            <a:ext cx="168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3648600" y="60960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46 51 60</a:t>
            </a:r>
            <a:endParaRPr lang="zh-CN" altLang="en-US" sz="3000" dirty="0" smtClean="0"/>
          </a:p>
        </p:txBody>
      </p:sp>
      <p:sp>
        <p:nvSpPr>
          <p:cNvPr id="21" name="矩形 20"/>
          <p:cNvSpPr/>
          <p:nvPr/>
        </p:nvSpPr>
        <p:spPr bwMode="auto">
          <a:xfrm>
            <a:off x="5706000" y="60960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65 79 85</a:t>
            </a:r>
            <a:endParaRPr lang="zh-CN" altLang="en-US" sz="3000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7763400" y="60960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92 99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7.6.3 B+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kern="0" dirty="0" smtClean="0">
                <a:solidFill>
                  <a:srgbClr val="008000"/>
                </a:solidFill>
              </a:rPr>
              <a:t> B+</a:t>
            </a:r>
            <a:r>
              <a:rPr lang="zh-CN" altLang="en-US" kern="0" dirty="0" smtClean="0">
                <a:solidFill>
                  <a:srgbClr val="008000"/>
                </a:solidFill>
              </a:rPr>
              <a:t>树的基本操作：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zh-CN" altLang="en-US" kern="0" dirty="0" smtClean="0">
                <a:latin typeface="+mj-lt"/>
              </a:rPr>
              <a:t>    </a:t>
            </a:r>
            <a:r>
              <a:rPr lang="en-US" altLang="zh-CN" kern="0" dirty="0" smtClean="0">
                <a:latin typeface="+mj-lt"/>
              </a:rPr>
              <a:t>1. </a:t>
            </a:r>
            <a:r>
              <a:rPr lang="zh-CN" altLang="en-US" kern="0" dirty="0" smtClean="0">
                <a:latin typeface="+mj-lt"/>
              </a:rPr>
              <a:t>检索，必须查找到叶子</a:t>
            </a:r>
            <a:endParaRPr lang="en-US" altLang="zh-CN" kern="0" dirty="0" smtClean="0">
              <a:latin typeface="+mj-lt"/>
            </a:endParaRPr>
          </a:p>
          <a:p>
            <a:pPr algn="just">
              <a:lnSpc>
                <a:spcPct val="120000"/>
              </a:lnSpc>
              <a:spcBef>
                <a:spcPts val="240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2. </a:t>
            </a:r>
            <a:r>
              <a:rPr lang="zh-CN" altLang="en-US" kern="0" dirty="0" smtClean="0">
                <a:latin typeface="+mj-lt"/>
              </a:rPr>
              <a:t>插入、删除，都在叶子上进行</a:t>
            </a:r>
            <a:endParaRPr lang="en-US" altLang="zh-CN" kern="0" dirty="0" smtClean="0">
              <a:latin typeface="+mj-lt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4114800" y="37338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 </a:t>
            </a:r>
            <a:r>
              <a:rPr lang="en-US" altLang="zh-CN" sz="3000" dirty="0" smtClean="0">
                <a:solidFill>
                  <a:srgbClr val="0000CC"/>
                </a:solidFill>
              </a:rPr>
              <a:t>60     99</a:t>
            </a:r>
            <a:endParaRPr lang="zh-CN" altLang="en-US" sz="3000" dirty="0" smtClean="0">
              <a:solidFill>
                <a:srgbClr val="0000CC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 bwMode="auto">
          <a:xfrm>
            <a:off x="5229000" y="3962400"/>
            <a:ext cx="18960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0"/>
          </p:cNvCxnSpPr>
          <p:nvPr/>
        </p:nvCxnSpPr>
        <p:spPr bwMode="auto">
          <a:xfrm flipV="1">
            <a:off x="2782200" y="3962400"/>
            <a:ext cx="1532400" cy="38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 bwMode="auto">
          <a:xfrm>
            <a:off x="6938400" y="4521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>
                <a:solidFill>
                  <a:srgbClr val="0000CC"/>
                </a:solidFill>
              </a:rPr>
              <a:t>85  99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12" name="直接连接符 11"/>
          <p:cNvCxnSpPr/>
          <p:nvPr/>
        </p:nvCxnSpPr>
        <p:spPr bwMode="auto">
          <a:xfrm flipH="1">
            <a:off x="6625800" y="4724400"/>
            <a:ext cx="423000" cy="6247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 flipH="1" flipV="1">
            <a:off x="7658400" y="4724400"/>
            <a:ext cx="228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矩形 13"/>
          <p:cNvSpPr/>
          <p:nvPr/>
        </p:nvSpPr>
        <p:spPr bwMode="auto">
          <a:xfrm>
            <a:off x="1638600" y="5105400"/>
            <a:ext cx="1728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27 36 39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67000" y="51054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10 20</a:t>
            </a:r>
            <a:endParaRPr lang="zh-CN" altLang="en-US" sz="3000" dirty="0" smtClean="0"/>
          </a:p>
        </p:txBody>
      </p:sp>
      <p:sp>
        <p:nvSpPr>
          <p:cNvPr id="16" name="矩形 15"/>
          <p:cNvSpPr/>
          <p:nvPr/>
        </p:nvSpPr>
        <p:spPr bwMode="auto">
          <a:xfrm>
            <a:off x="1792200" y="43434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>
                <a:solidFill>
                  <a:srgbClr val="0000CC"/>
                </a:solidFill>
              </a:rPr>
              <a:t>20  39  60</a:t>
            </a:r>
            <a:endParaRPr lang="zh-CN" altLang="en-US" sz="3000" dirty="0" smtClean="0">
              <a:solidFill>
                <a:srgbClr val="0000CC"/>
              </a:solidFill>
            </a:endParaRPr>
          </a:p>
        </p:txBody>
      </p:sp>
      <p:cxnSp>
        <p:nvCxnSpPr>
          <p:cNvPr id="17" name="直接连接符 16"/>
          <p:cNvCxnSpPr>
            <a:endCxn id="15" idx="0"/>
          </p:cNvCxnSpPr>
          <p:nvPr/>
        </p:nvCxnSpPr>
        <p:spPr bwMode="auto">
          <a:xfrm flipH="1">
            <a:off x="843000" y="4572000"/>
            <a:ext cx="11094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>
            <a:off x="3086400" y="4648200"/>
            <a:ext cx="1350600" cy="7110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直接连接符 18"/>
          <p:cNvCxnSpPr>
            <a:endCxn id="14" idx="0"/>
          </p:cNvCxnSpPr>
          <p:nvPr/>
        </p:nvCxnSpPr>
        <p:spPr bwMode="auto">
          <a:xfrm>
            <a:off x="2485800" y="4572000"/>
            <a:ext cx="168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矩形 19"/>
          <p:cNvSpPr/>
          <p:nvPr/>
        </p:nvSpPr>
        <p:spPr bwMode="auto">
          <a:xfrm>
            <a:off x="3543600" y="51054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46 51 60</a:t>
            </a:r>
            <a:endParaRPr lang="zh-CN" altLang="en-US" sz="3000" dirty="0" smtClean="0"/>
          </a:p>
        </p:txBody>
      </p:sp>
      <p:sp>
        <p:nvSpPr>
          <p:cNvPr id="21" name="矩形 20"/>
          <p:cNvSpPr/>
          <p:nvPr/>
        </p:nvSpPr>
        <p:spPr bwMode="auto">
          <a:xfrm>
            <a:off x="5601000" y="5105400"/>
            <a:ext cx="18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65 79 85</a:t>
            </a:r>
            <a:endParaRPr lang="zh-CN" altLang="en-US" sz="3000" dirty="0" smtClean="0"/>
          </a:p>
        </p:txBody>
      </p:sp>
      <p:sp>
        <p:nvSpPr>
          <p:cNvPr id="22" name="矩形 21"/>
          <p:cNvSpPr/>
          <p:nvPr/>
        </p:nvSpPr>
        <p:spPr bwMode="auto">
          <a:xfrm>
            <a:off x="7658400" y="5105400"/>
            <a:ext cx="1152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92 99</a:t>
            </a:r>
            <a:endParaRPr lang="zh-CN" altLang="en-US" sz="3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1066800"/>
            <a:ext cx="9144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3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zh-CN" altLang="en-US" kern="0" dirty="0" smtClean="0"/>
              <a:t>  </a:t>
            </a:r>
            <a:r>
              <a:rPr lang="en-US" altLang="zh-CN" kern="0" dirty="0" smtClean="0"/>
              <a:t>4</a:t>
            </a:r>
            <a:r>
              <a:rPr lang="zh-CN" altLang="en-US" kern="0" dirty="0" smtClean="0"/>
              <a:t>种最小不平衡子树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，调整策略：</a:t>
            </a:r>
            <a:endParaRPr lang="en-US" altLang="zh-CN" kern="0" dirty="0" smtClean="0"/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 -- LL</a:t>
            </a:r>
            <a:r>
              <a:rPr lang="zh-CN" altLang="en-US" kern="0" dirty="0" smtClean="0">
                <a:solidFill>
                  <a:srgbClr val="C00000"/>
                </a:solidFill>
              </a:rPr>
              <a:t>型：</a:t>
            </a:r>
            <a:r>
              <a:rPr lang="zh-CN" altLang="en-US" kern="0" dirty="0" smtClean="0"/>
              <a:t>提拔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的左孩子，作为</a:t>
            </a:r>
            <a:r>
              <a:rPr lang="zh-CN" altLang="en-US" kern="0" dirty="0" smtClean="0">
                <a:solidFill>
                  <a:srgbClr val="0000CC"/>
                </a:solidFill>
              </a:rPr>
              <a:t>最小不平衡子树</a:t>
            </a:r>
            <a:r>
              <a:rPr lang="zh-CN" altLang="en-US" kern="0" dirty="0" smtClean="0"/>
              <a:t>的根，</a:t>
            </a:r>
            <a:r>
              <a:rPr lang="en-US" altLang="zh-CN" kern="0" dirty="0" smtClean="0"/>
              <a:t> 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/>
              <a:t>                   </a:t>
            </a:r>
            <a:r>
              <a:rPr lang="zh-CN" altLang="en-US" kern="0" dirty="0" smtClean="0">
                <a:solidFill>
                  <a:srgbClr val="008000"/>
                </a:solidFill>
              </a:rPr>
              <a:t>并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r>
              <a:rPr lang="zh-CN" altLang="en-US" kern="0" dirty="0" smtClean="0">
                <a:solidFill>
                  <a:srgbClr val="008000"/>
                </a:solidFill>
              </a:rPr>
              <a:t>保持二叉排序特性；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-- LR</a:t>
            </a:r>
            <a:r>
              <a:rPr lang="zh-CN" altLang="en-US" kern="0" dirty="0" smtClean="0">
                <a:solidFill>
                  <a:srgbClr val="C00000"/>
                </a:solidFill>
              </a:rPr>
              <a:t>型：</a:t>
            </a:r>
            <a:r>
              <a:rPr lang="en-US" altLang="zh-CN" kern="0" dirty="0" smtClean="0">
                <a:solidFill>
                  <a:srgbClr val="C00000"/>
                </a:solidFill>
              </a:rPr>
              <a:t> </a:t>
            </a:r>
            <a:r>
              <a:rPr lang="zh-CN" altLang="en-US" kern="0" dirty="0" smtClean="0"/>
              <a:t>提拔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的左孩子的右孩子，作为</a:t>
            </a:r>
            <a:r>
              <a:rPr lang="en-US" altLang="zh-CN" kern="0" dirty="0" smtClean="0"/>
              <a:t>………</a:t>
            </a:r>
            <a:r>
              <a:rPr lang="zh-CN" altLang="en-US" kern="0" dirty="0" smtClean="0"/>
              <a:t>的根，</a:t>
            </a:r>
            <a:endParaRPr lang="en-US" altLang="zh-CN" kern="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                   </a:t>
            </a:r>
            <a:r>
              <a:rPr lang="zh-CN" altLang="en-US" kern="0" dirty="0" smtClean="0">
                <a:solidFill>
                  <a:srgbClr val="008000"/>
                </a:solidFill>
              </a:rPr>
              <a:t>并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r>
              <a:rPr lang="zh-CN" altLang="en-US" kern="0" dirty="0" smtClean="0">
                <a:solidFill>
                  <a:srgbClr val="008000"/>
                </a:solidFill>
              </a:rPr>
              <a:t>保持二叉排序特性； 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/>
              <a:t>   </a:t>
            </a:r>
            <a:r>
              <a:rPr lang="en-US" altLang="zh-CN" kern="0" dirty="0" smtClean="0">
                <a:solidFill>
                  <a:srgbClr val="C00000"/>
                </a:solidFill>
              </a:rPr>
              <a:t>-- RR</a:t>
            </a:r>
            <a:r>
              <a:rPr lang="zh-CN" altLang="en-US" kern="0" dirty="0" smtClean="0">
                <a:solidFill>
                  <a:srgbClr val="C00000"/>
                </a:solidFill>
              </a:rPr>
              <a:t>型：</a:t>
            </a:r>
            <a:r>
              <a:rPr lang="zh-CN" altLang="en-US" kern="0" dirty="0" smtClean="0"/>
              <a:t>提拔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的右孩子，作为</a:t>
            </a:r>
            <a:r>
              <a:rPr lang="en-US" altLang="zh-CN" kern="0" dirty="0" smtClean="0"/>
              <a:t>………..............</a:t>
            </a:r>
            <a:r>
              <a:rPr lang="zh-CN" altLang="en-US" kern="0" dirty="0" smtClean="0"/>
              <a:t>的根，</a:t>
            </a:r>
            <a:r>
              <a:rPr lang="en-US" altLang="zh-CN" kern="0" dirty="0" smtClean="0"/>
              <a:t> 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                   </a:t>
            </a:r>
            <a:r>
              <a:rPr lang="zh-CN" altLang="en-US" kern="0" dirty="0" smtClean="0">
                <a:solidFill>
                  <a:srgbClr val="008000"/>
                </a:solidFill>
              </a:rPr>
              <a:t>并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r>
              <a:rPr lang="zh-CN" altLang="en-US" kern="0" dirty="0" smtClean="0">
                <a:solidFill>
                  <a:srgbClr val="008000"/>
                </a:solidFill>
              </a:rPr>
              <a:t>保持二叉排序特性；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en-US" altLang="zh-CN" kern="0" dirty="0" smtClean="0">
                <a:solidFill>
                  <a:srgbClr val="C00000"/>
                </a:solidFill>
              </a:rPr>
              <a:t>   -- RL</a:t>
            </a:r>
            <a:r>
              <a:rPr lang="zh-CN" altLang="en-US" kern="0" dirty="0" smtClean="0">
                <a:solidFill>
                  <a:srgbClr val="C00000"/>
                </a:solidFill>
              </a:rPr>
              <a:t>型：</a:t>
            </a:r>
            <a:r>
              <a:rPr lang="zh-CN" altLang="en-US" kern="0" dirty="0" smtClean="0"/>
              <a:t>提拔</a:t>
            </a:r>
            <a:r>
              <a:rPr lang="en-US" altLang="zh-CN" kern="0" dirty="0" smtClean="0"/>
              <a:t>A</a:t>
            </a:r>
            <a:r>
              <a:rPr lang="zh-CN" altLang="en-US" kern="0" dirty="0" smtClean="0"/>
              <a:t>的右孩子的左孩子，作为</a:t>
            </a:r>
            <a:r>
              <a:rPr lang="en-US" altLang="zh-CN" kern="0" dirty="0" smtClean="0"/>
              <a:t>………</a:t>
            </a:r>
            <a:r>
              <a:rPr lang="zh-CN" altLang="en-US" kern="0" dirty="0" smtClean="0"/>
              <a:t>的根，</a:t>
            </a:r>
            <a:endParaRPr lang="en-US" altLang="zh-CN" kern="0" dirty="0" smtClean="0"/>
          </a:p>
          <a:p>
            <a:pPr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zh-CN" altLang="en-US" kern="0" dirty="0" smtClean="0"/>
              <a:t>                   </a:t>
            </a:r>
            <a:r>
              <a:rPr lang="zh-CN" altLang="en-US" kern="0" dirty="0" smtClean="0">
                <a:solidFill>
                  <a:srgbClr val="008000"/>
                </a:solidFill>
              </a:rPr>
              <a:t>并</a:t>
            </a:r>
            <a:r>
              <a:rPr lang="en-US" altLang="zh-CN" kern="0" dirty="0" smtClean="0">
                <a:solidFill>
                  <a:srgbClr val="008000"/>
                </a:solidFill>
              </a:rPr>
              <a:t>……</a:t>
            </a:r>
            <a:r>
              <a:rPr lang="zh-CN" altLang="en-US" kern="0" dirty="0" smtClean="0">
                <a:solidFill>
                  <a:srgbClr val="008000"/>
                </a:solidFill>
              </a:rPr>
              <a:t>保持二叉排序特性；</a:t>
            </a:r>
            <a:endParaRPr lang="en-US" altLang="zh-CN" kern="0" dirty="0" smtClean="0">
              <a:solidFill>
                <a:srgbClr val="008000"/>
              </a:solidFill>
            </a:endParaRPr>
          </a:p>
          <a:p>
            <a:pPr algn="just">
              <a:lnSpc>
                <a:spcPct val="13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latin typeface="+mj-lt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回顾：最小不平衡子树</a:t>
            </a:r>
            <a:r>
              <a:rPr lang="en-US" altLang="zh-CN" sz="4000" dirty="0" smtClean="0">
                <a:latin typeface="黑体" pitchFamily="2" charset="-122"/>
                <a:ea typeface="黑体" pitchFamily="2" charset="-122"/>
              </a:rPr>
              <a:t>—</a:t>
            </a:r>
            <a:r>
              <a:rPr lang="zh-CN" altLang="en-US" sz="4000" dirty="0" smtClean="0">
                <a:latin typeface="黑体" pitchFamily="2" charset="-122"/>
                <a:ea typeface="黑体" pitchFamily="2" charset="-122"/>
              </a:rPr>
              <a:t>调整模式</a:t>
            </a:r>
            <a:endParaRPr lang="zh-CN" altLang="en-US" sz="4000" dirty="0"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小结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04800" y="1219200"/>
            <a:ext cx="8839200" cy="395492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</a:t>
            </a:r>
            <a:r>
              <a:rPr lang="en-US" altLang="zh-CN" sz="3000" dirty="0" smtClean="0"/>
              <a:t>B-</a:t>
            </a:r>
            <a:r>
              <a:rPr lang="zh-CN" altLang="en-US" sz="3000" dirty="0" smtClean="0"/>
              <a:t>树、</a:t>
            </a:r>
            <a:r>
              <a:rPr lang="en-US" altLang="zh-CN" sz="3000" dirty="0" smtClean="0"/>
              <a:t>B+</a:t>
            </a:r>
            <a:r>
              <a:rPr lang="zh-CN" altLang="en-US" sz="3000" dirty="0" smtClean="0"/>
              <a:t>树的区别与联系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000" dirty="0" smtClean="0">
                <a:solidFill>
                  <a:srgbClr val="0000CC"/>
                </a:solidFill>
              </a:rPr>
              <a:t> </a:t>
            </a:r>
            <a:r>
              <a:rPr lang="zh-CN" altLang="en-US" sz="3000" dirty="0" smtClean="0">
                <a:solidFill>
                  <a:srgbClr val="0000CC"/>
                </a:solidFill>
              </a:rPr>
              <a:t>掌握：</a:t>
            </a:r>
            <a:r>
              <a:rPr lang="en-US" altLang="zh-CN" sz="3000" dirty="0" smtClean="0">
                <a:solidFill>
                  <a:srgbClr val="0000CC"/>
                </a:solidFill>
              </a:rPr>
              <a:t>B-</a:t>
            </a:r>
            <a:r>
              <a:rPr lang="zh-CN" altLang="en-US" sz="3000" dirty="0" smtClean="0">
                <a:solidFill>
                  <a:srgbClr val="0000CC"/>
                </a:solidFill>
              </a:rPr>
              <a:t>树上的基本操作</a:t>
            </a:r>
            <a:endParaRPr lang="en-US" altLang="zh-CN" sz="3000" dirty="0" smtClean="0">
              <a:solidFill>
                <a:srgbClr val="0000CC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查找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3000" dirty="0" smtClean="0"/>
              <a:t>             插入（结点分裂的原因和方法）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dirty="0" smtClean="0"/>
              <a:t>             </a:t>
            </a:r>
            <a:r>
              <a:rPr lang="zh-CN" altLang="en-US" sz="3000" dirty="0" smtClean="0"/>
              <a:t>删除（父子交换、兄弟合并的原因和方法）</a:t>
            </a:r>
            <a:endParaRPr lang="en-US" altLang="zh-CN" sz="3000" dirty="0" smtClean="0"/>
          </a:p>
          <a:p>
            <a:pPr>
              <a:lnSpc>
                <a:spcPct val="120000"/>
              </a:lnSpc>
              <a:spcBef>
                <a:spcPts val="2400"/>
              </a:spcBef>
              <a:spcAft>
                <a:spcPts val="0"/>
              </a:spcAft>
            </a:pPr>
            <a:r>
              <a:rPr lang="zh-CN" altLang="en-US" sz="3000" dirty="0" smtClean="0">
                <a:solidFill>
                  <a:srgbClr val="0000CC"/>
                </a:solidFill>
              </a:rPr>
              <a:t> 理解：</a:t>
            </a:r>
            <a:r>
              <a:rPr lang="en-US" altLang="zh-CN" sz="3000" dirty="0" smtClean="0"/>
              <a:t>B+</a:t>
            </a:r>
            <a:r>
              <a:rPr lang="zh-CN" altLang="en-US" sz="3000" dirty="0" smtClean="0"/>
              <a:t>树上的基本操作；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zh-CN" altLang="en-US" dirty="0">
                <a:latin typeface="黑体" pitchFamily="2" charset="-122"/>
                <a:ea typeface="黑体" pitchFamily="2" charset="-122"/>
              </a:rPr>
              <a:t>作业</a:t>
            </a:r>
          </a:p>
        </p:txBody>
      </p:sp>
      <p:sp>
        <p:nvSpPr>
          <p:cNvPr id="9220" name="Rectangle 8"/>
          <p:cNvSpPr>
            <a:spLocks noChangeArrowheads="1"/>
          </p:cNvSpPr>
          <p:nvPr/>
        </p:nvSpPr>
        <p:spPr bwMode="auto">
          <a:xfrm>
            <a:off x="381000" y="9842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381000" y="1066800"/>
            <a:ext cx="8763000" cy="216674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800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3200" dirty="0" smtClean="0"/>
              <a:t>P248 - 249 </a:t>
            </a:r>
          </a:p>
          <a:p>
            <a:pPr marL="1800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复习题 </a:t>
            </a:r>
            <a:r>
              <a:rPr lang="en-US" altLang="zh-CN" sz="3200" dirty="0" smtClean="0">
                <a:solidFill>
                  <a:srgbClr val="0000CC"/>
                </a:solidFill>
              </a:rPr>
              <a:t>12</a:t>
            </a:r>
            <a:r>
              <a:rPr lang="zh-CN" altLang="en-US" sz="3200" dirty="0" smtClean="0">
                <a:solidFill>
                  <a:srgbClr val="0000CC"/>
                </a:solidFill>
              </a:rPr>
              <a:t>，</a:t>
            </a:r>
            <a:r>
              <a:rPr lang="en-US" altLang="zh-CN" sz="3200" dirty="0" smtClean="0">
                <a:solidFill>
                  <a:srgbClr val="0000CC"/>
                </a:solidFill>
              </a:rPr>
              <a:t>13</a:t>
            </a:r>
          </a:p>
          <a:p>
            <a:pPr marL="18000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zh-CN" altLang="en-US" sz="3200" dirty="0" smtClean="0">
                <a:solidFill>
                  <a:srgbClr val="0000CC"/>
                </a:solidFill>
              </a:rPr>
              <a:t> 请从如下</a:t>
            </a:r>
            <a:r>
              <a:rPr lang="en-US" altLang="zh-CN" sz="3200" dirty="0" smtClean="0">
                <a:solidFill>
                  <a:srgbClr val="0000CC"/>
                </a:solidFill>
              </a:rPr>
              <a:t>4</a:t>
            </a:r>
            <a:r>
              <a:rPr lang="zh-CN" altLang="en-US" sz="3200" dirty="0" smtClean="0">
                <a:solidFill>
                  <a:srgbClr val="0000CC"/>
                </a:solidFill>
              </a:rPr>
              <a:t>阶</a:t>
            </a:r>
            <a:r>
              <a:rPr lang="en-US" altLang="zh-CN" sz="3200" dirty="0" smtClean="0">
                <a:solidFill>
                  <a:srgbClr val="0000CC"/>
                </a:solidFill>
              </a:rPr>
              <a:t>B-</a:t>
            </a:r>
            <a:r>
              <a:rPr lang="zh-CN" altLang="en-US" sz="3200" dirty="0" smtClean="0">
                <a:solidFill>
                  <a:srgbClr val="0000CC"/>
                </a:solidFill>
              </a:rPr>
              <a:t>树中依次删除</a:t>
            </a:r>
            <a:r>
              <a:rPr lang="en-US" altLang="zh-CN" sz="3200" dirty="0" smtClean="0">
                <a:solidFill>
                  <a:srgbClr val="0000CC"/>
                </a:solidFill>
              </a:rPr>
              <a:t>53,39, 64, 27</a:t>
            </a:r>
            <a:endParaRPr lang="en-US" altLang="zh-CN" sz="3200" dirty="0" smtClean="0"/>
          </a:p>
        </p:txBody>
      </p:sp>
      <p:sp>
        <p:nvSpPr>
          <p:cNvPr id="47" name="矩形 46"/>
          <p:cNvSpPr/>
          <p:nvPr/>
        </p:nvSpPr>
        <p:spPr bwMode="auto">
          <a:xfrm>
            <a:off x="3810000" y="32766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35</a:t>
            </a:r>
            <a:endParaRPr lang="zh-CN" altLang="en-US" sz="3000" dirty="0" smtClean="0"/>
          </a:p>
        </p:txBody>
      </p:sp>
      <p:cxnSp>
        <p:nvCxnSpPr>
          <p:cNvPr id="48" name="直接连接符 47"/>
          <p:cNvCxnSpPr>
            <a:endCxn id="50" idx="0"/>
          </p:cNvCxnSpPr>
          <p:nvPr/>
        </p:nvCxnSpPr>
        <p:spPr bwMode="auto">
          <a:xfrm flipH="1">
            <a:off x="2056200" y="3505200"/>
            <a:ext cx="1974600" cy="6858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9" name="直接连接符 48"/>
          <p:cNvCxnSpPr>
            <a:stCxn id="51" idx="0"/>
          </p:cNvCxnSpPr>
          <p:nvPr/>
        </p:nvCxnSpPr>
        <p:spPr bwMode="auto">
          <a:xfrm flipH="1" flipV="1">
            <a:off x="4572000" y="3555577"/>
            <a:ext cx="1495800" cy="5334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1516200" y="4191000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18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5257800" y="4088977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43   78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838200" y="5186609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13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2541000" y="5184198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2" idx="0"/>
          </p:cNvCxnSpPr>
          <p:nvPr/>
        </p:nvCxnSpPr>
        <p:spPr bwMode="auto">
          <a:xfrm flipH="1">
            <a:off x="1288200" y="4381210"/>
            <a:ext cx="456600" cy="805399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stCxn id="53" idx="0"/>
          </p:cNvCxnSpPr>
          <p:nvPr/>
        </p:nvCxnSpPr>
        <p:spPr bwMode="auto">
          <a:xfrm flipH="1" flipV="1">
            <a:off x="2430600" y="4381210"/>
            <a:ext cx="470400" cy="802988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矩形 55"/>
          <p:cNvSpPr/>
          <p:nvPr/>
        </p:nvSpPr>
        <p:spPr bwMode="auto">
          <a:xfrm>
            <a:off x="4267200" y="5174374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5638800" y="5184554"/>
            <a:ext cx="216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47   53  64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8043000" y="5174374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99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9" name="直接连接符 58"/>
          <p:cNvCxnSpPr>
            <a:endCxn id="56" idx="0"/>
          </p:cNvCxnSpPr>
          <p:nvPr/>
        </p:nvCxnSpPr>
        <p:spPr bwMode="auto">
          <a:xfrm flipH="1">
            <a:off x="4627200" y="4317577"/>
            <a:ext cx="7830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0" name="直接连接符 59"/>
          <p:cNvCxnSpPr>
            <a:endCxn id="57" idx="0"/>
          </p:cNvCxnSpPr>
          <p:nvPr/>
        </p:nvCxnSpPr>
        <p:spPr bwMode="auto">
          <a:xfrm>
            <a:off x="6012000" y="4317577"/>
            <a:ext cx="706800" cy="86697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直接连接符 61"/>
          <p:cNvCxnSpPr>
            <a:endCxn id="58" idx="0"/>
          </p:cNvCxnSpPr>
          <p:nvPr/>
        </p:nvCxnSpPr>
        <p:spPr bwMode="auto">
          <a:xfrm>
            <a:off x="6705600" y="4317577"/>
            <a:ext cx="1697400" cy="856797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151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1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棵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m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阶的</a:t>
            </a:r>
            <a:r>
              <a:rPr lang="en-US" altLang="zh-CN" kern="0" dirty="0" smtClean="0">
                <a:solidFill>
                  <a:srgbClr val="008000"/>
                </a:solidFill>
              </a:rPr>
              <a:t>B_</a:t>
            </a:r>
            <a:r>
              <a:rPr lang="zh-CN" altLang="en-US" kern="0" dirty="0" smtClean="0">
                <a:solidFill>
                  <a:srgbClr val="008000"/>
                </a:solidFill>
              </a:rPr>
              <a:t>树，若不空，则是如下的</a:t>
            </a:r>
            <a:r>
              <a:rPr lang="en-US" altLang="zh-CN" kern="0" dirty="0" smtClean="0">
                <a:solidFill>
                  <a:srgbClr val="008000"/>
                </a:solidFill>
              </a:rPr>
              <a:t>m</a:t>
            </a:r>
            <a:r>
              <a:rPr lang="zh-CN" altLang="en-US" kern="0" dirty="0" smtClean="0">
                <a:solidFill>
                  <a:srgbClr val="008000"/>
                </a:solidFill>
              </a:rPr>
              <a:t>叉树：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zh-CN" altLang="en-US" kern="0" dirty="0" smtClean="0">
                <a:latin typeface="+mj-lt"/>
              </a:rPr>
              <a:t>   </a:t>
            </a:r>
            <a:r>
              <a:rPr lang="zh-CN" altLang="en-US" sz="2400" kern="0" dirty="0" smtClean="0">
                <a:latin typeface="+mj-lt"/>
              </a:rPr>
              <a:t> </a:t>
            </a:r>
            <a:r>
              <a:rPr lang="en-US" altLang="zh-CN" sz="2400" kern="0" dirty="0" smtClean="0">
                <a:latin typeface="+mj-lt"/>
              </a:rPr>
              <a:t>(1) </a:t>
            </a:r>
            <a:r>
              <a:rPr lang="zh-CN" altLang="en-US" sz="2400" kern="0" dirty="0" smtClean="0">
                <a:latin typeface="+mj-lt"/>
              </a:rPr>
              <a:t>每个结点</a:t>
            </a:r>
            <a:r>
              <a:rPr lang="zh-CN" altLang="en-US" sz="2400" kern="0" dirty="0" smtClean="0">
                <a:solidFill>
                  <a:srgbClr val="C00000"/>
                </a:solidFill>
                <a:latin typeface="+mj-lt"/>
              </a:rPr>
              <a:t>至多</a:t>
            </a:r>
            <a:r>
              <a:rPr lang="zh-CN" altLang="en-US" sz="2400" kern="0" dirty="0" smtClean="0">
                <a:latin typeface="+mj-lt"/>
              </a:rPr>
              <a:t>有</a:t>
            </a:r>
            <a:r>
              <a:rPr lang="en-US" altLang="zh-CN" sz="2400" kern="0" dirty="0" smtClean="0">
                <a:latin typeface="+mj-lt"/>
              </a:rPr>
              <a:t>m</a:t>
            </a:r>
            <a:r>
              <a:rPr lang="zh-CN" altLang="en-US" sz="2400" kern="0" dirty="0" smtClean="0">
                <a:latin typeface="+mj-lt"/>
              </a:rPr>
              <a:t>棵子树、</a:t>
            </a:r>
            <a:r>
              <a:rPr lang="en-US" altLang="zh-CN" sz="2400" kern="0" dirty="0" smtClean="0">
                <a:latin typeface="+mj-lt"/>
              </a:rPr>
              <a:t>m-1</a:t>
            </a:r>
            <a:r>
              <a:rPr lang="zh-CN" altLang="en-US" sz="2400" kern="0" dirty="0" smtClean="0">
                <a:latin typeface="+mj-lt"/>
              </a:rPr>
              <a:t>个关键码；</a:t>
            </a:r>
            <a:r>
              <a:rPr lang="en-US" altLang="zh-CN" sz="2400" kern="0" dirty="0" smtClean="0">
                <a:solidFill>
                  <a:srgbClr val="C00000"/>
                </a:solidFill>
                <a:latin typeface="+mj-lt"/>
              </a:rPr>
              <a:t>(m</a:t>
            </a:r>
            <a:r>
              <a:rPr lang="zh-CN" altLang="en-US" sz="2400" kern="0" dirty="0" smtClean="0">
                <a:solidFill>
                  <a:srgbClr val="C00000"/>
                </a:solidFill>
                <a:latin typeface="+mj-lt"/>
              </a:rPr>
              <a:t>叉树</a:t>
            </a:r>
            <a:r>
              <a:rPr lang="en-US" altLang="zh-CN" sz="2400" kern="0" dirty="0" smtClean="0">
                <a:solidFill>
                  <a:srgbClr val="C00000"/>
                </a:solidFill>
                <a:latin typeface="+mj-lt"/>
              </a:rPr>
              <a:t>)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400" kern="0" dirty="0" smtClean="0">
                <a:latin typeface="+mj-lt"/>
              </a:rPr>
              <a:t>    (2) </a:t>
            </a:r>
            <a:r>
              <a:rPr lang="zh-CN" altLang="en-US" sz="2400" kern="0" dirty="0" smtClean="0">
                <a:latin typeface="+mj-lt"/>
              </a:rPr>
              <a:t>若</a:t>
            </a:r>
            <a:r>
              <a:rPr lang="zh-CN" altLang="en-US" sz="2400" kern="0" dirty="0" smtClean="0">
                <a:solidFill>
                  <a:srgbClr val="990099"/>
                </a:solidFill>
                <a:latin typeface="+mj-lt"/>
              </a:rPr>
              <a:t>根</a:t>
            </a:r>
            <a:r>
              <a:rPr lang="zh-CN" altLang="en-US" sz="2400" kern="0" dirty="0" smtClean="0">
                <a:latin typeface="+mj-lt"/>
              </a:rPr>
              <a:t>不是叶子，</a:t>
            </a:r>
            <a:r>
              <a:rPr lang="zh-CN" altLang="en-US" sz="2400" kern="0" dirty="0" smtClean="0">
                <a:solidFill>
                  <a:srgbClr val="990099"/>
                </a:solidFill>
                <a:latin typeface="+mj-lt"/>
              </a:rPr>
              <a:t>至少</a:t>
            </a:r>
            <a:r>
              <a:rPr lang="zh-CN" altLang="en-US" sz="2400" kern="0" dirty="0" smtClean="0">
                <a:latin typeface="+mj-lt"/>
              </a:rPr>
              <a:t>有</a:t>
            </a:r>
            <a:r>
              <a:rPr lang="en-US" altLang="zh-CN" sz="2400" kern="0" dirty="0" smtClean="0">
                <a:latin typeface="+mj-lt"/>
              </a:rPr>
              <a:t>2</a:t>
            </a:r>
            <a:r>
              <a:rPr lang="zh-CN" altLang="en-US" sz="2400" kern="0" dirty="0" smtClean="0">
                <a:latin typeface="+mj-lt"/>
              </a:rPr>
              <a:t>棵子树；</a:t>
            </a:r>
            <a:r>
              <a:rPr lang="en-US" altLang="zh-CN" sz="2400" kern="0" dirty="0" smtClean="0">
                <a:solidFill>
                  <a:srgbClr val="990099"/>
                </a:solidFill>
                <a:latin typeface="+mj-lt"/>
              </a:rPr>
              <a:t>(</a:t>
            </a:r>
            <a:r>
              <a:rPr lang="zh-CN" altLang="en-US" sz="2400" kern="0" dirty="0" smtClean="0">
                <a:solidFill>
                  <a:srgbClr val="990099"/>
                </a:solidFill>
                <a:latin typeface="+mj-lt"/>
              </a:rPr>
              <a:t>由底层分裂生长</a:t>
            </a:r>
            <a:r>
              <a:rPr lang="en-US" altLang="zh-CN" sz="2400" kern="0" dirty="0" smtClean="0">
                <a:solidFill>
                  <a:srgbClr val="990099"/>
                </a:solidFill>
                <a:latin typeface="+mj-lt"/>
              </a:rPr>
              <a:t>)</a:t>
            </a: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400" kern="0" dirty="0" smtClean="0">
                <a:latin typeface="+mj-lt"/>
              </a:rPr>
              <a:t>    (3) </a:t>
            </a:r>
            <a:r>
              <a:rPr lang="zh-CN" altLang="en-US" sz="2400" kern="0" dirty="0" smtClean="0">
                <a:latin typeface="+mj-lt"/>
              </a:rPr>
              <a:t>除根外，</a:t>
            </a:r>
            <a:r>
              <a:rPr lang="zh-CN" altLang="en-US" sz="2400" kern="0" dirty="0" smtClean="0">
                <a:latin typeface="+mj-lt"/>
              </a:rPr>
              <a:t>每个结点</a:t>
            </a:r>
            <a:r>
              <a:rPr lang="zh-CN" altLang="en-US" sz="2400" kern="0" dirty="0" smtClean="0">
                <a:solidFill>
                  <a:srgbClr val="0000CC"/>
                </a:solidFill>
                <a:latin typeface="+mj-lt"/>
              </a:rPr>
              <a:t>至少有</a:t>
            </a:r>
            <a:r>
              <a:rPr lang="en-US" altLang="zh-CN" sz="2400" b="1" dirty="0" smtClean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sz="2400" dirty="0" smtClean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sz="2400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en-US" altLang="zh-CN" sz="2400" dirty="0" smtClean="0">
                <a:solidFill>
                  <a:srgbClr val="0000CC"/>
                </a:solidFill>
                <a:sym typeface="Symbol"/>
              </a:rPr>
              <a:t>-1</a:t>
            </a:r>
            <a:r>
              <a:rPr lang="zh-CN" altLang="en-US" sz="2400" dirty="0" smtClean="0">
                <a:solidFill>
                  <a:srgbClr val="0000CC"/>
                </a:solidFill>
                <a:sym typeface="Symbol"/>
              </a:rPr>
              <a:t>个关键码，每个内部节点至少有</a:t>
            </a:r>
            <a:r>
              <a:rPr lang="en-US" altLang="zh-CN" sz="2400" b="1" dirty="0">
                <a:solidFill>
                  <a:srgbClr val="0000CC"/>
                </a:solidFill>
                <a:sym typeface="Symbol"/>
              </a:rPr>
              <a:t></a:t>
            </a:r>
            <a:r>
              <a:rPr lang="en-US" altLang="zh-CN" sz="2400" dirty="0">
                <a:solidFill>
                  <a:srgbClr val="0000CC"/>
                </a:solidFill>
                <a:sym typeface="Symbol"/>
              </a:rPr>
              <a:t>m/2</a:t>
            </a:r>
            <a:r>
              <a:rPr lang="en-US" altLang="zh-CN" sz="2400" b="1" dirty="0" smtClean="0">
                <a:solidFill>
                  <a:srgbClr val="0000CC"/>
                </a:solidFill>
                <a:sym typeface="Symbol"/>
              </a:rPr>
              <a:t></a:t>
            </a:r>
            <a:r>
              <a:rPr lang="zh-CN" altLang="en-US" sz="2400" dirty="0" smtClean="0">
                <a:solidFill>
                  <a:srgbClr val="0000CC"/>
                </a:solidFill>
                <a:sym typeface="Symbol"/>
              </a:rPr>
              <a:t>个子树 </a:t>
            </a:r>
            <a:r>
              <a:rPr lang="zh-CN" altLang="en-US" sz="2400" kern="0" dirty="0">
                <a:solidFill>
                  <a:srgbClr val="990099"/>
                </a:solidFill>
                <a:latin typeface="+mj-lt"/>
                <a:sym typeface="Symbol"/>
              </a:rPr>
              <a:t>（半满性质）</a:t>
            </a:r>
            <a:endParaRPr lang="en-US" altLang="zh-CN" sz="2400" kern="0" dirty="0">
              <a:solidFill>
                <a:srgbClr val="990099"/>
              </a:solidFill>
              <a:latin typeface="+mj-lt"/>
              <a:sym typeface="Symbol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400" kern="0" dirty="0" smtClean="0">
                <a:latin typeface="+mj-lt"/>
                <a:sym typeface="Symbol"/>
              </a:rPr>
              <a:t>    (4) </a:t>
            </a:r>
            <a:r>
              <a:rPr lang="zh-CN" altLang="en-US" sz="2400" kern="0" dirty="0" smtClean="0">
                <a:latin typeface="+mj-lt"/>
                <a:sym typeface="Symbol"/>
              </a:rPr>
              <a:t>所有</a:t>
            </a:r>
            <a:r>
              <a:rPr lang="zh-CN" altLang="en-US" sz="2400" kern="0" dirty="0" smtClean="0">
                <a:solidFill>
                  <a:srgbClr val="990099"/>
                </a:solidFill>
                <a:latin typeface="+mj-lt"/>
                <a:sym typeface="Symbol"/>
              </a:rPr>
              <a:t>叶子在同一层</a:t>
            </a:r>
            <a:r>
              <a:rPr lang="zh-CN" altLang="en-US" sz="2400" kern="0" dirty="0" smtClean="0">
                <a:latin typeface="+mj-lt"/>
                <a:sym typeface="Symbol"/>
              </a:rPr>
              <a:t>；</a:t>
            </a:r>
            <a:r>
              <a:rPr lang="en-US" altLang="zh-CN" sz="2400" kern="0" dirty="0" smtClean="0">
                <a:solidFill>
                  <a:srgbClr val="990099"/>
                </a:solidFill>
              </a:rPr>
              <a:t> (</a:t>
            </a:r>
            <a:r>
              <a:rPr lang="en-US" altLang="zh-CN" sz="2400" kern="0" dirty="0" smtClean="0">
                <a:solidFill>
                  <a:srgbClr val="990099"/>
                </a:solidFill>
                <a:sym typeface="Wingdings" pitchFamily="2" charset="2"/>
              </a:rPr>
              <a:t></a:t>
            </a:r>
            <a:r>
              <a:rPr lang="zh-CN" altLang="en-US" sz="2400" kern="0" dirty="0" smtClean="0">
                <a:solidFill>
                  <a:srgbClr val="990099"/>
                </a:solidFill>
                <a:sym typeface="Wingdings" pitchFamily="2" charset="2"/>
              </a:rPr>
              <a:t>是平衡的</a:t>
            </a:r>
            <a:r>
              <a:rPr lang="en-US" altLang="zh-CN" sz="2400" kern="0" dirty="0" smtClean="0">
                <a:solidFill>
                  <a:srgbClr val="990099"/>
                </a:solidFill>
              </a:rPr>
              <a:t>)</a:t>
            </a:r>
            <a:endParaRPr lang="en-US" altLang="zh-CN" sz="2400" kern="0" dirty="0" smtClean="0">
              <a:latin typeface="+mj-lt"/>
              <a:sym typeface="Symbol"/>
            </a:endParaRPr>
          </a:p>
          <a:p>
            <a:pPr algn="just">
              <a:spcBef>
                <a:spcPts val="0"/>
              </a:spcBef>
              <a:buNone/>
              <a:defRPr/>
            </a:pPr>
            <a:r>
              <a:rPr lang="en-US" altLang="zh-CN" sz="2400" kern="0" dirty="0" smtClean="0">
                <a:latin typeface="+mj-lt"/>
                <a:sym typeface="Symbol"/>
              </a:rPr>
              <a:t>    (5) </a:t>
            </a:r>
            <a:r>
              <a:rPr lang="zh-CN" altLang="en-US" sz="2400" kern="0" dirty="0" smtClean="0">
                <a:latin typeface="+mj-lt"/>
                <a:sym typeface="Symbol"/>
              </a:rPr>
              <a:t>结点构成为</a:t>
            </a:r>
            <a:r>
              <a:rPr lang="en-US" altLang="zh-CN" sz="2400" kern="0" dirty="0" smtClean="0">
                <a:latin typeface="+mj-lt"/>
                <a:sym typeface="Symbol"/>
              </a:rPr>
              <a:t>(parent, </a:t>
            </a:r>
            <a:r>
              <a:rPr lang="en-US" altLang="zh-CN" kern="0" dirty="0" smtClean="0">
                <a:latin typeface="+mj-lt"/>
                <a:sym typeface="Symbol"/>
              </a:rPr>
              <a:t>n, p</a:t>
            </a:r>
            <a:r>
              <a:rPr lang="en-US" altLang="zh-CN" b="1" kern="0" baseline="-25000" dirty="0" smtClean="0">
                <a:latin typeface="+mj-lt"/>
                <a:sym typeface="Symbol"/>
              </a:rPr>
              <a:t>0</a:t>
            </a:r>
            <a:r>
              <a:rPr lang="en-US" altLang="zh-CN" kern="0" dirty="0" smtClean="0">
                <a:latin typeface="+mj-lt"/>
                <a:sym typeface="Symbol"/>
              </a:rPr>
              <a:t>, k</a:t>
            </a:r>
            <a:r>
              <a:rPr lang="en-US" altLang="zh-CN" b="1" kern="0" baseline="-25000" dirty="0" smtClean="0">
                <a:latin typeface="+mj-lt"/>
                <a:sym typeface="Symbol"/>
              </a:rPr>
              <a:t>1</a:t>
            </a:r>
            <a:r>
              <a:rPr lang="en-US" altLang="zh-CN" kern="0" dirty="0" smtClean="0">
                <a:latin typeface="+mj-lt"/>
                <a:sym typeface="Symbol"/>
              </a:rPr>
              <a:t>, p</a:t>
            </a:r>
            <a:r>
              <a:rPr lang="en-US" altLang="zh-CN" b="1" kern="0" baseline="-25000" dirty="0" smtClean="0">
                <a:latin typeface="+mj-lt"/>
                <a:sym typeface="Symbol"/>
              </a:rPr>
              <a:t>1</a:t>
            </a:r>
            <a:r>
              <a:rPr lang="en-US" altLang="zh-CN" kern="0" dirty="0" smtClean="0">
                <a:latin typeface="+mj-lt"/>
                <a:sym typeface="Symbol"/>
              </a:rPr>
              <a:t>, …, k</a:t>
            </a:r>
            <a:r>
              <a:rPr lang="en-US" altLang="zh-CN" b="1" kern="0" baseline="-25000" dirty="0" smtClean="0">
                <a:latin typeface="+mj-lt"/>
                <a:sym typeface="Symbol"/>
              </a:rPr>
              <a:t>n-1</a:t>
            </a:r>
            <a:r>
              <a:rPr lang="en-US" altLang="zh-CN" kern="0" dirty="0" smtClean="0">
                <a:latin typeface="+mj-lt"/>
                <a:sym typeface="Symbol"/>
              </a:rPr>
              <a:t>, p</a:t>
            </a:r>
            <a:r>
              <a:rPr lang="en-US" altLang="zh-CN" b="1" kern="0" baseline="-25000" dirty="0" smtClean="0">
                <a:latin typeface="+mj-lt"/>
                <a:sym typeface="Symbol"/>
              </a:rPr>
              <a:t>n-1</a:t>
            </a:r>
            <a:r>
              <a:rPr lang="en-US" altLang="zh-CN" sz="2400" kern="0" dirty="0" smtClean="0">
                <a:latin typeface="+mj-lt"/>
                <a:sym typeface="Symbol"/>
              </a:rPr>
              <a:t>)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kern="0" dirty="0" smtClean="0">
                <a:latin typeface="+mj-lt"/>
                <a:sym typeface="Symbol"/>
              </a:rPr>
              <a:t>         </a:t>
            </a:r>
            <a:r>
              <a:rPr lang="zh-CN" altLang="en-US" sz="2400" kern="0" dirty="0" smtClean="0">
                <a:latin typeface="+mj-lt"/>
                <a:sym typeface="Symbol"/>
              </a:rPr>
              <a:t>有</a:t>
            </a:r>
            <a:r>
              <a:rPr lang="en-US" altLang="zh-CN" sz="2400" kern="0" dirty="0" smtClean="0">
                <a:solidFill>
                  <a:srgbClr val="0000CC"/>
                </a:solidFill>
                <a:latin typeface="+mj-lt"/>
                <a:sym typeface="Symbol"/>
              </a:rPr>
              <a:t>j</a:t>
            </a:r>
            <a:r>
              <a:rPr lang="zh-CN" altLang="en-US" sz="2400" kern="0" dirty="0" smtClean="0">
                <a:solidFill>
                  <a:srgbClr val="0000CC"/>
                </a:solidFill>
                <a:latin typeface="+mj-lt"/>
                <a:sym typeface="Symbol"/>
              </a:rPr>
              <a:t>个孩子</a:t>
            </a:r>
            <a:r>
              <a:rPr lang="zh-CN" altLang="en-US" sz="2400" kern="0" dirty="0" smtClean="0">
                <a:latin typeface="+mj-lt"/>
                <a:sym typeface="Symbol"/>
              </a:rPr>
              <a:t>的分枝结点有</a:t>
            </a:r>
            <a:r>
              <a:rPr lang="en-US" altLang="zh-CN" sz="2400" kern="0" dirty="0" smtClean="0">
                <a:solidFill>
                  <a:srgbClr val="0000CC"/>
                </a:solidFill>
                <a:latin typeface="+mj-lt"/>
                <a:sym typeface="Symbol"/>
              </a:rPr>
              <a:t>j-1</a:t>
            </a:r>
            <a:r>
              <a:rPr lang="zh-CN" altLang="en-US" sz="2400" kern="0" dirty="0" smtClean="0">
                <a:solidFill>
                  <a:srgbClr val="0000CC"/>
                </a:solidFill>
                <a:latin typeface="+mj-lt"/>
                <a:sym typeface="Symbol"/>
              </a:rPr>
              <a:t>个关键码</a:t>
            </a:r>
            <a:r>
              <a:rPr lang="zh-CN" altLang="en-US" sz="2400" kern="0" dirty="0" smtClean="0">
                <a:latin typeface="+mj-lt"/>
                <a:sym typeface="Symbol"/>
              </a:rPr>
              <a:t>，满足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  <a:sym typeface="Symbol"/>
              </a:rPr>
              <a:t>k</a:t>
            </a:r>
            <a:r>
              <a:rPr lang="en-US" altLang="zh-CN" b="1" kern="0" baseline="-25000" dirty="0" err="1" smtClean="0">
                <a:solidFill>
                  <a:srgbClr val="0000CC"/>
                </a:solidFill>
                <a:latin typeface="+mj-lt"/>
                <a:sym typeface="Symbol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  <a:sym typeface="Symbol"/>
              </a:rPr>
              <a:t>&lt;k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j-lt"/>
                <a:sym typeface="Symbol"/>
              </a:rPr>
              <a:t>i+1</a:t>
            </a:r>
            <a:r>
              <a:rPr lang="zh-CN" altLang="en-US" sz="2400" kern="0" dirty="0" smtClean="0">
                <a:latin typeface="+mj-lt"/>
                <a:sym typeface="Symbol"/>
              </a:rPr>
              <a:t>，</a:t>
            </a:r>
            <a:endParaRPr lang="en-US" altLang="zh-CN" sz="2400" kern="0" dirty="0" smtClean="0">
              <a:latin typeface="+mj-lt"/>
              <a:sym typeface="Symbol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en-US" altLang="zh-CN" sz="2400" kern="0" dirty="0" smtClean="0">
                <a:latin typeface="+mj-lt"/>
                <a:sym typeface="Symbol"/>
              </a:rPr>
              <a:t>         </a:t>
            </a:r>
            <a:r>
              <a:rPr lang="en-US" altLang="zh-CN" kern="0" dirty="0" smtClean="0">
                <a:latin typeface="+mj-lt"/>
                <a:sym typeface="Symbol"/>
              </a:rPr>
              <a:t>p</a:t>
            </a:r>
            <a:r>
              <a:rPr lang="en-US" altLang="zh-CN" b="1" kern="0" baseline="-25000" dirty="0" smtClean="0">
                <a:latin typeface="+mj-lt"/>
                <a:sym typeface="Symbol"/>
              </a:rPr>
              <a:t>i</a:t>
            </a:r>
            <a:r>
              <a:rPr lang="zh-CN" altLang="en-US" sz="2400" kern="0" dirty="0" smtClean="0">
                <a:latin typeface="+mj-lt"/>
                <a:sym typeface="Symbol"/>
              </a:rPr>
              <a:t>所指结点中的关键码集合</a:t>
            </a:r>
            <a:r>
              <a:rPr lang="en-US" altLang="zh-CN" sz="2400" kern="0" dirty="0" smtClean="0">
                <a:latin typeface="+mj-lt"/>
                <a:sym typeface="Symbol"/>
              </a:rPr>
              <a:t>{</a:t>
            </a:r>
            <a:r>
              <a:rPr lang="en-US" altLang="zh-CN" kern="0" dirty="0" smtClean="0">
                <a:latin typeface="+mj-lt"/>
                <a:sym typeface="Symbol"/>
              </a:rPr>
              <a:t>k</a:t>
            </a:r>
            <a:r>
              <a:rPr lang="en-US" altLang="zh-CN" sz="2400" kern="0" dirty="0" smtClean="0">
                <a:latin typeface="+mj-lt"/>
                <a:sym typeface="Symbol"/>
              </a:rPr>
              <a:t>}</a:t>
            </a:r>
            <a:r>
              <a:rPr lang="zh-CN" altLang="en-US" sz="2400" kern="0" dirty="0" smtClean="0">
                <a:latin typeface="+mj-lt"/>
                <a:sym typeface="Symbol"/>
              </a:rPr>
              <a:t>，满足</a:t>
            </a:r>
            <a:r>
              <a:rPr lang="en-US" altLang="zh-CN" sz="2400" kern="0" dirty="0" smtClean="0">
                <a:latin typeface="+mj-lt"/>
                <a:sym typeface="Symbol"/>
              </a:rPr>
              <a:t>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  <a:sym typeface="Symbol"/>
              </a:rPr>
              <a:t>k</a:t>
            </a:r>
            <a:r>
              <a:rPr lang="en-US" altLang="zh-CN" b="1" kern="0" baseline="-25000" dirty="0" err="1" smtClean="0">
                <a:solidFill>
                  <a:srgbClr val="0000CC"/>
                </a:solidFill>
                <a:latin typeface="+mj-lt"/>
                <a:sym typeface="Symbol"/>
              </a:rPr>
              <a:t>i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  <a:sym typeface="Symbol"/>
              </a:rPr>
              <a:t>&lt;</a:t>
            </a:r>
            <a:r>
              <a:rPr lang="en-US" altLang="zh-CN" kern="0" dirty="0" smtClean="0">
                <a:solidFill>
                  <a:srgbClr val="FF0000"/>
                </a:solidFill>
                <a:latin typeface="+mj-lt"/>
                <a:sym typeface="Symbol"/>
              </a:rPr>
              <a:t>{k}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  <a:sym typeface="Symbol"/>
              </a:rPr>
              <a:t>&lt;k</a:t>
            </a:r>
            <a:r>
              <a:rPr lang="en-US" altLang="zh-CN" b="1" kern="0" baseline="-25000" dirty="0" smtClean="0">
                <a:solidFill>
                  <a:srgbClr val="0000CC"/>
                </a:solidFill>
                <a:latin typeface="+mj-lt"/>
                <a:sym typeface="Symbol"/>
              </a:rPr>
              <a:t>i+1</a:t>
            </a:r>
            <a:endParaRPr lang="en-US" altLang="zh-CN" b="1" kern="0" baseline="-25000" dirty="0" smtClean="0">
              <a:solidFill>
                <a:srgbClr val="0000CC"/>
              </a:solidFill>
              <a:latin typeface="+mj-lt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381000" y="5334000"/>
          <a:ext cx="8610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8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7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父指针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关键码个数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2800" b="1" baseline="-2500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struct</a:t>
            </a:r>
            <a:r>
              <a:rPr lang="en-US" altLang="zh-CN" kern="0" dirty="0" smtClean="0">
                <a:latin typeface="+mj-lt"/>
              </a:rPr>
              <a:t> </a:t>
            </a:r>
            <a:r>
              <a:rPr lang="en-US" altLang="zh-CN" kern="0" dirty="0" err="1" smtClean="0">
                <a:latin typeface="+mj-lt"/>
              </a:rPr>
              <a:t>BTNode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typedef</a:t>
            </a:r>
            <a:r>
              <a:rPr lang="en-US" altLang="zh-CN" kern="0" dirty="0" smtClean="0">
                <a:latin typeface="+mj-lt"/>
              </a:rPr>
              <a:t>  </a:t>
            </a:r>
            <a:r>
              <a:rPr lang="en-US" altLang="zh-CN" kern="0" dirty="0" err="1" smtClean="0">
                <a:latin typeface="+mj-lt"/>
              </a:rPr>
              <a:t>struct</a:t>
            </a:r>
            <a:r>
              <a:rPr lang="en-US" altLang="zh-CN" kern="0" dirty="0" smtClean="0">
                <a:latin typeface="+mj-lt"/>
              </a:rPr>
              <a:t> </a:t>
            </a:r>
            <a:r>
              <a:rPr lang="en-US" altLang="zh-CN" kern="0" dirty="0" err="1" smtClean="0">
                <a:latin typeface="+mj-lt"/>
              </a:rPr>
              <a:t>BTNode</a:t>
            </a:r>
            <a:r>
              <a:rPr lang="en-US" altLang="zh-CN" kern="0" dirty="0" smtClean="0">
                <a:latin typeface="+mj-lt"/>
              </a:rPr>
              <a:t> *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PBTNode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struct</a:t>
            </a:r>
            <a:r>
              <a:rPr lang="en-US" altLang="zh-CN" kern="0" dirty="0" smtClean="0">
                <a:latin typeface="+mj-lt"/>
              </a:rPr>
              <a:t> </a:t>
            </a:r>
            <a:r>
              <a:rPr lang="en-US" altLang="zh-CN" kern="0" dirty="0" err="1" smtClean="0">
                <a:latin typeface="+mj-lt"/>
              </a:rPr>
              <a:t>BTNode</a:t>
            </a:r>
            <a:r>
              <a:rPr lang="en-US" altLang="zh-CN" kern="0" dirty="0" smtClean="0">
                <a:latin typeface="+mj-lt"/>
              </a:rPr>
              <a:t> 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{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PBTNode</a:t>
            </a:r>
            <a:r>
              <a:rPr lang="en-US" altLang="zh-CN" kern="0" dirty="0" smtClean="0">
                <a:latin typeface="+mj-lt"/>
              </a:rPr>
              <a:t>  parent;   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kern="0" dirty="0" smtClean="0">
                <a:latin typeface="+mj-lt"/>
              </a:rPr>
              <a:t>  </a:t>
            </a:r>
            <a:r>
              <a:rPr lang="en-US" altLang="zh-CN" kern="0" dirty="0" err="1" smtClean="0">
                <a:latin typeface="+mj-lt"/>
              </a:rPr>
              <a:t>keyNum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PBTNode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* </a:t>
            </a:r>
            <a:r>
              <a:rPr lang="en-US" altLang="zh-CN" kern="0" dirty="0" err="1" smtClean="0">
                <a:latin typeface="+mj-lt"/>
              </a:rPr>
              <a:t>ptr</a:t>
            </a:r>
            <a:r>
              <a:rPr lang="en-US" altLang="zh-CN" kern="0" dirty="0" smtClean="0">
                <a:latin typeface="+mj-lt"/>
              </a:rPr>
              <a:t>;  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//m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个指针，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m-1</a:t>
            </a:r>
            <a:r>
              <a:rPr lang="zh-CN" altLang="en-US" kern="0" dirty="0" smtClean="0">
                <a:solidFill>
                  <a:srgbClr val="008000"/>
                </a:solidFill>
                <a:latin typeface="+mj-lt"/>
              </a:rPr>
              <a:t>个关键码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 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KeyType</a:t>
            </a: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 * </a:t>
            </a:r>
            <a:r>
              <a:rPr lang="en-US" altLang="zh-CN" kern="0" dirty="0" smtClean="0">
                <a:latin typeface="+mj-lt"/>
              </a:rPr>
              <a:t>key; </a:t>
            </a:r>
            <a:r>
              <a:rPr lang="en-US" altLang="zh-CN" kern="0" dirty="0" smtClean="0">
                <a:solidFill>
                  <a:srgbClr val="008000"/>
                </a:solidFill>
                <a:latin typeface="+mj-lt"/>
              </a:rPr>
              <a:t>//</a:t>
            </a:r>
            <a:r>
              <a:rPr lang="zh-CN" altLang="en-US" kern="0" dirty="0" smtClean="0">
                <a:solidFill>
                  <a:srgbClr val="008000"/>
                </a:solidFill>
              </a:rPr>
              <a:t>可以申请</a:t>
            </a:r>
            <a:r>
              <a:rPr lang="en-US" altLang="zh-CN" kern="0" dirty="0" smtClean="0">
                <a:solidFill>
                  <a:srgbClr val="008000"/>
                </a:solidFill>
              </a:rPr>
              <a:t>m</a:t>
            </a:r>
            <a:r>
              <a:rPr lang="zh-CN" altLang="en-US" kern="0" dirty="0" smtClean="0">
                <a:solidFill>
                  <a:srgbClr val="008000"/>
                </a:solidFill>
              </a:rPr>
              <a:t>个单元，但</a:t>
            </a:r>
            <a:r>
              <a:rPr lang="en-US" altLang="zh-CN" kern="0" dirty="0" err="1" smtClean="0">
                <a:solidFill>
                  <a:srgbClr val="008000"/>
                </a:solidFill>
              </a:rPr>
              <a:t>ptr</a:t>
            </a:r>
            <a:r>
              <a:rPr lang="en-US" altLang="zh-CN" kern="0" dirty="0" smtClean="0">
                <a:solidFill>
                  <a:srgbClr val="008000"/>
                </a:solidFill>
              </a:rPr>
              <a:t>[0]</a:t>
            </a:r>
            <a:r>
              <a:rPr lang="zh-CN" altLang="en-US" kern="0" dirty="0" smtClean="0">
                <a:solidFill>
                  <a:srgbClr val="008000"/>
                </a:solidFill>
              </a:rPr>
              <a:t>不使用</a:t>
            </a: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  <a:p>
            <a:pPr marL="108000" algn="just">
              <a:lnSpc>
                <a:spcPct val="6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}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typedef</a:t>
            </a:r>
            <a:r>
              <a:rPr lang="en-US" altLang="zh-CN" kern="0" dirty="0" smtClean="0">
                <a:latin typeface="+mj-lt"/>
              </a:rPr>
              <a:t>  </a:t>
            </a:r>
            <a:r>
              <a:rPr lang="en-US" altLang="zh-CN" kern="0" dirty="0" err="1" smtClean="0">
                <a:latin typeface="+mj-lt"/>
              </a:rPr>
              <a:t>struct</a:t>
            </a:r>
            <a:r>
              <a:rPr lang="en-US" altLang="zh-CN" kern="0" dirty="0" smtClean="0">
                <a:latin typeface="+mj-lt"/>
              </a:rPr>
              <a:t> </a:t>
            </a:r>
            <a:r>
              <a:rPr lang="en-US" altLang="zh-CN" kern="0" dirty="0" err="1" smtClean="0">
                <a:latin typeface="+mj-lt"/>
              </a:rPr>
              <a:t>BTNode</a:t>
            </a:r>
            <a:r>
              <a:rPr lang="en-US" altLang="zh-CN" kern="0" dirty="0" smtClean="0">
                <a:latin typeface="+mj-lt"/>
              </a:rPr>
              <a:t> *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BTree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05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</a:t>
            </a:r>
            <a:r>
              <a:rPr lang="en-US" altLang="zh-CN" kern="0" dirty="0" err="1" smtClean="0">
                <a:latin typeface="+mj-lt"/>
              </a:rPr>
              <a:t>typedef</a:t>
            </a:r>
            <a:r>
              <a:rPr lang="en-US" altLang="zh-CN" kern="0" dirty="0" smtClean="0">
                <a:latin typeface="+mj-lt"/>
              </a:rPr>
              <a:t>  </a:t>
            </a:r>
            <a:r>
              <a:rPr lang="en-US" altLang="zh-CN" kern="0" dirty="0" err="1" smtClean="0">
                <a:latin typeface="+mj-lt"/>
              </a:rPr>
              <a:t>BTree</a:t>
            </a:r>
            <a:r>
              <a:rPr lang="en-US" altLang="zh-CN" kern="0" dirty="0" smtClean="0">
                <a:latin typeface="+mj-lt"/>
              </a:rPr>
              <a:t> * </a:t>
            </a:r>
            <a:r>
              <a:rPr lang="en-US" altLang="zh-CN" kern="0" dirty="0" err="1" smtClean="0">
                <a:solidFill>
                  <a:srgbClr val="0000CC"/>
                </a:solidFill>
                <a:latin typeface="+mj-lt"/>
              </a:rPr>
              <a:t>PBTree</a:t>
            </a:r>
            <a:r>
              <a:rPr lang="en-US" altLang="zh-CN" kern="0" dirty="0" smtClean="0">
                <a:latin typeface="+mj-lt"/>
              </a:rPr>
              <a:t>;</a:t>
            </a:r>
          </a:p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kern="0" dirty="0" smtClean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1" y="990600"/>
            <a:ext cx="3048000" cy="574196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chemeClr val="bg1"/>
                </a:solidFill>
              </a:rPr>
              <a:t>B_</a:t>
            </a:r>
            <a:r>
              <a:rPr lang="zh-CN" altLang="en-US" kern="0" dirty="0" smtClean="0">
                <a:solidFill>
                  <a:schemeClr val="bg1"/>
                </a:solidFill>
              </a:rPr>
              <a:t>树的存储结构</a:t>
            </a:r>
            <a:endParaRPr lang="zh-CN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81000" y="5334000"/>
          <a:ext cx="8610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8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3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8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77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2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88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77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父指针</a:t>
                      </a:r>
                      <a:r>
                        <a:rPr lang="en-US" altLang="zh-CN" sz="2400" b="0" baseline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关键码个数</a:t>
                      </a:r>
                      <a:endParaRPr lang="en-US" altLang="zh-CN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p</a:t>
                      </a:r>
                      <a:r>
                        <a:rPr lang="en-US" altLang="zh-CN" sz="2800" b="1" baseline="-25000" dirty="0" smtClean="0">
                          <a:solidFill>
                            <a:srgbClr val="0000CC"/>
                          </a:solidFill>
                          <a:latin typeface="+mj-lt"/>
                          <a:ea typeface="黑体" pitchFamily="2" charset="-122"/>
                        </a:rPr>
                        <a:t>0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algn="ctr">
                        <a:lnSpc>
                          <a:spcPct val="95000"/>
                        </a:lnSpc>
                      </a:pPr>
                      <a:endParaRPr lang="en-US" altLang="zh-CN" sz="2400" b="0" dirty="0" smtClean="0">
                        <a:solidFill>
                          <a:schemeClr val="tx1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1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400" b="0" kern="1200" dirty="0" smtClean="0">
                        <a:solidFill>
                          <a:schemeClr val="tx1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600" b="1" kern="1200" dirty="0" smtClean="0">
                          <a:solidFill>
                            <a:schemeClr val="bg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b="0" kern="1200" dirty="0" smtClean="0">
                          <a:solidFill>
                            <a:schemeClr val="tx1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关键码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k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kern="1200" dirty="0" smtClean="0">
                        <a:solidFill>
                          <a:srgbClr val="0000CC"/>
                        </a:solidFill>
                        <a:latin typeface="+mn-lt"/>
                        <a:ea typeface="黑体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5000"/>
                        </a:lnSpc>
                      </a:pPr>
                      <a:r>
                        <a:rPr lang="zh-CN" altLang="en-US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子树指针</a:t>
                      </a:r>
                      <a:r>
                        <a:rPr lang="en-US" altLang="zh-CN" sz="2400" b="0" dirty="0" smtClean="0">
                          <a:solidFill>
                            <a:schemeClr val="tx1"/>
                          </a:solidFill>
                          <a:latin typeface="+mj-lt"/>
                          <a:ea typeface="黑体" pitchFamily="2" charset="-122"/>
                        </a:rPr>
                        <a:t> </a:t>
                      </a:r>
                      <a:r>
                        <a:rPr lang="en-US" altLang="zh-CN" sz="2800" b="1" kern="12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p</a:t>
                      </a:r>
                      <a:r>
                        <a:rPr lang="en-US" altLang="zh-CN" sz="2800" b="1" kern="1200" baseline="-25000" dirty="0" smtClean="0">
                          <a:solidFill>
                            <a:srgbClr val="0000CC"/>
                          </a:solidFill>
                          <a:latin typeface="+mn-lt"/>
                          <a:ea typeface="黑体" pitchFamily="2" charset="-122"/>
                          <a:cs typeface="+mn-cs"/>
                        </a:rPr>
                        <a:t>n-1</a:t>
                      </a:r>
                      <a:endParaRPr lang="en-US" altLang="zh-CN" sz="2800" b="1" dirty="0" smtClean="0">
                        <a:solidFill>
                          <a:srgbClr val="0000CC"/>
                        </a:solidFill>
                        <a:latin typeface="+mj-lt"/>
                        <a:ea typeface="黑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ED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1.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树的查找</a:t>
            </a:r>
            <a:endParaRPr lang="en-US" altLang="zh-CN" kern="0" dirty="0" smtClean="0">
              <a:solidFill>
                <a:srgbClr val="0000CC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28200" y="23874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9" name="直接连接符 8"/>
          <p:cNvCxnSpPr>
            <a:endCxn id="15" idx="0"/>
          </p:cNvCxnSpPr>
          <p:nvPr/>
        </p:nvCxnSpPr>
        <p:spPr bwMode="auto">
          <a:xfrm flipH="1">
            <a:off x="2445000" y="2575411"/>
            <a:ext cx="1669800" cy="62239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接连接符 9"/>
          <p:cNvCxnSpPr>
            <a:stCxn id="16" idx="0"/>
          </p:cNvCxnSpPr>
          <p:nvPr/>
        </p:nvCxnSpPr>
        <p:spPr bwMode="auto">
          <a:xfrm flipH="1" flipV="1">
            <a:off x="4696800" y="2575413"/>
            <a:ext cx="1198800" cy="532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矩形 14"/>
          <p:cNvSpPr/>
          <p:nvPr/>
        </p:nvSpPr>
        <p:spPr bwMode="auto">
          <a:xfrm>
            <a:off x="1905000" y="319780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5085600" y="31080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533400" y="4193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819400" y="4191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3" name="直接连接符 22"/>
          <p:cNvCxnSpPr>
            <a:endCxn id="21" idx="0"/>
          </p:cNvCxnSpPr>
          <p:nvPr/>
        </p:nvCxnSpPr>
        <p:spPr bwMode="auto">
          <a:xfrm flipH="1">
            <a:off x="1253400" y="3429000"/>
            <a:ext cx="880200" cy="7644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直接连接符 24"/>
          <p:cNvCxnSpPr>
            <a:stCxn id="22" idx="0"/>
          </p:cNvCxnSpPr>
          <p:nvPr/>
        </p:nvCxnSpPr>
        <p:spPr bwMode="auto">
          <a:xfrm flipH="1" flipV="1">
            <a:off x="2819400" y="3352800"/>
            <a:ext cx="360000" cy="8382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矩形 26"/>
          <p:cNvSpPr/>
          <p:nvPr/>
        </p:nvSpPr>
        <p:spPr bwMode="auto">
          <a:xfrm>
            <a:off x="4309200" y="4193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570400" y="4203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7357200" y="4193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2" name="直接连接符 31"/>
          <p:cNvCxnSpPr>
            <a:endCxn id="27" idx="0"/>
          </p:cNvCxnSpPr>
          <p:nvPr/>
        </p:nvCxnSpPr>
        <p:spPr bwMode="auto">
          <a:xfrm flipH="1">
            <a:off x="4669200" y="3352800"/>
            <a:ext cx="5886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直接连接符 34"/>
          <p:cNvCxnSpPr>
            <a:endCxn id="28" idx="0"/>
          </p:cNvCxnSpPr>
          <p:nvPr/>
        </p:nvCxnSpPr>
        <p:spPr bwMode="auto">
          <a:xfrm>
            <a:off x="5867400" y="3429000"/>
            <a:ext cx="423000" cy="7745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直接连接符 36"/>
          <p:cNvCxnSpPr>
            <a:endCxn id="29" idx="0"/>
          </p:cNvCxnSpPr>
          <p:nvPr/>
        </p:nvCxnSpPr>
        <p:spPr bwMode="auto">
          <a:xfrm>
            <a:off x="6553200" y="3352800"/>
            <a:ext cx="1164000" cy="8406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8" name="矩形 57"/>
          <p:cNvSpPr/>
          <p:nvPr/>
        </p:nvSpPr>
        <p:spPr>
          <a:xfrm>
            <a:off x="6096001" y="1040081"/>
            <a:ext cx="3048000" cy="1245919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r>
              <a:rPr lang="en-US" altLang="zh-CN" kern="0" dirty="0" smtClean="0">
                <a:solidFill>
                  <a:schemeClr val="bg1"/>
                </a:solidFill>
              </a:rPr>
              <a:t> </a:t>
            </a:r>
            <a:r>
              <a:rPr lang="zh-CN" altLang="en-US" kern="0" dirty="0" smtClean="0">
                <a:solidFill>
                  <a:schemeClr val="bg1"/>
                </a:solidFill>
              </a:rPr>
              <a:t>查找</a:t>
            </a:r>
            <a:r>
              <a:rPr lang="en-US" altLang="zh-CN" kern="0" dirty="0" smtClean="0">
                <a:solidFill>
                  <a:schemeClr val="bg1"/>
                </a:solidFill>
              </a:rPr>
              <a:t>50 ?</a:t>
            </a:r>
          </a:p>
          <a:p>
            <a:r>
              <a:rPr lang="en-US" altLang="zh-CN" kern="0" dirty="0" smtClean="0">
                <a:solidFill>
                  <a:schemeClr val="bg1"/>
                </a:solidFill>
              </a:rPr>
              <a:t> </a:t>
            </a:r>
            <a:r>
              <a:rPr lang="zh-CN" altLang="en-US" kern="0" dirty="0" smtClean="0">
                <a:solidFill>
                  <a:schemeClr val="bg1"/>
                </a:solidFill>
              </a:rPr>
              <a:t>查找</a:t>
            </a:r>
            <a:r>
              <a:rPr lang="en-US" altLang="zh-CN" kern="0" dirty="0" smtClean="0">
                <a:solidFill>
                  <a:schemeClr val="bg1"/>
                </a:solidFill>
              </a:rPr>
              <a:t>10 </a:t>
            </a:r>
            <a:r>
              <a:rPr lang="zh-CN" altLang="en-US" kern="0" dirty="0" smtClean="0">
                <a:solidFill>
                  <a:schemeClr val="bg1"/>
                </a:solidFill>
              </a:rPr>
              <a:t>？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</a:t>
            </a:r>
            <a:r>
              <a:rPr lang="en-US" altLang="zh-CN" kern="0" dirty="0" smtClean="0"/>
              <a:t>(1) </a:t>
            </a:r>
            <a:r>
              <a:rPr lang="zh-CN" altLang="en-US" kern="0" dirty="0" smtClean="0"/>
              <a:t>每个结点</a:t>
            </a:r>
            <a:r>
              <a:rPr lang="zh-CN" altLang="en-US" kern="0" dirty="0" smtClean="0">
                <a:solidFill>
                  <a:srgbClr val="C00000"/>
                </a:solidFill>
              </a:rPr>
              <a:t>至多</a:t>
            </a:r>
            <a:r>
              <a:rPr lang="zh-CN" altLang="en-US" kern="0" dirty="0" smtClean="0"/>
              <a:t>有</a:t>
            </a:r>
            <a:r>
              <a:rPr lang="en-US" altLang="zh-CN" kern="0" dirty="0" smtClean="0"/>
              <a:t>m</a:t>
            </a:r>
            <a:r>
              <a:rPr lang="zh-CN" altLang="en-US" kern="0" dirty="0" smtClean="0"/>
              <a:t>棵子树、</a:t>
            </a:r>
            <a:r>
              <a:rPr lang="en-US" altLang="zh-CN" kern="0" dirty="0" smtClean="0"/>
              <a:t>m-1</a:t>
            </a:r>
            <a:r>
              <a:rPr lang="zh-CN" altLang="en-US" kern="0" dirty="0" smtClean="0"/>
              <a:t>个关键码；</a:t>
            </a:r>
            <a:endParaRPr lang="en-US" altLang="zh-CN" kern="0" dirty="0" smtClean="0"/>
          </a:p>
        </p:txBody>
      </p:sp>
      <p:sp>
        <p:nvSpPr>
          <p:cNvPr id="24" name="矩形 23"/>
          <p:cNvSpPr/>
          <p:nvPr/>
        </p:nvSpPr>
        <p:spPr>
          <a:xfrm>
            <a:off x="5867400" y="1040081"/>
            <a:ext cx="3276601" cy="492443"/>
          </a:xfrm>
          <a:prstGeom prst="rect">
            <a:avLst/>
          </a:prstGeom>
          <a:solidFill>
            <a:srgbClr val="008000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30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0" name="直接连接符 29"/>
          <p:cNvCxnSpPr>
            <a:endCxn id="34" idx="0"/>
          </p:cNvCxnSpPr>
          <p:nvPr/>
        </p:nvCxnSpPr>
        <p:spPr bwMode="auto">
          <a:xfrm flipH="1">
            <a:off x="2902200" y="2438400"/>
            <a:ext cx="1441200" cy="53080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连接符 30"/>
          <p:cNvCxnSpPr>
            <a:stCxn id="36" idx="0"/>
          </p:cNvCxnSpPr>
          <p:nvPr/>
        </p:nvCxnSpPr>
        <p:spPr bwMode="auto">
          <a:xfrm flipH="1" flipV="1">
            <a:off x="4953000" y="2438400"/>
            <a:ext cx="1399800" cy="4410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矩形 33"/>
          <p:cNvSpPr/>
          <p:nvPr/>
        </p:nvSpPr>
        <p:spPr bwMode="auto">
          <a:xfrm>
            <a:off x="2362200" y="296920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3276600" y="381000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0" name="直接连接符 39"/>
          <p:cNvCxnSpPr>
            <a:endCxn id="38" idx="0"/>
          </p:cNvCxnSpPr>
          <p:nvPr/>
        </p:nvCxnSpPr>
        <p:spPr bwMode="auto">
          <a:xfrm flipH="1">
            <a:off x="1405800" y="3200400"/>
            <a:ext cx="1108800" cy="6120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直接连接符 40"/>
          <p:cNvCxnSpPr>
            <a:stCxn id="39" idx="0"/>
          </p:cNvCxnSpPr>
          <p:nvPr/>
        </p:nvCxnSpPr>
        <p:spPr bwMode="auto">
          <a:xfrm flipH="1" flipV="1">
            <a:off x="3276600" y="3200400"/>
            <a:ext cx="3600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45" name="直接连接符 44"/>
          <p:cNvCxnSpPr>
            <a:endCxn id="42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直接连接符 45"/>
          <p:cNvCxnSpPr>
            <a:endCxn id="43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直接连接符 46"/>
          <p:cNvCxnSpPr>
            <a:endCxn id="44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矩形 48"/>
          <p:cNvSpPr/>
          <p:nvPr/>
        </p:nvSpPr>
        <p:spPr bwMode="auto">
          <a:xfrm>
            <a:off x="2895600" y="38100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30</a:t>
            </a:r>
            <a:r>
              <a:rPr kumimoji="0" lang="en-US" altLang="zh-CN" sz="3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81000" y="4464040"/>
            <a:ext cx="8763000" cy="17081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kern="0" dirty="0" smtClean="0">
                <a:solidFill>
                  <a:schemeClr val="bg1"/>
                </a:solidFill>
              </a:rPr>
              <a:t> </a:t>
            </a:r>
            <a:r>
              <a:rPr lang="zh-CN" altLang="en-US" kern="0" dirty="0" smtClean="0">
                <a:solidFill>
                  <a:schemeClr val="bg1"/>
                </a:solidFill>
              </a:rPr>
              <a:t>先查找，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</a:rPr>
              <a:t>  (1) </a:t>
            </a:r>
            <a:r>
              <a:rPr lang="zh-CN" altLang="en-US" kern="0" dirty="0" smtClean="0">
                <a:solidFill>
                  <a:schemeClr val="bg1"/>
                </a:solidFill>
              </a:rPr>
              <a:t>若该结点中关键码</a:t>
            </a:r>
            <a:r>
              <a:rPr lang="zh-CN" altLang="en-US" kern="0" dirty="0" smtClean="0">
                <a:solidFill>
                  <a:srgbClr val="FFFF00"/>
                </a:solidFill>
              </a:rPr>
              <a:t>个数小于</a:t>
            </a:r>
            <a:r>
              <a:rPr lang="en-US" altLang="zh-CN" kern="0" dirty="0" smtClean="0">
                <a:solidFill>
                  <a:srgbClr val="FFFF00"/>
                </a:solidFill>
              </a:rPr>
              <a:t>m-1</a:t>
            </a:r>
            <a:r>
              <a:rPr lang="zh-CN" altLang="en-US" kern="0" dirty="0" smtClean="0">
                <a:solidFill>
                  <a:srgbClr val="FFFF00"/>
                </a:solidFill>
              </a:rPr>
              <a:t>，</a:t>
            </a:r>
            <a:r>
              <a:rPr lang="zh-CN" altLang="en-US" kern="0" dirty="0" smtClean="0">
                <a:solidFill>
                  <a:schemeClr val="bg1"/>
                </a:solidFill>
              </a:rPr>
              <a:t>则直接插入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</a:rPr>
              <a:t>  (2) </a:t>
            </a:r>
            <a:r>
              <a:rPr lang="zh-CN" altLang="en-US" kern="0" dirty="0" smtClean="0">
                <a:solidFill>
                  <a:schemeClr val="bg1"/>
                </a:solidFill>
              </a:rPr>
              <a:t>否则，将</a:t>
            </a:r>
            <a:r>
              <a:rPr lang="en-US" altLang="zh-CN" kern="0" dirty="0" smtClean="0">
                <a:solidFill>
                  <a:schemeClr val="bg1"/>
                </a:solidFill>
              </a:rPr>
              <a:t>key</a:t>
            </a:r>
            <a:r>
              <a:rPr lang="zh-CN" altLang="en-US" kern="0" dirty="0" smtClean="0">
                <a:solidFill>
                  <a:srgbClr val="FFC000"/>
                </a:solidFill>
              </a:rPr>
              <a:t>暂放</a:t>
            </a:r>
            <a:r>
              <a:rPr lang="zh-CN" altLang="en-US" kern="0" dirty="0" smtClean="0">
                <a:solidFill>
                  <a:schemeClr val="bg1"/>
                </a:solidFill>
              </a:rPr>
              <a:t>结点中，以</a:t>
            </a:r>
            <a:r>
              <a:rPr lang="zh-CN" altLang="en-US" kern="0" dirty="0" smtClean="0">
                <a:solidFill>
                  <a:srgbClr val="FF6699"/>
                </a:solidFill>
              </a:rPr>
              <a:t>中间值</a:t>
            </a:r>
            <a:r>
              <a:rPr lang="zh-CN" altLang="en-US" kern="0" dirty="0" smtClean="0">
                <a:solidFill>
                  <a:schemeClr val="bg1"/>
                </a:solidFill>
              </a:rPr>
              <a:t>将结点分裂</a:t>
            </a:r>
            <a:r>
              <a:rPr lang="en-US" altLang="zh-CN" kern="0" dirty="0" smtClean="0">
                <a:solidFill>
                  <a:schemeClr val="bg1"/>
                </a:solidFill>
              </a:rPr>
              <a:t>…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1981200" y="4455004"/>
            <a:ext cx="5334000" cy="574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chemeClr val="bg1"/>
                </a:solidFill>
              </a:rPr>
              <a:t>在</a:t>
            </a:r>
            <a:r>
              <a:rPr lang="zh-CN" altLang="en-US" kern="0" dirty="0" smtClean="0">
                <a:solidFill>
                  <a:srgbClr val="FFFF00"/>
                </a:solidFill>
              </a:rPr>
              <a:t>最下层</a:t>
            </a:r>
            <a:r>
              <a:rPr lang="zh-CN" altLang="en-US" kern="0" dirty="0" smtClean="0">
                <a:solidFill>
                  <a:schemeClr val="bg1"/>
                </a:solidFill>
              </a:rPr>
              <a:t>寻找插入位置</a:t>
            </a:r>
            <a:r>
              <a:rPr lang="en-US" altLang="zh-CN" kern="0" dirty="0" smtClean="0">
                <a:solidFill>
                  <a:schemeClr val="bg1"/>
                </a:solidFill>
              </a:rPr>
              <a:t>(</a:t>
            </a:r>
            <a:r>
              <a:rPr lang="zh-CN" altLang="en-US" kern="0" dirty="0" smtClean="0">
                <a:solidFill>
                  <a:schemeClr val="bg1"/>
                </a:solidFill>
              </a:rPr>
              <a:t>结点</a:t>
            </a:r>
            <a:r>
              <a:rPr lang="en-US" altLang="zh-CN" kern="0" dirty="0" smtClean="0">
                <a:solidFill>
                  <a:schemeClr val="bg1"/>
                </a:solidFill>
              </a:rPr>
              <a:t>)</a:t>
            </a:r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5943600" y="2112258"/>
            <a:ext cx="3200401" cy="492443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26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9" grpId="0" animBg="1"/>
      <p:bldP spid="25" grpId="0"/>
      <p:bldP spid="27" grpId="0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7.6.2 B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(B_</a:t>
            </a:r>
            <a:r>
              <a:rPr lang="zh-CN" altLang="en-US" dirty="0" smtClean="0">
                <a:latin typeface="黑体" pitchFamily="2" charset="-122"/>
                <a:ea typeface="黑体" pitchFamily="2" charset="-122"/>
              </a:rPr>
              <a:t>树</a:t>
            </a:r>
            <a:r>
              <a:rPr lang="en-US" altLang="zh-CN" dirty="0" smtClean="0">
                <a:latin typeface="黑体" pitchFamily="2" charset="-122"/>
                <a:ea typeface="黑体" pitchFamily="2" charset="-122"/>
              </a:rPr>
              <a:t>)</a:t>
            </a:r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1000" y="907450"/>
            <a:ext cx="8277225" cy="36513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F7E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30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0" y="990600"/>
            <a:ext cx="9144000" cy="55626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solidFill>
                  <a:srgbClr val="0000CC"/>
                </a:solidFill>
                <a:latin typeface="+mj-lt"/>
              </a:rPr>
              <a:t> 2. B_</a:t>
            </a:r>
            <a:r>
              <a:rPr lang="zh-CN" altLang="en-US" kern="0" dirty="0" smtClean="0">
                <a:solidFill>
                  <a:srgbClr val="0000CC"/>
                </a:solidFill>
                <a:latin typeface="+mj-lt"/>
              </a:rPr>
              <a:t>树的插入，</a:t>
            </a:r>
            <a:endParaRPr lang="en-US" altLang="zh-CN" kern="0" dirty="0" smtClean="0">
              <a:solidFill>
                <a:srgbClr val="0000CC"/>
              </a:solidFill>
              <a:latin typeface="+mj-lt"/>
            </a:endParaRPr>
          </a:p>
          <a:p>
            <a:pPr marL="108000" algn="just">
              <a:lnSpc>
                <a:spcPct val="130000"/>
              </a:lnSpc>
              <a:spcBef>
                <a:spcPts val="0"/>
              </a:spcBef>
              <a:buNone/>
              <a:defRPr/>
            </a:pPr>
            <a:r>
              <a:rPr lang="en-US" altLang="zh-CN" kern="0" dirty="0" smtClean="0">
                <a:latin typeface="+mj-lt"/>
              </a:rPr>
              <a:t>     </a:t>
            </a:r>
            <a:r>
              <a:rPr lang="en-US" altLang="zh-CN" kern="0" dirty="0" smtClean="0"/>
              <a:t>(1) </a:t>
            </a:r>
            <a:r>
              <a:rPr lang="zh-CN" altLang="en-US" kern="0" dirty="0" smtClean="0"/>
              <a:t>每个结点</a:t>
            </a:r>
            <a:r>
              <a:rPr lang="zh-CN" altLang="en-US" kern="0" dirty="0" smtClean="0">
                <a:solidFill>
                  <a:srgbClr val="C00000"/>
                </a:solidFill>
              </a:rPr>
              <a:t>至多</a:t>
            </a:r>
            <a:r>
              <a:rPr lang="zh-CN" altLang="en-US" kern="0" dirty="0" smtClean="0"/>
              <a:t>有</a:t>
            </a:r>
            <a:r>
              <a:rPr lang="en-US" altLang="zh-CN" kern="0" dirty="0" smtClean="0"/>
              <a:t>m</a:t>
            </a:r>
            <a:r>
              <a:rPr lang="zh-CN" altLang="en-US" kern="0" dirty="0" smtClean="0"/>
              <a:t>棵子树、</a:t>
            </a:r>
            <a:r>
              <a:rPr lang="en-US" altLang="zh-CN" kern="0" dirty="0" smtClean="0"/>
              <a:t>m-1</a:t>
            </a:r>
            <a:r>
              <a:rPr lang="zh-CN" altLang="en-US" kern="0" dirty="0" smtClean="0"/>
              <a:t>个关键码；</a:t>
            </a:r>
            <a:endParaRPr lang="en-US" altLang="zh-CN" kern="0" dirty="0" smtClean="0"/>
          </a:p>
        </p:txBody>
      </p:sp>
      <p:sp>
        <p:nvSpPr>
          <p:cNvPr id="28" name="矩形 27"/>
          <p:cNvSpPr/>
          <p:nvPr/>
        </p:nvSpPr>
        <p:spPr bwMode="auto">
          <a:xfrm>
            <a:off x="2362200" y="2969202"/>
            <a:ext cx="10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25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5542800" y="2879413"/>
            <a:ext cx="16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 53  90 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685800" y="3812411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 3 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12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37" name="直接连接符 36"/>
          <p:cNvCxnSpPr>
            <a:endCxn id="32" idx="0"/>
          </p:cNvCxnSpPr>
          <p:nvPr/>
        </p:nvCxnSpPr>
        <p:spPr bwMode="auto">
          <a:xfrm flipH="1">
            <a:off x="1405800" y="3200400"/>
            <a:ext cx="1108800" cy="612011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直接连接符 47"/>
          <p:cNvCxnSpPr/>
          <p:nvPr/>
        </p:nvCxnSpPr>
        <p:spPr bwMode="auto">
          <a:xfrm flipH="1" flipV="1">
            <a:off x="3276600" y="3200400"/>
            <a:ext cx="360000" cy="60960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矩形 49"/>
          <p:cNvSpPr/>
          <p:nvPr/>
        </p:nvSpPr>
        <p:spPr bwMode="auto">
          <a:xfrm>
            <a:off x="4766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50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027600" y="382259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黑体" pitchFamily="2" charset="-122"/>
              </a:rPr>
              <a:t>61  70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814400" y="3812410"/>
            <a:ext cx="72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zh-CN" sz="3000" dirty="0" smtClean="0"/>
              <a:t>95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54" name="直接连接符 53"/>
          <p:cNvCxnSpPr>
            <a:endCxn id="50" idx="0"/>
          </p:cNvCxnSpPr>
          <p:nvPr/>
        </p:nvCxnSpPr>
        <p:spPr bwMode="auto">
          <a:xfrm flipH="1">
            <a:off x="5126400" y="3200400"/>
            <a:ext cx="5886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直接连接符 54"/>
          <p:cNvCxnSpPr>
            <a:endCxn id="52" idx="0"/>
          </p:cNvCxnSpPr>
          <p:nvPr/>
        </p:nvCxnSpPr>
        <p:spPr bwMode="auto">
          <a:xfrm>
            <a:off x="6400800" y="3200400"/>
            <a:ext cx="346800" cy="62219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直接连接符 55"/>
          <p:cNvCxnSpPr>
            <a:endCxn id="53" idx="0"/>
          </p:cNvCxnSpPr>
          <p:nvPr/>
        </p:nvCxnSpPr>
        <p:spPr bwMode="auto">
          <a:xfrm>
            <a:off x="7010400" y="3200400"/>
            <a:ext cx="1164000" cy="612010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2895600" y="3808800"/>
            <a:ext cx="144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30</a:t>
            </a:r>
            <a:r>
              <a:rPr kumimoji="0" lang="en-US" altLang="zh-CN" sz="30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8" name="矩形 57"/>
          <p:cNvSpPr/>
          <p:nvPr/>
        </p:nvSpPr>
        <p:spPr bwMode="auto">
          <a:xfrm>
            <a:off x="2668200" y="4419600"/>
            <a:ext cx="198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solidFill>
                  <a:srgbClr val="0000CC"/>
                </a:solidFill>
                <a:effectLst/>
                <a:latin typeface="Arial" charset="0"/>
                <a:ea typeface="黑体" pitchFamily="2" charset="-122"/>
              </a:rPr>
              <a:t>26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30</a:t>
            </a:r>
            <a:r>
              <a:rPr kumimoji="0" lang="en-US" altLang="zh-CN" sz="3000" b="0" i="0" u="none" strike="noStrike" cap="none" normalizeH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  </a:t>
            </a:r>
            <a:r>
              <a:rPr kumimoji="0" lang="en-US" altLang="zh-CN" sz="3000" b="0" i="0" u="none" strike="noStrike" cap="none" normalizeH="0" baseline="0" dirty="0" smtClean="0">
                <a:ln>
                  <a:noFill/>
                </a:ln>
                <a:effectLst/>
                <a:latin typeface="Arial" charset="0"/>
                <a:ea typeface="黑体" pitchFamily="2" charset="-122"/>
              </a:rPr>
              <a:t>37</a:t>
            </a:r>
            <a:endParaRPr kumimoji="0" lang="zh-CN" altLang="en-US" sz="3000" b="0" i="0" u="none" strike="noStrike" cap="none" normalizeH="0" baseline="0" dirty="0" smtClean="0">
              <a:ln>
                <a:noFill/>
              </a:ln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0" y="5149840"/>
            <a:ext cx="9144000" cy="116955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chemeClr val="bg1"/>
                </a:solidFill>
              </a:rPr>
              <a:t> (2) </a:t>
            </a:r>
            <a:r>
              <a:rPr lang="zh-CN" altLang="en-US" kern="0" dirty="0" smtClean="0">
                <a:solidFill>
                  <a:schemeClr val="bg1"/>
                </a:solidFill>
              </a:rPr>
              <a:t>否则，将</a:t>
            </a:r>
            <a:r>
              <a:rPr lang="en-US" altLang="zh-CN" kern="0" dirty="0" smtClean="0">
                <a:solidFill>
                  <a:schemeClr val="bg1"/>
                </a:solidFill>
              </a:rPr>
              <a:t>key</a:t>
            </a:r>
            <a:r>
              <a:rPr lang="zh-CN" altLang="en-US" kern="0" dirty="0" smtClean="0">
                <a:solidFill>
                  <a:srgbClr val="FFC000"/>
                </a:solidFill>
              </a:rPr>
              <a:t>暂放</a:t>
            </a:r>
            <a:r>
              <a:rPr lang="zh-CN" altLang="en-US" kern="0" dirty="0" smtClean="0">
                <a:solidFill>
                  <a:schemeClr val="bg1"/>
                </a:solidFill>
              </a:rPr>
              <a:t>结点中，以</a:t>
            </a:r>
            <a:r>
              <a:rPr lang="zh-CN" altLang="en-US" kern="0" dirty="0" smtClean="0">
                <a:solidFill>
                  <a:srgbClr val="FF6699"/>
                </a:solidFill>
              </a:rPr>
              <a:t>中间值</a:t>
            </a:r>
            <a:r>
              <a:rPr lang="zh-CN" altLang="en-US" kern="0" dirty="0" smtClean="0">
                <a:solidFill>
                  <a:schemeClr val="bg1"/>
                </a:solidFill>
              </a:rPr>
              <a:t>将结点分裂为</a:t>
            </a:r>
            <a:r>
              <a:rPr lang="en-US" altLang="zh-CN" kern="0" dirty="0" smtClean="0">
                <a:solidFill>
                  <a:schemeClr val="bg1"/>
                </a:solidFill>
              </a:rPr>
              <a:t>2</a:t>
            </a:r>
            <a:r>
              <a:rPr lang="zh-CN" altLang="en-US" kern="0" dirty="0" smtClean="0">
                <a:solidFill>
                  <a:schemeClr val="bg1"/>
                </a:solidFill>
              </a:rPr>
              <a:t>个，</a:t>
            </a:r>
            <a:endParaRPr lang="en-US" altLang="zh-CN" kern="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kern="0" dirty="0" smtClean="0">
                <a:solidFill>
                  <a:srgbClr val="FFFF00"/>
                </a:solidFill>
              </a:rPr>
              <a:t>       </a:t>
            </a:r>
            <a:r>
              <a:rPr lang="zh-CN" altLang="en-US" kern="0" dirty="0" smtClean="0">
                <a:solidFill>
                  <a:srgbClr val="FFFF00"/>
                </a:solidFill>
              </a:rPr>
              <a:t>并将中间值“插入到父结点中”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3382200" y="4372800"/>
            <a:ext cx="576000" cy="576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2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895600" y="1026004"/>
            <a:ext cx="2339102" cy="5741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zh-CN" altLang="en-US" kern="0" dirty="0" smtClean="0">
                <a:solidFill>
                  <a:srgbClr val="0000CC"/>
                </a:solidFill>
              </a:rPr>
              <a:t>主要受限于：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 bwMode="auto">
          <a:xfrm>
            <a:off x="4191000" y="2286000"/>
            <a:ext cx="900000" cy="432000"/>
          </a:xfrm>
          <a:prstGeom prst="rect">
            <a:avLst/>
          </a:prstGeom>
          <a:solidFill>
            <a:srgbClr val="FFFFA7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3000" dirty="0" smtClean="0"/>
              <a:t>45</a:t>
            </a:r>
            <a:endParaRPr lang="zh-CN" altLang="en-US" sz="3000" dirty="0" smtClean="0"/>
          </a:p>
        </p:txBody>
      </p:sp>
      <p:cxnSp>
        <p:nvCxnSpPr>
          <p:cNvPr id="31" name="直接连接符 30"/>
          <p:cNvCxnSpPr/>
          <p:nvPr/>
        </p:nvCxnSpPr>
        <p:spPr bwMode="auto">
          <a:xfrm flipH="1">
            <a:off x="2902200" y="2438400"/>
            <a:ext cx="1441200" cy="530802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直接连接符 33"/>
          <p:cNvCxnSpPr/>
          <p:nvPr/>
        </p:nvCxnSpPr>
        <p:spPr bwMode="auto">
          <a:xfrm flipH="1" flipV="1">
            <a:off x="4953000" y="2438400"/>
            <a:ext cx="1399800" cy="441013"/>
          </a:xfrm>
          <a:prstGeom prst="line">
            <a:avLst/>
          </a:prstGeom>
          <a:solidFill>
            <a:srgbClr val="B9FFB9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5943600" y="2112258"/>
            <a:ext cx="3200401" cy="492443"/>
          </a:xfrm>
          <a:prstGeom prst="rect">
            <a:avLst/>
          </a:prstGeom>
          <a:solidFill>
            <a:srgbClr val="003366"/>
          </a:solidFill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600" kern="0" dirty="0" smtClean="0">
                <a:solidFill>
                  <a:schemeClr val="bg1"/>
                </a:solidFill>
              </a:rPr>
              <a:t> 3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阶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B-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树，插入</a:t>
            </a:r>
            <a:r>
              <a:rPr lang="en-US" altLang="zh-CN" sz="2600" kern="0" dirty="0" smtClean="0">
                <a:solidFill>
                  <a:schemeClr val="bg1"/>
                </a:solidFill>
              </a:rPr>
              <a:t>26 </a:t>
            </a:r>
            <a:r>
              <a:rPr lang="zh-CN" altLang="en-US" sz="2600" kern="0" dirty="0" smtClean="0">
                <a:solidFill>
                  <a:schemeClr val="bg1"/>
                </a:solidFill>
              </a:rPr>
              <a:t>？</a:t>
            </a:r>
            <a:endParaRPr lang="zh-CN" altLang="en-US" sz="2600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60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B9FFB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30000"/>
          </a:spcBef>
          <a:spcAft>
            <a:spcPct val="0"/>
          </a:spcAft>
          <a:buClrTx/>
          <a:buSzTx/>
          <a:buFontTx/>
          <a:buChar char="•"/>
          <a:tabLst/>
          <a:defRPr kumimoji="0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18015</TotalTime>
  <Words>3214</Words>
  <Application>Microsoft Office PowerPoint</Application>
  <PresentationFormat>全屏显示(4:3)</PresentationFormat>
  <Paragraphs>651</Paragraphs>
  <Slides>41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0" baseType="lpstr">
      <vt:lpstr>黑体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默认设计模板</vt:lpstr>
      <vt:lpstr>PowerPoint 演示文稿</vt:lpstr>
      <vt:lpstr>回顾：平衡二叉排序树(AVL树)</vt:lpstr>
      <vt:lpstr>回顾：最小不平衡子树</vt:lpstr>
      <vt:lpstr>回顾：最小不平衡子树—调整模式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7.6.2 B树(B_树)</vt:lpstr>
      <vt:lpstr>7.6.3 B+树</vt:lpstr>
      <vt:lpstr>7.6.3 B+树</vt:lpstr>
      <vt:lpstr>小结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lenovo-</dc:creator>
  <cp:lastModifiedBy>TB</cp:lastModifiedBy>
  <cp:revision>3472</cp:revision>
  <cp:lastPrinted>1601-01-01T00:00:00Z</cp:lastPrinted>
  <dcterms:created xsi:type="dcterms:W3CDTF">1601-01-01T00:00:00Z</dcterms:created>
  <dcterms:modified xsi:type="dcterms:W3CDTF">2021-05-11T04:57:04Z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