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454" r:id="rId3"/>
    <p:sldId id="501" r:id="rId4"/>
    <p:sldId id="502" r:id="rId5"/>
    <p:sldId id="457" r:id="rId6"/>
    <p:sldId id="458" r:id="rId7"/>
    <p:sldId id="459" r:id="rId8"/>
    <p:sldId id="460" r:id="rId9"/>
    <p:sldId id="461" r:id="rId10"/>
    <p:sldId id="462" r:id="rId11"/>
    <p:sldId id="463" r:id="rId12"/>
    <p:sldId id="464" r:id="rId13"/>
    <p:sldId id="469" r:id="rId14"/>
    <p:sldId id="465" r:id="rId15"/>
    <p:sldId id="467" r:id="rId16"/>
    <p:sldId id="470" r:id="rId17"/>
    <p:sldId id="468" r:id="rId18"/>
    <p:sldId id="471" r:id="rId19"/>
    <p:sldId id="472" r:id="rId20"/>
    <p:sldId id="473" r:id="rId21"/>
    <p:sldId id="474" r:id="rId22"/>
    <p:sldId id="475" r:id="rId23"/>
    <p:sldId id="477" r:id="rId24"/>
    <p:sldId id="478" r:id="rId25"/>
    <p:sldId id="476" r:id="rId26"/>
    <p:sldId id="480" r:id="rId27"/>
    <p:sldId id="496" r:id="rId28"/>
    <p:sldId id="497" r:id="rId29"/>
    <p:sldId id="498" r:id="rId30"/>
    <p:sldId id="515" r:id="rId31"/>
    <p:sldId id="499" r:id="rId32"/>
    <p:sldId id="514" r:id="rId33"/>
    <p:sldId id="503" r:id="rId34"/>
    <p:sldId id="511" r:id="rId35"/>
    <p:sldId id="500" r:id="rId36"/>
    <p:sldId id="516" r:id="rId37"/>
    <p:sldId id="479" r:id="rId38"/>
    <p:sldId id="485" r:id="rId39"/>
    <p:sldId id="504" r:id="rId40"/>
    <p:sldId id="517" r:id="rId41"/>
    <p:sldId id="487" r:id="rId42"/>
    <p:sldId id="505" r:id="rId43"/>
    <p:sldId id="489" r:id="rId44"/>
    <p:sldId id="518" r:id="rId45"/>
    <p:sldId id="490" r:id="rId46"/>
    <p:sldId id="491" r:id="rId47"/>
    <p:sldId id="506" r:id="rId48"/>
    <p:sldId id="512" r:id="rId49"/>
    <p:sldId id="520" r:id="rId50"/>
    <p:sldId id="507" r:id="rId51"/>
    <p:sldId id="508" r:id="rId52"/>
    <p:sldId id="509" r:id="rId53"/>
    <p:sldId id="510" r:id="rId5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990099"/>
    <a:srgbClr val="008000"/>
    <a:srgbClr val="FF0000"/>
    <a:srgbClr val="003366"/>
    <a:srgbClr val="FF6600"/>
    <a:srgbClr val="FFCCFF"/>
    <a:srgbClr val="FF99CC"/>
    <a:srgbClr val="B8E08C"/>
    <a:srgbClr val="A9DA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92" autoAdjust="0"/>
    <p:restoredTop sz="92069" autoAdjust="0"/>
  </p:normalViewPr>
  <p:slideViewPr>
    <p:cSldViewPr>
      <p:cViewPr varScale="1">
        <p:scale>
          <a:sx n="101" d="100"/>
          <a:sy n="101" d="100"/>
        </p:scale>
        <p:origin x="43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lnSpc>
                <a:spcPct val="125000"/>
              </a:lnSpc>
              <a:spcBef>
                <a:spcPct val="30000"/>
              </a:spcBef>
              <a:buFontTx/>
              <a:buChar char="•"/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lnSpc>
                <a:spcPct val="125000"/>
              </a:lnSpc>
              <a:spcBef>
                <a:spcPct val="30000"/>
              </a:spcBef>
              <a:buFontTx/>
              <a:buChar char="•"/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F080B5C6-E889-40A7-8E54-A2981A43B576}" type="datetimeFigureOut">
              <a:rPr lang="zh-CN" altLang="en-US"/>
              <a:pPr>
                <a:defRPr/>
              </a:pPr>
              <a:t>2021/5/13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125000"/>
              </a:lnSpc>
              <a:spcBef>
                <a:spcPct val="30000"/>
              </a:spcBef>
              <a:buFontTx/>
              <a:buChar char="•"/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lnSpc>
                <a:spcPct val="125000"/>
              </a:lnSpc>
              <a:spcBef>
                <a:spcPct val="30000"/>
              </a:spcBef>
              <a:buFontTx/>
              <a:buChar char="•"/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513A4CF3-9B0C-4DEC-8B48-5C471A056E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43E9878-AE2C-452F-9B07-D476D9D0D438}" type="slidenum">
              <a:rPr lang="zh-CN" altLang="en-US" smtClean="0">
                <a:latin typeface="Arial" pitchFamily="34" charset="0"/>
                <a:ea typeface="黑体" pitchFamily="49" charset="-122"/>
              </a:rPr>
              <a:pPr/>
              <a:t>2</a:t>
            </a:fld>
            <a:endParaRPr lang="zh-CN" altLang="en-US" smtClean="0"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0B7E5C-605F-44AB-BD05-AAA8BDFB2682}" type="slidenum">
              <a:rPr lang="zh-CN" altLang="en-US" smtClean="0">
                <a:latin typeface="Arial" pitchFamily="34" charset="0"/>
                <a:ea typeface="黑体" pitchFamily="49" charset="-122"/>
              </a:rPr>
              <a:pPr/>
              <a:t>15</a:t>
            </a:fld>
            <a:endParaRPr lang="zh-CN" altLang="en-US" smtClean="0"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11141-8BBA-4EEA-9476-13AAFACBA8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11465-D922-415A-BA4A-102317816D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B767F-8C0C-4FF0-849C-D8A86A803C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867215-D4CD-49E3-99AA-8A07DD96C0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7D1ED-7921-44EC-A331-3DEDD1C0C8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93927-22F5-449D-9204-B0F2DFFAD3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D24AB-718C-4670-9061-FEAEEEAD4D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39399-D4EC-4869-B6ED-F85E79D26F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65D63-503D-4E9A-83B9-1387CF8549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A76F0-22F0-469D-8355-BFB4309051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39076-83D5-4648-8153-7D5101A743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F1CD5-EDE4-4F96-A372-085C8F09F1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1621ABB7-7945-4935-8797-ED031E4D3D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kumimoji="1" lang="zh-CN" altLang="en-US" sz="6000" b="1" dirty="0">
                <a:solidFill>
                  <a:srgbClr val="5959D5"/>
                </a:solidFill>
                <a:ea typeface="楷体_GB2312"/>
                <a:cs typeface="楷体_GB2312"/>
              </a:rPr>
              <a:t>第</a:t>
            </a:r>
            <a:r>
              <a:rPr kumimoji="1" lang="en-US" altLang="zh-CN" sz="6000" b="1" dirty="0">
                <a:solidFill>
                  <a:srgbClr val="5959D5"/>
                </a:solidFill>
                <a:ea typeface="楷体_GB2312"/>
                <a:cs typeface="楷体_GB2312"/>
              </a:rPr>
              <a:t>9</a:t>
            </a:r>
            <a:r>
              <a:rPr kumimoji="1" lang="zh-CN" altLang="en-US" sz="6000" b="1" dirty="0">
                <a:solidFill>
                  <a:srgbClr val="5959D5"/>
                </a:solidFill>
                <a:ea typeface="楷体_GB2312"/>
                <a:cs typeface="楷体_GB2312"/>
              </a:rPr>
              <a:t>章 图</a:t>
            </a:r>
          </a:p>
          <a:p>
            <a:pPr algn="ctr" eaLnBrk="0" hangingPunct="0">
              <a:spcBef>
                <a:spcPct val="50000"/>
              </a:spcBef>
            </a:pPr>
            <a:r>
              <a:rPr kumimoji="1" lang="zh-CN" altLang="en-US" sz="4400" dirty="0">
                <a:solidFill>
                  <a:srgbClr val="292929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49" charset="-122"/>
                <a:ea typeface="黑体" pitchFamily="49" charset="-122"/>
              </a:rPr>
              <a:t>23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49" charset="-122"/>
                <a:ea typeface="黑体" pitchFamily="49" charset="-122"/>
              </a:rPr>
              <a:t>讲：</a:t>
            </a:r>
            <a:r>
              <a:rPr kumimoji="1" lang="zh-CN" altLang="en-US" sz="4400" dirty="0">
                <a:solidFill>
                  <a:srgbClr val="292929"/>
                </a:solidFill>
                <a:latin typeface="黑体" pitchFamily="49" charset="-122"/>
                <a:ea typeface="黑体" pitchFamily="49" charset="-122"/>
              </a:rPr>
              <a:t>图与图的表示</a:t>
            </a:r>
          </a:p>
        </p:txBody>
      </p:sp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205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</a:rPr>
              <a:t>河海大学计算机与信息学院</a:t>
            </a:r>
          </a:p>
        </p:txBody>
      </p:sp>
      <p:pic>
        <p:nvPicPr>
          <p:cNvPr id="205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相关概念</a:t>
            </a:r>
          </a:p>
        </p:txBody>
      </p:sp>
      <p:sp>
        <p:nvSpPr>
          <p:cNvPr id="8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410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25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顶点的度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D(V)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，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(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有向图顶点的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)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入度和出度：</a:t>
            </a:r>
            <a:endParaRPr lang="en-US" altLang="zh-CN" sz="32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--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有向图</a:t>
            </a:r>
            <a:r>
              <a:rPr lang="zh-CN" altLang="en-US" sz="3200" kern="0" dirty="0">
                <a:latin typeface="Arial" charset="0"/>
                <a:ea typeface="黑体" pitchFamily="2" charset="-122"/>
                <a:sym typeface="Wingdings" pitchFamily="2" charset="2"/>
              </a:rPr>
              <a:t>：</a:t>
            </a:r>
            <a:endParaRPr lang="en-US" altLang="zh-CN" sz="3200" kern="0" dirty="0">
              <a:latin typeface="Arial" charset="0"/>
              <a:ea typeface="黑体" pitchFamily="2" charset="-122"/>
              <a:sym typeface="Wingdings" pitchFamily="2" charset="2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008000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       </a:t>
            </a:r>
            <a:r>
              <a:rPr lang="en-US" altLang="zh-CN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V</a:t>
            </a:r>
            <a:r>
              <a:rPr lang="zh-CN" altLang="en-US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的入度：</a:t>
            </a:r>
            <a:endParaRPr lang="en-US" altLang="zh-CN" sz="3200" kern="0" dirty="0">
              <a:solidFill>
                <a:srgbClr val="990099"/>
              </a:solidFill>
              <a:latin typeface="Arial" charset="0"/>
              <a:ea typeface="黑体" pitchFamily="2" charset="-122"/>
              <a:sym typeface="Wingdings" pitchFamily="2" charset="2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008000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       </a:t>
            </a:r>
            <a:r>
              <a:rPr lang="en-US" altLang="zh-CN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V</a:t>
            </a:r>
            <a:r>
              <a:rPr lang="zh-CN" altLang="en-US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的出度：</a:t>
            </a:r>
            <a:endParaRPr lang="en-US" altLang="zh-CN" sz="3200" kern="0" dirty="0">
              <a:solidFill>
                <a:srgbClr val="990099"/>
              </a:solidFill>
              <a:latin typeface="Arial" charset="0"/>
              <a:ea typeface="黑体" pitchFamily="2" charset="-122"/>
              <a:sym typeface="Wingdings" pitchFamily="2" charset="2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       V</a:t>
            </a:r>
            <a:r>
              <a:rPr lang="zh-CN" altLang="en-US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的度：</a:t>
            </a:r>
            <a:endParaRPr lang="en-US" altLang="zh-CN" sz="3200" kern="0" dirty="0">
              <a:solidFill>
                <a:srgbClr val="990099"/>
              </a:solidFill>
              <a:latin typeface="Arial" charset="0"/>
              <a:ea typeface="黑体" pitchFamily="2" charset="-122"/>
              <a:sym typeface="Wingdings" pitchFamily="2" charset="2"/>
            </a:endParaRPr>
          </a:p>
          <a:p>
            <a:pPr marL="342900" indent="-342900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   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无向图</a:t>
            </a:r>
            <a:r>
              <a:rPr lang="zh-CN" altLang="en-US" sz="3200" kern="0" dirty="0">
                <a:latin typeface="Arial" charset="0"/>
                <a:ea typeface="黑体" pitchFamily="2" charset="-122"/>
                <a:sym typeface="Wingdings" pitchFamily="2" charset="2"/>
              </a:rPr>
              <a:t>：</a:t>
            </a:r>
            <a:endParaRPr lang="en-US" altLang="zh-CN" sz="3200" kern="0" dirty="0">
              <a:latin typeface="Arial" charset="0"/>
              <a:ea typeface="黑体" pitchFamily="2" charset="-122"/>
              <a:sym typeface="Wingdings" pitchFamily="2" charset="2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008000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       </a:t>
            </a:r>
            <a:r>
              <a:rPr lang="en-US" altLang="zh-CN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V</a:t>
            </a:r>
            <a:r>
              <a:rPr lang="zh-CN" altLang="en-US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的度：</a:t>
            </a:r>
            <a:endParaRPr lang="en-US" altLang="zh-CN" sz="3200" kern="0" dirty="0">
              <a:solidFill>
                <a:srgbClr val="990099"/>
              </a:solidFill>
              <a:latin typeface="Arial" charset="0"/>
              <a:ea typeface="黑体" pitchFamily="2" charset="-122"/>
              <a:sym typeface="Wingdings" pitchFamily="2" charset="2"/>
            </a:endParaRPr>
          </a:p>
          <a:p>
            <a:pPr marL="342900" indent="-342900" algn="just">
              <a:lnSpc>
                <a:spcPct val="125000"/>
              </a:lnSpc>
              <a:spcBef>
                <a:spcPts val="1800"/>
              </a:spcBef>
              <a:defRPr/>
            </a:pPr>
            <a:r>
              <a:rPr lang="en-US" altLang="zh-CN" sz="3200" kern="0" dirty="0" smtClean="0">
                <a:latin typeface="+mn-lt"/>
                <a:ea typeface="黑体" pitchFamily="2" charset="-122"/>
                <a:sym typeface="Wingdings" pitchFamily="2" charset="2"/>
              </a:rPr>
              <a:t>   </a:t>
            </a:r>
            <a:r>
              <a:rPr lang="zh-CN" altLang="en-US" sz="3200" kern="0" dirty="0">
                <a:latin typeface="+mn-lt"/>
                <a:ea typeface="黑体" pitchFamily="2" charset="-122"/>
                <a:sym typeface="Wingdings" pitchFamily="2" charset="2"/>
              </a:rPr>
              <a:t>边数 </a:t>
            </a:r>
            <a:r>
              <a:rPr lang="en-US" altLang="zh-CN" sz="3200" kern="0" dirty="0">
                <a:latin typeface="+mn-lt"/>
                <a:ea typeface="黑体" pitchFamily="2" charset="-122"/>
                <a:sym typeface="Wingdings" pitchFamily="2" charset="2"/>
              </a:rPr>
              <a:t>e = </a:t>
            </a:r>
            <a:endParaRPr lang="en-US" altLang="zh-CN" sz="3200" kern="0" dirty="0">
              <a:latin typeface="+mn-lt"/>
              <a:ea typeface="黑体" pitchFamily="2" charset="-122"/>
            </a:endParaRPr>
          </a:p>
        </p:txBody>
      </p:sp>
      <p:sp>
        <p:nvSpPr>
          <p:cNvPr id="11268" name="Oval 30"/>
          <p:cNvSpPr>
            <a:spLocks noChangeArrowheads="1"/>
          </p:cNvSpPr>
          <p:nvPr/>
        </p:nvSpPr>
        <p:spPr bwMode="auto">
          <a:xfrm>
            <a:off x="7696200" y="19812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E</a:t>
            </a:r>
          </a:p>
        </p:txBody>
      </p:sp>
      <p:sp>
        <p:nvSpPr>
          <p:cNvPr id="11269" name="Oval 30"/>
          <p:cNvSpPr>
            <a:spLocks noChangeArrowheads="1"/>
          </p:cNvSpPr>
          <p:nvPr/>
        </p:nvSpPr>
        <p:spPr bwMode="auto">
          <a:xfrm>
            <a:off x="7162800" y="296545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sp>
        <p:nvSpPr>
          <p:cNvPr id="11270" name="Oval 30"/>
          <p:cNvSpPr>
            <a:spLocks noChangeArrowheads="1"/>
          </p:cNvSpPr>
          <p:nvPr/>
        </p:nvSpPr>
        <p:spPr bwMode="auto">
          <a:xfrm>
            <a:off x="8229600" y="296545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cxnSp>
        <p:nvCxnSpPr>
          <p:cNvPr id="11271" name="直接箭头连接符 14"/>
          <p:cNvCxnSpPr>
            <a:cxnSpLocks noChangeShapeType="1"/>
            <a:stCxn id="11268" idx="5"/>
            <a:endCxn id="11270" idx="0"/>
          </p:cNvCxnSpPr>
          <p:nvPr/>
        </p:nvCxnSpPr>
        <p:spPr bwMode="auto">
          <a:xfrm rot="16200000" flipH="1">
            <a:off x="8115300" y="2546350"/>
            <a:ext cx="520700" cy="3175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1272" name="直接箭头连接符 16"/>
          <p:cNvCxnSpPr>
            <a:cxnSpLocks noChangeShapeType="1"/>
            <a:stCxn id="11268" idx="3"/>
            <a:endCxn id="11269" idx="0"/>
          </p:cNvCxnSpPr>
          <p:nvPr/>
        </p:nvCxnSpPr>
        <p:spPr bwMode="auto">
          <a:xfrm rot="5400000">
            <a:off x="7366000" y="2546350"/>
            <a:ext cx="520700" cy="3175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1273" name="直接箭头连接符 17"/>
          <p:cNvCxnSpPr>
            <a:cxnSpLocks noChangeShapeType="1"/>
            <a:stCxn id="11269" idx="6"/>
            <a:endCxn id="11270" idx="2"/>
          </p:cNvCxnSpPr>
          <p:nvPr/>
        </p:nvCxnSpPr>
        <p:spPr bwMode="auto">
          <a:xfrm>
            <a:off x="7772400" y="3236913"/>
            <a:ext cx="4572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1274" name="直接箭头连接符 19"/>
          <p:cNvCxnSpPr>
            <a:cxnSpLocks noChangeShapeType="1"/>
            <a:stCxn id="11270" idx="3"/>
            <a:endCxn id="11269" idx="5"/>
          </p:cNvCxnSpPr>
          <p:nvPr/>
        </p:nvCxnSpPr>
        <p:spPr bwMode="auto">
          <a:xfrm rot="5400000">
            <a:off x="8001000" y="3109913"/>
            <a:ext cx="1587" cy="6365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275" name="Oval 30"/>
          <p:cNvSpPr>
            <a:spLocks noChangeArrowheads="1"/>
          </p:cNvSpPr>
          <p:nvPr/>
        </p:nvSpPr>
        <p:spPr bwMode="auto">
          <a:xfrm>
            <a:off x="7696200" y="411162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E</a:t>
            </a:r>
          </a:p>
        </p:txBody>
      </p:sp>
      <p:sp>
        <p:nvSpPr>
          <p:cNvPr id="11276" name="Oval 30"/>
          <p:cNvSpPr>
            <a:spLocks noChangeArrowheads="1"/>
          </p:cNvSpPr>
          <p:nvPr/>
        </p:nvSpPr>
        <p:spPr bwMode="auto">
          <a:xfrm>
            <a:off x="7162800" y="50958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11277" name="直接连接符 25"/>
          <p:cNvCxnSpPr>
            <a:cxnSpLocks noChangeShapeType="1"/>
            <a:stCxn id="11275" idx="3"/>
            <a:endCxn id="11276" idx="0"/>
          </p:cNvCxnSpPr>
          <p:nvPr/>
        </p:nvCxnSpPr>
        <p:spPr bwMode="auto">
          <a:xfrm rot="5400000">
            <a:off x="7366000" y="4676775"/>
            <a:ext cx="520700" cy="317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278" name="Oval 30"/>
          <p:cNvSpPr>
            <a:spLocks noChangeArrowheads="1"/>
          </p:cNvSpPr>
          <p:nvPr/>
        </p:nvSpPr>
        <p:spPr bwMode="auto">
          <a:xfrm>
            <a:off x="8229600" y="50958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cxnSp>
        <p:nvCxnSpPr>
          <p:cNvPr id="11279" name="直接连接符 32"/>
          <p:cNvCxnSpPr>
            <a:cxnSpLocks noChangeShapeType="1"/>
            <a:stCxn id="11278" idx="2"/>
            <a:endCxn id="11276" idx="6"/>
          </p:cNvCxnSpPr>
          <p:nvPr/>
        </p:nvCxnSpPr>
        <p:spPr bwMode="auto">
          <a:xfrm rot="10800000">
            <a:off x="7772400" y="5367338"/>
            <a:ext cx="457200" cy="1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280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743200" y="5638800"/>
            <a:ext cx="50292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0.5 × ∑(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所有顶点的度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)</a:t>
            </a:r>
            <a:endParaRPr lang="zh-CN" altLang="en-US" sz="320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71800" y="2286000"/>
            <a:ext cx="40386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  <a:sym typeface="Wingdings" pitchFamily="2" charset="2"/>
              </a:rPr>
              <a:t>以</a:t>
            </a:r>
            <a:r>
              <a:rPr lang="en-US" altLang="zh-CN" sz="3200" kern="0" dirty="0">
                <a:latin typeface="Arial" charset="0"/>
                <a:ea typeface="黑体" pitchFamily="2" charset="-122"/>
                <a:sym typeface="Wingdings" pitchFamily="2" charset="2"/>
              </a:rPr>
              <a:t>V</a:t>
            </a:r>
            <a:r>
              <a:rPr lang="zh-CN" altLang="en-US" sz="3200" kern="0" dirty="0">
                <a:latin typeface="Arial" charset="0"/>
                <a:ea typeface="黑体" pitchFamily="2" charset="-122"/>
                <a:sym typeface="Wingdings" pitchFamily="2" charset="2"/>
              </a:rPr>
              <a:t>为终点的边数；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971800" y="2938463"/>
            <a:ext cx="40386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  <a:sym typeface="Wingdings" pitchFamily="2" charset="2"/>
              </a:rPr>
              <a:t>以</a:t>
            </a:r>
            <a:r>
              <a:rPr lang="en-US" altLang="zh-CN" sz="3200" kern="0" dirty="0">
                <a:latin typeface="Arial" charset="0"/>
                <a:ea typeface="黑体" pitchFamily="2" charset="-122"/>
                <a:sym typeface="Wingdings" pitchFamily="2" charset="2"/>
              </a:rPr>
              <a:t>V</a:t>
            </a:r>
            <a:r>
              <a:rPr lang="zh-CN" altLang="en-US" sz="3200" kern="0" dirty="0">
                <a:latin typeface="Arial" charset="0"/>
                <a:ea typeface="黑体" pitchFamily="2" charset="-122"/>
                <a:sym typeface="Wingdings" pitchFamily="2" charset="2"/>
              </a:rPr>
              <a:t>为起点的边数；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590800" y="3548063"/>
            <a:ext cx="2919413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  <a:sym typeface="Wingdings" pitchFamily="2" charset="2"/>
              </a:rPr>
              <a:t>入度 </a:t>
            </a:r>
            <a:r>
              <a:rPr lang="en-US" altLang="zh-CN" sz="3200" kern="0" dirty="0">
                <a:latin typeface="Arial" charset="0"/>
                <a:ea typeface="黑体" pitchFamily="2" charset="-122"/>
                <a:sym typeface="Wingdings" pitchFamily="2" charset="2"/>
              </a:rPr>
              <a:t>+ </a:t>
            </a:r>
            <a:r>
              <a:rPr lang="zh-CN" altLang="en-US" sz="3200" kern="0" dirty="0">
                <a:latin typeface="Arial" charset="0"/>
                <a:ea typeface="黑体" pitchFamily="2" charset="-122"/>
                <a:sym typeface="Wingdings" pitchFamily="2" charset="2"/>
              </a:rPr>
              <a:t>出度；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90800" y="4843463"/>
            <a:ext cx="40386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  <a:sym typeface="Wingdings" pitchFamily="2" charset="2"/>
              </a:rPr>
              <a:t>V</a:t>
            </a:r>
            <a:r>
              <a:rPr lang="zh-CN" altLang="en-US" sz="3200" kern="0" dirty="0">
                <a:latin typeface="Arial" charset="0"/>
                <a:ea typeface="黑体" pitchFamily="2" charset="-122"/>
                <a:sym typeface="Wingdings" pitchFamily="2" charset="2"/>
              </a:rPr>
              <a:t>的关联边</a:t>
            </a:r>
            <a:r>
              <a:rPr lang="zh-CN" altLang="en-US" sz="3200" kern="0" dirty="0" smtClean="0">
                <a:latin typeface="Arial" charset="0"/>
                <a:ea typeface="黑体" pitchFamily="2" charset="-122"/>
                <a:sym typeface="Wingdings" pitchFamily="2" charset="2"/>
              </a:rPr>
              <a:t>的个数；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9" grpId="0"/>
      <p:bldP spid="23" grpId="0"/>
      <p:bldP spid="27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相关概念</a:t>
            </a:r>
          </a:p>
        </p:txBody>
      </p:sp>
      <p:sp>
        <p:nvSpPr>
          <p:cNvPr id="8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路径：</a:t>
            </a:r>
            <a:endParaRPr lang="en-US" altLang="zh-CN" sz="32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n-lt"/>
                <a:ea typeface="黑体" pitchFamily="2" charset="-122"/>
              </a:rPr>
              <a:t>   </a:t>
            </a:r>
            <a:r>
              <a:rPr lang="en-US" altLang="zh-CN" sz="3200" kern="0" dirty="0" smtClean="0">
                <a:latin typeface="+mn-lt"/>
                <a:ea typeface="黑体" pitchFamily="2" charset="-122"/>
              </a:rPr>
              <a:t>          </a:t>
            </a:r>
            <a:r>
              <a:rPr lang="zh-CN" altLang="en-US" sz="3200" kern="0" dirty="0" smtClean="0">
                <a:latin typeface="+mn-lt"/>
                <a:ea typeface="黑体" pitchFamily="2" charset="-122"/>
              </a:rPr>
              <a:t>若</a:t>
            </a:r>
            <a:r>
              <a:rPr lang="en-US" altLang="zh-CN" sz="3200" kern="0" dirty="0" smtClean="0">
                <a:solidFill>
                  <a:srgbClr val="990099"/>
                </a:solidFill>
                <a:latin typeface="+mn-lt"/>
                <a:ea typeface="黑体" pitchFamily="2" charset="-122"/>
              </a:rPr>
              <a:t>V</a:t>
            </a:r>
            <a:r>
              <a:rPr lang="en-US" altLang="zh-CN" sz="3200" b="1" kern="0" baseline="-25000" dirty="0" smtClean="0">
                <a:solidFill>
                  <a:srgbClr val="990099"/>
                </a:solidFill>
                <a:latin typeface="+mn-lt"/>
                <a:ea typeface="黑体" pitchFamily="2" charset="-122"/>
              </a:rPr>
              <a:t>i</a:t>
            </a:r>
            <a:r>
              <a:rPr lang="en-US" altLang="zh-CN" sz="3200" b="1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 </a:t>
            </a:r>
            <a:r>
              <a:rPr lang="zh-CN" altLang="en-US" sz="3200" kern="0" dirty="0" smtClean="0">
                <a:solidFill>
                  <a:srgbClr val="990099"/>
                </a:solidFill>
                <a:latin typeface="+mn-lt"/>
                <a:ea typeface="黑体" pitchFamily="2" charset="-122"/>
              </a:rPr>
              <a:t>都</a:t>
            </a:r>
            <a:r>
              <a:rPr lang="zh-CN" altLang="en-US" sz="3200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能邻接到</a:t>
            </a:r>
            <a:r>
              <a:rPr lang="en-US" altLang="zh-CN" sz="3200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V</a:t>
            </a:r>
            <a:r>
              <a:rPr lang="en-US" altLang="zh-CN" sz="3200" b="1" kern="0" baseline="-25000" dirty="0">
                <a:solidFill>
                  <a:srgbClr val="990099"/>
                </a:solidFill>
                <a:latin typeface="+mn-lt"/>
                <a:ea typeface="黑体" pitchFamily="2" charset="-122"/>
              </a:rPr>
              <a:t>i+1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，则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称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V</a:t>
            </a:r>
            <a:r>
              <a:rPr lang="en-US" altLang="zh-CN" sz="3200" kern="0" baseline="-25000" dirty="0">
                <a:solidFill>
                  <a:srgbClr val="0000CC"/>
                </a:solidFill>
                <a:latin typeface="+mn-lt"/>
                <a:ea typeface="黑体" pitchFamily="2" charset="-122"/>
              </a:rPr>
              <a:t>0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到</a:t>
            </a:r>
            <a:r>
              <a:rPr lang="en-US" altLang="zh-CN" sz="3200" kern="0" dirty="0" err="1">
                <a:solidFill>
                  <a:srgbClr val="0000CC"/>
                </a:solidFill>
                <a:latin typeface="+mn-lt"/>
                <a:ea typeface="黑体" pitchFamily="2" charset="-122"/>
              </a:rPr>
              <a:t>V</a:t>
            </a:r>
            <a:r>
              <a:rPr lang="en-US" altLang="zh-CN" sz="3200" kern="0" baseline="-25000" dirty="0" err="1">
                <a:solidFill>
                  <a:srgbClr val="0000CC"/>
                </a:solidFill>
                <a:latin typeface="+mn-lt"/>
                <a:ea typeface="黑体" pitchFamily="2" charset="-122"/>
              </a:rPr>
              <a:t>n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可达，</a:t>
            </a:r>
            <a:endParaRPr lang="en-US" altLang="zh-CN" sz="32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</a:t>
            </a:r>
            <a:r>
              <a:rPr lang="en-US" altLang="zh-CN" sz="3200" kern="0" dirty="0" smtClean="0">
                <a:latin typeface="Arial" charset="0"/>
                <a:ea typeface="黑体" pitchFamily="2" charset="-122"/>
              </a:rPr>
              <a:t>          </a:t>
            </a:r>
            <a:r>
              <a:rPr lang="zh-CN" altLang="en-US" sz="3200" kern="0" dirty="0" smtClean="0">
                <a:latin typeface="Arial" charset="0"/>
                <a:ea typeface="黑体" pitchFamily="2" charset="-122"/>
              </a:rPr>
              <a:t>即，</a:t>
            </a:r>
            <a:r>
              <a:rPr lang="en-US" altLang="zh-CN" sz="3200" kern="0" dirty="0" smtClean="0">
                <a:latin typeface="+mn-lt"/>
                <a:ea typeface="黑体" pitchFamily="2" charset="-122"/>
              </a:rPr>
              <a:t>(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0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</a:t>
            </a:r>
            <a:r>
              <a:rPr lang="en-US" altLang="zh-CN" sz="3200" b="1" kern="0" dirty="0">
                <a:latin typeface="Arial" charset="0"/>
                <a:ea typeface="黑体" pitchFamily="2" charset="-122"/>
              </a:rPr>
              <a:t>…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n</a:t>
            </a:r>
            <a:r>
              <a:rPr lang="en-US" altLang="zh-CN" sz="3200" kern="0" dirty="0" smtClean="0">
                <a:latin typeface="+mn-lt"/>
                <a:ea typeface="黑体" pitchFamily="2" charset="-122"/>
              </a:rPr>
              <a:t>)</a:t>
            </a:r>
            <a:r>
              <a:rPr lang="en-US" altLang="zh-CN" sz="3200" kern="0" dirty="0">
                <a:ea typeface="黑体" pitchFamily="2" charset="-122"/>
              </a:rPr>
              <a:t> </a:t>
            </a:r>
            <a:r>
              <a:rPr lang="zh-CN" altLang="en-US" sz="3200" kern="0" dirty="0" smtClean="0">
                <a:ea typeface="黑体" pitchFamily="2" charset="-122"/>
              </a:rPr>
              <a:t>是</a:t>
            </a:r>
            <a:r>
              <a:rPr lang="en-US" altLang="zh-CN" sz="3200" kern="0" dirty="0" smtClean="0">
                <a:ea typeface="黑体" pitchFamily="2" charset="-122"/>
              </a:rPr>
              <a:t>1</a:t>
            </a:r>
            <a:r>
              <a:rPr lang="zh-CN" altLang="en-US" sz="3200" kern="0" dirty="0">
                <a:ea typeface="黑体" pitchFamily="2" charset="-122"/>
              </a:rPr>
              <a:t>条路径</a:t>
            </a:r>
            <a:r>
              <a:rPr lang="zh-CN" altLang="en-US" sz="3200" kern="0" dirty="0" smtClean="0">
                <a:latin typeface="+mn-lt"/>
                <a:ea typeface="黑体" pitchFamily="2" charset="-122"/>
              </a:rPr>
              <a:t>；</a:t>
            </a:r>
            <a:endParaRPr lang="en-US" altLang="zh-CN" sz="3200" kern="0" dirty="0"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FontTx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路径长度：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Tx/>
              <a:buChar char="•"/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Tx/>
              <a:buChar char="•"/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Tx/>
              <a:buChar char="•"/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Tx/>
              <a:buChar char="•"/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</p:txBody>
      </p:sp>
      <p:sp>
        <p:nvSpPr>
          <p:cNvPr id="12292" name="Text Box 32"/>
          <p:cNvSpPr txBox="1">
            <a:spLocks noChangeArrowheads="1"/>
          </p:cNvSpPr>
          <p:nvPr/>
        </p:nvSpPr>
        <p:spPr bwMode="auto">
          <a:xfrm>
            <a:off x="1905000" y="5646738"/>
            <a:ext cx="22098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ea typeface="黑体" pitchFamily="49" charset="-122"/>
              </a:rPr>
              <a:t>无向图</a:t>
            </a:r>
            <a:r>
              <a:rPr lang="en-US" altLang="zh-CN">
                <a:ea typeface="黑体" pitchFamily="49" charset="-122"/>
              </a:rPr>
              <a:t>G1</a:t>
            </a:r>
            <a:endParaRPr lang="en-US" altLang="zh-CN" baseline="-25000">
              <a:ea typeface="黑体" pitchFamily="49" charset="-122"/>
            </a:endParaRPr>
          </a:p>
        </p:txBody>
      </p:sp>
      <p:sp>
        <p:nvSpPr>
          <p:cNvPr id="12293" name="Oval 30"/>
          <p:cNvSpPr>
            <a:spLocks noChangeArrowheads="1"/>
          </p:cNvSpPr>
          <p:nvPr/>
        </p:nvSpPr>
        <p:spPr bwMode="auto">
          <a:xfrm>
            <a:off x="1752600" y="4038600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12294" name="Oval 30"/>
          <p:cNvSpPr>
            <a:spLocks noChangeArrowheads="1"/>
          </p:cNvSpPr>
          <p:nvPr/>
        </p:nvSpPr>
        <p:spPr bwMode="auto">
          <a:xfrm>
            <a:off x="2971800" y="4052888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E</a:t>
            </a:r>
          </a:p>
        </p:txBody>
      </p:sp>
      <p:sp>
        <p:nvSpPr>
          <p:cNvPr id="12295" name="Oval 30"/>
          <p:cNvSpPr>
            <a:spLocks noChangeArrowheads="1"/>
          </p:cNvSpPr>
          <p:nvPr/>
        </p:nvSpPr>
        <p:spPr bwMode="auto">
          <a:xfrm>
            <a:off x="2438400" y="5037138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12296" name="直接连接符 39"/>
          <p:cNvCxnSpPr>
            <a:cxnSpLocks noChangeShapeType="1"/>
            <a:stCxn id="12294" idx="3"/>
            <a:endCxn id="12295" idx="0"/>
          </p:cNvCxnSpPr>
          <p:nvPr/>
        </p:nvCxnSpPr>
        <p:spPr bwMode="auto">
          <a:xfrm rot="5400000">
            <a:off x="2590800" y="4583113"/>
            <a:ext cx="554038" cy="3540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297" name="直接连接符 32"/>
          <p:cNvCxnSpPr>
            <a:cxnSpLocks noChangeShapeType="1"/>
            <a:stCxn id="12298" idx="0"/>
            <a:endCxn id="12294" idx="5"/>
          </p:cNvCxnSpPr>
          <p:nvPr/>
        </p:nvCxnSpPr>
        <p:spPr bwMode="auto">
          <a:xfrm rot="16200000" flipV="1">
            <a:off x="3302794" y="4582319"/>
            <a:ext cx="554038" cy="355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298" name="Oval 30"/>
          <p:cNvSpPr>
            <a:spLocks noChangeArrowheads="1"/>
          </p:cNvSpPr>
          <p:nvPr/>
        </p:nvSpPr>
        <p:spPr bwMode="auto">
          <a:xfrm>
            <a:off x="3505200" y="5037138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cxnSp>
        <p:nvCxnSpPr>
          <p:cNvPr id="12299" name="直接连接符 28"/>
          <p:cNvCxnSpPr>
            <a:cxnSpLocks noChangeShapeType="1"/>
            <a:stCxn id="12294" idx="2"/>
            <a:endCxn id="12293" idx="6"/>
          </p:cNvCxnSpPr>
          <p:nvPr/>
        </p:nvCxnSpPr>
        <p:spPr bwMode="auto">
          <a:xfrm rot="10800000">
            <a:off x="2255838" y="4291013"/>
            <a:ext cx="715962" cy="142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00" name="直接连接符 32"/>
          <p:cNvCxnSpPr>
            <a:cxnSpLocks noChangeShapeType="1"/>
            <a:stCxn id="12298" idx="1"/>
            <a:endCxn id="12293" idx="5"/>
          </p:cNvCxnSpPr>
          <p:nvPr/>
        </p:nvCxnSpPr>
        <p:spPr bwMode="auto">
          <a:xfrm rot="16200000" flipV="1">
            <a:off x="2559050" y="4092576"/>
            <a:ext cx="642937" cy="13954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301" name="Oval 30"/>
          <p:cNvSpPr>
            <a:spLocks noChangeArrowheads="1"/>
          </p:cNvSpPr>
          <p:nvPr/>
        </p:nvSpPr>
        <p:spPr bwMode="auto">
          <a:xfrm>
            <a:off x="1371600" y="5027613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12302" name="直接连接符 32"/>
          <p:cNvCxnSpPr>
            <a:cxnSpLocks noChangeShapeType="1"/>
            <a:stCxn id="12295" idx="2"/>
            <a:endCxn id="12301" idx="6"/>
          </p:cNvCxnSpPr>
          <p:nvPr/>
        </p:nvCxnSpPr>
        <p:spPr bwMode="auto">
          <a:xfrm rot="10800000">
            <a:off x="1874838" y="5280025"/>
            <a:ext cx="563562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03" name="直接连接符 32"/>
          <p:cNvCxnSpPr>
            <a:cxnSpLocks noChangeShapeType="1"/>
            <a:stCxn id="12298" idx="2"/>
            <a:endCxn id="12295" idx="6"/>
          </p:cNvCxnSpPr>
          <p:nvPr/>
        </p:nvCxnSpPr>
        <p:spPr bwMode="auto">
          <a:xfrm rot="10800000">
            <a:off x="2941638" y="5289550"/>
            <a:ext cx="563562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304" name="Text Box 32"/>
          <p:cNvSpPr txBox="1">
            <a:spLocks noChangeArrowheads="1"/>
          </p:cNvSpPr>
          <p:nvPr/>
        </p:nvSpPr>
        <p:spPr bwMode="auto">
          <a:xfrm>
            <a:off x="6019800" y="5676900"/>
            <a:ext cx="19812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ea typeface="黑体" pitchFamily="49" charset="-122"/>
              </a:rPr>
              <a:t>有向图</a:t>
            </a:r>
            <a:r>
              <a:rPr lang="en-US" altLang="zh-CN">
                <a:ea typeface="黑体" pitchFamily="49" charset="-122"/>
              </a:rPr>
              <a:t>G2</a:t>
            </a:r>
            <a:endParaRPr lang="en-US" altLang="zh-CN" baseline="-25000">
              <a:ea typeface="黑体" pitchFamily="49" charset="-122"/>
            </a:endParaRPr>
          </a:p>
        </p:txBody>
      </p:sp>
      <p:sp>
        <p:nvSpPr>
          <p:cNvPr id="12305" name="Oval 30"/>
          <p:cNvSpPr>
            <a:spLocks noChangeArrowheads="1"/>
          </p:cNvSpPr>
          <p:nvPr/>
        </p:nvSpPr>
        <p:spPr bwMode="auto">
          <a:xfrm>
            <a:off x="5791200" y="4068763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12306" name="Oval 30"/>
          <p:cNvSpPr>
            <a:spLocks noChangeArrowheads="1"/>
          </p:cNvSpPr>
          <p:nvPr/>
        </p:nvSpPr>
        <p:spPr bwMode="auto">
          <a:xfrm>
            <a:off x="7010400" y="4083050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E</a:t>
            </a:r>
          </a:p>
        </p:txBody>
      </p:sp>
      <p:sp>
        <p:nvSpPr>
          <p:cNvPr id="12307" name="Oval 30"/>
          <p:cNvSpPr>
            <a:spLocks noChangeArrowheads="1"/>
          </p:cNvSpPr>
          <p:nvPr/>
        </p:nvSpPr>
        <p:spPr bwMode="auto">
          <a:xfrm>
            <a:off x="6477000" y="5067300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sp>
        <p:nvSpPr>
          <p:cNvPr id="12308" name="Oval 30"/>
          <p:cNvSpPr>
            <a:spLocks noChangeArrowheads="1"/>
          </p:cNvSpPr>
          <p:nvPr/>
        </p:nvSpPr>
        <p:spPr bwMode="auto">
          <a:xfrm>
            <a:off x="7543800" y="5067300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12309" name="Oval 30"/>
          <p:cNvSpPr>
            <a:spLocks noChangeArrowheads="1"/>
          </p:cNvSpPr>
          <p:nvPr/>
        </p:nvSpPr>
        <p:spPr bwMode="auto">
          <a:xfrm>
            <a:off x="5410200" y="5057775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12310" name="直接箭头连接符 53"/>
          <p:cNvCxnSpPr>
            <a:cxnSpLocks noChangeShapeType="1"/>
            <a:stCxn id="12305" idx="6"/>
            <a:endCxn id="12306" idx="2"/>
          </p:cNvCxnSpPr>
          <p:nvPr/>
        </p:nvCxnSpPr>
        <p:spPr bwMode="auto">
          <a:xfrm>
            <a:off x="6294438" y="4321175"/>
            <a:ext cx="715962" cy="142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311" name="直接箭头连接符 54"/>
          <p:cNvCxnSpPr>
            <a:cxnSpLocks noChangeShapeType="1"/>
            <a:stCxn id="12306" idx="5"/>
            <a:endCxn id="12308" idx="0"/>
          </p:cNvCxnSpPr>
          <p:nvPr/>
        </p:nvCxnSpPr>
        <p:spPr bwMode="auto">
          <a:xfrm rot="16200000" flipH="1">
            <a:off x="7341394" y="4612482"/>
            <a:ext cx="554037" cy="3556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312" name="直接箭头连接符 55"/>
          <p:cNvCxnSpPr>
            <a:cxnSpLocks noChangeShapeType="1"/>
            <a:stCxn id="12305" idx="5"/>
            <a:endCxn id="12308" idx="1"/>
          </p:cNvCxnSpPr>
          <p:nvPr/>
        </p:nvCxnSpPr>
        <p:spPr bwMode="auto">
          <a:xfrm rot="16200000" flipH="1">
            <a:off x="6597650" y="4122738"/>
            <a:ext cx="642938" cy="1395412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313" name="直接箭头连接符 56"/>
          <p:cNvCxnSpPr>
            <a:cxnSpLocks noChangeShapeType="1"/>
            <a:stCxn id="12306" idx="3"/>
            <a:endCxn id="12307" idx="0"/>
          </p:cNvCxnSpPr>
          <p:nvPr/>
        </p:nvCxnSpPr>
        <p:spPr bwMode="auto">
          <a:xfrm rot="5400000">
            <a:off x="6629400" y="4613276"/>
            <a:ext cx="554037" cy="354012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314" name="直接箭头连接符 57"/>
          <p:cNvCxnSpPr>
            <a:cxnSpLocks noChangeShapeType="1"/>
            <a:stCxn id="12307" idx="6"/>
            <a:endCxn id="12308" idx="2"/>
          </p:cNvCxnSpPr>
          <p:nvPr/>
        </p:nvCxnSpPr>
        <p:spPr bwMode="auto">
          <a:xfrm>
            <a:off x="6980238" y="5319713"/>
            <a:ext cx="563562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315" name="直接箭头连接符 58"/>
          <p:cNvCxnSpPr>
            <a:cxnSpLocks noChangeShapeType="1"/>
            <a:stCxn id="12309" idx="6"/>
            <a:endCxn id="12307" idx="2"/>
          </p:cNvCxnSpPr>
          <p:nvPr/>
        </p:nvCxnSpPr>
        <p:spPr bwMode="auto">
          <a:xfrm>
            <a:off x="5913438" y="5310188"/>
            <a:ext cx="563562" cy="952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2316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743200" y="3178175"/>
            <a:ext cx="5943600" cy="708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该路径上的边数 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or (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顶点数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-1</a:t>
            </a:r>
            <a:r>
              <a:rPr lang="en-US" altLang="zh-CN" sz="3200" kern="0" dirty="0" smtClean="0">
                <a:latin typeface="Arial" charset="0"/>
                <a:ea typeface="黑体" pitchFamily="2" charset="-122"/>
              </a:rPr>
              <a:t>)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752600" y="1066800"/>
            <a:ext cx="6303962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在一个顶点序列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0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 V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1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 </a:t>
            </a:r>
            <a:r>
              <a:rPr lang="en-US" altLang="zh-CN" sz="3200" b="1" kern="0" dirty="0">
                <a:latin typeface="Arial" charset="0"/>
                <a:ea typeface="黑体" pitchFamily="2" charset="-122"/>
              </a:rPr>
              <a:t>…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n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中，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相关概念</a:t>
            </a:r>
          </a:p>
        </p:txBody>
      </p:sp>
      <p:sp>
        <p:nvSpPr>
          <p:cNvPr id="8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回路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：</a:t>
            </a:r>
            <a:r>
              <a:rPr lang="zh-CN" altLang="en-US" sz="3200" kern="0" dirty="0" smtClean="0">
                <a:latin typeface="+mn-lt"/>
                <a:ea typeface="黑体" pitchFamily="2" charset="-122"/>
              </a:rPr>
              <a:t>起点与终点相同的路径</a:t>
            </a:r>
            <a:endParaRPr lang="en-US" altLang="zh-CN" sz="3200" kern="0" dirty="0"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90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简单路径</a:t>
            </a:r>
            <a:r>
              <a:rPr lang="zh-CN" altLang="en-US" sz="32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：</a:t>
            </a:r>
            <a:r>
              <a:rPr lang="zh-CN" altLang="en-US" sz="3200" kern="0" dirty="0" smtClean="0">
                <a:latin typeface="Arial" charset="0"/>
                <a:ea typeface="黑体" pitchFamily="2" charset="-122"/>
              </a:rPr>
              <a:t>所含顶点均不同的路径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900"/>
              </a:spcBef>
              <a:buFontTx/>
              <a:buChar char="•"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环</a:t>
            </a:r>
            <a:r>
              <a:rPr lang="en-US" altLang="zh-CN" sz="32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(</a:t>
            </a:r>
            <a:r>
              <a:rPr lang="zh-CN" altLang="en-US" sz="32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简单回路</a:t>
            </a:r>
            <a:r>
              <a:rPr lang="en-US" altLang="zh-CN" sz="32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)</a:t>
            </a:r>
            <a:r>
              <a:rPr lang="zh-CN" altLang="en-US" sz="32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：</a:t>
            </a:r>
            <a:r>
              <a:rPr lang="zh-CN" altLang="en-US" sz="3200" kern="0" dirty="0" smtClean="0">
                <a:latin typeface="Arial" charset="0"/>
                <a:ea typeface="黑体" pitchFamily="2" charset="-122"/>
              </a:rPr>
              <a:t>所含</a:t>
            </a:r>
            <a:r>
              <a:rPr lang="zh-CN" altLang="en-US" sz="3200" kern="0" dirty="0" smtClean="0">
                <a:latin typeface="Arial" charset="0"/>
                <a:ea typeface="黑体" pitchFamily="2" charset="-122"/>
              </a:rPr>
              <a:t>顶点中仅有起点和终点重复的回路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</p:txBody>
      </p:sp>
      <p:sp>
        <p:nvSpPr>
          <p:cNvPr id="13318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13320" name="Text Box 32"/>
          <p:cNvSpPr txBox="1">
            <a:spLocks noChangeArrowheads="1"/>
          </p:cNvSpPr>
          <p:nvPr/>
        </p:nvSpPr>
        <p:spPr bwMode="auto">
          <a:xfrm>
            <a:off x="1905000" y="5646738"/>
            <a:ext cx="22098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ea typeface="黑体" pitchFamily="49" charset="-122"/>
              </a:rPr>
              <a:t>无向图</a:t>
            </a:r>
            <a:r>
              <a:rPr lang="en-US" altLang="zh-CN">
                <a:ea typeface="黑体" pitchFamily="49" charset="-122"/>
              </a:rPr>
              <a:t>G1</a:t>
            </a:r>
            <a:endParaRPr lang="en-US" altLang="zh-CN" baseline="-25000">
              <a:ea typeface="黑体" pitchFamily="49" charset="-122"/>
            </a:endParaRPr>
          </a:p>
        </p:txBody>
      </p:sp>
      <p:sp>
        <p:nvSpPr>
          <p:cNvPr id="13321" name="Oval 30"/>
          <p:cNvSpPr>
            <a:spLocks noChangeArrowheads="1"/>
          </p:cNvSpPr>
          <p:nvPr/>
        </p:nvSpPr>
        <p:spPr bwMode="auto">
          <a:xfrm>
            <a:off x="1752600" y="4038600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13322" name="Oval 30"/>
          <p:cNvSpPr>
            <a:spLocks noChangeArrowheads="1"/>
          </p:cNvSpPr>
          <p:nvPr/>
        </p:nvSpPr>
        <p:spPr bwMode="auto">
          <a:xfrm>
            <a:off x="2971800" y="4052888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E</a:t>
            </a:r>
          </a:p>
        </p:txBody>
      </p:sp>
      <p:sp>
        <p:nvSpPr>
          <p:cNvPr id="13323" name="Oval 30"/>
          <p:cNvSpPr>
            <a:spLocks noChangeArrowheads="1"/>
          </p:cNvSpPr>
          <p:nvPr/>
        </p:nvSpPr>
        <p:spPr bwMode="auto">
          <a:xfrm>
            <a:off x="2438400" y="5037138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13324" name="直接连接符 39"/>
          <p:cNvCxnSpPr>
            <a:cxnSpLocks noChangeShapeType="1"/>
            <a:stCxn id="13322" idx="3"/>
            <a:endCxn id="13323" idx="0"/>
          </p:cNvCxnSpPr>
          <p:nvPr/>
        </p:nvCxnSpPr>
        <p:spPr bwMode="auto">
          <a:xfrm rot="5400000">
            <a:off x="2590800" y="4583113"/>
            <a:ext cx="554038" cy="3540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25" name="直接连接符 32"/>
          <p:cNvCxnSpPr>
            <a:cxnSpLocks noChangeShapeType="1"/>
            <a:stCxn id="13326" idx="0"/>
            <a:endCxn id="13322" idx="5"/>
          </p:cNvCxnSpPr>
          <p:nvPr/>
        </p:nvCxnSpPr>
        <p:spPr bwMode="auto">
          <a:xfrm rot="16200000" flipV="1">
            <a:off x="3302794" y="4582319"/>
            <a:ext cx="554038" cy="355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326" name="Oval 30"/>
          <p:cNvSpPr>
            <a:spLocks noChangeArrowheads="1"/>
          </p:cNvSpPr>
          <p:nvPr/>
        </p:nvSpPr>
        <p:spPr bwMode="auto">
          <a:xfrm>
            <a:off x="3505200" y="5037138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cxnSp>
        <p:nvCxnSpPr>
          <p:cNvPr id="13327" name="直接连接符 28"/>
          <p:cNvCxnSpPr>
            <a:cxnSpLocks noChangeShapeType="1"/>
            <a:stCxn id="13322" idx="2"/>
            <a:endCxn id="13321" idx="6"/>
          </p:cNvCxnSpPr>
          <p:nvPr/>
        </p:nvCxnSpPr>
        <p:spPr bwMode="auto">
          <a:xfrm rot="10800000">
            <a:off x="2255838" y="4291013"/>
            <a:ext cx="715962" cy="142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28" name="直接连接符 32"/>
          <p:cNvCxnSpPr>
            <a:cxnSpLocks noChangeShapeType="1"/>
            <a:stCxn id="13326" idx="1"/>
            <a:endCxn id="13321" idx="5"/>
          </p:cNvCxnSpPr>
          <p:nvPr/>
        </p:nvCxnSpPr>
        <p:spPr bwMode="auto">
          <a:xfrm rot="16200000" flipV="1">
            <a:off x="2559050" y="4092576"/>
            <a:ext cx="642937" cy="13954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329" name="Oval 30"/>
          <p:cNvSpPr>
            <a:spLocks noChangeArrowheads="1"/>
          </p:cNvSpPr>
          <p:nvPr/>
        </p:nvSpPr>
        <p:spPr bwMode="auto">
          <a:xfrm>
            <a:off x="1371600" y="5027613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13330" name="直接连接符 32"/>
          <p:cNvCxnSpPr>
            <a:cxnSpLocks noChangeShapeType="1"/>
            <a:stCxn id="13323" idx="2"/>
            <a:endCxn id="13329" idx="6"/>
          </p:cNvCxnSpPr>
          <p:nvPr/>
        </p:nvCxnSpPr>
        <p:spPr bwMode="auto">
          <a:xfrm rot="10800000">
            <a:off x="1874838" y="5280025"/>
            <a:ext cx="563562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31" name="直接连接符 32"/>
          <p:cNvCxnSpPr>
            <a:cxnSpLocks noChangeShapeType="1"/>
            <a:stCxn id="13326" idx="2"/>
            <a:endCxn id="13323" idx="6"/>
          </p:cNvCxnSpPr>
          <p:nvPr/>
        </p:nvCxnSpPr>
        <p:spPr bwMode="auto">
          <a:xfrm rot="10800000">
            <a:off x="2941638" y="5289550"/>
            <a:ext cx="563562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332" name="Text Box 32"/>
          <p:cNvSpPr txBox="1">
            <a:spLocks noChangeArrowheads="1"/>
          </p:cNvSpPr>
          <p:nvPr/>
        </p:nvSpPr>
        <p:spPr bwMode="auto">
          <a:xfrm>
            <a:off x="6019800" y="5676900"/>
            <a:ext cx="19812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ea typeface="黑体" pitchFamily="49" charset="-122"/>
              </a:rPr>
              <a:t>有向图</a:t>
            </a:r>
            <a:r>
              <a:rPr lang="en-US" altLang="zh-CN">
                <a:ea typeface="黑体" pitchFamily="49" charset="-122"/>
              </a:rPr>
              <a:t>G2</a:t>
            </a:r>
            <a:endParaRPr lang="en-US" altLang="zh-CN" baseline="-25000">
              <a:ea typeface="黑体" pitchFamily="49" charset="-122"/>
            </a:endParaRPr>
          </a:p>
        </p:txBody>
      </p:sp>
      <p:sp>
        <p:nvSpPr>
          <p:cNvPr id="13333" name="Oval 30"/>
          <p:cNvSpPr>
            <a:spLocks noChangeArrowheads="1"/>
          </p:cNvSpPr>
          <p:nvPr/>
        </p:nvSpPr>
        <p:spPr bwMode="auto">
          <a:xfrm>
            <a:off x="5791200" y="4068763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13334" name="Oval 30"/>
          <p:cNvSpPr>
            <a:spLocks noChangeArrowheads="1"/>
          </p:cNvSpPr>
          <p:nvPr/>
        </p:nvSpPr>
        <p:spPr bwMode="auto">
          <a:xfrm>
            <a:off x="7010400" y="4083050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E</a:t>
            </a:r>
          </a:p>
        </p:txBody>
      </p:sp>
      <p:sp>
        <p:nvSpPr>
          <p:cNvPr id="13335" name="Oval 30"/>
          <p:cNvSpPr>
            <a:spLocks noChangeArrowheads="1"/>
          </p:cNvSpPr>
          <p:nvPr/>
        </p:nvSpPr>
        <p:spPr bwMode="auto">
          <a:xfrm>
            <a:off x="6477000" y="5067300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sp>
        <p:nvSpPr>
          <p:cNvPr id="13336" name="Oval 30"/>
          <p:cNvSpPr>
            <a:spLocks noChangeArrowheads="1"/>
          </p:cNvSpPr>
          <p:nvPr/>
        </p:nvSpPr>
        <p:spPr bwMode="auto">
          <a:xfrm>
            <a:off x="7543800" y="5067300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13337" name="Oval 30"/>
          <p:cNvSpPr>
            <a:spLocks noChangeArrowheads="1"/>
          </p:cNvSpPr>
          <p:nvPr/>
        </p:nvSpPr>
        <p:spPr bwMode="auto">
          <a:xfrm>
            <a:off x="5410200" y="5057775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13338" name="直接箭头连接符 53"/>
          <p:cNvCxnSpPr>
            <a:cxnSpLocks noChangeShapeType="1"/>
            <a:stCxn id="13333" idx="6"/>
            <a:endCxn id="13334" idx="2"/>
          </p:cNvCxnSpPr>
          <p:nvPr/>
        </p:nvCxnSpPr>
        <p:spPr bwMode="auto">
          <a:xfrm>
            <a:off x="6294438" y="4321175"/>
            <a:ext cx="715962" cy="142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339" name="直接箭头连接符 54"/>
          <p:cNvCxnSpPr>
            <a:cxnSpLocks noChangeShapeType="1"/>
            <a:stCxn id="13334" idx="5"/>
            <a:endCxn id="13336" idx="0"/>
          </p:cNvCxnSpPr>
          <p:nvPr/>
        </p:nvCxnSpPr>
        <p:spPr bwMode="auto">
          <a:xfrm rot="16200000" flipH="1">
            <a:off x="7341394" y="4612482"/>
            <a:ext cx="554037" cy="3556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340" name="直接箭头连接符 55"/>
          <p:cNvCxnSpPr>
            <a:cxnSpLocks noChangeShapeType="1"/>
            <a:stCxn id="13333" idx="5"/>
            <a:endCxn id="13336" idx="1"/>
          </p:cNvCxnSpPr>
          <p:nvPr/>
        </p:nvCxnSpPr>
        <p:spPr bwMode="auto">
          <a:xfrm rot="16200000" flipH="1">
            <a:off x="6597650" y="4122738"/>
            <a:ext cx="642938" cy="1395412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341" name="直接箭头连接符 56"/>
          <p:cNvCxnSpPr>
            <a:cxnSpLocks noChangeShapeType="1"/>
            <a:stCxn id="13334" idx="3"/>
            <a:endCxn id="13335" idx="0"/>
          </p:cNvCxnSpPr>
          <p:nvPr/>
        </p:nvCxnSpPr>
        <p:spPr bwMode="auto">
          <a:xfrm rot="5400000">
            <a:off x="6629400" y="4613276"/>
            <a:ext cx="554037" cy="354012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342" name="直接箭头连接符 57"/>
          <p:cNvCxnSpPr>
            <a:cxnSpLocks noChangeShapeType="1"/>
            <a:stCxn id="13335" idx="6"/>
            <a:endCxn id="13336" idx="2"/>
          </p:cNvCxnSpPr>
          <p:nvPr/>
        </p:nvCxnSpPr>
        <p:spPr bwMode="auto">
          <a:xfrm>
            <a:off x="6980238" y="5319713"/>
            <a:ext cx="563562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343" name="直接箭头连接符 58"/>
          <p:cNvCxnSpPr>
            <a:cxnSpLocks noChangeShapeType="1"/>
            <a:stCxn id="13337" idx="6"/>
            <a:endCxn id="13335" idx="2"/>
          </p:cNvCxnSpPr>
          <p:nvPr/>
        </p:nvCxnSpPr>
        <p:spPr bwMode="auto">
          <a:xfrm>
            <a:off x="5913438" y="5310188"/>
            <a:ext cx="563562" cy="952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相关概念</a:t>
            </a:r>
          </a:p>
        </p:txBody>
      </p:sp>
      <p:sp>
        <p:nvSpPr>
          <p:cNvPr id="8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458200" cy="5029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5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  <a:ea typeface="黑体" pitchFamily="2" charset="-122"/>
              </a:rPr>
              <a:t>（有向图中的）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有根图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：</a:t>
            </a:r>
            <a:endParaRPr lang="en-US" altLang="zh-CN" sz="32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35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003399"/>
                </a:solidFill>
                <a:latin typeface="+mn-lt"/>
                <a:ea typeface="黑体" pitchFamily="2" charset="-122"/>
              </a:rPr>
              <a:t>   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有向图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G=(V,E)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中，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5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 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若存在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一个顶点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，可以达到所有顶点，  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5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 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则称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V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是图的根；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5000"/>
              </a:lnSpc>
              <a:spcBef>
                <a:spcPts val="1200"/>
              </a:spcBef>
              <a:buFontTx/>
              <a:buChar char="•"/>
              <a:defRPr/>
            </a:pPr>
            <a:r>
              <a:rPr lang="en-US" altLang="zh-CN" sz="3200" kern="0" dirty="0" smtClean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 smtClean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个有向图</a:t>
            </a:r>
            <a:r>
              <a:rPr lang="zh-CN" altLang="en-US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的根，可不唯一；</a:t>
            </a:r>
            <a:endParaRPr lang="en-US" altLang="zh-CN" sz="3200" kern="0" dirty="0">
              <a:solidFill>
                <a:srgbClr val="990099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5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--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例，有向完全图中，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5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         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每个顶点都是根；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5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5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</p:txBody>
      </p:sp>
      <p:sp>
        <p:nvSpPr>
          <p:cNvPr id="14340" name="Oval 30"/>
          <p:cNvSpPr>
            <a:spLocks noChangeArrowheads="1"/>
          </p:cNvSpPr>
          <p:nvPr/>
        </p:nvSpPr>
        <p:spPr bwMode="auto">
          <a:xfrm>
            <a:off x="6248400" y="3716338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14341" name="Oval 30"/>
          <p:cNvSpPr>
            <a:spLocks noChangeArrowheads="1"/>
          </p:cNvSpPr>
          <p:nvPr/>
        </p:nvSpPr>
        <p:spPr bwMode="auto">
          <a:xfrm>
            <a:off x="7467600" y="3730625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E</a:t>
            </a:r>
          </a:p>
        </p:txBody>
      </p:sp>
      <p:sp>
        <p:nvSpPr>
          <p:cNvPr id="14342" name="Oval 30"/>
          <p:cNvSpPr>
            <a:spLocks noChangeArrowheads="1"/>
          </p:cNvSpPr>
          <p:nvPr/>
        </p:nvSpPr>
        <p:spPr bwMode="auto">
          <a:xfrm>
            <a:off x="6934200" y="47148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sp>
        <p:nvSpPr>
          <p:cNvPr id="14343" name="Oval 30"/>
          <p:cNvSpPr>
            <a:spLocks noChangeArrowheads="1"/>
          </p:cNvSpPr>
          <p:nvPr/>
        </p:nvSpPr>
        <p:spPr bwMode="auto">
          <a:xfrm>
            <a:off x="8001000" y="47148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14344" name="Oval 30"/>
          <p:cNvSpPr>
            <a:spLocks noChangeArrowheads="1"/>
          </p:cNvSpPr>
          <p:nvPr/>
        </p:nvSpPr>
        <p:spPr bwMode="auto">
          <a:xfrm>
            <a:off x="5867400" y="470535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14345" name="直接箭头连接符 17"/>
          <p:cNvCxnSpPr>
            <a:cxnSpLocks noChangeShapeType="1"/>
            <a:stCxn id="14340" idx="6"/>
            <a:endCxn id="14341" idx="2"/>
          </p:cNvCxnSpPr>
          <p:nvPr/>
        </p:nvCxnSpPr>
        <p:spPr bwMode="auto">
          <a:xfrm>
            <a:off x="6858000" y="3987800"/>
            <a:ext cx="609600" cy="142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46" name="直接箭头连接符 18"/>
          <p:cNvCxnSpPr>
            <a:cxnSpLocks noChangeShapeType="1"/>
            <a:stCxn id="14341" idx="5"/>
            <a:endCxn id="14343" idx="0"/>
          </p:cNvCxnSpPr>
          <p:nvPr/>
        </p:nvCxnSpPr>
        <p:spPr bwMode="auto">
          <a:xfrm rot="16200000" flipH="1">
            <a:off x="7886700" y="4295775"/>
            <a:ext cx="520700" cy="3175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47" name="直接箭头连接符 20"/>
          <p:cNvCxnSpPr>
            <a:cxnSpLocks noChangeShapeType="1"/>
            <a:stCxn id="14341" idx="3"/>
            <a:endCxn id="14342" idx="0"/>
          </p:cNvCxnSpPr>
          <p:nvPr/>
        </p:nvCxnSpPr>
        <p:spPr bwMode="auto">
          <a:xfrm rot="5400000">
            <a:off x="7137400" y="4295775"/>
            <a:ext cx="520700" cy="3175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48" name="直接箭头连接符 21"/>
          <p:cNvCxnSpPr>
            <a:cxnSpLocks noChangeShapeType="1"/>
            <a:stCxn id="14342" idx="6"/>
            <a:endCxn id="14343" idx="2"/>
          </p:cNvCxnSpPr>
          <p:nvPr/>
        </p:nvCxnSpPr>
        <p:spPr bwMode="auto">
          <a:xfrm>
            <a:off x="7543800" y="4986338"/>
            <a:ext cx="4572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49" name="直接箭头连接符 22"/>
          <p:cNvCxnSpPr>
            <a:cxnSpLocks noChangeShapeType="1"/>
            <a:stCxn id="14344" idx="6"/>
            <a:endCxn id="14342" idx="2"/>
          </p:cNvCxnSpPr>
          <p:nvPr/>
        </p:nvCxnSpPr>
        <p:spPr bwMode="auto">
          <a:xfrm>
            <a:off x="6477000" y="4976813"/>
            <a:ext cx="457200" cy="952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50" name="直接箭头连接符 23"/>
          <p:cNvCxnSpPr>
            <a:cxnSpLocks noChangeShapeType="1"/>
            <a:stCxn id="14340" idx="4"/>
            <a:endCxn id="14344" idx="0"/>
          </p:cNvCxnSpPr>
          <p:nvPr/>
        </p:nvCxnSpPr>
        <p:spPr bwMode="auto">
          <a:xfrm rot="5400000">
            <a:off x="6139656" y="4291807"/>
            <a:ext cx="446087" cy="3810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51" name="直接箭头连接符 26"/>
          <p:cNvCxnSpPr>
            <a:cxnSpLocks noChangeShapeType="1"/>
            <a:stCxn id="14341" idx="1"/>
            <a:endCxn id="14340" idx="7"/>
          </p:cNvCxnSpPr>
          <p:nvPr/>
        </p:nvCxnSpPr>
        <p:spPr bwMode="auto">
          <a:xfrm rot="16200000" flipV="1">
            <a:off x="7155656" y="3409157"/>
            <a:ext cx="14287" cy="7874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352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 algn="just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  子图</a:t>
            </a:r>
            <a:endParaRPr lang="en-US" altLang="zh-CN" sz="32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--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给定图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G=(V</a:t>
            </a:r>
            <a:r>
              <a:rPr lang="en-US" altLang="zh-CN" sz="3200" kern="0" dirty="0" smtClean="0">
                <a:latin typeface="Arial" charset="0"/>
                <a:ea typeface="黑体" pitchFamily="2" charset="-122"/>
              </a:rPr>
              <a:t>, E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)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，图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G</a:t>
            </a:r>
            <a:r>
              <a:rPr lang="en-US" altLang="zh-CN" sz="3200" b="1" kern="0" dirty="0">
                <a:latin typeface="Arial" charset="0"/>
                <a:ea typeface="黑体" pitchFamily="2" charset="-122"/>
              </a:rPr>
              <a:t>’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=(V</a:t>
            </a:r>
            <a:r>
              <a:rPr lang="en-US" altLang="zh-CN" sz="3200" b="1" kern="0" dirty="0" smtClean="0">
                <a:latin typeface="Arial" charset="0"/>
                <a:ea typeface="黑体" pitchFamily="2" charset="-122"/>
              </a:rPr>
              <a:t>’</a:t>
            </a:r>
            <a:r>
              <a:rPr lang="en-US" altLang="zh-CN" sz="3200" kern="0" dirty="0" smtClean="0">
                <a:latin typeface="Arial" charset="0"/>
                <a:ea typeface="黑体" pitchFamily="2" charset="-122"/>
              </a:rPr>
              <a:t>, E</a:t>
            </a:r>
            <a:r>
              <a:rPr lang="en-US" altLang="zh-CN" sz="3200" b="1" kern="0" dirty="0">
                <a:latin typeface="Arial" charset="0"/>
                <a:ea typeface="黑体" pitchFamily="2" charset="-122"/>
              </a:rPr>
              <a:t>’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)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，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      若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dirty="0">
                <a:latin typeface="Arial" charset="0"/>
                <a:ea typeface="黑体" pitchFamily="2" charset="-122"/>
              </a:rPr>
              <a:t>’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是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V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的子集、且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E</a:t>
            </a:r>
            <a:r>
              <a:rPr lang="en-US" altLang="zh-CN" sz="3200" b="1" kern="0" dirty="0">
                <a:latin typeface="Arial" charset="0"/>
                <a:ea typeface="黑体" pitchFamily="2" charset="-122"/>
              </a:rPr>
              <a:t>’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是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E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的子集，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 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则称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G</a:t>
            </a:r>
            <a:r>
              <a:rPr lang="en-US" altLang="zh-CN" sz="3200" b="1" kern="0" dirty="0">
                <a:latin typeface="Arial" charset="0"/>
                <a:ea typeface="黑体" pitchFamily="2" charset="-122"/>
              </a:rPr>
              <a:t>’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是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G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的子图；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solidFill>
                <a:srgbClr val="0033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相关概念</a:t>
            </a:r>
          </a:p>
        </p:txBody>
      </p:sp>
      <p:sp>
        <p:nvSpPr>
          <p:cNvPr id="15" name="右箭头 14"/>
          <p:cNvSpPr/>
          <p:nvPr/>
        </p:nvSpPr>
        <p:spPr bwMode="auto">
          <a:xfrm>
            <a:off x="2316163" y="5343525"/>
            <a:ext cx="1905000" cy="360363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FontTx/>
              <a:buChar char="•"/>
              <a:defRPr/>
            </a:pPr>
            <a:endParaRPr lang="zh-CN" altLang="en-US">
              <a:latin typeface="Arial" charset="0"/>
              <a:ea typeface="黑体" pitchFamily="2" charset="-122"/>
            </a:endParaRPr>
          </a:p>
        </p:txBody>
      </p:sp>
      <p:sp>
        <p:nvSpPr>
          <p:cNvPr id="16" name="Rectangle 12"/>
          <p:cNvSpPr txBox="1">
            <a:spLocks noChangeArrowheads="1"/>
          </p:cNvSpPr>
          <p:nvPr/>
        </p:nvSpPr>
        <p:spPr bwMode="auto">
          <a:xfrm>
            <a:off x="2316163" y="4733925"/>
            <a:ext cx="198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200" kern="0" dirty="0">
                <a:solidFill>
                  <a:srgbClr val="007E00"/>
                </a:solidFill>
                <a:latin typeface="+mn-lt"/>
                <a:ea typeface="黑体" pitchFamily="2" charset="-122"/>
              </a:rPr>
              <a:t>子图举例</a:t>
            </a:r>
            <a:endParaRPr lang="en-US" altLang="zh-CN" sz="3200" kern="0" dirty="0">
              <a:solidFill>
                <a:srgbClr val="007E00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366" name="Oval 30"/>
          <p:cNvSpPr>
            <a:spLocks noChangeArrowheads="1"/>
          </p:cNvSpPr>
          <p:nvPr/>
        </p:nvSpPr>
        <p:spPr bwMode="auto">
          <a:xfrm>
            <a:off x="1401763" y="3773488"/>
            <a:ext cx="503237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15367" name="Oval 30"/>
          <p:cNvSpPr>
            <a:spLocks noChangeArrowheads="1"/>
          </p:cNvSpPr>
          <p:nvPr/>
        </p:nvSpPr>
        <p:spPr bwMode="auto">
          <a:xfrm>
            <a:off x="1401763" y="5983288"/>
            <a:ext cx="503237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sp>
        <p:nvSpPr>
          <p:cNvPr id="15368" name="Oval 30"/>
          <p:cNvSpPr>
            <a:spLocks noChangeArrowheads="1"/>
          </p:cNvSpPr>
          <p:nvPr/>
        </p:nvSpPr>
        <p:spPr bwMode="auto">
          <a:xfrm>
            <a:off x="1401763" y="48768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15369" name="直接箭头连接符 17"/>
          <p:cNvCxnSpPr>
            <a:cxnSpLocks noChangeShapeType="1"/>
            <a:stCxn id="15368" idx="4"/>
            <a:endCxn id="15367" idx="0"/>
          </p:cNvCxnSpPr>
          <p:nvPr/>
        </p:nvCxnSpPr>
        <p:spPr bwMode="auto">
          <a:xfrm rot="5400000">
            <a:off x="1352550" y="5681663"/>
            <a:ext cx="601663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370" name="形状 24"/>
          <p:cNvCxnSpPr>
            <a:cxnSpLocks noChangeShapeType="1"/>
            <a:stCxn id="15366" idx="6"/>
            <a:endCxn id="15368" idx="7"/>
          </p:cNvCxnSpPr>
          <p:nvPr/>
        </p:nvCxnSpPr>
        <p:spPr bwMode="auto">
          <a:xfrm flipH="1">
            <a:off x="1831975" y="4024313"/>
            <a:ext cx="73025" cy="925512"/>
          </a:xfrm>
          <a:prstGeom prst="curvedConnector4">
            <a:avLst>
              <a:gd name="adj1" fmla="val -309718"/>
              <a:gd name="adj2" fmla="val 59625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371" name="形状 27"/>
          <p:cNvCxnSpPr>
            <a:cxnSpLocks noChangeShapeType="1"/>
            <a:stCxn id="15368" idx="2"/>
            <a:endCxn id="15366" idx="3"/>
          </p:cNvCxnSpPr>
          <p:nvPr/>
        </p:nvCxnSpPr>
        <p:spPr bwMode="auto">
          <a:xfrm rot="10800000" flipH="1">
            <a:off x="1401763" y="4203700"/>
            <a:ext cx="73025" cy="925513"/>
          </a:xfrm>
          <a:prstGeom prst="curvedConnector4">
            <a:avLst>
              <a:gd name="adj1" fmla="val -309718"/>
              <a:gd name="adj2" fmla="val 59625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3" name="Oval 30"/>
          <p:cNvSpPr>
            <a:spLocks noChangeArrowheads="1"/>
          </p:cNvSpPr>
          <p:nvPr/>
        </p:nvSpPr>
        <p:spPr bwMode="auto">
          <a:xfrm>
            <a:off x="4953000" y="488632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4953000" y="37338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cxnSp>
        <p:nvCxnSpPr>
          <p:cNvPr id="45" name="直接箭头连接符 44"/>
          <p:cNvCxnSpPr>
            <a:cxnSpLocks noChangeShapeType="1"/>
            <a:stCxn id="44" idx="4"/>
            <a:endCxn id="43" idx="0"/>
          </p:cNvCxnSpPr>
          <p:nvPr/>
        </p:nvCxnSpPr>
        <p:spPr bwMode="auto">
          <a:xfrm rot="5400000">
            <a:off x="4880769" y="4561681"/>
            <a:ext cx="647700" cy="15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6278563" y="5953125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sp>
        <p:nvSpPr>
          <p:cNvPr id="47" name="Oval 30"/>
          <p:cNvSpPr>
            <a:spLocks noChangeArrowheads="1"/>
          </p:cNvSpPr>
          <p:nvPr/>
        </p:nvSpPr>
        <p:spPr bwMode="auto">
          <a:xfrm>
            <a:off x="6278563" y="4916488"/>
            <a:ext cx="503237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48" name="直接箭头连接符 47"/>
          <p:cNvCxnSpPr>
            <a:cxnSpLocks noChangeShapeType="1"/>
            <a:stCxn id="47" idx="4"/>
            <a:endCxn id="46" idx="0"/>
          </p:cNvCxnSpPr>
          <p:nvPr/>
        </p:nvCxnSpPr>
        <p:spPr bwMode="auto">
          <a:xfrm rot="5400000">
            <a:off x="6263482" y="5687219"/>
            <a:ext cx="5334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6278563" y="3743325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7802563" y="3743325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51" name="Oval 30"/>
          <p:cNvSpPr>
            <a:spLocks noChangeArrowheads="1"/>
          </p:cNvSpPr>
          <p:nvPr/>
        </p:nvSpPr>
        <p:spPr bwMode="auto">
          <a:xfrm>
            <a:off x="7802563" y="4916488"/>
            <a:ext cx="503237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52" name="形状 51"/>
          <p:cNvCxnSpPr>
            <a:cxnSpLocks noChangeShapeType="1"/>
            <a:stCxn id="50" idx="6"/>
            <a:endCxn id="51" idx="7"/>
          </p:cNvCxnSpPr>
          <p:nvPr/>
        </p:nvCxnSpPr>
        <p:spPr bwMode="auto">
          <a:xfrm flipH="1">
            <a:off x="8232775" y="3995738"/>
            <a:ext cx="73025" cy="993775"/>
          </a:xfrm>
          <a:prstGeom prst="curvedConnector4">
            <a:avLst>
              <a:gd name="adj1" fmla="val -309718"/>
              <a:gd name="adj2" fmla="val 58963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3" name="形状 52"/>
          <p:cNvCxnSpPr>
            <a:cxnSpLocks noChangeShapeType="1"/>
            <a:stCxn id="51" idx="2"/>
            <a:endCxn id="50" idx="3"/>
          </p:cNvCxnSpPr>
          <p:nvPr/>
        </p:nvCxnSpPr>
        <p:spPr bwMode="auto">
          <a:xfrm rot="10800000" flipH="1">
            <a:off x="7802563" y="4173538"/>
            <a:ext cx="73025" cy="993775"/>
          </a:xfrm>
          <a:prstGeom prst="curvedConnector4">
            <a:avLst>
              <a:gd name="adj1" fmla="val -309718"/>
              <a:gd name="adj2" fmla="val 58963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383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7" grpId="0" animBg="1"/>
      <p:bldP spid="49" grpId="0" animBg="1"/>
      <p:bldP spid="50" grpId="0" animBg="1"/>
      <p:bldP spid="5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相关概念</a:t>
            </a:r>
          </a:p>
        </p:txBody>
      </p:sp>
      <p:sp>
        <p:nvSpPr>
          <p:cNvPr id="8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  <a:ea typeface="黑体" pitchFamily="2" charset="-122"/>
              </a:rPr>
              <a:t>（</a:t>
            </a:r>
            <a:r>
              <a:rPr lang="zh-CN" altLang="en-US" sz="3200" kern="0" dirty="0" smtClean="0">
                <a:ea typeface="黑体" pitchFamily="2" charset="-122"/>
              </a:rPr>
              <a:t>无向图中的</a:t>
            </a:r>
            <a:r>
              <a:rPr lang="zh-CN" altLang="en-US" sz="3200" kern="0" dirty="0" smtClean="0">
                <a:latin typeface="+mn-lt"/>
                <a:ea typeface="黑体" pitchFamily="2" charset="-122"/>
              </a:rPr>
              <a:t>）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连通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、连通图</a:t>
            </a:r>
            <a:endParaRPr lang="en-US" altLang="zh-CN" sz="32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6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    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-- V</a:t>
            </a:r>
            <a:r>
              <a:rPr lang="en-US" altLang="zh-CN" sz="3200" b="1" kern="0" baseline="-2500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i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en-US" altLang="zh-CN" sz="32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k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连通：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6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    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连通图：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6388" name="Oval 30"/>
          <p:cNvSpPr>
            <a:spLocks noChangeArrowheads="1"/>
          </p:cNvSpPr>
          <p:nvPr/>
        </p:nvSpPr>
        <p:spPr bwMode="auto">
          <a:xfrm>
            <a:off x="1706563" y="3868738"/>
            <a:ext cx="503237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16389" name="Oval 30"/>
          <p:cNvSpPr>
            <a:spLocks noChangeArrowheads="1"/>
          </p:cNvSpPr>
          <p:nvPr/>
        </p:nvSpPr>
        <p:spPr bwMode="auto">
          <a:xfrm>
            <a:off x="2925763" y="3883025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sp>
        <p:nvSpPr>
          <p:cNvPr id="16390" name="Oval 30"/>
          <p:cNvSpPr>
            <a:spLocks noChangeArrowheads="1"/>
          </p:cNvSpPr>
          <p:nvPr/>
        </p:nvSpPr>
        <p:spPr bwMode="auto">
          <a:xfrm>
            <a:off x="2392363" y="4867275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16391" name="直接连接符 16"/>
          <p:cNvCxnSpPr>
            <a:cxnSpLocks noChangeShapeType="1"/>
            <a:stCxn id="16389" idx="3"/>
            <a:endCxn id="16390" idx="0"/>
          </p:cNvCxnSpPr>
          <p:nvPr/>
        </p:nvCxnSpPr>
        <p:spPr bwMode="auto">
          <a:xfrm rot="5400000">
            <a:off x="2543969" y="4412457"/>
            <a:ext cx="554037" cy="355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392" name="Oval 30"/>
          <p:cNvSpPr>
            <a:spLocks noChangeArrowheads="1"/>
          </p:cNvSpPr>
          <p:nvPr/>
        </p:nvSpPr>
        <p:spPr bwMode="auto">
          <a:xfrm>
            <a:off x="3459163" y="4867275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cxnSp>
        <p:nvCxnSpPr>
          <p:cNvPr id="16393" name="直接连接符 28"/>
          <p:cNvCxnSpPr>
            <a:cxnSpLocks noChangeShapeType="1"/>
            <a:stCxn id="16389" idx="2"/>
            <a:endCxn id="16388" idx="6"/>
          </p:cNvCxnSpPr>
          <p:nvPr/>
        </p:nvCxnSpPr>
        <p:spPr bwMode="auto">
          <a:xfrm rot="10800000">
            <a:off x="2209800" y="4119563"/>
            <a:ext cx="715963" cy="142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394" name="直接连接符 32"/>
          <p:cNvCxnSpPr>
            <a:cxnSpLocks noChangeShapeType="1"/>
            <a:stCxn id="16392" idx="2"/>
            <a:endCxn id="16390" idx="6"/>
          </p:cNvCxnSpPr>
          <p:nvPr/>
        </p:nvCxnSpPr>
        <p:spPr bwMode="auto">
          <a:xfrm rot="10800000">
            <a:off x="2895600" y="5118100"/>
            <a:ext cx="563563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395" name="Oval 30"/>
          <p:cNvSpPr>
            <a:spLocks noChangeArrowheads="1"/>
          </p:cNvSpPr>
          <p:nvPr/>
        </p:nvSpPr>
        <p:spPr bwMode="auto">
          <a:xfrm>
            <a:off x="5516563" y="426085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sp>
        <p:nvSpPr>
          <p:cNvPr id="16396" name="Oval 30"/>
          <p:cNvSpPr>
            <a:spLocks noChangeArrowheads="1"/>
          </p:cNvSpPr>
          <p:nvPr/>
        </p:nvSpPr>
        <p:spPr bwMode="auto">
          <a:xfrm>
            <a:off x="6278563" y="34290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16397" name="Oval 30"/>
          <p:cNvSpPr>
            <a:spLocks noChangeArrowheads="1"/>
          </p:cNvSpPr>
          <p:nvPr/>
        </p:nvSpPr>
        <p:spPr bwMode="auto">
          <a:xfrm>
            <a:off x="7116763" y="4194175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16398" name="直接连接符 28"/>
          <p:cNvCxnSpPr>
            <a:cxnSpLocks noChangeShapeType="1"/>
            <a:stCxn id="16396" idx="5"/>
            <a:endCxn id="16397" idx="0"/>
          </p:cNvCxnSpPr>
          <p:nvPr/>
        </p:nvCxnSpPr>
        <p:spPr bwMode="auto">
          <a:xfrm rot="16200000" flipH="1">
            <a:off x="6870701" y="3697287"/>
            <a:ext cx="334962" cy="65881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399" name="Oval 30"/>
          <p:cNvSpPr>
            <a:spLocks noChangeArrowheads="1"/>
          </p:cNvSpPr>
          <p:nvPr/>
        </p:nvSpPr>
        <p:spPr bwMode="auto">
          <a:xfrm>
            <a:off x="7650163" y="51181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G</a:t>
            </a:r>
          </a:p>
        </p:txBody>
      </p:sp>
      <p:cxnSp>
        <p:nvCxnSpPr>
          <p:cNvPr id="16400" name="直接连接符 28"/>
          <p:cNvCxnSpPr>
            <a:cxnSpLocks noChangeShapeType="1"/>
            <a:stCxn id="16396" idx="3"/>
            <a:endCxn id="16395" idx="0"/>
          </p:cNvCxnSpPr>
          <p:nvPr/>
        </p:nvCxnSpPr>
        <p:spPr bwMode="auto">
          <a:xfrm rot="5400000">
            <a:off x="5858669" y="3767932"/>
            <a:ext cx="401637" cy="584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01" name="直接连接符 32"/>
          <p:cNvCxnSpPr>
            <a:cxnSpLocks noChangeShapeType="1"/>
            <a:stCxn id="16399" idx="0"/>
            <a:endCxn id="16397" idx="5"/>
          </p:cNvCxnSpPr>
          <p:nvPr/>
        </p:nvCxnSpPr>
        <p:spPr bwMode="auto">
          <a:xfrm rot="16200000" flipV="1">
            <a:off x="7477126" y="4694237"/>
            <a:ext cx="493712" cy="35401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402" name="Oval 30"/>
          <p:cNvSpPr>
            <a:spLocks noChangeArrowheads="1"/>
          </p:cNvSpPr>
          <p:nvPr/>
        </p:nvSpPr>
        <p:spPr bwMode="auto">
          <a:xfrm>
            <a:off x="4906963" y="517525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cxnSp>
        <p:nvCxnSpPr>
          <p:cNvPr id="16403" name="直接连接符 28"/>
          <p:cNvCxnSpPr>
            <a:cxnSpLocks noChangeShapeType="1"/>
            <a:stCxn id="16395" idx="3"/>
            <a:endCxn id="16402" idx="0"/>
          </p:cNvCxnSpPr>
          <p:nvPr/>
        </p:nvCxnSpPr>
        <p:spPr bwMode="auto">
          <a:xfrm rot="5400000">
            <a:off x="5131594" y="4717257"/>
            <a:ext cx="484187" cy="431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404" name="Oval 30"/>
          <p:cNvSpPr>
            <a:spLocks noChangeArrowheads="1"/>
          </p:cNvSpPr>
          <p:nvPr/>
        </p:nvSpPr>
        <p:spPr bwMode="auto">
          <a:xfrm>
            <a:off x="5592763" y="517525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E</a:t>
            </a:r>
          </a:p>
        </p:txBody>
      </p:sp>
      <p:cxnSp>
        <p:nvCxnSpPr>
          <p:cNvPr id="16405" name="直接连接符 28"/>
          <p:cNvCxnSpPr>
            <a:cxnSpLocks noChangeShapeType="1"/>
            <a:stCxn id="16395" idx="4"/>
            <a:endCxn id="16404" idx="0"/>
          </p:cNvCxnSpPr>
          <p:nvPr/>
        </p:nvCxnSpPr>
        <p:spPr bwMode="auto">
          <a:xfrm rot="16200000" flipH="1">
            <a:off x="5599907" y="4931569"/>
            <a:ext cx="411162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Text Box 32"/>
          <p:cNvSpPr txBox="1">
            <a:spLocks noChangeArrowheads="1"/>
          </p:cNvSpPr>
          <p:nvPr/>
        </p:nvSpPr>
        <p:spPr bwMode="auto">
          <a:xfrm>
            <a:off x="1935163" y="5611813"/>
            <a:ext cx="19812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ea typeface="黑体" pitchFamily="49" charset="-122"/>
              </a:rPr>
              <a:t>连通图</a:t>
            </a:r>
            <a:r>
              <a:rPr lang="en-US" altLang="zh-CN">
                <a:ea typeface="黑体" pitchFamily="49" charset="-122"/>
              </a:rPr>
              <a:t>G3</a:t>
            </a:r>
            <a:endParaRPr lang="en-US" altLang="zh-CN" baseline="-25000">
              <a:ea typeface="黑体" pitchFamily="49" charset="-122"/>
            </a:endParaRPr>
          </a:p>
        </p:txBody>
      </p:sp>
      <p:sp>
        <p:nvSpPr>
          <p:cNvPr id="47" name="Text Box 32"/>
          <p:cNvSpPr txBox="1">
            <a:spLocks noChangeArrowheads="1"/>
          </p:cNvSpPr>
          <p:nvPr/>
        </p:nvSpPr>
        <p:spPr bwMode="auto">
          <a:xfrm>
            <a:off x="5867400" y="5645150"/>
            <a:ext cx="19812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ea typeface="黑体" pitchFamily="49" charset="-122"/>
              </a:rPr>
              <a:t>连通图</a:t>
            </a:r>
            <a:r>
              <a:rPr lang="en-US" altLang="zh-CN">
                <a:ea typeface="黑体" pitchFamily="49" charset="-122"/>
              </a:rPr>
              <a:t>G4</a:t>
            </a:r>
            <a:endParaRPr lang="en-US" altLang="zh-CN" baseline="-25000">
              <a:ea typeface="黑体" pitchFamily="49" charset="-122"/>
            </a:endParaRPr>
          </a:p>
        </p:txBody>
      </p:sp>
      <p:sp>
        <p:nvSpPr>
          <p:cNvPr id="16408" name="Oval 30"/>
          <p:cNvSpPr>
            <a:spLocks noChangeArrowheads="1"/>
          </p:cNvSpPr>
          <p:nvPr/>
        </p:nvSpPr>
        <p:spPr bwMode="auto">
          <a:xfrm>
            <a:off x="6367463" y="5172075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F</a:t>
            </a:r>
          </a:p>
        </p:txBody>
      </p:sp>
      <p:cxnSp>
        <p:nvCxnSpPr>
          <p:cNvPr id="16409" name="直接连接符 49"/>
          <p:cNvCxnSpPr>
            <a:cxnSpLocks noChangeShapeType="1"/>
            <a:stCxn id="16408" idx="0"/>
            <a:endCxn id="16395" idx="5"/>
          </p:cNvCxnSpPr>
          <p:nvPr/>
        </p:nvCxnSpPr>
        <p:spPr bwMode="auto">
          <a:xfrm rot="16200000" flipV="1">
            <a:off x="6042026" y="4595812"/>
            <a:ext cx="481012" cy="67151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矩形 31"/>
          <p:cNvSpPr/>
          <p:nvPr/>
        </p:nvSpPr>
        <p:spPr>
          <a:xfrm>
            <a:off x="3505200" y="1958975"/>
            <a:ext cx="62484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i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与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之间</a:t>
            </a:r>
            <a:r>
              <a:rPr lang="zh-CN" altLang="en-US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至少存在</a:t>
            </a:r>
            <a:r>
              <a:rPr lang="en-US" altLang="zh-CN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条路径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；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16411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815967" y="2646363"/>
            <a:ext cx="51090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图中</a:t>
            </a:r>
            <a:r>
              <a:rPr lang="zh-CN" altLang="en-US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任意两个顶点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都连通；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相关概念</a:t>
            </a:r>
          </a:p>
        </p:txBody>
      </p:sp>
      <p:sp>
        <p:nvSpPr>
          <p:cNvPr id="8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  <a:ea typeface="黑体" pitchFamily="2" charset="-122"/>
              </a:rPr>
              <a:t>（</a:t>
            </a:r>
            <a:r>
              <a:rPr lang="zh-CN" altLang="en-US" sz="3200" kern="0" dirty="0">
                <a:ea typeface="黑体" pitchFamily="2" charset="-122"/>
              </a:rPr>
              <a:t>无向图的</a:t>
            </a:r>
            <a:r>
              <a:rPr lang="zh-CN" altLang="en-US" sz="3200" kern="0" dirty="0" smtClean="0">
                <a:latin typeface="+mn-lt"/>
                <a:ea typeface="黑体" pitchFamily="2" charset="-122"/>
              </a:rPr>
              <a:t>）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连通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分量：</a:t>
            </a:r>
            <a:endParaRPr lang="en-US" altLang="zh-CN" sz="32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200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                         极</a:t>
            </a:r>
            <a:r>
              <a:rPr lang="zh-CN" altLang="en-US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大</a:t>
            </a:r>
            <a:r>
              <a:rPr lang="en-US" altLang="zh-CN" sz="3200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(</a:t>
            </a:r>
            <a:r>
              <a:rPr lang="zh-CN" altLang="en-US" sz="3200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最大</a:t>
            </a:r>
            <a:r>
              <a:rPr lang="en-US" altLang="zh-CN" sz="3200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)</a:t>
            </a:r>
            <a:r>
              <a:rPr lang="zh-CN" altLang="en-US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连通子图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G*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；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1800"/>
              </a:spcBef>
              <a:buFontTx/>
              <a:buChar char="•"/>
              <a:defRPr/>
            </a:pPr>
            <a:r>
              <a:rPr lang="zh-CN" altLang="en-US" sz="3200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极大：</a:t>
            </a:r>
            <a:endParaRPr lang="en-US" altLang="zh-CN" sz="3200" kern="0" dirty="0">
              <a:solidFill>
                <a:srgbClr val="C00000"/>
              </a:solidFill>
              <a:latin typeface="Arial" charset="0"/>
              <a:ea typeface="黑体" pitchFamily="2" charset="-122"/>
              <a:sym typeface="Wingdings" pitchFamily="2" charset="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  <a:sym typeface="Wingdings" pitchFamily="2" charset="2"/>
              </a:rPr>
              <a:t>              </a:t>
            </a:r>
            <a:r>
              <a:rPr lang="zh-CN" altLang="en-US" sz="3200" kern="0" dirty="0">
                <a:latin typeface="Arial" charset="0"/>
                <a:ea typeface="黑体" pitchFamily="2" charset="-122"/>
                <a:sym typeface="Wingdings" pitchFamily="2" charset="2"/>
              </a:rPr>
              <a:t>新子图不连通；</a:t>
            </a:r>
            <a:endParaRPr lang="en-US" altLang="zh-CN" sz="3200" kern="0" dirty="0">
              <a:latin typeface="Arial" charset="0"/>
              <a:ea typeface="黑体" pitchFamily="2" charset="-122"/>
              <a:sym typeface="Wingdings" pitchFamily="2" charset="2"/>
            </a:endParaRPr>
          </a:p>
          <a:p>
            <a:pPr marL="342900" indent="-342900" algn="just">
              <a:lnSpc>
                <a:spcPct val="130000"/>
              </a:lnSpc>
              <a:spcBef>
                <a:spcPts val="180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  <a:sym typeface="Wingdings" pitchFamily="2" charset="2"/>
              </a:rPr>
              <a:t>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若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G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不连通，则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     其连通分量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</p:txBody>
      </p:sp>
      <p:sp>
        <p:nvSpPr>
          <p:cNvPr id="17412" name="Oval 30"/>
          <p:cNvSpPr>
            <a:spLocks noChangeArrowheads="1"/>
          </p:cNvSpPr>
          <p:nvPr/>
        </p:nvSpPr>
        <p:spPr bwMode="auto">
          <a:xfrm>
            <a:off x="5211763" y="3944938"/>
            <a:ext cx="503237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17413" name="Oval 30"/>
          <p:cNvSpPr>
            <a:spLocks noChangeArrowheads="1"/>
          </p:cNvSpPr>
          <p:nvPr/>
        </p:nvSpPr>
        <p:spPr bwMode="auto">
          <a:xfrm>
            <a:off x="6888163" y="3959225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17414" name="Oval 30"/>
          <p:cNvSpPr>
            <a:spLocks noChangeArrowheads="1"/>
          </p:cNvSpPr>
          <p:nvPr/>
        </p:nvSpPr>
        <p:spPr bwMode="auto">
          <a:xfrm>
            <a:off x="4906963" y="5934075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17415" name="直接连接符 16"/>
          <p:cNvCxnSpPr>
            <a:cxnSpLocks noChangeShapeType="1"/>
            <a:stCxn id="17413" idx="5"/>
            <a:endCxn id="17416" idx="0"/>
          </p:cNvCxnSpPr>
          <p:nvPr/>
        </p:nvCxnSpPr>
        <p:spPr bwMode="auto">
          <a:xfrm rot="16200000" flipH="1">
            <a:off x="6952456" y="4755357"/>
            <a:ext cx="1163637" cy="431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416" name="Oval 30"/>
          <p:cNvSpPr>
            <a:spLocks noChangeArrowheads="1"/>
          </p:cNvSpPr>
          <p:nvPr/>
        </p:nvSpPr>
        <p:spPr bwMode="auto">
          <a:xfrm>
            <a:off x="7497763" y="5553075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17417" name="直接连接符 28"/>
          <p:cNvCxnSpPr>
            <a:cxnSpLocks noChangeShapeType="1"/>
            <a:stCxn id="17413" idx="2"/>
            <a:endCxn id="17412" idx="6"/>
          </p:cNvCxnSpPr>
          <p:nvPr/>
        </p:nvCxnSpPr>
        <p:spPr bwMode="auto">
          <a:xfrm rot="10800000">
            <a:off x="5715000" y="4197350"/>
            <a:ext cx="1173163" cy="142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18" name="直接连接符 32"/>
          <p:cNvCxnSpPr>
            <a:cxnSpLocks noChangeShapeType="1"/>
            <a:stCxn id="17414" idx="1"/>
            <a:endCxn id="17412" idx="4"/>
          </p:cNvCxnSpPr>
          <p:nvPr/>
        </p:nvCxnSpPr>
        <p:spPr bwMode="auto">
          <a:xfrm rot="5400000" flipH="1" flipV="1">
            <a:off x="4442619" y="4985544"/>
            <a:ext cx="1558925" cy="4841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19" name="直接连接符 32"/>
          <p:cNvCxnSpPr>
            <a:cxnSpLocks noChangeShapeType="1"/>
            <a:stCxn id="17416" idx="2"/>
          </p:cNvCxnSpPr>
          <p:nvPr/>
        </p:nvCxnSpPr>
        <p:spPr bwMode="auto">
          <a:xfrm rot="10800000" flipV="1">
            <a:off x="5410200" y="5805488"/>
            <a:ext cx="2087563" cy="3810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420" name="Oval 30"/>
          <p:cNvSpPr>
            <a:spLocks noChangeArrowheads="1"/>
          </p:cNvSpPr>
          <p:nvPr/>
        </p:nvSpPr>
        <p:spPr bwMode="auto">
          <a:xfrm>
            <a:off x="7650163" y="32766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F</a:t>
            </a:r>
          </a:p>
        </p:txBody>
      </p:sp>
      <p:cxnSp>
        <p:nvCxnSpPr>
          <p:cNvPr id="17421" name="直接连接符 28"/>
          <p:cNvCxnSpPr>
            <a:cxnSpLocks noChangeShapeType="1"/>
            <a:stCxn id="17413" idx="7"/>
            <a:endCxn id="17420" idx="3"/>
          </p:cNvCxnSpPr>
          <p:nvPr/>
        </p:nvCxnSpPr>
        <p:spPr bwMode="auto">
          <a:xfrm rot="5400000" flipH="1" flipV="1">
            <a:off x="7358063" y="3667125"/>
            <a:ext cx="325437" cy="40481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422" name="Oval 30"/>
          <p:cNvSpPr>
            <a:spLocks noChangeArrowheads="1"/>
          </p:cNvSpPr>
          <p:nvPr/>
        </p:nvSpPr>
        <p:spPr bwMode="auto">
          <a:xfrm>
            <a:off x="6507163" y="5181600"/>
            <a:ext cx="503237" cy="503238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K</a:t>
            </a:r>
          </a:p>
        </p:txBody>
      </p:sp>
      <p:sp>
        <p:nvSpPr>
          <p:cNvPr id="17423" name="Oval 30"/>
          <p:cNvSpPr>
            <a:spLocks noChangeArrowheads="1"/>
          </p:cNvSpPr>
          <p:nvPr/>
        </p:nvSpPr>
        <p:spPr bwMode="auto">
          <a:xfrm>
            <a:off x="6049963" y="4419600"/>
            <a:ext cx="503237" cy="503238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J</a:t>
            </a:r>
          </a:p>
        </p:txBody>
      </p:sp>
      <p:cxnSp>
        <p:nvCxnSpPr>
          <p:cNvPr id="17424" name="直接连接符 28"/>
          <p:cNvCxnSpPr>
            <a:cxnSpLocks noChangeShapeType="1"/>
            <a:stCxn id="17422" idx="0"/>
            <a:endCxn id="17423" idx="5"/>
          </p:cNvCxnSpPr>
          <p:nvPr/>
        </p:nvCxnSpPr>
        <p:spPr bwMode="auto">
          <a:xfrm rot="16200000" flipV="1">
            <a:off x="6453981" y="4876007"/>
            <a:ext cx="331787" cy="279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425" name="Oval 30"/>
          <p:cNvSpPr>
            <a:spLocks noChangeArrowheads="1"/>
          </p:cNvSpPr>
          <p:nvPr/>
        </p:nvSpPr>
        <p:spPr bwMode="auto">
          <a:xfrm>
            <a:off x="5668963" y="5410200"/>
            <a:ext cx="503237" cy="503238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H</a:t>
            </a:r>
          </a:p>
        </p:txBody>
      </p:sp>
      <p:cxnSp>
        <p:nvCxnSpPr>
          <p:cNvPr id="17426" name="直接连接符 28"/>
          <p:cNvCxnSpPr>
            <a:cxnSpLocks noChangeShapeType="1"/>
            <a:stCxn id="17425" idx="0"/>
            <a:endCxn id="17423" idx="3"/>
          </p:cNvCxnSpPr>
          <p:nvPr/>
        </p:nvCxnSpPr>
        <p:spPr bwMode="auto">
          <a:xfrm rot="5400000" flipH="1" flipV="1">
            <a:off x="5741988" y="5029200"/>
            <a:ext cx="560387" cy="20161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427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44688" y="2568575"/>
            <a:ext cx="72390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  <a:sym typeface="Wingdings" pitchFamily="2" charset="2"/>
              </a:rPr>
              <a:t>向</a:t>
            </a:r>
            <a:r>
              <a:rPr lang="en-US" altLang="zh-CN" sz="3200" kern="0" dirty="0">
                <a:latin typeface="Arial" charset="0"/>
                <a:ea typeface="黑体" pitchFamily="2" charset="-122"/>
                <a:sym typeface="Wingdings" pitchFamily="2" charset="2"/>
              </a:rPr>
              <a:t>G*</a:t>
            </a:r>
            <a:r>
              <a:rPr lang="zh-CN" altLang="en-US" sz="3200" kern="0" dirty="0">
                <a:latin typeface="Arial" charset="0"/>
                <a:ea typeface="黑体" pitchFamily="2" charset="-122"/>
                <a:sym typeface="Wingdings" pitchFamily="2" charset="2"/>
              </a:rPr>
              <a:t>中</a:t>
            </a:r>
            <a:r>
              <a:rPr lang="zh-CN" altLang="en-US" sz="3200" kern="0" dirty="0" smtClean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增加</a:t>
            </a:r>
            <a:r>
              <a:rPr lang="zh-CN" altLang="en-US" sz="3200" kern="0" dirty="0" smtClean="0">
                <a:latin typeface="Arial" charset="0"/>
                <a:ea typeface="黑体" pitchFamily="2" charset="-122"/>
                <a:sym typeface="Wingdings" pitchFamily="2" charset="2"/>
              </a:rPr>
              <a:t>原图</a:t>
            </a:r>
            <a:r>
              <a:rPr lang="en-US" altLang="zh-CN" sz="3200" kern="0" dirty="0" smtClean="0">
                <a:latin typeface="Arial" charset="0"/>
                <a:ea typeface="黑体" pitchFamily="2" charset="-122"/>
                <a:sym typeface="Wingdings" pitchFamily="2" charset="2"/>
              </a:rPr>
              <a:t>G</a:t>
            </a:r>
            <a:r>
              <a:rPr lang="zh-CN" altLang="en-US" sz="3200" kern="0" dirty="0">
                <a:latin typeface="Arial" charset="0"/>
                <a:ea typeface="黑体" pitchFamily="2" charset="-122"/>
                <a:sym typeface="Wingdings" pitchFamily="2" charset="2"/>
              </a:rPr>
              <a:t>中的</a:t>
            </a:r>
            <a:r>
              <a:rPr lang="zh-CN" altLang="en-US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任意顶点或边</a:t>
            </a:r>
            <a:r>
              <a:rPr lang="zh-CN" altLang="en-US" sz="3200" kern="0" dirty="0">
                <a:latin typeface="Arial" charset="0"/>
                <a:ea typeface="黑体" pitchFamily="2" charset="-122"/>
                <a:sym typeface="Wingdings" pitchFamily="2" charset="2"/>
              </a:rPr>
              <a:t>，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048000" y="4724400"/>
            <a:ext cx="2057400" cy="64306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&gt; 1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个；</a:t>
            </a:r>
            <a:endParaRPr lang="zh-CN" altLang="en-US" sz="320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相关概念</a:t>
            </a:r>
          </a:p>
        </p:txBody>
      </p:sp>
      <p:sp>
        <p:nvSpPr>
          <p:cNvPr id="8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  <a:ea typeface="黑体" pitchFamily="2" charset="-122"/>
              </a:rPr>
              <a:t>（</a:t>
            </a:r>
            <a:r>
              <a:rPr lang="zh-CN" altLang="en-US" sz="3200" kern="0" dirty="0" smtClean="0">
                <a:ea typeface="黑体" pitchFamily="2" charset="-122"/>
              </a:rPr>
              <a:t>有向图中的</a:t>
            </a:r>
            <a:r>
              <a:rPr lang="zh-CN" altLang="en-US" sz="3200" kern="0" dirty="0" smtClean="0">
                <a:latin typeface="+mn-lt"/>
                <a:ea typeface="黑体" pitchFamily="2" charset="-122"/>
              </a:rPr>
              <a:t>）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强连通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图、强连通分量</a:t>
            </a:r>
            <a:endParaRPr lang="en-US" altLang="zh-CN" sz="32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   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强连通图：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                         从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i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到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en-US" altLang="zh-CN" sz="3200" kern="0" baseline="-25000" dirty="0">
                <a:latin typeface="Arial" charset="0"/>
                <a:ea typeface="黑体" pitchFamily="2" charset="-122"/>
              </a:rPr>
              <a:t>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、从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到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i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都有路径；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  -- 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强连通分量：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8436" name="Oval 30"/>
          <p:cNvSpPr>
            <a:spLocks noChangeArrowheads="1"/>
          </p:cNvSpPr>
          <p:nvPr/>
        </p:nvSpPr>
        <p:spPr bwMode="auto">
          <a:xfrm>
            <a:off x="5715000" y="4132263"/>
            <a:ext cx="503238" cy="503237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18437" name="Oval 30"/>
          <p:cNvSpPr>
            <a:spLocks noChangeArrowheads="1"/>
          </p:cNvSpPr>
          <p:nvPr/>
        </p:nvSpPr>
        <p:spPr bwMode="auto">
          <a:xfrm>
            <a:off x="6934200" y="4146550"/>
            <a:ext cx="503238" cy="503238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E</a:t>
            </a:r>
          </a:p>
        </p:txBody>
      </p:sp>
      <p:sp>
        <p:nvSpPr>
          <p:cNvPr id="18438" name="Oval 30"/>
          <p:cNvSpPr>
            <a:spLocks noChangeArrowheads="1"/>
          </p:cNvSpPr>
          <p:nvPr/>
        </p:nvSpPr>
        <p:spPr bwMode="auto">
          <a:xfrm>
            <a:off x="6400800" y="5130800"/>
            <a:ext cx="503238" cy="503238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sp>
        <p:nvSpPr>
          <p:cNvPr id="18439" name="Oval 30"/>
          <p:cNvSpPr>
            <a:spLocks noChangeArrowheads="1"/>
          </p:cNvSpPr>
          <p:nvPr/>
        </p:nvSpPr>
        <p:spPr bwMode="auto">
          <a:xfrm>
            <a:off x="7467600" y="5130800"/>
            <a:ext cx="503238" cy="503238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16" name="Oval 30"/>
          <p:cNvSpPr>
            <a:spLocks noChangeArrowheads="1"/>
          </p:cNvSpPr>
          <p:nvPr/>
        </p:nvSpPr>
        <p:spPr bwMode="auto">
          <a:xfrm>
            <a:off x="5334000" y="5121275"/>
            <a:ext cx="503238" cy="50323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200" dirty="0">
                <a:latin typeface="Arial" charset="0"/>
                <a:ea typeface="黑体" pitchFamily="2" charset="-122"/>
              </a:rPr>
              <a:t>B</a:t>
            </a:r>
          </a:p>
        </p:txBody>
      </p:sp>
      <p:cxnSp>
        <p:nvCxnSpPr>
          <p:cNvPr id="18441" name="直接箭头连接符 16"/>
          <p:cNvCxnSpPr>
            <a:cxnSpLocks noChangeShapeType="1"/>
            <a:stCxn id="18436" idx="6"/>
            <a:endCxn id="18437" idx="2"/>
          </p:cNvCxnSpPr>
          <p:nvPr/>
        </p:nvCxnSpPr>
        <p:spPr bwMode="auto">
          <a:xfrm>
            <a:off x="6218238" y="4384675"/>
            <a:ext cx="715962" cy="142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442" name="直接箭头连接符 17"/>
          <p:cNvCxnSpPr>
            <a:cxnSpLocks noChangeShapeType="1"/>
            <a:stCxn id="18439" idx="0"/>
            <a:endCxn id="18437" idx="5"/>
          </p:cNvCxnSpPr>
          <p:nvPr/>
        </p:nvCxnSpPr>
        <p:spPr bwMode="auto">
          <a:xfrm rot="16200000" flipV="1">
            <a:off x="7265194" y="4675982"/>
            <a:ext cx="554037" cy="3556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443" name="直接箭头连接符 19"/>
          <p:cNvCxnSpPr>
            <a:cxnSpLocks noChangeShapeType="1"/>
            <a:stCxn id="18437" idx="3"/>
            <a:endCxn id="18438" idx="0"/>
          </p:cNvCxnSpPr>
          <p:nvPr/>
        </p:nvCxnSpPr>
        <p:spPr bwMode="auto">
          <a:xfrm rot="5400000">
            <a:off x="6553200" y="4676776"/>
            <a:ext cx="554037" cy="354012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444" name="直接箭头连接符 20"/>
          <p:cNvCxnSpPr>
            <a:cxnSpLocks noChangeShapeType="1"/>
            <a:stCxn id="18438" idx="6"/>
            <a:endCxn id="18439" idx="2"/>
          </p:cNvCxnSpPr>
          <p:nvPr/>
        </p:nvCxnSpPr>
        <p:spPr bwMode="auto">
          <a:xfrm>
            <a:off x="6904038" y="5383213"/>
            <a:ext cx="563562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445" name="直接箭头连接符 21"/>
          <p:cNvCxnSpPr>
            <a:cxnSpLocks noChangeShapeType="1"/>
            <a:stCxn id="16" idx="6"/>
            <a:endCxn id="18438" idx="2"/>
          </p:cNvCxnSpPr>
          <p:nvPr/>
        </p:nvCxnSpPr>
        <p:spPr bwMode="auto">
          <a:xfrm>
            <a:off x="5837238" y="5373688"/>
            <a:ext cx="563562" cy="952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8446" name="Oval 30"/>
          <p:cNvSpPr>
            <a:spLocks noChangeArrowheads="1"/>
          </p:cNvSpPr>
          <p:nvPr/>
        </p:nvSpPr>
        <p:spPr bwMode="auto">
          <a:xfrm>
            <a:off x="1828800" y="41148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18447" name="Oval 30"/>
          <p:cNvSpPr>
            <a:spLocks noChangeArrowheads="1"/>
          </p:cNvSpPr>
          <p:nvPr/>
        </p:nvSpPr>
        <p:spPr bwMode="auto">
          <a:xfrm>
            <a:off x="3048000" y="4129088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18448" name="Oval 30"/>
          <p:cNvSpPr>
            <a:spLocks noChangeArrowheads="1"/>
          </p:cNvSpPr>
          <p:nvPr/>
        </p:nvSpPr>
        <p:spPr bwMode="auto">
          <a:xfrm>
            <a:off x="2514600" y="5113338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sp>
        <p:nvSpPr>
          <p:cNvPr id="18449" name="Oval 30"/>
          <p:cNvSpPr>
            <a:spLocks noChangeArrowheads="1"/>
          </p:cNvSpPr>
          <p:nvPr/>
        </p:nvSpPr>
        <p:spPr bwMode="auto">
          <a:xfrm>
            <a:off x="3581400" y="5113338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18450" name="直接箭头连接符 27"/>
          <p:cNvCxnSpPr>
            <a:cxnSpLocks noChangeShapeType="1"/>
            <a:stCxn id="18447" idx="2"/>
            <a:endCxn id="18446" idx="6"/>
          </p:cNvCxnSpPr>
          <p:nvPr/>
        </p:nvCxnSpPr>
        <p:spPr bwMode="auto">
          <a:xfrm rot="10800000">
            <a:off x="2332038" y="4367213"/>
            <a:ext cx="715962" cy="142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451" name="直接箭头连接符 28"/>
          <p:cNvCxnSpPr>
            <a:cxnSpLocks noChangeShapeType="1"/>
            <a:stCxn id="18449" idx="0"/>
            <a:endCxn id="18447" idx="5"/>
          </p:cNvCxnSpPr>
          <p:nvPr/>
        </p:nvCxnSpPr>
        <p:spPr bwMode="auto">
          <a:xfrm rot="16200000" flipV="1">
            <a:off x="3378994" y="4658519"/>
            <a:ext cx="554038" cy="3556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452" name="直接箭头连接符 29"/>
          <p:cNvCxnSpPr>
            <a:cxnSpLocks noChangeShapeType="1"/>
            <a:stCxn id="18446" idx="5"/>
            <a:endCxn id="18448" idx="0"/>
          </p:cNvCxnSpPr>
          <p:nvPr/>
        </p:nvCxnSpPr>
        <p:spPr bwMode="auto">
          <a:xfrm rot="16200000" flipH="1">
            <a:off x="2228850" y="4575176"/>
            <a:ext cx="568325" cy="5080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453" name="直接箭头连接符 30"/>
          <p:cNvCxnSpPr>
            <a:cxnSpLocks noChangeShapeType="1"/>
            <a:stCxn id="18447" idx="3"/>
            <a:endCxn id="18448" idx="0"/>
          </p:cNvCxnSpPr>
          <p:nvPr/>
        </p:nvCxnSpPr>
        <p:spPr bwMode="auto">
          <a:xfrm rot="5400000">
            <a:off x="2667000" y="4659313"/>
            <a:ext cx="554038" cy="354012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454" name="直接箭头连接符 31"/>
          <p:cNvCxnSpPr>
            <a:cxnSpLocks noChangeShapeType="1"/>
            <a:stCxn id="18448" idx="6"/>
            <a:endCxn id="18449" idx="2"/>
          </p:cNvCxnSpPr>
          <p:nvPr/>
        </p:nvCxnSpPr>
        <p:spPr bwMode="auto">
          <a:xfrm>
            <a:off x="3017838" y="5365750"/>
            <a:ext cx="563562" cy="15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4" name="Text Box 32"/>
          <p:cNvSpPr txBox="1">
            <a:spLocks noChangeArrowheads="1"/>
          </p:cNvSpPr>
          <p:nvPr/>
        </p:nvSpPr>
        <p:spPr bwMode="auto">
          <a:xfrm>
            <a:off x="1981200" y="5594350"/>
            <a:ext cx="2590800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ea typeface="黑体" pitchFamily="49" charset="-122"/>
              </a:rPr>
              <a:t>强连通图</a:t>
            </a:r>
            <a:r>
              <a:rPr lang="en-US" altLang="zh-CN">
                <a:ea typeface="黑体" pitchFamily="49" charset="-122"/>
              </a:rPr>
              <a:t>G5</a:t>
            </a:r>
            <a:endParaRPr lang="en-US" altLang="zh-CN" baseline="-25000">
              <a:ea typeface="黑体" pitchFamily="49" charset="-122"/>
            </a:endParaRPr>
          </a:p>
        </p:txBody>
      </p:sp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5562600" y="5588000"/>
            <a:ext cx="32004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ea typeface="黑体" pitchFamily="49" charset="-122"/>
              </a:rPr>
              <a:t>非强连通图</a:t>
            </a:r>
            <a:r>
              <a:rPr lang="en-US" altLang="zh-CN">
                <a:ea typeface="黑体" pitchFamily="49" charset="-122"/>
              </a:rPr>
              <a:t>G6</a:t>
            </a:r>
            <a:endParaRPr lang="en-US" altLang="zh-CN" baseline="-25000">
              <a:ea typeface="黑体" pitchFamily="49" charset="-122"/>
            </a:endParaRPr>
          </a:p>
        </p:txBody>
      </p:sp>
      <p:sp>
        <p:nvSpPr>
          <p:cNvPr id="18457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124200" y="1882775"/>
            <a:ext cx="60198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任意两个顶点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i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与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 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505200" y="3311525"/>
            <a:ext cx="5427663" cy="661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有向图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G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的</a:t>
            </a:r>
            <a:r>
              <a:rPr lang="zh-CN" altLang="en-US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最大强连通子图；</a:t>
            </a:r>
            <a:endParaRPr lang="en-US" altLang="zh-CN" sz="3200" kern="0" dirty="0">
              <a:solidFill>
                <a:srgbClr val="990099"/>
              </a:solidFill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相关概念</a:t>
            </a: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55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带权图：</a:t>
            </a:r>
            <a:endParaRPr lang="en-US" altLang="zh-CN" sz="32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55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带权路径长度：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55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网络：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9460" name="Oval 30"/>
          <p:cNvSpPr>
            <a:spLocks noChangeArrowheads="1"/>
          </p:cNvSpPr>
          <p:nvPr/>
        </p:nvSpPr>
        <p:spPr bwMode="auto">
          <a:xfrm>
            <a:off x="4876800" y="3624263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19461" name="Oval 30"/>
          <p:cNvSpPr>
            <a:spLocks noChangeArrowheads="1"/>
          </p:cNvSpPr>
          <p:nvPr/>
        </p:nvSpPr>
        <p:spPr bwMode="auto">
          <a:xfrm>
            <a:off x="6629400" y="36322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F</a:t>
            </a:r>
          </a:p>
        </p:txBody>
      </p:sp>
      <p:sp>
        <p:nvSpPr>
          <p:cNvPr id="19462" name="Oval 30"/>
          <p:cNvSpPr>
            <a:spLocks noChangeArrowheads="1"/>
          </p:cNvSpPr>
          <p:nvPr/>
        </p:nvSpPr>
        <p:spPr bwMode="auto">
          <a:xfrm>
            <a:off x="4800600" y="5384800"/>
            <a:ext cx="6096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19463" name="直接连接符 16"/>
          <p:cNvCxnSpPr>
            <a:cxnSpLocks noChangeShapeType="1"/>
            <a:stCxn id="19461" idx="4"/>
            <a:endCxn id="19464" idx="0"/>
          </p:cNvCxnSpPr>
          <p:nvPr/>
        </p:nvCxnSpPr>
        <p:spPr bwMode="auto">
          <a:xfrm rot="16200000" flipH="1">
            <a:off x="6367462" y="4741863"/>
            <a:ext cx="1209675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9464" name="Oval 30"/>
          <p:cNvSpPr>
            <a:spLocks noChangeArrowheads="1"/>
          </p:cNvSpPr>
          <p:nvPr/>
        </p:nvSpPr>
        <p:spPr bwMode="auto">
          <a:xfrm>
            <a:off x="6705600" y="53848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19465" name="直接连接符 28"/>
          <p:cNvCxnSpPr>
            <a:cxnSpLocks noChangeShapeType="1"/>
            <a:stCxn id="19461" idx="2"/>
            <a:endCxn id="19460" idx="6"/>
          </p:cNvCxnSpPr>
          <p:nvPr/>
        </p:nvCxnSpPr>
        <p:spPr bwMode="auto">
          <a:xfrm rot="10800000">
            <a:off x="5486400" y="3895725"/>
            <a:ext cx="1143000" cy="793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66" name="直接连接符 32"/>
          <p:cNvCxnSpPr>
            <a:cxnSpLocks noChangeShapeType="1"/>
            <a:stCxn id="19462" idx="0"/>
            <a:endCxn id="19460" idx="4"/>
          </p:cNvCxnSpPr>
          <p:nvPr/>
        </p:nvCxnSpPr>
        <p:spPr bwMode="auto">
          <a:xfrm rot="5400000" flipH="1" flipV="1">
            <a:off x="4534694" y="4737894"/>
            <a:ext cx="1217612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67" name="直接连接符 32"/>
          <p:cNvCxnSpPr>
            <a:cxnSpLocks noChangeShapeType="1"/>
            <a:stCxn id="19464" idx="2"/>
            <a:endCxn id="19462" idx="6"/>
          </p:cNvCxnSpPr>
          <p:nvPr/>
        </p:nvCxnSpPr>
        <p:spPr bwMode="auto">
          <a:xfrm rot="10800000">
            <a:off x="5410200" y="5651500"/>
            <a:ext cx="1295400" cy="47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Text Box 32"/>
          <p:cNvSpPr txBox="1">
            <a:spLocks noChangeArrowheads="1"/>
          </p:cNvSpPr>
          <p:nvPr/>
        </p:nvSpPr>
        <p:spPr bwMode="auto">
          <a:xfrm>
            <a:off x="5791200" y="5791200"/>
            <a:ext cx="19812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dirty="0">
                <a:ea typeface="黑体" pitchFamily="49" charset="-122"/>
              </a:rPr>
              <a:t>网络</a:t>
            </a:r>
            <a:endParaRPr lang="en-US" altLang="zh-CN" baseline="-25000" dirty="0">
              <a:ea typeface="黑体" pitchFamily="49" charset="-122"/>
            </a:endParaRPr>
          </a:p>
        </p:txBody>
      </p:sp>
      <p:sp>
        <p:nvSpPr>
          <p:cNvPr id="19469" name="Oval 30"/>
          <p:cNvSpPr>
            <a:spLocks noChangeArrowheads="1"/>
          </p:cNvSpPr>
          <p:nvPr/>
        </p:nvSpPr>
        <p:spPr bwMode="auto">
          <a:xfrm>
            <a:off x="8001000" y="440372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G</a:t>
            </a:r>
          </a:p>
        </p:txBody>
      </p:sp>
      <p:cxnSp>
        <p:nvCxnSpPr>
          <p:cNvPr id="19470" name="直接连接符 54"/>
          <p:cNvCxnSpPr>
            <a:cxnSpLocks noChangeShapeType="1"/>
            <a:stCxn id="19461" idx="3"/>
            <a:endCxn id="19462" idx="7"/>
          </p:cNvCxnSpPr>
          <p:nvPr/>
        </p:nvCxnSpPr>
        <p:spPr bwMode="auto">
          <a:xfrm rot="5400000">
            <a:off x="5336381" y="4080669"/>
            <a:ext cx="1366838" cy="13970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1" name="直接连接符 59"/>
          <p:cNvCxnSpPr>
            <a:cxnSpLocks noChangeShapeType="1"/>
            <a:stCxn id="19461" idx="5"/>
            <a:endCxn id="19469" idx="1"/>
          </p:cNvCxnSpPr>
          <p:nvPr/>
        </p:nvCxnSpPr>
        <p:spPr bwMode="auto">
          <a:xfrm rot="16200000" flipH="1">
            <a:off x="7426325" y="3819525"/>
            <a:ext cx="387350" cy="939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4724400" y="4386263"/>
            <a:ext cx="5334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64" name="Text Box 32"/>
          <p:cNvSpPr txBox="1">
            <a:spLocks noChangeArrowheads="1"/>
          </p:cNvSpPr>
          <p:nvPr/>
        </p:nvSpPr>
        <p:spPr bwMode="auto">
          <a:xfrm>
            <a:off x="5715000" y="3319463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6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65" name="Text Box 32"/>
          <p:cNvSpPr txBox="1">
            <a:spLocks noChangeArrowheads="1"/>
          </p:cNvSpPr>
          <p:nvPr/>
        </p:nvSpPr>
        <p:spPr bwMode="auto">
          <a:xfrm>
            <a:off x="7391400" y="3700463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66" name="Text Box 32"/>
          <p:cNvSpPr txBox="1">
            <a:spLocks noChangeArrowheads="1"/>
          </p:cNvSpPr>
          <p:nvPr/>
        </p:nvSpPr>
        <p:spPr bwMode="auto">
          <a:xfrm>
            <a:off x="5715000" y="4310063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7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67" name="Text Box 32"/>
          <p:cNvSpPr txBox="1">
            <a:spLocks noChangeArrowheads="1"/>
          </p:cNvSpPr>
          <p:nvPr/>
        </p:nvSpPr>
        <p:spPr bwMode="auto">
          <a:xfrm>
            <a:off x="5867400" y="5110163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68" name="Text Box 32"/>
          <p:cNvSpPr txBox="1">
            <a:spLocks noChangeArrowheads="1"/>
          </p:cNvSpPr>
          <p:nvPr/>
        </p:nvSpPr>
        <p:spPr bwMode="auto">
          <a:xfrm>
            <a:off x="6934200" y="4462463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19478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09800" y="1196975"/>
            <a:ext cx="69342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每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条边都被赋予一定权值；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505200" y="2111375"/>
            <a:ext cx="61722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200" kern="0" dirty="0" smtClean="0">
                <a:latin typeface="Arial" charset="0"/>
                <a:ea typeface="黑体" pitchFamily="2" charset="-122"/>
              </a:rPr>
              <a:t>路径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上</a:t>
            </a:r>
            <a:r>
              <a:rPr lang="zh-CN" altLang="en-US" sz="3200" kern="0" dirty="0" smtClean="0">
                <a:latin typeface="Arial" charset="0"/>
                <a:ea typeface="黑体" pitchFamily="2" charset="-122"/>
              </a:rPr>
              <a:t>，所有边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的权值之和；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828800" y="2916238"/>
            <a:ext cx="3962400" cy="8556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55000"/>
              </a:lnSpc>
              <a:spcBef>
                <a:spcPts val="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带权的连通图；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63" grpId="0"/>
      <p:bldP spid="64" grpId="0"/>
      <p:bldP spid="65" grpId="0"/>
      <p:bldP spid="66" grpId="0"/>
      <p:bldP spid="67" grpId="0"/>
      <p:bldP spid="68" grpId="0"/>
      <p:bldP spid="26" grpId="0"/>
      <p:bldP spid="27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图的表示</a:t>
            </a:r>
          </a:p>
        </p:txBody>
      </p:sp>
      <p:sp>
        <p:nvSpPr>
          <p:cNvPr id="20483" name="Rectangle 8"/>
          <p:cNvSpPr>
            <a:spLocks noChangeArrowheads="1"/>
          </p:cNvSpPr>
          <p:nvPr/>
        </p:nvSpPr>
        <p:spPr bwMode="auto">
          <a:xfrm>
            <a:off x="381000" y="906463"/>
            <a:ext cx="8277225" cy="36512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533400" y="1143000"/>
            <a:ext cx="822960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80000"/>
              </a:lnSpc>
              <a:spcBef>
                <a:spcPts val="0"/>
              </a:spcBef>
              <a:defRPr/>
            </a:pPr>
            <a:r>
              <a:rPr lang="en-US" altLang="zh-CN" sz="36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1. </a:t>
            </a:r>
            <a:r>
              <a:rPr lang="zh-CN" altLang="en-US" sz="3600" kern="0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邻接矩阵</a:t>
            </a:r>
            <a:endParaRPr lang="en-US" altLang="zh-CN" sz="36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80000"/>
              </a:lnSpc>
              <a:spcBef>
                <a:spcPts val="1200"/>
              </a:spcBef>
              <a:defRPr/>
            </a:pPr>
            <a:r>
              <a:rPr lang="en-US" altLang="zh-CN" sz="36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2. </a:t>
            </a:r>
            <a:r>
              <a:rPr lang="zh-CN" altLang="en-US" sz="36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邻接</a:t>
            </a:r>
            <a:r>
              <a:rPr lang="en-US" altLang="zh-CN" sz="36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(</a:t>
            </a:r>
            <a:r>
              <a:rPr lang="zh-CN" altLang="en-US" sz="36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链</a:t>
            </a:r>
            <a:r>
              <a:rPr lang="en-US" altLang="zh-CN" sz="36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)</a:t>
            </a:r>
            <a:r>
              <a:rPr lang="zh-CN" altLang="en-US" sz="3600" kern="0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表</a:t>
            </a:r>
            <a:endParaRPr lang="en-US" altLang="zh-CN" sz="36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0485" name="Text Box 32"/>
          <p:cNvSpPr txBox="1">
            <a:spLocks noChangeArrowheads="1"/>
          </p:cNvSpPr>
          <p:nvPr/>
        </p:nvSpPr>
        <p:spPr bwMode="auto">
          <a:xfrm>
            <a:off x="1905000" y="5341938"/>
            <a:ext cx="22098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ea typeface="黑体" pitchFamily="49" charset="-122"/>
              </a:rPr>
              <a:t>无向图</a:t>
            </a:r>
            <a:r>
              <a:rPr lang="en-US" altLang="zh-CN">
                <a:ea typeface="黑体" pitchFamily="49" charset="-122"/>
              </a:rPr>
              <a:t>G1</a:t>
            </a:r>
            <a:endParaRPr lang="en-US" altLang="zh-CN" baseline="-25000">
              <a:ea typeface="黑体" pitchFamily="49" charset="-122"/>
            </a:endParaRPr>
          </a:p>
        </p:txBody>
      </p:sp>
      <p:sp>
        <p:nvSpPr>
          <p:cNvPr id="20486" name="Oval 30"/>
          <p:cNvSpPr>
            <a:spLocks noChangeArrowheads="1"/>
          </p:cNvSpPr>
          <p:nvPr/>
        </p:nvSpPr>
        <p:spPr bwMode="auto">
          <a:xfrm>
            <a:off x="1752600" y="37338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20487" name="Oval 30"/>
          <p:cNvSpPr>
            <a:spLocks noChangeArrowheads="1"/>
          </p:cNvSpPr>
          <p:nvPr/>
        </p:nvSpPr>
        <p:spPr bwMode="auto">
          <a:xfrm>
            <a:off x="2971800" y="3748088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E</a:t>
            </a:r>
          </a:p>
        </p:txBody>
      </p:sp>
      <p:sp>
        <p:nvSpPr>
          <p:cNvPr id="20488" name="Oval 30"/>
          <p:cNvSpPr>
            <a:spLocks noChangeArrowheads="1"/>
          </p:cNvSpPr>
          <p:nvPr/>
        </p:nvSpPr>
        <p:spPr bwMode="auto">
          <a:xfrm>
            <a:off x="2438400" y="4732338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20489" name="直接连接符 8"/>
          <p:cNvCxnSpPr>
            <a:cxnSpLocks noChangeShapeType="1"/>
            <a:stCxn id="20487" idx="3"/>
            <a:endCxn id="20488" idx="0"/>
          </p:cNvCxnSpPr>
          <p:nvPr/>
        </p:nvCxnSpPr>
        <p:spPr bwMode="auto">
          <a:xfrm rot="5400000">
            <a:off x="2590800" y="4278313"/>
            <a:ext cx="554038" cy="3540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90" name="直接连接符 32"/>
          <p:cNvCxnSpPr>
            <a:cxnSpLocks noChangeShapeType="1"/>
            <a:stCxn id="20491" idx="0"/>
            <a:endCxn id="20487" idx="5"/>
          </p:cNvCxnSpPr>
          <p:nvPr/>
        </p:nvCxnSpPr>
        <p:spPr bwMode="auto">
          <a:xfrm rot="16200000" flipV="1">
            <a:off x="3302794" y="4277519"/>
            <a:ext cx="554038" cy="355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491" name="Oval 30"/>
          <p:cNvSpPr>
            <a:spLocks noChangeArrowheads="1"/>
          </p:cNvSpPr>
          <p:nvPr/>
        </p:nvSpPr>
        <p:spPr bwMode="auto">
          <a:xfrm>
            <a:off x="3505200" y="4732338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cxnSp>
        <p:nvCxnSpPr>
          <p:cNvPr id="20492" name="直接连接符 28"/>
          <p:cNvCxnSpPr>
            <a:cxnSpLocks noChangeShapeType="1"/>
            <a:stCxn id="20487" idx="2"/>
            <a:endCxn id="20486" idx="6"/>
          </p:cNvCxnSpPr>
          <p:nvPr/>
        </p:nvCxnSpPr>
        <p:spPr bwMode="auto">
          <a:xfrm rot="10800000">
            <a:off x="2255838" y="3986213"/>
            <a:ext cx="715962" cy="142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93" name="直接连接符 32"/>
          <p:cNvCxnSpPr>
            <a:cxnSpLocks noChangeShapeType="1"/>
            <a:stCxn id="20491" idx="1"/>
            <a:endCxn id="20486" idx="5"/>
          </p:cNvCxnSpPr>
          <p:nvPr/>
        </p:nvCxnSpPr>
        <p:spPr bwMode="auto">
          <a:xfrm rot="16200000" flipV="1">
            <a:off x="2559844" y="3786982"/>
            <a:ext cx="641350" cy="13954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494" name="Oval 30"/>
          <p:cNvSpPr>
            <a:spLocks noChangeArrowheads="1"/>
          </p:cNvSpPr>
          <p:nvPr/>
        </p:nvSpPr>
        <p:spPr bwMode="auto">
          <a:xfrm>
            <a:off x="1371600" y="472281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20495" name="直接连接符 32"/>
          <p:cNvCxnSpPr>
            <a:cxnSpLocks noChangeShapeType="1"/>
            <a:stCxn id="20488" idx="2"/>
            <a:endCxn id="20494" idx="6"/>
          </p:cNvCxnSpPr>
          <p:nvPr/>
        </p:nvCxnSpPr>
        <p:spPr bwMode="auto">
          <a:xfrm rot="10800000">
            <a:off x="1874838" y="4975225"/>
            <a:ext cx="563562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96" name="直接连接符 32"/>
          <p:cNvCxnSpPr>
            <a:cxnSpLocks noChangeShapeType="1"/>
            <a:stCxn id="20491" idx="2"/>
            <a:endCxn id="20488" idx="6"/>
          </p:cNvCxnSpPr>
          <p:nvPr/>
        </p:nvCxnSpPr>
        <p:spPr bwMode="auto">
          <a:xfrm rot="10800000">
            <a:off x="2941638" y="4984750"/>
            <a:ext cx="563562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497" name="Text Box 32"/>
          <p:cNvSpPr txBox="1">
            <a:spLocks noChangeArrowheads="1"/>
          </p:cNvSpPr>
          <p:nvPr/>
        </p:nvSpPr>
        <p:spPr bwMode="auto">
          <a:xfrm>
            <a:off x="6019800" y="5372100"/>
            <a:ext cx="19812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ea typeface="黑体" pitchFamily="49" charset="-122"/>
              </a:rPr>
              <a:t>有向图</a:t>
            </a:r>
            <a:r>
              <a:rPr lang="en-US" altLang="zh-CN">
                <a:ea typeface="黑体" pitchFamily="49" charset="-122"/>
              </a:rPr>
              <a:t>G2</a:t>
            </a:r>
            <a:endParaRPr lang="en-US" altLang="zh-CN" baseline="-25000">
              <a:ea typeface="黑体" pitchFamily="49" charset="-122"/>
            </a:endParaRPr>
          </a:p>
        </p:txBody>
      </p:sp>
      <p:sp>
        <p:nvSpPr>
          <p:cNvPr id="20498" name="Oval 30"/>
          <p:cNvSpPr>
            <a:spLocks noChangeArrowheads="1"/>
          </p:cNvSpPr>
          <p:nvPr/>
        </p:nvSpPr>
        <p:spPr bwMode="auto">
          <a:xfrm>
            <a:off x="5791200" y="376396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20499" name="Oval 30"/>
          <p:cNvSpPr>
            <a:spLocks noChangeArrowheads="1"/>
          </p:cNvSpPr>
          <p:nvPr/>
        </p:nvSpPr>
        <p:spPr bwMode="auto">
          <a:xfrm>
            <a:off x="7010400" y="377825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E</a:t>
            </a:r>
          </a:p>
        </p:txBody>
      </p:sp>
      <p:sp>
        <p:nvSpPr>
          <p:cNvPr id="20500" name="Oval 30"/>
          <p:cNvSpPr>
            <a:spLocks noChangeArrowheads="1"/>
          </p:cNvSpPr>
          <p:nvPr/>
        </p:nvSpPr>
        <p:spPr bwMode="auto">
          <a:xfrm>
            <a:off x="6477000" y="47625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sp>
        <p:nvSpPr>
          <p:cNvPr id="20501" name="Oval 30"/>
          <p:cNvSpPr>
            <a:spLocks noChangeArrowheads="1"/>
          </p:cNvSpPr>
          <p:nvPr/>
        </p:nvSpPr>
        <p:spPr bwMode="auto">
          <a:xfrm>
            <a:off x="7543800" y="47625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20502" name="Oval 30"/>
          <p:cNvSpPr>
            <a:spLocks noChangeArrowheads="1"/>
          </p:cNvSpPr>
          <p:nvPr/>
        </p:nvSpPr>
        <p:spPr bwMode="auto">
          <a:xfrm>
            <a:off x="5410200" y="47529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20503" name="直接箭头连接符 23"/>
          <p:cNvCxnSpPr>
            <a:cxnSpLocks noChangeShapeType="1"/>
            <a:stCxn id="20498" idx="6"/>
            <a:endCxn id="20499" idx="2"/>
          </p:cNvCxnSpPr>
          <p:nvPr/>
        </p:nvCxnSpPr>
        <p:spPr bwMode="auto">
          <a:xfrm>
            <a:off x="6294438" y="4016375"/>
            <a:ext cx="715962" cy="142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504" name="直接箭头连接符 24"/>
          <p:cNvCxnSpPr>
            <a:cxnSpLocks noChangeShapeType="1"/>
            <a:stCxn id="20499" idx="5"/>
            <a:endCxn id="20501" idx="0"/>
          </p:cNvCxnSpPr>
          <p:nvPr/>
        </p:nvCxnSpPr>
        <p:spPr bwMode="auto">
          <a:xfrm rot="16200000" flipH="1">
            <a:off x="7341394" y="4307682"/>
            <a:ext cx="554037" cy="3556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505" name="直接箭头连接符 25"/>
          <p:cNvCxnSpPr>
            <a:cxnSpLocks noChangeShapeType="1"/>
            <a:stCxn id="20498" idx="5"/>
            <a:endCxn id="20501" idx="1"/>
          </p:cNvCxnSpPr>
          <p:nvPr/>
        </p:nvCxnSpPr>
        <p:spPr bwMode="auto">
          <a:xfrm rot="16200000" flipH="1">
            <a:off x="6598444" y="3817144"/>
            <a:ext cx="641350" cy="1395412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506" name="直接箭头连接符 26"/>
          <p:cNvCxnSpPr>
            <a:cxnSpLocks noChangeShapeType="1"/>
            <a:stCxn id="20499" idx="3"/>
            <a:endCxn id="20500" idx="0"/>
          </p:cNvCxnSpPr>
          <p:nvPr/>
        </p:nvCxnSpPr>
        <p:spPr bwMode="auto">
          <a:xfrm rot="5400000">
            <a:off x="6629400" y="4308476"/>
            <a:ext cx="554037" cy="354012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507" name="直接箭头连接符 27"/>
          <p:cNvCxnSpPr>
            <a:cxnSpLocks noChangeShapeType="1"/>
            <a:stCxn id="20500" idx="6"/>
            <a:endCxn id="20501" idx="2"/>
          </p:cNvCxnSpPr>
          <p:nvPr/>
        </p:nvCxnSpPr>
        <p:spPr bwMode="auto">
          <a:xfrm>
            <a:off x="6980238" y="5014913"/>
            <a:ext cx="563562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508" name="直接箭头连接符 28"/>
          <p:cNvCxnSpPr>
            <a:cxnSpLocks noChangeShapeType="1"/>
            <a:stCxn id="20502" idx="6"/>
            <a:endCxn id="20500" idx="2"/>
          </p:cNvCxnSpPr>
          <p:nvPr/>
        </p:nvCxnSpPr>
        <p:spPr bwMode="auto">
          <a:xfrm>
            <a:off x="5913438" y="5005388"/>
            <a:ext cx="563562" cy="952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5"/>
          <p:cNvSpPr txBox="1">
            <a:spLocks noChangeArrowheads="1"/>
          </p:cNvSpPr>
          <p:nvPr/>
        </p:nvSpPr>
        <p:spPr bwMode="auto">
          <a:xfrm>
            <a:off x="457200" y="990600"/>
            <a:ext cx="8915400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1. </a:t>
            </a:r>
            <a:r>
              <a:rPr lang="zh-CN" altLang="en-US" sz="3200">
                <a:ea typeface="黑体" pitchFamily="49" charset="-122"/>
              </a:rPr>
              <a:t>按逻辑结构分类</a:t>
            </a:r>
          </a:p>
        </p:txBody>
      </p:sp>
      <p:sp>
        <p:nvSpPr>
          <p:cNvPr id="45" name="Oval 14"/>
          <p:cNvSpPr>
            <a:spLocks noChangeArrowheads="1"/>
          </p:cNvSpPr>
          <p:nvPr/>
        </p:nvSpPr>
        <p:spPr bwMode="auto">
          <a:xfrm>
            <a:off x="4419600" y="2371725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A</a:t>
            </a:r>
          </a:p>
        </p:txBody>
      </p:sp>
      <p:sp>
        <p:nvSpPr>
          <p:cNvPr id="46" name="Oval 15"/>
          <p:cNvSpPr>
            <a:spLocks noChangeArrowheads="1"/>
          </p:cNvSpPr>
          <p:nvPr/>
        </p:nvSpPr>
        <p:spPr bwMode="auto">
          <a:xfrm>
            <a:off x="5354638" y="2371725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B</a:t>
            </a:r>
          </a:p>
        </p:txBody>
      </p:sp>
      <p:sp>
        <p:nvSpPr>
          <p:cNvPr id="47" name="Oval 16"/>
          <p:cNvSpPr>
            <a:spLocks noChangeArrowheads="1"/>
          </p:cNvSpPr>
          <p:nvPr/>
        </p:nvSpPr>
        <p:spPr bwMode="auto">
          <a:xfrm>
            <a:off x="6362700" y="2371725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C</a:t>
            </a:r>
            <a:endParaRPr lang="zh-CN" altLang="en-US" sz="320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48" name="Oval 17"/>
          <p:cNvSpPr>
            <a:spLocks noChangeArrowheads="1"/>
          </p:cNvSpPr>
          <p:nvPr/>
        </p:nvSpPr>
        <p:spPr bwMode="auto">
          <a:xfrm>
            <a:off x="7137400" y="2371725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D</a:t>
            </a:r>
            <a:endParaRPr lang="zh-CN" altLang="en-US" sz="320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49" name="Oval 18"/>
          <p:cNvSpPr>
            <a:spLocks noChangeArrowheads="1"/>
          </p:cNvSpPr>
          <p:nvPr/>
        </p:nvSpPr>
        <p:spPr bwMode="auto">
          <a:xfrm>
            <a:off x="8145463" y="2371725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E</a:t>
            </a:r>
          </a:p>
        </p:txBody>
      </p:sp>
      <p:sp>
        <p:nvSpPr>
          <p:cNvPr id="3080" name="Oval 19"/>
          <p:cNvSpPr>
            <a:spLocks noChangeArrowheads="1"/>
          </p:cNvSpPr>
          <p:nvPr/>
        </p:nvSpPr>
        <p:spPr bwMode="auto">
          <a:xfrm>
            <a:off x="1543050" y="1762125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A</a:t>
            </a:r>
          </a:p>
        </p:txBody>
      </p:sp>
      <p:sp>
        <p:nvSpPr>
          <p:cNvPr id="3081" name="Oval 20"/>
          <p:cNvSpPr>
            <a:spLocks noChangeArrowheads="1"/>
          </p:cNvSpPr>
          <p:nvPr/>
        </p:nvSpPr>
        <p:spPr bwMode="auto">
          <a:xfrm>
            <a:off x="1027113" y="2219325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C</a:t>
            </a:r>
          </a:p>
        </p:txBody>
      </p:sp>
      <p:sp>
        <p:nvSpPr>
          <p:cNvPr id="3082" name="Oval 21"/>
          <p:cNvSpPr>
            <a:spLocks noChangeArrowheads="1"/>
          </p:cNvSpPr>
          <p:nvPr/>
        </p:nvSpPr>
        <p:spPr bwMode="auto">
          <a:xfrm>
            <a:off x="2179638" y="1838325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B</a:t>
            </a:r>
            <a:endParaRPr lang="zh-CN" altLang="en-US" sz="320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3083" name="Oval 22"/>
          <p:cNvSpPr>
            <a:spLocks noChangeArrowheads="1"/>
          </p:cNvSpPr>
          <p:nvPr/>
        </p:nvSpPr>
        <p:spPr bwMode="auto">
          <a:xfrm>
            <a:off x="1817688" y="2447925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D</a:t>
            </a:r>
            <a:endParaRPr lang="zh-CN" altLang="en-US" sz="320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3084" name="Oval 23"/>
          <p:cNvSpPr>
            <a:spLocks noChangeArrowheads="1"/>
          </p:cNvSpPr>
          <p:nvPr/>
        </p:nvSpPr>
        <p:spPr bwMode="auto">
          <a:xfrm>
            <a:off x="2611438" y="2219325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E</a:t>
            </a:r>
          </a:p>
        </p:txBody>
      </p:sp>
      <p:sp>
        <p:nvSpPr>
          <p:cNvPr id="3085" name="Text Box 24"/>
          <p:cNvSpPr txBox="1">
            <a:spLocks noChangeArrowheads="1"/>
          </p:cNvSpPr>
          <p:nvPr/>
        </p:nvSpPr>
        <p:spPr bwMode="auto">
          <a:xfrm>
            <a:off x="914400" y="2981325"/>
            <a:ext cx="243840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ea typeface="黑体" pitchFamily="49" charset="-122"/>
              </a:rPr>
              <a:t>(1) </a:t>
            </a:r>
            <a:r>
              <a:rPr lang="zh-CN" altLang="en-US">
                <a:ea typeface="黑体" pitchFamily="49" charset="-122"/>
              </a:rPr>
              <a:t>集合</a:t>
            </a:r>
          </a:p>
        </p:txBody>
      </p:sp>
      <p:sp>
        <p:nvSpPr>
          <p:cNvPr id="56" name="Text Box 25"/>
          <p:cNvSpPr txBox="1">
            <a:spLocks noChangeArrowheads="1"/>
          </p:cNvSpPr>
          <p:nvPr/>
        </p:nvSpPr>
        <p:spPr bwMode="auto">
          <a:xfrm>
            <a:off x="4332288" y="2890838"/>
            <a:ext cx="4811712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ea typeface="黑体" pitchFamily="49" charset="-122"/>
              </a:rPr>
              <a:t>(2) </a:t>
            </a:r>
            <a:r>
              <a:rPr lang="zh-CN" altLang="en-US">
                <a:ea typeface="黑体" pitchFamily="49" charset="-122"/>
              </a:rPr>
              <a:t>线性结构</a:t>
            </a:r>
            <a:r>
              <a:rPr lang="en-US" altLang="zh-CN">
                <a:ea typeface="黑体" pitchFamily="49" charset="-122"/>
              </a:rPr>
              <a:t>(</a:t>
            </a:r>
            <a:r>
              <a:rPr lang="zh-CN" altLang="en-US">
                <a:ea typeface="黑体" pitchFamily="49" charset="-122"/>
              </a:rPr>
              <a:t>一对一</a:t>
            </a:r>
            <a:r>
              <a:rPr lang="en-US" altLang="zh-CN">
                <a:ea typeface="黑体" pitchFamily="49" charset="-122"/>
              </a:rPr>
              <a:t>)</a:t>
            </a:r>
            <a:endParaRPr lang="zh-CN" altLang="en-US">
              <a:ea typeface="黑体" pitchFamily="49" charset="-122"/>
            </a:endParaRPr>
          </a:p>
        </p:txBody>
      </p:sp>
      <p:sp>
        <p:nvSpPr>
          <p:cNvPr id="57" name="Oval 26"/>
          <p:cNvSpPr>
            <a:spLocks noChangeArrowheads="1"/>
          </p:cNvSpPr>
          <p:nvPr/>
        </p:nvSpPr>
        <p:spPr bwMode="auto">
          <a:xfrm>
            <a:off x="1298575" y="3781425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A</a:t>
            </a:r>
          </a:p>
        </p:txBody>
      </p:sp>
      <p:sp>
        <p:nvSpPr>
          <p:cNvPr id="58" name="Oval 27"/>
          <p:cNvSpPr>
            <a:spLocks noChangeArrowheads="1"/>
          </p:cNvSpPr>
          <p:nvPr/>
        </p:nvSpPr>
        <p:spPr bwMode="auto">
          <a:xfrm>
            <a:off x="795338" y="4452938"/>
            <a:ext cx="514350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B</a:t>
            </a:r>
          </a:p>
        </p:txBody>
      </p:sp>
      <p:sp>
        <p:nvSpPr>
          <p:cNvPr id="59" name="Oval 28"/>
          <p:cNvSpPr>
            <a:spLocks noChangeArrowheads="1"/>
          </p:cNvSpPr>
          <p:nvPr/>
        </p:nvSpPr>
        <p:spPr bwMode="auto">
          <a:xfrm>
            <a:off x="1801813" y="4467225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C</a:t>
            </a:r>
            <a:endParaRPr lang="zh-CN" altLang="en-US" sz="320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60" name="Oval 29"/>
          <p:cNvSpPr>
            <a:spLocks noChangeArrowheads="1"/>
          </p:cNvSpPr>
          <p:nvPr/>
        </p:nvSpPr>
        <p:spPr bwMode="auto">
          <a:xfrm>
            <a:off x="1370013" y="5116513"/>
            <a:ext cx="514350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D</a:t>
            </a:r>
            <a:endParaRPr lang="zh-CN" altLang="en-US" sz="320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61" name="Oval 30"/>
          <p:cNvSpPr>
            <a:spLocks noChangeArrowheads="1"/>
          </p:cNvSpPr>
          <p:nvPr/>
        </p:nvSpPr>
        <p:spPr bwMode="auto">
          <a:xfrm>
            <a:off x="2306638" y="5116513"/>
            <a:ext cx="514350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E</a:t>
            </a:r>
          </a:p>
        </p:txBody>
      </p: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76200" y="5751513"/>
            <a:ext cx="3810000" cy="9540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黑体" pitchFamily="49" charset="-122"/>
              </a:rPr>
              <a:t>      (3) </a:t>
            </a:r>
            <a:r>
              <a:rPr lang="zh-CN" altLang="en-US">
                <a:ea typeface="黑体" pitchFamily="49" charset="-122"/>
              </a:rPr>
              <a:t>树形结构</a:t>
            </a:r>
            <a:endParaRPr lang="en-US" altLang="zh-CN">
              <a:ea typeface="黑体" pitchFamily="49" charset="-122"/>
            </a:endParaRPr>
          </a:p>
          <a:p>
            <a:r>
              <a:rPr lang="en-US" altLang="zh-CN">
                <a:ea typeface="黑体" pitchFamily="49" charset="-122"/>
              </a:rPr>
              <a:t>           (</a:t>
            </a:r>
            <a:r>
              <a:rPr lang="zh-CN" altLang="en-US">
                <a:ea typeface="黑体" pitchFamily="49" charset="-122"/>
              </a:rPr>
              <a:t>可以一对多</a:t>
            </a:r>
            <a:r>
              <a:rPr lang="en-US" altLang="zh-CN">
                <a:ea typeface="黑体" pitchFamily="49" charset="-122"/>
              </a:rPr>
              <a:t>)</a:t>
            </a:r>
            <a:endParaRPr lang="zh-CN" altLang="en-US">
              <a:ea typeface="黑体" pitchFamily="49" charset="-122"/>
            </a:endParaRPr>
          </a:p>
        </p:txBody>
      </p:sp>
      <p:sp>
        <p:nvSpPr>
          <p:cNvPr id="63" name="Text Box 41"/>
          <p:cNvSpPr txBox="1">
            <a:spLocks noChangeArrowheads="1"/>
          </p:cNvSpPr>
          <p:nvPr/>
        </p:nvSpPr>
        <p:spPr bwMode="auto">
          <a:xfrm>
            <a:off x="4638675" y="5751513"/>
            <a:ext cx="4200525" cy="9540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黑体" pitchFamily="49" charset="-122"/>
              </a:rPr>
              <a:t>   (4) </a:t>
            </a:r>
            <a:r>
              <a:rPr lang="zh-CN" altLang="en-US">
                <a:ea typeface="黑体" pitchFamily="49" charset="-122"/>
              </a:rPr>
              <a:t>图状结构</a:t>
            </a:r>
            <a:endParaRPr lang="en-US" altLang="zh-CN">
              <a:ea typeface="黑体" pitchFamily="49" charset="-122"/>
            </a:endParaRPr>
          </a:p>
          <a:p>
            <a:r>
              <a:rPr lang="en-US" altLang="zh-CN">
                <a:ea typeface="黑体" pitchFamily="49" charset="-122"/>
              </a:rPr>
              <a:t>        (</a:t>
            </a:r>
            <a:r>
              <a:rPr lang="zh-CN" altLang="en-US">
                <a:ea typeface="黑体" pitchFamily="49" charset="-122"/>
              </a:rPr>
              <a:t>可以多对多</a:t>
            </a:r>
            <a:r>
              <a:rPr lang="en-US" altLang="zh-CN">
                <a:ea typeface="黑体" pitchFamily="49" charset="-122"/>
              </a:rPr>
              <a:t>)</a:t>
            </a:r>
            <a:endParaRPr lang="zh-CN" altLang="en-US">
              <a:ea typeface="黑体" pitchFamily="49" charset="-122"/>
            </a:endParaRPr>
          </a:p>
        </p:txBody>
      </p:sp>
      <p:sp>
        <p:nvSpPr>
          <p:cNvPr id="64" name="Oval 26"/>
          <p:cNvSpPr>
            <a:spLocks noChangeArrowheads="1"/>
          </p:cNvSpPr>
          <p:nvPr/>
        </p:nvSpPr>
        <p:spPr bwMode="auto">
          <a:xfrm>
            <a:off x="5640388" y="373380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A</a:t>
            </a:r>
          </a:p>
        </p:txBody>
      </p:sp>
      <p:sp>
        <p:nvSpPr>
          <p:cNvPr id="65" name="Oval 27"/>
          <p:cNvSpPr>
            <a:spLocks noChangeArrowheads="1"/>
          </p:cNvSpPr>
          <p:nvPr/>
        </p:nvSpPr>
        <p:spPr bwMode="auto">
          <a:xfrm>
            <a:off x="5137150" y="4405313"/>
            <a:ext cx="514350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B</a:t>
            </a:r>
          </a:p>
        </p:txBody>
      </p:sp>
      <p:sp>
        <p:nvSpPr>
          <p:cNvPr id="66" name="Oval 28"/>
          <p:cNvSpPr>
            <a:spLocks noChangeArrowheads="1"/>
          </p:cNvSpPr>
          <p:nvPr/>
        </p:nvSpPr>
        <p:spPr bwMode="auto">
          <a:xfrm>
            <a:off x="6143625" y="441960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C</a:t>
            </a:r>
            <a:endParaRPr lang="zh-CN" altLang="en-US" sz="320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67" name="Oval 29"/>
          <p:cNvSpPr>
            <a:spLocks noChangeArrowheads="1"/>
          </p:cNvSpPr>
          <p:nvPr/>
        </p:nvSpPr>
        <p:spPr bwMode="auto">
          <a:xfrm>
            <a:off x="5711825" y="5068888"/>
            <a:ext cx="514350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D</a:t>
            </a:r>
            <a:endParaRPr lang="zh-CN" altLang="en-US" sz="320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68" name="Oval 30"/>
          <p:cNvSpPr>
            <a:spLocks noChangeArrowheads="1"/>
          </p:cNvSpPr>
          <p:nvPr/>
        </p:nvSpPr>
        <p:spPr bwMode="auto">
          <a:xfrm>
            <a:off x="6648450" y="5068888"/>
            <a:ext cx="514350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E</a:t>
            </a:r>
          </a:p>
        </p:txBody>
      </p:sp>
      <p:sp>
        <p:nvSpPr>
          <p:cNvPr id="69" name="矩形 68"/>
          <p:cNvSpPr>
            <a:spLocks noChangeArrowheads="1"/>
          </p:cNvSpPr>
          <p:nvPr/>
        </p:nvSpPr>
        <p:spPr bwMode="auto">
          <a:xfrm>
            <a:off x="4876800" y="1762125"/>
            <a:ext cx="4267200" cy="523875"/>
          </a:xfrm>
          <a:prstGeom prst="rect">
            <a:avLst/>
          </a:prstGeom>
          <a:solidFill>
            <a:srgbClr val="A4D76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黑体" pitchFamily="49" charset="-122"/>
              </a:rPr>
              <a:t>&lt;A, B&gt;, &lt;B, C&gt;, &lt;D, E&gt;</a:t>
            </a:r>
            <a:endParaRPr lang="zh-CN" altLang="en-US">
              <a:ea typeface="黑体" pitchFamily="49" charset="-122"/>
            </a:endParaRPr>
          </a:p>
        </p:txBody>
      </p:sp>
      <p:sp>
        <p:nvSpPr>
          <p:cNvPr id="70" name="矩形 69"/>
          <p:cNvSpPr>
            <a:spLocks noChangeArrowheads="1"/>
          </p:cNvSpPr>
          <p:nvPr/>
        </p:nvSpPr>
        <p:spPr bwMode="auto">
          <a:xfrm>
            <a:off x="2895600" y="3857625"/>
            <a:ext cx="1371600" cy="1814513"/>
          </a:xfrm>
          <a:prstGeom prst="rect">
            <a:avLst/>
          </a:prstGeom>
          <a:solidFill>
            <a:srgbClr val="A4D76B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黑体" pitchFamily="49" charset="-122"/>
              </a:rPr>
              <a:t>&lt;A, B&gt;</a:t>
            </a:r>
          </a:p>
          <a:p>
            <a:r>
              <a:rPr lang="en-US" altLang="zh-CN">
                <a:ea typeface="黑体" pitchFamily="49" charset="-122"/>
              </a:rPr>
              <a:t>&lt;A, C&gt;</a:t>
            </a:r>
          </a:p>
          <a:p>
            <a:r>
              <a:rPr lang="en-US" altLang="zh-CN">
                <a:ea typeface="黑体" pitchFamily="49" charset="-122"/>
              </a:rPr>
              <a:t>&lt;C, D&gt;</a:t>
            </a:r>
          </a:p>
          <a:p>
            <a:r>
              <a:rPr lang="en-US" altLang="zh-CN">
                <a:ea typeface="黑体" pitchFamily="49" charset="-122"/>
              </a:rPr>
              <a:t>&lt;C, E&gt;</a:t>
            </a:r>
            <a:endParaRPr lang="zh-CN" altLang="en-US">
              <a:ea typeface="黑体" pitchFamily="49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467600" y="3629025"/>
            <a:ext cx="1371600" cy="2676525"/>
          </a:xfrm>
          <a:prstGeom prst="rect">
            <a:avLst/>
          </a:prstGeom>
          <a:solidFill>
            <a:srgbClr val="A4D76B"/>
          </a:solidFill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&lt;A, B&gt;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&lt;A, D&gt;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&lt;A, E&gt;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&lt;B, D&gt;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&lt;B, E&gt;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&lt;E, D&gt;</a:t>
            </a:r>
            <a:endParaRPr lang="zh-CN" altLang="en-US" dirty="0">
              <a:latin typeface="+mj-lt"/>
              <a:ea typeface="黑体" pitchFamily="2" charset="-122"/>
            </a:endParaRPr>
          </a:p>
        </p:txBody>
      </p:sp>
      <p:cxnSp>
        <p:nvCxnSpPr>
          <p:cNvPr id="72" name="直接箭头连接符 71"/>
          <p:cNvCxnSpPr>
            <a:cxnSpLocks noChangeShapeType="1"/>
            <a:stCxn id="45" idx="6"/>
            <a:endCxn id="46" idx="2"/>
          </p:cNvCxnSpPr>
          <p:nvPr/>
        </p:nvCxnSpPr>
        <p:spPr bwMode="auto">
          <a:xfrm>
            <a:off x="4933950" y="2619375"/>
            <a:ext cx="420688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3" name="直接箭头连接符 72"/>
          <p:cNvCxnSpPr>
            <a:cxnSpLocks noChangeShapeType="1"/>
            <a:stCxn id="46" idx="6"/>
            <a:endCxn id="47" idx="2"/>
          </p:cNvCxnSpPr>
          <p:nvPr/>
        </p:nvCxnSpPr>
        <p:spPr bwMode="auto">
          <a:xfrm>
            <a:off x="5868988" y="2619375"/>
            <a:ext cx="493712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4" name="直接箭头连接符 73"/>
          <p:cNvCxnSpPr>
            <a:cxnSpLocks noChangeShapeType="1"/>
            <a:stCxn id="48" idx="6"/>
            <a:endCxn id="49" idx="2"/>
          </p:cNvCxnSpPr>
          <p:nvPr/>
        </p:nvCxnSpPr>
        <p:spPr bwMode="auto">
          <a:xfrm>
            <a:off x="7651750" y="2619375"/>
            <a:ext cx="493713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5" name="直接箭头连接符 74"/>
          <p:cNvCxnSpPr>
            <a:cxnSpLocks noChangeShapeType="1"/>
            <a:stCxn id="57" idx="3"/>
            <a:endCxn id="58" idx="0"/>
          </p:cNvCxnSpPr>
          <p:nvPr/>
        </p:nvCxnSpPr>
        <p:spPr bwMode="auto">
          <a:xfrm rot="5400000">
            <a:off x="1088231" y="4166395"/>
            <a:ext cx="250825" cy="3222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" name="直接箭头连接符 75"/>
          <p:cNvCxnSpPr>
            <a:cxnSpLocks noChangeShapeType="1"/>
            <a:stCxn id="57" idx="5"/>
            <a:endCxn id="59" idx="0"/>
          </p:cNvCxnSpPr>
          <p:nvPr/>
        </p:nvCxnSpPr>
        <p:spPr bwMode="auto">
          <a:xfrm rot="16200000" flipH="1">
            <a:off x="1766095" y="4174331"/>
            <a:ext cx="265112" cy="3206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7" name="直接箭头连接符 76"/>
          <p:cNvCxnSpPr>
            <a:cxnSpLocks noChangeShapeType="1"/>
            <a:stCxn id="59" idx="3"/>
            <a:endCxn id="60" idx="0"/>
          </p:cNvCxnSpPr>
          <p:nvPr/>
        </p:nvCxnSpPr>
        <p:spPr bwMode="auto">
          <a:xfrm rot="5400000">
            <a:off x="1638301" y="4876800"/>
            <a:ext cx="228600" cy="2508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" name="直接箭头连接符 77"/>
          <p:cNvCxnSpPr>
            <a:cxnSpLocks noChangeShapeType="1"/>
            <a:stCxn id="59" idx="5"/>
            <a:endCxn id="61" idx="0"/>
          </p:cNvCxnSpPr>
          <p:nvPr/>
        </p:nvCxnSpPr>
        <p:spPr bwMode="auto">
          <a:xfrm rot="16200000" flipH="1">
            <a:off x="2288382" y="4841081"/>
            <a:ext cx="228600" cy="32226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9" name="直接箭头连接符 78"/>
          <p:cNvCxnSpPr>
            <a:cxnSpLocks noChangeShapeType="1"/>
            <a:stCxn id="64" idx="3"/>
            <a:endCxn id="65" idx="0"/>
          </p:cNvCxnSpPr>
          <p:nvPr/>
        </p:nvCxnSpPr>
        <p:spPr bwMode="auto">
          <a:xfrm rot="5400000">
            <a:off x="5429250" y="4119563"/>
            <a:ext cx="250825" cy="3206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0" name="直接箭头连接符 79"/>
          <p:cNvCxnSpPr>
            <a:cxnSpLocks noChangeShapeType="1"/>
            <a:stCxn id="64" idx="4"/>
            <a:endCxn id="67" idx="0"/>
          </p:cNvCxnSpPr>
          <p:nvPr/>
        </p:nvCxnSpPr>
        <p:spPr bwMode="auto">
          <a:xfrm rot="16200000" flipH="1">
            <a:off x="5512594" y="4612482"/>
            <a:ext cx="841375" cy="714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1" name="曲线连接符 90"/>
          <p:cNvCxnSpPr>
            <a:cxnSpLocks noChangeShapeType="1"/>
            <a:stCxn id="64" idx="6"/>
            <a:endCxn id="68" idx="7"/>
          </p:cNvCxnSpPr>
          <p:nvPr/>
        </p:nvCxnSpPr>
        <p:spPr bwMode="auto">
          <a:xfrm>
            <a:off x="6154738" y="3981450"/>
            <a:ext cx="933450" cy="1160463"/>
          </a:xfrm>
          <a:prstGeom prst="curvedConnector2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" name="直接箭头连接符 81"/>
          <p:cNvCxnSpPr>
            <a:cxnSpLocks noChangeShapeType="1"/>
            <a:stCxn id="65" idx="5"/>
            <a:endCxn id="67" idx="1"/>
          </p:cNvCxnSpPr>
          <p:nvPr/>
        </p:nvCxnSpPr>
        <p:spPr bwMode="auto">
          <a:xfrm rot="16200000" flipH="1">
            <a:off x="5523706" y="4879182"/>
            <a:ext cx="315913" cy="2095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" name="直接箭头连接符 82"/>
          <p:cNvCxnSpPr>
            <a:cxnSpLocks noChangeShapeType="1"/>
            <a:stCxn id="68" idx="2"/>
            <a:endCxn id="67" idx="6"/>
          </p:cNvCxnSpPr>
          <p:nvPr/>
        </p:nvCxnSpPr>
        <p:spPr bwMode="auto">
          <a:xfrm rot="10800000">
            <a:off x="6226175" y="5316538"/>
            <a:ext cx="422275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4" name="肘形连接符 83"/>
          <p:cNvCxnSpPr>
            <a:cxnSpLocks noChangeShapeType="1"/>
            <a:stCxn id="65" idx="4"/>
            <a:endCxn id="68" idx="4"/>
          </p:cNvCxnSpPr>
          <p:nvPr/>
        </p:nvCxnSpPr>
        <p:spPr bwMode="auto">
          <a:xfrm rot="16200000" flipH="1">
            <a:off x="5818187" y="4475163"/>
            <a:ext cx="663575" cy="1511300"/>
          </a:xfrm>
          <a:prstGeom prst="bentConnector3">
            <a:avLst>
              <a:gd name="adj1" fmla="val 126097"/>
            </a:avLst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1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回顾：数据结构的分类</a:t>
            </a:r>
          </a:p>
        </p:txBody>
      </p:sp>
      <p:sp>
        <p:nvSpPr>
          <p:cNvPr id="3116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  <p:bldP spid="56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3" grpId="0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 bwMode="auto">
          <a:xfrm>
            <a:off x="635000" y="4343400"/>
            <a:ext cx="8280400" cy="18002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FontTx/>
              <a:buChar char="•"/>
              <a:defRPr/>
            </a:pPr>
            <a:endParaRPr lang="zh-CN" altLang="en-US">
              <a:latin typeface="Arial" charset="0"/>
              <a:ea typeface="黑体" pitchFamily="2" charset="-122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图：邻接矩阵表示</a:t>
            </a: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228600" y="1143000"/>
            <a:ext cx="8915400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4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latin typeface="+mn-lt"/>
                <a:ea typeface="黑体" pitchFamily="2" charset="-122"/>
              </a:rPr>
              <a:t>图 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=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顶点表 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+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关系矩阵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(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邻接矩阵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)</a:t>
            </a:r>
          </a:p>
          <a:p>
            <a:pPr marL="342900" indent="-342900" algn="just">
              <a:lnSpc>
                <a:spcPct val="140000"/>
              </a:lnSpc>
              <a:spcBef>
                <a:spcPts val="60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   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顶点表</a:t>
            </a:r>
            <a:r>
              <a:rPr lang="en-US" altLang="zh-CN" sz="32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vexs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：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40000"/>
              </a:lnSpc>
              <a:spcBef>
                <a:spcPts val="600"/>
              </a:spcBef>
              <a:defRPr/>
            </a:pPr>
            <a:r>
              <a:rPr lang="en-US" altLang="zh-CN" sz="3200" kern="0" dirty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   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关系矩阵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arcs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：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7" name="下箭头 26"/>
          <p:cNvSpPr/>
          <p:nvPr/>
        </p:nvSpPr>
        <p:spPr bwMode="auto">
          <a:xfrm>
            <a:off x="4495800" y="4038600"/>
            <a:ext cx="381000" cy="457200"/>
          </a:xfrm>
          <a:prstGeom prst="downArrow">
            <a:avLst/>
          </a:prstGeom>
          <a:noFill/>
          <a:ln w="2857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FontTx/>
              <a:buChar char="•"/>
              <a:defRPr/>
            </a:pPr>
            <a:endParaRPr lang="zh-CN" altLang="en-US">
              <a:latin typeface="Arial" charset="0"/>
              <a:ea typeface="黑体" pitchFamily="2" charset="-122"/>
            </a:endParaRPr>
          </a:p>
        </p:txBody>
      </p:sp>
      <p:sp>
        <p:nvSpPr>
          <p:cNvPr id="28" name="Rectangle 12"/>
          <p:cNvSpPr txBox="1">
            <a:spLocks noChangeArrowheads="1"/>
          </p:cNvSpPr>
          <p:nvPr/>
        </p:nvSpPr>
        <p:spPr bwMode="auto">
          <a:xfrm>
            <a:off x="685800" y="4876800"/>
            <a:ext cx="2590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arcs[</a:t>
            </a:r>
            <a:r>
              <a:rPr lang="en-US" altLang="zh-CN" sz="3200" kern="0" dirty="0" err="1">
                <a:solidFill>
                  <a:srgbClr val="0000CC"/>
                </a:solidFill>
                <a:latin typeface="+mn-lt"/>
                <a:ea typeface="黑体" pitchFamily="2" charset="-122"/>
              </a:rPr>
              <a:t>i,j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] =</a:t>
            </a:r>
          </a:p>
        </p:txBody>
      </p:sp>
      <p:sp>
        <p:nvSpPr>
          <p:cNvPr id="29" name="左大括号 28"/>
          <p:cNvSpPr>
            <a:spLocks/>
          </p:cNvSpPr>
          <p:nvPr/>
        </p:nvSpPr>
        <p:spPr bwMode="auto">
          <a:xfrm>
            <a:off x="2514600" y="4648200"/>
            <a:ext cx="269875" cy="1219200"/>
          </a:xfrm>
          <a:prstGeom prst="leftBrace">
            <a:avLst>
              <a:gd name="adj1" fmla="val 8345"/>
              <a:gd name="adj2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FontTx/>
              <a:buChar char="•"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30" name="Rectangle 12"/>
          <p:cNvSpPr txBox="1">
            <a:spLocks noChangeArrowheads="1"/>
          </p:cNvSpPr>
          <p:nvPr/>
        </p:nvSpPr>
        <p:spPr bwMode="auto">
          <a:xfrm>
            <a:off x="2819400" y="4419600"/>
            <a:ext cx="632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n-lt"/>
                <a:ea typeface="黑体" pitchFamily="2" charset="-122"/>
              </a:rPr>
              <a:t>1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，若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(</a:t>
            </a:r>
            <a:r>
              <a:rPr lang="en-US" altLang="zh-CN" sz="3200" kern="0" dirty="0" err="1">
                <a:latin typeface="+mn-lt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+mn-lt"/>
                <a:ea typeface="黑体" pitchFamily="2" charset="-122"/>
              </a:rPr>
              <a:t>i</a:t>
            </a:r>
            <a:r>
              <a:rPr lang="en-US" altLang="zh-CN" sz="3200" kern="0" dirty="0" err="1">
                <a:latin typeface="+mn-lt"/>
                <a:ea typeface="黑体" pitchFamily="2" charset="-122"/>
              </a:rPr>
              <a:t>,v</a:t>
            </a:r>
            <a:r>
              <a:rPr lang="en-US" altLang="zh-CN" sz="3200" b="1" kern="0" baseline="-25000" dirty="0" err="1">
                <a:latin typeface="+mn-lt"/>
                <a:ea typeface="黑体" pitchFamily="2" charset="-122"/>
              </a:rPr>
              <a:t>j</a:t>
            </a:r>
            <a:r>
              <a:rPr lang="en-US" altLang="zh-CN" sz="3200" kern="0" dirty="0" smtClean="0">
                <a:latin typeface="+mn-lt"/>
                <a:ea typeface="黑体" pitchFamily="2" charset="-122"/>
              </a:rPr>
              <a:t>) </a:t>
            </a:r>
            <a:r>
              <a:rPr lang="zh-CN" altLang="en-US" sz="3200" kern="0" dirty="0" smtClean="0">
                <a:latin typeface="+mn-lt"/>
                <a:ea typeface="黑体" pitchFamily="2" charset="-122"/>
              </a:rPr>
              <a:t>或 </a:t>
            </a:r>
            <a:r>
              <a:rPr lang="en-US" altLang="zh-CN" sz="3200" kern="0" dirty="0" smtClean="0">
                <a:latin typeface="+mn-lt"/>
                <a:ea typeface="黑体" pitchFamily="2" charset="-122"/>
              </a:rPr>
              <a:t>&lt;</a:t>
            </a:r>
            <a:r>
              <a:rPr lang="en-US" altLang="zh-CN" sz="3200" kern="0" dirty="0" err="1">
                <a:latin typeface="+mn-lt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+mn-lt"/>
                <a:ea typeface="黑体" pitchFamily="2" charset="-122"/>
              </a:rPr>
              <a:t>i</a:t>
            </a:r>
            <a:r>
              <a:rPr lang="en-US" altLang="zh-CN" sz="3200" kern="0" dirty="0" err="1">
                <a:latin typeface="+mn-lt"/>
                <a:ea typeface="黑体" pitchFamily="2" charset="-122"/>
              </a:rPr>
              <a:t>,v</a:t>
            </a:r>
            <a:r>
              <a:rPr lang="en-US" altLang="zh-CN" sz="3200" b="1" kern="0" baseline="-25000" dirty="0" err="1">
                <a:latin typeface="+mn-lt"/>
                <a:ea typeface="黑体" pitchFamily="2" charset="-122"/>
              </a:rPr>
              <a:t>j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&gt;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是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G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的边</a:t>
            </a:r>
            <a:endParaRPr lang="en-US" altLang="zh-CN" sz="3200" kern="0" dirty="0">
              <a:latin typeface="+mn-lt"/>
              <a:ea typeface="黑体" pitchFamily="2" charset="-122"/>
            </a:endParaRPr>
          </a:p>
        </p:txBody>
      </p:sp>
      <p:sp>
        <p:nvSpPr>
          <p:cNvPr id="31" name="Rectangle 12"/>
          <p:cNvSpPr txBox="1">
            <a:spLocks noChangeArrowheads="1"/>
          </p:cNvSpPr>
          <p:nvPr/>
        </p:nvSpPr>
        <p:spPr bwMode="auto">
          <a:xfrm>
            <a:off x="2819400" y="52578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n-lt"/>
                <a:ea typeface="黑体" pitchFamily="2" charset="-122"/>
              </a:rPr>
              <a:t>0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，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otherwise</a:t>
            </a:r>
          </a:p>
        </p:txBody>
      </p:sp>
      <p:sp>
        <p:nvSpPr>
          <p:cNvPr id="21514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76600" y="1981200"/>
            <a:ext cx="64008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顶点组成的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维数组，长度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n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；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81400" y="2743200"/>
            <a:ext cx="6019800" cy="6238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描述任意两个顶点间是否有边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</p:txBody>
      </p:sp>
      <p:sp>
        <p:nvSpPr>
          <p:cNvPr id="21517" name="Oval 30"/>
          <p:cNvSpPr>
            <a:spLocks noChangeArrowheads="1"/>
          </p:cNvSpPr>
          <p:nvPr/>
        </p:nvSpPr>
        <p:spPr bwMode="auto">
          <a:xfrm>
            <a:off x="6781800" y="521176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21518" name="Oval 30"/>
          <p:cNvSpPr>
            <a:spLocks noChangeArrowheads="1"/>
          </p:cNvSpPr>
          <p:nvPr/>
        </p:nvSpPr>
        <p:spPr bwMode="auto">
          <a:xfrm>
            <a:off x="7742238" y="5195888"/>
            <a:ext cx="504825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sp>
        <p:nvSpPr>
          <p:cNvPr id="21519" name="Oval 30"/>
          <p:cNvSpPr>
            <a:spLocks noChangeArrowheads="1"/>
          </p:cNvSpPr>
          <p:nvPr/>
        </p:nvSpPr>
        <p:spPr bwMode="auto">
          <a:xfrm>
            <a:off x="7285038" y="59436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21520" name="直接连接符 17"/>
          <p:cNvCxnSpPr>
            <a:cxnSpLocks noChangeShapeType="1"/>
            <a:stCxn id="21518" idx="3"/>
            <a:endCxn id="21519" idx="0"/>
          </p:cNvCxnSpPr>
          <p:nvPr/>
        </p:nvCxnSpPr>
        <p:spPr bwMode="auto">
          <a:xfrm rot="5400000">
            <a:off x="7518400" y="5645150"/>
            <a:ext cx="317500" cy="279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21" name="直接连接符 28"/>
          <p:cNvCxnSpPr>
            <a:cxnSpLocks noChangeShapeType="1"/>
            <a:stCxn id="21518" idx="2"/>
            <a:endCxn id="21517" idx="6"/>
          </p:cNvCxnSpPr>
          <p:nvPr/>
        </p:nvCxnSpPr>
        <p:spPr bwMode="auto">
          <a:xfrm rot="10800000" flipV="1">
            <a:off x="7285038" y="5448300"/>
            <a:ext cx="457200" cy="142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矩形 19"/>
          <p:cNvSpPr/>
          <p:nvPr/>
        </p:nvSpPr>
        <p:spPr>
          <a:xfrm>
            <a:off x="4800600" y="3384550"/>
            <a:ext cx="4724400" cy="6286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n*n</a:t>
            </a:r>
          </a:p>
        </p:txBody>
      </p:sp>
      <p:sp>
        <p:nvSpPr>
          <p:cNvPr id="21" name="矩形 20"/>
          <p:cNvSpPr/>
          <p:nvPr/>
        </p:nvSpPr>
        <p:spPr>
          <a:xfrm>
            <a:off x="3581400" y="3384550"/>
            <a:ext cx="1905000" cy="6826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大小： 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7" grpId="0" animBg="1"/>
      <p:bldP spid="28" grpId="0"/>
      <p:bldP spid="29" grpId="0" animBg="1"/>
      <p:bldP spid="30" grpId="0"/>
      <p:bldP spid="31" grpId="0"/>
      <p:bldP spid="12" grpId="0"/>
      <p:bldP spid="14" grpId="0"/>
      <p:bldP spid="20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无向图：邻接矩阵表示</a:t>
            </a: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228600" y="1152525"/>
            <a:ext cx="8915400" cy="533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latin typeface="+mn-lt"/>
                <a:ea typeface="黑体" pitchFamily="2" charset="-122"/>
              </a:rPr>
              <a:t>图 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=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顶点表 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+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关系矩阵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(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邻接矩阵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)</a:t>
            </a:r>
          </a:p>
          <a:p>
            <a:pPr marL="342900" indent="-342900" algn="just">
              <a:lnSpc>
                <a:spcPct val="130000"/>
              </a:lnSpc>
              <a:spcBef>
                <a:spcPts val="240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顶点表：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邻接矩阵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: 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arcs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1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 =</a:t>
            </a:r>
          </a:p>
        </p:txBody>
      </p:sp>
      <p:sp>
        <p:nvSpPr>
          <p:cNvPr id="22532" name="Oval 30"/>
          <p:cNvSpPr>
            <a:spLocks noChangeArrowheads="1"/>
          </p:cNvSpPr>
          <p:nvPr/>
        </p:nvSpPr>
        <p:spPr bwMode="auto">
          <a:xfrm>
            <a:off x="6858000" y="16764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22533" name="Oval 30"/>
          <p:cNvSpPr>
            <a:spLocks noChangeArrowheads="1"/>
          </p:cNvSpPr>
          <p:nvPr/>
        </p:nvSpPr>
        <p:spPr bwMode="auto">
          <a:xfrm>
            <a:off x="8153400" y="16764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22534" name="Oval 30"/>
          <p:cNvSpPr>
            <a:spLocks noChangeArrowheads="1"/>
          </p:cNvSpPr>
          <p:nvPr/>
        </p:nvSpPr>
        <p:spPr bwMode="auto">
          <a:xfrm>
            <a:off x="6934200" y="25146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22535" name="直接连接符 15"/>
          <p:cNvCxnSpPr>
            <a:cxnSpLocks noChangeShapeType="1"/>
            <a:stCxn id="22533" idx="5"/>
            <a:endCxn id="22536" idx="0"/>
          </p:cNvCxnSpPr>
          <p:nvPr/>
        </p:nvCxnSpPr>
        <p:spPr bwMode="auto">
          <a:xfrm rot="5400000">
            <a:off x="8328819" y="2259807"/>
            <a:ext cx="407987" cy="101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536" name="Oval 30"/>
          <p:cNvSpPr>
            <a:spLocks noChangeArrowheads="1"/>
          </p:cNvSpPr>
          <p:nvPr/>
        </p:nvSpPr>
        <p:spPr bwMode="auto">
          <a:xfrm>
            <a:off x="8229600" y="25146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22537" name="直接连接符 28"/>
          <p:cNvCxnSpPr>
            <a:cxnSpLocks noChangeShapeType="1"/>
            <a:stCxn id="22533" idx="2"/>
            <a:endCxn id="22532" idx="6"/>
          </p:cNvCxnSpPr>
          <p:nvPr/>
        </p:nvCxnSpPr>
        <p:spPr bwMode="auto">
          <a:xfrm rot="10800000">
            <a:off x="7361238" y="1928813"/>
            <a:ext cx="792162" cy="1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38" name="直接连接符 32"/>
          <p:cNvCxnSpPr>
            <a:cxnSpLocks noChangeShapeType="1"/>
            <a:stCxn id="22534" idx="1"/>
            <a:endCxn id="22532" idx="4"/>
          </p:cNvCxnSpPr>
          <p:nvPr/>
        </p:nvCxnSpPr>
        <p:spPr bwMode="auto">
          <a:xfrm rot="5400000" flipH="1" flipV="1">
            <a:off x="6854825" y="2332038"/>
            <a:ext cx="407987" cy="1031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39" name="直接连接符 32"/>
          <p:cNvCxnSpPr>
            <a:cxnSpLocks noChangeShapeType="1"/>
            <a:stCxn id="22536" idx="2"/>
            <a:endCxn id="22534" idx="6"/>
          </p:cNvCxnSpPr>
          <p:nvPr/>
        </p:nvCxnSpPr>
        <p:spPr bwMode="auto">
          <a:xfrm rot="10800000">
            <a:off x="7437438" y="2767013"/>
            <a:ext cx="792162" cy="1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3962400" y="3124200"/>
          <a:ext cx="32385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8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2576" name="直接连接符 53"/>
          <p:cNvCxnSpPr>
            <a:cxnSpLocks noChangeShapeType="1"/>
            <a:stCxn id="22533" idx="3"/>
            <a:endCxn id="22534" idx="7"/>
          </p:cNvCxnSpPr>
          <p:nvPr/>
        </p:nvCxnSpPr>
        <p:spPr bwMode="auto">
          <a:xfrm rot="5400000">
            <a:off x="7554913" y="1916113"/>
            <a:ext cx="481012" cy="8620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2" name="Rectangle 12"/>
          <p:cNvSpPr txBox="1">
            <a:spLocks noChangeArrowheads="1"/>
          </p:cNvSpPr>
          <p:nvPr/>
        </p:nvSpPr>
        <p:spPr bwMode="auto">
          <a:xfrm>
            <a:off x="7239000" y="4953000"/>
            <a:ext cx="2438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ts val="0"/>
              </a:spcBef>
              <a:defRPr/>
            </a:pPr>
            <a:r>
              <a:rPr lang="zh-CN" altLang="en-US" kern="0" dirty="0">
                <a:solidFill>
                  <a:srgbClr val="C00000"/>
                </a:solidFill>
                <a:latin typeface="+mn-lt"/>
                <a:ea typeface="黑体" pitchFamily="2" charset="-122"/>
              </a:rPr>
              <a:t>无向图</a:t>
            </a:r>
            <a:r>
              <a:rPr lang="en-US" altLang="zh-CN" kern="0" dirty="0">
                <a:solidFill>
                  <a:srgbClr val="C00000"/>
                </a:solidFill>
                <a:latin typeface="+mn-lt"/>
                <a:ea typeface="黑体" pitchFamily="2" charset="-122"/>
                <a:sym typeface="Wingdings" pitchFamily="2" charset="2"/>
              </a:rPr>
              <a:t></a:t>
            </a:r>
            <a:endParaRPr lang="en-US" altLang="zh-CN" kern="0" dirty="0">
              <a:solidFill>
                <a:srgbClr val="C00000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spcBef>
                <a:spcPts val="0"/>
              </a:spcBef>
              <a:defRPr/>
            </a:pPr>
            <a:r>
              <a:rPr lang="zh-CN" altLang="en-US" kern="0" dirty="0">
                <a:solidFill>
                  <a:srgbClr val="C00000"/>
                </a:solidFill>
                <a:latin typeface="+mn-lt"/>
                <a:ea typeface="黑体" pitchFamily="2" charset="-122"/>
              </a:rPr>
              <a:t>对称矩阵</a:t>
            </a:r>
            <a:endParaRPr lang="en-US" altLang="zh-CN" kern="0" dirty="0">
              <a:solidFill>
                <a:srgbClr val="C00000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1" name="Rectangle 12"/>
          <p:cNvSpPr txBox="1">
            <a:spLocks noChangeArrowheads="1"/>
          </p:cNvSpPr>
          <p:nvPr/>
        </p:nvSpPr>
        <p:spPr bwMode="auto">
          <a:xfrm>
            <a:off x="304800" y="4398962"/>
            <a:ext cx="3733800" cy="1752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顶点</a:t>
            </a:r>
            <a:r>
              <a:rPr lang="en-US" altLang="zh-CN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V</a:t>
            </a:r>
            <a:r>
              <a:rPr lang="en-US" altLang="zh-CN" b="1" kern="0" baseline="-25000" dirty="0">
                <a:solidFill>
                  <a:srgbClr val="990099"/>
                </a:solidFill>
                <a:latin typeface="+mn-lt"/>
                <a:ea typeface="黑体" pitchFamily="2" charset="-122"/>
              </a:rPr>
              <a:t>i</a:t>
            </a:r>
            <a:r>
              <a:rPr lang="zh-CN" altLang="en-US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的度？</a:t>
            </a:r>
            <a:endParaRPr lang="en-US" altLang="zh-CN" kern="0" dirty="0">
              <a:solidFill>
                <a:srgbClr val="990099"/>
              </a:solidFill>
              <a:latin typeface="+mn-lt"/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Arial" charset="0"/>
                <a:ea typeface="黑体" pitchFamily="2" charset="-122"/>
              </a:rPr>
              <a:t>下标为 </a:t>
            </a:r>
            <a:r>
              <a:rPr lang="en-US" altLang="zh-CN" kern="0" dirty="0" err="1" smtClean="0">
                <a:latin typeface="Arial" charset="0"/>
                <a:ea typeface="黑体" pitchFamily="2" charset="-122"/>
              </a:rPr>
              <a:t>i</a:t>
            </a:r>
            <a:r>
              <a:rPr lang="en-US" altLang="zh-CN" kern="0" dirty="0" smtClean="0">
                <a:latin typeface="Arial" charset="0"/>
                <a:ea typeface="黑体" pitchFamily="2" charset="-122"/>
              </a:rPr>
              <a:t> </a:t>
            </a:r>
            <a:r>
              <a:rPr lang="zh-CN" altLang="en-US" kern="0" dirty="0" smtClean="0">
                <a:latin typeface="Arial" charset="0"/>
                <a:ea typeface="黑体" pitchFamily="2" charset="-122"/>
              </a:rPr>
              <a:t>的行 </a:t>
            </a:r>
            <a:r>
              <a:rPr lang="en-US" altLang="zh-CN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or </a:t>
            </a:r>
            <a:r>
              <a:rPr lang="zh-CN" altLang="en-US" kern="0" dirty="0" smtClean="0">
                <a:latin typeface="Arial" charset="0"/>
                <a:ea typeface="黑体" pitchFamily="2" charset="-122"/>
              </a:rPr>
              <a:t>列中，元素之和</a:t>
            </a:r>
            <a:endParaRPr lang="en-US" altLang="zh-CN" kern="0" dirty="0">
              <a:latin typeface="Arial" charset="0"/>
              <a:ea typeface="黑体" pitchFamily="2" charset="-122"/>
            </a:endParaRPr>
          </a:p>
        </p:txBody>
      </p:sp>
      <p:sp>
        <p:nvSpPr>
          <p:cNvPr id="22579" name="下箭头 21"/>
          <p:cNvSpPr>
            <a:spLocks noChangeArrowheads="1"/>
          </p:cNvSpPr>
          <p:nvPr/>
        </p:nvSpPr>
        <p:spPr bwMode="auto">
          <a:xfrm>
            <a:off x="1524000" y="4038600"/>
            <a:ext cx="304800" cy="360362"/>
          </a:xfrm>
          <a:prstGeom prst="downArrow">
            <a:avLst>
              <a:gd name="adj1" fmla="val 50000"/>
              <a:gd name="adj2" fmla="val 50050"/>
            </a:avLst>
          </a:prstGeom>
          <a:solidFill>
            <a:srgbClr val="B9FFB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FontTx/>
              <a:buChar char="•"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22580" name="Rectangle 8"/>
          <p:cNvSpPr>
            <a:spLocks noChangeArrowheads="1"/>
          </p:cNvSpPr>
          <p:nvPr/>
        </p:nvSpPr>
        <p:spPr bwMode="auto">
          <a:xfrm>
            <a:off x="381000" y="906463"/>
            <a:ext cx="8277225" cy="36512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38400" y="2171700"/>
            <a:ext cx="38100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{‘A’, ‘B’, ‘C’, ‘D’}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4648200" y="3733800"/>
          <a:ext cx="25908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smtClean="0">
                          <a:solidFill>
                            <a:srgbClr val="003399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4648200" y="4267200"/>
          <a:ext cx="25908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4648200" y="4876800"/>
          <a:ext cx="25908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4648200" y="5440363"/>
          <a:ext cx="25908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直接连接符 57"/>
          <p:cNvCxnSpPr>
            <a:cxnSpLocks noChangeShapeType="1"/>
          </p:cNvCxnSpPr>
          <p:nvPr/>
        </p:nvCxnSpPr>
        <p:spPr bwMode="auto">
          <a:xfrm>
            <a:off x="4191000" y="3352800"/>
            <a:ext cx="3429000" cy="3048000"/>
          </a:xfrm>
          <a:prstGeom prst="line">
            <a:avLst/>
          </a:prstGeom>
          <a:noFill/>
          <a:ln w="22225" algn="ctr">
            <a:solidFill>
              <a:srgbClr val="C00000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2"/>
          <p:cNvSpPr txBox="1">
            <a:spLocks noChangeArrowheads="1"/>
          </p:cNvSpPr>
          <p:nvPr/>
        </p:nvSpPr>
        <p:spPr bwMode="auto">
          <a:xfrm>
            <a:off x="228600" y="1152525"/>
            <a:ext cx="8915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latin typeface="+mn-lt"/>
                <a:ea typeface="黑体" pitchFamily="2" charset="-122"/>
              </a:rPr>
              <a:t>图 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=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顶点表 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+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关系矩阵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(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邻接矩阵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)</a:t>
            </a:r>
          </a:p>
          <a:p>
            <a:pPr marL="342900" indent="-342900" algn="just">
              <a:lnSpc>
                <a:spcPct val="130000"/>
              </a:lnSpc>
              <a:spcBef>
                <a:spcPts val="240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顶点表：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邻接矩阵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: 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arcs</a:t>
            </a:r>
            <a:r>
              <a:rPr lang="en-US" altLang="zh-CN" sz="3200" kern="0" baseline="-25000" dirty="0">
                <a:latin typeface="Arial" charset="0"/>
                <a:ea typeface="黑体" pitchFamily="2" charset="-122"/>
              </a:rPr>
              <a:t>2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 =</a:t>
            </a:r>
          </a:p>
        </p:txBody>
      </p:sp>
      <p:sp>
        <p:nvSpPr>
          <p:cNvPr id="55" name="Rectangle 12"/>
          <p:cNvSpPr txBox="1">
            <a:spLocks noChangeArrowheads="1"/>
          </p:cNvSpPr>
          <p:nvPr/>
        </p:nvSpPr>
        <p:spPr bwMode="auto">
          <a:xfrm>
            <a:off x="304800" y="4419600"/>
            <a:ext cx="3733800" cy="1752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V</a:t>
            </a:r>
            <a:r>
              <a:rPr lang="en-US" altLang="zh-CN" b="1" kern="0" baseline="-25000" dirty="0">
                <a:solidFill>
                  <a:srgbClr val="990099"/>
                </a:solidFill>
                <a:latin typeface="+mn-lt"/>
                <a:ea typeface="黑体" pitchFamily="2" charset="-122"/>
              </a:rPr>
              <a:t>i</a:t>
            </a:r>
            <a:r>
              <a:rPr lang="en-US" altLang="zh-CN" kern="0" baseline="-25000" dirty="0">
                <a:solidFill>
                  <a:srgbClr val="990099"/>
                </a:solidFill>
                <a:latin typeface="+mn-lt"/>
                <a:ea typeface="黑体" pitchFamily="2" charset="-122"/>
              </a:rPr>
              <a:t> </a:t>
            </a:r>
            <a:r>
              <a:rPr lang="zh-CN" altLang="en-US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的出度、入度？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Arial" charset="0"/>
                <a:ea typeface="黑体" pitchFamily="2" charset="-122"/>
              </a:rPr>
              <a:t>下标为</a:t>
            </a:r>
            <a:r>
              <a:rPr lang="en-US" altLang="zh-CN" kern="0" dirty="0" err="1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i</a:t>
            </a:r>
            <a:r>
              <a:rPr lang="zh-CN" altLang="en-US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的行</a:t>
            </a:r>
            <a:r>
              <a:rPr lang="en-US" altLang="zh-CN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, </a:t>
            </a:r>
            <a:r>
              <a:rPr lang="zh-CN" altLang="en-US" kern="0" dirty="0" smtClean="0">
                <a:latin typeface="Arial" charset="0"/>
                <a:ea typeface="黑体" pitchFamily="2" charset="-122"/>
              </a:rPr>
              <a:t>元素之和</a:t>
            </a:r>
            <a:endParaRPr lang="en-US" altLang="zh-CN" kern="0" dirty="0">
              <a:latin typeface="Arial" charset="0"/>
              <a:ea typeface="黑体" pitchFamily="2" charset="-122"/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kern="0" dirty="0">
                <a:latin typeface="Arial" charset="0"/>
                <a:ea typeface="黑体" pitchFamily="2" charset="-122"/>
              </a:rPr>
              <a:t>下标为</a:t>
            </a:r>
            <a:r>
              <a:rPr lang="en-US" altLang="zh-CN" kern="0" dirty="0" err="1">
                <a:solidFill>
                  <a:srgbClr val="C00000"/>
                </a:solidFill>
                <a:latin typeface="Arial" charset="0"/>
                <a:ea typeface="黑体" pitchFamily="2" charset="-122"/>
              </a:rPr>
              <a:t>i</a:t>
            </a:r>
            <a:r>
              <a:rPr lang="zh-CN" altLang="en-US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的列</a:t>
            </a:r>
            <a:r>
              <a:rPr lang="en-US" altLang="zh-CN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, </a:t>
            </a:r>
            <a:r>
              <a:rPr lang="zh-CN" altLang="en-US" kern="0" dirty="0">
                <a:latin typeface="Arial" charset="0"/>
                <a:ea typeface="黑体" pitchFamily="2" charset="-122"/>
              </a:rPr>
              <a:t>元素之和</a:t>
            </a:r>
            <a:endParaRPr lang="en-US" altLang="zh-CN" kern="0" dirty="0">
              <a:latin typeface="Arial" charset="0"/>
              <a:ea typeface="黑体" pitchFamily="2" charset="-122"/>
              <a:sym typeface="Wingdings" pitchFamily="2" charset="2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有向图：邻接矩阵表示</a:t>
            </a:r>
          </a:p>
        </p:txBody>
      </p:sp>
      <p:sp>
        <p:nvSpPr>
          <p:cNvPr id="23557" name="Oval 30"/>
          <p:cNvSpPr>
            <a:spLocks noChangeArrowheads="1"/>
          </p:cNvSpPr>
          <p:nvPr/>
        </p:nvSpPr>
        <p:spPr bwMode="auto">
          <a:xfrm>
            <a:off x="6507163" y="17526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23558" name="Oval 30"/>
          <p:cNvSpPr>
            <a:spLocks noChangeArrowheads="1"/>
          </p:cNvSpPr>
          <p:nvPr/>
        </p:nvSpPr>
        <p:spPr bwMode="auto">
          <a:xfrm>
            <a:off x="7802563" y="1766888"/>
            <a:ext cx="503237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23559" name="Oval 30"/>
          <p:cNvSpPr>
            <a:spLocks noChangeArrowheads="1"/>
          </p:cNvSpPr>
          <p:nvPr/>
        </p:nvSpPr>
        <p:spPr bwMode="auto">
          <a:xfrm>
            <a:off x="6964363" y="25908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sp>
        <p:nvSpPr>
          <p:cNvPr id="23560" name="Oval 30"/>
          <p:cNvSpPr>
            <a:spLocks noChangeArrowheads="1"/>
          </p:cNvSpPr>
          <p:nvPr/>
        </p:nvSpPr>
        <p:spPr bwMode="auto">
          <a:xfrm>
            <a:off x="8259763" y="25908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23561" name="直接箭头连接符 33"/>
          <p:cNvCxnSpPr>
            <a:cxnSpLocks noChangeShapeType="1"/>
            <a:stCxn id="23558" idx="2"/>
            <a:endCxn id="23557" idx="6"/>
          </p:cNvCxnSpPr>
          <p:nvPr/>
        </p:nvCxnSpPr>
        <p:spPr bwMode="auto">
          <a:xfrm rot="10800000">
            <a:off x="7010400" y="2003425"/>
            <a:ext cx="792163" cy="142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562" name="直接箭头连接符 34"/>
          <p:cNvCxnSpPr>
            <a:cxnSpLocks noChangeShapeType="1"/>
            <a:stCxn id="23560" idx="0"/>
            <a:endCxn id="23558" idx="5"/>
          </p:cNvCxnSpPr>
          <p:nvPr/>
        </p:nvCxnSpPr>
        <p:spPr bwMode="auto">
          <a:xfrm rot="16200000" flipV="1">
            <a:off x="8174832" y="2255043"/>
            <a:ext cx="393700" cy="277813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563" name="直接箭头连接符 35"/>
          <p:cNvCxnSpPr>
            <a:cxnSpLocks noChangeShapeType="1"/>
            <a:stCxn id="23557" idx="5"/>
            <a:endCxn id="23559" idx="0"/>
          </p:cNvCxnSpPr>
          <p:nvPr/>
        </p:nvCxnSpPr>
        <p:spPr bwMode="auto">
          <a:xfrm rot="16200000" flipH="1">
            <a:off x="6872288" y="2247900"/>
            <a:ext cx="407987" cy="277813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564" name="直接箭头连接符 36"/>
          <p:cNvCxnSpPr>
            <a:cxnSpLocks noChangeShapeType="1"/>
            <a:stCxn id="23558" idx="3"/>
            <a:endCxn id="23559" idx="7"/>
          </p:cNvCxnSpPr>
          <p:nvPr/>
        </p:nvCxnSpPr>
        <p:spPr bwMode="auto">
          <a:xfrm rot="5400000">
            <a:off x="7401719" y="2189956"/>
            <a:ext cx="466725" cy="481013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565" name="直接箭头连接符 37"/>
          <p:cNvCxnSpPr>
            <a:cxnSpLocks noChangeShapeType="1"/>
            <a:stCxn id="23559" idx="6"/>
            <a:endCxn id="23560" idx="2"/>
          </p:cNvCxnSpPr>
          <p:nvPr/>
        </p:nvCxnSpPr>
        <p:spPr bwMode="auto">
          <a:xfrm>
            <a:off x="7467600" y="2841625"/>
            <a:ext cx="792163" cy="15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3924300" y="3124200"/>
          <a:ext cx="32385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8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602" name="下箭头 55"/>
          <p:cNvSpPr>
            <a:spLocks noChangeArrowheads="1"/>
          </p:cNvSpPr>
          <p:nvPr/>
        </p:nvSpPr>
        <p:spPr bwMode="auto">
          <a:xfrm>
            <a:off x="1524000" y="4059238"/>
            <a:ext cx="304800" cy="360362"/>
          </a:xfrm>
          <a:prstGeom prst="downArrow">
            <a:avLst>
              <a:gd name="adj1" fmla="val 50000"/>
              <a:gd name="adj2" fmla="val 50050"/>
            </a:avLst>
          </a:prstGeom>
          <a:solidFill>
            <a:srgbClr val="B9FFB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FontTx/>
              <a:buChar char="•"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61" name="Rectangle 12"/>
          <p:cNvSpPr txBox="1">
            <a:spLocks noChangeArrowheads="1"/>
          </p:cNvSpPr>
          <p:nvPr/>
        </p:nvSpPr>
        <p:spPr bwMode="auto">
          <a:xfrm>
            <a:off x="7162800" y="5029200"/>
            <a:ext cx="2362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ts val="0"/>
              </a:spcBef>
              <a:defRPr/>
            </a:pPr>
            <a:r>
              <a:rPr lang="zh-CN" altLang="en-US" kern="0" dirty="0">
                <a:solidFill>
                  <a:srgbClr val="C00000"/>
                </a:solidFill>
                <a:latin typeface="+mn-lt"/>
                <a:ea typeface="黑体" pitchFamily="2" charset="-122"/>
              </a:rPr>
              <a:t>有向图</a:t>
            </a:r>
            <a:r>
              <a:rPr lang="en-US" altLang="zh-CN" kern="0" dirty="0">
                <a:solidFill>
                  <a:srgbClr val="C00000"/>
                </a:solidFill>
                <a:latin typeface="+mn-lt"/>
                <a:ea typeface="黑体" pitchFamily="2" charset="-122"/>
                <a:sym typeface="Wingdings" pitchFamily="2" charset="2"/>
              </a:rPr>
              <a:t></a:t>
            </a:r>
            <a:endParaRPr lang="en-US" altLang="zh-CN" kern="0" dirty="0">
              <a:solidFill>
                <a:srgbClr val="C00000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spcBef>
                <a:spcPts val="0"/>
              </a:spcBef>
              <a:defRPr/>
            </a:pPr>
            <a:r>
              <a:rPr lang="zh-CN" altLang="en-US" kern="0" dirty="0">
                <a:solidFill>
                  <a:srgbClr val="C00000"/>
                </a:solidFill>
                <a:latin typeface="+mn-lt"/>
                <a:ea typeface="黑体" pitchFamily="2" charset="-122"/>
              </a:rPr>
              <a:t>不一定对称</a:t>
            </a:r>
            <a:endParaRPr lang="en-US" altLang="zh-CN" kern="0" dirty="0">
              <a:solidFill>
                <a:srgbClr val="C00000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3604" name="Rectangle 8"/>
          <p:cNvSpPr>
            <a:spLocks noChangeArrowheads="1"/>
          </p:cNvSpPr>
          <p:nvPr/>
        </p:nvSpPr>
        <p:spPr bwMode="auto">
          <a:xfrm>
            <a:off x="381000" y="906463"/>
            <a:ext cx="8277225" cy="36512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38400" y="2171700"/>
            <a:ext cx="38100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{‘A’, ‘B’, ‘C’, ‘D’}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4610100" y="3733800"/>
          <a:ext cx="25908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4610100" y="4267200"/>
          <a:ext cx="25908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4610100" y="4876800"/>
          <a:ext cx="25908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4610100" y="5440363"/>
          <a:ext cx="25908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9" name="直接连接符 58"/>
          <p:cNvCxnSpPr>
            <a:cxnSpLocks noChangeShapeType="1"/>
          </p:cNvCxnSpPr>
          <p:nvPr/>
        </p:nvCxnSpPr>
        <p:spPr bwMode="auto">
          <a:xfrm>
            <a:off x="4191000" y="3352800"/>
            <a:ext cx="3429000" cy="3048000"/>
          </a:xfrm>
          <a:prstGeom prst="line">
            <a:avLst/>
          </a:prstGeom>
          <a:noFill/>
          <a:ln w="22225" algn="ctr">
            <a:solidFill>
              <a:srgbClr val="C00000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带权图：邻接矩阵表示</a:t>
            </a: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228600" y="1152525"/>
            <a:ext cx="89154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latin typeface="+mn-lt"/>
                <a:ea typeface="黑体" pitchFamily="2" charset="-122"/>
              </a:rPr>
              <a:t>图 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=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顶点表 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+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关系矩阵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(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邻接矩阵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)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altLang="zh-CN" sz="3200" kern="0" dirty="0"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altLang="zh-CN" sz="3200" kern="0" dirty="0"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altLang="zh-CN" sz="3200" kern="0" dirty="0"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altLang="zh-CN" sz="3200" kern="0" dirty="0"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altLang="zh-CN" sz="3200" kern="0" dirty="0"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altLang="zh-CN" sz="3200" kern="0" dirty="0"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altLang="zh-CN" sz="3200" kern="0" dirty="0"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altLang="zh-CN" sz="3200" kern="0" dirty="0">
              <a:latin typeface="+mn-lt"/>
              <a:ea typeface="黑体" pitchFamily="2" charset="-122"/>
            </a:endParaRPr>
          </a:p>
        </p:txBody>
      </p:sp>
      <p:sp>
        <p:nvSpPr>
          <p:cNvPr id="28" name="Rectangle 12"/>
          <p:cNvSpPr txBox="1">
            <a:spLocks noChangeArrowheads="1"/>
          </p:cNvSpPr>
          <p:nvPr/>
        </p:nvSpPr>
        <p:spPr bwMode="auto">
          <a:xfrm>
            <a:off x="660400" y="4572000"/>
            <a:ext cx="2057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arcs[</a:t>
            </a:r>
            <a:r>
              <a:rPr lang="en-US" altLang="zh-CN" sz="3200" kern="0" dirty="0" err="1">
                <a:solidFill>
                  <a:srgbClr val="0000CC"/>
                </a:solidFill>
                <a:latin typeface="+mn-lt"/>
                <a:ea typeface="黑体" pitchFamily="2" charset="-122"/>
              </a:rPr>
              <a:t>i,j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] =</a:t>
            </a:r>
          </a:p>
        </p:txBody>
      </p:sp>
      <p:sp>
        <p:nvSpPr>
          <p:cNvPr id="29" name="左大括号 28"/>
          <p:cNvSpPr>
            <a:spLocks/>
          </p:cNvSpPr>
          <p:nvPr/>
        </p:nvSpPr>
        <p:spPr bwMode="auto">
          <a:xfrm>
            <a:off x="2489200" y="3962400"/>
            <a:ext cx="269875" cy="2051050"/>
          </a:xfrm>
          <a:prstGeom prst="leftBrace">
            <a:avLst>
              <a:gd name="adj1" fmla="val 8339"/>
              <a:gd name="adj2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FontTx/>
              <a:buChar char="•"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30" name="Rectangle 12"/>
          <p:cNvSpPr txBox="1">
            <a:spLocks noChangeArrowheads="1"/>
          </p:cNvSpPr>
          <p:nvPr/>
        </p:nvSpPr>
        <p:spPr bwMode="auto">
          <a:xfrm>
            <a:off x="2794000" y="3733800"/>
            <a:ext cx="650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+mn-lt"/>
                <a:ea typeface="黑体" pitchFamily="2" charset="-122"/>
                <a:sym typeface="Symbol"/>
              </a:rPr>
              <a:t></a:t>
            </a:r>
            <a:r>
              <a:rPr lang="en-US" altLang="zh-CN" sz="3200" b="1" kern="0" baseline="-25000" dirty="0" err="1">
                <a:solidFill>
                  <a:srgbClr val="C00000"/>
                </a:solidFill>
                <a:latin typeface="+mn-lt"/>
                <a:ea typeface="黑体" pitchFamily="2" charset="-122"/>
              </a:rPr>
              <a:t>i</a:t>
            </a:r>
            <a:r>
              <a:rPr lang="en-US" altLang="zh-CN" sz="3200" kern="0" baseline="-25000" dirty="0" err="1">
                <a:solidFill>
                  <a:srgbClr val="C00000"/>
                </a:solidFill>
                <a:latin typeface="+mn-lt"/>
                <a:ea typeface="黑体" pitchFamily="2" charset="-122"/>
              </a:rPr>
              <a:t>,</a:t>
            </a:r>
            <a:r>
              <a:rPr lang="en-US" altLang="zh-CN" sz="3200" b="1" kern="0" baseline="-25000" dirty="0" err="1">
                <a:solidFill>
                  <a:srgbClr val="C00000"/>
                </a:solidFill>
                <a:latin typeface="+mn-lt"/>
                <a:ea typeface="黑体" pitchFamily="2" charset="-122"/>
              </a:rPr>
              <a:t>j</a:t>
            </a:r>
            <a:r>
              <a:rPr lang="zh-CN" altLang="en-US" sz="3200" kern="0" dirty="0">
                <a:solidFill>
                  <a:srgbClr val="C00000"/>
                </a:solidFill>
                <a:latin typeface="+mn-lt"/>
                <a:ea typeface="黑体" pitchFamily="2" charset="-122"/>
              </a:rPr>
              <a:t>，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图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G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中有边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(</a:t>
            </a:r>
            <a:r>
              <a:rPr lang="en-US" altLang="zh-CN" sz="3200" kern="0" dirty="0" err="1">
                <a:latin typeface="+mn-lt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+mn-lt"/>
                <a:ea typeface="黑体" pitchFamily="2" charset="-122"/>
              </a:rPr>
              <a:t>i</a:t>
            </a:r>
            <a:r>
              <a:rPr lang="en-US" altLang="zh-CN" sz="3200" kern="0" dirty="0" err="1">
                <a:latin typeface="+mn-lt"/>
                <a:ea typeface="黑体" pitchFamily="2" charset="-122"/>
              </a:rPr>
              <a:t>,v</a:t>
            </a:r>
            <a:r>
              <a:rPr lang="en-US" altLang="zh-CN" sz="3200" b="1" kern="0" baseline="-25000" dirty="0" err="1">
                <a:latin typeface="+mn-lt"/>
                <a:ea typeface="黑体" pitchFamily="2" charset="-122"/>
              </a:rPr>
              <a:t>j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)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或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&lt;</a:t>
            </a:r>
            <a:r>
              <a:rPr lang="en-US" altLang="zh-CN" sz="3200" kern="0" dirty="0" err="1">
                <a:latin typeface="+mn-lt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+mn-lt"/>
                <a:ea typeface="黑体" pitchFamily="2" charset="-122"/>
              </a:rPr>
              <a:t>i</a:t>
            </a:r>
            <a:r>
              <a:rPr lang="en-US" altLang="zh-CN" sz="3200" kern="0" dirty="0" err="1">
                <a:latin typeface="+mn-lt"/>
                <a:ea typeface="黑体" pitchFamily="2" charset="-122"/>
              </a:rPr>
              <a:t>,v</a:t>
            </a:r>
            <a:r>
              <a:rPr lang="en-US" altLang="zh-CN" sz="3200" b="1" kern="0" baseline="-25000" dirty="0" err="1">
                <a:latin typeface="+mn-lt"/>
                <a:ea typeface="黑体" pitchFamily="2" charset="-122"/>
              </a:rPr>
              <a:t>j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&gt;</a:t>
            </a:r>
          </a:p>
        </p:txBody>
      </p:sp>
      <p:sp>
        <p:nvSpPr>
          <p:cNvPr id="31" name="Rectangle 12"/>
          <p:cNvSpPr txBox="1">
            <a:spLocks noChangeArrowheads="1"/>
          </p:cNvSpPr>
          <p:nvPr/>
        </p:nvSpPr>
        <p:spPr bwMode="auto">
          <a:xfrm>
            <a:off x="2794000" y="4495800"/>
            <a:ext cx="650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600" b="1" kern="0" dirty="0">
                <a:solidFill>
                  <a:srgbClr val="C00000"/>
                </a:solidFill>
                <a:latin typeface="Arial" charset="0"/>
                <a:ea typeface="黑体" pitchFamily="2" charset="-122"/>
                <a:sym typeface="Symbol"/>
              </a:rPr>
              <a:t>∞</a:t>
            </a:r>
            <a:r>
              <a:rPr lang="en-US" altLang="zh-CN" sz="3200" b="1" kern="0" dirty="0">
                <a:solidFill>
                  <a:srgbClr val="C00000"/>
                </a:solidFill>
                <a:latin typeface="Arial" charset="0"/>
                <a:ea typeface="黑体" pitchFamily="2" charset="-122"/>
                <a:sym typeface="Symbol"/>
              </a:rPr>
              <a:t> </a:t>
            </a:r>
            <a:r>
              <a:rPr lang="zh-CN" altLang="en-US" sz="3200" kern="0" dirty="0">
                <a:solidFill>
                  <a:srgbClr val="C00000"/>
                </a:solidFill>
                <a:latin typeface="+mn-lt"/>
                <a:ea typeface="黑体" pitchFamily="2" charset="-122"/>
              </a:rPr>
              <a:t>，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图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G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中无边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(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,v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j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)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或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&lt;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,v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j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&gt;</a:t>
            </a: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609600" y="3657600"/>
            <a:ext cx="8280400" cy="2519363"/>
          </a:xfrm>
          <a:prstGeom prst="rect">
            <a:avLst/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FontTx/>
              <a:buChar char="•"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24585" name="Oval 30"/>
          <p:cNvSpPr>
            <a:spLocks noChangeArrowheads="1"/>
          </p:cNvSpPr>
          <p:nvPr/>
        </p:nvSpPr>
        <p:spPr bwMode="auto">
          <a:xfrm>
            <a:off x="4876800" y="19431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24586" name="Oval 30"/>
          <p:cNvSpPr>
            <a:spLocks noChangeArrowheads="1"/>
          </p:cNvSpPr>
          <p:nvPr/>
        </p:nvSpPr>
        <p:spPr bwMode="auto">
          <a:xfrm>
            <a:off x="6477000" y="1957388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24587" name="Oval 30"/>
          <p:cNvSpPr>
            <a:spLocks noChangeArrowheads="1"/>
          </p:cNvSpPr>
          <p:nvPr/>
        </p:nvSpPr>
        <p:spPr bwMode="auto">
          <a:xfrm>
            <a:off x="5334000" y="30099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sp>
        <p:nvSpPr>
          <p:cNvPr id="24588" name="Oval 30"/>
          <p:cNvSpPr>
            <a:spLocks noChangeArrowheads="1"/>
          </p:cNvSpPr>
          <p:nvPr/>
        </p:nvSpPr>
        <p:spPr bwMode="auto">
          <a:xfrm>
            <a:off x="6858000" y="30099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24589" name="直接箭头连接符 16"/>
          <p:cNvCxnSpPr>
            <a:cxnSpLocks noChangeShapeType="1"/>
            <a:stCxn id="24586" idx="2"/>
            <a:endCxn id="24585" idx="6"/>
          </p:cNvCxnSpPr>
          <p:nvPr/>
        </p:nvCxnSpPr>
        <p:spPr bwMode="auto">
          <a:xfrm flipH="1" flipV="1">
            <a:off x="5380038" y="2195513"/>
            <a:ext cx="1096962" cy="142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4590" name="直接箭头连接符 17"/>
          <p:cNvCxnSpPr>
            <a:cxnSpLocks noChangeShapeType="1"/>
            <a:stCxn id="24588" idx="0"/>
            <a:endCxn id="24586" idx="5"/>
          </p:cNvCxnSpPr>
          <p:nvPr/>
        </p:nvCxnSpPr>
        <p:spPr bwMode="auto">
          <a:xfrm flipH="1" flipV="1">
            <a:off x="6907213" y="2387600"/>
            <a:ext cx="203200" cy="6223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4591" name="直接箭头连接符 18"/>
          <p:cNvCxnSpPr>
            <a:cxnSpLocks noChangeShapeType="1"/>
            <a:stCxn id="24585" idx="5"/>
            <a:endCxn id="24587" idx="0"/>
          </p:cNvCxnSpPr>
          <p:nvPr/>
        </p:nvCxnSpPr>
        <p:spPr bwMode="auto">
          <a:xfrm>
            <a:off x="5307013" y="2373313"/>
            <a:ext cx="279400" cy="636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4592" name="直接箭头连接符 19"/>
          <p:cNvCxnSpPr>
            <a:cxnSpLocks noChangeShapeType="1"/>
            <a:stCxn id="24586" idx="3"/>
            <a:endCxn id="24587" idx="7"/>
          </p:cNvCxnSpPr>
          <p:nvPr/>
        </p:nvCxnSpPr>
        <p:spPr bwMode="auto">
          <a:xfrm flipH="1">
            <a:off x="5764213" y="2387600"/>
            <a:ext cx="785812" cy="69532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4593" name="直接箭头连接符 20"/>
          <p:cNvCxnSpPr>
            <a:cxnSpLocks noChangeShapeType="1"/>
            <a:stCxn id="24587" idx="6"/>
            <a:endCxn id="24588" idx="2"/>
          </p:cNvCxnSpPr>
          <p:nvPr/>
        </p:nvCxnSpPr>
        <p:spPr bwMode="auto">
          <a:xfrm>
            <a:off x="5837238" y="3262313"/>
            <a:ext cx="1020762" cy="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4594" name="Text Box 32"/>
          <p:cNvSpPr txBox="1">
            <a:spLocks noChangeArrowheads="1"/>
          </p:cNvSpPr>
          <p:nvPr/>
        </p:nvSpPr>
        <p:spPr bwMode="auto">
          <a:xfrm>
            <a:off x="5867400" y="16764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6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24595" name="Text Box 32"/>
          <p:cNvSpPr txBox="1">
            <a:spLocks noChangeArrowheads="1"/>
          </p:cNvSpPr>
          <p:nvPr/>
        </p:nvSpPr>
        <p:spPr bwMode="auto">
          <a:xfrm>
            <a:off x="7086600" y="24003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24596" name="Text Box 32"/>
          <p:cNvSpPr txBox="1">
            <a:spLocks noChangeArrowheads="1"/>
          </p:cNvSpPr>
          <p:nvPr/>
        </p:nvSpPr>
        <p:spPr bwMode="auto">
          <a:xfrm>
            <a:off x="5791200" y="23241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24597" name="Text Box 32"/>
          <p:cNvSpPr txBox="1">
            <a:spLocks noChangeArrowheads="1"/>
          </p:cNvSpPr>
          <p:nvPr/>
        </p:nvSpPr>
        <p:spPr bwMode="auto">
          <a:xfrm>
            <a:off x="6172200" y="2760663"/>
            <a:ext cx="6858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24598" name="Text Box 32"/>
          <p:cNvSpPr txBox="1">
            <a:spLocks noChangeArrowheads="1"/>
          </p:cNvSpPr>
          <p:nvPr/>
        </p:nvSpPr>
        <p:spPr bwMode="auto">
          <a:xfrm>
            <a:off x="5105400" y="2363788"/>
            <a:ext cx="6858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2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5" name="Rectangle 12"/>
          <p:cNvSpPr txBox="1">
            <a:spLocks noChangeArrowheads="1"/>
          </p:cNvSpPr>
          <p:nvPr/>
        </p:nvSpPr>
        <p:spPr bwMode="auto">
          <a:xfrm>
            <a:off x="2819400" y="5380038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C00000"/>
                </a:solidFill>
                <a:latin typeface="+mn-lt"/>
                <a:ea typeface="黑体" pitchFamily="2" charset="-122"/>
                <a:sym typeface="Symbol"/>
              </a:rPr>
              <a:t>0</a:t>
            </a:r>
            <a:r>
              <a:rPr lang="zh-CN" altLang="en-US" sz="3200" kern="0" dirty="0">
                <a:solidFill>
                  <a:srgbClr val="C00000"/>
                </a:solidFill>
                <a:latin typeface="+mn-lt"/>
                <a:ea typeface="黑体" pitchFamily="2" charset="-122"/>
              </a:rPr>
              <a:t>， 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当</a:t>
            </a:r>
            <a:r>
              <a:rPr lang="en-US" altLang="zh-CN" sz="3200" kern="0" dirty="0" err="1">
                <a:latin typeface="+mn-lt"/>
                <a:ea typeface="黑体" pitchFamily="2" charset="-122"/>
              </a:rPr>
              <a:t>i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==</a:t>
            </a:r>
            <a:r>
              <a:rPr lang="en-US" altLang="zh-CN" sz="3200" kern="0" dirty="0" smtClean="0">
                <a:latin typeface="+mn-lt"/>
                <a:ea typeface="黑体" pitchFamily="2" charset="-122"/>
              </a:rPr>
              <a:t>j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</p:txBody>
      </p:sp>
      <p:sp>
        <p:nvSpPr>
          <p:cNvPr id="24600" name="Oval 30"/>
          <p:cNvSpPr>
            <a:spLocks noChangeArrowheads="1"/>
          </p:cNvSpPr>
          <p:nvPr/>
        </p:nvSpPr>
        <p:spPr bwMode="auto">
          <a:xfrm>
            <a:off x="1524000" y="19589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24601" name="Oval 30"/>
          <p:cNvSpPr>
            <a:spLocks noChangeArrowheads="1"/>
          </p:cNvSpPr>
          <p:nvPr/>
        </p:nvSpPr>
        <p:spPr bwMode="auto">
          <a:xfrm>
            <a:off x="2819400" y="19589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24602" name="Oval 30"/>
          <p:cNvSpPr>
            <a:spLocks noChangeArrowheads="1"/>
          </p:cNvSpPr>
          <p:nvPr/>
        </p:nvSpPr>
        <p:spPr bwMode="auto">
          <a:xfrm>
            <a:off x="1600200" y="30257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24603" name="直接连接符 38"/>
          <p:cNvCxnSpPr>
            <a:cxnSpLocks noChangeShapeType="1"/>
            <a:stCxn id="24601" idx="5"/>
            <a:endCxn id="24604" idx="0"/>
          </p:cNvCxnSpPr>
          <p:nvPr/>
        </p:nvCxnSpPr>
        <p:spPr bwMode="auto">
          <a:xfrm flipH="1">
            <a:off x="3148013" y="2389188"/>
            <a:ext cx="101600" cy="636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4604" name="Oval 30"/>
          <p:cNvSpPr>
            <a:spLocks noChangeArrowheads="1"/>
          </p:cNvSpPr>
          <p:nvPr/>
        </p:nvSpPr>
        <p:spPr bwMode="auto">
          <a:xfrm>
            <a:off x="2895600" y="30257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24605" name="直接连接符 28"/>
          <p:cNvCxnSpPr>
            <a:cxnSpLocks noChangeShapeType="1"/>
            <a:stCxn id="24601" idx="2"/>
            <a:endCxn id="24600" idx="6"/>
          </p:cNvCxnSpPr>
          <p:nvPr/>
        </p:nvCxnSpPr>
        <p:spPr bwMode="auto">
          <a:xfrm flipH="1">
            <a:off x="2027238" y="2211388"/>
            <a:ext cx="792162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606" name="直接连接符 32"/>
          <p:cNvCxnSpPr>
            <a:cxnSpLocks noChangeShapeType="1"/>
            <a:stCxn id="24602" idx="1"/>
            <a:endCxn id="24600" idx="4"/>
          </p:cNvCxnSpPr>
          <p:nvPr/>
        </p:nvCxnSpPr>
        <p:spPr bwMode="auto">
          <a:xfrm flipV="1">
            <a:off x="1673225" y="2462213"/>
            <a:ext cx="103188" cy="636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607" name="直接连接符 32"/>
          <p:cNvCxnSpPr>
            <a:cxnSpLocks noChangeShapeType="1"/>
            <a:stCxn id="24604" idx="2"/>
            <a:endCxn id="24602" idx="6"/>
          </p:cNvCxnSpPr>
          <p:nvPr/>
        </p:nvCxnSpPr>
        <p:spPr bwMode="auto">
          <a:xfrm flipH="1">
            <a:off x="2103438" y="3278188"/>
            <a:ext cx="792162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608" name="直接连接符 43"/>
          <p:cNvCxnSpPr>
            <a:cxnSpLocks noChangeShapeType="1"/>
            <a:stCxn id="24601" idx="3"/>
            <a:endCxn id="24602" idx="7"/>
          </p:cNvCxnSpPr>
          <p:nvPr/>
        </p:nvCxnSpPr>
        <p:spPr bwMode="auto">
          <a:xfrm flipH="1">
            <a:off x="2030413" y="2389188"/>
            <a:ext cx="862012" cy="7096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4609" name="Text Box 32"/>
          <p:cNvSpPr txBox="1">
            <a:spLocks noChangeArrowheads="1"/>
          </p:cNvSpPr>
          <p:nvPr/>
        </p:nvSpPr>
        <p:spPr bwMode="auto">
          <a:xfrm>
            <a:off x="2209800" y="16764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6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24610" name="Text Box 32"/>
          <p:cNvSpPr txBox="1">
            <a:spLocks noChangeArrowheads="1"/>
          </p:cNvSpPr>
          <p:nvPr/>
        </p:nvSpPr>
        <p:spPr bwMode="auto">
          <a:xfrm>
            <a:off x="3276600" y="24003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24611" name="Text Box 32"/>
          <p:cNvSpPr txBox="1">
            <a:spLocks noChangeArrowheads="1"/>
          </p:cNvSpPr>
          <p:nvPr/>
        </p:nvSpPr>
        <p:spPr bwMode="auto">
          <a:xfrm>
            <a:off x="2057400" y="23241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24612" name="Text Box 32"/>
          <p:cNvSpPr txBox="1">
            <a:spLocks noChangeArrowheads="1"/>
          </p:cNvSpPr>
          <p:nvPr/>
        </p:nvSpPr>
        <p:spPr bwMode="auto">
          <a:xfrm>
            <a:off x="2438400" y="2760663"/>
            <a:ext cx="6858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24613" name="Text Box 32"/>
          <p:cNvSpPr txBox="1">
            <a:spLocks noChangeArrowheads="1"/>
          </p:cNvSpPr>
          <p:nvPr/>
        </p:nvSpPr>
        <p:spPr bwMode="auto">
          <a:xfrm>
            <a:off x="1371600" y="2363788"/>
            <a:ext cx="6858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2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24614" name="Rectangle 8"/>
          <p:cNvSpPr>
            <a:spLocks noChangeArrowheads="1"/>
          </p:cNvSpPr>
          <p:nvPr/>
        </p:nvSpPr>
        <p:spPr bwMode="auto">
          <a:xfrm>
            <a:off x="381000" y="906463"/>
            <a:ext cx="8277225" cy="36512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0" grpId="0"/>
      <p:bldP spid="31" grpId="0"/>
      <p:bldP spid="33" grpId="0" animBg="1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/>
          <p:cNvSpPr txBox="1">
            <a:spLocks noChangeArrowheads="1"/>
          </p:cNvSpPr>
          <p:nvPr/>
        </p:nvSpPr>
        <p:spPr bwMode="auto">
          <a:xfrm>
            <a:off x="381000" y="1143000"/>
            <a:ext cx="8763000" cy="5410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n-lt"/>
                <a:ea typeface="黑体" pitchFamily="2" charset="-122"/>
              </a:rPr>
              <a:t>--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顶点表：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邻接矩阵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: arcs</a:t>
            </a:r>
            <a:r>
              <a:rPr lang="en-US" altLang="zh-CN" sz="3200" kern="0" baseline="-25000" dirty="0">
                <a:latin typeface="Arial" charset="0"/>
                <a:ea typeface="黑体" pitchFamily="2" charset="-122"/>
              </a:rPr>
              <a:t>3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 =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无向带权图：邻接矩阵表示</a:t>
            </a:r>
          </a:p>
        </p:txBody>
      </p:sp>
      <p:sp>
        <p:nvSpPr>
          <p:cNvPr id="25604" name="Rectangle 8"/>
          <p:cNvSpPr>
            <a:spLocks noChangeArrowheads="1"/>
          </p:cNvSpPr>
          <p:nvPr/>
        </p:nvSpPr>
        <p:spPr bwMode="auto">
          <a:xfrm>
            <a:off x="381000" y="906463"/>
            <a:ext cx="8277225" cy="36512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25605" name="Oval 30"/>
          <p:cNvSpPr>
            <a:spLocks noChangeArrowheads="1"/>
          </p:cNvSpPr>
          <p:nvPr/>
        </p:nvSpPr>
        <p:spPr bwMode="auto">
          <a:xfrm>
            <a:off x="6172200" y="12858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25606" name="Oval 30"/>
          <p:cNvSpPr>
            <a:spLocks noChangeArrowheads="1"/>
          </p:cNvSpPr>
          <p:nvPr/>
        </p:nvSpPr>
        <p:spPr bwMode="auto">
          <a:xfrm>
            <a:off x="7467600" y="12858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25607" name="Oval 30"/>
          <p:cNvSpPr>
            <a:spLocks noChangeArrowheads="1"/>
          </p:cNvSpPr>
          <p:nvPr/>
        </p:nvSpPr>
        <p:spPr bwMode="auto">
          <a:xfrm>
            <a:off x="6248400" y="23526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25608" name="直接连接符 15"/>
          <p:cNvCxnSpPr>
            <a:cxnSpLocks noChangeShapeType="1"/>
            <a:stCxn id="25606" idx="5"/>
            <a:endCxn id="25609" idx="0"/>
          </p:cNvCxnSpPr>
          <p:nvPr/>
        </p:nvCxnSpPr>
        <p:spPr bwMode="auto">
          <a:xfrm flipH="1">
            <a:off x="7796213" y="1716088"/>
            <a:ext cx="101600" cy="636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609" name="Oval 30"/>
          <p:cNvSpPr>
            <a:spLocks noChangeArrowheads="1"/>
          </p:cNvSpPr>
          <p:nvPr/>
        </p:nvSpPr>
        <p:spPr bwMode="auto">
          <a:xfrm>
            <a:off x="7543800" y="23526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25610" name="直接连接符 28"/>
          <p:cNvCxnSpPr>
            <a:cxnSpLocks noChangeShapeType="1"/>
            <a:stCxn id="25606" idx="2"/>
            <a:endCxn id="25605" idx="6"/>
          </p:cNvCxnSpPr>
          <p:nvPr/>
        </p:nvCxnSpPr>
        <p:spPr bwMode="auto">
          <a:xfrm flipH="1">
            <a:off x="6675438" y="1538288"/>
            <a:ext cx="792162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11" name="直接连接符 32"/>
          <p:cNvCxnSpPr>
            <a:cxnSpLocks noChangeShapeType="1"/>
            <a:stCxn id="25607" idx="1"/>
            <a:endCxn id="25605" idx="4"/>
          </p:cNvCxnSpPr>
          <p:nvPr/>
        </p:nvCxnSpPr>
        <p:spPr bwMode="auto">
          <a:xfrm flipV="1">
            <a:off x="6321425" y="1789113"/>
            <a:ext cx="103188" cy="636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12" name="直接连接符 32"/>
          <p:cNvCxnSpPr>
            <a:cxnSpLocks noChangeShapeType="1"/>
            <a:stCxn id="25609" idx="2"/>
            <a:endCxn id="25607" idx="6"/>
          </p:cNvCxnSpPr>
          <p:nvPr/>
        </p:nvCxnSpPr>
        <p:spPr bwMode="auto">
          <a:xfrm flipH="1">
            <a:off x="6751638" y="2605088"/>
            <a:ext cx="792162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4038600" y="2971800"/>
          <a:ext cx="32385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8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5649" name="直接连接符 53"/>
          <p:cNvCxnSpPr>
            <a:cxnSpLocks noChangeShapeType="1"/>
            <a:stCxn id="25606" idx="3"/>
            <a:endCxn id="25607" idx="7"/>
          </p:cNvCxnSpPr>
          <p:nvPr/>
        </p:nvCxnSpPr>
        <p:spPr bwMode="auto">
          <a:xfrm flipH="1">
            <a:off x="6678613" y="1716088"/>
            <a:ext cx="862012" cy="7096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650" name="Text Box 32"/>
          <p:cNvSpPr txBox="1">
            <a:spLocks noChangeArrowheads="1"/>
          </p:cNvSpPr>
          <p:nvPr/>
        </p:nvSpPr>
        <p:spPr bwMode="auto">
          <a:xfrm>
            <a:off x="6705600" y="1019175"/>
            <a:ext cx="685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518E"/>
                </a:solidFill>
                <a:ea typeface="黑体" pitchFamily="49" charset="-122"/>
              </a:rPr>
              <a:t>6</a:t>
            </a:r>
            <a:endParaRPr lang="en-US" altLang="zh-CN" sz="3200" baseline="-25000">
              <a:solidFill>
                <a:srgbClr val="00518E"/>
              </a:solidFill>
              <a:ea typeface="黑体" pitchFamily="49" charset="-122"/>
            </a:endParaRPr>
          </a:p>
        </p:txBody>
      </p:sp>
      <p:sp>
        <p:nvSpPr>
          <p:cNvPr id="25651" name="Text Box 32"/>
          <p:cNvSpPr txBox="1">
            <a:spLocks noChangeArrowheads="1"/>
          </p:cNvSpPr>
          <p:nvPr/>
        </p:nvSpPr>
        <p:spPr bwMode="auto">
          <a:xfrm>
            <a:off x="7924800" y="17272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518E"/>
                </a:solidFill>
                <a:ea typeface="黑体" pitchFamily="49" charset="-122"/>
              </a:rPr>
              <a:t>4</a:t>
            </a:r>
            <a:endParaRPr lang="en-US" altLang="zh-CN" sz="3200" baseline="-25000">
              <a:solidFill>
                <a:srgbClr val="00518E"/>
              </a:solidFill>
              <a:ea typeface="黑体" pitchFamily="49" charset="-122"/>
            </a:endParaRPr>
          </a:p>
        </p:txBody>
      </p:sp>
      <p:sp>
        <p:nvSpPr>
          <p:cNvPr id="25652" name="Text Box 32"/>
          <p:cNvSpPr txBox="1">
            <a:spLocks noChangeArrowheads="1"/>
          </p:cNvSpPr>
          <p:nvPr/>
        </p:nvSpPr>
        <p:spPr bwMode="auto">
          <a:xfrm>
            <a:off x="6781800" y="16510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518E"/>
                </a:solidFill>
                <a:ea typeface="黑体" pitchFamily="49" charset="-122"/>
              </a:rPr>
              <a:t>5</a:t>
            </a:r>
            <a:endParaRPr lang="en-US" altLang="zh-CN" sz="3200" baseline="-25000">
              <a:solidFill>
                <a:srgbClr val="00518E"/>
              </a:solidFill>
              <a:ea typeface="黑体" pitchFamily="49" charset="-122"/>
            </a:endParaRPr>
          </a:p>
        </p:txBody>
      </p:sp>
      <p:sp>
        <p:nvSpPr>
          <p:cNvPr id="25653" name="Text Box 32"/>
          <p:cNvSpPr txBox="1">
            <a:spLocks noChangeArrowheads="1"/>
          </p:cNvSpPr>
          <p:nvPr/>
        </p:nvSpPr>
        <p:spPr bwMode="auto">
          <a:xfrm>
            <a:off x="7086600" y="2085975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518E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518E"/>
              </a:solidFill>
              <a:ea typeface="黑体" pitchFamily="49" charset="-122"/>
            </a:endParaRPr>
          </a:p>
        </p:txBody>
      </p:sp>
      <p:sp>
        <p:nvSpPr>
          <p:cNvPr id="25654" name="Text Box 32"/>
          <p:cNvSpPr txBox="1">
            <a:spLocks noChangeArrowheads="1"/>
          </p:cNvSpPr>
          <p:nvPr/>
        </p:nvSpPr>
        <p:spPr bwMode="auto">
          <a:xfrm>
            <a:off x="6019800" y="16891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518E"/>
                </a:solidFill>
                <a:ea typeface="黑体" pitchFamily="49" charset="-122"/>
              </a:rPr>
              <a:t>2</a:t>
            </a:r>
            <a:endParaRPr lang="en-US" altLang="zh-CN" sz="3200" baseline="-25000">
              <a:solidFill>
                <a:srgbClr val="00518E"/>
              </a:solidFill>
              <a:ea typeface="黑体" pitchFamily="49" charset="-122"/>
            </a:endParaRPr>
          </a:p>
        </p:txBody>
      </p:sp>
      <p:sp>
        <p:nvSpPr>
          <p:cNvPr id="29" name="Rectangle 12"/>
          <p:cNvSpPr txBox="1">
            <a:spLocks noChangeArrowheads="1"/>
          </p:cNvSpPr>
          <p:nvPr/>
        </p:nvSpPr>
        <p:spPr bwMode="auto">
          <a:xfrm>
            <a:off x="7315200" y="4724400"/>
            <a:ext cx="2209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ts val="0"/>
              </a:spcBef>
              <a:defRPr/>
            </a:pPr>
            <a:r>
              <a:rPr lang="zh-CN" altLang="en-US" sz="3000" kern="0" dirty="0">
                <a:solidFill>
                  <a:srgbClr val="C00000"/>
                </a:solidFill>
                <a:latin typeface="+mn-lt"/>
                <a:ea typeface="黑体" pitchFamily="2" charset="-122"/>
              </a:rPr>
              <a:t>无向图</a:t>
            </a:r>
            <a:r>
              <a:rPr lang="en-US" altLang="zh-CN" sz="3000" kern="0" dirty="0">
                <a:solidFill>
                  <a:srgbClr val="C00000"/>
                </a:solidFill>
                <a:latin typeface="+mn-lt"/>
                <a:ea typeface="黑体" pitchFamily="2" charset="-122"/>
                <a:sym typeface="Wingdings" pitchFamily="2" charset="2"/>
              </a:rPr>
              <a:t></a:t>
            </a:r>
            <a:endParaRPr lang="en-US" altLang="zh-CN" sz="3000" kern="0" dirty="0">
              <a:solidFill>
                <a:srgbClr val="C00000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spcBef>
                <a:spcPts val="0"/>
              </a:spcBef>
              <a:defRPr/>
            </a:pPr>
            <a:r>
              <a:rPr lang="zh-CN" altLang="en-US" sz="3000" kern="0" dirty="0">
                <a:solidFill>
                  <a:srgbClr val="C00000"/>
                </a:solidFill>
                <a:latin typeface="+mn-lt"/>
                <a:ea typeface="黑体" pitchFamily="2" charset="-122"/>
              </a:rPr>
              <a:t>对称矩阵</a:t>
            </a:r>
            <a:endParaRPr lang="en-US" altLang="zh-CN" sz="3000" kern="0" dirty="0">
              <a:solidFill>
                <a:srgbClr val="C00000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5657" name="下箭头 30"/>
          <p:cNvSpPr>
            <a:spLocks noChangeArrowheads="1"/>
          </p:cNvSpPr>
          <p:nvPr/>
        </p:nvSpPr>
        <p:spPr bwMode="auto">
          <a:xfrm>
            <a:off x="1600200" y="3754438"/>
            <a:ext cx="304800" cy="360362"/>
          </a:xfrm>
          <a:prstGeom prst="downArrow">
            <a:avLst>
              <a:gd name="adj1" fmla="val 50000"/>
              <a:gd name="adj2" fmla="val 50050"/>
            </a:avLst>
          </a:prstGeom>
          <a:solidFill>
            <a:srgbClr val="B9FFB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FontTx/>
              <a:buChar char="•"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286000" y="1241425"/>
            <a:ext cx="38100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{‘A’, ‘B’, ‘C’, ‘D’}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4724400" y="3581400"/>
          <a:ext cx="25908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0" dirty="0" smtClean="0">
                          <a:solidFill>
                            <a:srgbClr val="003399"/>
                          </a:solidFill>
                          <a:latin typeface="+mn-lt"/>
                          <a:sym typeface="Symbol"/>
                        </a:rPr>
                        <a:t>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4724400" y="4144963"/>
          <a:ext cx="25908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4724400" y="4724400"/>
          <a:ext cx="25908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0" dirty="0" smtClean="0">
                          <a:solidFill>
                            <a:srgbClr val="003399"/>
                          </a:solidFill>
                          <a:latin typeface="+mn-lt"/>
                          <a:sym typeface="Symbol"/>
                        </a:rPr>
                        <a:t>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4724400" y="5287963"/>
          <a:ext cx="25908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直接连接符 57"/>
          <p:cNvCxnSpPr>
            <a:cxnSpLocks noChangeShapeType="1"/>
          </p:cNvCxnSpPr>
          <p:nvPr/>
        </p:nvCxnSpPr>
        <p:spPr bwMode="auto">
          <a:xfrm>
            <a:off x="4267200" y="3200400"/>
            <a:ext cx="3429000" cy="3048000"/>
          </a:xfrm>
          <a:prstGeom prst="line">
            <a:avLst/>
          </a:prstGeom>
          <a:noFill/>
          <a:ln w="22225" algn="ctr">
            <a:solidFill>
              <a:srgbClr val="C00000"/>
            </a:solidFill>
            <a:round/>
            <a:headEnd/>
            <a:tailEnd/>
          </a:ln>
        </p:spPr>
      </p:cxnSp>
      <p:sp>
        <p:nvSpPr>
          <p:cNvPr id="31" name="Rectangle 12"/>
          <p:cNvSpPr txBox="1">
            <a:spLocks noChangeArrowheads="1"/>
          </p:cNvSpPr>
          <p:nvPr/>
        </p:nvSpPr>
        <p:spPr bwMode="auto">
          <a:xfrm>
            <a:off x="533400" y="4114800"/>
            <a:ext cx="3581400" cy="1752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顶点</a:t>
            </a:r>
            <a:r>
              <a:rPr lang="en-US" altLang="zh-CN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V</a:t>
            </a:r>
            <a:r>
              <a:rPr lang="en-US" altLang="zh-CN" b="1" kern="0" baseline="-25000" dirty="0">
                <a:solidFill>
                  <a:srgbClr val="990099"/>
                </a:solidFill>
                <a:latin typeface="+mn-lt"/>
                <a:ea typeface="黑体" pitchFamily="2" charset="-122"/>
              </a:rPr>
              <a:t>i</a:t>
            </a:r>
            <a:r>
              <a:rPr lang="zh-CN" altLang="en-US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的度？</a:t>
            </a:r>
            <a:endParaRPr lang="en-US" altLang="zh-CN" kern="0" dirty="0">
              <a:solidFill>
                <a:srgbClr val="990099"/>
              </a:solidFill>
              <a:latin typeface="+mn-lt"/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Arial" charset="0"/>
                <a:ea typeface="黑体" pitchFamily="2" charset="-122"/>
              </a:rPr>
              <a:t>下标为 </a:t>
            </a:r>
            <a:r>
              <a:rPr lang="en-US" altLang="zh-CN" kern="0" dirty="0" err="1" smtClean="0">
                <a:latin typeface="Arial" charset="0"/>
                <a:ea typeface="黑体" pitchFamily="2" charset="-122"/>
              </a:rPr>
              <a:t>i</a:t>
            </a:r>
            <a:r>
              <a:rPr lang="en-US" altLang="zh-CN" kern="0" dirty="0" smtClean="0">
                <a:latin typeface="Arial" charset="0"/>
                <a:ea typeface="黑体" pitchFamily="2" charset="-122"/>
              </a:rPr>
              <a:t> </a:t>
            </a:r>
            <a:r>
              <a:rPr lang="zh-CN" altLang="en-US" kern="0" dirty="0" smtClean="0">
                <a:latin typeface="Arial" charset="0"/>
                <a:ea typeface="黑体" pitchFamily="2" charset="-122"/>
              </a:rPr>
              <a:t>的行 </a:t>
            </a:r>
            <a:r>
              <a:rPr lang="en-US" altLang="zh-CN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or </a:t>
            </a:r>
            <a:r>
              <a:rPr lang="zh-CN" altLang="en-US" kern="0" dirty="0" smtClean="0">
                <a:latin typeface="Arial" charset="0"/>
                <a:ea typeface="黑体" pitchFamily="2" charset="-122"/>
              </a:rPr>
              <a:t>列中，</a:t>
            </a:r>
            <a:r>
              <a:rPr lang="zh-CN" altLang="en-US" kern="0" dirty="0">
                <a:ea typeface="黑体" pitchFamily="2" charset="-122"/>
              </a:rPr>
              <a:t>非</a:t>
            </a:r>
            <a:r>
              <a:rPr lang="en-US" altLang="zh-CN" kern="0" dirty="0">
                <a:ea typeface="黑体" pitchFamily="2" charset="-122"/>
              </a:rPr>
              <a:t>0</a:t>
            </a:r>
            <a:r>
              <a:rPr lang="zh-CN" altLang="en-US" kern="0" dirty="0">
                <a:ea typeface="黑体" pitchFamily="2" charset="-122"/>
              </a:rPr>
              <a:t>非</a:t>
            </a:r>
            <a:r>
              <a:rPr lang="en-US" altLang="zh-CN" sz="3200" b="1" kern="0" dirty="0">
                <a:latin typeface="Arial" charset="0"/>
                <a:ea typeface="黑体" pitchFamily="2" charset="-122"/>
                <a:sym typeface="Symbol"/>
              </a:rPr>
              <a:t>∞</a:t>
            </a:r>
            <a:r>
              <a:rPr lang="zh-CN" altLang="en-US" kern="0" dirty="0">
                <a:ea typeface="黑体" pitchFamily="2" charset="-122"/>
                <a:sym typeface="Symbol"/>
              </a:rPr>
              <a:t>的</a:t>
            </a:r>
            <a:r>
              <a:rPr lang="zh-CN" altLang="en-US" kern="0" dirty="0" smtClean="0">
                <a:ea typeface="黑体" pitchFamily="2" charset="-122"/>
                <a:sym typeface="Symbol"/>
              </a:rPr>
              <a:t>个数</a:t>
            </a:r>
            <a:endParaRPr lang="en-US" altLang="zh-CN" kern="0" dirty="0">
              <a:ea typeface="黑体" pitchFamily="2" charset="-122"/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2"/>
          <p:cNvSpPr txBox="1">
            <a:spLocks noChangeArrowheads="1"/>
          </p:cNvSpPr>
          <p:nvPr/>
        </p:nvSpPr>
        <p:spPr bwMode="auto">
          <a:xfrm>
            <a:off x="381000" y="1152525"/>
            <a:ext cx="8763000" cy="5410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n-lt"/>
                <a:ea typeface="黑体" pitchFamily="2" charset="-122"/>
              </a:rPr>
              <a:t>--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顶点表：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邻接矩阵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: arcs</a:t>
            </a:r>
            <a:r>
              <a:rPr lang="en-US" altLang="zh-CN" sz="3200" kern="0" baseline="-25000" dirty="0">
                <a:latin typeface="Arial" charset="0"/>
                <a:ea typeface="黑体" pitchFamily="2" charset="-122"/>
              </a:rPr>
              <a:t>4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 =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有向带权图：邻接矩阵表示</a:t>
            </a:r>
          </a:p>
        </p:txBody>
      </p:sp>
      <p:sp>
        <p:nvSpPr>
          <p:cNvPr id="26628" name="Rectangle 8"/>
          <p:cNvSpPr>
            <a:spLocks noChangeArrowheads="1"/>
          </p:cNvSpPr>
          <p:nvPr/>
        </p:nvSpPr>
        <p:spPr bwMode="auto">
          <a:xfrm>
            <a:off x="381000" y="906463"/>
            <a:ext cx="8277225" cy="36512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26629" name="Oval 30"/>
          <p:cNvSpPr>
            <a:spLocks noChangeArrowheads="1"/>
          </p:cNvSpPr>
          <p:nvPr/>
        </p:nvSpPr>
        <p:spPr bwMode="auto">
          <a:xfrm>
            <a:off x="6019800" y="131762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26630" name="Oval 30"/>
          <p:cNvSpPr>
            <a:spLocks noChangeArrowheads="1"/>
          </p:cNvSpPr>
          <p:nvPr/>
        </p:nvSpPr>
        <p:spPr bwMode="auto">
          <a:xfrm>
            <a:off x="7620000" y="1331913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26631" name="Oval 30"/>
          <p:cNvSpPr>
            <a:spLocks noChangeArrowheads="1"/>
          </p:cNvSpPr>
          <p:nvPr/>
        </p:nvSpPr>
        <p:spPr bwMode="auto">
          <a:xfrm>
            <a:off x="6477000" y="238442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sp>
        <p:nvSpPr>
          <p:cNvPr id="26632" name="Oval 30"/>
          <p:cNvSpPr>
            <a:spLocks noChangeArrowheads="1"/>
          </p:cNvSpPr>
          <p:nvPr/>
        </p:nvSpPr>
        <p:spPr bwMode="auto">
          <a:xfrm>
            <a:off x="8001000" y="238442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26633" name="直接箭头连接符 33"/>
          <p:cNvCxnSpPr>
            <a:cxnSpLocks noChangeShapeType="1"/>
            <a:stCxn id="26630" idx="2"/>
            <a:endCxn id="26629" idx="6"/>
          </p:cNvCxnSpPr>
          <p:nvPr/>
        </p:nvCxnSpPr>
        <p:spPr bwMode="auto">
          <a:xfrm rot="10800000">
            <a:off x="6629400" y="1589088"/>
            <a:ext cx="990600" cy="142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634" name="直接箭头连接符 34"/>
          <p:cNvCxnSpPr>
            <a:cxnSpLocks noChangeShapeType="1"/>
            <a:stCxn id="26632" idx="0"/>
            <a:endCxn id="26630" idx="5"/>
          </p:cNvCxnSpPr>
          <p:nvPr/>
        </p:nvCxnSpPr>
        <p:spPr bwMode="auto">
          <a:xfrm rot="16200000" flipV="1">
            <a:off x="7928769" y="2007394"/>
            <a:ext cx="588962" cy="1651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635" name="直接箭头连接符 35"/>
          <p:cNvCxnSpPr>
            <a:cxnSpLocks noChangeShapeType="1"/>
            <a:stCxn id="26629" idx="5"/>
            <a:endCxn id="26631" idx="0"/>
          </p:cNvCxnSpPr>
          <p:nvPr/>
        </p:nvCxnSpPr>
        <p:spPr bwMode="auto">
          <a:xfrm rot="16200000" flipH="1">
            <a:off x="6359525" y="1962150"/>
            <a:ext cx="603250" cy="2413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636" name="直接箭头连接符 36"/>
          <p:cNvCxnSpPr>
            <a:cxnSpLocks noChangeShapeType="1"/>
            <a:stCxn id="26630" idx="3"/>
            <a:endCxn id="26631" idx="7"/>
          </p:cNvCxnSpPr>
          <p:nvPr/>
        </p:nvCxnSpPr>
        <p:spPr bwMode="auto">
          <a:xfrm rot="5400000">
            <a:off x="7019131" y="1774032"/>
            <a:ext cx="668337" cy="7112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637" name="直接箭头连接符 37"/>
          <p:cNvCxnSpPr>
            <a:cxnSpLocks noChangeShapeType="1"/>
            <a:stCxn id="26631" idx="6"/>
            <a:endCxn id="26632" idx="2"/>
          </p:cNvCxnSpPr>
          <p:nvPr/>
        </p:nvCxnSpPr>
        <p:spPr bwMode="auto">
          <a:xfrm>
            <a:off x="7086600" y="2655888"/>
            <a:ext cx="9144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1" name="Rectangle 12"/>
          <p:cNvSpPr txBox="1">
            <a:spLocks noChangeArrowheads="1"/>
          </p:cNvSpPr>
          <p:nvPr/>
        </p:nvSpPr>
        <p:spPr bwMode="auto">
          <a:xfrm>
            <a:off x="7162800" y="4876800"/>
            <a:ext cx="2362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ts val="0"/>
              </a:spcBef>
              <a:defRPr/>
            </a:pPr>
            <a:r>
              <a:rPr lang="zh-CN" altLang="en-US" kern="0" dirty="0">
                <a:solidFill>
                  <a:srgbClr val="C00000"/>
                </a:solidFill>
                <a:latin typeface="+mn-lt"/>
                <a:ea typeface="黑体" pitchFamily="2" charset="-122"/>
              </a:rPr>
              <a:t>有向图</a:t>
            </a:r>
            <a:r>
              <a:rPr lang="en-US" altLang="zh-CN" kern="0" dirty="0">
                <a:solidFill>
                  <a:srgbClr val="C00000"/>
                </a:solidFill>
                <a:latin typeface="+mn-lt"/>
                <a:ea typeface="黑体" pitchFamily="2" charset="-122"/>
                <a:sym typeface="Wingdings" pitchFamily="2" charset="2"/>
              </a:rPr>
              <a:t></a:t>
            </a:r>
            <a:endParaRPr lang="en-US" altLang="zh-CN" kern="0" dirty="0">
              <a:solidFill>
                <a:srgbClr val="C00000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spcBef>
                <a:spcPts val="0"/>
              </a:spcBef>
              <a:defRPr/>
            </a:pPr>
            <a:r>
              <a:rPr lang="zh-CN" altLang="en-US" kern="0" dirty="0">
                <a:solidFill>
                  <a:srgbClr val="C00000"/>
                </a:solidFill>
                <a:latin typeface="+mn-lt"/>
                <a:ea typeface="黑体" pitchFamily="2" charset="-122"/>
              </a:rPr>
              <a:t>不一定对称</a:t>
            </a:r>
            <a:endParaRPr lang="en-US" altLang="zh-CN" kern="0" dirty="0">
              <a:solidFill>
                <a:srgbClr val="C00000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6639" name="Text Box 32"/>
          <p:cNvSpPr txBox="1">
            <a:spLocks noChangeArrowheads="1"/>
          </p:cNvSpPr>
          <p:nvPr/>
        </p:nvSpPr>
        <p:spPr bwMode="auto">
          <a:xfrm>
            <a:off x="6934200" y="1066800"/>
            <a:ext cx="685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518E"/>
                </a:solidFill>
                <a:ea typeface="黑体" pitchFamily="49" charset="-122"/>
              </a:rPr>
              <a:t>6</a:t>
            </a:r>
            <a:endParaRPr lang="en-US" altLang="zh-CN" sz="3200" baseline="-25000">
              <a:solidFill>
                <a:srgbClr val="00518E"/>
              </a:solidFill>
              <a:ea typeface="黑体" pitchFamily="49" charset="-122"/>
            </a:endParaRPr>
          </a:p>
        </p:txBody>
      </p:sp>
      <p:sp>
        <p:nvSpPr>
          <p:cNvPr id="26640" name="Text Box 32"/>
          <p:cNvSpPr txBox="1">
            <a:spLocks noChangeArrowheads="1"/>
          </p:cNvSpPr>
          <p:nvPr/>
        </p:nvSpPr>
        <p:spPr bwMode="auto">
          <a:xfrm>
            <a:off x="8229600" y="1774825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518E"/>
                </a:solidFill>
                <a:ea typeface="黑体" pitchFamily="49" charset="-122"/>
              </a:rPr>
              <a:t>4</a:t>
            </a:r>
            <a:endParaRPr lang="en-US" altLang="zh-CN" sz="3200" baseline="-25000">
              <a:solidFill>
                <a:srgbClr val="00518E"/>
              </a:solidFill>
              <a:ea typeface="黑体" pitchFamily="49" charset="-122"/>
            </a:endParaRPr>
          </a:p>
        </p:txBody>
      </p:sp>
      <p:sp>
        <p:nvSpPr>
          <p:cNvPr id="26641" name="Text Box 32"/>
          <p:cNvSpPr txBox="1">
            <a:spLocks noChangeArrowheads="1"/>
          </p:cNvSpPr>
          <p:nvPr/>
        </p:nvSpPr>
        <p:spPr bwMode="auto">
          <a:xfrm>
            <a:off x="7010400" y="1698625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518E"/>
                </a:solidFill>
                <a:ea typeface="黑体" pitchFamily="49" charset="-122"/>
              </a:rPr>
              <a:t>5</a:t>
            </a:r>
            <a:endParaRPr lang="en-US" altLang="zh-CN" sz="3200" baseline="-25000">
              <a:solidFill>
                <a:srgbClr val="00518E"/>
              </a:solidFill>
              <a:ea typeface="黑体" pitchFamily="49" charset="-122"/>
            </a:endParaRPr>
          </a:p>
        </p:txBody>
      </p:sp>
      <p:sp>
        <p:nvSpPr>
          <p:cNvPr id="26642" name="Text Box 32"/>
          <p:cNvSpPr txBox="1">
            <a:spLocks noChangeArrowheads="1"/>
          </p:cNvSpPr>
          <p:nvPr/>
        </p:nvSpPr>
        <p:spPr bwMode="auto">
          <a:xfrm>
            <a:off x="7315200" y="21336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518E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518E"/>
              </a:solidFill>
              <a:ea typeface="黑体" pitchFamily="49" charset="-122"/>
            </a:endParaRPr>
          </a:p>
        </p:txBody>
      </p:sp>
      <p:sp>
        <p:nvSpPr>
          <p:cNvPr id="26643" name="Text Box 32"/>
          <p:cNvSpPr txBox="1">
            <a:spLocks noChangeArrowheads="1"/>
          </p:cNvSpPr>
          <p:nvPr/>
        </p:nvSpPr>
        <p:spPr bwMode="auto">
          <a:xfrm>
            <a:off x="6248400" y="1736725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518E"/>
                </a:solidFill>
                <a:ea typeface="黑体" pitchFamily="49" charset="-122"/>
              </a:rPr>
              <a:t>2</a:t>
            </a:r>
            <a:endParaRPr lang="en-US" altLang="zh-CN" sz="3200" baseline="-25000">
              <a:solidFill>
                <a:srgbClr val="00518E"/>
              </a:solidFill>
              <a:ea typeface="黑体" pitchFamily="49" charset="-122"/>
            </a:endParaRPr>
          </a:p>
        </p:txBody>
      </p:sp>
      <p:sp>
        <p:nvSpPr>
          <p:cNvPr id="27" name="Rectangle 12"/>
          <p:cNvSpPr txBox="1">
            <a:spLocks noChangeArrowheads="1"/>
          </p:cNvSpPr>
          <p:nvPr/>
        </p:nvSpPr>
        <p:spPr bwMode="auto">
          <a:xfrm>
            <a:off x="381000" y="4114800"/>
            <a:ext cx="3657600" cy="1828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solidFill>
                  <a:srgbClr val="990099"/>
                </a:solidFill>
                <a:latin typeface="+mn-lt"/>
                <a:ea typeface="黑体" pitchFamily="2" charset="-122"/>
              </a:rPr>
              <a:t> 顶点</a:t>
            </a:r>
            <a:r>
              <a:rPr lang="en-US" altLang="zh-CN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V</a:t>
            </a:r>
            <a:r>
              <a:rPr lang="en-US" altLang="zh-CN" b="1" kern="0" baseline="-25000" dirty="0">
                <a:solidFill>
                  <a:srgbClr val="990099"/>
                </a:solidFill>
                <a:latin typeface="+mn-lt"/>
                <a:ea typeface="黑体" pitchFamily="2" charset="-122"/>
              </a:rPr>
              <a:t>i</a:t>
            </a:r>
            <a:r>
              <a:rPr lang="zh-CN" altLang="en-US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出度、入度？</a:t>
            </a:r>
            <a:endParaRPr lang="en-US" altLang="zh-CN" kern="0" dirty="0">
              <a:solidFill>
                <a:srgbClr val="990099"/>
              </a:solidFill>
              <a:latin typeface="+mn-lt"/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kern="0" dirty="0" smtClean="0">
                <a:ea typeface="黑体" pitchFamily="2" charset="-122"/>
              </a:rPr>
              <a:t> </a:t>
            </a:r>
            <a:r>
              <a:rPr lang="en-US" altLang="zh-CN" kern="0" dirty="0" err="1" smtClean="0">
                <a:ea typeface="黑体" pitchFamily="2" charset="-122"/>
              </a:rPr>
              <a:t>i</a:t>
            </a:r>
            <a:r>
              <a:rPr lang="en-US" altLang="zh-CN" kern="0" dirty="0" smtClean="0">
                <a:ea typeface="黑体" pitchFamily="2" charset="-122"/>
              </a:rPr>
              <a:t> </a:t>
            </a:r>
            <a:r>
              <a:rPr lang="zh-CN" altLang="en-US" kern="0" dirty="0" smtClean="0">
                <a:ea typeface="黑体" pitchFamily="2" charset="-122"/>
              </a:rPr>
              <a:t>行中非</a:t>
            </a:r>
            <a:r>
              <a:rPr lang="en-US" altLang="zh-CN" kern="0" dirty="0">
                <a:ea typeface="黑体" pitchFamily="2" charset="-122"/>
              </a:rPr>
              <a:t>0</a:t>
            </a:r>
            <a:r>
              <a:rPr lang="zh-CN" altLang="en-US" kern="0" dirty="0">
                <a:ea typeface="黑体" pitchFamily="2" charset="-122"/>
              </a:rPr>
              <a:t>非</a:t>
            </a:r>
            <a:r>
              <a:rPr lang="en-US" altLang="zh-CN" kern="0" dirty="0">
                <a:ea typeface="黑体" pitchFamily="2" charset="-122"/>
                <a:sym typeface="Symbol"/>
              </a:rPr>
              <a:t>∞</a:t>
            </a:r>
            <a:r>
              <a:rPr lang="zh-CN" altLang="en-US" kern="0" dirty="0">
                <a:ea typeface="黑体" pitchFamily="2" charset="-122"/>
                <a:sym typeface="Symbol"/>
              </a:rPr>
              <a:t>的个数；</a:t>
            </a:r>
            <a:endParaRPr lang="en-US" altLang="zh-CN" kern="0" dirty="0">
              <a:latin typeface="+mn-lt"/>
              <a:ea typeface="黑体" pitchFamily="2" charset="-122"/>
              <a:sym typeface="Symbol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kern="0" dirty="0" smtClean="0">
                <a:latin typeface="+mn-lt"/>
                <a:ea typeface="黑体" pitchFamily="2" charset="-122"/>
              </a:rPr>
              <a:t> </a:t>
            </a:r>
            <a:r>
              <a:rPr lang="en-US" altLang="zh-CN" kern="0" dirty="0" err="1" smtClean="0">
                <a:latin typeface="+mn-lt"/>
                <a:ea typeface="黑体" pitchFamily="2" charset="-122"/>
              </a:rPr>
              <a:t>i</a:t>
            </a:r>
            <a:r>
              <a:rPr lang="en-US" altLang="zh-CN" kern="0" dirty="0" smtClean="0">
                <a:latin typeface="+mn-lt"/>
                <a:ea typeface="黑体" pitchFamily="2" charset="-122"/>
              </a:rPr>
              <a:t> </a:t>
            </a:r>
            <a:r>
              <a:rPr lang="zh-CN" altLang="en-US" kern="0" dirty="0" smtClean="0">
                <a:latin typeface="+mn-lt"/>
                <a:ea typeface="黑体" pitchFamily="2" charset="-122"/>
              </a:rPr>
              <a:t>列</a:t>
            </a:r>
            <a:r>
              <a:rPr lang="zh-CN" altLang="en-US" kern="0" dirty="0">
                <a:latin typeface="+mn-lt"/>
                <a:ea typeface="黑体" pitchFamily="2" charset="-122"/>
              </a:rPr>
              <a:t>中非</a:t>
            </a:r>
            <a:r>
              <a:rPr lang="en-US" altLang="zh-CN" kern="0" dirty="0">
                <a:latin typeface="+mn-lt"/>
                <a:ea typeface="黑体" pitchFamily="2" charset="-122"/>
              </a:rPr>
              <a:t>0</a:t>
            </a:r>
            <a:r>
              <a:rPr lang="zh-CN" altLang="en-US" kern="0" dirty="0">
                <a:latin typeface="+mn-lt"/>
                <a:ea typeface="黑体" pitchFamily="2" charset="-122"/>
              </a:rPr>
              <a:t>非</a:t>
            </a:r>
            <a:r>
              <a:rPr lang="en-US" altLang="zh-CN" kern="0" dirty="0">
                <a:latin typeface="+mn-lt"/>
                <a:ea typeface="黑体" pitchFamily="2" charset="-122"/>
                <a:sym typeface="Symbol"/>
              </a:rPr>
              <a:t>∞</a:t>
            </a:r>
            <a:r>
              <a:rPr lang="zh-CN" altLang="en-US" kern="0" dirty="0">
                <a:latin typeface="+mn-lt"/>
                <a:ea typeface="黑体" pitchFamily="2" charset="-122"/>
                <a:sym typeface="Symbol"/>
              </a:rPr>
              <a:t>的个数；</a:t>
            </a:r>
            <a:endParaRPr lang="en-US" altLang="zh-CN" kern="0" dirty="0">
              <a:latin typeface="+mn-lt"/>
              <a:ea typeface="黑体" pitchFamily="2" charset="-122"/>
              <a:sym typeface="Symbol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endParaRPr lang="zh-CN" altLang="en-US" kern="0" dirty="0">
              <a:solidFill>
                <a:srgbClr val="99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86000" y="1241425"/>
            <a:ext cx="38100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{‘A’, ‘B’, ‘C’, ‘D’}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4648200" y="3581400"/>
          <a:ext cx="25908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kern="0" dirty="0" smtClean="0">
                          <a:solidFill>
                            <a:srgbClr val="003399"/>
                          </a:solidFill>
                          <a:latin typeface="+mn-lt"/>
                          <a:sym typeface="Symbol"/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0" dirty="0" smtClean="0">
                          <a:solidFill>
                            <a:srgbClr val="003399"/>
                          </a:solidFill>
                          <a:latin typeface="+mn-lt"/>
                          <a:sym typeface="Symbol"/>
                        </a:rPr>
                        <a:t>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0" dirty="0" smtClean="0">
                          <a:solidFill>
                            <a:srgbClr val="003399"/>
                          </a:solidFill>
                          <a:latin typeface="+mn-lt"/>
                          <a:sym typeface="Symbol"/>
                        </a:rPr>
                        <a:t>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4648200" y="4191000"/>
          <a:ext cx="25908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0" dirty="0" smtClean="0">
                          <a:solidFill>
                            <a:srgbClr val="003399"/>
                          </a:solidFill>
                          <a:latin typeface="+mn-lt"/>
                          <a:sym typeface="Symbol"/>
                        </a:rPr>
                        <a:t>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0" dirty="0" smtClean="0">
                          <a:solidFill>
                            <a:srgbClr val="003399"/>
                          </a:solidFill>
                          <a:latin typeface="+mn-lt"/>
                          <a:sym typeface="Symbol"/>
                        </a:rPr>
                        <a:t>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4648200" y="4724400"/>
          <a:ext cx="25908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0" dirty="0" smtClean="0">
                          <a:solidFill>
                            <a:srgbClr val="003399"/>
                          </a:solidFill>
                          <a:latin typeface="+mn-lt"/>
                          <a:sym typeface="Symbol"/>
                        </a:rPr>
                        <a:t>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0" dirty="0" smtClean="0">
                          <a:solidFill>
                            <a:srgbClr val="003399"/>
                          </a:solidFill>
                          <a:latin typeface="+mn-lt"/>
                          <a:sym typeface="Symbol"/>
                        </a:rPr>
                        <a:t>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4648200" y="5257800"/>
          <a:ext cx="25908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0" dirty="0" smtClean="0">
                          <a:solidFill>
                            <a:srgbClr val="003399"/>
                          </a:solidFill>
                          <a:latin typeface="+mn-lt"/>
                          <a:sym typeface="Symbol"/>
                        </a:rPr>
                        <a:t>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9" name="直接连接符 58"/>
          <p:cNvCxnSpPr>
            <a:cxnSpLocks noChangeShapeType="1"/>
          </p:cNvCxnSpPr>
          <p:nvPr/>
        </p:nvCxnSpPr>
        <p:spPr bwMode="auto">
          <a:xfrm>
            <a:off x="4229100" y="3200400"/>
            <a:ext cx="3429000" cy="3048000"/>
          </a:xfrm>
          <a:prstGeom prst="line">
            <a:avLst/>
          </a:prstGeom>
          <a:noFill/>
          <a:ln w="22225" algn="ctr">
            <a:solidFill>
              <a:srgbClr val="C00000"/>
            </a:solidFill>
            <a:round/>
            <a:headEnd/>
            <a:tailEnd/>
          </a:ln>
        </p:spPr>
      </p:cxnSp>
      <p:sp>
        <p:nvSpPr>
          <p:cNvPr id="26667" name="下箭头 42"/>
          <p:cNvSpPr>
            <a:spLocks noChangeArrowheads="1"/>
          </p:cNvSpPr>
          <p:nvPr/>
        </p:nvSpPr>
        <p:spPr bwMode="auto">
          <a:xfrm>
            <a:off x="1905000" y="3733800"/>
            <a:ext cx="304800" cy="360363"/>
          </a:xfrm>
          <a:prstGeom prst="downArrow">
            <a:avLst>
              <a:gd name="adj1" fmla="val 50000"/>
              <a:gd name="adj2" fmla="val 50050"/>
            </a:avLst>
          </a:prstGeom>
          <a:solidFill>
            <a:srgbClr val="B9FFB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FontTx/>
              <a:buChar char="•"/>
            </a:pPr>
            <a:endParaRPr lang="zh-CN" altLang="en-US">
              <a:ea typeface="黑体" pitchFamily="49" charset="-122"/>
            </a:endParaRPr>
          </a:p>
        </p:txBody>
      </p:sp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3962400" y="2971800"/>
          <a:ext cx="32385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8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邻接矩阵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----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数据结构</a:t>
            </a:r>
          </a:p>
        </p:txBody>
      </p:sp>
      <p:sp>
        <p:nvSpPr>
          <p:cNvPr id="27651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228600" y="1143000"/>
            <a:ext cx="8915400" cy="5410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图 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= 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顶点表 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+ 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关系矩阵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(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邻接矩阵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</a:t>
            </a:r>
            <a:r>
              <a:rPr lang="en-US" altLang="zh-CN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200" kern="0" dirty="0" err="1">
                <a:solidFill>
                  <a:srgbClr val="990099"/>
                </a:solidFill>
                <a:latin typeface="Arial" charset="0"/>
                <a:ea typeface="黑体" pitchFamily="2" charset="-122"/>
              </a:rPr>
              <a:t>typedef</a:t>
            </a:r>
            <a:r>
              <a:rPr lang="en-US" altLang="zh-CN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 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char  </a:t>
            </a:r>
            <a:r>
              <a:rPr lang="en-US" altLang="zh-CN" sz="32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VexType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; 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  </a:t>
            </a:r>
            <a:r>
              <a:rPr lang="en-US" altLang="zh-CN" sz="3200" kern="0" dirty="0" err="1">
                <a:solidFill>
                  <a:srgbClr val="990099"/>
                </a:solidFill>
                <a:latin typeface="Arial" charset="0"/>
                <a:ea typeface="黑体" pitchFamily="2" charset="-122"/>
              </a:rPr>
              <a:t>typedef</a:t>
            </a:r>
            <a:r>
              <a:rPr lang="en-US" altLang="zh-CN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 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float  </a:t>
            </a:r>
            <a:r>
              <a:rPr lang="en-US" altLang="zh-CN" sz="32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AdjType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;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 </a:t>
            </a:r>
            <a:endParaRPr lang="en-US" altLang="zh-CN" sz="32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</a:t>
            </a:r>
            <a:r>
              <a:rPr lang="en-US" altLang="zh-CN" sz="3200" kern="0" dirty="0" err="1">
                <a:solidFill>
                  <a:srgbClr val="990099"/>
                </a:solidFill>
                <a:latin typeface="Arial" charset="0"/>
                <a:ea typeface="黑体" pitchFamily="2" charset="-122"/>
              </a:rPr>
              <a:t>typedef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struct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{ </a:t>
            </a:r>
            <a:r>
              <a:rPr lang="en-US" altLang="zh-CN" sz="32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int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vexNum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arcNum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; </a:t>
            </a:r>
            <a:endParaRPr lang="en-US" altLang="zh-CN" sz="32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 </a:t>
            </a:r>
            <a:r>
              <a:rPr lang="en-US" altLang="zh-CN" sz="32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VexType</a:t>
            </a:r>
            <a:r>
              <a:rPr lang="en-US" altLang="zh-CN" sz="3200" kern="0" dirty="0">
                <a:solidFill>
                  <a:srgbClr val="7030A0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vexs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[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vn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]; 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2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AdjType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 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arcs[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vn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][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vn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]; </a:t>
            </a:r>
            <a:endParaRPr lang="en-US" altLang="zh-CN" sz="32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}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GraphMatrix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; </a:t>
            </a:r>
            <a:endParaRPr lang="en-US" altLang="zh-CN" sz="3200" kern="0" dirty="0">
              <a:latin typeface="+mn-lt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53000" y="1828800"/>
            <a:ext cx="3974165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设置顶点类型为字符型</a:t>
            </a:r>
            <a:endParaRPr lang="zh-CN" altLang="en-US" dirty="0">
              <a:solidFill>
                <a:srgbClr val="008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00600" y="2438400"/>
            <a:ext cx="4493538" cy="557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2700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sz="2700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设置关系矩阵元素为</a:t>
            </a:r>
            <a:r>
              <a:rPr lang="en-US" altLang="zh-CN" sz="2700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float</a:t>
            </a:r>
            <a:r>
              <a:rPr lang="zh-CN" altLang="en-US" sz="2700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型</a:t>
            </a:r>
            <a:endParaRPr lang="zh-CN" altLang="en-US" sz="2700" dirty="0">
              <a:solidFill>
                <a:srgbClr val="008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97438" y="3733800"/>
            <a:ext cx="4094162" cy="6302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 smtClean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顶点个数，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边</a:t>
            </a:r>
            <a:r>
              <a:rPr lang="zh-CN" altLang="en-US" kern="0" dirty="0" smtClean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数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95800" y="4343400"/>
            <a:ext cx="4419600" cy="6302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一维数</a:t>
            </a:r>
            <a:r>
              <a:rPr lang="zh-CN" altLang="en-US" kern="0" dirty="0" smtClean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组：顶点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表</a:t>
            </a:r>
            <a:r>
              <a:rPr lang="en-US" altLang="zh-CN" kern="0" dirty="0" err="1">
                <a:solidFill>
                  <a:srgbClr val="007E00"/>
                </a:solidFill>
                <a:latin typeface="Arial" charset="0"/>
                <a:ea typeface="黑体" pitchFamily="2" charset="-122"/>
              </a:rPr>
              <a:t>vexs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76800" y="4953000"/>
            <a:ext cx="4953000" cy="6302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二维数</a:t>
            </a:r>
            <a:r>
              <a:rPr lang="zh-CN" altLang="en-US" kern="0" dirty="0" smtClean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组：邻接矩阵</a:t>
            </a: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arcs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81388" y="5521325"/>
            <a:ext cx="41585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en-US" altLang="zh-CN" kern="0" dirty="0" err="1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GraphMatrix</a:t>
            </a:r>
            <a:r>
              <a:rPr lang="zh-CN" altLang="en-US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：图</a:t>
            </a:r>
            <a:r>
              <a:rPr lang="zh-CN" altLang="en-US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的</a:t>
            </a:r>
            <a:r>
              <a:rPr lang="zh-CN" altLang="en-US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类型</a:t>
            </a:r>
            <a:endParaRPr lang="zh-CN" altLang="en-US" dirty="0">
              <a:solidFill>
                <a:srgbClr val="C00000"/>
              </a:solidFill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91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：邻接矩阵，查找顶点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X(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补充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)</a:t>
            </a:r>
            <a:endParaRPr lang="zh-CN" altLang="en-US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675" name="Rectangle 8"/>
          <p:cNvSpPr>
            <a:spLocks noChangeArrowheads="1"/>
          </p:cNvSpPr>
          <p:nvPr/>
        </p:nvSpPr>
        <p:spPr bwMode="auto">
          <a:xfrm>
            <a:off x="381000" y="906463"/>
            <a:ext cx="8277225" cy="36512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10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>
                <a:solidFill>
                  <a:srgbClr val="008000"/>
                </a:solidFill>
                <a:latin typeface="+mn-lt"/>
                <a:ea typeface="黑体" pitchFamily="2" charset="-122"/>
              </a:rPr>
              <a:t>在图</a:t>
            </a:r>
            <a:r>
              <a:rPr lang="en-US" altLang="zh-CN" sz="3000" kern="0" dirty="0">
                <a:solidFill>
                  <a:srgbClr val="008000"/>
                </a:solidFill>
                <a:latin typeface="+mn-lt"/>
                <a:ea typeface="黑体" pitchFamily="2" charset="-122"/>
              </a:rPr>
              <a:t>G</a:t>
            </a:r>
            <a:r>
              <a:rPr lang="zh-CN" altLang="en-US" sz="3000" kern="0" dirty="0">
                <a:solidFill>
                  <a:srgbClr val="008000"/>
                </a:solidFill>
                <a:latin typeface="+mn-lt"/>
                <a:ea typeface="黑体" pitchFamily="2" charset="-122"/>
              </a:rPr>
              <a:t>中查找顶点</a:t>
            </a:r>
            <a:r>
              <a:rPr lang="en-US" altLang="zh-CN" sz="3000" kern="0" dirty="0">
                <a:solidFill>
                  <a:srgbClr val="008000"/>
                </a:solidFill>
                <a:latin typeface="+mn-lt"/>
                <a:ea typeface="黑体" pitchFamily="2" charset="-122"/>
              </a:rPr>
              <a:t>x</a:t>
            </a:r>
            <a:r>
              <a:rPr lang="zh-CN" altLang="en-US" sz="3000" kern="0" dirty="0">
                <a:solidFill>
                  <a:srgbClr val="008000"/>
                </a:solidFill>
                <a:latin typeface="+mn-lt"/>
                <a:ea typeface="黑体" pitchFamily="2" charset="-122"/>
              </a:rPr>
              <a:t>，返回</a:t>
            </a:r>
            <a:r>
              <a:rPr lang="en-US" altLang="zh-CN" sz="3000" kern="0" dirty="0">
                <a:solidFill>
                  <a:srgbClr val="008000"/>
                </a:solidFill>
                <a:latin typeface="+mn-lt"/>
                <a:ea typeface="黑体" pitchFamily="2" charset="-122"/>
              </a:rPr>
              <a:t>x</a:t>
            </a:r>
            <a:r>
              <a:rPr lang="zh-CN" altLang="en-US" sz="3000" kern="0" dirty="0">
                <a:solidFill>
                  <a:srgbClr val="008000"/>
                </a:solidFill>
                <a:latin typeface="+mn-lt"/>
                <a:ea typeface="黑体" pitchFamily="2" charset="-122"/>
              </a:rPr>
              <a:t>在顶点表中的下标：</a:t>
            </a:r>
            <a:endParaRPr lang="en-US" altLang="zh-CN" sz="3000" kern="0" dirty="0">
              <a:solidFill>
                <a:srgbClr val="008000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</a:t>
            </a:r>
            <a:r>
              <a:rPr lang="en-US" altLang="zh-CN" sz="32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int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3200" kern="0" dirty="0" err="1" smtClean="0">
                <a:latin typeface="Arial" charset="0"/>
                <a:ea typeface="黑体" pitchFamily="2" charset="-122"/>
              </a:rPr>
              <a:t>searchVertex</a:t>
            </a:r>
            <a:r>
              <a:rPr lang="en-US" altLang="zh-CN" sz="3200" kern="0" dirty="0" smtClean="0">
                <a:latin typeface="Arial" charset="0"/>
                <a:ea typeface="黑体" pitchFamily="2" charset="-122"/>
              </a:rPr>
              <a:t>(</a:t>
            </a:r>
            <a:r>
              <a:rPr lang="en-US" altLang="zh-CN" sz="3200" kern="0" dirty="0" err="1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GraphMatrix</a:t>
            </a:r>
            <a:r>
              <a:rPr lang="en-US" altLang="zh-CN" sz="3200" kern="0" dirty="0" smtClean="0">
                <a:latin typeface="Arial" charset="0"/>
                <a:ea typeface="黑体" pitchFamily="2" charset="-122"/>
              </a:rPr>
              <a:t> </a:t>
            </a:r>
            <a:r>
              <a:rPr lang="en-US" altLang="zh-CN" sz="32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* </a:t>
            </a:r>
            <a:r>
              <a:rPr lang="en-US" altLang="zh-CN" sz="3200" kern="0" dirty="0" smtClean="0">
                <a:latin typeface="Arial" charset="0"/>
                <a:ea typeface="黑体" pitchFamily="2" charset="-122"/>
              </a:rPr>
              <a:t>G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VexType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 x)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{ </a:t>
            </a:r>
            <a:r>
              <a:rPr lang="en-US" altLang="zh-CN" sz="32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int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 k, j = -1; </a:t>
            </a:r>
            <a:endParaRPr lang="en-US" altLang="zh-CN" sz="32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for( k=0; k</a:t>
            </a:r>
            <a:r>
              <a:rPr lang="en-US" altLang="zh-CN" sz="3200" kern="0" dirty="0" smtClean="0">
                <a:latin typeface="Arial" charset="0"/>
                <a:ea typeface="黑体" pitchFamily="2" charset="-122"/>
              </a:rPr>
              <a:t>&lt; </a:t>
            </a:r>
            <a:r>
              <a:rPr lang="en-US" altLang="zh-CN" sz="3200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G-</a:t>
            </a: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&gt;</a:t>
            </a:r>
            <a:r>
              <a:rPr lang="en-US" altLang="zh-CN" sz="3200" kern="0" dirty="0" err="1">
                <a:solidFill>
                  <a:srgbClr val="C00000"/>
                </a:solidFill>
                <a:latin typeface="Arial" charset="0"/>
                <a:ea typeface="黑体" pitchFamily="2" charset="-122"/>
              </a:rPr>
              <a:t>vexNum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; k++)</a:t>
            </a:r>
            <a:endParaRPr lang="en-US" altLang="zh-CN" sz="32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        if</a:t>
            </a:r>
            <a:r>
              <a:rPr lang="en-US" altLang="zh-CN" sz="3200" kern="0" dirty="0" smtClean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( G-</a:t>
            </a:r>
            <a:r>
              <a:rPr lang="en-US" altLang="zh-CN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&gt;</a:t>
            </a:r>
            <a:r>
              <a:rPr lang="en-US" altLang="zh-CN" sz="3200" kern="0" dirty="0" err="1">
                <a:solidFill>
                  <a:srgbClr val="990099"/>
                </a:solidFill>
                <a:latin typeface="Arial" charset="0"/>
                <a:ea typeface="黑体" pitchFamily="2" charset="-122"/>
              </a:rPr>
              <a:t>vexs</a:t>
            </a:r>
            <a:r>
              <a:rPr lang="en-US" altLang="zh-CN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[k] == x)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    </a:t>
            </a:r>
            <a:r>
              <a:rPr lang="en-US" altLang="zh-CN" sz="3200" kern="0" dirty="0" smtClean="0">
                <a:latin typeface="Arial" charset="0"/>
                <a:ea typeface="黑体" pitchFamily="2" charset="-122"/>
              </a:rPr>
              <a:t> 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{ </a:t>
            </a:r>
            <a:r>
              <a:rPr lang="en-US" altLang="zh-CN" sz="3200" kern="0" dirty="0" smtClean="0">
                <a:latin typeface="Arial" charset="0"/>
                <a:ea typeface="黑体" pitchFamily="2" charset="-122"/>
              </a:rPr>
              <a:t>  j=k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;  </a:t>
            </a: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break; 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}</a:t>
            </a:r>
            <a:endParaRPr lang="en-US" altLang="zh-CN" sz="32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return  j;</a:t>
            </a:r>
          </a:p>
          <a:p>
            <a:pPr marL="342900" indent="-342900" algn="just"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}</a:t>
            </a:r>
          </a:p>
        </p:txBody>
      </p:sp>
      <p:sp>
        <p:nvSpPr>
          <p:cNvPr id="6" name="矩形 5"/>
          <p:cNvSpPr/>
          <p:nvPr/>
        </p:nvSpPr>
        <p:spPr>
          <a:xfrm>
            <a:off x="4800600" y="3733800"/>
            <a:ext cx="4572000" cy="6302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在顶点表</a:t>
            </a:r>
            <a:r>
              <a:rPr lang="en-US" altLang="zh-CN" kern="0" dirty="0" err="1">
                <a:solidFill>
                  <a:srgbClr val="007E00"/>
                </a:solidFill>
                <a:latin typeface="Arial" charset="0"/>
                <a:ea typeface="黑体" pitchFamily="2" charset="-122"/>
              </a:rPr>
              <a:t>vexs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中</a:t>
            </a: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, 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找</a:t>
            </a: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x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38400" y="4953000"/>
            <a:ext cx="2971800" cy="6302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//j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记录</a:t>
            </a: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x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的下标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13"/>
          <p:cNvSpPr>
            <a:spLocks noChangeArrowheads="1"/>
          </p:cNvSpPr>
          <p:nvPr/>
        </p:nvSpPr>
        <p:spPr bwMode="auto">
          <a:xfrm>
            <a:off x="3124200" y="390525"/>
            <a:ext cx="6019800" cy="523875"/>
          </a:xfrm>
          <a:prstGeom prst="rect">
            <a:avLst/>
          </a:prstGeom>
          <a:solidFill>
            <a:srgbClr val="B8E08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：邻接矩阵，创建有向图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补充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)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200" y="838200"/>
            <a:ext cx="90678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 err="1">
                <a:solidFill>
                  <a:srgbClr val="0000CC"/>
                </a:solidFill>
                <a:latin typeface="+mj-lt"/>
                <a:ea typeface="黑体" pitchFamily="2" charset="-122"/>
              </a:rPr>
              <a:t>int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 </a:t>
            </a:r>
            <a:r>
              <a:rPr lang="en-US" altLang="zh-CN" sz="3200" kern="0" dirty="0" err="1">
                <a:latin typeface="+mj-lt"/>
                <a:ea typeface="黑体" pitchFamily="2" charset="-122"/>
              </a:rPr>
              <a:t>createDN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( </a:t>
            </a:r>
            <a:r>
              <a:rPr lang="en-US" altLang="zh-CN" sz="3200" kern="0" dirty="0" err="1">
                <a:solidFill>
                  <a:srgbClr val="0000CC"/>
                </a:solidFill>
                <a:latin typeface="+mj-lt"/>
                <a:ea typeface="黑体" pitchFamily="2" charset="-122"/>
              </a:rPr>
              <a:t>GraphMatrix</a:t>
            </a:r>
            <a:r>
              <a:rPr lang="en-US" altLang="zh-CN" sz="3200" kern="0" dirty="0">
                <a:solidFill>
                  <a:srgbClr val="0000CC"/>
                </a:solidFill>
                <a:latin typeface="+mj-lt"/>
                <a:ea typeface="黑体" pitchFamily="2" charset="-122"/>
              </a:rPr>
              <a:t> *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 G)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j-lt"/>
                <a:ea typeface="黑体" pitchFamily="2" charset="-122"/>
              </a:rPr>
              <a:t>{ </a:t>
            </a:r>
            <a:r>
              <a:rPr lang="en-US" altLang="zh-CN" sz="3200" kern="0" dirty="0" err="1">
                <a:solidFill>
                  <a:srgbClr val="0000CC"/>
                </a:solidFill>
                <a:latin typeface="+mj-lt"/>
                <a:ea typeface="黑体" pitchFamily="2" charset="-122"/>
              </a:rPr>
              <a:t>int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 </a:t>
            </a:r>
            <a:r>
              <a:rPr lang="en-US" altLang="zh-CN" sz="3200" kern="0" dirty="0" err="1">
                <a:latin typeface="+mj-lt"/>
                <a:ea typeface="黑体" pitchFamily="2" charset="-122"/>
              </a:rPr>
              <a:t>i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, j, k, weight;  </a:t>
            </a:r>
            <a:endParaRPr lang="en-US" altLang="zh-CN" sz="3200" kern="0" dirty="0">
              <a:solidFill>
                <a:srgbClr val="007E00"/>
              </a:solidFill>
              <a:latin typeface="+mj-lt"/>
              <a:ea typeface="黑体" pitchFamily="2" charset="-122"/>
            </a:endParaRPr>
          </a:p>
          <a:p>
            <a:pPr marL="7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j-lt"/>
                <a:ea typeface="黑体" pitchFamily="2" charset="-122"/>
              </a:rPr>
              <a:t>  </a:t>
            </a:r>
            <a:r>
              <a:rPr lang="en-US" altLang="zh-CN" sz="3200" kern="0" dirty="0" err="1">
                <a:solidFill>
                  <a:srgbClr val="0000CC"/>
                </a:solidFill>
                <a:latin typeface="+mj-lt"/>
                <a:ea typeface="黑体" pitchFamily="2" charset="-122"/>
              </a:rPr>
              <a:t>VexType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 v1, v2;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j-lt"/>
                <a:ea typeface="黑体" pitchFamily="2" charset="-122"/>
              </a:rPr>
              <a:t>  </a:t>
            </a:r>
            <a:r>
              <a:rPr lang="en-US" altLang="zh-CN" sz="3200" kern="0" dirty="0" err="1">
                <a:latin typeface="+mj-lt"/>
                <a:ea typeface="黑体" pitchFamily="2" charset="-122"/>
              </a:rPr>
              <a:t>printf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(“Input </a:t>
            </a:r>
            <a:r>
              <a:rPr lang="en-US" altLang="zh-CN" sz="3200" kern="0" dirty="0" err="1">
                <a:latin typeface="+mj-lt"/>
                <a:ea typeface="黑体" pitchFamily="2" charset="-122"/>
              </a:rPr>
              <a:t>vexNum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, </a:t>
            </a:r>
            <a:r>
              <a:rPr lang="en-US" altLang="zh-CN" sz="3200" kern="0" dirty="0" err="1">
                <a:latin typeface="+mj-lt"/>
                <a:ea typeface="黑体" pitchFamily="2" charset="-122"/>
              </a:rPr>
              <a:t>arcNum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”);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j-lt"/>
                <a:ea typeface="黑体" pitchFamily="2" charset="-122"/>
              </a:rPr>
              <a:t>  </a:t>
            </a:r>
            <a:r>
              <a:rPr lang="en-US" altLang="zh-CN" sz="3200" kern="0" dirty="0" err="1">
                <a:solidFill>
                  <a:srgbClr val="008000"/>
                </a:solidFill>
                <a:latin typeface="+mj-lt"/>
                <a:ea typeface="黑体" pitchFamily="2" charset="-122"/>
              </a:rPr>
              <a:t>scanf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(“%d, %d”, &amp;G-&gt;</a:t>
            </a:r>
            <a:r>
              <a:rPr lang="en-US" altLang="zh-CN" sz="3200" kern="0" dirty="0" err="1">
                <a:latin typeface="+mj-lt"/>
                <a:ea typeface="黑体" pitchFamily="2" charset="-122"/>
              </a:rPr>
              <a:t>vexNum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, &amp;G-&gt;</a:t>
            </a:r>
            <a:r>
              <a:rPr lang="en-US" altLang="zh-CN" sz="3200" kern="0" dirty="0" err="1">
                <a:latin typeface="+mj-lt"/>
                <a:ea typeface="黑体" pitchFamily="2" charset="-122"/>
              </a:rPr>
              <a:t>arcNum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);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j-lt"/>
                <a:ea typeface="黑体" pitchFamily="2" charset="-122"/>
              </a:rPr>
              <a:t>  for( </a:t>
            </a:r>
            <a:r>
              <a:rPr lang="en-US" altLang="zh-CN" sz="3200" kern="0" dirty="0" err="1">
                <a:latin typeface="+mj-lt"/>
                <a:ea typeface="黑体" pitchFamily="2" charset="-122"/>
              </a:rPr>
              <a:t>i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=0; </a:t>
            </a:r>
            <a:r>
              <a:rPr lang="en-US" altLang="zh-CN" sz="3200" kern="0" dirty="0" err="1">
                <a:solidFill>
                  <a:srgbClr val="0000CC"/>
                </a:solidFill>
                <a:latin typeface="+mj-lt"/>
                <a:ea typeface="黑体" pitchFamily="2" charset="-122"/>
              </a:rPr>
              <a:t>i</a:t>
            </a:r>
            <a:r>
              <a:rPr lang="en-US" altLang="zh-CN" sz="3200" kern="0" dirty="0">
                <a:solidFill>
                  <a:srgbClr val="0000CC"/>
                </a:solidFill>
                <a:latin typeface="+mj-lt"/>
                <a:ea typeface="黑体" pitchFamily="2" charset="-122"/>
              </a:rPr>
              <a:t>&lt;G-&gt;</a:t>
            </a:r>
            <a:r>
              <a:rPr lang="en-US" altLang="zh-CN" sz="3200" kern="0" dirty="0" err="1">
                <a:solidFill>
                  <a:srgbClr val="0000CC"/>
                </a:solidFill>
                <a:latin typeface="+mj-lt"/>
                <a:ea typeface="黑体" pitchFamily="2" charset="-122"/>
              </a:rPr>
              <a:t>vexNum</a:t>
            </a:r>
            <a:r>
              <a:rPr lang="en-US" altLang="zh-CN" sz="3200" kern="0" dirty="0">
                <a:solidFill>
                  <a:srgbClr val="0000CC"/>
                </a:solidFill>
                <a:latin typeface="+mj-lt"/>
                <a:ea typeface="黑体" pitchFamily="2" charset="-122"/>
              </a:rPr>
              <a:t>; </a:t>
            </a:r>
            <a:r>
              <a:rPr lang="en-US" altLang="zh-CN" sz="3200" kern="0" dirty="0" err="1">
                <a:latin typeface="+mj-lt"/>
                <a:ea typeface="黑体" pitchFamily="2" charset="-122"/>
              </a:rPr>
              <a:t>i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++)</a:t>
            </a:r>
            <a:endParaRPr lang="en-US" altLang="zh-CN" sz="3200" kern="0" dirty="0">
              <a:solidFill>
                <a:srgbClr val="007E00"/>
              </a:solidFill>
              <a:latin typeface="+mj-lt"/>
              <a:ea typeface="黑体" pitchFamily="2" charset="-122"/>
            </a:endParaRPr>
          </a:p>
          <a:p>
            <a:pPr marL="7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j-lt"/>
                <a:ea typeface="黑体" pitchFamily="2" charset="-122"/>
              </a:rPr>
              <a:t>        for( j=0; </a:t>
            </a:r>
            <a:r>
              <a:rPr lang="en-US" altLang="zh-CN" sz="3200" kern="0" dirty="0">
                <a:solidFill>
                  <a:srgbClr val="0000CC"/>
                </a:solidFill>
                <a:latin typeface="+mj-lt"/>
                <a:ea typeface="黑体" pitchFamily="2" charset="-122"/>
              </a:rPr>
              <a:t>j&lt;G-&gt;</a:t>
            </a:r>
            <a:r>
              <a:rPr lang="en-US" altLang="zh-CN" sz="3200" kern="0" dirty="0" err="1">
                <a:solidFill>
                  <a:srgbClr val="0000CC"/>
                </a:solidFill>
                <a:latin typeface="+mj-lt"/>
                <a:ea typeface="黑体" pitchFamily="2" charset="-122"/>
              </a:rPr>
              <a:t>vexNum</a:t>
            </a:r>
            <a:r>
              <a:rPr lang="en-US" altLang="zh-CN" sz="3200" kern="0" dirty="0">
                <a:solidFill>
                  <a:srgbClr val="0000CC"/>
                </a:solidFill>
                <a:latin typeface="+mj-lt"/>
                <a:ea typeface="黑体" pitchFamily="2" charset="-122"/>
              </a:rPr>
              <a:t>; 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j++)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C00000"/>
                </a:solidFill>
                <a:latin typeface="+mj-lt"/>
                <a:ea typeface="黑体" pitchFamily="2" charset="-122"/>
              </a:rPr>
              <a:t>            </a:t>
            </a:r>
            <a:r>
              <a:rPr lang="en-US" altLang="zh-CN" sz="3200" kern="0" dirty="0" smtClean="0">
                <a:solidFill>
                  <a:srgbClr val="C00000"/>
                </a:solidFill>
                <a:latin typeface="+mj-lt"/>
                <a:ea typeface="黑体" pitchFamily="2" charset="-122"/>
              </a:rPr>
              <a:t>  </a:t>
            </a:r>
            <a:r>
              <a:rPr lang="en-US" altLang="zh-CN" sz="3200" kern="0" dirty="0">
                <a:solidFill>
                  <a:srgbClr val="C00000"/>
                </a:solidFill>
                <a:latin typeface="+mj-lt"/>
                <a:ea typeface="黑体" pitchFamily="2" charset="-122"/>
              </a:rPr>
              <a:t>if(</a:t>
            </a:r>
            <a:r>
              <a:rPr lang="en-US" altLang="zh-CN" sz="3200" kern="0" dirty="0" err="1">
                <a:solidFill>
                  <a:srgbClr val="C00000"/>
                </a:solidFill>
                <a:latin typeface="+mj-lt"/>
                <a:ea typeface="黑体" pitchFamily="2" charset="-122"/>
              </a:rPr>
              <a:t>i</a:t>
            </a:r>
            <a:r>
              <a:rPr lang="en-US" altLang="zh-CN" sz="3200" kern="0" dirty="0">
                <a:solidFill>
                  <a:srgbClr val="C00000"/>
                </a:solidFill>
                <a:latin typeface="+mj-lt"/>
                <a:ea typeface="黑体" pitchFamily="2" charset="-122"/>
              </a:rPr>
              <a:t>==j)   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G-&gt;arcs[</a:t>
            </a:r>
            <a:r>
              <a:rPr lang="en-US" altLang="zh-CN" sz="3200" kern="0" dirty="0" err="1">
                <a:latin typeface="+mj-lt"/>
                <a:ea typeface="黑体" pitchFamily="2" charset="-122"/>
              </a:rPr>
              <a:t>i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][j]=0; </a:t>
            </a:r>
            <a:endParaRPr lang="en-US" altLang="zh-CN" sz="3200" kern="0" dirty="0">
              <a:solidFill>
                <a:srgbClr val="007E00"/>
              </a:solidFill>
              <a:latin typeface="+mj-lt"/>
              <a:ea typeface="黑体" pitchFamily="2" charset="-122"/>
            </a:endParaRPr>
          </a:p>
          <a:p>
            <a:pPr marL="7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C00000"/>
                </a:solidFill>
                <a:latin typeface="+mj-lt"/>
                <a:ea typeface="黑体" pitchFamily="2" charset="-122"/>
              </a:rPr>
              <a:t>            </a:t>
            </a:r>
            <a:r>
              <a:rPr lang="en-US" altLang="zh-CN" sz="3200" kern="0" dirty="0" smtClean="0">
                <a:solidFill>
                  <a:srgbClr val="C00000"/>
                </a:solidFill>
                <a:latin typeface="+mj-lt"/>
                <a:ea typeface="黑体" pitchFamily="2" charset="-122"/>
              </a:rPr>
              <a:t>  </a:t>
            </a:r>
            <a:r>
              <a:rPr lang="en-US" altLang="zh-CN" sz="3200" kern="0" dirty="0">
                <a:solidFill>
                  <a:srgbClr val="C00000"/>
                </a:solidFill>
                <a:latin typeface="+mj-lt"/>
                <a:ea typeface="黑体" pitchFamily="2" charset="-122"/>
              </a:rPr>
              <a:t>else    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G-&gt;arcs[</a:t>
            </a:r>
            <a:r>
              <a:rPr lang="en-US" altLang="zh-CN" sz="3200" kern="0" dirty="0" err="1">
                <a:latin typeface="+mj-lt"/>
                <a:ea typeface="黑体" pitchFamily="2" charset="-122"/>
              </a:rPr>
              <a:t>i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][j</a:t>
            </a:r>
            <a:r>
              <a:rPr lang="en-US" altLang="zh-CN" sz="3200" kern="0" dirty="0" smtClean="0">
                <a:latin typeface="+mj-lt"/>
                <a:ea typeface="黑体" pitchFamily="2" charset="-122"/>
              </a:rPr>
              <a:t>]=1000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; </a:t>
            </a:r>
            <a:endParaRPr lang="en-US" altLang="zh-CN" sz="3200" kern="0" dirty="0">
              <a:solidFill>
                <a:srgbClr val="007E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29000" y="1503363"/>
            <a:ext cx="3775075" cy="6302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//weight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：边的权值</a:t>
            </a: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 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72200" y="2667000"/>
            <a:ext cx="3019425" cy="5746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输入顶点和边数</a:t>
            </a:r>
            <a:endParaRPr lang="zh-CN" altLang="en-US" dirty="0">
              <a:solidFill>
                <a:srgbClr val="9900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10200" y="3810000"/>
            <a:ext cx="3429000" cy="5746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初始化邻接矩阵</a:t>
            </a:r>
            <a:endParaRPr lang="zh-CN" altLang="en-US" dirty="0">
              <a:solidFill>
                <a:srgbClr val="9900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24600" y="5562600"/>
            <a:ext cx="2733675" cy="5746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//1000~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无穷大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67400" y="5008563"/>
            <a:ext cx="3124200" cy="6302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 smtClean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 smtClean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对角线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等于</a:t>
            </a: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0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52800" y="2111375"/>
            <a:ext cx="2895600" cy="6318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顶点变量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200" y="609600"/>
            <a:ext cx="9067800" cy="6248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 err="1">
                <a:latin typeface="+mj-lt"/>
                <a:ea typeface="黑体" pitchFamily="2" charset="-122"/>
              </a:rPr>
              <a:t>printf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(“Input  vertexes\n”); </a:t>
            </a:r>
            <a:endParaRPr lang="en-US" altLang="zh-CN" sz="3200" kern="0" dirty="0">
              <a:solidFill>
                <a:srgbClr val="007E00"/>
              </a:solidFill>
              <a:latin typeface="+mj-lt"/>
              <a:ea typeface="黑体" pitchFamily="2" charset="-122"/>
            </a:endParaRP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j-lt"/>
                <a:ea typeface="黑体" pitchFamily="2" charset="-122"/>
              </a:rPr>
              <a:t>for(</a:t>
            </a:r>
            <a:r>
              <a:rPr lang="en-US" altLang="zh-CN" sz="3200" kern="0" dirty="0" err="1">
                <a:latin typeface="+mj-lt"/>
                <a:ea typeface="黑体" pitchFamily="2" charset="-122"/>
              </a:rPr>
              <a:t>i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=0; </a:t>
            </a:r>
            <a:r>
              <a:rPr lang="en-US" altLang="zh-CN" sz="3200" kern="0" dirty="0" err="1">
                <a:solidFill>
                  <a:srgbClr val="0000CC"/>
                </a:solidFill>
                <a:latin typeface="+mj-lt"/>
                <a:ea typeface="黑体" pitchFamily="2" charset="-122"/>
              </a:rPr>
              <a:t>i</a:t>
            </a:r>
            <a:r>
              <a:rPr lang="en-US" altLang="zh-CN" sz="3200" kern="0" dirty="0">
                <a:solidFill>
                  <a:srgbClr val="0000CC"/>
                </a:solidFill>
                <a:latin typeface="+mj-lt"/>
                <a:ea typeface="黑体" pitchFamily="2" charset="-122"/>
              </a:rPr>
              <a:t>&lt; G-&gt;</a:t>
            </a:r>
            <a:r>
              <a:rPr lang="en-US" altLang="zh-CN" sz="3200" kern="0" dirty="0" err="1">
                <a:solidFill>
                  <a:srgbClr val="0000CC"/>
                </a:solidFill>
                <a:latin typeface="+mj-lt"/>
                <a:ea typeface="黑体" pitchFamily="2" charset="-122"/>
              </a:rPr>
              <a:t>vexNum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; </a:t>
            </a:r>
            <a:r>
              <a:rPr lang="en-US" altLang="zh-CN" sz="3200" kern="0" dirty="0" err="1">
                <a:latin typeface="+mj-lt"/>
                <a:ea typeface="黑体" pitchFamily="2" charset="-122"/>
              </a:rPr>
              <a:t>i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++)</a:t>
            </a: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j-lt"/>
                <a:ea typeface="黑体" pitchFamily="2" charset="-122"/>
              </a:rPr>
              <a:t>     </a:t>
            </a:r>
            <a:r>
              <a:rPr lang="en-US" altLang="zh-CN" sz="3200" kern="0" dirty="0" err="1">
                <a:solidFill>
                  <a:srgbClr val="008000"/>
                </a:solidFill>
                <a:latin typeface="+mj-lt"/>
                <a:ea typeface="黑体" pitchFamily="2" charset="-122"/>
              </a:rPr>
              <a:t>scanf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(“%c”, &amp;G-&gt;</a:t>
            </a:r>
            <a:r>
              <a:rPr lang="en-US" altLang="zh-CN" sz="3200" kern="0" dirty="0" err="1">
                <a:latin typeface="+mj-lt"/>
                <a:ea typeface="黑体" pitchFamily="2" charset="-122"/>
              </a:rPr>
              <a:t>vexs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[</a:t>
            </a:r>
            <a:r>
              <a:rPr lang="en-US" altLang="zh-CN" sz="3200" kern="0" dirty="0" err="1">
                <a:latin typeface="+mj-lt"/>
                <a:ea typeface="黑体" pitchFamily="2" charset="-122"/>
              </a:rPr>
              <a:t>i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]); </a:t>
            </a: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printf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(“Input  edges: v1,v2,weight\n”); </a:t>
            </a:r>
            <a:endParaRPr lang="en-US" altLang="zh-CN" sz="32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for(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=0; </a:t>
            </a:r>
            <a:r>
              <a:rPr lang="en-US" altLang="zh-CN" sz="32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&lt; G-&gt;</a:t>
            </a:r>
            <a:r>
              <a:rPr lang="en-US" altLang="zh-CN" sz="32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arcNum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;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 smtClean="0">
                <a:latin typeface="Arial" charset="0"/>
                <a:ea typeface="黑体" pitchFamily="2" charset="-122"/>
              </a:rPr>
              <a:t>++)</a:t>
            </a: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 smtClean="0">
                <a:latin typeface="Arial" charset="0"/>
                <a:ea typeface="黑体" pitchFamily="2" charset="-122"/>
              </a:rPr>
              <a:t>{    </a:t>
            </a:r>
            <a:r>
              <a:rPr lang="en-US" altLang="zh-CN" sz="3200" kern="0" dirty="0" err="1" smtClean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scanf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(“%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c,%c,%d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”, &amp;v1, &amp;v2, &amp;weight); </a:t>
            </a: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     </a:t>
            </a:r>
            <a:r>
              <a:rPr lang="en-US" altLang="zh-CN" sz="3200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2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j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= </a:t>
            </a:r>
            <a:r>
              <a:rPr lang="en-US" altLang="zh-CN" sz="3200" kern="0" dirty="0" err="1">
                <a:solidFill>
                  <a:srgbClr val="C00000"/>
                </a:solidFill>
                <a:latin typeface="Arial" charset="0"/>
                <a:ea typeface="黑体" pitchFamily="2" charset="-122"/>
              </a:rPr>
              <a:t>searchVertex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(G, v1); </a:t>
            </a:r>
            <a:endParaRPr lang="en-US" altLang="zh-CN" sz="32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 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2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k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= </a:t>
            </a:r>
            <a:r>
              <a:rPr lang="en-US" altLang="zh-CN" sz="3200" kern="0" dirty="0" err="1">
                <a:solidFill>
                  <a:srgbClr val="C00000"/>
                </a:solidFill>
                <a:latin typeface="Arial" charset="0"/>
                <a:ea typeface="黑体" pitchFamily="2" charset="-122"/>
              </a:rPr>
              <a:t>searchVertex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(G, v2);</a:t>
            </a: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  </a:t>
            </a:r>
            <a:r>
              <a:rPr lang="en-US" altLang="zh-CN" sz="32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G-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&gt;</a:t>
            </a:r>
            <a:r>
              <a:rPr lang="en-US" altLang="zh-CN" sz="32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arcs[j][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k] = 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weight; }</a:t>
            </a:r>
            <a:endParaRPr lang="en-US" altLang="zh-CN" sz="32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return  1; }</a:t>
            </a: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+mj-lt"/>
              <a:ea typeface="黑体" pitchFamily="2" charset="-122"/>
            </a:endParaRP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+mj-lt"/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76800" y="665163"/>
            <a:ext cx="4648200" cy="6302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提示输入顶点</a:t>
            </a: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, </a:t>
            </a:r>
            <a:r>
              <a:rPr lang="en-US" altLang="zh-CN" kern="0" dirty="0" err="1">
                <a:solidFill>
                  <a:srgbClr val="007E00"/>
                </a:solidFill>
                <a:latin typeface="Arial" charset="0"/>
                <a:ea typeface="黑体" pitchFamily="2" charset="-122"/>
              </a:rPr>
              <a:t>vexNum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个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10400" y="2417763"/>
            <a:ext cx="2559050" cy="6302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提示输入边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65750" y="3001963"/>
            <a:ext cx="3778250" cy="5746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录入所有边的权值</a:t>
            </a:r>
            <a:endParaRPr lang="zh-CN" altLang="en-US" dirty="0">
              <a:solidFill>
                <a:srgbClr val="9900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10200" y="4191000"/>
            <a:ext cx="4191000" cy="6302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 smtClean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 smtClean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求两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个顶点的下标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34000" y="5359400"/>
            <a:ext cx="4267200" cy="5746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设置邻接矩阵元素值</a:t>
            </a:r>
            <a:endParaRPr lang="zh-CN" altLang="en-US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10200" y="1274763"/>
            <a:ext cx="4191000" cy="5746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录入顶点表</a:t>
            </a:r>
            <a:r>
              <a:rPr lang="en-US" altLang="zh-CN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G-&gt;</a:t>
            </a:r>
            <a:r>
              <a:rPr lang="en-US" altLang="zh-CN" kern="0" dirty="0" err="1">
                <a:solidFill>
                  <a:srgbClr val="990099"/>
                </a:solidFill>
                <a:latin typeface="Arial" charset="0"/>
                <a:ea typeface="黑体" pitchFamily="2" charset="-122"/>
              </a:rPr>
              <a:t>vexs</a:t>
            </a:r>
            <a:endParaRPr lang="zh-CN" altLang="en-US" dirty="0">
              <a:solidFill>
                <a:srgbClr val="990099"/>
              </a:solidFill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219200" y="1143000"/>
            <a:ext cx="7543800" cy="5105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72000">
              <a:lnSpc>
                <a:spcPct val="10000"/>
              </a:lnSpc>
              <a:spcBef>
                <a:spcPts val="0"/>
              </a:spcBef>
              <a:buFontTx/>
              <a:buChar char="•"/>
              <a:defRPr/>
            </a:pPr>
            <a:endParaRPr lang="en-US" altLang="zh-CN" sz="3000" kern="0" dirty="0">
              <a:solidFill>
                <a:srgbClr val="003399"/>
              </a:solidFill>
              <a:latin typeface="Arial" charset="0"/>
              <a:ea typeface="黑体" pitchFamily="2" charset="-122"/>
            </a:endParaRPr>
          </a:p>
          <a:p>
            <a:pPr marL="72000">
              <a:lnSpc>
                <a:spcPct val="125000"/>
              </a:lnSpc>
              <a:spcBef>
                <a:spcPts val="900"/>
              </a:spcBef>
              <a:buFontTx/>
              <a:buChar char="•"/>
              <a:defRPr/>
            </a:pPr>
            <a:r>
              <a:rPr lang="zh-CN" altLang="en-US" sz="3000" kern="0" dirty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 线性表：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有限个、类型相同的元素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72000">
              <a:lnSpc>
                <a:spcPct val="110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latin typeface="Arial" charset="0"/>
                <a:ea typeface="黑体" pitchFamily="2" charset="-122"/>
              </a:rPr>
              <a:t>                 组成的有序序列；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1152000">
              <a:lnSpc>
                <a:spcPct val="110000"/>
              </a:lnSpc>
              <a:spcBef>
                <a:spcPts val="1800"/>
              </a:spcBef>
              <a:buFontTx/>
              <a:buChar char="•"/>
              <a:defRPr/>
            </a:pPr>
            <a:r>
              <a:rPr lang="zh-CN" altLang="en-US" sz="3000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 字符串：</a:t>
            </a:r>
            <a:endParaRPr lang="en-US" altLang="zh-CN" sz="3000" kern="0" dirty="0">
              <a:solidFill>
                <a:srgbClr val="008000"/>
              </a:solidFill>
              <a:latin typeface="Arial" charset="0"/>
              <a:ea typeface="黑体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latin typeface="Arial" charset="0"/>
                <a:ea typeface="黑体" pitchFamily="2" charset="-122"/>
              </a:rPr>
              <a:t>            表中每个元素都是一个字符；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1152000">
              <a:lnSpc>
                <a:spcPct val="125000"/>
              </a:lnSpc>
              <a:spcBef>
                <a:spcPts val="1200"/>
              </a:spcBef>
              <a:buFontTx/>
              <a:buChar char="•"/>
              <a:defRPr/>
            </a:pPr>
            <a:r>
              <a:rPr lang="zh-CN" altLang="en-US" sz="3000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 栈：     </a:t>
            </a:r>
            <a:endParaRPr lang="en-US" altLang="zh-CN" sz="3000" kern="0" dirty="0">
              <a:solidFill>
                <a:srgbClr val="008000"/>
              </a:solidFill>
              <a:latin typeface="Arial" charset="0"/>
              <a:ea typeface="黑体" pitchFamily="2" charset="-122"/>
            </a:endParaRPr>
          </a:p>
          <a:p>
            <a:pPr marL="72000">
              <a:lnSpc>
                <a:spcPct val="110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solidFill>
                  <a:srgbClr val="006600"/>
                </a:solidFill>
                <a:latin typeface="Arial" charset="0"/>
                <a:ea typeface="黑体" pitchFamily="2" charset="-122"/>
              </a:rPr>
              <a:t>            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插入、删除只在栈顶进行；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1152000">
              <a:lnSpc>
                <a:spcPct val="110000"/>
              </a:lnSpc>
              <a:spcBef>
                <a:spcPts val="1200"/>
              </a:spcBef>
              <a:buFontTx/>
              <a:buChar char="•"/>
              <a:defRPr/>
            </a:pPr>
            <a:r>
              <a:rPr lang="zh-CN" altLang="en-US" sz="3000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 队列：     </a:t>
            </a:r>
            <a:endParaRPr lang="en-US" altLang="zh-CN" sz="3000" kern="0" dirty="0">
              <a:solidFill>
                <a:srgbClr val="008000"/>
              </a:solidFill>
              <a:latin typeface="Arial" charset="0"/>
              <a:ea typeface="黑体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latin typeface="Arial" charset="0"/>
                <a:ea typeface="黑体" pitchFamily="2" charset="-122"/>
              </a:rPr>
              <a:t>            只在队尾插入，只在队头删除；</a:t>
            </a:r>
            <a:endParaRPr lang="zh-CN" altLang="en-US" sz="3000" dirty="0">
              <a:latin typeface="Arial" charset="0"/>
              <a:ea typeface="黑体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defRPr/>
            </a:pP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3000" kern="0" dirty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 </a:t>
            </a:r>
            <a:endParaRPr lang="zh-CN" altLang="en-US" sz="3000" dirty="0">
              <a:latin typeface="Arial" charset="0"/>
              <a:ea typeface="黑体" pitchFamily="2" charset="-122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回顾</a:t>
            </a:r>
          </a:p>
        </p:txBody>
      </p:sp>
      <p:sp>
        <p:nvSpPr>
          <p:cNvPr id="4100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533400" y="1143000"/>
            <a:ext cx="685800" cy="51054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ts val="0"/>
              </a:spcBef>
              <a:defRPr/>
            </a:pPr>
            <a:endParaRPr lang="en-US" altLang="zh-CN" sz="3000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zh-CN" altLang="en-US" sz="30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逻辑结构</a:t>
            </a:r>
            <a:endParaRPr lang="en-US" altLang="zh-CN" sz="3000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zh-CN" altLang="en-US" sz="30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：线性结构</a:t>
            </a:r>
          </a:p>
        </p:txBody>
      </p:sp>
      <p:sp>
        <p:nvSpPr>
          <p:cNvPr id="14" name="矩形 13"/>
          <p:cNvSpPr/>
          <p:nvPr/>
        </p:nvSpPr>
        <p:spPr>
          <a:xfrm>
            <a:off x="1524000" y="2895600"/>
            <a:ext cx="609600" cy="29448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3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latin typeface="Arial" charset="0"/>
                <a:ea typeface="黑体" pitchFamily="2" charset="-122"/>
              </a:rPr>
              <a:t>特殊的线性表</a:t>
            </a:r>
            <a:endParaRPr lang="zh-CN" altLang="en-US" sz="3000" dirty="0">
              <a:latin typeface="Arial" charset="0"/>
              <a:ea typeface="黑体" pitchFamily="2" charset="-122"/>
            </a:endParaRPr>
          </a:p>
        </p:txBody>
      </p:sp>
      <p:sp>
        <p:nvSpPr>
          <p:cNvPr id="21" name="左大括号 20"/>
          <p:cNvSpPr/>
          <p:nvPr/>
        </p:nvSpPr>
        <p:spPr bwMode="auto">
          <a:xfrm>
            <a:off x="2146300" y="2805113"/>
            <a:ext cx="215900" cy="3138487"/>
          </a:xfrm>
          <a:prstGeom prst="leftBrace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FontTx/>
              <a:buChar char="•"/>
              <a:defRPr/>
            </a:pPr>
            <a:endParaRPr lang="zh-CN" altLang="en-US" sz="3000"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200" y="609600"/>
            <a:ext cx="9067800" cy="6248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 err="1">
                <a:latin typeface="+mj-lt"/>
                <a:ea typeface="黑体" pitchFamily="2" charset="-122"/>
              </a:rPr>
              <a:t>printf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(“Input  vertexes\n”); </a:t>
            </a:r>
            <a:endParaRPr lang="en-US" altLang="zh-CN" sz="3200" kern="0" dirty="0">
              <a:solidFill>
                <a:srgbClr val="007E00"/>
              </a:solidFill>
              <a:latin typeface="+mj-lt"/>
              <a:ea typeface="黑体" pitchFamily="2" charset="-122"/>
            </a:endParaRP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j-lt"/>
                <a:ea typeface="黑体" pitchFamily="2" charset="-122"/>
              </a:rPr>
              <a:t>for(</a:t>
            </a:r>
            <a:r>
              <a:rPr lang="en-US" altLang="zh-CN" sz="3200" kern="0" dirty="0" err="1">
                <a:latin typeface="+mj-lt"/>
                <a:ea typeface="黑体" pitchFamily="2" charset="-122"/>
              </a:rPr>
              <a:t>i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=0; </a:t>
            </a:r>
            <a:r>
              <a:rPr lang="en-US" altLang="zh-CN" sz="3200" kern="0" dirty="0" err="1">
                <a:solidFill>
                  <a:srgbClr val="0000CC"/>
                </a:solidFill>
                <a:latin typeface="+mj-lt"/>
                <a:ea typeface="黑体" pitchFamily="2" charset="-122"/>
              </a:rPr>
              <a:t>i</a:t>
            </a:r>
            <a:r>
              <a:rPr lang="en-US" altLang="zh-CN" sz="3200" kern="0" dirty="0">
                <a:solidFill>
                  <a:srgbClr val="0000CC"/>
                </a:solidFill>
                <a:latin typeface="+mj-lt"/>
                <a:ea typeface="黑体" pitchFamily="2" charset="-122"/>
              </a:rPr>
              <a:t>&lt; G-&gt;</a:t>
            </a:r>
            <a:r>
              <a:rPr lang="en-US" altLang="zh-CN" sz="3200" kern="0" dirty="0" err="1">
                <a:solidFill>
                  <a:srgbClr val="0000CC"/>
                </a:solidFill>
                <a:latin typeface="+mj-lt"/>
                <a:ea typeface="黑体" pitchFamily="2" charset="-122"/>
              </a:rPr>
              <a:t>vexNum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; </a:t>
            </a:r>
            <a:r>
              <a:rPr lang="en-US" altLang="zh-CN" sz="3200" kern="0" dirty="0" err="1">
                <a:latin typeface="+mj-lt"/>
                <a:ea typeface="黑体" pitchFamily="2" charset="-122"/>
              </a:rPr>
              <a:t>i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++)</a:t>
            </a: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j-lt"/>
                <a:ea typeface="黑体" pitchFamily="2" charset="-122"/>
              </a:rPr>
              <a:t>     </a:t>
            </a:r>
            <a:r>
              <a:rPr lang="en-US" altLang="zh-CN" sz="3200" kern="0" dirty="0" err="1">
                <a:solidFill>
                  <a:srgbClr val="008000"/>
                </a:solidFill>
                <a:latin typeface="+mj-lt"/>
                <a:ea typeface="黑体" pitchFamily="2" charset="-122"/>
              </a:rPr>
              <a:t>scanf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(“%c”, &amp;G-&gt;</a:t>
            </a:r>
            <a:r>
              <a:rPr lang="en-US" altLang="zh-CN" sz="3200" kern="0" dirty="0" err="1">
                <a:latin typeface="+mj-lt"/>
                <a:ea typeface="黑体" pitchFamily="2" charset="-122"/>
              </a:rPr>
              <a:t>vexs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[</a:t>
            </a:r>
            <a:r>
              <a:rPr lang="en-US" altLang="zh-CN" sz="3200" kern="0" dirty="0" err="1">
                <a:latin typeface="+mj-lt"/>
                <a:ea typeface="黑体" pitchFamily="2" charset="-122"/>
              </a:rPr>
              <a:t>i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]); </a:t>
            </a: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printf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(“Input  edges: v1,v2,weight\n”); </a:t>
            </a:r>
            <a:endParaRPr lang="en-US" altLang="zh-CN" sz="32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for(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=0; </a:t>
            </a:r>
            <a:r>
              <a:rPr lang="en-US" altLang="zh-CN" sz="32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&lt; G-&gt;</a:t>
            </a:r>
            <a:r>
              <a:rPr lang="en-US" altLang="zh-CN" sz="32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arcNum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;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 smtClean="0">
                <a:latin typeface="Arial" charset="0"/>
                <a:ea typeface="黑体" pitchFamily="2" charset="-122"/>
              </a:rPr>
              <a:t>++)</a:t>
            </a: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 smtClean="0">
                <a:latin typeface="Arial" charset="0"/>
                <a:ea typeface="黑体" pitchFamily="2" charset="-122"/>
              </a:rPr>
              <a:t>{    </a:t>
            </a:r>
            <a:r>
              <a:rPr lang="en-US" altLang="zh-CN" sz="3200" kern="0" dirty="0" err="1" smtClean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scanf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(“%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c,%c,%d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”, &amp;v1, &amp;v2, &amp;weight); </a:t>
            </a: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     </a:t>
            </a:r>
            <a:r>
              <a:rPr lang="en-US" altLang="zh-CN" sz="3200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2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j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= </a:t>
            </a:r>
            <a:r>
              <a:rPr lang="en-US" altLang="zh-CN" sz="3200" kern="0" dirty="0" err="1">
                <a:solidFill>
                  <a:srgbClr val="C00000"/>
                </a:solidFill>
                <a:latin typeface="Arial" charset="0"/>
                <a:ea typeface="黑体" pitchFamily="2" charset="-122"/>
              </a:rPr>
              <a:t>searchVertex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(G, v1); </a:t>
            </a:r>
            <a:endParaRPr lang="en-US" altLang="zh-CN" sz="32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 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2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k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= </a:t>
            </a:r>
            <a:r>
              <a:rPr lang="en-US" altLang="zh-CN" sz="3200" kern="0" dirty="0" err="1">
                <a:solidFill>
                  <a:srgbClr val="C00000"/>
                </a:solidFill>
                <a:latin typeface="Arial" charset="0"/>
                <a:ea typeface="黑体" pitchFamily="2" charset="-122"/>
              </a:rPr>
              <a:t>searchVertex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(G, v2);</a:t>
            </a: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  </a:t>
            </a:r>
            <a:r>
              <a:rPr lang="en-US" altLang="zh-CN" sz="32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G-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&gt;</a:t>
            </a:r>
            <a:r>
              <a:rPr lang="en-US" altLang="zh-CN" sz="32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arcs[j][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k] = 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weight; }</a:t>
            </a:r>
            <a:endParaRPr lang="en-US" altLang="zh-CN" sz="32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return  1; }</a:t>
            </a: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+mj-lt"/>
              <a:ea typeface="黑体" pitchFamily="2" charset="-122"/>
            </a:endParaRP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+mj-lt"/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76800" y="665163"/>
            <a:ext cx="4648200" cy="6302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提示输入顶点</a:t>
            </a: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, </a:t>
            </a:r>
            <a:r>
              <a:rPr lang="en-US" altLang="zh-CN" kern="0" dirty="0" err="1">
                <a:solidFill>
                  <a:srgbClr val="007E00"/>
                </a:solidFill>
                <a:latin typeface="Arial" charset="0"/>
                <a:ea typeface="黑体" pitchFamily="2" charset="-122"/>
              </a:rPr>
              <a:t>vexNum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个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10400" y="2417763"/>
            <a:ext cx="2559050" cy="6302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提示输入边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65750" y="3001963"/>
            <a:ext cx="3778250" cy="5746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录入所有边的权值</a:t>
            </a:r>
            <a:endParaRPr lang="zh-CN" altLang="en-US" dirty="0">
              <a:solidFill>
                <a:srgbClr val="9900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10200" y="4191000"/>
            <a:ext cx="4191000" cy="6302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 smtClean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 smtClean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求两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个顶点的下标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34000" y="5359400"/>
            <a:ext cx="4267200" cy="5746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设置邻接矩阵元素值</a:t>
            </a:r>
            <a:endParaRPr lang="zh-CN" altLang="en-US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10200" y="1274763"/>
            <a:ext cx="4191000" cy="5746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录入顶点表</a:t>
            </a:r>
            <a:r>
              <a:rPr lang="en-US" altLang="zh-CN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G-&gt;</a:t>
            </a:r>
            <a:r>
              <a:rPr lang="en-US" altLang="zh-CN" kern="0" dirty="0" err="1">
                <a:solidFill>
                  <a:srgbClr val="990099"/>
                </a:solidFill>
                <a:latin typeface="Arial" charset="0"/>
                <a:ea typeface="黑体" pitchFamily="2" charset="-122"/>
              </a:rPr>
              <a:t>vexs</a:t>
            </a:r>
            <a:endParaRPr lang="zh-CN" altLang="en-US" dirty="0">
              <a:solidFill>
                <a:srgbClr val="9900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914400" y="3581400"/>
            <a:ext cx="8001000" cy="2362200"/>
          </a:xfrm>
          <a:prstGeom prst="rect">
            <a:avLst/>
          </a:prstGeom>
          <a:solidFill>
            <a:srgbClr val="FF0000">
              <a:alpha val="12941"/>
            </a:srgbClr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2057400" y="963609"/>
            <a:ext cx="6858000" cy="2160591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FFFF00"/>
                </a:solidFill>
                <a:latin typeface="+mj-lt"/>
                <a:ea typeface="黑体" pitchFamily="49" charset="-122"/>
              </a:rPr>
              <a:t>若你把</a:t>
            </a:r>
            <a:r>
              <a:rPr lang="en-US" altLang="zh-CN" dirty="0" smtClean="0">
                <a:solidFill>
                  <a:srgbClr val="FFFF00"/>
                </a:solidFill>
                <a:latin typeface="+mj-lt"/>
                <a:ea typeface="黑体" pitchFamily="49" charset="-122"/>
              </a:rPr>
              <a:t>v1, v2</a:t>
            </a:r>
            <a:r>
              <a:rPr lang="zh-CN" altLang="en-US" dirty="0" smtClean="0">
                <a:solidFill>
                  <a:srgbClr val="FFFF00"/>
                </a:solidFill>
                <a:latin typeface="+mj-lt"/>
                <a:ea typeface="黑体" pitchFamily="49" charset="-122"/>
              </a:rPr>
              <a:t>当作下标值输入，</a:t>
            </a:r>
            <a:endParaRPr lang="en-US" altLang="zh-CN" dirty="0" smtClean="0">
              <a:solidFill>
                <a:srgbClr val="FFFF00"/>
              </a:solidFill>
              <a:latin typeface="+mj-lt"/>
              <a:ea typeface="黑体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+mj-lt"/>
                <a:ea typeface="黑体" pitchFamily="49" charset="-122"/>
              </a:rPr>
              <a:t>则无需</a:t>
            </a:r>
            <a:r>
              <a:rPr lang="en-US" altLang="zh-CN" dirty="0" err="1" smtClean="0">
                <a:solidFill>
                  <a:schemeClr val="bg1"/>
                </a:solidFill>
                <a:latin typeface="+mj-lt"/>
                <a:ea typeface="黑体" pitchFamily="49" charset="-122"/>
              </a:rPr>
              <a:t>searchVertex</a:t>
            </a:r>
            <a:r>
              <a:rPr lang="zh-CN" altLang="en-US" dirty="0" smtClean="0">
                <a:solidFill>
                  <a:schemeClr val="bg1"/>
                </a:solidFill>
                <a:latin typeface="+mj-lt"/>
                <a:ea typeface="黑体" pitchFamily="49" charset="-122"/>
              </a:rPr>
              <a:t>，直接：</a:t>
            </a:r>
            <a:endParaRPr lang="en-US" altLang="zh-CN" dirty="0" smtClean="0">
              <a:solidFill>
                <a:schemeClr val="bg1"/>
              </a:solidFill>
              <a:latin typeface="+mj-lt"/>
              <a:ea typeface="黑体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 smtClean="0">
                <a:solidFill>
                  <a:srgbClr val="FFCCFF"/>
                </a:solidFill>
                <a:latin typeface="+mj-lt"/>
                <a:ea typeface="黑体" pitchFamily="49" charset="-122"/>
              </a:rPr>
              <a:t>scanf</a:t>
            </a:r>
            <a:r>
              <a:rPr lang="en-US" altLang="zh-CN" dirty="0" smtClean="0">
                <a:solidFill>
                  <a:srgbClr val="FFCCFF"/>
                </a:solidFill>
                <a:latin typeface="+mj-lt"/>
                <a:ea typeface="黑体" pitchFamily="49" charset="-122"/>
              </a:rPr>
              <a:t> (“%d, %d, %d”, &amp;v1, &amp;v2, &amp;weight);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rgbClr val="FFCCFF"/>
                </a:solidFill>
                <a:latin typeface="+mj-lt"/>
                <a:ea typeface="黑体" pitchFamily="49" charset="-122"/>
              </a:rPr>
              <a:t>G-&gt;arcs[v1][v2] = weight</a:t>
            </a:r>
            <a:endParaRPr lang="zh-CN" altLang="en-US" dirty="0">
              <a:solidFill>
                <a:srgbClr val="FFCCFF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16" name="下箭头 15"/>
          <p:cNvSpPr/>
          <p:nvPr/>
        </p:nvSpPr>
        <p:spPr bwMode="auto">
          <a:xfrm rot="10800000">
            <a:off x="7924800" y="2971800"/>
            <a:ext cx="381000" cy="685800"/>
          </a:xfrm>
          <a:prstGeom prst="downArrow">
            <a:avLst/>
          </a:prstGeom>
          <a:solidFill>
            <a:srgbClr val="FFC000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操作的实现 </a:t>
            </a:r>
            <a:r>
              <a:rPr lang="en-US" altLang="zh-CN" smtClean="0">
                <a:ea typeface="黑体" pitchFamily="49" charset="-122"/>
              </a:rPr>
              <a:t>(</a:t>
            </a:r>
            <a:r>
              <a:rPr lang="zh-CN" altLang="en-US" smtClean="0">
                <a:ea typeface="黑体" pitchFamily="49" charset="-122"/>
              </a:rPr>
              <a:t>口述</a:t>
            </a:r>
            <a:r>
              <a:rPr lang="en-US" altLang="zh-CN" smtClean="0">
                <a:ea typeface="黑体" pitchFamily="49" charset="-122"/>
              </a:rPr>
              <a:t>)</a:t>
            </a:r>
            <a:endParaRPr lang="zh-CN" altLang="en-US" smtClean="0">
              <a:ea typeface="黑体" pitchFamily="49" charset="-122"/>
            </a:endParaRP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algn="just">
              <a:lnSpc>
                <a:spcPct val="130000"/>
              </a:lnSpc>
              <a:spcBef>
                <a:spcPts val="0"/>
              </a:spcBef>
              <a:buFontTx/>
              <a:buAutoNum type="arabicParenR"/>
              <a:defRPr/>
            </a:pPr>
            <a:r>
              <a:rPr lang="zh-CN" altLang="en-US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判断两个顶点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vi, </a:t>
            </a:r>
            <a:r>
              <a:rPr lang="en-US" altLang="zh-CN" sz="3000" kern="0" dirty="0" err="1">
                <a:solidFill>
                  <a:srgbClr val="0000CC"/>
                </a:solidFill>
                <a:latin typeface="+mn-lt"/>
                <a:ea typeface="黑体" pitchFamily="2" charset="-122"/>
              </a:rPr>
              <a:t>vj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是否邻接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:</a:t>
            </a:r>
          </a:p>
          <a:p>
            <a:pPr marL="514350" indent="-51435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+mn-lt"/>
                <a:ea typeface="黑体" pitchFamily="2" charset="-122"/>
              </a:rPr>
              <a:t>     -- 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在顶点表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G-&gt;</a:t>
            </a:r>
            <a:r>
              <a:rPr lang="en-US" altLang="zh-CN" sz="3000" kern="0" dirty="0" err="1">
                <a:latin typeface="+mn-lt"/>
                <a:ea typeface="黑体" pitchFamily="2" charset="-122"/>
              </a:rPr>
              <a:t>vexs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中查找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vi, </a:t>
            </a:r>
            <a:r>
              <a:rPr lang="en-US" altLang="zh-CN" sz="3000" kern="0" dirty="0" err="1">
                <a:latin typeface="+mn-lt"/>
                <a:ea typeface="黑体" pitchFamily="2" charset="-122"/>
              </a:rPr>
              <a:t>vj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，得到下标 </a:t>
            </a:r>
            <a:r>
              <a:rPr lang="en-US" altLang="zh-CN" sz="3000" kern="0" dirty="0" err="1">
                <a:latin typeface="+mn-lt"/>
                <a:ea typeface="黑体" pitchFamily="2" charset="-122"/>
              </a:rPr>
              <a:t>i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, j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；</a:t>
            </a:r>
            <a:endParaRPr lang="en-US" altLang="zh-CN" sz="3000" kern="0" dirty="0">
              <a:latin typeface="+mn-lt"/>
              <a:ea typeface="黑体" pitchFamily="2" charset="-122"/>
            </a:endParaRPr>
          </a:p>
          <a:p>
            <a:pPr marL="514350" indent="-51435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+mn-lt"/>
                <a:ea typeface="黑体" pitchFamily="2" charset="-122"/>
              </a:rPr>
              <a:t>     -- 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查看，邻接矩阵元素</a:t>
            </a:r>
            <a:r>
              <a:rPr lang="en-US" altLang="zh-CN" sz="3000" kern="0" dirty="0">
                <a:solidFill>
                  <a:srgbClr val="C00000"/>
                </a:solidFill>
                <a:latin typeface="+mn-lt"/>
                <a:ea typeface="黑体" pitchFamily="2" charset="-122"/>
              </a:rPr>
              <a:t>G-&gt;arcs[</a:t>
            </a:r>
            <a:r>
              <a:rPr lang="en-US" altLang="zh-CN" sz="3000" kern="0" dirty="0" err="1">
                <a:solidFill>
                  <a:srgbClr val="C00000"/>
                </a:solidFill>
                <a:latin typeface="+mn-lt"/>
                <a:ea typeface="黑体" pitchFamily="2" charset="-122"/>
              </a:rPr>
              <a:t>i</a:t>
            </a:r>
            <a:r>
              <a:rPr lang="en-US" altLang="zh-CN" sz="3000" kern="0" dirty="0">
                <a:solidFill>
                  <a:srgbClr val="C00000"/>
                </a:solidFill>
                <a:latin typeface="+mn-lt"/>
                <a:ea typeface="黑体" pitchFamily="2" charset="-122"/>
              </a:rPr>
              <a:t>][j]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的值；</a:t>
            </a:r>
            <a:endParaRPr lang="en-US" altLang="zh-CN" sz="3000" kern="0" dirty="0">
              <a:latin typeface="+mn-lt"/>
              <a:ea typeface="黑体" pitchFamily="2" charset="-122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5372100" y="2895600"/>
          <a:ext cx="32385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8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0" dirty="0" smtClean="0">
                          <a:solidFill>
                            <a:srgbClr val="003399"/>
                          </a:solidFill>
                          <a:latin typeface="+mn-lt"/>
                          <a:sym typeface="Symbol"/>
                        </a:rPr>
                        <a:t>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0" dirty="0" smtClean="0">
                          <a:solidFill>
                            <a:srgbClr val="003399"/>
                          </a:solidFill>
                          <a:latin typeface="+mn-lt"/>
                          <a:sym typeface="Symbol"/>
                        </a:rPr>
                        <a:t>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914400" y="5106988"/>
            <a:ext cx="4202113" cy="608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000" kern="0" dirty="0">
                <a:latin typeface="Arial" charset="0"/>
                <a:ea typeface="黑体" pitchFamily="2" charset="-122"/>
              </a:rPr>
              <a:t>顶点表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: {‘A’, ‘B’, ‘C’, ‘D’}</a:t>
            </a:r>
            <a:endParaRPr lang="zh-CN" altLang="en-US" sz="3000" dirty="0">
              <a:latin typeface="Arial" charset="0"/>
              <a:ea typeface="黑体" pitchFamily="2" charset="-122"/>
            </a:endParaRPr>
          </a:p>
        </p:txBody>
      </p:sp>
      <p:sp>
        <p:nvSpPr>
          <p:cNvPr id="31786" name="Oval 30"/>
          <p:cNvSpPr>
            <a:spLocks noChangeArrowheads="1"/>
          </p:cNvSpPr>
          <p:nvPr/>
        </p:nvSpPr>
        <p:spPr bwMode="auto">
          <a:xfrm>
            <a:off x="2209800" y="33432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31787" name="Oval 30"/>
          <p:cNvSpPr>
            <a:spLocks noChangeArrowheads="1"/>
          </p:cNvSpPr>
          <p:nvPr/>
        </p:nvSpPr>
        <p:spPr bwMode="auto">
          <a:xfrm>
            <a:off x="3505200" y="33432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31788" name="Oval 30"/>
          <p:cNvSpPr>
            <a:spLocks noChangeArrowheads="1"/>
          </p:cNvSpPr>
          <p:nvPr/>
        </p:nvSpPr>
        <p:spPr bwMode="auto">
          <a:xfrm>
            <a:off x="2286000" y="44100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31789" name="直接连接符 35"/>
          <p:cNvCxnSpPr>
            <a:cxnSpLocks noChangeShapeType="1"/>
            <a:stCxn id="31787" idx="5"/>
            <a:endCxn id="31790" idx="0"/>
          </p:cNvCxnSpPr>
          <p:nvPr/>
        </p:nvCxnSpPr>
        <p:spPr bwMode="auto">
          <a:xfrm flipH="1">
            <a:off x="3833813" y="3773488"/>
            <a:ext cx="101600" cy="636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1790" name="Oval 30"/>
          <p:cNvSpPr>
            <a:spLocks noChangeArrowheads="1"/>
          </p:cNvSpPr>
          <p:nvPr/>
        </p:nvSpPr>
        <p:spPr bwMode="auto">
          <a:xfrm>
            <a:off x="3581400" y="44100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31791" name="直接连接符 28"/>
          <p:cNvCxnSpPr>
            <a:cxnSpLocks noChangeShapeType="1"/>
            <a:stCxn id="31787" idx="2"/>
            <a:endCxn id="31786" idx="6"/>
          </p:cNvCxnSpPr>
          <p:nvPr/>
        </p:nvCxnSpPr>
        <p:spPr bwMode="auto">
          <a:xfrm flipH="1">
            <a:off x="2713038" y="3595688"/>
            <a:ext cx="792162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792" name="直接连接符 32"/>
          <p:cNvCxnSpPr>
            <a:cxnSpLocks noChangeShapeType="1"/>
            <a:stCxn id="31788" idx="1"/>
            <a:endCxn id="31786" idx="4"/>
          </p:cNvCxnSpPr>
          <p:nvPr/>
        </p:nvCxnSpPr>
        <p:spPr bwMode="auto">
          <a:xfrm flipV="1">
            <a:off x="2359025" y="3846513"/>
            <a:ext cx="103188" cy="636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793" name="直接连接符 32"/>
          <p:cNvCxnSpPr>
            <a:cxnSpLocks noChangeShapeType="1"/>
            <a:stCxn id="31790" idx="2"/>
            <a:endCxn id="31788" idx="6"/>
          </p:cNvCxnSpPr>
          <p:nvPr/>
        </p:nvCxnSpPr>
        <p:spPr bwMode="auto">
          <a:xfrm flipH="1">
            <a:off x="2789238" y="4662488"/>
            <a:ext cx="792162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794" name="直接连接符 40"/>
          <p:cNvCxnSpPr>
            <a:cxnSpLocks noChangeShapeType="1"/>
            <a:stCxn id="31787" idx="3"/>
            <a:endCxn id="31788" idx="7"/>
          </p:cNvCxnSpPr>
          <p:nvPr/>
        </p:nvCxnSpPr>
        <p:spPr bwMode="auto">
          <a:xfrm flipH="1">
            <a:off x="2716213" y="3773488"/>
            <a:ext cx="862012" cy="7096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1795" name="Text Box 32"/>
          <p:cNvSpPr txBox="1">
            <a:spLocks noChangeArrowheads="1"/>
          </p:cNvSpPr>
          <p:nvPr/>
        </p:nvSpPr>
        <p:spPr bwMode="auto">
          <a:xfrm>
            <a:off x="2971800" y="30765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6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1796" name="Text Box 32"/>
          <p:cNvSpPr txBox="1">
            <a:spLocks noChangeArrowheads="1"/>
          </p:cNvSpPr>
          <p:nvPr/>
        </p:nvSpPr>
        <p:spPr bwMode="auto">
          <a:xfrm>
            <a:off x="3962400" y="37846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1797" name="Text Box 32"/>
          <p:cNvSpPr txBox="1">
            <a:spLocks noChangeArrowheads="1"/>
          </p:cNvSpPr>
          <p:nvPr/>
        </p:nvSpPr>
        <p:spPr bwMode="auto">
          <a:xfrm>
            <a:off x="2819400" y="36576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1798" name="Text Box 32"/>
          <p:cNvSpPr txBox="1">
            <a:spLocks noChangeArrowheads="1"/>
          </p:cNvSpPr>
          <p:nvPr/>
        </p:nvSpPr>
        <p:spPr bwMode="auto">
          <a:xfrm>
            <a:off x="3124200" y="4143375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1799" name="Text Box 32"/>
          <p:cNvSpPr txBox="1">
            <a:spLocks noChangeArrowheads="1"/>
          </p:cNvSpPr>
          <p:nvPr/>
        </p:nvSpPr>
        <p:spPr bwMode="auto">
          <a:xfrm>
            <a:off x="2057400" y="37465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2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600200" y="5943600"/>
            <a:ext cx="7543800" cy="60939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FFFF00"/>
                </a:solidFill>
                <a:latin typeface="+mj-lt"/>
                <a:ea typeface="黑体" pitchFamily="49" charset="-122"/>
              </a:rPr>
              <a:t>若认为</a:t>
            </a:r>
            <a:r>
              <a:rPr lang="en-US" altLang="zh-CN" dirty="0" smtClean="0">
                <a:solidFill>
                  <a:srgbClr val="FFFF00"/>
                </a:solidFill>
                <a:latin typeface="+mj-lt"/>
                <a:ea typeface="黑体" pitchFamily="49" charset="-122"/>
              </a:rPr>
              <a:t>vi, </a:t>
            </a:r>
            <a:r>
              <a:rPr lang="en-US" altLang="zh-CN" dirty="0" err="1" smtClean="0">
                <a:solidFill>
                  <a:srgbClr val="FFFF00"/>
                </a:solidFill>
                <a:latin typeface="+mj-lt"/>
                <a:ea typeface="黑体" pitchFamily="49" charset="-122"/>
              </a:rPr>
              <a:t>vj</a:t>
            </a:r>
            <a:r>
              <a:rPr lang="zh-CN" altLang="en-US" dirty="0" smtClean="0">
                <a:solidFill>
                  <a:srgbClr val="FFFF00"/>
                </a:solidFill>
                <a:latin typeface="+mj-lt"/>
                <a:ea typeface="黑体" pitchFamily="49" charset="-122"/>
              </a:rPr>
              <a:t>是下标值，则“求下标”省略</a:t>
            </a:r>
            <a:endParaRPr lang="zh-CN" altLang="en-US" dirty="0">
              <a:solidFill>
                <a:srgbClr val="FFFF00"/>
              </a:solidFill>
              <a:latin typeface="+mj-lt"/>
              <a:ea typeface="黑体" pitchFamily="49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auto">
          <a:xfrm>
            <a:off x="1295400" y="2209800"/>
            <a:ext cx="7543800" cy="0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矩形 23"/>
          <p:cNvSpPr/>
          <p:nvPr/>
        </p:nvSpPr>
        <p:spPr>
          <a:xfrm>
            <a:off x="6172201" y="1076980"/>
            <a:ext cx="2971800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kern="0" dirty="0" err="1" smtClean="0">
                <a:solidFill>
                  <a:schemeClr val="bg1"/>
                </a:solidFill>
                <a:latin typeface="Arial" charset="0"/>
                <a:ea typeface="黑体" pitchFamily="2" charset="-122"/>
              </a:rPr>
              <a:t>GraphMatrix</a:t>
            </a:r>
            <a:r>
              <a:rPr lang="en-US" altLang="zh-CN" kern="0" dirty="0" smtClean="0">
                <a:solidFill>
                  <a:schemeClr val="bg1"/>
                </a:solidFill>
                <a:latin typeface="Arial" charset="0"/>
                <a:ea typeface="黑体" pitchFamily="2" charset="-122"/>
              </a:rPr>
              <a:t> * G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操作的实现 </a:t>
            </a:r>
            <a:r>
              <a:rPr lang="en-US" altLang="zh-CN" smtClean="0">
                <a:ea typeface="黑体" pitchFamily="49" charset="-122"/>
              </a:rPr>
              <a:t>(</a:t>
            </a:r>
            <a:r>
              <a:rPr lang="zh-CN" altLang="en-US" smtClean="0">
                <a:ea typeface="黑体" pitchFamily="49" charset="-122"/>
              </a:rPr>
              <a:t>口述</a:t>
            </a:r>
            <a:r>
              <a:rPr lang="en-US" altLang="zh-CN" smtClean="0">
                <a:ea typeface="黑体" pitchFamily="49" charset="-122"/>
              </a:rPr>
              <a:t>)</a:t>
            </a:r>
            <a:endParaRPr lang="zh-CN" altLang="en-US" smtClean="0">
              <a:ea typeface="黑体" pitchFamily="49" charset="-122"/>
            </a:endParaRPr>
          </a:p>
        </p:txBody>
      </p:sp>
      <p:sp>
        <p:nvSpPr>
          <p:cNvPr id="32771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2) </a:t>
            </a:r>
            <a:r>
              <a:rPr lang="zh-CN" altLang="en-US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求顶点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vi</a:t>
            </a:r>
            <a:r>
              <a:rPr lang="zh-CN" altLang="en-US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的度 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(</a:t>
            </a:r>
            <a:r>
              <a:rPr lang="zh-CN" altLang="en-US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有向图的入度、出度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)</a:t>
            </a:r>
            <a:r>
              <a:rPr lang="zh-CN" altLang="en-US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；</a:t>
            </a:r>
            <a:endParaRPr lang="en-US" altLang="zh-CN" sz="30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514350" indent="-51435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-- 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求取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vi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在顶点表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G-&gt;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vexs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中的下标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;</a:t>
            </a:r>
          </a:p>
          <a:p>
            <a:pPr marL="514350" indent="-51435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-- 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由邻接矩阵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G-&gt;arcs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计算：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514350" indent="-51435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        a. </a:t>
            </a:r>
            <a:r>
              <a:rPr lang="zh-CN" altLang="en-US" sz="3000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无向图：</a:t>
            </a:r>
            <a:endParaRPr lang="en-US" altLang="zh-CN" sz="3000" kern="0" dirty="0">
              <a:latin typeface="Arial" charset="0"/>
              <a:ea typeface="黑体" pitchFamily="2" charset="-122"/>
              <a:sym typeface="Wingdings" pitchFamily="2" charset="2"/>
            </a:endParaRPr>
          </a:p>
          <a:p>
            <a:pPr marL="514350" indent="-51435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008000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        </a:t>
            </a: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b. </a:t>
            </a:r>
            <a:r>
              <a:rPr lang="zh-CN" altLang="en-US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有向图，</a:t>
            </a: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vi</a:t>
            </a:r>
            <a:r>
              <a:rPr lang="zh-CN" altLang="en-US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的入度 </a:t>
            </a:r>
            <a:endParaRPr lang="en-US" altLang="zh-CN" sz="3000" kern="0" dirty="0">
              <a:solidFill>
                <a:srgbClr val="990099"/>
              </a:solidFill>
              <a:latin typeface="Arial" charset="0"/>
              <a:ea typeface="黑体" pitchFamily="2" charset="-122"/>
              <a:sym typeface="Wingdings" pitchFamily="2" charset="2"/>
            </a:endParaRPr>
          </a:p>
          <a:p>
            <a:pPr marL="514350" indent="-51435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            </a:t>
            </a:r>
            <a:r>
              <a:rPr lang="zh-CN" altLang="en-US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有向图，</a:t>
            </a: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vi</a:t>
            </a:r>
            <a:r>
              <a:rPr lang="zh-CN" altLang="en-US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的出度</a:t>
            </a:r>
            <a:endParaRPr lang="en-US" altLang="zh-CN" sz="3000" kern="0" dirty="0">
              <a:solidFill>
                <a:srgbClr val="9900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03550" y="2895600"/>
            <a:ext cx="5988050" cy="669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000" kern="0" dirty="0" err="1">
                <a:latin typeface="Arial" charset="0"/>
                <a:ea typeface="黑体" pitchFamily="2" charset="-122"/>
                <a:sym typeface="Wingdings" pitchFamily="2" charset="2"/>
              </a:rPr>
              <a:t>i</a:t>
            </a:r>
            <a:r>
              <a:rPr lang="zh-CN" altLang="en-US" sz="3000" kern="0" dirty="0">
                <a:latin typeface="Arial" charset="0"/>
                <a:ea typeface="黑体" pitchFamily="2" charset="-122"/>
                <a:sym typeface="Wingdings" pitchFamily="2" charset="2"/>
              </a:rPr>
              <a:t>行或</a:t>
            </a:r>
            <a:r>
              <a:rPr lang="en-US" altLang="zh-CN" sz="3000" kern="0" dirty="0" err="1">
                <a:latin typeface="Arial" charset="0"/>
                <a:ea typeface="黑体" pitchFamily="2" charset="-122"/>
                <a:sym typeface="Wingdings" pitchFamily="2" charset="2"/>
              </a:rPr>
              <a:t>i</a:t>
            </a:r>
            <a:r>
              <a:rPr lang="zh-CN" altLang="en-US" sz="3000" kern="0" dirty="0">
                <a:latin typeface="Arial" charset="0"/>
                <a:ea typeface="黑体" pitchFamily="2" charset="-122"/>
                <a:sym typeface="Wingdings" pitchFamily="2" charset="2"/>
              </a:rPr>
              <a:t>列中，非</a:t>
            </a:r>
            <a:r>
              <a:rPr lang="en-US" altLang="zh-CN" sz="3000" kern="0" dirty="0">
                <a:latin typeface="Arial" charset="0"/>
                <a:ea typeface="黑体" pitchFamily="2" charset="-122"/>
                <a:sym typeface="Wingdings" pitchFamily="2" charset="2"/>
              </a:rPr>
              <a:t>0</a:t>
            </a:r>
            <a:r>
              <a:rPr lang="zh-CN" altLang="en-US" sz="3000" kern="0" dirty="0">
                <a:latin typeface="Arial" charset="0"/>
                <a:ea typeface="黑体" pitchFamily="2" charset="-122"/>
                <a:sym typeface="Wingdings" pitchFamily="2" charset="2"/>
              </a:rPr>
              <a:t>非</a:t>
            </a:r>
            <a:r>
              <a:rPr lang="en-US" altLang="zh-CN" sz="3000" b="1" kern="0" dirty="0">
                <a:latin typeface="Arial" charset="0"/>
                <a:ea typeface="黑体" pitchFamily="2" charset="-122"/>
                <a:sym typeface="Symbol"/>
              </a:rPr>
              <a:t>∞</a:t>
            </a:r>
            <a:r>
              <a:rPr lang="zh-CN" altLang="en-US" sz="3000" kern="0" dirty="0">
                <a:latin typeface="Arial" charset="0"/>
                <a:ea typeface="黑体" pitchFamily="2" charset="-122"/>
                <a:sym typeface="Wingdings" pitchFamily="2" charset="2"/>
              </a:rPr>
              <a:t>的元素个数；</a:t>
            </a:r>
            <a:endParaRPr lang="zh-CN" altLang="en-US" sz="3000" dirty="0">
              <a:latin typeface="Arial" charset="0"/>
              <a:ea typeface="黑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60888" y="3505200"/>
            <a:ext cx="4318811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  <a:sym typeface="Wingdings" pitchFamily="2" charset="2"/>
              </a:rPr>
              <a:t> </a:t>
            </a:r>
            <a:r>
              <a:rPr lang="en-US" altLang="zh-CN" sz="3000" kern="0" dirty="0" err="1" smtClean="0">
                <a:latin typeface="Arial" charset="0"/>
                <a:ea typeface="黑体" pitchFamily="2" charset="-122"/>
                <a:sym typeface="Wingdings" pitchFamily="2" charset="2"/>
              </a:rPr>
              <a:t>i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  <a:sym typeface="Wingdings" pitchFamily="2" charset="2"/>
              </a:rPr>
              <a:t>列中，</a:t>
            </a:r>
            <a:r>
              <a:rPr lang="zh-CN" altLang="en-US" sz="3000" kern="0" dirty="0">
                <a:latin typeface="Arial" charset="0"/>
                <a:ea typeface="黑体" pitchFamily="2" charset="-122"/>
                <a:sym typeface="Wingdings" pitchFamily="2" charset="2"/>
              </a:rPr>
              <a:t>非</a:t>
            </a:r>
            <a:r>
              <a:rPr lang="en-US" altLang="zh-CN" sz="3000" kern="0" dirty="0">
                <a:latin typeface="Arial" charset="0"/>
                <a:ea typeface="黑体" pitchFamily="2" charset="-122"/>
                <a:sym typeface="Wingdings" pitchFamily="2" charset="2"/>
              </a:rPr>
              <a:t>0</a:t>
            </a:r>
            <a:r>
              <a:rPr lang="zh-CN" altLang="en-US" sz="3000" kern="0" dirty="0">
                <a:latin typeface="Arial" charset="0"/>
                <a:ea typeface="黑体" pitchFamily="2" charset="-122"/>
                <a:sym typeface="Wingdings" pitchFamily="2" charset="2"/>
              </a:rPr>
              <a:t>非</a:t>
            </a:r>
            <a:r>
              <a:rPr lang="en-US" altLang="zh-CN" sz="3000" b="1" kern="0" dirty="0">
                <a:latin typeface="Arial" charset="0"/>
                <a:ea typeface="黑体" pitchFamily="2" charset="-122"/>
                <a:sym typeface="Symbol"/>
              </a:rPr>
              <a:t>∞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  <a:sym typeface="Wingdings" pitchFamily="2" charset="2"/>
              </a:rPr>
              <a:t>的个数</a:t>
            </a:r>
            <a:endParaRPr lang="zh-CN" altLang="en-US" sz="3000" dirty="0">
              <a:latin typeface="Arial" charset="0"/>
              <a:ea typeface="黑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72000" y="4114800"/>
            <a:ext cx="4318811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  <a:sym typeface="Wingdings" pitchFamily="2" charset="2"/>
              </a:rPr>
              <a:t> </a:t>
            </a:r>
            <a:r>
              <a:rPr lang="en-US" altLang="zh-CN" sz="3000" kern="0" dirty="0" err="1" smtClean="0">
                <a:latin typeface="Arial" charset="0"/>
                <a:ea typeface="黑体" pitchFamily="2" charset="-122"/>
                <a:sym typeface="Wingdings" pitchFamily="2" charset="2"/>
              </a:rPr>
              <a:t>i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  <a:sym typeface="Wingdings" pitchFamily="2" charset="2"/>
              </a:rPr>
              <a:t>行中，</a:t>
            </a:r>
            <a:r>
              <a:rPr lang="zh-CN" altLang="en-US" sz="3000" kern="0" dirty="0">
                <a:latin typeface="Arial" charset="0"/>
                <a:ea typeface="黑体" pitchFamily="2" charset="-122"/>
                <a:sym typeface="Wingdings" pitchFamily="2" charset="2"/>
              </a:rPr>
              <a:t>非</a:t>
            </a:r>
            <a:r>
              <a:rPr lang="en-US" altLang="zh-CN" sz="3000" kern="0" dirty="0">
                <a:latin typeface="Arial" charset="0"/>
                <a:ea typeface="黑体" pitchFamily="2" charset="-122"/>
                <a:sym typeface="Wingdings" pitchFamily="2" charset="2"/>
              </a:rPr>
              <a:t>0</a:t>
            </a:r>
            <a:r>
              <a:rPr lang="zh-CN" altLang="en-US" sz="3000" kern="0" dirty="0">
                <a:latin typeface="Arial" charset="0"/>
                <a:ea typeface="黑体" pitchFamily="2" charset="-122"/>
                <a:sym typeface="Wingdings" pitchFamily="2" charset="2"/>
              </a:rPr>
              <a:t>非</a:t>
            </a:r>
            <a:r>
              <a:rPr lang="en-US" altLang="zh-CN" sz="3000" b="1" kern="0" dirty="0">
                <a:latin typeface="Arial" charset="0"/>
                <a:ea typeface="黑体" pitchFamily="2" charset="-122"/>
                <a:sym typeface="Symbol"/>
              </a:rPr>
              <a:t>∞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  <a:sym typeface="Wingdings" pitchFamily="2" charset="2"/>
              </a:rPr>
              <a:t>的个数</a:t>
            </a:r>
            <a:endParaRPr lang="zh-CN" altLang="en-US" sz="3000" dirty="0">
              <a:latin typeface="Arial" charset="0"/>
              <a:ea typeface="黑体" pitchFamily="2" charset="-122"/>
            </a:endParaRPr>
          </a:p>
        </p:txBody>
      </p:sp>
      <p:sp>
        <p:nvSpPr>
          <p:cNvPr id="32776" name="Oval 30"/>
          <p:cNvSpPr>
            <a:spLocks noChangeArrowheads="1"/>
          </p:cNvSpPr>
          <p:nvPr/>
        </p:nvSpPr>
        <p:spPr bwMode="auto">
          <a:xfrm>
            <a:off x="5334000" y="482282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32777" name="Oval 30"/>
          <p:cNvSpPr>
            <a:spLocks noChangeArrowheads="1"/>
          </p:cNvSpPr>
          <p:nvPr/>
        </p:nvSpPr>
        <p:spPr bwMode="auto">
          <a:xfrm>
            <a:off x="6934200" y="483711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32778" name="Oval 30"/>
          <p:cNvSpPr>
            <a:spLocks noChangeArrowheads="1"/>
          </p:cNvSpPr>
          <p:nvPr/>
        </p:nvSpPr>
        <p:spPr bwMode="auto">
          <a:xfrm>
            <a:off x="5791200" y="588962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sp>
        <p:nvSpPr>
          <p:cNvPr id="32779" name="Oval 30"/>
          <p:cNvSpPr>
            <a:spLocks noChangeArrowheads="1"/>
          </p:cNvSpPr>
          <p:nvPr/>
        </p:nvSpPr>
        <p:spPr bwMode="auto">
          <a:xfrm>
            <a:off x="7315200" y="588962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32780" name="直接箭头连接符 21"/>
          <p:cNvCxnSpPr>
            <a:cxnSpLocks noChangeShapeType="1"/>
            <a:stCxn id="32777" idx="2"/>
            <a:endCxn id="32776" idx="6"/>
          </p:cNvCxnSpPr>
          <p:nvPr/>
        </p:nvCxnSpPr>
        <p:spPr bwMode="auto">
          <a:xfrm flipH="1" flipV="1">
            <a:off x="5837238" y="5075238"/>
            <a:ext cx="1096962" cy="142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2781" name="直接箭头连接符 22"/>
          <p:cNvCxnSpPr>
            <a:cxnSpLocks noChangeShapeType="1"/>
            <a:stCxn id="32779" idx="0"/>
            <a:endCxn id="32777" idx="5"/>
          </p:cNvCxnSpPr>
          <p:nvPr/>
        </p:nvCxnSpPr>
        <p:spPr bwMode="auto">
          <a:xfrm flipH="1" flipV="1">
            <a:off x="7364413" y="5267325"/>
            <a:ext cx="203200" cy="6223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2782" name="直接箭头连接符 23"/>
          <p:cNvCxnSpPr>
            <a:cxnSpLocks noChangeShapeType="1"/>
            <a:stCxn id="32776" idx="5"/>
            <a:endCxn id="32778" idx="0"/>
          </p:cNvCxnSpPr>
          <p:nvPr/>
        </p:nvCxnSpPr>
        <p:spPr bwMode="auto">
          <a:xfrm>
            <a:off x="5764213" y="5253038"/>
            <a:ext cx="279400" cy="636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2783" name="直接箭头连接符 24"/>
          <p:cNvCxnSpPr>
            <a:cxnSpLocks noChangeShapeType="1"/>
            <a:stCxn id="32777" idx="3"/>
            <a:endCxn id="32778" idx="7"/>
          </p:cNvCxnSpPr>
          <p:nvPr/>
        </p:nvCxnSpPr>
        <p:spPr bwMode="auto">
          <a:xfrm flipH="1">
            <a:off x="6221413" y="5267325"/>
            <a:ext cx="785812" cy="69532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2784" name="直接箭头连接符 25"/>
          <p:cNvCxnSpPr>
            <a:cxnSpLocks noChangeShapeType="1"/>
            <a:stCxn id="32778" idx="6"/>
            <a:endCxn id="32779" idx="2"/>
          </p:cNvCxnSpPr>
          <p:nvPr/>
        </p:nvCxnSpPr>
        <p:spPr bwMode="auto">
          <a:xfrm>
            <a:off x="6294438" y="6142038"/>
            <a:ext cx="1020762" cy="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2785" name="Text Box 32"/>
          <p:cNvSpPr txBox="1">
            <a:spLocks noChangeArrowheads="1"/>
          </p:cNvSpPr>
          <p:nvPr/>
        </p:nvSpPr>
        <p:spPr bwMode="auto">
          <a:xfrm>
            <a:off x="6248400" y="4572000"/>
            <a:ext cx="685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6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2786" name="Text Box 32"/>
          <p:cNvSpPr txBox="1">
            <a:spLocks noChangeArrowheads="1"/>
          </p:cNvSpPr>
          <p:nvPr/>
        </p:nvSpPr>
        <p:spPr bwMode="auto">
          <a:xfrm>
            <a:off x="7543800" y="5280025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2787" name="Text Box 32"/>
          <p:cNvSpPr txBox="1">
            <a:spLocks noChangeArrowheads="1"/>
          </p:cNvSpPr>
          <p:nvPr/>
        </p:nvSpPr>
        <p:spPr bwMode="auto">
          <a:xfrm>
            <a:off x="6324600" y="5203825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2788" name="Text Box 32"/>
          <p:cNvSpPr txBox="1">
            <a:spLocks noChangeArrowheads="1"/>
          </p:cNvSpPr>
          <p:nvPr/>
        </p:nvSpPr>
        <p:spPr bwMode="auto">
          <a:xfrm>
            <a:off x="6629400" y="56388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2789" name="Text Box 32"/>
          <p:cNvSpPr txBox="1">
            <a:spLocks noChangeArrowheads="1"/>
          </p:cNvSpPr>
          <p:nvPr/>
        </p:nvSpPr>
        <p:spPr bwMode="auto">
          <a:xfrm>
            <a:off x="5562600" y="5241925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2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2790" name="Oval 30"/>
          <p:cNvSpPr>
            <a:spLocks noChangeArrowheads="1"/>
          </p:cNvSpPr>
          <p:nvPr/>
        </p:nvSpPr>
        <p:spPr bwMode="auto">
          <a:xfrm>
            <a:off x="2209800" y="487045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32791" name="Oval 30"/>
          <p:cNvSpPr>
            <a:spLocks noChangeArrowheads="1"/>
          </p:cNvSpPr>
          <p:nvPr/>
        </p:nvSpPr>
        <p:spPr bwMode="auto">
          <a:xfrm>
            <a:off x="3505200" y="487045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32792" name="Oval 30"/>
          <p:cNvSpPr>
            <a:spLocks noChangeArrowheads="1"/>
          </p:cNvSpPr>
          <p:nvPr/>
        </p:nvSpPr>
        <p:spPr bwMode="auto">
          <a:xfrm>
            <a:off x="2286000" y="593725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32793" name="直接连接符 34"/>
          <p:cNvCxnSpPr>
            <a:cxnSpLocks noChangeShapeType="1"/>
            <a:stCxn id="32791" idx="5"/>
            <a:endCxn id="32794" idx="0"/>
          </p:cNvCxnSpPr>
          <p:nvPr/>
        </p:nvCxnSpPr>
        <p:spPr bwMode="auto">
          <a:xfrm flipH="1">
            <a:off x="3833813" y="5300663"/>
            <a:ext cx="101600" cy="636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2794" name="Oval 30"/>
          <p:cNvSpPr>
            <a:spLocks noChangeArrowheads="1"/>
          </p:cNvSpPr>
          <p:nvPr/>
        </p:nvSpPr>
        <p:spPr bwMode="auto">
          <a:xfrm>
            <a:off x="3581400" y="593725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32795" name="直接连接符 28"/>
          <p:cNvCxnSpPr>
            <a:cxnSpLocks noChangeShapeType="1"/>
            <a:stCxn id="32791" idx="2"/>
            <a:endCxn id="32790" idx="6"/>
          </p:cNvCxnSpPr>
          <p:nvPr/>
        </p:nvCxnSpPr>
        <p:spPr bwMode="auto">
          <a:xfrm flipH="1">
            <a:off x="2713038" y="5122863"/>
            <a:ext cx="792162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96" name="直接连接符 32"/>
          <p:cNvCxnSpPr>
            <a:cxnSpLocks noChangeShapeType="1"/>
            <a:stCxn id="32792" idx="1"/>
            <a:endCxn id="32790" idx="4"/>
          </p:cNvCxnSpPr>
          <p:nvPr/>
        </p:nvCxnSpPr>
        <p:spPr bwMode="auto">
          <a:xfrm flipV="1">
            <a:off x="2359025" y="5373688"/>
            <a:ext cx="103188" cy="636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97" name="直接连接符 32"/>
          <p:cNvCxnSpPr>
            <a:cxnSpLocks noChangeShapeType="1"/>
            <a:stCxn id="32794" idx="2"/>
            <a:endCxn id="32792" idx="6"/>
          </p:cNvCxnSpPr>
          <p:nvPr/>
        </p:nvCxnSpPr>
        <p:spPr bwMode="auto">
          <a:xfrm flipH="1">
            <a:off x="2789238" y="6189663"/>
            <a:ext cx="792162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98" name="直接连接符 39"/>
          <p:cNvCxnSpPr>
            <a:cxnSpLocks noChangeShapeType="1"/>
            <a:stCxn id="32791" idx="3"/>
            <a:endCxn id="32792" idx="7"/>
          </p:cNvCxnSpPr>
          <p:nvPr/>
        </p:nvCxnSpPr>
        <p:spPr bwMode="auto">
          <a:xfrm flipH="1">
            <a:off x="2716213" y="5300663"/>
            <a:ext cx="862012" cy="7096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2799" name="Text Box 32"/>
          <p:cNvSpPr txBox="1">
            <a:spLocks noChangeArrowheads="1"/>
          </p:cNvSpPr>
          <p:nvPr/>
        </p:nvSpPr>
        <p:spPr bwMode="auto">
          <a:xfrm>
            <a:off x="2971800" y="4603750"/>
            <a:ext cx="685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6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3962400" y="5311775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2801" name="Text Box 32"/>
          <p:cNvSpPr txBox="1">
            <a:spLocks noChangeArrowheads="1"/>
          </p:cNvSpPr>
          <p:nvPr/>
        </p:nvSpPr>
        <p:spPr bwMode="auto">
          <a:xfrm>
            <a:off x="2819400" y="5235575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2802" name="Text Box 32"/>
          <p:cNvSpPr txBox="1">
            <a:spLocks noChangeArrowheads="1"/>
          </p:cNvSpPr>
          <p:nvPr/>
        </p:nvSpPr>
        <p:spPr bwMode="auto">
          <a:xfrm>
            <a:off x="3124200" y="567055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2803" name="Text Box 32"/>
          <p:cNvSpPr txBox="1">
            <a:spLocks noChangeArrowheads="1"/>
          </p:cNvSpPr>
          <p:nvPr/>
        </p:nvSpPr>
        <p:spPr bwMode="auto">
          <a:xfrm>
            <a:off x="2057400" y="5273675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2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37" name="直接连接符 36"/>
          <p:cNvCxnSpPr/>
          <p:nvPr/>
        </p:nvCxnSpPr>
        <p:spPr bwMode="auto">
          <a:xfrm>
            <a:off x="1143000" y="2209800"/>
            <a:ext cx="5791200" cy="0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228600" y="609600"/>
            <a:ext cx="8915400" cy="6248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3) </a:t>
            </a:r>
            <a:r>
              <a:rPr lang="en-US" altLang="zh-CN" sz="32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firstVertex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：取图中的第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个</a:t>
            </a:r>
            <a:r>
              <a:rPr lang="zh-CN" altLang="en-US" sz="32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顶点信息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514350" indent="-51435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n-lt"/>
                <a:ea typeface="黑体" pitchFamily="2" charset="-122"/>
              </a:rPr>
              <a:t>     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顶点表中的第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个，即下标为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0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的顶点；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514350" indent="-51435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        return (G-&gt;</a:t>
            </a:r>
            <a:r>
              <a:rPr lang="en-US" altLang="zh-CN" sz="3200" kern="0" dirty="0" err="1">
                <a:solidFill>
                  <a:srgbClr val="C00000"/>
                </a:solidFill>
                <a:latin typeface="Arial" charset="0"/>
                <a:ea typeface="黑体" pitchFamily="2" charset="-122"/>
              </a:rPr>
              <a:t>vexs</a:t>
            </a: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[0]);</a:t>
            </a:r>
          </a:p>
          <a:p>
            <a:pPr marL="514350" indent="-514350" algn="just">
              <a:lnSpc>
                <a:spcPct val="125000"/>
              </a:lnSpc>
              <a:spcBef>
                <a:spcPts val="90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4) </a:t>
            </a:r>
            <a:r>
              <a:rPr lang="en-US" altLang="zh-CN" sz="32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nextVertex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：取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vi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的下一个</a:t>
            </a:r>
            <a:r>
              <a:rPr lang="zh-CN" altLang="en-US" sz="32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顶点信息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514350" indent="-51435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--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求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vi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在顶点表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G-&gt;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vexs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中的下标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;</a:t>
            </a:r>
          </a:p>
          <a:p>
            <a:pPr marL="514350" indent="-51435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-- </a:t>
            </a:r>
            <a:r>
              <a:rPr lang="zh-CN" altLang="en-US" sz="3200" kern="0" dirty="0" smtClean="0">
                <a:latin typeface="Arial" charset="0"/>
                <a:ea typeface="黑体" pitchFamily="2" charset="-122"/>
              </a:rPr>
              <a:t>返回：顶点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表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G-&gt;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vexs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中下标为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i+1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的元素：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514350" indent="-51435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       return (G-&gt;</a:t>
            </a:r>
            <a:r>
              <a:rPr lang="en-US" altLang="zh-CN" sz="3200" kern="0" dirty="0" err="1">
                <a:solidFill>
                  <a:srgbClr val="C00000"/>
                </a:solidFill>
                <a:latin typeface="Arial" charset="0"/>
                <a:ea typeface="黑体" pitchFamily="2" charset="-122"/>
              </a:rPr>
              <a:t>vexs</a:t>
            </a: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[i+1]);</a:t>
            </a:r>
          </a:p>
        </p:txBody>
      </p:sp>
      <p:sp>
        <p:nvSpPr>
          <p:cNvPr id="33795" name="Oval 30"/>
          <p:cNvSpPr>
            <a:spLocks noChangeArrowheads="1"/>
          </p:cNvSpPr>
          <p:nvPr/>
        </p:nvSpPr>
        <p:spPr bwMode="auto">
          <a:xfrm>
            <a:off x="6213475" y="44958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33796" name="Oval 30"/>
          <p:cNvSpPr>
            <a:spLocks noChangeArrowheads="1"/>
          </p:cNvSpPr>
          <p:nvPr/>
        </p:nvSpPr>
        <p:spPr bwMode="auto">
          <a:xfrm>
            <a:off x="7508875" y="44958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33797" name="Oval 30"/>
          <p:cNvSpPr>
            <a:spLocks noChangeArrowheads="1"/>
          </p:cNvSpPr>
          <p:nvPr/>
        </p:nvSpPr>
        <p:spPr bwMode="auto">
          <a:xfrm>
            <a:off x="6289675" y="52578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33798" name="直接连接符 7"/>
          <p:cNvCxnSpPr>
            <a:cxnSpLocks noChangeShapeType="1"/>
            <a:stCxn id="33796" idx="5"/>
            <a:endCxn id="33799" idx="0"/>
          </p:cNvCxnSpPr>
          <p:nvPr/>
        </p:nvCxnSpPr>
        <p:spPr bwMode="auto">
          <a:xfrm rot="5400000">
            <a:off x="7721600" y="5040313"/>
            <a:ext cx="331787" cy="1031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3799" name="Oval 30"/>
          <p:cNvSpPr>
            <a:spLocks noChangeArrowheads="1"/>
          </p:cNvSpPr>
          <p:nvPr/>
        </p:nvSpPr>
        <p:spPr bwMode="auto">
          <a:xfrm>
            <a:off x="7585075" y="52578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33800" name="直接连接符 28"/>
          <p:cNvCxnSpPr>
            <a:cxnSpLocks noChangeShapeType="1"/>
            <a:stCxn id="33796" idx="2"/>
            <a:endCxn id="33795" idx="6"/>
          </p:cNvCxnSpPr>
          <p:nvPr/>
        </p:nvCxnSpPr>
        <p:spPr bwMode="auto">
          <a:xfrm rot="10800000">
            <a:off x="6716713" y="4748213"/>
            <a:ext cx="792162" cy="1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801" name="直接连接符 32"/>
          <p:cNvCxnSpPr>
            <a:cxnSpLocks noChangeShapeType="1"/>
            <a:stCxn id="33797" idx="1"/>
            <a:endCxn id="33795" idx="4"/>
          </p:cNvCxnSpPr>
          <p:nvPr/>
        </p:nvCxnSpPr>
        <p:spPr bwMode="auto">
          <a:xfrm rot="5400000" flipH="1" flipV="1">
            <a:off x="6247606" y="5114132"/>
            <a:ext cx="331787" cy="101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802" name="直接连接符 32"/>
          <p:cNvCxnSpPr>
            <a:cxnSpLocks noChangeShapeType="1"/>
            <a:stCxn id="33799" idx="2"/>
            <a:endCxn id="33797" idx="6"/>
          </p:cNvCxnSpPr>
          <p:nvPr/>
        </p:nvCxnSpPr>
        <p:spPr bwMode="auto">
          <a:xfrm rot="10800000">
            <a:off x="6792913" y="5510213"/>
            <a:ext cx="792162" cy="1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803" name="直接连接符 13"/>
          <p:cNvCxnSpPr>
            <a:cxnSpLocks noChangeShapeType="1"/>
            <a:stCxn id="33796" idx="3"/>
            <a:endCxn id="33797" idx="7"/>
          </p:cNvCxnSpPr>
          <p:nvPr/>
        </p:nvCxnSpPr>
        <p:spPr bwMode="auto">
          <a:xfrm rot="5400000">
            <a:off x="6948488" y="4697413"/>
            <a:ext cx="404812" cy="8620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矩形 14"/>
          <p:cNvSpPr/>
          <p:nvPr/>
        </p:nvSpPr>
        <p:spPr>
          <a:xfrm>
            <a:off x="4419600" y="5640388"/>
            <a:ext cx="4202113" cy="608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000" kern="0" dirty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顶点表</a:t>
            </a:r>
            <a:r>
              <a:rPr lang="en-US" altLang="zh-CN" sz="3000" kern="0" dirty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: {‘A’, ‘B’, ‘C’, ‘D’}</a:t>
            </a:r>
            <a:endParaRPr lang="zh-CN" altLang="en-US" sz="3000" dirty="0">
              <a:solidFill>
                <a:srgbClr val="003399"/>
              </a:solidFill>
              <a:latin typeface="Arial" charset="0"/>
              <a:ea typeface="黑体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1143000" y="3733800"/>
            <a:ext cx="5791200" cy="0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228600" y="762000"/>
            <a:ext cx="8915400" cy="6019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5) 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firstAdjacent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(G, vi)</a:t>
            </a:r>
            <a:r>
              <a:rPr lang="zh-CN" altLang="en-US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：求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顶点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vi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的第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1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个邻接顶点 </a:t>
            </a:r>
            <a:endParaRPr lang="en-US" altLang="zh-CN" sz="30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+mn-lt"/>
                <a:ea typeface="黑体" pitchFamily="2" charset="-122"/>
              </a:rPr>
              <a:t>    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-- 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求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vi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在顶点表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G-&gt;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vexs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中的下标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;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-- 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</a:rPr>
              <a:t>在邻接矩阵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G-&gt;</a:t>
            </a:r>
            <a:r>
              <a:rPr lang="en-US" altLang="zh-CN" sz="3000" kern="0" dirty="0" smtClean="0">
                <a:latin typeface="Arial" charset="0"/>
                <a:ea typeface="黑体" pitchFamily="2" charset="-122"/>
              </a:rPr>
              <a:t>arcs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</a:rPr>
              <a:t>，</a:t>
            </a:r>
            <a:r>
              <a:rPr lang="zh-CN" altLang="en-US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下标为 </a:t>
            </a:r>
            <a:r>
              <a:rPr lang="en-US" altLang="zh-CN" sz="3000" kern="0" dirty="0" err="1">
                <a:solidFill>
                  <a:srgbClr val="990099"/>
                </a:solidFill>
                <a:latin typeface="Arial" charset="0"/>
                <a:ea typeface="黑体" pitchFamily="2" charset="-122"/>
              </a:rPr>
              <a:t>i</a:t>
            </a:r>
            <a:r>
              <a:rPr lang="zh-CN" altLang="en-US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的</a:t>
            </a:r>
            <a:r>
              <a:rPr lang="zh-CN" altLang="en-US" sz="3000" kern="0" dirty="0" smtClean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行中，</a:t>
            </a:r>
            <a:endParaRPr lang="en-US" altLang="zh-CN" sz="3000" kern="0" dirty="0">
              <a:solidFill>
                <a:srgbClr val="990099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latin typeface="Arial" charset="0"/>
                <a:ea typeface="黑体" pitchFamily="2" charset="-122"/>
              </a:rPr>
              <a:t>       从左向右，找第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1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个非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0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非</a:t>
            </a:r>
            <a:r>
              <a:rPr lang="en-US" altLang="zh-CN" sz="3200" b="1" kern="0" dirty="0">
                <a:latin typeface="Arial" charset="0"/>
                <a:ea typeface="黑体" pitchFamily="2" charset="-122"/>
                <a:sym typeface="Symbol"/>
              </a:rPr>
              <a:t>∞</a:t>
            </a:r>
            <a:r>
              <a:rPr lang="zh-CN" altLang="en-US" sz="3000" kern="0" dirty="0">
                <a:latin typeface="Arial" charset="0"/>
                <a:ea typeface="黑体" pitchFamily="2" charset="-122"/>
                <a:sym typeface="Symbol"/>
              </a:rPr>
              <a:t>的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元素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arcs[</a:t>
            </a:r>
            <a:r>
              <a:rPr lang="en-US" altLang="zh-CN" sz="3000" b="1" kern="0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sz="3000" kern="0" dirty="0" smtClean="0">
                <a:latin typeface="Arial" charset="0"/>
                <a:ea typeface="黑体" pitchFamily="2" charset="-122"/>
              </a:rPr>
              <a:t>][ </a:t>
            </a:r>
            <a:r>
              <a:rPr lang="en-US" altLang="zh-CN" sz="3000" b="1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j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]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 ；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latin typeface="Arial" charset="0"/>
                <a:ea typeface="黑体" pitchFamily="2" charset="-122"/>
              </a:rPr>
              <a:t>       </a:t>
            </a:r>
            <a:r>
              <a:rPr lang="en-US" altLang="zh-CN" sz="3000" kern="0" dirty="0">
                <a:latin typeface="Arial" charset="0"/>
                <a:ea typeface="黑体" pitchFamily="2" charset="-122"/>
                <a:sym typeface="Wingdings" pitchFamily="2" charset="2"/>
              </a:rPr>
              <a:t></a:t>
            </a:r>
            <a:r>
              <a:rPr lang="zh-CN" altLang="en-US" sz="3000" kern="0" dirty="0">
                <a:latin typeface="Arial" charset="0"/>
                <a:ea typeface="黑体" pitchFamily="2" charset="-122"/>
                <a:sym typeface="Wingdings" pitchFamily="2" charset="2"/>
              </a:rPr>
              <a:t>则，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3200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return(G-</a:t>
            </a: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&gt;</a:t>
            </a:r>
            <a:r>
              <a:rPr lang="en-US" altLang="zh-CN" sz="3200" kern="0" dirty="0" err="1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vexs</a:t>
            </a:r>
            <a:r>
              <a:rPr lang="en-US" altLang="zh-CN" sz="3200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[</a:t>
            </a:r>
            <a:r>
              <a:rPr lang="en-US" altLang="zh-CN" sz="3200" b="1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j</a:t>
            </a:r>
            <a:r>
              <a:rPr lang="en-US" altLang="zh-CN" sz="3200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])  </a:t>
            </a:r>
            <a:r>
              <a:rPr lang="zh-CN" altLang="en-US" sz="3200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或  </a:t>
            </a:r>
            <a:r>
              <a:rPr lang="en-US" altLang="zh-CN" sz="3200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return(</a:t>
            </a:r>
            <a:r>
              <a:rPr lang="en-US" altLang="zh-CN" sz="3200" b="1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j</a:t>
            </a:r>
            <a:r>
              <a:rPr lang="en-US" altLang="zh-CN" sz="3200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)</a:t>
            </a:r>
            <a:endParaRPr lang="en-US" altLang="zh-CN" sz="3000" kern="0" dirty="0">
              <a:solidFill>
                <a:srgbClr val="C000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defRPr/>
            </a:pP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defRPr/>
            </a:pPr>
            <a:endParaRPr lang="en-US" altLang="zh-CN" sz="3000" kern="0" dirty="0">
              <a:latin typeface="+mn-lt"/>
              <a:ea typeface="黑体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334000" y="3764280"/>
          <a:ext cx="28194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8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0" dirty="0" smtClean="0">
                          <a:solidFill>
                            <a:srgbClr val="003399"/>
                          </a:solidFill>
                          <a:latin typeface="+mn-lt"/>
                          <a:sym typeface="Symbol"/>
                        </a:rPr>
                        <a:t>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0" dirty="0" smtClean="0">
                          <a:solidFill>
                            <a:srgbClr val="003399"/>
                          </a:solidFill>
                          <a:latin typeface="+mn-lt"/>
                          <a:sym typeface="Symbol"/>
                        </a:rPr>
                        <a:t>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609600" y="5487988"/>
            <a:ext cx="4202113" cy="608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000" kern="0" dirty="0">
                <a:latin typeface="Arial" charset="0"/>
                <a:ea typeface="黑体" pitchFamily="2" charset="-122"/>
              </a:rPr>
              <a:t>顶点表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: {‘A’, ‘B’, ‘C’, ‘D’}</a:t>
            </a:r>
            <a:endParaRPr lang="zh-CN" altLang="en-US" sz="3000" dirty="0">
              <a:latin typeface="Arial" charset="0"/>
              <a:ea typeface="黑体" pitchFamily="2" charset="-122"/>
            </a:endParaRPr>
          </a:p>
        </p:txBody>
      </p:sp>
      <p:sp>
        <p:nvSpPr>
          <p:cNvPr id="34856" name="Oval 30"/>
          <p:cNvSpPr>
            <a:spLocks noChangeArrowheads="1"/>
          </p:cNvSpPr>
          <p:nvPr/>
        </p:nvSpPr>
        <p:spPr bwMode="auto">
          <a:xfrm>
            <a:off x="1676400" y="39528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34857" name="Oval 30"/>
          <p:cNvSpPr>
            <a:spLocks noChangeArrowheads="1"/>
          </p:cNvSpPr>
          <p:nvPr/>
        </p:nvSpPr>
        <p:spPr bwMode="auto">
          <a:xfrm>
            <a:off x="2971800" y="39528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34858" name="Oval 30"/>
          <p:cNvSpPr>
            <a:spLocks noChangeArrowheads="1"/>
          </p:cNvSpPr>
          <p:nvPr/>
        </p:nvSpPr>
        <p:spPr bwMode="auto">
          <a:xfrm>
            <a:off x="1752600" y="50196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34859" name="直接连接符 17"/>
          <p:cNvCxnSpPr>
            <a:cxnSpLocks noChangeShapeType="1"/>
            <a:stCxn id="34857" idx="5"/>
            <a:endCxn id="34860" idx="0"/>
          </p:cNvCxnSpPr>
          <p:nvPr/>
        </p:nvCxnSpPr>
        <p:spPr bwMode="auto">
          <a:xfrm flipH="1">
            <a:off x="3300413" y="4383088"/>
            <a:ext cx="101600" cy="636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860" name="Oval 30"/>
          <p:cNvSpPr>
            <a:spLocks noChangeArrowheads="1"/>
          </p:cNvSpPr>
          <p:nvPr/>
        </p:nvSpPr>
        <p:spPr bwMode="auto">
          <a:xfrm>
            <a:off x="3048000" y="50196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34861" name="直接连接符 28"/>
          <p:cNvCxnSpPr>
            <a:cxnSpLocks noChangeShapeType="1"/>
            <a:stCxn id="34857" idx="2"/>
            <a:endCxn id="34856" idx="6"/>
          </p:cNvCxnSpPr>
          <p:nvPr/>
        </p:nvCxnSpPr>
        <p:spPr bwMode="auto">
          <a:xfrm flipH="1">
            <a:off x="2179638" y="4205288"/>
            <a:ext cx="792162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62" name="直接连接符 32"/>
          <p:cNvCxnSpPr>
            <a:cxnSpLocks noChangeShapeType="1"/>
            <a:stCxn id="34858" idx="1"/>
            <a:endCxn id="34856" idx="4"/>
          </p:cNvCxnSpPr>
          <p:nvPr/>
        </p:nvCxnSpPr>
        <p:spPr bwMode="auto">
          <a:xfrm flipV="1">
            <a:off x="1825625" y="4456113"/>
            <a:ext cx="103188" cy="636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63" name="直接连接符 32"/>
          <p:cNvCxnSpPr>
            <a:cxnSpLocks noChangeShapeType="1"/>
            <a:stCxn id="34860" idx="2"/>
            <a:endCxn id="34858" idx="6"/>
          </p:cNvCxnSpPr>
          <p:nvPr/>
        </p:nvCxnSpPr>
        <p:spPr bwMode="auto">
          <a:xfrm flipH="1">
            <a:off x="2255838" y="5272088"/>
            <a:ext cx="792162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64" name="直接连接符 22"/>
          <p:cNvCxnSpPr>
            <a:cxnSpLocks noChangeShapeType="1"/>
            <a:stCxn id="34857" idx="3"/>
            <a:endCxn id="34858" idx="7"/>
          </p:cNvCxnSpPr>
          <p:nvPr/>
        </p:nvCxnSpPr>
        <p:spPr bwMode="auto">
          <a:xfrm flipH="1">
            <a:off x="2182813" y="4383088"/>
            <a:ext cx="862012" cy="7096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865" name="Text Box 32"/>
          <p:cNvSpPr txBox="1">
            <a:spLocks noChangeArrowheads="1"/>
          </p:cNvSpPr>
          <p:nvPr/>
        </p:nvSpPr>
        <p:spPr bwMode="auto">
          <a:xfrm>
            <a:off x="2438400" y="36576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6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4866" name="Text Box 32"/>
          <p:cNvSpPr txBox="1">
            <a:spLocks noChangeArrowheads="1"/>
          </p:cNvSpPr>
          <p:nvPr/>
        </p:nvSpPr>
        <p:spPr bwMode="auto">
          <a:xfrm>
            <a:off x="3276600" y="43942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4867" name="Text Box 32"/>
          <p:cNvSpPr txBox="1">
            <a:spLocks noChangeArrowheads="1"/>
          </p:cNvSpPr>
          <p:nvPr/>
        </p:nvSpPr>
        <p:spPr bwMode="auto">
          <a:xfrm>
            <a:off x="2286000" y="43180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4868" name="Text Box 32"/>
          <p:cNvSpPr txBox="1">
            <a:spLocks noChangeArrowheads="1"/>
          </p:cNvSpPr>
          <p:nvPr/>
        </p:nvSpPr>
        <p:spPr bwMode="auto">
          <a:xfrm>
            <a:off x="2590800" y="4752975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4869" name="Text Box 32"/>
          <p:cNvSpPr txBox="1">
            <a:spLocks noChangeArrowheads="1"/>
          </p:cNvSpPr>
          <p:nvPr/>
        </p:nvSpPr>
        <p:spPr bwMode="auto">
          <a:xfrm>
            <a:off x="1524000" y="43561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2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1066800" y="1905000"/>
            <a:ext cx="5791200" cy="0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0" y="609600"/>
            <a:ext cx="9144000" cy="6172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6) 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nextAdjacent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(G, vi, 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vj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)</a:t>
            </a:r>
            <a:r>
              <a:rPr lang="zh-CN" altLang="en-US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：求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vi</a:t>
            </a:r>
            <a:r>
              <a:rPr lang="zh-CN" altLang="en-US" sz="30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的、在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vj</a:t>
            </a:r>
            <a:r>
              <a:rPr lang="zh-CN" altLang="en-US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之后的邻接点</a:t>
            </a:r>
            <a:endParaRPr lang="en-US" altLang="zh-CN" sz="30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-- 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求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vi,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vj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在顶点表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G-&gt;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vexs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中的下标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, j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；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-- 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在邻接矩阵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G-&gt;arcs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的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i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行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</a:rPr>
              <a:t>中，</a:t>
            </a:r>
            <a:r>
              <a:rPr lang="en-US" altLang="zh-CN" sz="3000" kern="0" dirty="0" smtClean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G-</a:t>
            </a: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&gt;arcs[</a:t>
            </a:r>
            <a:r>
              <a:rPr lang="en-US" altLang="zh-CN" sz="3000" kern="0" dirty="0" err="1">
                <a:solidFill>
                  <a:srgbClr val="990099"/>
                </a:solidFill>
                <a:latin typeface="Arial" charset="0"/>
                <a:ea typeface="黑体" pitchFamily="2" charset="-122"/>
              </a:rPr>
              <a:t>i</a:t>
            </a:r>
            <a:r>
              <a:rPr lang="en-US" altLang="zh-CN" sz="3000" kern="0" dirty="0" smtClean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][ j</a:t>
            </a: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]</a:t>
            </a:r>
            <a:r>
              <a:rPr lang="zh-CN" altLang="en-US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的右侧，</a:t>
            </a:r>
            <a:endParaRPr lang="en-US" altLang="zh-CN" sz="3000" kern="0" dirty="0">
              <a:solidFill>
                <a:srgbClr val="990099"/>
              </a:solidFill>
              <a:latin typeface="Arial" charset="0"/>
              <a:ea typeface="黑体" pitchFamily="2" charset="-122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   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找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</a:rPr>
              <a:t>第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一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</a:rPr>
              <a:t>个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非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0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非</a:t>
            </a:r>
            <a:r>
              <a:rPr lang="en-US" altLang="zh-CN" sz="3200" b="1" kern="0" dirty="0">
                <a:latin typeface="Arial" charset="0"/>
                <a:ea typeface="黑体" pitchFamily="2" charset="-122"/>
                <a:sym typeface="Symbol"/>
              </a:rPr>
              <a:t>∞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元素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arcs[</a:t>
            </a:r>
            <a:r>
              <a:rPr lang="en-US" altLang="zh-CN" sz="3000" b="1" kern="0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][</a:t>
            </a:r>
            <a:r>
              <a:rPr lang="en-US" altLang="zh-CN" sz="3000" b="1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k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]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，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   </a:t>
            </a:r>
            <a:r>
              <a:rPr lang="en-US" altLang="zh-CN" sz="3000" kern="0" dirty="0">
                <a:latin typeface="Arial" charset="0"/>
                <a:ea typeface="黑体" pitchFamily="2" charset="-122"/>
                <a:sym typeface="Wingdings" pitchFamily="2" charset="2"/>
              </a:rPr>
              <a:t>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则，</a:t>
            </a: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 return (G-&gt;</a:t>
            </a:r>
            <a:r>
              <a:rPr lang="en-US" altLang="zh-CN" sz="3200" kern="0" dirty="0" err="1">
                <a:solidFill>
                  <a:srgbClr val="C00000"/>
                </a:solidFill>
                <a:latin typeface="Arial" charset="0"/>
                <a:ea typeface="黑体" pitchFamily="2" charset="-122"/>
              </a:rPr>
              <a:t>vexs</a:t>
            </a: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[</a:t>
            </a:r>
            <a:r>
              <a:rPr lang="en-US" altLang="zh-CN" sz="3200" b="1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k</a:t>
            </a:r>
            <a:r>
              <a:rPr lang="en-US" altLang="zh-CN" sz="3200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])  </a:t>
            </a:r>
            <a:r>
              <a:rPr lang="zh-CN" altLang="en-US" sz="3200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或  </a:t>
            </a:r>
            <a:r>
              <a:rPr lang="en-US" altLang="zh-CN" sz="3200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return(</a:t>
            </a:r>
            <a:r>
              <a:rPr lang="en-US" altLang="zh-CN" sz="3200" b="1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k</a:t>
            </a:r>
            <a:r>
              <a:rPr lang="en-US" altLang="zh-CN" sz="3200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)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defRPr/>
            </a:pP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defRPr/>
            </a:pPr>
            <a:endParaRPr lang="en-US" altLang="zh-CN" sz="3000" kern="0" dirty="0">
              <a:latin typeface="+mn-lt"/>
              <a:ea typeface="黑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2000" y="5564188"/>
            <a:ext cx="4202113" cy="608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000" kern="0" dirty="0">
                <a:latin typeface="Arial" charset="0"/>
                <a:ea typeface="黑体" pitchFamily="2" charset="-122"/>
              </a:rPr>
              <a:t>顶点表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: {‘A’, ‘B’, ‘C’, ‘D’}</a:t>
            </a:r>
            <a:endParaRPr lang="zh-CN" altLang="en-US" sz="3000" dirty="0">
              <a:latin typeface="Arial" charset="0"/>
              <a:ea typeface="黑体" pitchFamily="2" charset="-122"/>
            </a:endParaRPr>
          </a:p>
        </p:txBody>
      </p:sp>
      <p:sp>
        <p:nvSpPr>
          <p:cNvPr id="35844" name="Oval 30"/>
          <p:cNvSpPr>
            <a:spLocks noChangeArrowheads="1"/>
          </p:cNvSpPr>
          <p:nvPr/>
        </p:nvSpPr>
        <p:spPr bwMode="auto">
          <a:xfrm>
            <a:off x="1676400" y="40290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35845" name="Oval 30"/>
          <p:cNvSpPr>
            <a:spLocks noChangeArrowheads="1"/>
          </p:cNvSpPr>
          <p:nvPr/>
        </p:nvSpPr>
        <p:spPr bwMode="auto">
          <a:xfrm>
            <a:off x="2971800" y="40290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35846" name="Oval 30"/>
          <p:cNvSpPr>
            <a:spLocks noChangeArrowheads="1"/>
          </p:cNvSpPr>
          <p:nvPr/>
        </p:nvSpPr>
        <p:spPr bwMode="auto">
          <a:xfrm>
            <a:off x="1752600" y="50958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35847" name="直接连接符 17"/>
          <p:cNvCxnSpPr>
            <a:cxnSpLocks noChangeShapeType="1"/>
            <a:stCxn id="35845" idx="5"/>
            <a:endCxn id="35848" idx="0"/>
          </p:cNvCxnSpPr>
          <p:nvPr/>
        </p:nvCxnSpPr>
        <p:spPr bwMode="auto">
          <a:xfrm flipH="1">
            <a:off x="3300413" y="4459288"/>
            <a:ext cx="101600" cy="636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5848" name="Oval 30"/>
          <p:cNvSpPr>
            <a:spLocks noChangeArrowheads="1"/>
          </p:cNvSpPr>
          <p:nvPr/>
        </p:nvSpPr>
        <p:spPr bwMode="auto">
          <a:xfrm>
            <a:off x="3048000" y="50958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35849" name="直接连接符 28"/>
          <p:cNvCxnSpPr>
            <a:cxnSpLocks noChangeShapeType="1"/>
            <a:stCxn id="35845" idx="2"/>
            <a:endCxn id="35844" idx="6"/>
          </p:cNvCxnSpPr>
          <p:nvPr/>
        </p:nvCxnSpPr>
        <p:spPr bwMode="auto">
          <a:xfrm flipH="1">
            <a:off x="2179638" y="4281488"/>
            <a:ext cx="792162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50" name="直接连接符 32"/>
          <p:cNvCxnSpPr>
            <a:cxnSpLocks noChangeShapeType="1"/>
            <a:stCxn id="35846" idx="1"/>
            <a:endCxn id="35844" idx="4"/>
          </p:cNvCxnSpPr>
          <p:nvPr/>
        </p:nvCxnSpPr>
        <p:spPr bwMode="auto">
          <a:xfrm flipV="1">
            <a:off x="1825625" y="4532313"/>
            <a:ext cx="103188" cy="636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51" name="直接连接符 32"/>
          <p:cNvCxnSpPr>
            <a:cxnSpLocks noChangeShapeType="1"/>
            <a:stCxn id="35848" idx="2"/>
            <a:endCxn id="35846" idx="6"/>
          </p:cNvCxnSpPr>
          <p:nvPr/>
        </p:nvCxnSpPr>
        <p:spPr bwMode="auto">
          <a:xfrm flipH="1">
            <a:off x="2255838" y="5348288"/>
            <a:ext cx="792162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52" name="直接连接符 22"/>
          <p:cNvCxnSpPr>
            <a:cxnSpLocks noChangeShapeType="1"/>
            <a:stCxn id="35845" idx="3"/>
            <a:endCxn id="35846" idx="7"/>
          </p:cNvCxnSpPr>
          <p:nvPr/>
        </p:nvCxnSpPr>
        <p:spPr bwMode="auto">
          <a:xfrm flipH="1">
            <a:off x="2182813" y="4459288"/>
            <a:ext cx="862012" cy="7096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5853" name="Text Box 32"/>
          <p:cNvSpPr txBox="1">
            <a:spLocks noChangeArrowheads="1"/>
          </p:cNvSpPr>
          <p:nvPr/>
        </p:nvSpPr>
        <p:spPr bwMode="auto">
          <a:xfrm>
            <a:off x="2438400" y="37338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6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5854" name="Text Box 32"/>
          <p:cNvSpPr txBox="1">
            <a:spLocks noChangeArrowheads="1"/>
          </p:cNvSpPr>
          <p:nvPr/>
        </p:nvSpPr>
        <p:spPr bwMode="auto">
          <a:xfrm>
            <a:off x="3352800" y="44704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5855" name="Text Box 32"/>
          <p:cNvSpPr txBox="1">
            <a:spLocks noChangeArrowheads="1"/>
          </p:cNvSpPr>
          <p:nvPr/>
        </p:nvSpPr>
        <p:spPr bwMode="auto">
          <a:xfrm>
            <a:off x="2286000" y="43942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5856" name="Text Box 32"/>
          <p:cNvSpPr txBox="1">
            <a:spLocks noChangeArrowheads="1"/>
          </p:cNvSpPr>
          <p:nvPr/>
        </p:nvSpPr>
        <p:spPr bwMode="auto">
          <a:xfrm>
            <a:off x="2590800" y="4829175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5857" name="Text Box 32"/>
          <p:cNvSpPr txBox="1">
            <a:spLocks noChangeArrowheads="1"/>
          </p:cNvSpPr>
          <p:nvPr/>
        </p:nvSpPr>
        <p:spPr bwMode="auto">
          <a:xfrm>
            <a:off x="1524000" y="44323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2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5334000" y="3688080"/>
          <a:ext cx="28194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8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0" dirty="0" smtClean="0">
                          <a:solidFill>
                            <a:srgbClr val="003399"/>
                          </a:solidFill>
                          <a:latin typeface="+mn-lt"/>
                          <a:sym typeface="Symbol"/>
                        </a:rPr>
                        <a:t>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0" dirty="0" smtClean="0">
                          <a:solidFill>
                            <a:srgbClr val="003399"/>
                          </a:solidFill>
                          <a:latin typeface="+mn-lt"/>
                          <a:sym typeface="Symbol"/>
                        </a:rPr>
                        <a:t>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0" name="直接连接符 19"/>
          <p:cNvCxnSpPr/>
          <p:nvPr/>
        </p:nvCxnSpPr>
        <p:spPr bwMode="auto">
          <a:xfrm>
            <a:off x="914400" y="1782000"/>
            <a:ext cx="6400800" cy="0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图的表示</a:t>
            </a:r>
          </a:p>
        </p:txBody>
      </p:sp>
      <p:sp>
        <p:nvSpPr>
          <p:cNvPr id="20483" name="Rectangle 8"/>
          <p:cNvSpPr>
            <a:spLocks noChangeArrowheads="1"/>
          </p:cNvSpPr>
          <p:nvPr/>
        </p:nvSpPr>
        <p:spPr bwMode="auto">
          <a:xfrm>
            <a:off x="381000" y="906463"/>
            <a:ext cx="8277225" cy="36512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533400" y="1143000"/>
            <a:ext cx="822960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80000"/>
              </a:lnSpc>
              <a:spcBef>
                <a:spcPts val="0"/>
              </a:spcBef>
              <a:defRPr/>
            </a:pPr>
            <a:r>
              <a:rPr lang="en-US" altLang="zh-CN" sz="36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1. </a:t>
            </a:r>
            <a:r>
              <a:rPr lang="zh-CN" altLang="en-US" sz="3600" kern="0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邻接矩阵</a:t>
            </a:r>
            <a:endParaRPr lang="en-US" altLang="zh-CN" sz="36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80000"/>
              </a:lnSpc>
              <a:spcBef>
                <a:spcPts val="1200"/>
              </a:spcBef>
              <a:defRPr/>
            </a:pPr>
            <a:r>
              <a:rPr lang="en-US" altLang="zh-CN" sz="36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2. </a:t>
            </a:r>
            <a:r>
              <a:rPr lang="zh-CN" altLang="en-US" sz="36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邻接</a:t>
            </a:r>
            <a:r>
              <a:rPr lang="en-US" altLang="zh-CN" sz="36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(</a:t>
            </a:r>
            <a:r>
              <a:rPr lang="zh-CN" altLang="en-US" sz="36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链</a:t>
            </a:r>
            <a:r>
              <a:rPr lang="en-US" altLang="zh-CN" sz="36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)</a:t>
            </a:r>
            <a:r>
              <a:rPr lang="zh-CN" altLang="en-US" sz="3600" kern="0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表</a:t>
            </a:r>
            <a:endParaRPr lang="en-US" altLang="zh-CN" sz="36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0485" name="Text Box 32"/>
          <p:cNvSpPr txBox="1">
            <a:spLocks noChangeArrowheads="1"/>
          </p:cNvSpPr>
          <p:nvPr/>
        </p:nvSpPr>
        <p:spPr bwMode="auto">
          <a:xfrm>
            <a:off x="1905000" y="5341938"/>
            <a:ext cx="22098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ea typeface="黑体" pitchFamily="49" charset="-122"/>
              </a:rPr>
              <a:t>无向图</a:t>
            </a:r>
            <a:r>
              <a:rPr lang="en-US" altLang="zh-CN">
                <a:ea typeface="黑体" pitchFamily="49" charset="-122"/>
              </a:rPr>
              <a:t>G1</a:t>
            </a:r>
            <a:endParaRPr lang="en-US" altLang="zh-CN" baseline="-25000">
              <a:ea typeface="黑体" pitchFamily="49" charset="-122"/>
            </a:endParaRPr>
          </a:p>
        </p:txBody>
      </p:sp>
      <p:sp>
        <p:nvSpPr>
          <p:cNvPr id="20486" name="Oval 30"/>
          <p:cNvSpPr>
            <a:spLocks noChangeArrowheads="1"/>
          </p:cNvSpPr>
          <p:nvPr/>
        </p:nvSpPr>
        <p:spPr bwMode="auto">
          <a:xfrm>
            <a:off x="1752600" y="37338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20487" name="Oval 30"/>
          <p:cNvSpPr>
            <a:spLocks noChangeArrowheads="1"/>
          </p:cNvSpPr>
          <p:nvPr/>
        </p:nvSpPr>
        <p:spPr bwMode="auto">
          <a:xfrm>
            <a:off x="2971800" y="3748088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E</a:t>
            </a:r>
          </a:p>
        </p:txBody>
      </p:sp>
      <p:sp>
        <p:nvSpPr>
          <p:cNvPr id="20488" name="Oval 30"/>
          <p:cNvSpPr>
            <a:spLocks noChangeArrowheads="1"/>
          </p:cNvSpPr>
          <p:nvPr/>
        </p:nvSpPr>
        <p:spPr bwMode="auto">
          <a:xfrm>
            <a:off x="2438400" y="4732338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20489" name="直接连接符 8"/>
          <p:cNvCxnSpPr>
            <a:cxnSpLocks noChangeShapeType="1"/>
            <a:stCxn id="20487" idx="3"/>
            <a:endCxn id="20488" idx="0"/>
          </p:cNvCxnSpPr>
          <p:nvPr/>
        </p:nvCxnSpPr>
        <p:spPr bwMode="auto">
          <a:xfrm rot="5400000">
            <a:off x="2590800" y="4278313"/>
            <a:ext cx="554038" cy="3540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90" name="直接连接符 32"/>
          <p:cNvCxnSpPr>
            <a:cxnSpLocks noChangeShapeType="1"/>
            <a:stCxn id="20491" idx="0"/>
            <a:endCxn id="20487" idx="5"/>
          </p:cNvCxnSpPr>
          <p:nvPr/>
        </p:nvCxnSpPr>
        <p:spPr bwMode="auto">
          <a:xfrm rot="16200000" flipV="1">
            <a:off x="3302794" y="4277519"/>
            <a:ext cx="554038" cy="355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491" name="Oval 30"/>
          <p:cNvSpPr>
            <a:spLocks noChangeArrowheads="1"/>
          </p:cNvSpPr>
          <p:nvPr/>
        </p:nvSpPr>
        <p:spPr bwMode="auto">
          <a:xfrm>
            <a:off x="3505200" y="4732338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cxnSp>
        <p:nvCxnSpPr>
          <p:cNvPr id="20492" name="直接连接符 28"/>
          <p:cNvCxnSpPr>
            <a:cxnSpLocks noChangeShapeType="1"/>
            <a:stCxn id="20487" idx="2"/>
            <a:endCxn id="20486" idx="6"/>
          </p:cNvCxnSpPr>
          <p:nvPr/>
        </p:nvCxnSpPr>
        <p:spPr bwMode="auto">
          <a:xfrm rot="10800000">
            <a:off x="2255838" y="3986213"/>
            <a:ext cx="715962" cy="142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93" name="直接连接符 32"/>
          <p:cNvCxnSpPr>
            <a:cxnSpLocks noChangeShapeType="1"/>
            <a:stCxn id="20491" idx="1"/>
            <a:endCxn id="20486" idx="5"/>
          </p:cNvCxnSpPr>
          <p:nvPr/>
        </p:nvCxnSpPr>
        <p:spPr bwMode="auto">
          <a:xfrm rot="16200000" flipV="1">
            <a:off x="2559844" y="3786982"/>
            <a:ext cx="641350" cy="13954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494" name="Oval 30"/>
          <p:cNvSpPr>
            <a:spLocks noChangeArrowheads="1"/>
          </p:cNvSpPr>
          <p:nvPr/>
        </p:nvSpPr>
        <p:spPr bwMode="auto">
          <a:xfrm>
            <a:off x="1371600" y="472281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20495" name="直接连接符 32"/>
          <p:cNvCxnSpPr>
            <a:cxnSpLocks noChangeShapeType="1"/>
            <a:stCxn id="20488" idx="2"/>
            <a:endCxn id="20494" idx="6"/>
          </p:cNvCxnSpPr>
          <p:nvPr/>
        </p:nvCxnSpPr>
        <p:spPr bwMode="auto">
          <a:xfrm rot="10800000">
            <a:off x="1874838" y="4975225"/>
            <a:ext cx="563562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96" name="直接连接符 32"/>
          <p:cNvCxnSpPr>
            <a:cxnSpLocks noChangeShapeType="1"/>
            <a:stCxn id="20491" idx="2"/>
            <a:endCxn id="20488" idx="6"/>
          </p:cNvCxnSpPr>
          <p:nvPr/>
        </p:nvCxnSpPr>
        <p:spPr bwMode="auto">
          <a:xfrm rot="10800000">
            <a:off x="2941638" y="4984750"/>
            <a:ext cx="563562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497" name="Text Box 32"/>
          <p:cNvSpPr txBox="1">
            <a:spLocks noChangeArrowheads="1"/>
          </p:cNvSpPr>
          <p:nvPr/>
        </p:nvSpPr>
        <p:spPr bwMode="auto">
          <a:xfrm>
            <a:off x="6019800" y="5372100"/>
            <a:ext cx="19812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ea typeface="黑体" pitchFamily="49" charset="-122"/>
              </a:rPr>
              <a:t>有向图</a:t>
            </a:r>
            <a:r>
              <a:rPr lang="en-US" altLang="zh-CN">
                <a:ea typeface="黑体" pitchFamily="49" charset="-122"/>
              </a:rPr>
              <a:t>G2</a:t>
            </a:r>
            <a:endParaRPr lang="en-US" altLang="zh-CN" baseline="-25000">
              <a:ea typeface="黑体" pitchFamily="49" charset="-122"/>
            </a:endParaRPr>
          </a:p>
        </p:txBody>
      </p:sp>
      <p:sp>
        <p:nvSpPr>
          <p:cNvPr id="20498" name="Oval 30"/>
          <p:cNvSpPr>
            <a:spLocks noChangeArrowheads="1"/>
          </p:cNvSpPr>
          <p:nvPr/>
        </p:nvSpPr>
        <p:spPr bwMode="auto">
          <a:xfrm>
            <a:off x="5791200" y="376396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20499" name="Oval 30"/>
          <p:cNvSpPr>
            <a:spLocks noChangeArrowheads="1"/>
          </p:cNvSpPr>
          <p:nvPr/>
        </p:nvSpPr>
        <p:spPr bwMode="auto">
          <a:xfrm>
            <a:off x="7010400" y="377825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E</a:t>
            </a:r>
          </a:p>
        </p:txBody>
      </p:sp>
      <p:sp>
        <p:nvSpPr>
          <p:cNvPr id="20500" name="Oval 30"/>
          <p:cNvSpPr>
            <a:spLocks noChangeArrowheads="1"/>
          </p:cNvSpPr>
          <p:nvPr/>
        </p:nvSpPr>
        <p:spPr bwMode="auto">
          <a:xfrm>
            <a:off x="6477000" y="47625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sp>
        <p:nvSpPr>
          <p:cNvPr id="20501" name="Oval 30"/>
          <p:cNvSpPr>
            <a:spLocks noChangeArrowheads="1"/>
          </p:cNvSpPr>
          <p:nvPr/>
        </p:nvSpPr>
        <p:spPr bwMode="auto">
          <a:xfrm>
            <a:off x="7543800" y="47625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20502" name="Oval 30"/>
          <p:cNvSpPr>
            <a:spLocks noChangeArrowheads="1"/>
          </p:cNvSpPr>
          <p:nvPr/>
        </p:nvSpPr>
        <p:spPr bwMode="auto">
          <a:xfrm>
            <a:off x="5410200" y="47529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20503" name="直接箭头连接符 23"/>
          <p:cNvCxnSpPr>
            <a:cxnSpLocks noChangeShapeType="1"/>
            <a:stCxn id="20498" idx="6"/>
            <a:endCxn id="20499" idx="2"/>
          </p:cNvCxnSpPr>
          <p:nvPr/>
        </p:nvCxnSpPr>
        <p:spPr bwMode="auto">
          <a:xfrm>
            <a:off x="6294438" y="4016375"/>
            <a:ext cx="715962" cy="142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504" name="直接箭头连接符 24"/>
          <p:cNvCxnSpPr>
            <a:cxnSpLocks noChangeShapeType="1"/>
            <a:stCxn id="20499" idx="5"/>
            <a:endCxn id="20501" idx="0"/>
          </p:cNvCxnSpPr>
          <p:nvPr/>
        </p:nvCxnSpPr>
        <p:spPr bwMode="auto">
          <a:xfrm rot="16200000" flipH="1">
            <a:off x="7341394" y="4307682"/>
            <a:ext cx="554037" cy="3556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505" name="直接箭头连接符 25"/>
          <p:cNvCxnSpPr>
            <a:cxnSpLocks noChangeShapeType="1"/>
            <a:stCxn id="20498" idx="5"/>
            <a:endCxn id="20501" idx="1"/>
          </p:cNvCxnSpPr>
          <p:nvPr/>
        </p:nvCxnSpPr>
        <p:spPr bwMode="auto">
          <a:xfrm rot="16200000" flipH="1">
            <a:off x="6598444" y="3817144"/>
            <a:ext cx="641350" cy="1395412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506" name="直接箭头连接符 26"/>
          <p:cNvCxnSpPr>
            <a:cxnSpLocks noChangeShapeType="1"/>
            <a:stCxn id="20499" idx="3"/>
            <a:endCxn id="20500" idx="0"/>
          </p:cNvCxnSpPr>
          <p:nvPr/>
        </p:nvCxnSpPr>
        <p:spPr bwMode="auto">
          <a:xfrm rot="5400000">
            <a:off x="6629400" y="4308476"/>
            <a:ext cx="554037" cy="354012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507" name="直接箭头连接符 27"/>
          <p:cNvCxnSpPr>
            <a:cxnSpLocks noChangeShapeType="1"/>
            <a:stCxn id="20500" idx="6"/>
            <a:endCxn id="20501" idx="2"/>
          </p:cNvCxnSpPr>
          <p:nvPr/>
        </p:nvCxnSpPr>
        <p:spPr bwMode="auto">
          <a:xfrm>
            <a:off x="6980238" y="5014913"/>
            <a:ext cx="563562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508" name="直接箭头连接符 28"/>
          <p:cNvCxnSpPr>
            <a:cxnSpLocks noChangeShapeType="1"/>
            <a:stCxn id="20502" idx="6"/>
            <a:endCxn id="20500" idx="2"/>
          </p:cNvCxnSpPr>
          <p:nvPr/>
        </p:nvCxnSpPr>
        <p:spPr bwMode="auto">
          <a:xfrm>
            <a:off x="5913438" y="5005388"/>
            <a:ext cx="563562" cy="952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黑体" pitchFamily="49" charset="-122"/>
              </a:rPr>
              <a:t>无向图：邻接</a:t>
            </a:r>
            <a:r>
              <a:rPr lang="en-US" altLang="zh-CN" dirty="0" smtClean="0">
                <a:ea typeface="黑体" pitchFamily="49" charset="-122"/>
              </a:rPr>
              <a:t>(</a:t>
            </a:r>
            <a:r>
              <a:rPr lang="zh-CN" altLang="en-US" dirty="0" smtClean="0">
                <a:ea typeface="黑体" pitchFamily="49" charset="-122"/>
              </a:rPr>
              <a:t>链</a:t>
            </a:r>
            <a:r>
              <a:rPr lang="en-US" altLang="zh-CN" dirty="0" smtClean="0">
                <a:ea typeface="黑体" pitchFamily="49" charset="-122"/>
              </a:rPr>
              <a:t>)</a:t>
            </a:r>
            <a:r>
              <a:rPr lang="zh-CN" altLang="en-US" dirty="0" smtClean="0">
                <a:ea typeface="黑体" pitchFamily="49" charset="-122"/>
              </a:rPr>
              <a:t>表表示</a:t>
            </a: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33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latin typeface="+mn-lt"/>
                <a:ea typeface="黑体" pitchFamily="2" charset="-122"/>
              </a:rPr>
              <a:t>邻接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(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链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)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表表示：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图 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= 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顶点表 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+ 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边表</a:t>
            </a:r>
            <a:endParaRPr lang="en-US" altLang="zh-CN" sz="32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900"/>
              </a:spcBef>
              <a:defRPr/>
            </a:pPr>
            <a:r>
              <a:rPr lang="en-US" altLang="zh-CN" sz="3200" kern="0" dirty="0">
                <a:solidFill>
                  <a:srgbClr val="003399"/>
                </a:solidFill>
                <a:latin typeface="+mn-lt"/>
                <a:ea typeface="黑体" pitchFamily="2" charset="-122"/>
              </a:rPr>
              <a:t>   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顶点表：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altLang="zh-CN" sz="3200" kern="0" dirty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   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边表：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562100" y="2514600"/>
          <a:ext cx="51435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2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vertex</a:t>
                      </a: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顶点信息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altLang="zh-CN" sz="2800" b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edgelist</a:t>
                      </a:r>
                      <a:endParaRPr lang="en-US" altLang="zh-CN" sz="28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zh-CN" altLang="en-US" sz="2800" b="0" dirty="0" smtClean="0">
                          <a:solidFill>
                            <a:srgbClr val="990099"/>
                          </a:solidFill>
                          <a:latin typeface="+mj-lt"/>
                          <a:ea typeface="黑体" pitchFamily="2" charset="-122"/>
                        </a:rPr>
                        <a:t>边表头指针</a:t>
                      </a:r>
                      <a:endParaRPr lang="zh-CN" altLang="en-US" sz="2800" b="0" dirty="0">
                        <a:solidFill>
                          <a:srgbClr val="990099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11188" y="4572000"/>
          <a:ext cx="8075612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altLang="zh-CN" sz="2800" b="0" dirty="0" err="1" smtClean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adjvex</a:t>
                      </a:r>
                      <a:endParaRPr lang="en-US" altLang="zh-CN" sz="2800" b="0" dirty="0" smtClean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zh-CN" altLang="en-US" sz="2800" b="0" dirty="0" smtClean="0">
                          <a:solidFill>
                            <a:srgbClr val="FFFF00"/>
                          </a:solidFill>
                          <a:latin typeface="+mj-lt"/>
                          <a:ea typeface="黑体" pitchFamily="2" charset="-122"/>
                        </a:rPr>
                        <a:t>与此边关联的另</a:t>
                      </a:r>
                      <a:r>
                        <a:rPr lang="en-US" altLang="zh-CN" sz="2800" b="0" dirty="0" smtClean="0">
                          <a:solidFill>
                            <a:srgbClr val="FFFF00"/>
                          </a:solidFill>
                          <a:latin typeface="+mj-lt"/>
                          <a:ea typeface="黑体" pitchFamily="2" charset="-122"/>
                        </a:rPr>
                        <a:t>1</a:t>
                      </a:r>
                      <a:r>
                        <a:rPr lang="zh-CN" altLang="en-US" sz="2800" b="0" dirty="0" smtClean="0">
                          <a:solidFill>
                            <a:srgbClr val="FFFF00"/>
                          </a:solidFill>
                          <a:latin typeface="+mj-lt"/>
                          <a:ea typeface="黑体" pitchFamily="2" charset="-122"/>
                        </a:rPr>
                        <a:t>顶点</a:t>
                      </a:r>
                      <a:endParaRPr lang="en-US" altLang="zh-CN" sz="2800" b="0" dirty="0" smtClean="0">
                        <a:solidFill>
                          <a:srgbClr val="FFFF00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(</a:t>
                      </a:r>
                      <a:r>
                        <a:rPr lang="zh-CN" altLang="en-US" sz="2800" b="0" dirty="0" smtClean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邻接顶点的下标</a:t>
                      </a:r>
                      <a:r>
                        <a:rPr lang="en-US" altLang="zh-CN" sz="2800" b="0" dirty="0" smtClean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)</a:t>
                      </a:r>
                      <a:endParaRPr lang="zh-CN" altLang="en-US" sz="2800" b="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weight</a:t>
                      </a: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此边的权重</a:t>
                      </a:r>
                      <a:endParaRPr lang="en-US" altLang="zh-CN" sz="28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(</a:t>
                      </a: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无权则略</a:t>
                      </a: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)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next</a:t>
                      </a: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zh-CN" altLang="en-US" sz="2800" b="0" dirty="0" smtClean="0">
                          <a:solidFill>
                            <a:srgbClr val="990099"/>
                          </a:solidFill>
                          <a:latin typeface="+mj-lt"/>
                          <a:ea typeface="黑体" pitchFamily="2" charset="-122"/>
                        </a:rPr>
                        <a:t>指向下</a:t>
                      </a:r>
                      <a:r>
                        <a:rPr lang="en-US" altLang="zh-CN" sz="2800" b="0" dirty="0" smtClean="0">
                          <a:solidFill>
                            <a:srgbClr val="990099"/>
                          </a:solidFill>
                          <a:latin typeface="+mj-lt"/>
                          <a:ea typeface="黑体" pitchFamily="2" charset="-122"/>
                        </a:rPr>
                        <a:t>1</a:t>
                      </a:r>
                      <a:r>
                        <a:rPr lang="zh-CN" altLang="en-US" sz="2800" b="0" dirty="0" smtClean="0">
                          <a:solidFill>
                            <a:srgbClr val="990099"/>
                          </a:solidFill>
                          <a:latin typeface="+mj-lt"/>
                          <a:ea typeface="黑体" pitchFamily="2" charset="-122"/>
                        </a:rPr>
                        <a:t>条“边”</a:t>
                      </a:r>
                      <a:endParaRPr lang="zh-CN" altLang="en-US" sz="2800" b="0" dirty="0">
                        <a:solidFill>
                          <a:srgbClr val="990099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91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37911" name="Oval 30"/>
          <p:cNvSpPr>
            <a:spLocks noChangeArrowheads="1"/>
          </p:cNvSpPr>
          <p:nvPr/>
        </p:nvSpPr>
        <p:spPr bwMode="auto">
          <a:xfrm>
            <a:off x="8102600" y="1143000"/>
            <a:ext cx="508000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37912" name="Oval 30"/>
          <p:cNvSpPr>
            <a:spLocks noChangeArrowheads="1"/>
          </p:cNvSpPr>
          <p:nvPr/>
        </p:nvSpPr>
        <p:spPr bwMode="auto">
          <a:xfrm>
            <a:off x="8224838" y="3133725"/>
            <a:ext cx="508000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cxnSp>
        <p:nvCxnSpPr>
          <p:cNvPr id="37913" name="直接连接符 16"/>
          <p:cNvCxnSpPr>
            <a:cxnSpLocks noChangeShapeType="1"/>
            <a:stCxn id="37911" idx="4"/>
            <a:endCxn id="37914" idx="0"/>
          </p:cNvCxnSpPr>
          <p:nvPr/>
        </p:nvCxnSpPr>
        <p:spPr bwMode="auto">
          <a:xfrm flipH="1">
            <a:off x="8097838" y="1646238"/>
            <a:ext cx="258762" cy="56356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7914" name="Oval 30"/>
          <p:cNvSpPr>
            <a:spLocks noChangeArrowheads="1"/>
          </p:cNvSpPr>
          <p:nvPr/>
        </p:nvSpPr>
        <p:spPr bwMode="auto">
          <a:xfrm>
            <a:off x="7843838" y="2209800"/>
            <a:ext cx="508000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37915" name="直接连接符 32"/>
          <p:cNvCxnSpPr>
            <a:cxnSpLocks noChangeShapeType="1"/>
            <a:stCxn id="37914" idx="4"/>
            <a:endCxn id="37912" idx="0"/>
          </p:cNvCxnSpPr>
          <p:nvPr/>
        </p:nvCxnSpPr>
        <p:spPr bwMode="auto">
          <a:xfrm>
            <a:off x="8097838" y="2713038"/>
            <a:ext cx="381000" cy="4206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7916" name="Text Box 32"/>
          <p:cNvSpPr txBox="1">
            <a:spLocks noChangeArrowheads="1"/>
          </p:cNvSpPr>
          <p:nvPr/>
        </p:nvSpPr>
        <p:spPr bwMode="auto">
          <a:xfrm>
            <a:off x="8147050" y="1657350"/>
            <a:ext cx="69215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7917" name="Text Box 32"/>
          <p:cNvSpPr txBox="1">
            <a:spLocks noChangeArrowheads="1"/>
          </p:cNvSpPr>
          <p:nvPr/>
        </p:nvSpPr>
        <p:spPr bwMode="auto">
          <a:xfrm>
            <a:off x="7918450" y="2676525"/>
            <a:ext cx="69215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87638" y="1828800"/>
            <a:ext cx="6456362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顶点组成的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维数组；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25675" y="3886200"/>
            <a:ext cx="6918325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单链表，描述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个顶点的所有关联边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>
              <a:lnSpc>
                <a:spcPct val="130000"/>
              </a:lnSpc>
              <a:spcBef>
                <a:spcPts val="0"/>
              </a:spcBef>
              <a:buFontTx/>
              <a:buAutoNum type="arabicParenR"/>
              <a:defRPr/>
            </a:pPr>
            <a:r>
              <a:rPr lang="zh-CN" altLang="en-US" sz="3200" kern="0" dirty="0">
                <a:latin typeface="+mn-lt"/>
                <a:ea typeface="黑体" pitchFamily="2" charset="-122"/>
              </a:rPr>
              <a:t> 每条边存储几次？</a:t>
            </a:r>
            <a:endParaRPr lang="en-US" altLang="zh-CN" sz="3200" kern="0" dirty="0">
              <a:latin typeface="+mn-lt"/>
              <a:ea typeface="黑体" pitchFamily="2" charset="-122"/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n-lt"/>
                <a:ea typeface="黑体" pitchFamily="2" charset="-122"/>
              </a:rPr>
              <a:t>2)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顶点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vi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的度？</a:t>
            </a:r>
            <a:endParaRPr lang="en-US" altLang="zh-CN" sz="3200" kern="0" dirty="0">
              <a:latin typeface="+mn-lt"/>
              <a:ea typeface="黑体" pitchFamily="2" charset="-122"/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C00000"/>
                </a:solidFill>
                <a:latin typeface="+mn-lt"/>
                <a:ea typeface="黑体" pitchFamily="2" charset="-122"/>
              </a:rPr>
              <a:t>    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vi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的边表中的结点个数；</a:t>
            </a:r>
            <a:endParaRPr lang="en-US" altLang="zh-CN" sz="32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黑体" pitchFamily="49" charset="-122"/>
              </a:rPr>
              <a:t>无向图：邻接</a:t>
            </a:r>
            <a:r>
              <a:rPr lang="en-US" altLang="zh-CN" dirty="0" smtClean="0">
                <a:ea typeface="黑体" pitchFamily="49" charset="-122"/>
              </a:rPr>
              <a:t>(</a:t>
            </a:r>
            <a:r>
              <a:rPr lang="zh-CN" altLang="en-US" dirty="0" smtClean="0">
                <a:ea typeface="黑体" pitchFamily="49" charset="-122"/>
              </a:rPr>
              <a:t>链</a:t>
            </a:r>
            <a:r>
              <a:rPr lang="en-US" altLang="zh-CN" dirty="0" smtClean="0">
                <a:ea typeface="黑体" pitchFamily="49" charset="-122"/>
              </a:rPr>
              <a:t>)</a:t>
            </a:r>
            <a:r>
              <a:rPr lang="zh-CN" altLang="en-US" dirty="0" smtClean="0">
                <a:ea typeface="黑体" pitchFamily="49" charset="-122"/>
              </a:rPr>
              <a:t>表表示</a:t>
            </a:r>
          </a:p>
        </p:txBody>
      </p:sp>
      <p:sp>
        <p:nvSpPr>
          <p:cNvPr id="38916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24000" y="3700463"/>
          <a:ext cx="1404938" cy="25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838200" y="3700463"/>
          <a:ext cx="609600" cy="25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Line 91"/>
          <p:cNvSpPr>
            <a:spLocks noChangeShapeType="1"/>
          </p:cNvSpPr>
          <p:nvPr/>
        </p:nvSpPr>
        <p:spPr bwMode="auto">
          <a:xfrm>
            <a:off x="2733675" y="3952875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92"/>
          <p:cNvSpPr>
            <a:spLocks noChangeArrowheads="1"/>
          </p:cNvSpPr>
          <p:nvPr/>
        </p:nvSpPr>
        <p:spPr bwMode="auto">
          <a:xfrm>
            <a:off x="4267200" y="370046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22" name="Rectangle 93"/>
          <p:cNvSpPr>
            <a:spLocks noChangeArrowheads="1"/>
          </p:cNvSpPr>
          <p:nvPr/>
        </p:nvSpPr>
        <p:spPr bwMode="auto">
          <a:xfrm>
            <a:off x="3309938" y="370046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</a:rPr>
              <a:t>1</a:t>
            </a:r>
            <a:endParaRPr lang="en-US" altLang="zh-CN" sz="3200" baseline="-25000" dirty="0">
              <a:solidFill>
                <a:schemeClr val="bg1"/>
              </a:solidFill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1524000" y="3048000"/>
            <a:ext cx="14478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sz="3000" dirty="0">
                <a:latin typeface="+mj-lt"/>
                <a:ea typeface="黑体" pitchFamily="2" charset="-122"/>
              </a:rPr>
              <a:t>顶点表</a:t>
            </a:r>
            <a:endParaRPr lang="en-US" altLang="zh-CN" sz="3000" dirty="0">
              <a:latin typeface="+mj-lt"/>
              <a:ea typeface="黑体" pitchFamily="2" charset="-122"/>
            </a:endParaRP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4419600" y="3048000"/>
            <a:ext cx="1676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sz="3000" dirty="0">
                <a:latin typeface="+mj-lt"/>
                <a:ea typeface="黑体" pitchFamily="2" charset="-122"/>
              </a:rPr>
              <a:t>边表</a:t>
            </a:r>
            <a:endParaRPr lang="en-US" altLang="zh-CN" sz="3000" dirty="0">
              <a:latin typeface="+mj-lt"/>
              <a:ea typeface="黑体" pitchFamily="2" charset="-122"/>
            </a:endParaRPr>
          </a:p>
        </p:txBody>
      </p:sp>
      <p:sp>
        <p:nvSpPr>
          <p:cNvPr id="38948" name="Oval 30"/>
          <p:cNvSpPr>
            <a:spLocks noChangeArrowheads="1"/>
          </p:cNvSpPr>
          <p:nvPr/>
        </p:nvSpPr>
        <p:spPr bwMode="auto">
          <a:xfrm>
            <a:off x="6324600" y="18288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38949" name="Oval 30"/>
          <p:cNvSpPr>
            <a:spLocks noChangeArrowheads="1"/>
          </p:cNvSpPr>
          <p:nvPr/>
        </p:nvSpPr>
        <p:spPr bwMode="auto">
          <a:xfrm>
            <a:off x="7620000" y="18288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38950" name="Oval 30"/>
          <p:cNvSpPr>
            <a:spLocks noChangeArrowheads="1"/>
          </p:cNvSpPr>
          <p:nvPr/>
        </p:nvSpPr>
        <p:spPr bwMode="auto">
          <a:xfrm>
            <a:off x="6400800" y="28956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38951" name="直接连接符 45"/>
          <p:cNvCxnSpPr>
            <a:cxnSpLocks noChangeShapeType="1"/>
            <a:stCxn id="38949" idx="5"/>
            <a:endCxn id="38952" idx="0"/>
          </p:cNvCxnSpPr>
          <p:nvPr/>
        </p:nvCxnSpPr>
        <p:spPr bwMode="auto">
          <a:xfrm rot="5400000">
            <a:off x="7769225" y="2524125"/>
            <a:ext cx="603250" cy="1397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8952" name="Oval 30"/>
          <p:cNvSpPr>
            <a:spLocks noChangeArrowheads="1"/>
          </p:cNvSpPr>
          <p:nvPr/>
        </p:nvSpPr>
        <p:spPr bwMode="auto">
          <a:xfrm>
            <a:off x="7696200" y="28956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38953" name="直接连接符 28"/>
          <p:cNvCxnSpPr>
            <a:cxnSpLocks noChangeShapeType="1"/>
            <a:stCxn id="38949" idx="2"/>
            <a:endCxn id="38948" idx="6"/>
          </p:cNvCxnSpPr>
          <p:nvPr/>
        </p:nvCxnSpPr>
        <p:spPr bwMode="auto">
          <a:xfrm rot="10800000">
            <a:off x="6934200" y="2100263"/>
            <a:ext cx="685800" cy="1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954" name="直接连接符 32"/>
          <p:cNvCxnSpPr>
            <a:cxnSpLocks noChangeShapeType="1"/>
            <a:stCxn id="38950" idx="1"/>
            <a:endCxn id="38948" idx="4"/>
          </p:cNvCxnSpPr>
          <p:nvPr/>
        </p:nvCxnSpPr>
        <p:spPr bwMode="auto">
          <a:xfrm rot="5400000" flipH="1" flipV="1">
            <a:off x="6257925" y="2603500"/>
            <a:ext cx="603250" cy="1397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955" name="直接连接符 32"/>
          <p:cNvCxnSpPr>
            <a:cxnSpLocks noChangeShapeType="1"/>
            <a:stCxn id="38952" idx="2"/>
            <a:endCxn id="38950" idx="6"/>
          </p:cNvCxnSpPr>
          <p:nvPr/>
        </p:nvCxnSpPr>
        <p:spPr bwMode="auto">
          <a:xfrm rot="10800000">
            <a:off x="7010400" y="3167063"/>
            <a:ext cx="685800" cy="1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956" name="直接连接符 50"/>
          <p:cNvCxnSpPr>
            <a:cxnSpLocks noChangeShapeType="1"/>
            <a:stCxn id="38949" idx="3"/>
            <a:endCxn id="38950" idx="7"/>
          </p:cNvCxnSpPr>
          <p:nvPr/>
        </p:nvCxnSpPr>
        <p:spPr bwMode="auto">
          <a:xfrm rot="5400000">
            <a:off x="6973887" y="2239963"/>
            <a:ext cx="682625" cy="787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8957" name="Text Box 32"/>
          <p:cNvSpPr txBox="1">
            <a:spLocks noChangeArrowheads="1"/>
          </p:cNvSpPr>
          <p:nvPr/>
        </p:nvSpPr>
        <p:spPr bwMode="auto">
          <a:xfrm>
            <a:off x="7086600" y="16002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6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8958" name="Text Box 32"/>
          <p:cNvSpPr txBox="1">
            <a:spLocks noChangeArrowheads="1"/>
          </p:cNvSpPr>
          <p:nvPr/>
        </p:nvSpPr>
        <p:spPr bwMode="auto">
          <a:xfrm>
            <a:off x="8001000" y="2270125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8959" name="Text Box 32"/>
          <p:cNvSpPr txBox="1">
            <a:spLocks noChangeArrowheads="1"/>
          </p:cNvSpPr>
          <p:nvPr/>
        </p:nvSpPr>
        <p:spPr bwMode="auto">
          <a:xfrm>
            <a:off x="6934200" y="2193925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8960" name="Text Box 32"/>
          <p:cNvSpPr txBox="1">
            <a:spLocks noChangeArrowheads="1"/>
          </p:cNvSpPr>
          <p:nvPr/>
        </p:nvSpPr>
        <p:spPr bwMode="auto">
          <a:xfrm>
            <a:off x="7239000" y="26289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8961" name="Text Box 32"/>
          <p:cNvSpPr txBox="1">
            <a:spLocks noChangeArrowheads="1"/>
          </p:cNvSpPr>
          <p:nvPr/>
        </p:nvSpPr>
        <p:spPr bwMode="auto">
          <a:xfrm>
            <a:off x="6172200" y="2232025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2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57" name="Rectangle 93"/>
          <p:cNvSpPr>
            <a:spLocks noChangeArrowheads="1"/>
          </p:cNvSpPr>
          <p:nvPr/>
        </p:nvSpPr>
        <p:spPr bwMode="auto">
          <a:xfrm>
            <a:off x="3810000" y="3698875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2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58" name="Line 91"/>
          <p:cNvSpPr>
            <a:spLocks noChangeShapeType="1"/>
          </p:cNvSpPr>
          <p:nvPr/>
        </p:nvSpPr>
        <p:spPr bwMode="auto">
          <a:xfrm>
            <a:off x="4562475" y="391160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92"/>
          <p:cNvSpPr>
            <a:spLocks noChangeArrowheads="1"/>
          </p:cNvSpPr>
          <p:nvPr/>
        </p:nvSpPr>
        <p:spPr bwMode="auto">
          <a:xfrm>
            <a:off x="6096000" y="3698875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60" name="Rectangle 93"/>
          <p:cNvSpPr>
            <a:spLocks noChangeArrowheads="1"/>
          </p:cNvSpPr>
          <p:nvPr/>
        </p:nvSpPr>
        <p:spPr bwMode="auto">
          <a:xfrm>
            <a:off x="5138738" y="3698875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</a:rPr>
              <a:t>3</a:t>
            </a:r>
            <a:endParaRPr lang="en-US" altLang="zh-CN" sz="3200" baseline="-25000" dirty="0">
              <a:solidFill>
                <a:schemeClr val="bg1"/>
              </a:solidFill>
            </a:endParaRPr>
          </a:p>
        </p:txBody>
      </p:sp>
      <p:sp>
        <p:nvSpPr>
          <p:cNvPr id="61" name="Rectangle 93"/>
          <p:cNvSpPr>
            <a:spLocks noChangeArrowheads="1"/>
          </p:cNvSpPr>
          <p:nvPr/>
        </p:nvSpPr>
        <p:spPr bwMode="auto">
          <a:xfrm>
            <a:off x="5638800" y="3698875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6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62" name="Line 91"/>
          <p:cNvSpPr>
            <a:spLocks noChangeShapeType="1"/>
          </p:cNvSpPr>
          <p:nvPr/>
        </p:nvSpPr>
        <p:spPr bwMode="auto">
          <a:xfrm>
            <a:off x="2743200" y="46720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Rectangle 92"/>
          <p:cNvSpPr>
            <a:spLocks noChangeArrowheads="1"/>
          </p:cNvSpPr>
          <p:nvPr/>
        </p:nvSpPr>
        <p:spPr bwMode="auto">
          <a:xfrm>
            <a:off x="4276725" y="44196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64" name="Rectangle 93"/>
          <p:cNvSpPr>
            <a:spLocks noChangeArrowheads="1"/>
          </p:cNvSpPr>
          <p:nvPr/>
        </p:nvSpPr>
        <p:spPr bwMode="auto">
          <a:xfrm>
            <a:off x="3319463" y="44196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65" name="Rectangle 93"/>
          <p:cNvSpPr>
            <a:spLocks noChangeArrowheads="1"/>
          </p:cNvSpPr>
          <p:nvPr/>
        </p:nvSpPr>
        <p:spPr bwMode="auto">
          <a:xfrm>
            <a:off x="3819525" y="44180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2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66" name="Line 91"/>
          <p:cNvSpPr>
            <a:spLocks noChangeShapeType="1"/>
          </p:cNvSpPr>
          <p:nvPr/>
        </p:nvSpPr>
        <p:spPr bwMode="auto">
          <a:xfrm>
            <a:off x="4572000" y="46307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Rectangle 92"/>
          <p:cNvSpPr>
            <a:spLocks noChangeArrowheads="1"/>
          </p:cNvSpPr>
          <p:nvPr/>
        </p:nvSpPr>
        <p:spPr bwMode="auto">
          <a:xfrm>
            <a:off x="6105525" y="44180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68" name="Rectangle 93"/>
          <p:cNvSpPr>
            <a:spLocks noChangeArrowheads="1"/>
          </p:cNvSpPr>
          <p:nvPr/>
        </p:nvSpPr>
        <p:spPr bwMode="auto">
          <a:xfrm>
            <a:off x="5148263" y="44180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>
                <a:solidFill>
                  <a:schemeClr val="bg1"/>
                </a:solidFill>
              </a:rPr>
              <a:t>2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69" name="Rectangle 93"/>
          <p:cNvSpPr>
            <a:spLocks noChangeArrowheads="1"/>
          </p:cNvSpPr>
          <p:nvPr/>
        </p:nvSpPr>
        <p:spPr bwMode="auto">
          <a:xfrm>
            <a:off x="5648325" y="44180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3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70" name="Line 91"/>
          <p:cNvSpPr>
            <a:spLocks noChangeShapeType="1"/>
          </p:cNvSpPr>
          <p:nvPr/>
        </p:nvSpPr>
        <p:spPr bwMode="auto">
          <a:xfrm>
            <a:off x="6375400" y="46307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Rectangle 92"/>
          <p:cNvSpPr>
            <a:spLocks noChangeArrowheads="1"/>
          </p:cNvSpPr>
          <p:nvPr/>
        </p:nvSpPr>
        <p:spPr bwMode="auto">
          <a:xfrm>
            <a:off x="7908925" y="44196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72" name="Rectangle 93"/>
          <p:cNvSpPr>
            <a:spLocks noChangeArrowheads="1"/>
          </p:cNvSpPr>
          <p:nvPr/>
        </p:nvSpPr>
        <p:spPr bwMode="auto">
          <a:xfrm>
            <a:off x="6951663" y="44196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73" name="Rectangle 93"/>
          <p:cNvSpPr>
            <a:spLocks noChangeArrowheads="1"/>
          </p:cNvSpPr>
          <p:nvPr/>
        </p:nvSpPr>
        <p:spPr bwMode="auto">
          <a:xfrm>
            <a:off x="7451725" y="4419600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5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82" name="Line 91"/>
          <p:cNvSpPr>
            <a:spLocks noChangeShapeType="1"/>
          </p:cNvSpPr>
          <p:nvPr/>
        </p:nvSpPr>
        <p:spPr bwMode="auto">
          <a:xfrm>
            <a:off x="2743200" y="52816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Rectangle 92"/>
          <p:cNvSpPr>
            <a:spLocks noChangeArrowheads="1"/>
          </p:cNvSpPr>
          <p:nvPr/>
        </p:nvSpPr>
        <p:spPr bwMode="auto">
          <a:xfrm>
            <a:off x="4276725" y="50292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84" name="Rectangle 93"/>
          <p:cNvSpPr>
            <a:spLocks noChangeArrowheads="1"/>
          </p:cNvSpPr>
          <p:nvPr/>
        </p:nvSpPr>
        <p:spPr bwMode="auto">
          <a:xfrm>
            <a:off x="3319463" y="50292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85" name="Rectangle 93"/>
          <p:cNvSpPr>
            <a:spLocks noChangeArrowheads="1"/>
          </p:cNvSpPr>
          <p:nvPr/>
        </p:nvSpPr>
        <p:spPr bwMode="auto">
          <a:xfrm>
            <a:off x="3819525" y="50276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3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86" name="Line 91"/>
          <p:cNvSpPr>
            <a:spLocks noChangeShapeType="1"/>
          </p:cNvSpPr>
          <p:nvPr/>
        </p:nvSpPr>
        <p:spPr bwMode="auto">
          <a:xfrm>
            <a:off x="4572000" y="52403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Rectangle 92"/>
          <p:cNvSpPr>
            <a:spLocks noChangeArrowheads="1"/>
          </p:cNvSpPr>
          <p:nvPr/>
        </p:nvSpPr>
        <p:spPr bwMode="auto">
          <a:xfrm>
            <a:off x="6105525" y="50276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88" name="Rectangle 93"/>
          <p:cNvSpPr>
            <a:spLocks noChangeArrowheads="1"/>
          </p:cNvSpPr>
          <p:nvPr/>
        </p:nvSpPr>
        <p:spPr bwMode="auto">
          <a:xfrm>
            <a:off x="5148263" y="50276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89" name="Rectangle 93"/>
          <p:cNvSpPr>
            <a:spLocks noChangeArrowheads="1"/>
          </p:cNvSpPr>
          <p:nvPr/>
        </p:nvSpPr>
        <p:spPr bwMode="auto">
          <a:xfrm>
            <a:off x="5648325" y="50276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4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90" name="Line 91"/>
          <p:cNvSpPr>
            <a:spLocks noChangeShapeType="1"/>
          </p:cNvSpPr>
          <p:nvPr/>
        </p:nvSpPr>
        <p:spPr bwMode="auto">
          <a:xfrm>
            <a:off x="2743200" y="59674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Rectangle 92"/>
          <p:cNvSpPr>
            <a:spLocks noChangeArrowheads="1"/>
          </p:cNvSpPr>
          <p:nvPr/>
        </p:nvSpPr>
        <p:spPr bwMode="auto">
          <a:xfrm>
            <a:off x="4276725" y="5715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92" name="Rectangle 93"/>
          <p:cNvSpPr>
            <a:spLocks noChangeArrowheads="1"/>
          </p:cNvSpPr>
          <p:nvPr/>
        </p:nvSpPr>
        <p:spPr bwMode="auto">
          <a:xfrm>
            <a:off x="3319463" y="5715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93" name="Rectangle 93"/>
          <p:cNvSpPr>
            <a:spLocks noChangeArrowheads="1"/>
          </p:cNvSpPr>
          <p:nvPr/>
        </p:nvSpPr>
        <p:spPr bwMode="auto">
          <a:xfrm>
            <a:off x="3819525" y="57134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6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94" name="Line 91"/>
          <p:cNvSpPr>
            <a:spLocks noChangeShapeType="1"/>
          </p:cNvSpPr>
          <p:nvPr/>
        </p:nvSpPr>
        <p:spPr bwMode="auto">
          <a:xfrm>
            <a:off x="4572000" y="59261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92"/>
          <p:cNvSpPr>
            <a:spLocks noChangeArrowheads="1"/>
          </p:cNvSpPr>
          <p:nvPr/>
        </p:nvSpPr>
        <p:spPr bwMode="auto">
          <a:xfrm>
            <a:off x="6105525" y="57134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96" name="Rectangle 93"/>
          <p:cNvSpPr>
            <a:spLocks noChangeArrowheads="1"/>
          </p:cNvSpPr>
          <p:nvPr/>
        </p:nvSpPr>
        <p:spPr bwMode="auto">
          <a:xfrm>
            <a:off x="5148263" y="57134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97" name="Rectangle 93"/>
          <p:cNvSpPr>
            <a:spLocks noChangeArrowheads="1"/>
          </p:cNvSpPr>
          <p:nvPr/>
        </p:nvSpPr>
        <p:spPr bwMode="auto">
          <a:xfrm>
            <a:off x="5648325" y="57134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5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98" name="Line 91"/>
          <p:cNvSpPr>
            <a:spLocks noChangeShapeType="1"/>
          </p:cNvSpPr>
          <p:nvPr/>
        </p:nvSpPr>
        <p:spPr bwMode="auto">
          <a:xfrm>
            <a:off x="6375400" y="59261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Rectangle 92"/>
          <p:cNvSpPr>
            <a:spLocks noChangeArrowheads="1"/>
          </p:cNvSpPr>
          <p:nvPr/>
        </p:nvSpPr>
        <p:spPr bwMode="auto">
          <a:xfrm>
            <a:off x="7908925" y="5715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100" name="Rectangle 93"/>
          <p:cNvSpPr>
            <a:spLocks noChangeArrowheads="1"/>
          </p:cNvSpPr>
          <p:nvPr/>
        </p:nvSpPr>
        <p:spPr bwMode="auto">
          <a:xfrm>
            <a:off x="6951663" y="5715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>
                <a:solidFill>
                  <a:schemeClr val="bg1"/>
                </a:solidFill>
              </a:rPr>
              <a:t>2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101" name="Rectangle 93"/>
          <p:cNvSpPr>
            <a:spLocks noChangeArrowheads="1"/>
          </p:cNvSpPr>
          <p:nvPr/>
        </p:nvSpPr>
        <p:spPr bwMode="auto">
          <a:xfrm>
            <a:off x="7451725" y="5715000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4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102" name="Rectangle 4"/>
          <p:cNvSpPr>
            <a:spLocks noChangeArrowheads="1"/>
          </p:cNvSpPr>
          <p:nvPr/>
        </p:nvSpPr>
        <p:spPr bwMode="auto">
          <a:xfrm>
            <a:off x="533400" y="3048000"/>
            <a:ext cx="10668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sz="3000" dirty="0">
                <a:latin typeface="+mj-lt"/>
                <a:ea typeface="黑体" pitchFamily="2" charset="-122"/>
              </a:rPr>
              <a:t>下标</a:t>
            </a:r>
            <a:endParaRPr lang="en-US" altLang="zh-CN" sz="3000" dirty="0">
              <a:latin typeface="+mj-lt"/>
              <a:ea typeface="黑体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343400" y="1066800"/>
            <a:ext cx="9364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2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次 </a:t>
            </a:r>
            <a:endParaRPr lang="zh-CN" altLang="en-US" sz="320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58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7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黑体" pitchFamily="49" charset="-122"/>
              </a:rPr>
              <a:t>有向图：邻接</a:t>
            </a:r>
            <a:r>
              <a:rPr lang="en-US" altLang="zh-CN" dirty="0" smtClean="0">
                <a:ea typeface="黑体" pitchFamily="49" charset="-122"/>
              </a:rPr>
              <a:t>(</a:t>
            </a:r>
            <a:r>
              <a:rPr lang="zh-CN" altLang="en-US" dirty="0" smtClean="0">
                <a:ea typeface="黑体" pitchFamily="49" charset="-122"/>
              </a:rPr>
              <a:t>链</a:t>
            </a:r>
            <a:r>
              <a:rPr lang="en-US" altLang="zh-CN" dirty="0" smtClean="0">
                <a:ea typeface="黑体" pitchFamily="49" charset="-122"/>
              </a:rPr>
              <a:t>)</a:t>
            </a:r>
            <a:r>
              <a:rPr lang="zh-CN" altLang="en-US" dirty="0" smtClean="0">
                <a:ea typeface="黑体" pitchFamily="49" charset="-122"/>
              </a:rPr>
              <a:t>表表示</a:t>
            </a: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152400" y="1066800"/>
            <a:ext cx="8991600" cy="533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altLang="zh-CN" sz="3200" kern="0" dirty="0">
                <a:latin typeface="+mn-lt"/>
                <a:ea typeface="黑体" pitchFamily="2" charset="-122"/>
              </a:rPr>
              <a:t>1. 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有向图 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=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顶点表 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+</a:t>
            </a:r>
            <a:endParaRPr lang="en-US" altLang="zh-CN" sz="3200" kern="0" dirty="0">
              <a:solidFill>
                <a:srgbClr val="C00000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     </a:t>
            </a:r>
            <a:r>
              <a:rPr lang="en-US" altLang="zh-CN" sz="32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顶点表：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     </a:t>
            </a:r>
            <a:r>
              <a:rPr lang="en-US" altLang="zh-CN" sz="3200" kern="0" dirty="0" smtClean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出边表：</a:t>
            </a:r>
            <a:endParaRPr lang="en-US" altLang="zh-CN" sz="3200" kern="0" dirty="0">
              <a:solidFill>
                <a:srgbClr val="FF0000"/>
              </a:solidFill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219200" y="2514600"/>
          <a:ext cx="55626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vertex</a:t>
                      </a: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顶点信息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altLang="zh-CN" sz="2800" b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edgelist</a:t>
                      </a:r>
                      <a:endParaRPr lang="en-US" altLang="zh-CN" sz="28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zh-CN" altLang="en-US" sz="2800" b="0" dirty="0" smtClean="0">
                          <a:solidFill>
                            <a:srgbClr val="990099"/>
                          </a:solidFill>
                          <a:latin typeface="+mj-lt"/>
                          <a:ea typeface="黑体" pitchFamily="2" charset="-122"/>
                        </a:rPr>
                        <a:t>出边表头指针</a:t>
                      </a:r>
                      <a:endParaRPr lang="zh-CN" altLang="en-US" sz="2800" b="0" dirty="0">
                        <a:solidFill>
                          <a:srgbClr val="990099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09600" y="4572000"/>
          <a:ext cx="80010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altLang="zh-CN" sz="2800" b="0" dirty="0" err="1" smtClean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adjvex</a:t>
                      </a:r>
                      <a:endParaRPr lang="en-US" altLang="zh-CN" sz="2800" b="0" dirty="0" smtClean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zh-CN" altLang="en-US" sz="2800" b="0" dirty="0" smtClean="0">
                          <a:solidFill>
                            <a:srgbClr val="FFFF00"/>
                          </a:solidFill>
                          <a:latin typeface="+mj-lt"/>
                          <a:ea typeface="黑体" pitchFamily="2" charset="-122"/>
                        </a:rPr>
                        <a:t>此边的终点</a:t>
                      </a:r>
                      <a:endParaRPr lang="en-US" altLang="zh-CN" sz="2800" b="0" dirty="0" smtClean="0">
                        <a:solidFill>
                          <a:srgbClr val="FFFF00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在顶点表中的下标</a:t>
                      </a:r>
                      <a:endParaRPr lang="zh-CN" altLang="en-US" sz="2800" b="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weight</a:t>
                      </a: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此边的权重</a:t>
                      </a:r>
                      <a:endParaRPr lang="en-US" altLang="zh-CN" sz="28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(</a:t>
                      </a: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无权则略</a:t>
                      </a: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)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next</a:t>
                      </a: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zh-CN" altLang="en-US" sz="2800" b="0" dirty="0" smtClean="0">
                          <a:solidFill>
                            <a:srgbClr val="990099"/>
                          </a:solidFill>
                          <a:latin typeface="+mj-lt"/>
                          <a:ea typeface="黑体" pitchFamily="2" charset="-122"/>
                        </a:rPr>
                        <a:t>指向下</a:t>
                      </a:r>
                      <a:r>
                        <a:rPr lang="en-US" altLang="zh-CN" sz="2800" b="0" dirty="0" smtClean="0">
                          <a:solidFill>
                            <a:srgbClr val="990099"/>
                          </a:solidFill>
                          <a:latin typeface="+mj-lt"/>
                          <a:ea typeface="黑体" pitchFamily="2" charset="-122"/>
                        </a:rPr>
                        <a:t>1</a:t>
                      </a:r>
                      <a:r>
                        <a:rPr lang="zh-CN" altLang="en-US" sz="2800" b="0" dirty="0" smtClean="0">
                          <a:solidFill>
                            <a:srgbClr val="990099"/>
                          </a:solidFill>
                          <a:latin typeface="+mj-lt"/>
                          <a:ea typeface="黑体" pitchFamily="2" charset="-122"/>
                        </a:rPr>
                        <a:t>条“出边”</a:t>
                      </a:r>
                      <a:endParaRPr lang="zh-CN" altLang="en-US" sz="2800" b="0" dirty="0">
                        <a:solidFill>
                          <a:srgbClr val="990099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958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39959" name="Oval 30"/>
          <p:cNvSpPr>
            <a:spLocks noChangeArrowheads="1"/>
          </p:cNvSpPr>
          <p:nvPr/>
        </p:nvSpPr>
        <p:spPr bwMode="auto">
          <a:xfrm>
            <a:off x="7772400" y="142875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39960" name="Oval 30"/>
          <p:cNvSpPr>
            <a:spLocks noChangeArrowheads="1"/>
          </p:cNvSpPr>
          <p:nvPr/>
        </p:nvSpPr>
        <p:spPr bwMode="auto">
          <a:xfrm>
            <a:off x="7239000" y="22860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cxnSp>
        <p:nvCxnSpPr>
          <p:cNvPr id="39961" name="直接连接符 16"/>
          <p:cNvCxnSpPr>
            <a:cxnSpLocks noChangeShapeType="1"/>
            <a:stCxn id="39959" idx="5"/>
            <a:endCxn id="39962" idx="0"/>
          </p:cNvCxnSpPr>
          <p:nvPr/>
        </p:nvCxnSpPr>
        <p:spPr bwMode="auto">
          <a:xfrm rot="16200000" flipH="1">
            <a:off x="7962107" y="2099469"/>
            <a:ext cx="636587" cy="1555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9962" name="Oval 30"/>
          <p:cNvSpPr>
            <a:spLocks noChangeArrowheads="1"/>
          </p:cNvSpPr>
          <p:nvPr/>
        </p:nvSpPr>
        <p:spPr bwMode="auto">
          <a:xfrm>
            <a:off x="8107363" y="249555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39963" name="直接连接符 32"/>
          <p:cNvCxnSpPr>
            <a:cxnSpLocks noChangeShapeType="1"/>
            <a:stCxn id="39962" idx="2"/>
            <a:endCxn id="39960" idx="6"/>
          </p:cNvCxnSpPr>
          <p:nvPr/>
        </p:nvCxnSpPr>
        <p:spPr bwMode="auto">
          <a:xfrm rot="10800000">
            <a:off x="7742238" y="2538413"/>
            <a:ext cx="365125" cy="20955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9964" name="Text Box 32"/>
          <p:cNvSpPr txBox="1">
            <a:spLocks noChangeArrowheads="1"/>
          </p:cNvSpPr>
          <p:nvPr/>
        </p:nvSpPr>
        <p:spPr bwMode="auto">
          <a:xfrm>
            <a:off x="8305800" y="1870075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9965" name="Text Box 32"/>
          <p:cNvSpPr txBox="1">
            <a:spLocks noChangeArrowheads="1"/>
          </p:cNvSpPr>
          <p:nvPr/>
        </p:nvSpPr>
        <p:spPr bwMode="auto">
          <a:xfrm>
            <a:off x="7696200" y="25908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39966" name="直接连接符 32"/>
          <p:cNvCxnSpPr>
            <a:cxnSpLocks noChangeShapeType="1"/>
            <a:stCxn id="39959" idx="3"/>
            <a:endCxn id="39960" idx="0"/>
          </p:cNvCxnSpPr>
          <p:nvPr/>
        </p:nvCxnSpPr>
        <p:spPr bwMode="auto">
          <a:xfrm rot="5400000">
            <a:off x="7454900" y="1895476"/>
            <a:ext cx="427037" cy="3540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9967" name="Text Box 32"/>
          <p:cNvSpPr txBox="1">
            <a:spLocks noChangeArrowheads="1"/>
          </p:cNvSpPr>
          <p:nvPr/>
        </p:nvSpPr>
        <p:spPr bwMode="auto">
          <a:xfrm>
            <a:off x="7315200" y="16002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67000" y="1809750"/>
            <a:ext cx="64008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顶点组成的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维数组；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67000" y="3840163"/>
            <a:ext cx="6858000" cy="7318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以当前顶点为“起点”的所有边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70350" y="1066800"/>
            <a:ext cx="14157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200" kern="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出边表</a:t>
            </a:r>
            <a:endParaRPr lang="zh-CN" altLang="en-US" sz="3200" dirty="0">
              <a:solidFill>
                <a:srgbClr val="FF0000"/>
              </a:solidFill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1219200" y="3657600"/>
            <a:ext cx="7543800" cy="2590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endParaRPr lang="en-US" altLang="zh-CN" sz="3000" kern="0" dirty="0">
              <a:latin typeface="黑体" pitchFamily="2" charset="-122"/>
              <a:ea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000" kern="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图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219200" y="1143000"/>
            <a:ext cx="7543800" cy="2514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"/>
              </a:lnSpc>
              <a:spcBef>
                <a:spcPts val="600"/>
              </a:spcBef>
              <a:buFontTx/>
              <a:buChar char="•"/>
              <a:defRPr/>
            </a:pPr>
            <a:endParaRPr lang="en-US" altLang="zh-CN" sz="3000" kern="0" dirty="0">
              <a:solidFill>
                <a:srgbClr val="003399"/>
              </a:solidFill>
              <a:latin typeface="Arial" charset="0"/>
              <a:ea typeface="黑体" pitchFamily="2" charset="-122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Tx/>
              <a:buChar char="•"/>
              <a:defRPr/>
            </a:pPr>
            <a:r>
              <a:rPr lang="zh-CN" altLang="en-US" sz="3000" kern="0" dirty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树：</a:t>
            </a:r>
            <a:endParaRPr lang="en-US" altLang="zh-CN" sz="3000" kern="0" dirty="0">
              <a:solidFill>
                <a:srgbClr val="003399"/>
              </a:solidFill>
              <a:latin typeface="Arial" charset="0"/>
              <a:ea typeface="黑体" pitchFamily="2" charset="-122"/>
            </a:endParaRPr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latin typeface="Arial" charset="0"/>
                <a:ea typeface="黑体" pitchFamily="2" charset="-122"/>
              </a:rPr>
              <a:t>          除根外，每个结点只有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1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个父亲；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342900" indent="-342900">
              <a:lnSpc>
                <a:spcPct val="140000"/>
              </a:lnSpc>
              <a:spcBef>
                <a:spcPts val="1200"/>
              </a:spcBef>
              <a:buFontTx/>
              <a:buChar char="•"/>
              <a:defRPr/>
            </a:pPr>
            <a:r>
              <a:rPr lang="zh-CN" altLang="en-US" sz="3000" kern="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二叉树：</a:t>
            </a:r>
            <a:endParaRPr lang="zh-CN" altLang="en-US" sz="3000" dirty="0">
              <a:latin typeface="Arial" charset="0"/>
              <a:ea typeface="黑体" pitchFamily="2" charset="-122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回顾</a:t>
            </a:r>
          </a:p>
        </p:txBody>
      </p:sp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533400" y="1143000"/>
            <a:ext cx="685800" cy="51054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30000"/>
              </a:lnSpc>
              <a:spcBef>
                <a:spcPts val="0"/>
              </a:spcBef>
              <a:defRPr/>
            </a:pPr>
            <a:endParaRPr lang="en-US" altLang="zh-CN" sz="3000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zh-CN" altLang="en-US" sz="30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逻辑结构</a:t>
            </a:r>
            <a:endParaRPr lang="en-US" altLang="zh-CN" sz="3000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zh-CN" altLang="en-US" sz="30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：非线性结构</a:t>
            </a:r>
          </a:p>
        </p:txBody>
      </p:sp>
      <p:sp>
        <p:nvSpPr>
          <p:cNvPr id="7" name="矩形 6"/>
          <p:cNvSpPr/>
          <p:nvPr/>
        </p:nvSpPr>
        <p:spPr>
          <a:xfrm>
            <a:off x="2286000" y="1314450"/>
            <a:ext cx="4800600" cy="6080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000" kern="0" dirty="0">
                <a:latin typeface="Arial" charset="0"/>
                <a:ea typeface="黑体" pitchFamily="2" charset="-122"/>
              </a:rPr>
              <a:t>一个结点可以有多个孩子；</a:t>
            </a:r>
            <a:endParaRPr lang="zh-CN" altLang="en-US" sz="3000" dirty="0">
              <a:latin typeface="Arial" charset="0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4200" y="2692400"/>
            <a:ext cx="4629150" cy="6604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40000"/>
              </a:lnSpc>
              <a:spcBef>
                <a:spcPts val="1200"/>
              </a:spcBef>
              <a:defRPr/>
            </a:pPr>
            <a:r>
              <a:rPr lang="zh-CN" altLang="en-US" sz="3000" kern="0" dirty="0">
                <a:latin typeface="Arial" charset="0"/>
                <a:ea typeface="黑体" pitchFamily="2" charset="-122"/>
              </a:rPr>
              <a:t>一个结点最多有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2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个孩子；</a:t>
            </a:r>
            <a:endParaRPr lang="zh-CN" altLang="en-US" sz="3000" dirty="0">
              <a:latin typeface="Arial" charset="0"/>
              <a:ea typeface="黑体" pitchFamily="2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162800" y="1143000"/>
            <a:ext cx="1600200" cy="523875"/>
          </a:xfrm>
          <a:prstGeom prst="rect">
            <a:avLst/>
          </a:prstGeom>
          <a:solidFill>
            <a:srgbClr val="226845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ea typeface="黑体" pitchFamily="49" charset="-122"/>
              </a:rPr>
              <a:t>层次性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2"/>
          <p:cNvSpPr txBox="1">
            <a:spLocks noChangeArrowheads="1"/>
          </p:cNvSpPr>
          <p:nvPr/>
        </p:nvSpPr>
        <p:spPr bwMode="auto">
          <a:xfrm>
            <a:off x="152400" y="1066800"/>
            <a:ext cx="89916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algn="just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sz="3000" kern="0" dirty="0">
                <a:latin typeface="+mn-lt"/>
                <a:ea typeface="黑体" pitchFamily="2" charset="-122"/>
              </a:rPr>
              <a:t>1.  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有向图 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= 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顶点表 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+ </a:t>
            </a:r>
            <a:r>
              <a:rPr lang="zh-CN" altLang="en-US" sz="3000" kern="0" dirty="0">
                <a:solidFill>
                  <a:srgbClr val="FF0000"/>
                </a:solidFill>
                <a:latin typeface="+mn-lt"/>
                <a:ea typeface="黑体" pitchFamily="2" charset="-122"/>
              </a:rPr>
              <a:t>出边表</a:t>
            </a:r>
            <a:endParaRPr lang="en-US" altLang="zh-CN" sz="3000" kern="0" dirty="0">
              <a:solidFill>
                <a:srgbClr val="FF0000"/>
              </a:solidFill>
              <a:latin typeface="+mn-lt"/>
              <a:ea typeface="黑体" pitchFamily="2" charset="-122"/>
            </a:endParaRPr>
          </a:p>
          <a:p>
            <a:pPr marL="514350" indent="-514350" algn="just">
              <a:lnSpc>
                <a:spcPct val="120000"/>
              </a:lnSpc>
              <a:spcBef>
                <a:spcPts val="300"/>
              </a:spcBef>
              <a:defRPr/>
            </a:pPr>
            <a:r>
              <a:rPr lang="en-US" altLang="zh-CN" sz="3000" kern="0" dirty="0">
                <a:solidFill>
                  <a:srgbClr val="C00000"/>
                </a:solidFill>
                <a:latin typeface="+mn-lt"/>
                <a:ea typeface="黑体" pitchFamily="2" charset="-122"/>
              </a:rPr>
              <a:t>     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-- 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每条边存储几次？</a:t>
            </a:r>
            <a:endParaRPr lang="en-US" altLang="zh-CN" sz="3000" kern="0" dirty="0">
              <a:latin typeface="+mn-lt"/>
              <a:ea typeface="黑体" pitchFamily="2" charset="-122"/>
            </a:endParaRPr>
          </a:p>
          <a:p>
            <a:pPr marL="514350" indent="-514350" algn="just">
              <a:lnSpc>
                <a:spcPct val="120000"/>
              </a:lnSpc>
              <a:spcBef>
                <a:spcPts val="300"/>
              </a:spcBef>
              <a:defRPr/>
            </a:pPr>
            <a:r>
              <a:rPr lang="en-US" altLang="zh-CN" sz="3000" kern="0" dirty="0">
                <a:latin typeface="+mn-lt"/>
                <a:ea typeface="黑体" pitchFamily="2" charset="-122"/>
              </a:rPr>
              <a:t>     -- 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求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vi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的出度？</a:t>
            </a:r>
            <a:endParaRPr lang="en-US" altLang="zh-CN" sz="3000" kern="0" dirty="0">
              <a:latin typeface="+mn-lt"/>
              <a:ea typeface="黑体" pitchFamily="2" charset="-122"/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  <a:ea typeface="黑体" pitchFamily="2" charset="-122"/>
              </a:rPr>
              <a:t>         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vi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的出边表中的结点数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；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 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黑体" pitchFamily="49" charset="-122"/>
              </a:rPr>
              <a:t>有向图：邻接</a:t>
            </a:r>
            <a:r>
              <a:rPr lang="en-US" altLang="zh-CN" dirty="0" smtClean="0">
                <a:ea typeface="黑体" pitchFamily="49" charset="-122"/>
              </a:rPr>
              <a:t>(</a:t>
            </a:r>
            <a:r>
              <a:rPr lang="zh-CN" altLang="en-US" dirty="0" smtClean="0">
                <a:ea typeface="黑体" pitchFamily="49" charset="-122"/>
              </a:rPr>
              <a:t>链</a:t>
            </a:r>
            <a:r>
              <a:rPr lang="en-US" altLang="zh-CN" dirty="0" smtClean="0">
                <a:ea typeface="黑体" pitchFamily="49" charset="-122"/>
              </a:rPr>
              <a:t>)</a:t>
            </a:r>
            <a:r>
              <a:rPr lang="zh-CN" altLang="en-US" dirty="0" smtClean="0">
                <a:ea typeface="黑体" pitchFamily="49" charset="-122"/>
              </a:rPr>
              <a:t>表表示</a:t>
            </a:r>
          </a:p>
        </p:txBody>
      </p:sp>
      <p:sp>
        <p:nvSpPr>
          <p:cNvPr id="40964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178050" y="4081463"/>
          <a:ext cx="1404938" cy="25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492250" y="4081463"/>
          <a:ext cx="609600" cy="25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Line 91"/>
          <p:cNvSpPr>
            <a:spLocks noChangeShapeType="1"/>
          </p:cNvSpPr>
          <p:nvPr/>
        </p:nvSpPr>
        <p:spPr bwMode="auto">
          <a:xfrm>
            <a:off x="3387725" y="441960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92"/>
          <p:cNvSpPr>
            <a:spLocks noChangeArrowheads="1"/>
          </p:cNvSpPr>
          <p:nvPr/>
        </p:nvSpPr>
        <p:spPr bwMode="auto">
          <a:xfrm>
            <a:off x="4921250" y="408146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22" name="Rectangle 93"/>
          <p:cNvSpPr>
            <a:spLocks noChangeArrowheads="1"/>
          </p:cNvSpPr>
          <p:nvPr/>
        </p:nvSpPr>
        <p:spPr bwMode="auto">
          <a:xfrm>
            <a:off x="3963988" y="408146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2209800" y="3514725"/>
            <a:ext cx="14478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sz="3000" dirty="0">
                <a:latin typeface="+mj-lt"/>
                <a:ea typeface="黑体" pitchFamily="2" charset="-122"/>
              </a:rPr>
              <a:t>顶点表</a:t>
            </a:r>
            <a:endParaRPr lang="en-US" altLang="zh-CN" sz="3000" dirty="0">
              <a:latin typeface="+mj-lt"/>
              <a:ea typeface="黑体" pitchFamily="2" charset="-122"/>
            </a:endParaRP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5105400" y="3514725"/>
            <a:ext cx="1676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sz="3000" dirty="0">
                <a:latin typeface="+mj-lt"/>
                <a:ea typeface="黑体" pitchFamily="2" charset="-122"/>
              </a:rPr>
              <a:t>出边表</a:t>
            </a:r>
            <a:endParaRPr lang="en-US" altLang="zh-CN" sz="3000" dirty="0">
              <a:latin typeface="+mj-lt"/>
              <a:ea typeface="黑体" pitchFamily="2" charset="-122"/>
            </a:endParaRPr>
          </a:p>
        </p:txBody>
      </p:sp>
      <p:sp>
        <p:nvSpPr>
          <p:cNvPr id="57" name="Rectangle 93"/>
          <p:cNvSpPr>
            <a:spLocks noChangeArrowheads="1"/>
          </p:cNvSpPr>
          <p:nvPr/>
        </p:nvSpPr>
        <p:spPr bwMode="auto">
          <a:xfrm>
            <a:off x="4464050" y="4079875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2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58" name="Line 91"/>
          <p:cNvSpPr>
            <a:spLocks noChangeShapeType="1"/>
          </p:cNvSpPr>
          <p:nvPr/>
        </p:nvSpPr>
        <p:spPr bwMode="auto">
          <a:xfrm>
            <a:off x="5216525" y="4378325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92"/>
          <p:cNvSpPr>
            <a:spLocks noChangeArrowheads="1"/>
          </p:cNvSpPr>
          <p:nvPr/>
        </p:nvSpPr>
        <p:spPr bwMode="auto">
          <a:xfrm>
            <a:off x="6765925" y="4079875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60" name="Rectangle 93"/>
          <p:cNvSpPr>
            <a:spLocks noChangeArrowheads="1"/>
          </p:cNvSpPr>
          <p:nvPr/>
        </p:nvSpPr>
        <p:spPr bwMode="auto">
          <a:xfrm>
            <a:off x="5792788" y="4079875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61" name="Rectangle 93"/>
          <p:cNvSpPr>
            <a:spLocks noChangeArrowheads="1"/>
          </p:cNvSpPr>
          <p:nvPr/>
        </p:nvSpPr>
        <p:spPr bwMode="auto">
          <a:xfrm>
            <a:off x="6292850" y="4079875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7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62" name="Line 91"/>
          <p:cNvSpPr>
            <a:spLocks noChangeShapeType="1"/>
          </p:cNvSpPr>
          <p:nvPr/>
        </p:nvSpPr>
        <p:spPr bwMode="auto">
          <a:xfrm>
            <a:off x="3397250" y="50530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Rectangle 92"/>
          <p:cNvSpPr>
            <a:spLocks noChangeArrowheads="1"/>
          </p:cNvSpPr>
          <p:nvPr/>
        </p:nvSpPr>
        <p:spPr bwMode="auto">
          <a:xfrm>
            <a:off x="4930775" y="48006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64" name="Rectangle 93"/>
          <p:cNvSpPr>
            <a:spLocks noChangeArrowheads="1"/>
          </p:cNvSpPr>
          <p:nvPr/>
        </p:nvSpPr>
        <p:spPr bwMode="auto">
          <a:xfrm>
            <a:off x="3973513" y="48006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65" name="Rectangle 93"/>
          <p:cNvSpPr>
            <a:spLocks noChangeArrowheads="1"/>
          </p:cNvSpPr>
          <p:nvPr/>
        </p:nvSpPr>
        <p:spPr bwMode="auto">
          <a:xfrm>
            <a:off x="4473575" y="47990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8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66" name="Line 91"/>
          <p:cNvSpPr>
            <a:spLocks noChangeShapeType="1"/>
          </p:cNvSpPr>
          <p:nvPr/>
        </p:nvSpPr>
        <p:spPr bwMode="auto">
          <a:xfrm>
            <a:off x="5226050" y="50117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Rectangle 92"/>
          <p:cNvSpPr>
            <a:spLocks noChangeArrowheads="1"/>
          </p:cNvSpPr>
          <p:nvPr/>
        </p:nvSpPr>
        <p:spPr bwMode="auto">
          <a:xfrm>
            <a:off x="6759575" y="47990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68" name="Rectangle 93"/>
          <p:cNvSpPr>
            <a:spLocks noChangeArrowheads="1"/>
          </p:cNvSpPr>
          <p:nvPr/>
        </p:nvSpPr>
        <p:spPr bwMode="auto">
          <a:xfrm>
            <a:off x="5802313" y="47990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2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69" name="Rectangle 93"/>
          <p:cNvSpPr>
            <a:spLocks noChangeArrowheads="1"/>
          </p:cNvSpPr>
          <p:nvPr/>
        </p:nvSpPr>
        <p:spPr bwMode="auto">
          <a:xfrm>
            <a:off x="6302375" y="47990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3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82" name="Line 91"/>
          <p:cNvSpPr>
            <a:spLocks noChangeShapeType="1"/>
          </p:cNvSpPr>
          <p:nvPr/>
        </p:nvSpPr>
        <p:spPr bwMode="auto">
          <a:xfrm>
            <a:off x="3397250" y="56626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Rectangle 92"/>
          <p:cNvSpPr>
            <a:spLocks noChangeArrowheads="1"/>
          </p:cNvSpPr>
          <p:nvPr/>
        </p:nvSpPr>
        <p:spPr bwMode="auto">
          <a:xfrm>
            <a:off x="4930775" y="54102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84" name="Rectangle 93"/>
          <p:cNvSpPr>
            <a:spLocks noChangeArrowheads="1"/>
          </p:cNvSpPr>
          <p:nvPr/>
        </p:nvSpPr>
        <p:spPr bwMode="auto">
          <a:xfrm>
            <a:off x="3973513" y="54102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85" name="Rectangle 93"/>
          <p:cNvSpPr>
            <a:spLocks noChangeArrowheads="1"/>
          </p:cNvSpPr>
          <p:nvPr/>
        </p:nvSpPr>
        <p:spPr bwMode="auto">
          <a:xfrm>
            <a:off x="4473575" y="54086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4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90" name="Line 91"/>
          <p:cNvSpPr>
            <a:spLocks noChangeShapeType="1"/>
          </p:cNvSpPr>
          <p:nvPr/>
        </p:nvSpPr>
        <p:spPr bwMode="auto">
          <a:xfrm>
            <a:off x="3397250" y="63484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Rectangle 92"/>
          <p:cNvSpPr>
            <a:spLocks noChangeArrowheads="1"/>
          </p:cNvSpPr>
          <p:nvPr/>
        </p:nvSpPr>
        <p:spPr bwMode="auto">
          <a:xfrm>
            <a:off x="4930775" y="6096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92" name="Rectangle 93"/>
          <p:cNvSpPr>
            <a:spLocks noChangeArrowheads="1"/>
          </p:cNvSpPr>
          <p:nvPr/>
        </p:nvSpPr>
        <p:spPr bwMode="auto">
          <a:xfrm>
            <a:off x="3973513" y="6096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93" name="Rectangle 93"/>
          <p:cNvSpPr>
            <a:spLocks noChangeArrowheads="1"/>
          </p:cNvSpPr>
          <p:nvPr/>
        </p:nvSpPr>
        <p:spPr bwMode="auto">
          <a:xfrm>
            <a:off x="4473575" y="60944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6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94" name="Line 91"/>
          <p:cNvSpPr>
            <a:spLocks noChangeShapeType="1"/>
          </p:cNvSpPr>
          <p:nvPr/>
        </p:nvSpPr>
        <p:spPr bwMode="auto">
          <a:xfrm>
            <a:off x="5226050" y="63071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92"/>
          <p:cNvSpPr>
            <a:spLocks noChangeArrowheads="1"/>
          </p:cNvSpPr>
          <p:nvPr/>
        </p:nvSpPr>
        <p:spPr bwMode="auto">
          <a:xfrm>
            <a:off x="6759575" y="60944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96" name="Rectangle 93"/>
          <p:cNvSpPr>
            <a:spLocks noChangeArrowheads="1"/>
          </p:cNvSpPr>
          <p:nvPr/>
        </p:nvSpPr>
        <p:spPr bwMode="auto">
          <a:xfrm>
            <a:off x="5802313" y="60944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97" name="Rectangle 93"/>
          <p:cNvSpPr>
            <a:spLocks noChangeArrowheads="1"/>
          </p:cNvSpPr>
          <p:nvPr/>
        </p:nvSpPr>
        <p:spPr bwMode="auto">
          <a:xfrm>
            <a:off x="6302375" y="60944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5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102" name="Rectangle 4"/>
          <p:cNvSpPr>
            <a:spLocks noChangeArrowheads="1"/>
          </p:cNvSpPr>
          <p:nvPr/>
        </p:nvSpPr>
        <p:spPr bwMode="auto">
          <a:xfrm>
            <a:off x="1219200" y="3514725"/>
            <a:ext cx="10668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sz="3000" dirty="0">
                <a:latin typeface="+mj-lt"/>
                <a:ea typeface="黑体" pitchFamily="2" charset="-122"/>
              </a:rPr>
              <a:t>下标</a:t>
            </a:r>
            <a:endParaRPr lang="en-US" altLang="zh-CN" sz="3000" dirty="0">
              <a:latin typeface="+mj-lt"/>
              <a:ea typeface="黑体" pitchFamily="2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191000" y="1600200"/>
            <a:ext cx="11430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次 </a:t>
            </a:r>
            <a:endParaRPr lang="zh-CN" altLang="en-US" sz="320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73" name="Oval 30"/>
          <p:cNvSpPr>
            <a:spLocks noChangeArrowheads="1"/>
          </p:cNvSpPr>
          <p:nvPr/>
        </p:nvSpPr>
        <p:spPr bwMode="auto">
          <a:xfrm>
            <a:off x="6096000" y="17430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74" name="Oval 30"/>
          <p:cNvSpPr>
            <a:spLocks noChangeArrowheads="1"/>
          </p:cNvSpPr>
          <p:nvPr/>
        </p:nvSpPr>
        <p:spPr bwMode="auto">
          <a:xfrm>
            <a:off x="8153400" y="1757363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75" name="Oval 30"/>
          <p:cNvSpPr>
            <a:spLocks noChangeArrowheads="1"/>
          </p:cNvSpPr>
          <p:nvPr/>
        </p:nvSpPr>
        <p:spPr bwMode="auto">
          <a:xfrm>
            <a:off x="6553200" y="31146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sp>
        <p:nvSpPr>
          <p:cNvPr id="76" name="Oval 30"/>
          <p:cNvSpPr>
            <a:spLocks noChangeArrowheads="1"/>
          </p:cNvSpPr>
          <p:nvPr/>
        </p:nvSpPr>
        <p:spPr bwMode="auto">
          <a:xfrm>
            <a:off x="8077200" y="31146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77" name="直接箭头连接符 54"/>
          <p:cNvCxnSpPr>
            <a:cxnSpLocks noChangeShapeType="1"/>
            <a:stCxn id="74" idx="2"/>
            <a:endCxn id="73" idx="6"/>
          </p:cNvCxnSpPr>
          <p:nvPr/>
        </p:nvCxnSpPr>
        <p:spPr bwMode="auto">
          <a:xfrm rot="10800000">
            <a:off x="6705600" y="2014538"/>
            <a:ext cx="1447800" cy="142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8" name="直接箭头连接符 55"/>
          <p:cNvCxnSpPr>
            <a:cxnSpLocks noChangeShapeType="1"/>
            <a:stCxn id="76" idx="0"/>
            <a:endCxn id="74" idx="4"/>
          </p:cNvCxnSpPr>
          <p:nvPr/>
        </p:nvCxnSpPr>
        <p:spPr bwMode="auto">
          <a:xfrm rot="5400000" flipH="1" flipV="1">
            <a:off x="8012906" y="2669382"/>
            <a:ext cx="814387" cy="762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9" name="直接箭头连接符 73"/>
          <p:cNvCxnSpPr>
            <a:cxnSpLocks noChangeShapeType="1"/>
            <a:stCxn id="73" idx="5"/>
            <a:endCxn id="75" idx="0"/>
          </p:cNvCxnSpPr>
          <p:nvPr/>
        </p:nvCxnSpPr>
        <p:spPr bwMode="auto">
          <a:xfrm rot="16200000" flipH="1">
            <a:off x="6283325" y="2540000"/>
            <a:ext cx="908050" cy="2413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0" name="直接箭头连接符 74"/>
          <p:cNvCxnSpPr>
            <a:cxnSpLocks noChangeShapeType="1"/>
            <a:stCxn id="74" idx="3"/>
            <a:endCxn id="75" idx="7"/>
          </p:cNvCxnSpPr>
          <p:nvPr/>
        </p:nvCxnSpPr>
        <p:spPr bwMode="auto">
          <a:xfrm rot="5400000">
            <a:off x="7171531" y="2123282"/>
            <a:ext cx="973137" cy="11684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1" name="直接箭头连接符 75"/>
          <p:cNvCxnSpPr>
            <a:cxnSpLocks noChangeShapeType="1"/>
            <a:stCxn id="75" idx="6"/>
            <a:endCxn id="76" idx="2"/>
          </p:cNvCxnSpPr>
          <p:nvPr/>
        </p:nvCxnSpPr>
        <p:spPr bwMode="auto">
          <a:xfrm>
            <a:off x="7162800" y="3386138"/>
            <a:ext cx="9144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6" name="Text Box 32"/>
          <p:cNvSpPr txBox="1">
            <a:spLocks noChangeArrowheads="1"/>
          </p:cNvSpPr>
          <p:nvPr/>
        </p:nvSpPr>
        <p:spPr bwMode="auto">
          <a:xfrm>
            <a:off x="7010400" y="149225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6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87" name="Text Box 32"/>
          <p:cNvSpPr txBox="1">
            <a:spLocks noChangeArrowheads="1"/>
          </p:cNvSpPr>
          <p:nvPr/>
        </p:nvSpPr>
        <p:spPr bwMode="auto">
          <a:xfrm>
            <a:off x="8382000" y="248285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88" name="Text Box 32"/>
          <p:cNvSpPr txBox="1">
            <a:spLocks noChangeArrowheads="1"/>
          </p:cNvSpPr>
          <p:nvPr/>
        </p:nvSpPr>
        <p:spPr bwMode="auto">
          <a:xfrm>
            <a:off x="7315200" y="22860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89" name="Text Box 32"/>
          <p:cNvSpPr txBox="1">
            <a:spLocks noChangeArrowheads="1"/>
          </p:cNvSpPr>
          <p:nvPr/>
        </p:nvSpPr>
        <p:spPr bwMode="auto">
          <a:xfrm>
            <a:off x="7467600" y="28575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98" name="Text Box 32"/>
          <p:cNvSpPr txBox="1">
            <a:spLocks noChangeArrowheads="1"/>
          </p:cNvSpPr>
          <p:nvPr/>
        </p:nvSpPr>
        <p:spPr bwMode="auto">
          <a:xfrm>
            <a:off x="6324600" y="2162175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2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99" name="曲线连接符 104"/>
          <p:cNvCxnSpPr>
            <a:cxnSpLocks noChangeShapeType="1"/>
            <a:stCxn id="73" idx="0"/>
            <a:endCxn id="74" idx="0"/>
          </p:cNvCxnSpPr>
          <p:nvPr/>
        </p:nvCxnSpPr>
        <p:spPr bwMode="auto">
          <a:xfrm rot="16200000" flipH="1">
            <a:off x="7422356" y="721519"/>
            <a:ext cx="14288" cy="2057400"/>
          </a:xfrm>
          <a:prstGeom prst="curvedConnector3">
            <a:avLst>
              <a:gd name="adj1" fmla="val -3797181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0" name="Text Box 32"/>
          <p:cNvSpPr txBox="1">
            <a:spLocks noChangeArrowheads="1"/>
          </p:cNvSpPr>
          <p:nvPr/>
        </p:nvSpPr>
        <p:spPr bwMode="auto">
          <a:xfrm>
            <a:off x="7239000" y="103505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7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101" name="曲线连接符 108"/>
          <p:cNvCxnSpPr>
            <a:cxnSpLocks noChangeShapeType="1"/>
            <a:stCxn id="75" idx="2"/>
            <a:endCxn id="73" idx="2"/>
          </p:cNvCxnSpPr>
          <p:nvPr/>
        </p:nvCxnSpPr>
        <p:spPr bwMode="auto">
          <a:xfrm rot="10800000">
            <a:off x="6096000" y="2014538"/>
            <a:ext cx="457200" cy="1371600"/>
          </a:xfrm>
          <a:prstGeom prst="curvedConnector3">
            <a:avLst>
              <a:gd name="adj1" fmla="val 220755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3" name="Text Box 32"/>
          <p:cNvSpPr txBox="1">
            <a:spLocks noChangeArrowheads="1"/>
          </p:cNvSpPr>
          <p:nvPr/>
        </p:nvSpPr>
        <p:spPr bwMode="auto">
          <a:xfrm>
            <a:off x="5562600" y="23622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8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82" grpId="0" animBg="1"/>
      <p:bldP spid="83" grpId="0" animBg="1"/>
      <p:bldP spid="84" grpId="0" animBg="1"/>
      <p:bldP spid="85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7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2"/>
          <p:cNvSpPr txBox="1">
            <a:spLocks noChangeArrowheads="1"/>
          </p:cNvSpPr>
          <p:nvPr/>
        </p:nvSpPr>
        <p:spPr bwMode="auto">
          <a:xfrm>
            <a:off x="152400" y="1066800"/>
            <a:ext cx="89916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algn="just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sz="3000" kern="0" dirty="0">
                <a:latin typeface="+mn-lt"/>
                <a:ea typeface="黑体" pitchFamily="2" charset="-122"/>
              </a:rPr>
              <a:t>1.  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有向图 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= 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顶点表 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+ </a:t>
            </a:r>
            <a:r>
              <a:rPr lang="zh-CN" altLang="en-US" sz="3000" kern="0" dirty="0">
                <a:solidFill>
                  <a:srgbClr val="FF0000"/>
                </a:solidFill>
                <a:latin typeface="+mn-lt"/>
                <a:ea typeface="黑体" pitchFamily="2" charset="-122"/>
              </a:rPr>
              <a:t>出边表</a:t>
            </a:r>
            <a:endParaRPr lang="en-US" altLang="zh-CN" sz="3000" kern="0" dirty="0">
              <a:solidFill>
                <a:srgbClr val="FF0000"/>
              </a:solidFill>
              <a:latin typeface="+mn-lt"/>
              <a:ea typeface="黑体" pitchFamily="2" charset="-122"/>
            </a:endParaRPr>
          </a:p>
          <a:p>
            <a:pPr marL="514350" indent="-514350" algn="just">
              <a:lnSpc>
                <a:spcPct val="120000"/>
              </a:lnSpc>
              <a:spcBef>
                <a:spcPts val="300"/>
              </a:spcBef>
              <a:defRPr/>
            </a:pPr>
            <a:r>
              <a:rPr lang="en-US" altLang="zh-CN" sz="3000" kern="0" dirty="0">
                <a:latin typeface="+mn-lt"/>
                <a:ea typeface="黑体" pitchFamily="2" charset="-122"/>
              </a:rPr>
              <a:t>    </a:t>
            </a:r>
            <a:r>
              <a:rPr lang="en-US" altLang="zh-CN" sz="3000" kern="0" dirty="0" smtClean="0">
                <a:latin typeface="+mn-lt"/>
                <a:ea typeface="黑体" pitchFamily="2" charset="-122"/>
              </a:rPr>
              <a:t>  -- </a:t>
            </a:r>
            <a:r>
              <a:rPr lang="zh-CN" altLang="en-US" sz="3000" kern="0" dirty="0" smtClean="0">
                <a:latin typeface="+mn-lt"/>
                <a:ea typeface="黑体" pitchFamily="2" charset="-122"/>
              </a:rPr>
              <a:t>求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vi</a:t>
            </a:r>
            <a:r>
              <a:rPr lang="zh-CN" altLang="en-US" sz="3000" kern="0" dirty="0" smtClean="0">
                <a:latin typeface="+mn-lt"/>
                <a:ea typeface="黑体" pitchFamily="2" charset="-122"/>
              </a:rPr>
              <a:t>的入度？</a:t>
            </a:r>
            <a:endParaRPr lang="en-US" altLang="zh-CN" sz="3000" kern="0" dirty="0" smtClean="0">
              <a:latin typeface="+mn-lt"/>
              <a:ea typeface="黑体" pitchFamily="2" charset="-122"/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 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       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依次检查每个出边表，</a:t>
            </a:r>
            <a:endParaRPr lang="en-US" altLang="zh-CN" sz="3000" kern="0" dirty="0" smtClean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 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       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计算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vi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下标出现的总次数；</a:t>
            </a:r>
            <a:endParaRPr lang="en-US" altLang="zh-CN" sz="30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黑体" pitchFamily="49" charset="-122"/>
              </a:rPr>
              <a:t>有向图：邻接</a:t>
            </a:r>
            <a:r>
              <a:rPr lang="en-US" altLang="zh-CN" dirty="0" smtClean="0">
                <a:ea typeface="黑体" pitchFamily="49" charset="-122"/>
              </a:rPr>
              <a:t>(</a:t>
            </a:r>
            <a:r>
              <a:rPr lang="zh-CN" altLang="en-US" dirty="0" smtClean="0">
                <a:ea typeface="黑体" pitchFamily="49" charset="-122"/>
              </a:rPr>
              <a:t>链</a:t>
            </a:r>
            <a:r>
              <a:rPr lang="en-US" altLang="zh-CN" dirty="0" smtClean="0">
                <a:ea typeface="黑体" pitchFamily="49" charset="-122"/>
              </a:rPr>
              <a:t>)</a:t>
            </a:r>
            <a:r>
              <a:rPr lang="zh-CN" altLang="en-US" dirty="0" smtClean="0">
                <a:ea typeface="黑体" pitchFamily="49" charset="-122"/>
              </a:rPr>
              <a:t>表表示</a:t>
            </a:r>
          </a:p>
        </p:txBody>
      </p:sp>
      <p:sp>
        <p:nvSpPr>
          <p:cNvPr id="40964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178050" y="4081463"/>
          <a:ext cx="1404938" cy="25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492250" y="4081463"/>
          <a:ext cx="609600" cy="25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Line 91"/>
          <p:cNvSpPr>
            <a:spLocks noChangeShapeType="1"/>
          </p:cNvSpPr>
          <p:nvPr/>
        </p:nvSpPr>
        <p:spPr bwMode="auto">
          <a:xfrm>
            <a:off x="3387725" y="441960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92"/>
          <p:cNvSpPr>
            <a:spLocks noChangeArrowheads="1"/>
          </p:cNvSpPr>
          <p:nvPr/>
        </p:nvSpPr>
        <p:spPr bwMode="auto">
          <a:xfrm>
            <a:off x="4921250" y="408146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22" name="Rectangle 93"/>
          <p:cNvSpPr>
            <a:spLocks noChangeArrowheads="1"/>
          </p:cNvSpPr>
          <p:nvPr/>
        </p:nvSpPr>
        <p:spPr bwMode="auto">
          <a:xfrm>
            <a:off x="3963988" y="408146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2209800" y="3514725"/>
            <a:ext cx="14478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sz="3000" dirty="0">
                <a:latin typeface="+mj-lt"/>
                <a:ea typeface="黑体" pitchFamily="2" charset="-122"/>
              </a:rPr>
              <a:t>顶点表</a:t>
            </a:r>
            <a:endParaRPr lang="en-US" altLang="zh-CN" sz="3000" dirty="0">
              <a:latin typeface="+mj-lt"/>
              <a:ea typeface="黑体" pitchFamily="2" charset="-122"/>
            </a:endParaRP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5105400" y="3514725"/>
            <a:ext cx="1676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sz="3000" dirty="0">
                <a:latin typeface="+mj-lt"/>
                <a:ea typeface="黑体" pitchFamily="2" charset="-122"/>
              </a:rPr>
              <a:t>出边表</a:t>
            </a:r>
            <a:endParaRPr lang="en-US" altLang="zh-CN" sz="3000" dirty="0">
              <a:latin typeface="+mj-lt"/>
              <a:ea typeface="黑体" pitchFamily="2" charset="-122"/>
            </a:endParaRPr>
          </a:p>
        </p:txBody>
      </p:sp>
      <p:sp>
        <p:nvSpPr>
          <p:cNvPr id="57" name="Rectangle 93"/>
          <p:cNvSpPr>
            <a:spLocks noChangeArrowheads="1"/>
          </p:cNvSpPr>
          <p:nvPr/>
        </p:nvSpPr>
        <p:spPr bwMode="auto">
          <a:xfrm>
            <a:off x="4464050" y="4079875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2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58" name="Line 91"/>
          <p:cNvSpPr>
            <a:spLocks noChangeShapeType="1"/>
          </p:cNvSpPr>
          <p:nvPr/>
        </p:nvSpPr>
        <p:spPr bwMode="auto">
          <a:xfrm>
            <a:off x="5216525" y="4378325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92"/>
          <p:cNvSpPr>
            <a:spLocks noChangeArrowheads="1"/>
          </p:cNvSpPr>
          <p:nvPr/>
        </p:nvSpPr>
        <p:spPr bwMode="auto">
          <a:xfrm>
            <a:off x="6765925" y="4079875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60" name="Rectangle 93"/>
          <p:cNvSpPr>
            <a:spLocks noChangeArrowheads="1"/>
          </p:cNvSpPr>
          <p:nvPr/>
        </p:nvSpPr>
        <p:spPr bwMode="auto">
          <a:xfrm>
            <a:off x="5792788" y="4079875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61" name="Rectangle 93"/>
          <p:cNvSpPr>
            <a:spLocks noChangeArrowheads="1"/>
          </p:cNvSpPr>
          <p:nvPr/>
        </p:nvSpPr>
        <p:spPr bwMode="auto">
          <a:xfrm>
            <a:off x="6292850" y="4079875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7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62" name="Line 91"/>
          <p:cNvSpPr>
            <a:spLocks noChangeShapeType="1"/>
          </p:cNvSpPr>
          <p:nvPr/>
        </p:nvSpPr>
        <p:spPr bwMode="auto">
          <a:xfrm>
            <a:off x="3397250" y="50530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Rectangle 92"/>
          <p:cNvSpPr>
            <a:spLocks noChangeArrowheads="1"/>
          </p:cNvSpPr>
          <p:nvPr/>
        </p:nvSpPr>
        <p:spPr bwMode="auto">
          <a:xfrm>
            <a:off x="4930775" y="48006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64" name="Rectangle 93"/>
          <p:cNvSpPr>
            <a:spLocks noChangeArrowheads="1"/>
          </p:cNvSpPr>
          <p:nvPr/>
        </p:nvSpPr>
        <p:spPr bwMode="auto">
          <a:xfrm>
            <a:off x="3973513" y="48006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65" name="Rectangle 93"/>
          <p:cNvSpPr>
            <a:spLocks noChangeArrowheads="1"/>
          </p:cNvSpPr>
          <p:nvPr/>
        </p:nvSpPr>
        <p:spPr bwMode="auto">
          <a:xfrm>
            <a:off x="4473575" y="47990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8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66" name="Line 91"/>
          <p:cNvSpPr>
            <a:spLocks noChangeShapeType="1"/>
          </p:cNvSpPr>
          <p:nvPr/>
        </p:nvSpPr>
        <p:spPr bwMode="auto">
          <a:xfrm>
            <a:off x="5226050" y="50117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Rectangle 92"/>
          <p:cNvSpPr>
            <a:spLocks noChangeArrowheads="1"/>
          </p:cNvSpPr>
          <p:nvPr/>
        </p:nvSpPr>
        <p:spPr bwMode="auto">
          <a:xfrm>
            <a:off x="6759575" y="47990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68" name="Rectangle 93"/>
          <p:cNvSpPr>
            <a:spLocks noChangeArrowheads="1"/>
          </p:cNvSpPr>
          <p:nvPr/>
        </p:nvSpPr>
        <p:spPr bwMode="auto">
          <a:xfrm>
            <a:off x="5802313" y="47990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2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69" name="Rectangle 93"/>
          <p:cNvSpPr>
            <a:spLocks noChangeArrowheads="1"/>
          </p:cNvSpPr>
          <p:nvPr/>
        </p:nvSpPr>
        <p:spPr bwMode="auto">
          <a:xfrm>
            <a:off x="6302375" y="47990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3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82" name="Line 91"/>
          <p:cNvSpPr>
            <a:spLocks noChangeShapeType="1"/>
          </p:cNvSpPr>
          <p:nvPr/>
        </p:nvSpPr>
        <p:spPr bwMode="auto">
          <a:xfrm>
            <a:off x="3397250" y="56626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Rectangle 92"/>
          <p:cNvSpPr>
            <a:spLocks noChangeArrowheads="1"/>
          </p:cNvSpPr>
          <p:nvPr/>
        </p:nvSpPr>
        <p:spPr bwMode="auto">
          <a:xfrm>
            <a:off x="4930775" y="54102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84" name="Rectangle 93"/>
          <p:cNvSpPr>
            <a:spLocks noChangeArrowheads="1"/>
          </p:cNvSpPr>
          <p:nvPr/>
        </p:nvSpPr>
        <p:spPr bwMode="auto">
          <a:xfrm>
            <a:off x="3973513" y="54102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85" name="Rectangle 93"/>
          <p:cNvSpPr>
            <a:spLocks noChangeArrowheads="1"/>
          </p:cNvSpPr>
          <p:nvPr/>
        </p:nvSpPr>
        <p:spPr bwMode="auto">
          <a:xfrm>
            <a:off x="4473575" y="54086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4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90" name="Line 91"/>
          <p:cNvSpPr>
            <a:spLocks noChangeShapeType="1"/>
          </p:cNvSpPr>
          <p:nvPr/>
        </p:nvSpPr>
        <p:spPr bwMode="auto">
          <a:xfrm>
            <a:off x="3397250" y="63484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Rectangle 92"/>
          <p:cNvSpPr>
            <a:spLocks noChangeArrowheads="1"/>
          </p:cNvSpPr>
          <p:nvPr/>
        </p:nvSpPr>
        <p:spPr bwMode="auto">
          <a:xfrm>
            <a:off x="4930775" y="6096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92" name="Rectangle 93"/>
          <p:cNvSpPr>
            <a:spLocks noChangeArrowheads="1"/>
          </p:cNvSpPr>
          <p:nvPr/>
        </p:nvSpPr>
        <p:spPr bwMode="auto">
          <a:xfrm>
            <a:off x="3973513" y="6096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93" name="Rectangle 93"/>
          <p:cNvSpPr>
            <a:spLocks noChangeArrowheads="1"/>
          </p:cNvSpPr>
          <p:nvPr/>
        </p:nvSpPr>
        <p:spPr bwMode="auto">
          <a:xfrm>
            <a:off x="4473575" y="60944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6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94" name="Line 91"/>
          <p:cNvSpPr>
            <a:spLocks noChangeShapeType="1"/>
          </p:cNvSpPr>
          <p:nvPr/>
        </p:nvSpPr>
        <p:spPr bwMode="auto">
          <a:xfrm>
            <a:off x="5226050" y="63071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92"/>
          <p:cNvSpPr>
            <a:spLocks noChangeArrowheads="1"/>
          </p:cNvSpPr>
          <p:nvPr/>
        </p:nvSpPr>
        <p:spPr bwMode="auto">
          <a:xfrm>
            <a:off x="6759575" y="60944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96" name="Rectangle 93"/>
          <p:cNvSpPr>
            <a:spLocks noChangeArrowheads="1"/>
          </p:cNvSpPr>
          <p:nvPr/>
        </p:nvSpPr>
        <p:spPr bwMode="auto">
          <a:xfrm>
            <a:off x="5802313" y="60944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97" name="Rectangle 93"/>
          <p:cNvSpPr>
            <a:spLocks noChangeArrowheads="1"/>
          </p:cNvSpPr>
          <p:nvPr/>
        </p:nvSpPr>
        <p:spPr bwMode="auto">
          <a:xfrm>
            <a:off x="6302375" y="60944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5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102" name="Rectangle 4"/>
          <p:cNvSpPr>
            <a:spLocks noChangeArrowheads="1"/>
          </p:cNvSpPr>
          <p:nvPr/>
        </p:nvSpPr>
        <p:spPr bwMode="auto">
          <a:xfrm>
            <a:off x="1219200" y="3514725"/>
            <a:ext cx="10668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sz="3000" dirty="0">
                <a:latin typeface="+mj-lt"/>
                <a:ea typeface="黑体" pitchFamily="2" charset="-122"/>
              </a:rPr>
              <a:t>下标</a:t>
            </a:r>
            <a:endParaRPr lang="en-US" altLang="zh-CN" sz="3000" dirty="0">
              <a:latin typeface="+mj-lt"/>
              <a:ea typeface="黑体" pitchFamily="2" charset="-122"/>
            </a:endParaRPr>
          </a:p>
        </p:txBody>
      </p:sp>
      <p:sp>
        <p:nvSpPr>
          <p:cNvPr id="74" name="Oval 30"/>
          <p:cNvSpPr>
            <a:spLocks noChangeArrowheads="1"/>
          </p:cNvSpPr>
          <p:nvPr/>
        </p:nvSpPr>
        <p:spPr bwMode="auto">
          <a:xfrm>
            <a:off x="6096000" y="17430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75" name="Oval 30"/>
          <p:cNvSpPr>
            <a:spLocks noChangeArrowheads="1"/>
          </p:cNvSpPr>
          <p:nvPr/>
        </p:nvSpPr>
        <p:spPr bwMode="auto">
          <a:xfrm>
            <a:off x="8153400" y="1757363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76" name="Oval 30"/>
          <p:cNvSpPr>
            <a:spLocks noChangeArrowheads="1"/>
          </p:cNvSpPr>
          <p:nvPr/>
        </p:nvSpPr>
        <p:spPr bwMode="auto">
          <a:xfrm>
            <a:off x="6553200" y="31146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sp>
        <p:nvSpPr>
          <p:cNvPr id="77" name="Oval 30"/>
          <p:cNvSpPr>
            <a:spLocks noChangeArrowheads="1"/>
          </p:cNvSpPr>
          <p:nvPr/>
        </p:nvSpPr>
        <p:spPr bwMode="auto">
          <a:xfrm>
            <a:off x="8077200" y="31146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78" name="直接箭头连接符 54"/>
          <p:cNvCxnSpPr>
            <a:cxnSpLocks noChangeShapeType="1"/>
            <a:stCxn id="75" idx="2"/>
            <a:endCxn id="74" idx="6"/>
          </p:cNvCxnSpPr>
          <p:nvPr/>
        </p:nvCxnSpPr>
        <p:spPr bwMode="auto">
          <a:xfrm rot="10800000">
            <a:off x="6705600" y="2014538"/>
            <a:ext cx="1447800" cy="142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9" name="直接箭头连接符 55"/>
          <p:cNvCxnSpPr>
            <a:cxnSpLocks noChangeShapeType="1"/>
            <a:stCxn id="77" idx="0"/>
            <a:endCxn id="75" idx="4"/>
          </p:cNvCxnSpPr>
          <p:nvPr/>
        </p:nvCxnSpPr>
        <p:spPr bwMode="auto">
          <a:xfrm rot="5400000" flipH="1" flipV="1">
            <a:off x="8012906" y="2669382"/>
            <a:ext cx="814387" cy="762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0" name="直接箭头连接符 73"/>
          <p:cNvCxnSpPr>
            <a:cxnSpLocks noChangeShapeType="1"/>
            <a:stCxn id="74" idx="5"/>
            <a:endCxn id="76" idx="0"/>
          </p:cNvCxnSpPr>
          <p:nvPr/>
        </p:nvCxnSpPr>
        <p:spPr bwMode="auto">
          <a:xfrm rot="16200000" flipH="1">
            <a:off x="6283325" y="2540000"/>
            <a:ext cx="908050" cy="2413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1" name="直接箭头连接符 74"/>
          <p:cNvCxnSpPr>
            <a:cxnSpLocks noChangeShapeType="1"/>
            <a:stCxn id="75" idx="3"/>
            <a:endCxn id="76" idx="7"/>
          </p:cNvCxnSpPr>
          <p:nvPr/>
        </p:nvCxnSpPr>
        <p:spPr bwMode="auto">
          <a:xfrm rot="5400000">
            <a:off x="7171531" y="2123282"/>
            <a:ext cx="973137" cy="11684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6" name="直接箭头连接符 75"/>
          <p:cNvCxnSpPr>
            <a:cxnSpLocks noChangeShapeType="1"/>
            <a:stCxn id="76" idx="6"/>
            <a:endCxn id="77" idx="2"/>
          </p:cNvCxnSpPr>
          <p:nvPr/>
        </p:nvCxnSpPr>
        <p:spPr bwMode="auto">
          <a:xfrm>
            <a:off x="7162800" y="3386138"/>
            <a:ext cx="9144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7" name="Text Box 32"/>
          <p:cNvSpPr txBox="1">
            <a:spLocks noChangeArrowheads="1"/>
          </p:cNvSpPr>
          <p:nvPr/>
        </p:nvSpPr>
        <p:spPr bwMode="auto">
          <a:xfrm>
            <a:off x="7010400" y="149225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6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88" name="Text Box 32"/>
          <p:cNvSpPr txBox="1">
            <a:spLocks noChangeArrowheads="1"/>
          </p:cNvSpPr>
          <p:nvPr/>
        </p:nvSpPr>
        <p:spPr bwMode="auto">
          <a:xfrm>
            <a:off x="8382000" y="248285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89" name="Text Box 32"/>
          <p:cNvSpPr txBox="1">
            <a:spLocks noChangeArrowheads="1"/>
          </p:cNvSpPr>
          <p:nvPr/>
        </p:nvSpPr>
        <p:spPr bwMode="auto">
          <a:xfrm>
            <a:off x="7315200" y="22860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98" name="Text Box 32"/>
          <p:cNvSpPr txBox="1">
            <a:spLocks noChangeArrowheads="1"/>
          </p:cNvSpPr>
          <p:nvPr/>
        </p:nvSpPr>
        <p:spPr bwMode="auto">
          <a:xfrm>
            <a:off x="7467600" y="28575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99" name="Text Box 32"/>
          <p:cNvSpPr txBox="1">
            <a:spLocks noChangeArrowheads="1"/>
          </p:cNvSpPr>
          <p:nvPr/>
        </p:nvSpPr>
        <p:spPr bwMode="auto">
          <a:xfrm>
            <a:off x="6324600" y="2162175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2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100" name="曲线连接符 104"/>
          <p:cNvCxnSpPr>
            <a:cxnSpLocks noChangeShapeType="1"/>
            <a:stCxn id="74" idx="0"/>
            <a:endCxn id="75" idx="0"/>
          </p:cNvCxnSpPr>
          <p:nvPr/>
        </p:nvCxnSpPr>
        <p:spPr bwMode="auto">
          <a:xfrm rot="16200000" flipH="1">
            <a:off x="7422356" y="721519"/>
            <a:ext cx="14288" cy="2057400"/>
          </a:xfrm>
          <a:prstGeom prst="curvedConnector3">
            <a:avLst>
              <a:gd name="adj1" fmla="val -3797181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1" name="Text Box 32"/>
          <p:cNvSpPr txBox="1">
            <a:spLocks noChangeArrowheads="1"/>
          </p:cNvSpPr>
          <p:nvPr/>
        </p:nvSpPr>
        <p:spPr bwMode="auto">
          <a:xfrm>
            <a:off x="7239000" y="103505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7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103" name="曲线连接符 108"/>
          <p:cNvCxnSpPr>
            <a:cxnSpLocks noChangeShapeType="1"/>
            <a:stCxn id="76" idx="2"/>
            <a:endCxn id="74" idx="2"/>
          </p:cNvCxnSpPr>
          <p:nvPr/>
        </p:nvCxnSpPr>
        <p:spPr bwMode="auto">
          <a:xfrm rot="10800000">
            <a:off x="6096000" y="2014538"/>
            <a:ext cx="457200" cy="1371600"/>
          </a:xfrm>
          <a:prstGeom prst="curvedConnector3">
            <a:avLst>
              <a:gd name="adj1" fmla="val 220755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4" name="Text Box 32"/>
          <p:cNvSpPr txBox="1">
            <a:spLocks noChangeArrowheads="1"/>
          </p:cNvSpPr>
          <p:nvPr/>
        </p:nvSpPr>
        <p:spPr bwMode="auto">
          <a:xfrm>
            <a:off x="5562600" y="23622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8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黑体" pitchFamily="49" charset="-122"/>
              </a:rPr>
              <a:t>有向图：邻接</a:t>
            </a:r>
            <a:r>
              <a:rPr lang="en-US" altLang="zh-CN" dirty="0" smtClean="0">
                <a:ea typeface="黑体" pitchFamily="49" charset="-122"/>
              </a:rPr>
              <a:t>(</a:t>
            </a:r>
            <a:r>
              <a:rPr lang="zh-CN" altLang="en-US" dirty="0" smtClean="0">
                <a:ea typeface="黑体" pitchFamily="49" charset="-122"/>
              </a:rPr>
              <a:t>链</a:t>
            </a:r>
            <a:r>
              <a:rPr lang="en-US" altLang="zh-CN" dirty="0" smtClean="0">
                <a:ea typeface="黑体" pitchFamily="49" charset="-122"/>
              </a:rPr>
              <a:t>)</a:t>
            </a:r>
            <a:r>
              <a:rPr lang="zh-CN" altLang="en-US" dirty="0" smtClean="0">
                <a:ea typeface="黑体" pitchFamily="49" charset="-122"/>
              </a:rPr>
              <a:t>表表示</a:t>
            </a: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410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altLang="zh-CN" sz="3200" kern="0" dirty="0">
                <a:latin typeface="+mn-lt"/>
                <a:ea typeface="黑体" pitchFamily="2" charset="-122"/>
              </a:rPr>
              <a:t>2. 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图 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=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顶点表 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+</a:t>
            </a:r>
            <a:endParaRPr lang="en-US" altLang="zh-CN" sz="3200" kern="0" dirty="0">
              <a:solidFill>
                <a:srgbClr val="C00000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     </a:t>
            </a:r>
            <a:r>
              <a:rPr lang="en-US" altLang="zh-CN" sz="32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顶点表：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900"/>
              </a:spcBef>
              <a:defRPr/>
            </a:pPr>
            <a:r>
              <a:rPr lang="en-US" altLang="zh-CN" sz="3200" kern="0" dirty="0" smtClean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     -- </a:t>
            </a:r>
            <a:r>
              <a:rPr lang="zh-CN" altLang="en-US" sz="3200" kern="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入边表：</a:t>
            </a:r>
            <a:endParaRPr lang="en-US" altLang="zh-CN" sz="3200" kern="0" dirty="0">
              <a:solidFill>
                <a:srgbClr val="FF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42006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895600" y="1828800"/>
            <a:ext cx="64008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顶点组成的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维数组；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95600" y="3810000"/>
            <a:ext cx="640080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以当前顶点为“终点”的所有边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05200" y="1066800"/>
            <a:ext cx="1416050" cy="642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200" kern="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入边表</a:t>
            </a:r>
            <a:endParaRPr lang="zh-CN" altLang="en-US" sz="3200" dirty="0">
              <a:solidFill>
                <a:srgbClr val="FF0000"/>
              </a:solidFill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219200" y="2514600"/>
          <a:ext cx="55626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vertex</a:t>
                      </a: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顶点信息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altLang="zh-CN" sz="2800" b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edgelist</a:t>
                      </a:r>
                      <a:endParaRPr lang="en-US" altLang="zh-CN" sz="28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zh-CN" altLang="en-US" sz="2800" b="0" dirty="0" smtClean="0">
                          <a:solidFill>
                            <a:srgbClr val="990099"/>
                          </a:solidFill>
                          <a:latin typeface="+mj-lt"/>
                          <a:ea typeface="黑体" pitchFamily="2" charset="-122"/>
                        </a:rPr>
                        <a:t>入边表头指针</a:t>
                      </a:r>
                      <a:endParaRPr lang="zh-CN" altLang="en-US" sz="2800" b="0" dirty="0">
                        <a:solidFill>
                          <a:srgbClr val="990099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609600" y="4572000"/>
          <a:ext cx="80010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altLang="zh-CN" sz="2800" b="0" dirty="0" err="1" smtClean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adjvex</a:t>
                      </a:r>
                      <a:endParaRPr lang="en-US" altLang="zh-CN" sz="2800" b="0" dirty="0" smtClean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zh-CN" altLang="en-US" sz="2800" b="0" dirty="0" smtClean="0">
                          <a:solidFill>
                            <a:srgbClr val="FFFF00"/>
                          </a:solidFill>
                          <a:latin typeface="+mj-lt"/>
                          <a:ea typeface="黑体" pitchFamily="2" charset="-122"/>
                        </a:rPr>
                        <a:t>此边的起点</a:t>
                      </a:r>
                      <a:endParaRPr lang="en-US" altLang="zh-CN" sz="2800" b="0" dirty="0" smtClean="0">
                        <a:solidFill>
                          <a:srgbClr val="FFFF00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在顶点表中的下标</a:t>
                      </a:r>
                      <a:endParaRPr lang="zh-CN" altLang="en-US" sz="2800" b="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weight</a:t>
                      </a: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此边的权重</a:t>
                      </a:r>
                      <a:endParaRPr lang="en-US" altLang="zh-CN" sz="28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(</a:t>
                      </a: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无权则略</a:t>
                      </a: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)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next</a:t>
                      </a: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zh-CN" altLang="en-US" sz="2800" b="0" dirty="0" smtClean="0">
                          <a:solidFill>
                            <a:srgbClr val="990099"/>
                          </a:solidFill>
                          <a:latin typeface="+mj-lt"/>
                          <a:ea typeface="黑体" pitchFamily="2" charset="-122"/>
                        </a:rPr>
                        <a:t>指向下</a:t>
                      </a:r>
                      <a:r>
                        <a:rPr lang="en-US" altLang="zh-CN" sz="2800" b="0" dirty="0" smtClean="0">
                          <a:solidFill>
                            <a:srgbClr val="990099"/>
                          </a:solidFill>
                          <a:latin typeface="+mj-lt"/>
                          <a:ea typeface="黑体" pitchFamily="2" charset="-122"/>
                        </a:rPr>
                        <a:t>1</a:t>
                      </a:r>
                      <a:r>
                        <a:rPr lang="zh-CN" altLang="en-US" sz="2800" b="0" dirty="0" smtClean="0">
                          <a:solidFill>
                            <a:srgbClr val="990099"/>
                          </a:solidFill>
                          <a:latin typeface="+mj-lt"/>
                          <a:ea typeface="黑体" pitchFamily="2" charset="-122"/>
                        </a:rPr>
                        <a:t>条“入边”</a:t>
                      </a:r>
                      <a:endParaRPr lang="zh-CN" altLang="en-US" sz="2800" b="0" dirty="0">
                        <a:solidFill>
                          <a:srgbClr val="990099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7772400" y="142875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7239000" y="22860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cxnSp>
        <p:nvCxnSpPr>
          <p:cNvPr id="26" name="直接连接符 16"/>
          <p:cNvCxnSpPr>
            <a:cxnSpLocks noChangeShapeType="1"/>
            <a:stCxn id="24" idx="5"/>
            <a:endCxn id="27" idx="0"/>
          </p:cNvCxnSpPr>
          <p:nvPr/>
        </p:nvCxnSpPr>
        <p:spPr bwMode="auto">
          <a:xfrm rot="16200000" flipH="1">
            <a:off x="7962107" y="2099469"/>
            <a:ext cx="636587" cy="1555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8107363" y="249555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28" name="直接连接符 32"/>
          <p:cNvCxnSpPr>
            <a:cxnSpLocks noChangeShapeType="1"/>
            <a:stCxn id="27" idx="2"/>
            <a:endCxn id="25" idx="6"/>
          </p:cNvCxnSpPr>
          <p:nvPr/>
        </p:nvCxnSpPr>
        <p:spPr bwMode="auto">
          <a:xfrm rot="10800000">
            <a:off x="7742238" y="2538413"/>
            <a:ext cx="365125" cy="20955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8305800" y="1870075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7696200" y="25908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31" name="直接连接符 32"/>
          <p:cNvCxnSpPr>
            <a:cxnSpLocks noChangeShapeType="1"/>
            <a:stCxn id="24" idx="3"/>
            <a:endCxn id="25" idx="0"/>
          </p:cNvCxnSpPr>
          <p:nvPr/>
        </p:nvCxnSpPr>
        <p:spPr bwMode="auto">
          <a:xfrm rot="5400000">
            <a:off x="7454900" y="1895476"/>
            <a:ext cx="427037" cy="3540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7315200" y="16002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algn="just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sz="3000" kern="0" dirty="0">
                <a:latin typeface="+mn-lt"/>
                <a:ea typeface="黑体" pitchFamily="2" charset="-122"/>
              </a:rPr>
              <a:t>2.  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图 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= 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顶点表 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+ </a:t>
            </a:r>
            <a:r>
              <a:rPr lang="zh-CN" altLang="en-US" sz="3000" kern="0" dirty="0">
                <a:solidFill>
                  <a:srgbClr val="FF0000"/>
                </a:solidFill>
                <a:latin typeface="+mn-lt"/>
                <a:ea typeface="黑体" pitchFamily="2" charset="-122"/>
              </a:rPr>
              <a:t>入边表</a:t>
            </a:r>
            <a:endParaRPr lang="en-US" altLang="zh-CN" sz="3000" kern="0" dirty="0">
              <a:solidFill>
                <a:srgbClr val="FF0000"/>
              </a:solidFill>
              <a:latin typeface="+mn-lt"/>
              <a:ea typeface="黑体" pitchFamily="2" charset="-122"/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C00000"/>
                </a:solidFill>
                <a:latin typeface="+mn-lt"/>
                <a:ea typeface="黑体" pitchFamily="2" charset="-122"/>
              </a:rPr>
              <a:t>     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-- 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每条边存储几次？</a:t>
            </a:r>
            <a:endParaRPr lang="en-US" altLang="zh-CN" sz="3000" kern="0" dirty="0">
              <a:latin typeface="+mn-lt"/>
              <a:ea typeface="黑体" pitchFamily="2" charset="-122"/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+mn-lt"/>
                <a:ea typeface="黑体" pitchFamily="2" charset="-122"/>
              </a:rPr>
              <a:t>     -- 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求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vi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的入度？</a:t>
            </a:r>
            <a:endParaRPr lang="en-US" altLang="zh-CN" sz="3000" kern="0" dirty="0">
              <a:latin typeface="+mn-lt"/>
              <a:ea typeface="黑体" pitchFamily="2" charset="-122"/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  <a:ea typeface="黑体" pitchFamily="2" charset="-122"/>
              </a:rPr>
              <a:t>         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vi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的入边表中的结点数；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 </a:t>
            </a:r>
            <a:endParaRPr lang="en-US" altLang="zh-CN" sz="30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黑体" pitchFamily="49" charset="-122"/>
              </a:rPr>
              <a:t>有向图：邻接</a:t>
            </a:r>
            <a:r>
              <a:rPr lang="en-US" altLang="zh-CN" dirty="0" smtClean="0">
                <a:ea typeface="黑体" pitchFamily="49" charset="-122"/>
              </a:rPr>
              <a:t>(</a:t>
            </a:r>
            <a:r>
              <a:rPr lang="zh-CN" altLang="en-US" dirty="0" smtClean="0">
                <a:ea typeface="黑体" pitchFamily="49" charset="-122"/>
              </a:rPr>
              <a:t>链</a:t>
            </a:r>
            <a:r>
              <a:rPr lang="en-US" altLang="zh-CN" dirty="0" smtClean="0">
                <a:ea typeface="黑体" pitchFamily="49" charset="-122"/>
              </a:rPr>
              <a:t>)</a:t>
            </a:r>
            <a:r>
              <a:rPr lang="zh-CN" altLang="en-US" dirty="0" smtClean="0">
                <a:ea typeface="黑体" pitchFamily="49" charset="-122"/>
              </a:rPr>
              <a:t>表表示</a:t>
            </a:r>
          </a:p>
        </p:txBody>
      </p:sp>
      <p:sp>
        <p:nvSpPr>
          <p:cNvPr id="43012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032000" y="4081463"/>
          <a:ext cx="1404938" cy="25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346200" y="4081463"/>
          <a:ext cx="609600" cy="25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Line 91"/>
          <p:cNvSpPr>
            <a:spLocks noChangeShapeType="1"/>
          </p:cNvSpPr>
          <p:nvPr/>
        </p:nvSpPr>
        <p:spPr bwMode="auto">
          <a:xfrm>
            <a:off x="3241675" y="4333875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92"/>
          <p:cNvSpPr>
            <a:spLocks noChangeArrowheads="1"/>
          </p:cNvSpPr>
          <p:nvPr/>
        </p:nvSpPr>
        <p:spPr bwMode="auto">
          <a:xfrm>
            <a:off x="4775200" y="408146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22" name="Rectangle 93"/>
          <p:cNvSpPr>
            <a:spLocks noChangeArrowheads="1"/>
          </p:cNvSpPr>
          <p:nvPr/>
        </p:nvSpPr>
        <p:spPr bwMode="auto">
          <a:xfrm>
            <a:off x="3817938" y="408146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2133600" y="3505200"/>
            <a:ext cx="1549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sz="3000" dirty="0">
                <a:latin typeface="+mj-lt"/>
                <a:ea typeface="黑体" pitchFamily="2" charset="-122"/>
              </a:rPr>
              <a:t>顶点表</a:t>
            </a:r>
            <a:endParaRPr lang="en-US" altLang="zh-CN" sz="3000" dirty="0">
              <a:latin typeface="+mj-lt"/>
              <a:ea typeface="黑体" pitchFamily="2" charset="-122"/>
            </a:endParaRP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5029200" y="3505200"/>
            <a:ext cx="1793875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sz="3000" dirty="0">
                <a:latin typeface="+mj-lt"/>
                <a:ea typeface="黑体" pitchFamily="2" charset="-122"/>
              </a:rPr>
              <a:t>入边表</a:t>
            </a:r>
            <a:endParaRPr lang="en-US" altLang="zh-CN" sz="3000" dirty="0">
              <a:latin typeface="+mj-lt"/>
              <a:ea typeface="黑体" pitchFamily="2" charset="-122"/>
            </a:endParaRPr>
          </a:p>
        </p:txBody>
      </p:sp>
      <p:sp>
        <p:nvSpPr>
          <p:cNvPr id="57" name="Rectangle 93"/>
          <p:cNvSpPr>
            <a:spLocks noChangeArrowheads="1"/>
          </p:cNvSpPr>
          <p:nvPr/>
        </p:nvSpPr>
        <p:spPr bwMode="auto">
          <a:xfrm>
            <a:off x="4318000" y="4079875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8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58" name="Line 91"/>
          <p:cNvSpPr>
            <a:spLocks noChangeShapeType="1"/>
          </p:cNvSpPr>
          <p:nvPr/>
        </p:nvSpPr>
        <p:spPr bwMode="auto">
          <a:xfrm>
            <a:off x="5070475" y="429260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92"/>
          <p:cNvSpPr>
            <a:spLocks noChangeArrowheads="1"/>
          </p:cNvSpPr>
          <p:nvPr/>
        </p:nvSpPr>
        <p:spPr bwMode="auto">
          <a:xfrm>
            <a:off x="6604000" y="4079875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60" name="Rectangle 93"/>
          <p:cNvSpPr>
            <a:spLocks noChangeArrowheads="1"/>
          </p:cNvSpPr>
          <p:nvPr/>
        </p:nvSpPr>
        <p:spPr bwMode="auto">
          <a:xfrm>
            <a:off x="5646738" y="4079875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61" name="Rectangle 93"/>
          <p:cNvSpPr>
            <a:spLocks noChangeArrowheads="1"/>
          </p:cNvSpPr>
          <p:nvPr/>
        </p:nvSpPr>
        <p:spPr bwMode="auto">
          <a:xfrm>
            <a:off x="6146800" y="4079875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6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62" name="Line 91"/>
          <p:cNvSpPr>
            <a:spLocks noChangeShapeType="1"/>
          </p:cNvSpPr>
          <p:nvPr/>
        </p:nvSpPr>
        <p:spPr bwMode="auto">
          <a:xfrm>
            <a:off x="3251200" y="50530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Rectangle 92"/>
          <p:cNvSpPr>
            <a:spLocks noChangeArrowheads="1"/>
          </p:cNvSpPr>
          <p:nvPr/>
        </p:nvSpPr>
        <p:spPr bwMode="auto">
          <a:xfrm>
            <a:off x="4784725" y="48006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64" name="Rectangle 93"/>
          <p:cNvSpPr>
            <a:spLocks noChangeArrowheads="1"/>
          </p:cNvSpPr>
          <p:nvPr/>
        </p:nvSpPr>
        <p:spPr bwMode="auto">
          <a:xfrm>
            <a:off x="3827463" y="48006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65" name="Rectangle 93"/>
          <p:cNvSpPr>
            <a:spLocks noChangeArrowheads="1"/>
          </p:cNvSpPr>
          <p:nvPr/>
        </p:nvSpPr>
        <p:spPr bwMode="auto">
          <a:xfrm>
            <a:off x="4327525" y="47990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2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66" name="Line 91"/>
          <p:cNvSpPr>
            <a:spLocks noChangeShapeType="1"/>
          </p:cNvSpPr>
          <p:nvPr/>
        </p:nvSpPr>
        <p:spPr bwMode="auto">
          <a:xfrm>
            <a:off x="5080000" y="50117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Rectangle 92"/>
          <p:cNvSpPr>
            <a:spLocks noChangeArrowheads="1"/>
          </p:cNvSpPr>
          <p:nvPr/>
        </p:nvSpPr>
        <p:spPr bwMode="auto">
          <a:xfrm>
            <a:off x="6613525" y="47990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68" name="Rectangle 93"/>
          <p:cNvSpPr>
            <a:spLocks noChangeArrowheads="1"/>
          </p:cNvSpPr>
          <p:nvPr/>
        </p:nvSpPr>
        <p:spPr bwMode="auto">
          <a:xfrm>
            <a:off x="5656263" y="47990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69" name="Rectangle 93"/>
          <p:cNvSpPr>
            <a:spLocks noChangeArrowheads="1"/>
          </p:cNvSpPr>
          <p:nvPr/>
        </p:nvSpPr>
        <p:spPr bwMode="auto">
          <a:xfrm>
            <a:off x="6156325" y="47990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5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82" name="Line 91"/>
          <p:cNvSpPr>
            <a:spLocks noChangeShapeType="1"/>
          </p:cNvSpPr>
          <p:nvPr/>
        </p:nvSpPr>
        <p:spPr bwMode="auto">
          <a:xfrm>
            <a:off x="3251200" y="56626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Rectangle 92"/>
          <p:cNvSpPr>
            <a:spLocks noChangeArrowheads="1"/>
          </p:cNvSpPr>
          <p:nvPr/>
        </p:nvSpPr>
        <p:spPr bwMode="auto">
          <a:xfrm>
            <a:off x="4784725" y="54102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84" name="Rectangle 93"/>
          <p:cNvSpPr>
            <a:spLocks noChangeArrowheads="1"/>
          </p:cNvSpPr>
          <p:nvPr/>
        </p:nvSpPr>
        <p:spPr bwMode="auto">
          <a:xfrm>
            <a:off x="3827463" y="54102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85" name="Rectangle 93"/>
          <p:cNvSpPr>
            <a:spLocks noChangeArrowheads="1"/>
          </p:cNvSpPr>
          <p:nvPr/>
        </p:nvSpPr>
        <p:spPr bwMode="auto">
          <a:xfrm>
            <a:off x="4327525" y="54086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3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90" name="Line 91"/>
          <p:cNvSpPr>
            <a:spLocks noChangeShapeType="1"/>
          </p:cNvSpPr>
          <p:nvPr/>
        </p:nvSpPr>
        <p:spPr bwMode="auto">
          <a:xfrm>
            <a:off x="3251200" y="63484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Rectangle 92"/>
          <p:cNvSpPr>
            <a:spLocks noChangeArrowheads="1"/>
          </p:cNvSpPr>
          <p:nvPr/>
        </p:nvSpPr>
        <p:spPr bwMode="auto">
          <a:xfrm>
            <a:off x="4784725" y="6096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92" name="Rectangle 93"/>
          <p:cNvSpPr>
            <a:spLocks noChangeArrowheads="1"/>
          </p:cNvSpPr>
          <p:nvPr/>
        </p:nvSpPr>
        <p:spPr bwMode="auto">
          <a:xfrm>
            <a:off x="3827463" y="6096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93" name="Rectangle 93"/>
          <p:cNvSpPr>
            <a:spLocks noChangeArrowheads="1"/>
          </p:cNvSpPr>
          <p:nvPr/>
        </p:nvSpPr>
        <p:spPr bwMode="auto">
          <a:xfrm>
            <a:off x="4327525" y="60944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7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94" name="Line 91"/>
          <p:cNvSpPr>
            <a:spLocks noChangeShapeType="1"/>
          </p:cNvSpPr>
          <p:nvPr/>
        </p:nvSpPr>
        <p:spPr bwMode="auto">
          <a:xfrm>
            <a:off x="5080000" y="63071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92"/>
          <p:cNvSpPr>
            <a:spLocks noChangeArrowheads="1"/>
          </p:cNvSpPr>
          <p:nvPr/>
        </p:nvSpPr>
        <p:spPr bwMode="auto">
          <a:xfrm>
            <a:off x="6613525" y="60944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96" name="Rectangle 93"/>
          <p:cNvSpPr>
            <a:spLocks noChangeArrowheads="1"/>
          </p:cNvSpPr>
          <p:nvPr/>
        </p:nvSpPr>
        <p:spPr bwMode="auto">
          <a:xfrm>
            <a:off x="5656263" y="60944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2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97" name="Rectangle 93"/>
          <p:cNvSpPr>
            <a:spLocks noChangeArrowheads="1"/>
          </p:cNvSpPr>
          <p:nvPr/>
        </p:nvSpPr>
        <p:spPr bwMode="auto">
          <a:xfrm>
            <a:off x="6156325" y="60944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4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102" name="Rectangle 4"/>
          <p:cNvSpPr>
            <a:spLocks noChangeArrowheads="1"/>
          </p:cNvSpPr>
          <p:nvPr/>
        </p:nvSpPr>
        <p:spPr bwMode="auto">
          <a:xfrm>
            <a:off x="1143000" y="3505200"/>
            <a:ext cx="1141413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sz="3000" dirty="0">
                <a:latin typeface="+mj-lt"/>
                <a:ea typeface="黑体" pitchFamily="2" charset="-122"/>
              </a:rPr>
              <a:t>下标</a:t>
            </a:r>
            <a:endParaRPr lang="en-US" altLang="zh-CN" sz="3000" dirty="0">
              <a:latin typeface="+mj-lt"/>
              <a:ea typeface="黑体" pitchFamily="2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419600" y="1600200"/>
            <a:ext cx="1295400" cy="6085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1</a:t>
            </a:r>
            <a:r>
              <a:rPr lang="zh-CN" altLang="en-US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次 </a:t>
            </a:r>
            <a:endParaRPr lang="zh-CN" altLang="en-US" sz="300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70" name="Oval 30"/>
          <p:cNvSpPr>
            <a:spLocks noChangeArrowheads="1"/>
          </p:cNvSpPr>
          <p:nvPr/>
        </p:nvSpPr>
        <p:spPr bwMode="auto">
          <a:xfrm>
            <a:off x="6172200" y="17430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71" name="Oval 30"/>
          <p:cNvSpPr>
            <a:spLocks noChangeArrowheads="1"/>
          </p:cNvSpPr>
          <p:nvPr/>
        </p:nvSpPr>
        <p:spPr bwMode="auto">
          <a:xfrm>
            <a:off x="8229600" y="1757363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72" name="Oval 30"/>
          <p:cNvSpPr>
            <a:spLocks noChangeArrowheads="1"/>
          </p:cNvSpPr>
          <p:nvPr/>
        </p:nvSpPr>
        <p:spPr bwMode="auto">
          <a:xfrm>
            <a:off x="6629400" y="31146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sp>
        <p:nvSpPr>
          <p:cNvPr id="74" name="Oval 30"/>
          <p:cNvSpPr>
            <a:spLocks noChangeArrowheads="1"/>
          </p:cNvSpPr>
          <p:nvPr/>
        </p:nvSpPr>
        <p:spPr bwMode="auto">
          <a:xfrm>
            <a:off x="8153400" y="31146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75" name="直接箭头连接符 54"/>
          <p:cNvCxnSpPr>
            <a:cxnSpLocks noChangeShapeType="1"/>
            <a:stCxn id="71" idx="2"/>
            <a:endCxn id="70" idx="6"/>
          </p:cNvCxnSpPr>
          <p:nvPr/>
        </p:nvCxnSpPr>
        <p:spPr bwMode="auto">
          <a:xfrm rot="10800000">
            <a:off x="6781800" y="2014538"/>
            <a:ext cx="1447800" cy="142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6" name="直接箭头连接符 55"/>
          <p:cNvCxnSpPr>
            <a:cxnSpLocks noChangeShapeType="1"/>
            <a:stCxn id="74" idx="0"/>
            <a:endCxn id="71" idx="4"/>
          </p:cNvCxnSpPr>
          <p:nvPr/>
        </p:nvCxnSpPr>
        <p:spPr bwMode="auto">
          <a:xfrm rot="5400000" flipH="1" flipV="1">
            <a:off x="8089106" y="2669382"/>
            <a:ext cx="814387" cy="762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7" name="直接箭头连接符 73"/>
          <p:cNvCxnSpPr>
            <a:cxnSpLocks noChangeShapeType="1"/>
            <a:stCxn id="70" idx="5"/>
            <a:endCxn id="72" idx="0"/>
          </p:cNvCxnSpPr>
          <p:nvPr/>
        </p:nvCxnSpPr>
        <p:spPr bwMode="auto">
          <a:xfrm rot="16200000" flipH="1">
            <a:off x="6359525" y="2540000"/>
            <a:ext cx="908050" cy="2413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8" name="直接箭头连接符 74"/>
          <p:cNvCxnSpPr>
            <a:cxnSpLocks noChangeShapeType="1"/>
            <a:stCxn id="71" idx="3"/>
            <a:endCxn id="72" idx="7"/>
          </p:cNvCxnSpPr>
          <p:nvPr/>
        </p:nvCxnSpPr>
        <p:spPr bwMode="auto">
          <a:xfrm rot="5400000">
            <a:off x="7247731" y="2123282"/>
            <a:ext cx="973137" cy="11684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9" name="直接箭头连接符 75"/>
          <p:cNvCxnSpPr>
            <a:cxnSpLocks noChangeShapeType="1"/>
            <a:stCxn id="72" idx="6"/>
            <a:endCxn id="74" idx="2"/>
          </p:cNvCxnSpPr>
          <p:nvPr/>
        </p:nvCxnSpPr>
        <p:spPr bwMode="auto">
          <a:xfrm>
            <a:off x="7239000" y="3386138"/>
            <a:ext cx="9144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0" name="Text Box 32"/>
          <p:cNvSpPr txBox="1">
            <a:spLocks noChangeArrowheads="1"/>
          </p:cNvSpPr>
          <p:nvPr/>
        </p:nvSpPr>
        <p:spPr bwMode="auto">
          <a:xfrm>
            <a:off x="7086600" y="149225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6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81" name="Text Box 32"/>
          <p:cNvSpPr txBox="1">
            <a:spLocks noChangeArrowheads="1"/>
          </p:cNvSpPr>
          <p:nvPr/>
        </p:nvSpPr>
        <p:spPr bwMode="auto">
          <a:xfrm>
            <a:off x="8458200" y="248285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87" name="Text Box 32"/>
          <p:cNvSpPr txBox="1">
            <a:spLocks noChangeArrowheads="1"/>
          </p:cNvSpPr>
          <p:nvPr/>
        </p:nvSpPr>
        <p:spPr bwMode="auto">
          <a:xfrm>
            <a:off x="7391400" y="22860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88" name="Text Box 32"/>
          <p:cNvSpPr txBox="1">
            <a:spLocks noChangeArrowheads="1"/>
          </p:cNvSpPr>
          <p:nvPr/>
        </p:nvSpPr>
        <p:spPr bwMode="auto">
          <a:xfrm>
            <a:off x="7543800" y="28575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89" name="Text Box 32"/>
          <p:cNvSpPr txBox="1">
            <a:spLocks noChangeArrowheads="1"/>
          </p:cNvSpPr>
          <p:nvPr/>
        </p:nvSpPr>
        <p:spPr bwMode="auto">
          <a:xfrm>
            <a:off x="6400800" y="2162175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2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98" name="曲线连接符 104"/>
          <p:cNvCxnSpPr>
            <a:cxnSpLocks noChangeShapeType="1"/>
            <a:stCxn id="70" idx="0"/>
            <a:endCxn id="71" idx="0"/>
          </p:cNvCxnSpPr>
          <p:nvPr/>
        </p:nvCxnSpPr>
        <p:spPr bwMode="auto">
          <a:xfrm rot="16200000" flipH="1">
            <a:off x="7498556" y="721519"/>
            <a:ext cx="14288" cy="2057400"/>
          </a:xfrm>
          <a:prstGeom prst="curvedConnector3">
            <a:avLst>
              <a:gd name="adj1" fmla="val -3797181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9" name="Text Box 32"/>
          <p:cNvSpPr txBox="1">
            <a:spLocks noChangeArrowheads="1"/>
          </p:cNvSpPr>
          <p:nvPr/>
        </p:nvSpPr>
        <p:spPr bwMode="auto">
          <a:xfrm>
            <a:off x="7315200" y="103505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7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100" name="曲线连接符 108"/>
          <p:cNvCxnSpPr>
            <a:cxnSpLocks noChangeShapeType="1"/>
            <a:stCxn id="72" idx="2"/>
            <a:endCxn id="70" idx="2"/>
          </p:cNvCxnSpPr>
          <p:nvPr/>
        </p:nvCxnSpPr>
        <p:spPr bwMode="auto">
          <a:xfrm rot="10800000">
            <a:off x="6172200" y="2014538"/>
            <a:ext cx="457200" cy="1371600"/>
          </a:xfrm>
          <a:prstGeom prst="curvedConnector3">
            <a:avLst>
              <a:gd name="adj1" fmla="val 220755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1" name="Text Box 32"/>
          <p:cNvSpPr txBox="1">
            <a:spLocks noChangeArrowheads="1"/>
          </p:cNvSpPr>
          <p:nvPr/>
        </p:nvSpPr>
        <p:spPr bwMode="auto">
          <a:xfrm>
            <a:off x="5638800" y="23622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8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82" grpId="0" animBg="1"/>
      <p:bldP spid="83" grpId="0" animBg="1"/>
      <p:bldP spid="84" grpId="0" animBg="1"/>
      <p:bldP spid="85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8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algn="just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sz="3000" kern="0" dirty="0">
                <a:latin typeface="+mn-lt"/>
                <a:ea typeface="黑体" pitchFamily="2" charset="-122"/>
              </a:rPr>
              <a:t>2.  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图 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= 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顶点表 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+ </a:t>
            </a:r>
            <a:r>
              <a:rPr lang="zh-CN" altLang="en-US" sz="3000" kern="0" dirty="0">
                <a:solidFill>
                  <a:srgbClr val="FF0000"/>
                </a:solidFill>
                <a:latin typeface="+mn-lt"/>
                <a:ea typeface="黑体" pitchFamily="2" charset="-122"/>
              </a:rPr>
              <a:t>入边表</a:t>
            </a:r>
            <a:endParaRPr lang="en-US" altLang="zh-CN" sz="3000" kern="0" dirty="0">
              <a:solidFill>
                <a:srgbClr val="FF0000"/>
              </a:solidFill>
              <a:latin typeface="+mn-lt"/>
              <a:ea typeface="黑体" pitchFamily="2" charset="-122"/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C00000"/>
                </a:solidFill>
                <a:latin typeface="+mn-lt"/>
                <a:ea typeface="黑体" pitchFamily="2" charset="-122"/>
              </a:rPr>
              <a:t>     </a:t>
            </a:r>
            <a:r>
              <a:rPr lang="en-US" altLang="zh-CN" sz="3000" kern="0" dirty="0" smtClean="0">
                <a:latin typeface="+mn-lt"/>
                <a:ea typeface="黑体" pitchFamily="2" charset="-122"/>
              </a:rPr>
              <a:t>-- 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求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vi</a:t>
            </a:r>
            <a:r>
              <a:rPr lang="zh-CN" altLang="en-US" sz="3000" kern="0" dirty="0" smtClean="0">
                <a:latin typeface="+mn-lt"/>
                <a:ea typeface="黑体" pitchFamily="2" charset="-122"/>
              </a:rPr>
              <a:t>的出度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？</a:t>
            </a:r>
            <a:endParaRPr lang="en-US" altLang="zh-CN" sz="3000" kern="0" dirty="0">
              <a:latin typeface="+mn-lt"/>
              <a:ea typeface="黑体" pitchFamily="2" charset="-122"/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  <a:ea typeface="黑体" pitchFamily="2" charset="-122"/>
              </a:rPr>
              <a:t>         </a:t>
            </a:r>
            <a:r>
              <a:rPr lang="zh-CN" altLang="en-US" sz="3000" kern="0" dirty="0" smtClean="0">
                <a:solidFill>
                  <a:srgbClr val="0000CC"/>
                </a:solidFill>
                <a:ea typeface="黑体" pitchFamily="2" charset="-122"/>
              </a:rPr>
              <a:t>依次</a:t>
            </a:r>
            <a:r>
              <a:rPr lang="zh-CN" altLang="en-US" sz="3000" kern="0" dirty="0">
                <a:solidFill>
                  <a:srgbClr val="0000CC"/>
                </a:solidFill>
                <a:ea typeface="黑体" pitchFamily="2" charset="-122"/>
              </a:rPr>
              <a:t>检查</a:t>
            </a:r>
            <a:r>
              <a:rPr lang="zh-CN" altLang="en-US" sz="3000" kern="0" dirty="0" smtClean="0">
                <a:solidFill>
                  <a:srgbClr val="0000CC"/>
                </a:solidFill>
                <a:ea typeface="黑体" pitchFamily="2" charset="-122"/>
              </a:rPr>
              <a:t>每个入边</a:t>
            </a:r>
            <a:r>
              <a:rPr lang="zh-CN" altLang="en-US" sz="3000" kern="0" dirty="0">
                <a:solidFill>
                  <a:srgbClr val="0000CC"/>
                </a:solidFill>
                <a:ea typeface="黑体" pitchFamily="2" charset="-122"/>
              </a:rPr>
              <a:t>表，</a:t>
            </a:r>
            <a:endParaRPr lang="en-US" altLang="zh-CN" sz="3000" kern="0" dirty="0">
              <a:solidFill>
                <a:srgbClr val="0000CC"/>
              </a:solidFill>
              <a:ea typeface="黑体" pitchFamily="2" charset="-122"/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0000CC"/>
                </a:solidFill>
                <a:ea typeface="黑体" pitchFamily="2" charset="-122"/>
              </a:rPr>
              <a:t>         </a:t>
            </a:r>
            <a:r>
              <a:rPr lang="zh-CN" altLang="en-US" sz="3000" kern="0" dirty="0">
                <a:solidFill>
                  <a:srgbClr val="0000CC"/>
                </a:solidFill>
                <a:ea typeface="黑体" pitchFamily="2" charset="-122"/>
              </a:rPr>
              <a:t>计算</a:t>
            </a:r>
            <a:r>
              <a:rPr lang="en-US" altLang="zh-CN" sz="3000" kern="0" dirty="0">
                <a:solidFill>
                  <a:srgbClr val="0000CC"/>
                </a:solidFill>
                <a:ea typeface="黑体" pitchFamily="2" charset="-122"/>
              </a:rPr>
              <a:t>vi</a:t>
            </a:r>
            <a:r>
              <a:rPr lang="zh-CN" altLang="en-US" sz="3000" kern="0" dirty="0">
                <a:solidFill>
                  <a:srgbClr val="0000CC"/>
                </a:solidFill>
                <a:ea typeface="黑体" pitchFamily="2" charset="-122"/>
              </a:rPr>
              <a:t>下标出现的总次数；</a:t>
            </a:r>
            <a:endParaRPr lang="en-US" altLang="zh-CN" sz="3000" kern="0" dirty="0">
              <a:solidFill>
                <a:srgbClr val="0000CC"/>
              </a:solidFill>
              <a:ea typeface="黑体" pitchFamily="2" charset="-122"/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defRPr/>
            </a:pP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黑体" pitchFamily="49" charset="-122"/>
              </a:rPr>
              <a:t>有向图：邻接</a:t>
            </a:r>
            <a:r>
              <a:rPr lang="en-US" altLang="zh-CN" dirty="0" smtClean="0">
                <a:ea typeface="黑体" pitchFamily="49" charset="-122"/>
              </a:rPr>
              <a:t>(</a:t>
            </a:r>
            <a:r>
              <a:rPr lang="zh-CN" altLang="en-US" dirty="0" smtClean="0">
                <a:ea typeface="黑体" pitchFamily="49" charset="-122"/>
              </a:rPr>
              <a:t>链</a:t>
            </a:r>
            <a:r>
              <a:rPr lang="en-US" altLang="zh-CN" dirty="0" smtClean="0">
                <a:ea typeface="黑体" pitchFamily="49" charset="-122"/>
              </a:rPr>
              <a:t>)</a:t>
            </a:r>
            <a:r>
              <a:rPr lang="zh-CN" altLang="en-US" dirty="0" smtClean="0">
                <a:ea typeface="黑体" pitchFamily="49" charset="-122"/>
              </a:rPr>
              <a:t>表表示</a:t>
            </a:r>
          </a:p>
        </p:txBody>
      </p:sp>
      <p:sp>
        <p:nvSpPr>
          <p:cNvPr id="43012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032000" y="4081463"/>
          <a:ext cx="1404938" cy="25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346200" y="4081463"/>
          <a:ext cx="609600" cy="25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Line 91"/>
          <p:cNvSpPr>
            <a:spLocks noChangeShapeType="1"/>
          </p:cNvSpPr>
          <p:nvPr/>
        </p:nvSpPr>
        <p:spPr bwMode="auto">
          <a:xfrm>
            <a:off x="3241675" y="4333875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92"/>
          <p:cNvSpPr>
            <a:spLocks noChangeArrowheads="1"/>
          </p:cNvSpPr>
          <p:nvPr/>
        </p:nvSpPr>
        <p:spPr bwMode="auto">
          <a:xfrm>
            <a:off x="4775200" y="408146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22" name="Rectangle 93"/>
          <p:cNvSpPr>
            <a:spLocks noChangeArrowheads="1"/>
          </p:cNvSpPr>
          <p:nvPr/>
        </p:nvSpPr>
        <p:spPr bwMode="auto">
          <a:xfrm>
            <a:off x="3817938" y="408146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2133600" y="3505200"/>
            <a:ext cx="1549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sz="3000" dirty="0">
                <a:latin typeface="+mj-lt"/>
                <a:ea typeface="黑体" pitchFamily="2" charset="-122"/>
              </a:rPr>
              <a:t>顶点表</a:t>
            </a:r>
            <a:endParaRPr lang="en-US" altLang="zh-CN" sz="3000" dirty="0">
              <a:latin typeface="+mj-lt"/>
              <a:ea typeface="黑体" pitchFamily="2" charset="-122"/>
            </a:endParaRP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5029200" y="3505200"/>
            <a:ext cx="1793875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sz="3000" dirty="0">
                <a:latin typeface="+mj-lt"/>
                <a:ea typeface="黑体" pitchFamily="2" charset="-122"/>
              </a:rPr>
              <a:t>入边表</a:t>
            </a:r>
            <a:endParaRPr lang="en-US" altLang="zh-CN" sz="3000" dirty="0">
              <a:latin typeface="+mj-lt"/>
              <a:ea typeface="黑体" pitchFamily="2" charset="-122"/>
            </a:endParaRPr>
          </a:p>
        </p:txBody>
      </p:sp>
      <p:sp>
        <p:nvSpPr>
          <p:cNvPr id="57" name="Rectangle 93"/>
          <p:cNvSpPr>
            <a:spLocks noChangeArrowheads="1"/>
          </p:cNvSpPr>
          <p:nvPr/>
        </p:nvSpPr>
        <p:spPr bwMode="auto">
          <a:xfrm>
            <a:off x="4318000" y="4079875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8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58" name="Line 91"/>
          <p:cNvSpPr>
            <a:spLocks noChangeShapeType="1"/>
          </p:cNvSpPr>
          <p:nvPr/>
        </p:nvSpPr>
        <p:spPr bwMode="auto">
          <a:xfrm>
            <a:off x="5070475" y="429260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92"/>
          <p:cNvSpPr>
            <a:spLocks noChangeArrowheads="1"/>
          </p:cNvSpPr>
          <p:nvPr/>
        </p:nvSpPr>
        <p:spPr bwMode="auto">
          <a:xfrm>
            <a:off x="6604000" y="4079875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60" name="Rectangle 93"/>
          <p:cNvSpPr>
            <a:spLocks noChangeArrowheads="1"/>
          </p:cNvSpPr>
          <p:nvPr/>
        </p:nvSpPr>
        <p:spPr bwMode="auto">
          <a:xfrm>
            <a:off x="5646738" y="4079875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3</a:t>
            </a:r>
            <a:endParaRPr lang="en-US" altLang="zh-CN" sz="3200" baseline="-25000" dirty="0">
              <a:solidFill>
                <a:schemeClr val="bg1"/>
              </a:solidFill>
            </a:endParaRPr>
          </a:p>
        </p:txBody>
      </p:sp>
      <p:sp>
        <p:nvSpPr>
          <p:cNvPr id="61" name="Rectangle 93"/>
          <p:cNvSpPr>
            <a:spLocks noChangeArrowheads="1"/>
          </p:cNvSpPr>
          <p:nvPr/>
        </p:nvSpPr>
        <p:spPr bwMode="auto">
          <a:xfrm>
            <a:off x="6146800" y="4079875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6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62" name="Line 91"/>
          <p:cNvSpPr>
            <a:spLocks noChangeShapeType="1"/>
          </p:cNvSpPr>
          <p:nvPr/>
        </p:nvSpPr>
        <p:spPr bwMode="auto">
          <a:xfrm>
            <a:off x="3251200" y="50530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Rectangle 92"/>
          <p:cNvSpPr>
            <a:spLocks noChangeArrowheads="1"/>
          </p:cNvSpPr>
          <p:nvPr/>
        </p:nvSpPr>
        <p:spPr bwMode="auto">
          <a:xfrm>
            <a:off x="4784725" y="48006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64" name="Rectangle 93"/>
          <p:cNvSpPr>
            <a:spLocks noChangeArrowheads="1"/>
          </p:cNvSpPr>
          <p:nvPr/>
        </p:nvSpPr>
        <p:spPr bwMode="auto">
          <a:xfrm>
            <a:off x="3827463" y="48006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65" name="Rectangle 93"/>
          <p:cNvSpPr>
            <a:spLocks noChangeArrowheads="1"/>
          </p:cNvSpPr>
          <p:nvPr/>
        </p:nvSpPr>
        <p:spPr bwMode="auto">
          <a:xfrm>
            <a:off x="4327525" y="47990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2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66" name="Line 91"/>
          <p:cNvSpPr>
            <a:spLocks noChangeShapeType="1"/>
          </p:cNvSpPr>
          <p:nvPr/>
        </p:nvSpPr>
        <p:spPr bwMode="auto">
          <a:xfrm>
            <a:off x="5080000" y="50117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Rectangle 92"/>
          <p:cNvSpPr>
            <a:spLocks noChangeArrowheads="1"/>
          </p:cNvSpPr>
          <p:nvPr/>
        </p:nvSpPr>
        <p:spPr bwMode="auto">
          <a:xfrm>
            <a:off x="6613525" y="47990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68" name="Rectangle 93"/>
          <p:cNvSpPr>
            <a:spLocks noChangeArrowheads="1"/>
          </p:cNvSpPr>
          <p:nvPr/>
        </p:nvSpPr>
        <p:spPr bwMode="auto">
          <a:xfrm>
            <a:off x="5656263" y="47990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69" name="Rectangle 93"/>
          <p:cNvSpPr>
            <a:spLocks noChangeArrowheads="1"/>
          </p:cNvSpPr>
          <p:nvPr/>
        </p:nvSpPr>
        <p:spPr bwMode="auto">
          <a:xfrm>
            <a:off x="6156325" y="47990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5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82" name="Line 91"/>
          <p:cNvSpPr>
            <a:spLocks noChangeShapeType="1"/>
          </p:cNvSpPr>
          <p:nvPr/>
        </p:nvSpPr>
        <p:spPr bwMode="auto">
          <a:xfrm>
            <a:off x="3251200" y="56626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Rectangle 92"/>
          <p:cNvSpPr>
            <a:spLocks noChangeArrowheads="1"/>
          </p:cNvSpPr>
          <p:nvPr/>
        </p:nvSpPr>
        <p:spPr bwMode="auto">
          <a:xfrm>
            <a:off x="4784725" y="54102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84" name="Rectangle 93"/>
          <p:cNvSpPr>
            <a:spLocks noChangeArrowheads="1"/>
          </p:cNvSpPr>
          <p:nvPr/>
        </p:nvSpPr>
        <p:spPr bwMode="auto">
          <a:xfrm>
            <a:off x="3827463" y="54102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85" name="Rectangle 93"/>
          <p:cNvSpPr>
            <a:spLocks noChangeArrowheads="1"/>
          </p:cNvSpPr>
          <p:nvPr/>
        </p:nvSpPr>
        <p:spPr bwMode="auto">
          <a:xfrm>
            <a:off x="4327525" y="54086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3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90" name="Line 91"/>
          <p:cNvSpPr>
            <a:spLocks noChangeShapeType="1"/>
          </p:cNvSpPr>
          <p:nvPr/>
        </p:nvSpPr>
        <p:spPr bwMode="auto">
          <a:xfrm>
            <a:off x="3251200" y="63484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Rectangle 92"/>
          <p:cNvSpPr>
            <a:spLocks noChangeArrowheads="1"/>
          </p:cNvSpPr>
          <p:nvPr/>
        </p:nvSpPr>
        <p:spPr bwMode="auto">
          <a:xfrm>
            <a:off x="4784725" y="6096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92" name="Rectangle 93"/>
          <p:cNvSpPr>
            <a:spLocks noChangeArrowheads="1"/>
          </p:cNvSpPr>
          <p:nvPr/>
        </p:nvSpPr>
        <p:spPr bwMode="auto">
          <a:xfrm>
            <a:off x="3827463" y="6096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93" name="Rectangle 93"/>
          <p:cNvSpPr>
            <a:spLocks noChangeArrowheads="1"/>
          </p:cNvSpPr>
          <p:nvPr/>
        </p:nvSpPr>
        <p:spPr bwMode="auto">
          <a:xfrm>
            <a:off x="4327525" y="60944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7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94" name="Line 91"/>
          <p:cNvSpPr>
            <a:spLocks noChangeShapeType="1"/>
          </p:cNvSpPr>
          <p:nvPr/>
        </p:nvSpPr>
        <p:spPr bwMode="auto">
          <a:xfrm>
            <a:off x="5080000" y="63071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92"/>
          <p:cNvSpPr>
            <a:spLocks noChangeArrowheads="1"/>
          </p:cNvSpPr>
          <p:nvPr/>
        </p:nvSpPr>
        <p:spPr bwMode="auto">
          <a:xfrm>
            <a:off x="6613525" y="60944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96" name="Rectangle 93"/>
          <p:cNvSpPr>
            <a:spLocks noChangeArrowheads="1"/>
          </p:cNvSpPr>
          <p:nvPr/>
        </p:nvSpPr>
        <p:spPr bwMode="auto">
          <a:xfrm>
            <a:off x="5656263" y="60944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2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97" name="Rectangle 93"/>
          <p:cNvSpPr>
            <a:spLocks noChangeArrowheads="1"/>
          </p:cNvSpPr>
          <p:nvPr/>
        </p:nvSpPr>
        <p:spPr bwMode="auto">
          <a:xfrm>
            <a:off x="6156325" y="60944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4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102" name="Rectangle 4"/>
          <p:cNvSpPr>
            <a:spLocks noChangeArrowheads="1"/>
          </p:cNvSpPr>
          <p:nvPr/>
        </p:nvSpPr>
        <p:spPr bwMode="auto">
          <a:xfrm>
            <a:off x="1143000" y="3505200"/>
            <a:ext cx="1141413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sz="3000" dirty="0">
                <a:latin typeface="+mj-lt"/>
                <a:ea typeface="黑体" pitchFamily="2" charset="-122"/>
              </a:rPr>
              <a:t>下标</a:t>
            </a:r>
            <a:endParaRPr lang="en-US" altLang="zh-CN" sz="3000" dirty="0">
              <a:latin typeface="+mj-lt"/>
              <a:ea typeface="黑体" pitchFamily="2" charset="-122"/>
            </a:endParaRPr>
          </a:p>
        </p:txBody>
      </p:sp>
      <p:sp>
        <p:nvSpPr>
          <p:cNvPr id="70" name="Oval 30"/>
          <p:cNvSpPr>
            <a:spLocks noChangeArrowheads="1"/>
          </p:cNvSpPr>
          <p:nvPr/>
        </p:nvSpPr>
        <p:spPr bwMode="auto">
          <a:xfrm>
            <a:off x="6172200" y="17430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71" name="Oval 30"/>
          <p:cNvSpPr>
            <a:spLocks noChangeArrowheads="1"/>
          </p:cNvSpPr>
          <p:nvPr/>
        </p:nvSpPr>
        <p:spPr bwMode="auto">
          <a:xfrm>
            <a:off x="8229600" y="1757363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72" name="Oval 30"/>
          <p:cNvSpPr>
            <a:spLocks noChangeArrowheads="1"/>
          </p:cNvSpPr>
          <p:nvPr/>
        </p:nvSpPr>
        <p:spPr bwMode="auto">
          <a:xfrm>
            <a:off x="6629400" y="31146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sp>
        <p:nvSpPr>
          <p:cNvPr id="74" name="Oval 30"/>
          <p:cNvSpPr>
            <a:spLocks noChangeArrowheads="1"/>
          </p:cNvSpPr>
          <p:nvPr/>
        </p:nvSpPr>
        <p:spPr bwMode="auto">
          <a:xfrm>
            <a:off x="8153400" y="31146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75" name="直接箭头连接符 54"/>
          <p:cNvCxnSpPr>
            <a:cxnSpLocks noChangeShapeType="1"/>
            <a:stCxn id="71" idx="2"/>
            <a:endCxn id="70" idx="6"/>
          </p:cNvCxnSpPr>
          <p:nvPr/>
        </p:nvCxnSpPr>
        <p:spPr bwMode="auto">
          <a:xfrm rot="10800000">
            <a:off x="6781800" y="2014538"/>
            <a:ext cx="1447800" cy="142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6" name="直接箭头连接符 55"/>
          <p:cNvCxnSpPr>
            <a:cxnSpLocks noChangeShapeType="1"/>
            <a:stCxn id="74" idx="0"/>
            <a:endCxn id="71" idx="4"/>
          </p:cNvCxnSpPr>
          <p:nvPr/>
        </p:nvCxnSpPr>
        <p:spPr bwMode="auto">
          <a:xfrm rot="5400000" flipH="1" flipV="1">
            <a:off x="8089106" y="2669382"/>
            <a:ext cx="814387" cy="762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7" name="直接箭头连接符 73"/>
          <p:cNvCxnSpPr>
            <a:cxnSpLocks noChangeShapeType="1"/>
            <a:stCxn id="70" idx="5"/>
            <a:endCxn id="72" idx="0"/>
          </p:cNvCxnSpPr>
          <p:nvPr/>
        </p:nvCxnSpPr>
        <p:spPr bwMode="auto">
          <a:xfrm rot="16200000" flipH="1">
            <a:off x="6359525" y="2540000"/>
            <a:ext cx="908050" cy="2413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8" name="直接箭头连接符 74"/>
          <p:cNvCxnSpPr>
            <a:cxnSpLocks noChangeShapeType="1"/>
            <a:stCxn id="71" idx="3"/>
            <a:endCxn id="72" idx="7"/>
          </p:cNvCxnSpPr>
          <p:nvPr/>
        </p:nvCxnSpPr>
        <p:spPr bwMode="auto">
          <a:xfrm rot="5400000">
            <a:off x="7247731" y="2123282"/>
            <a:ext cx="973137" cy="11684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9" name="直接箭头连接符 75"/>
          <p:cNvCxnSpPr>
            <a:cxnSpLocks noChangeShapeType="1"/>
            <a:stCxn id="72" idx="6"/>
            <a:endCxn id="74" idx="2"/>
          </p:cNvCxnSpPr>
          <p:nvPr/>
        </p:nvCxnSpPr>
        <p:spPr bwMode="auto">
          <a:xfrm>
            <a:off x="7239000" y="3386138"/>
            <a:ext cx="9144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0" name="Text Box 32"/>
          <p:cNvSpPr txBox="1">
            <a:spLocks noChangeArrowheads="1"/>
          </p:cNvSpPr>
          <p:nvPr/>
        </p:nvSpPr>
        <p:spPr bwMode="auto">
          <a:xfrm>
            <a:off x="7086600" y="149225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6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81" name="Text Box 32"/>
          <p:cNvSpPr txBox="1">
            <a:spLocks noChangeArrowheads="1"/>
          </p:cNvSpPr>
          <p:nvPr/>
        </p:nvSpPr>
        <p:spPr bwMode="auto">
          <a:xfrm>
            <a:off x="8458200" y="248285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87" name="Text Box 32"/>
          <p:cNvSpPr txBox="1">
            <a:spLocks noChangeArrowheads="1"/>
          </p:cNvSpPr>
          <p:nvPr/>
        </p:nvSpPr>
        <p:spPr bwMode="auto">
          <a:xfrm>
            <a:off x="7391400" y="22860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88" name="Text Box 32"/>
          <p:cNvSpPr txBox="1">
            <a:spLocks noChangeArrowheads="1"/>
          </p:cNvSpPr>
          <p:nvPr/>
        </p:nvSpPr>
        <p:spPr bwMode="auto">
          <a:xfrm>
            <a:off x="7543800" y="28575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89" name="Text Box 32"/>
          <p:cNvSpPr txBox="1">
            <a:spLocks noChangeArrowheads="1"/>
          </p:cNvSpPr>
          <p:nvPr/>
        </p:nvSpPr>
        <p:spPr bwMode="auto">
          <a:xfrm>
            <a:off x="6400800" y="2162175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2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98" name="曲线连接符 104"/>
          <p:cNvCxnSpPr>
            <a:cxnSpLocks noChangeShapeType="1"/>
            <a:stCxn id="70" idx="0"/>
            <a:endCxn id="71" idx="0"/>
          </p:cNvCxnSpPr>
          <p:nvPr/>
        </p:nvCxnSpPr>
        <p:spPr bwMode="auto">
          <a:xfrm rot="16200000" flipH="1">
            <a:off x="7498556" y="721519"/>
            <a:ext cx="14288" cy="2057400"/>
          </a:xfrm>
          <a:prstGeom prst="curvedConnector3">
            <a:avLst>
              <a:gd name="adj1" fmla="val -3797181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9" name="Text Box 32"/>
          <p:cNvSpPr txBox="1">
            <a:spLocks noChangeArrowheads="1"/>
          </p:cNvSpPr>
          <p:nvPr/>
        </p:nvSpPr>
        <p:spPr bwMode="auto">
          <a:xfrm>
            <a:off x="7315200" y="103505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7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100" name="曲线连接符 108"/>
          <p:cNvCxnSpPr>
            <a:cxnSpLocks noChangeShapeType="1"/>
            <a:stCxn id="72" idx="2"/>
            <a:endCxn id="70" idx="2"/>
          </p:cNvCxnSpPr>
          <p:nvPr/>
        </p:nvCxnSpPr>
        <p:spPr bwMode="auto">
          <a:xfrm rot="10800000">
            <a:off x="6172200" y="2014538"/>
            <a:ext cx="457200" cy="1371600"/>
          </a:xfrm>
          <a:prstGeom prst="curvedConnector3">
            <a:avLst>
              <a:gd name="adj1" fmla="val 220755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1" name="Text Box 32"/>
          <p:cNvSpPr txBox="1">
            <a:spLocks noChangeArrowheads="1"/>
          </p:cNvSpPr>
          <p:nvPr/>
        </p:nvSpPr>
        <p:spPr bwMode="auto">
          <a:xfrm>
            <a:off x="5638800" y="23622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8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黑体" pitchFamily="49" charset="-122"/>
              </a:rPr>
              <a:t>邻接</a:t>
            </a:r>
            <a:r>
              <a:rPr lang="en-US" altLang="zh-CN" dirty="0" smtClean="0">
                <a:ea typeface="黑体" pitchFamily="49" charset="-122"/>
              </a:rPr>
              <a:t>(</a:t>
            </a:r>
            <a:r>
              <a:rPr lang="zh-CN" altLang="en-US" dirty="0" smtClean="0">
                <a:ea typeface="黑体" pitchFamily="49" charset="-122"/>
              </a:rPr>
              <a:t>链</a:t>
            </a:r>
            <a:r>
              <a:rPr lang="en-US" altLang="zh-CN" dirty="0" smtClean="0">
                <a:ea typeface="黑体" pitchFamily="49" charset="-122"/>
              </a:rPr>
              <a:t>)</a:t>
            </a:r>
            <a:r>
              <a:rPr lang="zh-CN" altLang="en-US" dirty="0" smtClean="0">
                <a:ea typeface="黑体" pitchFamily="49" charset="-122"/>
              </a:rPr>
              <a:t>表 </a:t>
            </a:r>
            <a:r>
              <a:rPr lang="en-US" altLang="zh-CN" dirty="0" smtClean="0">
                <a:ea typeface="黑体" pitchFamily="49" charset="-122"/>
              </a:rPr>
              <a:t>---- </a:t>
            </a:r>
            <a:r>
              <a:rPr lang="zh-CN" altLang="en-US" dirty="0" smtClean="0">
                <a:ea typeface="黑体" pitchFamily="49" charset="-122"/>
              </a:rPr>
              <a:t>数据结构</a:t>
            </a: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+mn-lt"/>
                <a:ea typeface="黑体" pitchFamily="2" charset="-122"/>
              </a:rPr>
              <a:t>边表：</a:t>
            </a:r>
            <a:endParaRPr lang="en-US" altLang="zh-CN" sz="3000" kern="0" dirty="0">
              <a:solidFill>
                <a:srgbClr val="FF0000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struct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EdgeNode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; </a:t>
            </a:r>
            <a:endParaRPr lang="en-US" altLang="zh-CN" sz="30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</a:t>
            </a:r>
            <a:r>
              <a:rPr lang="en-US" altLang="zh-CN" sz="3000" kern="0" dirty="0" err="1">
                <a:solidFill>
                  <a:srgbClr val="990099"/>
                </a:solidFill>
                <a:latin typeface="Arial" charset="0"/>
                <a:ea typeface="黑体" pitchFamily="2" charset="-122"/>
              </a:rPr>
              <a:t>typedef</a:t>
            </a: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struct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EdgeNode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smtClean="0">
                <a:latin typeface="Arial" charset="0"/>
                <a:ea typeface="黑体" pitchFamily="2" charset="-122"/>
              </a:rPr>
              <a:t>* 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PEdgeNode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  </a:t>
            </a:r>
            <a:r>
              <a:rPr lang="en-US" altLang="zh-CN" sz="3000" kern="0" dirty="0" err="1">
                <a:solidFill>
                  <a:srgbClr val="990099"/>
                </a:solidFill>
                <a:latin typeface="Arial" charset="0"/>
                <a:ea typeface="黑体" pitchFamily="2" charset="-122"/>
              </a:rPr>
              <a:t>typedef</a:t>
            </a: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struct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EdgeNode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smtClean="0">
                <a:latin typeface="Arial" charset="0"/>
                <a:ea typeface="黑体" pitchFamily="2" charset="-122"/>
              </a:rPr>
              <a:t>* 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EdgeList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;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</a:t>
            </a: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struct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EdgeNode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{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int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ajdVex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; </a:t>
            </a:r>
            <a:endParaRPr lang="en-US" altLang="zh-CN" sz="30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 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AdjType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weight; </a:t>
            </a:r>
            <a:endParaRPr lang="en-US" altLang="zh-CN" sz="30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 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PEdgeNode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nextEdge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; </a:t>
            </a:r>
            <a:endParaRPr lang="en-US" altLang="zh-CN" sz="30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};</a:t>
            </a:r>
            <a:endParaRPr lang="en-US" altLang="zh-CN" sz="3000" kern="0" dirty="0">
              <a:solidFill>
                <a:srgbClr val="00518E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4036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19200" y="5638800"/>
            <a:ext cx="7162800" cy="63094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// </a:t>
            </a:r>
            <a:r>
              <a:rPr lang="zh-CN" altLang="en-US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边表中，</a:t>
            </a:r>
            <a:r>
              <a:rPr lang="en-US" altLang="zh-CN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1</a:t>
            </a:r>
            <a:r>
              <a:rPr lang="zh-CN" altLang="en-US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个结点代表</a:t>
            </a:r>
            <a:r>
              <a:rPr lang="en-US" altLang="zh-CN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1</a:t>
            </a:r>
            <a:r>
              <a:rPr lang="zh-CN" altLang="en-US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条</a:t>
            </a:r>
            <a:r>
              <a:rPr lang="en-US" altLang="zh-CN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(</a:t>
            </a:r>
            <a:r>
              <a:rPr lang="zh-CN" altLang="en-US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出、入</a:t>
            </a:r>
            <a:r>
              <a:rPr lang="en-US" altLang="zh-CN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)</a:t>
            </a:r>
            <a:r>
              <a:rPr lang="zh-CN" altLang="en-US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边</a:t>
            </a:r>
            <a:endParaRPr lang="zh-CN" altLang="en-US" dirty="0">
              <a:solidFill>
                <a:srgbClr val="C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86200" y="1731962"/>
            <a:ext cx="3255963" cy="630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边表中的结点类型</a:t>
            </a:r>
            <a:endParaRPr lang="zh-CN" altLang="en-US" dirty="0">
              <a:solidFill>
                <a:srgbClr val="008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71800" y="4017963"/>
            <a:ext cx="4191000" cy="630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邻接</a:t>
            </a:r>
            <a:r>
              <a:rPr lang="zh-CN" altLang="en-US" kern="0" dirty="0" smtClean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顶点的</a:t>
            </a:r>
            <a:r>
              <a:rPr lang="zh-CN" altLang="en-US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下标</a:t>
            </a:r>
            <a:endParaRPr lang="zh-CN" altLang="en-US" dirty="0">
              <a:solidFill>
                <a:srgbClr val="008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53000" y="5084058"/>
            <a:ext cx="369684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指向</a:t>
            </a:r>
            <a:r>
              <a:rPr lang="zh-CN" altLang="en-US" kern="0" dirty="0" smtClean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下</a:t>
            </a:r>
            <a:r>
              <a:rPr lang="en-US" altLang="zh-CN" kern="0" dirty="0" smtClean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1</a:t>
            </a:r>
            <a:r>
              <a:rPr lang="zh-CN" altLang="en-US" kern="0" dirty="0" smtClean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条</a:t>
            </a:r>
            <a:r>
              <a:rPr lang="en-US" altLang="zh-CN" kern="0" dirty="0" smtClean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(</a:t>
            </a:r>
            <a:r>
              <a:rPr lang="zh-CN" altLang="en-US" kern="0" dirty="0" smtClean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出、入</a:t>
            </a:r>
            <a:r>
              <a:rPr lang="en-US" altLang="zh-CN" kern="0" dirty="0" smtClean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)</a:t>
            </a:r>
            <a:r>
              <a:rPr lang="zh-CN" altLang="en-US" kern="0" dirty="0" smtClean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边</a:t>
            </a:r>
            <a:endParaRPr lang="zh-CN" altLang="en-US" dirty="0">
              <a:solidFill>
                <a:srgbClr val="008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33800" y="3429000"/>
            <a:ext cx="5105400" cy="5741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// </a:t>
            </a:r>
            <a:r>
              <a:rPr lang="zh-CN" altLang="en-US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边表中的结点结构</a:t>
            </a:r>
            <a:endParaRPr lang="zh-CN" altLang="en-US" dirty="0">
              <a:solidFill>
                <a:srgbClr val="C00000"/>
              </a:solidFill>
              <a:latin typeface="Arial" charset="0"/>
              <a:ea typeface="黑体" pitchFamily="2" charset="-122"/>
            </a:endParaRPr>
          </a:p>
        </p:txBody>
      </p:sp>
      <p:pic>
        <p:nvPicPr>
          <p:cNvPr id="44043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1242" y="1066800"/>
            <a:ext cx="502275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 bwMode="auto">
          <a:xfrm>
            <a:off x="5715000" y="990600"/>
            <a:ext cx="3352800" cy="838200"/>
          </a:xfrm>
          <a:prstGeom prst="rect">
            <a:avLst/>
          </a:prstGeom>
          <a:solidFill>
            <a:srgbClr val="FF0000">
              <a:alpha val="7843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+mn-lt"/>
                <a:ea typeface="黑体" pitchFamily="2" charset="-122"/>
              </a:rPr>
              <a:t>顶点表（图）：</a:t>
            </a:r>
            <a:endParaRPr lang="en-US" altLang="zh-CN" sz="3000" kern="0" dirty="0">
              <a:solidFill>
                <a:srgbClr val="FF0000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 smtClean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  </a:t>
            </a:r>
            <a:r>
              <a:rPr lang="en-US" altLang="zh-CN" sz="3000" kern="0" dirty="0" err="1" smtClean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typedef</a:t>
            </a:r>
            <a:r>
              <a:rPr lang="en-US" altLang="zh-CN" sz="3000" kern="0" dirty="0" smtClean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struct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 smtClean="0">
                <a:latin typeface="Arial" charset="0"/>
                <a:ea typeface="黑体" pitchFamily="2" charset="-122"/>
              </a:rPr>
              <a:t>   {   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VexType</a:t>
            </a:r>
            <a:r>
              <a:rPr lang="en-US" altLang="zh-CN" sz="3000" kern="0" dirty="0" smtClean="0">
                <a:latin typeface="Arial" charset="0"/>
                <a:ea typeface="黑体" pitchFamily="2" charset="-122"/>
              </a:rPr>
              <a:t>  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vertex; </a:t>
            </a:r>
            <a:endParaRPr lang="en-US" altLang="zh-CN" sz="30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 smtClean="0">
                <a:latin typeface="Arial" charset="0"/>
                <a:ea typeface="黑体" pitchFamily="2" charset="-122"/>
              </a:rPr>
              <a:t>       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EdgeList</a:t>
            </a:r>
            <a:r>
              <a:rPr lang="en-US" altLang="zh-CN" sz="30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edgelist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; </a:t>
            </a:r>
            <a:endParaRPr lang="en-US" altLang="zh-CN" sz="30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 smtClean="0">
                <a:latin typeface="Arial" charset="0"/>
                <a:ea typeface="黑体" pitchFamily="2" charset="-122"/>
              </a:rPr>
              <a:t>   }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VexNode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; </a:t>
            </a:r>
            <a:endParaRPr lang="en-US" altLang="zh-CN" sz="30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</a:t>
            </a: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solidFill>
                  <a:srgbClr val="990099"/>
                </a:solidFill>
                <a:latin typeface="Arial" charset="0"/>
                <a:ea typeface="黑体" pitchFamily="2" charset="-122"/>
              </a:rPr>
              <a:t>typedef</a:t>
            </a: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struct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{ 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VexNode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vexs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[VN];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0060A8"/>
                </a:solidFill>
                <a:latin typeface="Arial" charset="0"/>
                <a:ea typeface="黑体" pitchFamily="2" charset="-122"/>
              </a:rPr>
              <a:t>    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int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vexNum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,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arcNum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; 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}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GraphList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; </a:t>
            </a:r>
            <a:endParaRPr lang="en-US" altLang="zh-CN" sz="30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黑体" pitchFamily="49" charset="-122"/>
              </a:rPr>
              <a:t>邻接</a:t>
            </a:r>
            <a:r>
              <a:rPr lang="en-US" altLang="zh-CN" dirty="0" smtClean="0">
                <a:ea typeface="黑体" pitchFamily="49" charset="-122"/>
              </a:rPr>
              <a:t>(</a:t>
            </a:r>
            <a:r>
              <a:rPr lang="zh-CN" altLang="en-US" dirty="0" smtClean="0">
                <a:ea typeface="黑体" pitchFamily="49" charset="-122"/>
              </a:rPr>
              <a:t>链</a:t>
            </a:r>
            <a:r>
              <a:rPr lang="en-US" altLang="zh-CN" dirty="0" smtClean="0">
                <a:ea typeface="黑体" pitchFamily="49" charset="-122"/>
              </a:rPr>
              <a:t>)</a:t>
            </a:r>
            <a:r>
              <a:rPr lang="zh-CN" altLang="en-US" dirty="0" smtClean="0">
                <a:ea typeface="黑体" pitchFamily="49" charset="-122"/>
              </a:rPr>
              <a:t>表 </a:t>
            </a:r>
            <a:r>
              <a:rPr lang="en-US" altLang="zh-CN" dirty="0" smtClean="0">
                <a:ea typeface="黑体" pitchFamily="49" charset="-122"/>
              </a:rPr>
              <a:t>---- </a:t>
            </a:r>
            <a:r>
              <a:rPr lang="zh-CN" altLang="en-US" dirty="0" smtClean="0">
                <a:ea typeface="黑体" pitchFamily="49" charset="-122"/>
              </a:rPr>
              <a:t>数据结构</a:t>
            </a:r>
          </a:p>
        </p:txBody>
      </p:sp>
      <p:sp>
        <p:nvSpPr>
          <p:cNvPr id="4506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71800" y="3331458"/>
            <a:ext cx="53340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//</a:t>
            </a:r>
            <a:r>
              <a:rPr lang="en-US" altLang="zh-CN" kern="0" dirty="0" err="1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VexNode</a:t>
            </a:r>
            <a:r>
              <a:rPr lang="zh-CN" altLang="en-US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：</a:t>
            </a:r>
            <a:r>
              <a:rPr lang="zh-CN" altLang="en-US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顶点</a:t>
            </a:r>
            <a:r>
              <a:rPr lang="zh-CN" altLang="en-US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表中元素类型</a:t>
            </a:r>
            <a:endParaRPr lang="zh-CN" altLang="en-US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91000" y="2209800"/>
            <a:ext cx="181972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 smtClean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顶点信息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19600" y="2778125"/>
            <a:ext cx="2178050" cy="574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边表头指针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76800" y="5029200"/>
            <a:ext cx="2378075" cy="574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顶点数</a:t>
            </a: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, 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边数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71800" y="5638800"/>
            <a:ext cx="5774338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//</a:t>
            </a:r>
            <a:r>
              <a:rPr lang="en-US" altLang="zh-CN" kern="0" dirty="0" err="1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GraphList</a:t>
            </a:r>
            <a:r>
              <a:rPr lang="zh-CN" altLang="en-US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：顶点</a:t>
            </a:r>
            <a:r>
              <a:rPr lang="zh-CN" altLang="en-US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表</a:t>
            </a:r>
            <a:r>
              <a:rPr lang="en-US" altLang="zh-CN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(</a:t>
            </a:r>
            <a:r>
              <a:rPr lang="zh-CN" altLang="en-US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图</a:t>
            </a:r>
            <a:r>
              <a:rPr lang="en-US" altLang="zh-CN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)</a:t>
            </a:r>
            <a:r>
              <a:rPr lang="zh-CN" altLang="en-US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的结构类型</a:t>
            </a:r>
            <a:endParaRPr lang="en-US" altLang="zh-CN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72000" y="4495800"/>
            <a:ext cx="3657600" cy="6302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顶点表（</a:t>
            </a: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1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维数组）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pic>
        <p:nvPicPr>
          <p:cNvPr id="45067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62296" y="962025"/>
            <a:ext cx="2981703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 bwMode="auto">
          <a:xfrm>
            <a:off x="6019800" y="990600"/>
            <a:ext cx="1600200" cy="1828800"/>
          </a:xfrm>
          <a:prstGeom prst="rect">
            <a:avLst/>
          </a:prstGeom>
          <a:solidFill>
            <a:srgbClr val="FF0000">
              <a:alpha val="7843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操作的实现 </a:t>
            </a:r>
            <a:r>
              <a:rPr lang="en-US" altLang="zh-CN" smtClean="0">
                <a:ea typeface="黑体" pitchFamily="49" charset="-122"/>
              </a:rPr>
              <a:t>(</a:t>
            </a:r>
            <a:r>
              <a:rPr lang="zh-CN" altLang="en-US" smtClean="0">
                <a:ea typeface="黑体" pitchFamily="49" charset="-122"/>
              </a:rPr>
              <a:t>口述</a:t>
            </a:r>
            <a:r>
              <a:rPr lang="en-US" altLang="zh-CN" smtClean="0">
                <a:ea typeface="黑体" pitchFamily="49" charset="-122"/>
              </a:rPr>
              <a:t>)</a:t>
            </a:r>
            <a:endParaRPr lang="zh-CN" altLang="en-US" smtClean="0">
              <a:ea typeface="黑体" pitchFamily="49" charset="-122"/>
            </a:endParaRPr>
          </a:p>
        </p:txBody>
      </p:sp>
      <p:sp>
        <p:nvSpPr>
          <p:cNvPr id="46083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algn="just">
              <a:lnSpc>
                <a:spcPct val="120000"/>
              </a:lnSpc>
              <a:spcBef>
                <a:spcPts val="0"/>
              </a:spcBef>
              <a:buFontTx/>
              <a:buAutoNum type="arabicParenR"/>
              <a:defRPr/>
            </a:pPr>
            <a:r>
              <a:rPr lang="zh-CN" altLang="en-US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判断两个顶点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vi, </a:t>
            </a:r>
            <a:r>
              <a:rPr lang="en-US" altLang="zh-CN" sz="3000" kern="0" dirty="0" err="1">
                <a:solidFill>
                  <a:srgbClr val="0000CC"/>
                </a:solidFill>
                <a:latin typeface="+mn-lt"/>
                <a:ea typeface="黑体" pitchFamily="2" charset="-122"/>
              </a:rPr>
              <a:t>vj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是否邻接，无向图 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(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有向图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?)</a:t>
            </a:r>
          </a:p>
          <a:p>
            <a:pPr marL="514350" indent="-51435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+mn-lt"/>
                <a:ea typeface="黑体" pitchFamily="2" charset="-122"/>
              </a:rPr>
              <a:t>     -- 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求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vi, </a:t>
            </a:r>
            <a:r>
              <a:rPr lang="en-US" altLang="zh-CN" sz="3000" kern="0" dirty="0" err="1">
                <a:latin typeface="+mn-lt"/>
                <a:ea typeface="黑体" pitchFamily="2" charset="-122"/>
              </a:rPr>
              <a:t>vj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在顶点表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G-&gt;</a:t>
            </a:r>
            <a:r>
              <a:rPr lang="en-US" altLang="zh-CN" sz="3000" kern="0" dirty="0" err="1">
                <a:latin typeface="+mn-lt"/>
                <a:ea typeface="黑体" pitchFamily="2" charset="-122"/>
              </a:rPr>
              <a:t>vexs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中的下标</a:t>
            </a:r>
            <a:r>
              <a:rPr lang="en-US" altLang="zh-CN" sz="3000" kern="0" dirty="0" err="1">
                <a:latin typeface="+mn-lt"/>
                <a:ea typeface="黑体" pitchFamily="2" charset="-122"/>
              </a:rPr>
              <a:t>i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, j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；</a:t>
            </a:r>
            <a:endParaRPr lang="en-US" altLang="zh-CN" sz="3000" kern="0" dirty="0">
              <a:latin typeface="+mn-lt"/>
              <a:ea typeface="黑体" pitchFamily="2" charset="-122"/>
            </a:endParaRPr>
          </a:p>
          <a:p>
            <a:pPr marL="514350" indent="-51435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+mn-lt"/>
                <a:ea typeface="黑体" pitchFamily="2" charset="-122"/>
              </a:rPr>
              <a:t>     -- </a:t>
            </a:r>
            <a:r>
              <a:rPr lang="zh-CN" altLang="en-US" sz="3000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在边表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G-&gt;</a:t>
            </a:r>
            <a:r>
              <a:rPr lang="en-US" altLang="zh-CN" sz="3000" kern="0" dirty="0" err="1">
                <a:latin typeface="+mn-lt"/>
                <a:ea typeface="黑体" pitchFamily="2" charset="-122"/>
              </a:rPr>
              <a:t>vexs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[</a:t>
            </a:r>
            <a:r>
              <a:rPr lang="en-US" altLang="zh-CN" sz="3000" kern="0" dirty="0" err="1">
                <a:latin typeface="+mn-lt"/>
                <a:ea typeface="黑体" pitchFamily="2" charset="-122"/>
              </a:rPr>
              <a:t>i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].</a:t>
            </a:r>
            <a:r>
              <a:rPr lang="en-US" altLang="zh-CN" sz="3000" kern="0" dirty="0" err="1">
                <a:latin typeface="+mn-lt"/>
                <a:ea typeface="黑体" pitchFamily="2" charset="-122"/>
              </a:rPr>
              <a:t>edgelist</a:t>
            </a:r>
            <a:r>
              <a:rPr lang="zh-CN" altLang="en-US" sz="3000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中，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  <a:ea typeface="黑体" pitchFamily="2" charset="-122"/>
              </a:rPr>
              <a:t>查找下标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  <a:ea typeface="黑体" pitchFamily="2" charset="-122"/>
              </a:rPr>
              <a:t>j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  <a:ea typeface="黑体" pitchFamily="2" charset="-122"/>
              </a:rPr>
              <a:t>，</a:t>
            </a:r>
            <a:endParaRPr lang="en-US" altLang="zh-CN" sz="3000" kern="0" dirty="0">
              <a:solidFill>
                <a:srgbClr val="990099"/>
              </a:solidFill>
              <a:latin typeface="+mn-lt"/>
              <a:ea typeface="黑体" pitchFamily="2" charset="-122"/>
            </a:endParaRPr>
          </a:p>
          <a:p>
            <a:pPr marL="514350" indent="-51435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+mn-lt"/>
                <a:ea typeface="黑体" pitchFamily="2" charset="-122"/>
              </a:rPr>
              <a:t>        </a:t>
            </a:r>
            <a:r>
              <a:rPr lang="zh-CN" altLang="en-US" sz="3000" kern="0" dirty="0" smtClean="0">
                <a:latin typeface="+mn-lt"/>
                <a:ea typeface="黑体" pitchFamily="2" charset="-122"/>
              </a:rPr>
              <a:t>若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找到，则邻接；   否则，不。</a:t>
            </a:r>
            <a:endParaRPr lang="en-US" altLang="zh-CN" sz="3000" kern="0" dirty="0">
              <a:latin typeface="+mn-lt"/>
              <a:ea typeface="黑体" pitchFamily="2" charset="-122"/>
            </a:endParaRPr>
          </a:p>
        </p:txBody>
      </p:sp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1524000" y="3929063"/>
          <a:ext cx="1404938" cy="25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838200" y="3929063"/>
          <a:ext cx="609600" cy="25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111" name="Line 91"/>
          <p:cNvSpPr>
            <a:spLocks noChangeShapeType="1"/>
          </p:cNvSpPr>
          <p:nvPr/>
        </p:nvSpPr>
        <p:spPr bwMode="auto">
          <a:xfrm>
            <a:off x="2733675" y="4181475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2" name="Rectangle 92"/>
          <p:cNvSpPr>
            <a:spLocks noChangeArrowheads="1"/>
          </p:cNvSpPr>
          <p:nvPr/>
        </p:nvSpPr>
        <p:spPr bwMode="auto">
          <a:xfrm>
            <a:off x="4267200" y="392906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46113" name="Rectangle 93"/>
          <p:cNvSpPr>
            <a:spLocks noChangeArrowheads="1"/>
          </p:cNvSpPr>
          <p:nvPr/>
        </p:nvSpPr>
        <p:spPr bwMode="auto">
          <a:xfrm>
            <a:off x="3309938" y="392906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524000" y="3352800"/>
            <a:ext cx="14478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sz="3000" dirty="0">
                <a:solidFill>
                  <a:srgbClr val="008000"/>
                </a:solidFill>
                <a:latin typeface="+mj-lt"/>
                <a:ea typeface="黑体" pitchFamily="2" charset="-122"/>
              </a:rPr>
              <a:t>顶点表</a:t>
            </a:r>
            <a:endParaRPr lang="en-US" altLang="zh-CN" sz="3000" dirty="0">
              <a:solidFill>
                <a:srgbClr val="0080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62" name="Rectangle 4"/>
          <p:cNvSpPr>
            <a:spLocks noChangeArrowheads="1"/>
          </p:cNvSpPr>
          <p:nvPr/>
        </p:nvSpPr>
        <p:spPr bwMode="auto">
          <a:xfrm>
            <a:off x="4419600" y="3352800"/>
            <a:ext cx="1676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sz="3000" dirty="0">
                <a:solidFill>
                  <a:srgbClr val="008000"/>
                </a:solidFill>
                <a:latin typeface="+mj-lt"/>
                <a:ea typeface="黑体" pitchFamily="2" charset="-122"/>
              </a:rPr>
              <a:t>边表</a:t>
            </a:r>
            <a:endParaRPr lang="en-US" altLang="zh-CN" sz="3000" dirty="0">
              <a:solidFill>
                <a:srgbClr val="0080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46116" name="Oval 30"/>
          <p:cNvSpPr>
            <a:spLocks noChangeArrowheads="1"/>
          </p:cNvSpPr>
          <p:nvPr/>
        </p:nvSpPr>
        <p:spPr bwMode="auto">
          <a:xfrm>
            <a:off x="6934200" y="284956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46117" name="Oval 30"/>
          <p:cNvSpPr>
            <a:spLocks noChangeArrowheads="1"/>
          </p:cNvSpPr>
          <p:nvPr/>
        </p:nvSpPr>
        <p:spPr bwMode="auto">
          <a:xfrm>
            <a:off x="8229600" y="284956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46118" name="Oval 30"/>
          <p:cNvSpPr>
            <a:spLocks noChangeArrowheads="1"/>
          </p:cNvSpPr>
          <p:nvPr/>
        </p:nvSpPr>
        <p:spPr bwMode="auto">
          <a:xfrm>
            <a:off x="7010400" y="391636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46119" name="直接连接符 65"/>
          <p:cNvCxnSpPr>
            <a:cxnSpLocks noChangeShapeType="1"/>
            <a:stCxn id="46117" idx="5"/>
            <a:endCxn id="46120" idx="0"/>
          </p:cNvCxnSpPr>
          <p:nvPr/>
        </p:nvCxnSpPr>
        <p:spPr bwMode="auto">
          <a:xfrm rot="5400000">
            <a:off x="8290719" y="3547269"/>
            <a:ext cx="636588" cy="101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120" name="Oval 30"/>
          <p:cNvSpPr>
            <a:spLocks noChangeArrowheads="1"/>
          </p:cNvSpPr>
          <p:nvPr/>
        </p:nvSpPr>
        <p:spPr bwMode="auto">
          <a:xfrm>
            <a:off x="8305800" y="391636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46121" name="直接连接符 28"/>
          <p:cNvCxnSpPr>
            <a:cxnSpLocks noChangeShapeType="1"/>
            <a:stCxn id="46117" idx="2"/>
            <a:endCxn id="46116" idx="6"/>
          </p:cNvCxnSpPr>
          <p:nvPr/>
        </p:nvCxnSpPr>
        <p:spPr bwMode="auto">
          <a:xfrm rot="10800000">
            <a:off x="7437438" y="3101975"/>
            <a:ext cx="792162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122" name="直接连接符 32"/>
          <p:cNvCxnSpPr>
            <a:cxnSpLocks noChangeShapeType="1"/>
            <a:stCxn id="46118" idx="1"/>
            <a:endCxn id="46116" idx="4"/>
          </p:cNvCxnSpPr>
          <p:nvPr/>
        </p:nvCxnSpPr>
        <p:spPr bwMode="auto">
          <a:xfrm rot="5400000" flipH="1" flipV="1">
            <a:off x="6816725" y="3619500"/>
            <a:ext cx="636588" cy="1031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123" name="直接连接符 32"/>
          <p:cNvCxnSpPr>
            <a:cxnSpLocks noChangeShapeType="1"/>
            <a:stCxn id="46120" idx="2"/>
            <a:endCxn id="46118" idx="6"/>
          </p:cNvCxnSpPr>
          <p:nvPr/>
        </p:nvCxnSpPr>
        <p:spPr bwMode="auto">
          <a:xfrm rot="10800000">
            <a:off x="7513638" y="4168775"/>
            <a:ext cx="792162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124" name="直接连接符 70"/>
          <p:cNvCxnSpPr>
            <a:cxnSpLocks noChangeShapeType="1"/>
            <a:stCxn id="46117" idx="3"/>
            <a:endCxn id="46118" idx="7"/>
          </p:cNvCxnSpPr>
          <p:nvPr/>
        </p:nvCxnSpPr>
        <p:spPr bwMode="auto">
          <a:xfrm rot="5400000">
            <a:off x="7516812" y="3203576"/>
            <a:ext cx="709613" cy="8620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125" name="Text Box 32"/>
          <p:cNvSpPr txBox="1">
            <a:spLocks noChangeArrowheads="1"/>
          </p:cNvSpPr>
          <p:nvPr/>
        </p:nvSpPr>
        <p:spPr bwMode="auto">
          <a:xfrm>
            <a:off x="8534400" y="3290888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46126" name="Text Box 32"/>
          <p:cNvSpPr txBox="1">
            <a:spLocks noChangeArrowheads="1"/>
          </p:cNvSpPr>
          <p:nvPr/>
        </p:nvSpPr>
        <p:spPr bwMode="auto">
          <a:xfrm>
            <a:off x="7543800" y="3214688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46127" name="Text Box 32"/>
          <p:cNvSpPr txBox="1">
            <a:spLocks noChangeArrowheads="1"/>
          </p:cNvSpPr>
          <p:nvPr/>
        </p:nvSpPr>
        <p:spPr bwMode="auto">
          <a:xfrm>
            <a:off x="7848600" y="3649663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46128" name="Text Box 32"/>
          <p:cNvSpPr txBox="1">
            <a:spLocks noChangeArrowheads="1"/>
          </p:cNvSpPr>
          <p:nvPr/>
        </p:nvSpPr>
        <p:spPr bwMode="auto">
          <a:xfrm>
            <a:off x="6781800" y="3252788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2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76" name="Rectangle 93"/>
          <p:cNvSpPr>
            <a:spLocks noChangeArrowheads="1"/>
          </p:cNvSpPr>
          <p:nvPr/>
        </p:nvSpPr>
        <p:spPr bwMode="auto">
          <a:xfrm>
            <a:off x="3810000" y="3927475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2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6130" name="Line 91"/>
          <p:cNvSpPr>
            <a:spLocks noChangeShapeType="1"/>
          </p:cNvSpPr>
          <p:nvPr/>
        </p:nvSpPr>
        <p:spPr bwMode="auto">
          <a:xfrm>
            <a:off x="4562475" y="414020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31" name="Rectangle 92"/>
          <p:cNvSpPr>
            <a:spLocks noChangeArrowheads="1"/>
          </p:cNvSpPr>
          <p:nvPr/>
        </p:nvSpPr>
        <p:spPr bwMode="auto">
          <a:xfrm>
            <a:off x="6096000" y="3927475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46132" name="Rectangle 93"/>
          <p:cNvSpPr>
            <a:spLocks noChangeArrowheads="1"/>
          </p:cNvSpPr>
          <p:nvPr/>
        </p:nvSpPr>
        <p:spPr bwMode="auto">
          <a:xfrm>
            <a:off x="5138738" y="3927475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80" name="Rectangle 93"/>
          <p:cNvSpPr>
            <a:spLocks noChangeArrowheads="1"/>
          </p:cNvSpPr>
          <p:nvPr/>
        </p:nvSpPr>
        <p:spPr bwMode="auto">
          <a:xfrm>
            <a:off x="5638800" y="3927475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6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6134" name="Line 91"/>
          <p:cNvSpPr>
            <a:spLocks noChangeShapeType="1"/>
          </p:cNvSpPr>
          <p:nvPr/>
        </p:nvSpPr>
        <p:spPr bwMode="auto">
          <a:xfrm>
            <a:off x="2743200" y="49006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35" name="Rectangle 92"/>
          <p:cNvSpPr>
            <a:spLocks noChangeArrowheads="1"/>
          </p:cNvSpPr>
          <p:nvPr/>
        </p:nvSpPr>
        <p:spPr bwMode="auto">
          <a:xfrm>
            <a:off x="4276725" y="46482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46136" name="Rectangle 93"/>
          <p:cNvSpPr>
            <a:spLocks noChangeArrowheads="1"/>
          </p:cNvSpPr>
          <p:nvPr/>
        </p:nvSpPr>
        <p:spPr bwMode="auto">
          <a:xfrm>
            <a:off x="3319463" y="46482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84" name="Rectangle 93"/>
          <p:cNvSpPr>
            <a:spLocks noChangeArrowheads="1"/>
          </p:cNvSpPr>
          <p:nvPr/>
        </p:nvSpPr>
        <p:spPr bwMode="auto">
          <a:xfrm>
            <a:off x="3819525" y="46466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2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6138" name="Line 91"/>
          <p:cNvSpPr>
            <a:spLocks noChangeShapeType="1"/>
          </p:cNvSpPr>
          <p:nvPr/>
        </p:nvSpPr>
        <p:spPr bwMode="auto">
          <a:xfrm>
            <a:off x="4572000" y="48593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39" name="Rectangle 92"/>
          <p:cNvSpPr>
            <a:spLocks noChangeArrowheads="1"/>
          </p:cNvSpPr>
          <p:nvPr/>
        </p:nvSpPr>
        <p:spPr bwMode="auto">
          <a:xfrm>
            <a:off x="6105525" y="46466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46140" name="Rectangle 93"/>
          <p:cNvSpPr>
            <a:spLocks noChangeArrowheads="1"/>
          </p:cNvSpPr>
          <p:nvPr/>
        </p:nvSpPr>
        <p:spPr bwMode="auto">
          <a:xfrm>
            <a:off x="5148263" y="46466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2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88" name="Rectangle 93"/>
          <p:cNvSpPr>
            <a:spLocks noChangeArrowheads="1"/>
          </p:cNvSpPr>
          <p:nvPr/>
        </p:nvSpPr>
        <p:spPr bwMode="auto">
          <a:xfrm>
            <a:off x="5648325" y="46466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3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6142" name="Line 91"/>
          <p:cNvSpPr>
            <a:spLocks noChangeShapeType="1"/>
          </p:cNvSpPr>
          <p:nvPr/>
        </p:nvSpPr>
        <p:spPr bwMode="auto">
          <a:xfrm>
            <a:off x="6375400" y="48593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43" name="Rectangle 92"/>
          <p:cNvSpPr>
            <a:spLocks noChangeArrowheads="1"/>
          </p:cNvSpPr>
          <p:nvPr/>
        </p:nvSpPr>
        <p:spPr bwMode="auto">
          <a:xfrm>
            <a:off x="7908925" y="46482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46144" name="Rectangle 93"/>
          <p:cNvSpPr>
            <a:spLocks noChangeArrowheads="1"/>
          </p:cNvSpPr>
          <p:nvPr/>
        </p:nvSpPr>
        <p:spPr bwMode="auto">
          <a:xfrm>
            <a:off x="6951663" y="46482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92" name="Rectangle 93"/>
          <p:cNvSpPr>
            <a:spLocks noChangeArrowheads="1"/>
          </p:cNvSpPr>
          <p:nvPr/>
        </p:nvSpPr>
        <p:spPr bwMode="auto">
          <a:xfrm>
            <a:off x="7451725" y="4648200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5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6146" name="Line 91"/>
          <p:cNvSpPr>
            <a:spLocks noChangeShapeType="1"/>
          </p:cNvSpPr>
          <p:nvPr/>
        </p:nvSpPr>
        <p:spPr bwMode="auto">
          <a:xfrm>
            <a:off x="2743200" y="55102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47" name="Rectangle 92"/>
          <p:cNvSpPr>
            <a:spLocks noChangeArrowheads="1"/>
          </p:cNvSpPr>
          <p:nvPr/>
        </p:nvSpPr>
        <p:spPr bwMode="auto">
          <a:xfrm>
            <a:off x="4276725" y="52578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46148" name="Rectangle 93"/>
          <p:cNvSpPr>
            <a:spLocks noChangeArrowheads="1"/>
          </p:cNvSpPr>
          <p:nvPr/>
        </p:nvSpPr>
        <p:spPr bwMode="auto">
          <a:xfrm>
            <a:off x="3319463" y="52578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96" name="Rectangle 93"/>
          <p:cNvSpPr>
            <a:spLocks noChangeArrowheads="1"/>
          </p:cNvSpPr>
          <p:nvPr/>
        </p:nvSpPr>
        <p:spPr bwMode="auto">
          <a:xfrm>
            <a:off x="3819525" y="52562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3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6150" name="Line 91"/>
          <p:cNvSpPr>
            <a:spLocks noChangeShapeType="1"/>
          </p:cNvSpPr>
          <p:nvPr/>
        </p:nvSpPr>
        <p:spPr bwMode="auto">
          <a:xfrm>
            <a:off x="4572000" y="54689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51" name="Rectangle 92"/>
          <p:cNvSpPr>
            <a:spLocks noChangeArrowheads="1"/>
          </p:cNvSpPr>
          <p:nvPr/>
        </p:nvSpPr>
        <p:spPr bwMode="auto">
          <a:xfrm>
            <a:off x="6105525" y="52562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46152" name="Rectangle 93"/>
          <p:cNvSpPr>
            <a:spLocks noChangeArrowheads="1"/>
          </p:cNvSpPr>
          <p:nvPr/>
        </p:nvSpPr>
        <p:spPr bwMode="auto">
          <a:xfrm>
            <a:off x="5148263" y="52562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100" name="Rectangle 93"/>
          <p:cNvSpPr>
            <a:spLocks noChangeArrowheads="1"/>
          </p:cNvSpPr>
          <p:nvPr/>
        </p:nvSpPr>
        <p:spPr bwMode="auto">
          <a:xfrm>
            <a:off x="5648325" y="52562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4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6154" name="Line 91"/>
          <p:cNvSpPr>
            <a:spLocks noChangeShapeType="1"/>
          </p:cNvSpPr>
          <p:nvPr/>
        </p:nvSpPr>
        <p:spPr bwMode="auto">
          <a:xfrm>
            <a:off x="2743200" y="61960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55" name="Rectangle 92"/>
          <p:cNvSpPr>
            <a:spLocks noChangeArrowheads="1"/>
          </p:cNvSpPr>
          <p:nvPr/>
        </p:nvSpPr>
        <p:spPr bwMode="auto">
          <a:xfrm>
            <a:off x="4276725" y="59436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46156" name="Rectangle 93"/>
          <p:cNvSpPr>
            <a:spLocks noChangeArrowheads="1"/>
          </p:cNvSpPr>
          <p:nvPr/>
        </p:nvSpPr>
        <p:spPr bwMode="auto">
          <a:xfrm>
            <a:off x="3319463" y="59436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104" name="Rectangle 93"/>
          <p:cNvSpPr>
            <a:spLocks noChangeArrowheads="1"/>
          </p:cNvSpPr>
          <p:nvPr/>
        </p:nvSpPr>
        <p:spPr bwMode="auto">
          <a:xfrm>
            <a:off x="3819525" y="59420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6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6158" name="Line 91"/>
          <p:cNvSpPr>
            <a:spLocks noChangeShapeType="1"/>
          </p:cNvSpPr>
          <p:nvPr/>
        </p:nvSpPr>
        <p:spPr bwMode="auto">
          <a:xfrm>
            <a:off x="4572000" y="61547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59" name="Rectangle 92"/>
          <p:cNvSpPr>
            <a:spLocks noChangeArrowheads="1"/>
          </p:cNvSpPr>
          <p:nvPr/>
        </p:nvSpPr>
        <p:spPr bwMode="auto">
          <a:xfrm>
            <a:off x="6105525" y="59420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46160" name="Rectangle 93"/>
          <p:cNvSpPr>
            <a:spLocks noChangeArrowheads="1"/>
          </p:cNvSpPr>
          <p:nvPr/>
        </p:nvSpPr>
        <p:spPr bwMode="auto">
          <a:xfrm>
            <a:off x="5148263" y="59420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108" name="Rectangle 93"/>
          <p:cNvSpPr>
            <a:spLocks noChangeArrowheads="1"/>
          </p:cNvSpPr>
          <p:nvPr/>
        </p:nvSpPr>
        <p:spPr bwMode="auto">
          <a:xfrm>
            <a:off x="5648325" y="59420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5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6162" name="Line 91"/>
          <p:cNvSpPr>
            <a:spLocks noChangeShapeType="1"/>
          </p:cNvSpPr>
          <p:nvPr/>
        </p:nvSpPr>
        <p:spPr bwMode="auto">
          <a:xfrm>
            <a:off x="6375400" y="61547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63" name="Rectangle 92"/>
          <p:cNvSpPr>
            <a:spLocks noChangeArrowheads="1"/>
          </p:cNvSpPr>
          <p:nvPr/>
        </p:nvSpPr>
        <p:spPr bwMode="auto">
          <a:xfrm>
            <a:off x="7908925" y="59436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46164" name="Rectangle 93"/>
          <p:cNvSpPr>
            <a:spLocks noChangeArrowheads="1"/>
          </p:cNvSpPr>
          <p:nvPr/>
        </p:nvSpPr>
        <p:spPr bwMode="auto">
          <a:xfrm>
            <a:off x="6951663" y="59436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2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112" name="Rectangle 93"/>
          <p:cNvSpPr>
            <a:spLocks noChangeArrowheads="1"/>
          </p:cNvSpPr>
          <p:nvPr/>
        </p:nvSpPr>
        <p:spPr bwMode="auto">
          <a:xfrm>
            <a:off x="7451725" y="5943600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4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113" name="Rectangle 4"/>
          <p:cNvSpPr>
            <a:spLocks noChangeArrowheads="1"/>
          </p:cNvSpPr>
          <p:nvPr/>
        </p:nvSpPr>
        <p:spPr bwMode="auto">
          <a:xfrm>
            <a:off x="533400" y="3352800"/>
            <a:ext cx="10668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sz="3000" dirty="0">
                <a:solidFill>
                  <a:srgbClr val="008000"/>
                </a:solidFill>
                <a:latin typeface="+mj-lt"/>
                <a:ea typeface="黑体" pitchFamily="2" charset="-122"/>
              </a:rPr>
              <a:t>下标</a:t>
            </a:r>
            <a:endParaRPr lang="en-US" altLang="zh-CN" sz="3000" dirty="0">
              <a:solidFill>
                <a:srgbClr val="008000"/>
              </a:solidFill>
              <a:latin typeface="+mj-lt"/>
              <a:ea typeface="黑体" pitchFamily="2" charset="-122"/>
            </a:endParaRPr>
          </a:p>
        </p:txBody>
      </p:sp>
      <p:cxnSp>
        <p:nvCxnSpPr>
          <p:cNvPr id="63" name="直接连接符 62"/>
          <p:cNvCxnSpPr/>
          <p:nvPr/>
        </p:nvCxnSpPr>
        <p:spPr bwMode="auto">
          <a:xfrm>
            <a:off x="1371600" y="2209800"/>
            <a:ext cx="6400800" cy="0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矩形 63"/>
          <p:cNvSpPr/>
          <p:nvPr/>
        </p:nvSpPr>
        <p:spPr>
          <a:xfrm>
            <a:off x="6705600" y="609600"/>
            <a:ext cx="2438400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kern="0" dirty="0" err="1" smtClean="0">
                <a:solidFill>
                  <a:schemeClr val="bg1"/>
                </a:solidFill>
                <a:latin typeface="Arial" charset="0"/>
                <a:ea typeface="黑体" pitchFamily="2" charset="-122"/>
              </a:rPr>
              <a:t>GraphList</a:t>
            </a:r>
            <a:r>
              <a:rPr lang="en-US" altLang="zh-CN" kern="0" dirty="0" smtClean="0">
                <a:solidFill>
                  <a:schemeClr val="bg1"/>
                </a:solidFill>
                <a:latin typeface="Arial" charset="0"/>
                <a:ea typeface="黑体" pitchFamily="2" charset="-122"/>
              </a:rPr>
              <a:t> * G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04800" y="609600"/>
            <a:ext cx="8839200" cy="6172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algn="just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2) </a:t>
            </a:r>
            <a:r>
              <a:rPr lang="zh-CN" altLang="en-US" sz="30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求顶点</a:t>
            </a:r>
            <a:r>
              <a:rPr lang="en-US" altLang="zh-CN" sz="30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vi</a:t>
            </a:r>
            <a:r>
              <a:rPr lang="zh-CN" altLang="en-US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的度 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(</a:t>
            </a:r>
            <a:r>
              <a:rPr lang="zh-CN" altLang="en-US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有向图的入度、出度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)</a:t>
            </a:r>
            <a:r>
              <a:rPr lang="zh-CN" altLang="en-US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；</a:t>
            </a:r>
            <a:endParaRPr lang="en-US" altLang="zh-CN" sz="30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-- 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求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vi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在顶点表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G-&gt;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vexs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中的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</a:rPr>
              <a:t>下标 </a:t>
            </a:r>
            <a:r>
              <a:rPr lang="en-US" altLang="zh-CN" sz="3000" kern="0" dirty="0" err="1" smtClean="0">
                <a:latin typeface="Arial" charset="0"/>
                <a:ea typeface="黑体" pitchFamily="2" charset="-122"/>
              </a:rPr>
              <a:t>i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;</a:t>
            </a: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      a. </a:t>
            </a:r>
            <a:r>
              <a:rPr lang="zh-CN" altLang="en-US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无向图中</a:t>
            </a: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vi</a:t>
            </a:r>
            <a:r>
              <a:rPr lang="zh-CN" altLang="en-US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的度 </a:t>
            </a: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=</a:t>
            </a: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  <a:sym typeface="Wingdings" pitchFamily="2" charset="2"/>
              </a:rPr>
              <a:t>           </a:t>
            </a:r>
            <a:r>
              <a:rPr lang="zh-CN" altLang="en-US" sz="3000" kern="0" dirty="0">
                <a:latin typeface="Arial" charset="0"/>
                <a:ea typeface="黑体" pitchFamily="2" charset="-122"/>
                <a:sym typeface="Wingdings" pitchFamily="2" charset="2"/>
              </a:rPr>
              <a:t>边表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G-&gt;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vexs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[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].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edgelist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中的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</a:rPr>
              <a:t>结点个数</a:t>
            </a:r>
            <a:r>
              <a:rPr lang="zh-CN" altLang="en-US" sz="3000" kern="0" dirty="0">
                <a:latin typeface="Arial" charset="0"/>
                <a:ea typeface="黑体" pitchFamily="2" charset="-122"/>
                <a:sym typeface="Wingdings" pitchFamily="2" charset="2"/>
              </a:rPr>
              <a:t>；</a:t>
            </a:r>
            <a:endParaRPr lang="en-US" altLang="zh-CN" sz="3000" kern="0" dirty="0">
              <a:latin typeface="Arial" charset="0"/>
              <a:ea typeface="黑体" pitchFamily="2" charset="-122"/>
              <a:sym typeface="Wingdings" pitchFamily="2" charset="2"/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       </a:t>
            </a:r>
            <a:r>
              <a:rPr lang="en-US" altLang="zh-CN" sz="3000" kern="0" dirty="0" smtClean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b</a:t>
            </a: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. </a:t>
            </a:r>
            <a:r>
              <a:rPr lang="zh-CN" altLang="en-US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有向图，出边表（</a:t>
            </a:r>
            <a:r>
              <a:rPr lang="zh-CN" altLang="en-US" sz="3000" kern="0" dirty="0">
                <a:solidFill>
                  <a:srgbClr val="FF0000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入边</a:t>
            </a:r>
            <a:r>
              <a:rPr lang="zh-CN" altLang="en-US" sz="3000" kern="0" dirty="0" smtClean="0">
                <a:solidFill>
                  <a:srgbClr val="FF0000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表</a:t>
            </a:r>
            <a:r>
              <a:rPr lang="en-US" altLang="zh-CN" sz="3000" kern="0" dirty="0" smtClean="0">
                <a:solidFill>
                  <a:srgbClr val="FF0000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?</a:t>
            </a:r>
            <a:r>
              <a:rPr lang="zh-CN" altLang="en-US" sz="3000" kern="0" dirty="0" smtClean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）</a:t>
            </a:r>
            <a:r>
              <a:rPr lang="zh-CN" altLang="en-US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：</a:t>
            </a:r>
            <a:endParaRPr lang="en-US" altLang="zh-CN" sz="3000" kern="0" dirty="0">
              <a:solidFill>
                <a:srgbClr val="990099"/>
              </a:solidFill>
              <a:latin typeface="Arial" charset="0"/>
              <a:ea typeface="黑体" pitchFamily="2" charset="-122"/>
              <a:sym typeface="Wingdings" pitchFamily="2" charset="2"/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  <a:sym typeface="Wingdings" pitchFamily="2" charset="2"/>
              </a:rPr>
              <a:t>           </a:t>
            </a:r>
            <a:r>
              <a:rPr lang="en-US" altLang="zh-CN" sz="3000" kern="0" dirty="0" smtClean="0">
                <a:solidFill>
                  <a:srgbClr val="008000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vi</a:t>
            </a:r>
            <a:r>
              <a:rPr lang="zh-CN" altLang="en-US" sz="3000" kern="0" dirty="0">
                <a:solidFill>
                  <a:srgbClr val="008000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的出度：</a:t>
            </a:r>
            <a:endParaRPr lang="en-US" altLang="zh-CN" sz="3000" kern="0" dirty="0">
              <a:solidFill>
                <a:srgbClr val="008000"/>
              </a:solidFill>
              <a:latin typeface="Arial" charset="0"/>
              <a:ea typeface="黑体" pitchFamily="2" charset="-122"/>
              <a:sym typeface="Wingdings" pitchFamily="2" charset="2"/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  <a:sym typeface="Wingdings" pitchFamily="2" charset="2"/>
              </a:rPr>
              <a:t>           </a:t>
            </a:r>
            <a:r>
              <a:rPr lang="en-US" altLang="zh-CN" sz="3000" kern="0" dirty="0" smtClean="0">
                <a:solidFill>
                  <a:srgbClr val="008000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vi</a:t>
            </a:r>
            <a:r>
              <a:rPr lang="zh-CN" altLang="en-US" sz="3000" kern="0" dirty="0">
                <a:solidFill>
                  <a:srgbClr val="008000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的入度：</a:t>
            </a:r>
            <a:endParaRPr lang="en-US" altLang="zh-CN" sz="3000" kern="0" dirty="0">
              <a:solidFill>
                <a:srgbClr val="008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47107" name="Oval 30"/>
          <p:cNvSpPr>
            <a:spLocks noChangeArrowheads="1"/>
          </p:cNvSpPr>
          <p:nvPr/>
        </p:nvSpPr>
        <p:spPr bwMode="auto">
          <a:xfrm>
            <a:off x="1752600" y="46482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47108" name="Oval 30"/>
          <p:cNvSpPr>
            <a:spLocks noChangeArrowheads="1"/>
          </p:cNvSpPr>
          <p:nvPr/>
        </p:nvSpPr>
        <p:spPr bwMode="auto">
          <a:xfrm>
            <a:off x="1219200" y="550545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cxnSp>
        <p:nvCxnSpPr>
          <p:cNvPr id="47109" name="直接连接符 6"/>
          <p:cNvCxnSpPr>
            <a:cxnSpLocks noChangeShapeType="1"/>
            <a:stCxn id="47107" idx="5"/>
            <a:endCxn id="47110" idx="0"/>
          </p:cNvCxnSpPr>
          <p:nvPr/>
        </p:nvCxnSpPr>
        <p:spPr bwMode="auto">
          <a:xfrm rot="16200000" flipH="1">
            <a:off x="1942307" y="5318919"/>
            <a:ext cx="636587" cy="1555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7110" name="Oval 30"/>
          <p:cNvSpPr>
            <a:spLocks noChangeArrowheads="1"/>
          </p:cNvSpPr>
          <p:nvPr/>
        </p:nvSpPr>
        <p:spPr bwMode="auto">
          <a:xfrm>
            <a:off x="2087563" y="57150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47111" name="直接连接符 32"/>
          <p:cNvCxnSpPr>
            <a:cxnSpLocks noChangeShapeType="1"/>
            <a:stCxn id="47110" idx="2"/>
            <a:endCxn id="47108" idx="6"/>
          </p:cNvCxnSpPr>
          <p:nvPr/>
        </p:nvCxnSpPr>
        <p:spPr bwMode="auto">
          <a:xfrm rot="10800000">
            <a:off x="1722438" y="5756275"/>
            <a:ext cx="365125" cy="20955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7112" name="Text Box 32"/>
          <p:cNvSpPr txBox="1">
            <a:spLocks noChangeArrowheads="1"/>
          </p:cNvSpPr>
          <p:nvPr/>
        </p:nvSpPr>
        <p:spPr bwMode="auto">
          <a:xfrm>
            <a:off x="2286000" y="5089525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47113" name="Text Box 32"/>
          <p:cNvSpPr txBox="1">
            <a:spLocks noChangeArrowheads="1"/>
          </p:cNvSpPr>
          <p:nvPr/>
        </p:nvSpPr>
        <p:spPr bwMode="auto">
          <a:xfrm>
            <a:off x="1676400" y="581025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47114" name="直接连接符 32"/>
          <p:cNvCxnSpPr>
            <a:cxnSpLocks noChangeShapeType="1"/>
            <a:stCxn id="47107" idx="3"/>
            <a:endCxn id="47108" idx="0"/>
          </p:cNvCxnSpPr>
          <p:nvPr/>
        </p:nvCxnSpPr>
        <p:spPr bwMode="auto">
          <a:xfrm rot="5400000">
            <a:off x="1435100" y="5114926"/>
            <a:ext cx="427037" cy="3540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7115" name="Text Box 32"/>
          <p:cNvSpPr txBox="1">
            <a:spLocks noChangeArrowheads="1"/>
          </p:cNvSpPr>
          <p:nvPr/>
        </p:nvSpPr>
        <p:spPr bwMode="auto">
          <a:xfrm>
            <a:off x="1295400" y="481965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702050" y="4724400"/>
          <a:ext cx="1404938" cy="19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 smtClean="0">
                          <a:solidFill>
                            <a:schemeClr val="tx1"/>
                          </a:solidFill>
                        </a:rPr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3016250" y="4724400"/>
          <a:ext cx="609600" cy="19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137" name="Line 91"/>
          <p:cNvSpPr>
            <a:spLocks noChangeShapeType="1"/>
          </p:cNvSpPr>
          <p:nvPr/>
        </p:nvSpPr>
        <p:spPr bwMode="auto">
          <a:xfrm>
            <a:off x="4921250" y="56753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8" name="Rectangle 92"/>
          <p:cNvSpPr>
            <a:spLocks noChangeArrowheads="1"/>
          </p:cNvSpPr>
          <p:nvPr/>
        </p:nvSpPr>
        <p:spPr bwMode="auto">
          <a:xfrm>
            <a:off x="6443663" y="54213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47139" name="Rectangle 93"/>
          <p:cNvSpPr>
            <a:spLocks noChangeArrowheads="1"/>
          </p:cNvSpPr>
          <p:nvPr/>
        </p:nvSpPr>
        <p:spPr bwMode="auto">
          <a:xfrm>
            <a:off x="5486400" y="54213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35" name="Rectangle 93"/>
          <p:cNvSpPr>
            <a:spLocks noChangeArrowheads="1"/>
          </p:cNvSpPr>
          <p:nvPr/>
        </p:nvSpPr>
        <p:spPr bwMode="auto">
          <a:xfrm>
            <a:off x="5986463" y="54213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3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7141" name="Line 91"/>
          <p:cNvSpPr>
            <a:spLocks noChangeShapeType="1"/>
          </p:cNvSpPr>
          <p:nvPr/>
        </p:nvSpPr>
        <p:spPr bwMode="auto">
          <a:xfrm>
            <a:off x="4921250" y="62849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42" name="Rectangle 92"/>
          <p:cNvSpPr>
            <a:spLocks noChangeArrowheads="1"/>
          </p:cNvSpPr>
          <p:nvPr/>
        </p:nvSpPr>
        <p:spPr bwMode="auto">
          <a:xfrm>
            <a:off x="6454775" y="60325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47143" name="Rectangle 93"/>
          <p:cNvSpPr>
            <a:spLocks noChangeArrowheads="1"/>
          </p:cNvSpPr>
          <p:nvPr/>
        </p:nvSpPr>
        <p:spPr bwMode="auto">
          <a:xfrm>
            <a:off x="5497513" y="60325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39" name="Rectangle 93"/>
          <p:cNvSpPr>
            <a:spLocks noChangeArrowheads="1"/>
          </p:cNvSpPr>
          <p:nvPr/>
        </p:nvSpPr>
        <p:spPr bwMode="auto">
          <a:xfrm>
            <a:off x="5997575" y="60309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4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7145" name="Rectangle 92"/>
          <p:cNvSpPr>
            <a:spLocks noChangeArrowheads="1"/>
          </p:cNvSpPr>
          <p:nvPr/>
        </p:nvSpPr>
        <p:spPr bwMode="auto">
          <a:xfrm>
            <a:off x="8213725" y="60071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47146" name="Rectangle 93"/>
          <p:cNvSpPr>
            <a:spLocks noChangeArrowheads="1"/>
          </p:cNvSpPr>
          <p:nvPr/>
        </p:nvSpPr>
        <p:spPr bwMode="auto">
          <a:xfrm>
            <a:off x="7256463" y="60071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51" name="Rectangle 93"/>
          <p:cNvSpPr>
            <a:spLocks noChangeArrowheads="1"/>
          </p:cNvSpPr>
          <p:nvPr/>
        </p:nvSpPr>
        <p:spPr bwMode="auto">
          <a:xfrm>
            <a:off x="7756525" y="60055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 smtClean="0">
                <a:latin typeface="Arial" charset="0"/>
              </a:rPr>
              <a:t>5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7148" name="Line 91"/>
          <p:cNvSpPr>
            <a:spLocks noChangeShapeType="1"/>
          </p:cNvSpPr>
          <p:nvPr/>
        </p:nvSpPr>
        <p:spPr bwMode="auto">
          <a:xfrm>
            <a:off x="6705600" y="62341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276600" y="3352800"/>
            <a:ext cx="6019800" cy="669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G-&gt;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vexs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[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].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edgelist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中的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</a:rPr>
              <a:t>结点个数</a:t>
            </a:r>
            <a:r>
              <a:rPr lang="zh-CN" altLang="en-US" sz="3000" kern="0" dirty="0">
                <a:latin typeface="Arial" charset="0"/>
                <a:ea typeface="黑体" pitchFamily="2" charset="-122"/>
                <a:sym typeface="Wingdings" pitchFamily="2" charset="2"/>
              </a:rPr>
              <a:t>；</a:t>
            </a:r>
            <a:endParaRPr lang="zh-CN" altLang="en-US" sz="3000" dirty="0">
              <a:latin typeface="Arial" charset="0"/>
              <a:ea typeface="黑体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276600" y="3925888"/>
            <a:ext cx="61722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latin typeface="Arial" charset="0"/>
                <a:ea typeface="黑体" pitchFamily="2" charset="-122"/>
                <a:sym typeface="Wingdings" pitchFamily="2" charset="2"/>
              </a:rPr>
              <a:t>所有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  <a:sym typeface="Wingdings" pitchFamily="2" charset="2"/>
              </a:rPr>
              <a:t>边表中</a:t>
            </a:r>
            <a:r>
              <a:rPr lang="en-US" altLang="zh-CN" sz="3000" kern="0" dirty="0" smtClean="0">
                <a:latin typeface="Arial" charset="0"/>
                <a:ea typeface="黑体" pitchFamily="2" charset="-122"/>
                <a:sym typeface="Wingdings" pitchFamily="2" charset="2"/>
              </a:rPr>
              <a:t>, 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  <a:sym typeface="Wingdings" pitchFamily="2" charset="2"/>
              </a:rPr>
              <a:t>下标</a:t>
            </a:r>
            <a:r>
              <a:rPr lang="en-US" altLang="zh-CN" sz="3000" kern="0" dirty="0" smtClean="0">
                <a:latin typeface="Arial" charset="0"/>
                <a:ea typeface="黑体" pitchFamily="2" charset="-122"/>
                <a:sym typeface="Wingdings" pitchFamily="2" charset="2"/>
              </a:rPr>
              <a:t> </a:t>
            </a:r>
            <a:r>
              <a:rPr lang="en-US" altLang="zh-CN" sz="3000" kern="0" dirty="0" err="1" smtClean="0">
                <a:latin typeface="Arial" charset="0"/>
                <a:ea typeface="黑体" pitchFamily="2" charset="-122"/>
                <a:sym typeface="Wingdings" pitchFamily="2" charset="2"/>
              </a:rPr>
              <a:t>i</a:t>
            </a:r>
            <a:r>
              <a:rPr lang="en-US" altLang="zh-CN" sz="3000" kern="0" dirty="0" smtClean="0">
                <a:latin typeface="Arial" charset="0"/>
                <a:ea typeface="黑体" pitchFamily="2" charset="-122"/>
                <a:sym typeface="Wingdings" pitchFamily="2" charset="2"/>
              </a:rPr>
              <a:t> 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  <a:sym typeface="Wingdings" pitchFamily="2" charset="2"/>
              </a:rPr>
              <a:t>出现的总次数</a:t>
            </a:r>
            <a:r>
              <a:rPr lang="zh-CN" altLang="en-US" sz="3000" kern="0" dirty="0">
                <a:latin typeface="Arial" charset="0"/>
                <a:ea typeface="黑体" pitchFamily="2" charset="-122"/>
                <a:sym typeface="Wingdings" pitchFamily="2" charset="2"/>
              </a:rPr>
              <a:t>；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>
            <a:off x="1143000" y="1676400"/>
            <a:ext cx="5715000" cy="0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矩形 29"/>
          <p:cNvSpPr/>
          <p:nvPr/>
        </p:nvSpPr>
        <p:spPr bwMode="auto">
          <a:xfrm>
            <a:off x="3276600" y="3962400"/>
            <a:ext cx="5867400" cy="630942"/>
          </a:xfrm>
          <a:prstGeom prst="rect">
            <a:avLst/>
          </a:prstGeom>
          <a:solidFill>
            <a:srgbClr val="FF0000">
              <a:alpha val="7843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705600" y="1447800"/>
            <a:ext cx="2438400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kern="0" dirty="0" err="1" smtClean="0">
                <a:solidFill>
                  <a:schemeClr val="bg1"/>
                </a:solidFill>
                <a:latin typeface="Arial" charset="0"/>
                <a:ea typeface="黑体" pitchFamily="2" charset="-122"/>
              </a:rPr>
              <a:t>GraphList</a:t>
            </a:r>
            <a:r>
              <a:rPr lang="en-US" altLang="zh-CN" kern="0" dirty="0" smtClean="0">
                <a:solidFill>
                  <a:schemeClr val="bg1"/>
                </a:solidFill>
                <a:latin typeface="Arial" charset="0"/>
                <a:ea typeface="黑体" pitchFamily="2" charset="-122"/>
              </a:rPr>
              <a:t> * G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04800" y="609600"/>
            <a:ext cx="8839200" cy="6172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algn="just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2) </a:t>
            </a:r>
            <a:r>
              <a:rPr lang="zh-CN" altLang="en-US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求顶点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vi</a:t>
            </a:r>
            <a:r>
              <a:rPr lang="zh-CN" altLang="en-US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的度 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(</a:t>
            </a:r>
            <a:r>
              <a:rPr lang="zh-CN" altLang="en-US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有向图的入度、出度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)</a:t>
            </a:r>
            <a:r>
              <a:rPr lang="zh-CN" altLang="en-US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；</a:t>
            </a:r>
            <a:endParaRPr lang="en-US" altLang="zh-CN" sz="30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 smtClean="0">
                <a:latin typeface="Arial" charset="0"/>
                <a:ea typeface="黑体" pitchFamily="2" charset="-122"/>
              </a:rPr>
              <a:t>   </a:t>
            </a: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defRPr/>
            </a:pPr>
            <a:endParaRPr lang="en-US" altLang="zh-CN" sz="3000" kern="0" dirty="0">
              <a:solidFill>
                <a:srgbClr val="990099"/>
              </a:solidFill>
              <a:latin typeface="Arial" charset="0"/>
              <a:ea typeface="黑体" pitchFamily="2" charset="-122"/>
              <a:sym typeface="Wingdings" pitchFamily="2" charset="2"/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defRPr/>
            </a:pPr>
            <a:endParaRPr lang="en-US" altLang="zh-CN" sz="3000" kern="0" dirty="0" smtClean="0">
              <a:solidFill>
                <a:srgbClr val="990099"/>
              </a:solidFill>
              <a:latin typeface="Arial" charset="0"/>
              <a:ea typeface="黑体" pitchFamily="2" charset="-122"/>
              <a:sym typeface="Wingdings" pitchFamily="2" charset="2"/>
            </a:endParaRPr>
          </a:p>
        </p:txBody>
      </p:sp>
      <p:sp>
        <p:nvSpPr>
          <p:cNvPr id="47107" name="Oval 30"/>
          <p:cNvSpPr>
            <a:spLocks noChangeArrowheads="1"/>
          </p:cNvSpPr>
          <p:nvPr/>
        </p:nvSpPr>
        <p:spPr bwMode="auto">
          <a:xfrm>
            <a:off x="1752600" y="46482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47108" name="Oval 30"/>
          <p:cNvSpPr>
            <a:spLocks noChangeArrowheads="1"/>
          </p:cNvSpPr>
          <p:nvPr/>
        </p:nvSpPr>
        <p:spPr bwMode="auto">
          <a:xfrm>
            <a:off x="1219200" y="550545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cxnSp>
        <p:nvCxnSpPr>
          <p:cNvPr id="47109" name="直接连接符 6"/>
          <p:cNvCxnSpPr>
            <a:cxnSpLocks noChangeShapeType="1"/>
            <a:stCxn id="47107" idx="5"/>
            <a:endCxn id="47110" idx="0"/>
          </p:cNvCxnSpPr>
          <p:nvPr/>
        </p:nvCxnSpPr>
        <p:spPr bwMode="auto">
          <a:xfrm rot="16200000" flipH="1">
            <a:off x="1942307" y="5318919"/>
            <a:ext cx="636587" cy="1555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7110" name="Oval 30"/>
          <p:cNvSpPr>
            <a:spLocks noChangeArrowheads="1"/>
          </p:cNvSpPr>
          <p:nvPr/>
        </p:nvSpPr>
        <p:spPr bwMode="auto">
          <a:xfrm>
            <a:off x="2087563" y="57150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47111" name="直接连接符 32"/>
          <p:cNvCxnSpPr>
            <a:cxnSpLocks noChangeShapeType="1"/>
            <a:stCxn id="47110" idx="2"/>
            <a:endCxn id="47108" idx="6"/>
          </p:cNvCxnSpPr>
          <p:nvPr/>
        </p:nvCxnSpPr>
        <p:spPr bwMode="auto">
          <a:xfrm rot="10800000">
            <a:off x="1722438" y="5756275"/>
            <a:ext cx="365125" cy="20955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7112" name="Text Box 32"/>
          <p:cNvSpPr txBox="1">
            <a:spLocks noChangeArrowheads="1"/>
          </p:cNvSpPr>
          <p:nvPr/>
        </p:nvSpPr>
        <p:spPr bwMode="auto">
          <a:xfrm>
            <a:off x="2286000" y="5089525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47113" name="Text Box 32"/>
          <p:cNvSpPr txBox="1">
            <a:spLocks noChangeArrowheads="1"/>
          </p:cNvSpPr>
          <p:nvPr/>
        </p:nvSpPr>
        <p:spPr bwMode="auto">
          <a:xfrm>
            <a:off x="1676400" y="581025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47114" name="直接连接符 32"/>
          <p:cNvCxnSpPr>
            <a:cxnSpLocks noChangeShapeType="1"/>
            <a:stCxn id="47107" idx="3"/>
            <a:endCxn id="47108" idx="0"/>
          </p:cNvCxnSpPr>
          <p:nvPr/>
        </p:nvCxnSpPr>
        <p:spPr bwMode="auto">
          <a:xfrm rot="5400000">
            <a:off x="1435100" y="5114926"/>
            <a:ext cx="427037" cy="3540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7115" name="Text Box 32"/>
          <p:cNvSpPr txBox="1">
            <a:spLocks noChangeArrowheads="1"/>
          </p:cNvSpPr>
          <p:nvPr/>
        </p:nvSpPr>
        <p:spPr bwMode="auto">
          <a:xfrm>
            <a:off x="1295400" y="481965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702050" y="4724400"/>
          <a:ext cx="1404938" cy="19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 smtClean="0">
                          <a:solidFill>
                            <a:schemeClr val="tx1"/>
                          </a:solidFill>
                        </a:rPr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3016250" y="4724400"/>
          <a:ext cx="609600" cy="19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137" name="Line 91"/>
          <p:cNvSpPr>
            <a:spLocks noChangeShapeType="1"/>
          </p:cNvSpPr>
          <p:nvPr/>
        </p:nvSpPr>
        <p:spPr bwMode="auto">
          <a:xfrm>
            <a:off x="4921250" y="56753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8" name="Rectangle 92"/>
          <p:cNvSpPr>
            <a:spLocks noChangeArrowheads="1"/>
          </p:cNvSpPr>
          <p:nvPr/>
        </p:nvSpPr>
        <p:spPr bwMode="auto">
          <a:xfrm>
            <a:off x="6443663" y="54213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47139" name="Rectangle 93"/>
          <p:cNvSpPr>
            <a:spLocks noChangeArrowheads="1"/>
          </p:cNvSpPr>
          <p:nvPr/>
        </p:nvSpPr>
        <p:spPr bwMode="auto">
          <a:xfrm>
            <a:off x="5486400" y="54213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35" name="Rectangle 93"/>
          <p:cNvSpPr>
            <a:spLocks noChangeArrowheads="1"/>
          </p:cNvSpPr>
          <p:nvPr/>
        </p:nvSpPr>
        <p:spPr bwMode="auto">
          <a:xfrm>
            <a:off x="5986463" y="54213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3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7141" name="Line 91"/>
          <p:cNvSpPr>
            <a:spLocks noChangeShapeType="1"/>
          </p:cNvSpPr>
          <p:nvPr/>
        </p:nvSpPr>
        <p:spPr bwMode="auto">
          <a:xfrm>
            <a:off x="4921250" y="62849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42" name="Rectangle 92"/>
          <p:cNvSpPr>
            <a:spLocks noChangeArrowheads="1"/>
          </p:cNvSpPr>
          <p:nvPr/>
        </p:nvSpPr>
        <p:spPr bwMode="auto">
          <a:xfrm>
            <a:off x="6454775" y="60325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47143" name="Rectangle 93"/>
          <p:cNvSpPr>
            <a:spLocks noChangeArrowheads="1"/>
          </p:cNvSpPr>
          <p:nvPr/>
        </p:nvSpPr>
        <p:spPr bwMode="auto">
          <a:xfrm>
            <a:off x="5497513" y="60325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39" name="Rectangle 93"/>
          <p:cNvSpPr>
            <a:spLocks noChangeArrowheads="1"/>
          </p:cNvSpPr>
          <p:nvPr/>
        </p:nvSpPr>
        <p:spPr bwMode="auto">
          <a:xfrm>
            <a:off x="5997575" y="60309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4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7145" name="Rectangle 92"/>
          <p:cNvSpPr>
            <a:spLocks noChangeArrowheads="1"/>
          </p:cNvSpPr>
          <p:nvPr/>
        </p:nvSpPr>
        <p:spPr bwMode="auto">
          <a:xfrm>
            <a:off x="8213725" y="60071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47146" name="Rectangle 93"/>
          <p:cNvSpPr>
            <a:spLocks noChangeArrowheads="1"/>
          </p:cNvSpPr>
          <p:nvPr/>
        </p:nvSpPr>
        <p:spPr bwMode="auto">
          <a:xfrm>
            <a:off x="7256463" y="60071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51" name="Rectangle 93"/>
          <p:cNvSpPr>
            <a:spLocks noChangeArrowheads="1"/>
          </p:cNvSpPr>
          <p:nvPr/>
        </p:nvSpPr>
        <p:spPr bwMode="auto">
          <a:xfrm>
            <a:off x="7756525" y="60055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 smtClean="0">
                <a:latin typeface="Arial" charset="0"/>
              </a:rPr>
              <a:t>5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7148" name="Line 91"/>
          <p:cNvSpPr>
            <a:spLocks noChangeShapeType="1"/>
          </p:cNvSpPr>
          <p:nvPr/>
        </p:nvSpPr>
        <p:spPr bwMode="auto">
          <a:xfrm>
            <a:off x="6705600" y="62341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143000" y="1295400"/>
            <a:ext cx="7772400" cy="22631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ea typeface="黑体" pitchFamily="2" charset="-122"/>
              </a:rPr>
              <a:t>例，在有向图的出边表中，求</a:t>
            </a:r>
            <a:r>
              <a:rPr lang="en-US" altLang="zh-CN" kern="0" dirty="0" smtClean="0">
                <a:ea typeface="黑体" pitchFamily="2" charset="-122"/>
              </a:rPr>
              <a:t>vi</a:t>
            </a:r>
            <a:r>
              <a:rPr lang="zh-CN" altLang="en-US" kern="0" dirty="0" smtClean="0">
                <a:ea typeface="黑体" pitchFamily="2" charset="-122"/>
              </a:rPr>
              <a:t>的入度</a:t>
            </a:r>
            <a:r>
              <a:rPr lang="en-US" altLang="zh-CN" kern="0" dirty="0" smtClean="0">
                <a:ea typeface="黑体" pitchFamily="2" charset="-122"/>
              </a:rPr>
              <a:t> 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kern="0" dirty="0" smtClean="0">
                <a:solidFill>
                  <a:srgbClr val="990099"/>
                </a:solidFill>
                <a:ea typeface="黑体" pitchFamily="2" charset="-122"/>
              </a:rPr>
              <a:t> -- </a:t>
            </a:r>
            <a:r>
              <a:rPr lang="zh-CN" altLang="en-US" kern="0" dirty="0">
                <a:solidFill>
                  <a:srgbClr val="990099"/>
                </a:solidFill>
                <a:ea typeface="黑体" pitchFamily="2" charset="-122"/>
              </a:rPr>
              <a:t>外层</a:t>
            </a:r>
            <a:r>
              <a:rPr lang="en-US" altLang="zh-CN" kern="0" dirty="0">
                <a:solidFill>
                  <a:srgbClr val="990099"/>
                </a:solidFill>
                <a:ea typeface="黑体" pitchFamily="2" charset="-122"/>
              </a:rPr>
              <a:t>for</a:t>
            </a:r>
            <a:r>
              <a:rPr lang="zh-CN" altLang="en-US" kern="0" dirty="0">
                <a:solidFill>
                  <a:srgbClr val="990099"/>
                </a:solidFill>
                <a:ea typeface="黑体" pitchFamily="2" charset="-122"/>
              </a:rPr>
              <a:t>循环</a:t>
            </a:r>
            <a:r>
              <a:rPr lang="zh-CN" altLang="en-US" kern="0" dirty="0" smtClean="0">
                <a:solidFill>
                  <a:srgbClr val="990099"/>
                </a:solidFill>
                <a:ea typeface="黑体" pitchFamily="2" charset="-122"/>
              </a:rPr>
              <a:t>，依次取得每个出边表头指针</a:t>
            </a:r>
            <a:endParaRPr lang="en-US" altLang="zh-CN" kern="0" dirty="0">
              <a:solidFill>
                <a:srgbClr val="990099"/>
              </a:solidFill>
              <a:ea typeface="黑体" pitchFamily="2" charset="-122"/>
            </a:endParaRP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kern="0" dirty="0" smtClean="0">
                <a:solidFill>
                  <a:srgbClr val="008000"/>
                </a:solidFill>
                <a:ea typeface="黑体" pitchFamily="2" charset="-122"/>
              </a:rPr>
              <a:t> -- </a:t>
            </a:r>
            <a:r>
              <a:rPr lang="zh-CN" altLang="en-US" kern="0" dirty="0" smtClean="0">
                <a:solidFill>
                  <a:srgbClr val="008000"/>
                </a:solidFill>
                <a:ea typeface="黑体" pitchFamily="2" charset="-122"/>
              </a:rPr>
              <a:t>内层</a:t>
            </a:r>
            <a:r>
              <a:rPr lang="en-US" altLang="zh-CN" kern="0" dirty="0">
                <a:solidFill>
                  <a:srgbClr val="008000"/>
                </a:solidFill>
                <a:ea typeface="黑体" pitchFamily="2" charset="-122"/>
              </a:rPr>
              <a:t>while</a:t>
            </a:r>
            <a:r>
              <a:rPr lang="zh-CN" altLang="en-US" kern="0" dirty="0">
                <a:solidFill>
                  <a:srgbClr val="008000"/>
                </a:solidFill>
                <a:ea typeface="黑体" pitchFamily="2" charset="-122"/>
              </a:rPr>
              <a:t>循环，</a:t>
            </a:r>
            <a:r>
              <a:rPr lang="zh-CN" altLang="en-US" kern="0" dirty="0" smtClean="0">
                <a:solidFill>
                  <a:srgbClr val="008000"/>
                </a:solidFill>
                <a:ea typeface="黑体" pitchFamily="2" charset="-122"/>
              </a:rPr>
              <a:t>计算“当前”出</a:t>
            </a:r>
            <a:r>
              <a:rPr lang="zh-CN" altLang="en-US" kern="0" dirty="0">
                <a:solidFill>
                  <a:srgbClr val="008000"/>
                </a:solidFill>
                <a:ea typeface="黑体" pitchFamily="2" charset="-122"/>
              </a:rPr>
              <a:t>边表中</a:t>
            </a:r>
            <a:r>
              <a:rPr lang="zh-CN" altLang="en-US" kern="0" dirty="0" smtClean="0">
                <a:solidFill>
                  <a:srgbClr val="008000"/>
                </a:solidFill>
                <a:ea typeface="黑体" pitchFamily="2" charset="-122"/>
              </a:rPr>
              <a:t>，</a:t>
            </a:r>
            <a:endParaRPr lang="en-US" altLang="zh-CN" kern="0" dirty="0" smtClean="0">
              <a:solidFill>
                <a:srgbClr val="008000"/>
              </a:solidFill>
              <a:ea typeface="黑体" pitchFamily="2" charset="-122"/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kern="0" dirty="0">
                <a:solidFill>
                  <a:srgbClr val="008000"/>
                </a:solidFill>
                <a:ea typeface="黑体" pitchFamily="2" charset="-122"/>
              </a:rPr>
              <a:t> </a:t>
            </a:r>
            <a:r>
              <a:rPr lang="en-US" altLang="zh-CN" kern="0" dirty="0" smtClean="0">
                <a:solidFill>
                  <a:srgbClr val="008000"/>
                </a:solidFill>
                <a:ea typeface="黑体" pitchFamily="2" charset="-122"/>
              </a:rPr>
              <a:t>   vi</a:t>
            </a:r>
            <a:r>
              <a:rPr lang="zh-CN" altLang="en-US" kern="0" dirty="0" smtClean="0">
                <a:solidFill>
                  <a:srgbClr val="008000"/>
                </a:solidFill>
                <a:ea typeface="黑体" pitchFamily="2" charset="-122"/>
              </a:rPr>
              <a:t>下标出现</a:t>
            </a:r>
            <a:r>
              <a:rPr lang="zh-CN" altLang="en-US" kern="0" dirty="0">
                <a:solidFill>
                  <a:srgbClr val="008000"/>
                </a:solidFill>
                <a:ea typeface="黑体" pitchFamily="2" charset="-122"/>
              </a:rPr>
              <a:t>的次数</a:t>
            </a:r>
            <a:r>
              <a:rPr lang="en-US" altLang="zh-CN" kern="0" dirty="0">
                <a:solidFill>
                  <a:srgbClr val="008000"/>
                </a:solidFill>
                <a:ea typeface="黑体" pitchFamily="2" charset="-122"/>
              </a:rPr>
              <a:t> </a:t>
            </a:r>
            <a:endParaRPr lang="en-US" altLang="zh-CN" kern="0" dirty="0" smtClean="0">
              <a:solidFill>
                <a:srgbClr val="008000"/>
              </a:solidFill>
              <a:ea typeface="黑体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76600" y="3925888"/>
            <a:ext cx="61722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latin typeface="Arial" charset="0"/>
                <a:ea typeface="黑体" pitchFamily="2" charset="-122"/>
                <a:sym typeface="Wingdings" pitchFamily="2" charset="2"/>
              </a:rPr>
              <a:t>所有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  <a:sym typeface="Wingdings" pitchFamily="2" charset="2"/>
              </a:rPr>
              <a:t>边表中</a:t>
            </a:r>
            <a:r>
              <a:rPr lang="en-US" altLang="zh-CN" sz="3000" kern="0" dirty="0" smtClean="0">
                <a:latin typeface="Arial" charset="0"/>
                <a:ea typeface="黑体" pitchFamily="2" charset="-122"/>
                <a:sym typeface="Wingdings" pitchFamily="2" charset="2"/>
              </a:rPr>
              <a:t>, 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  <a:sym typeface="Wingdings" pitchFamily="2" charset="2"/>
              </a:rPr>
              <a:t>下标</a:t>
            </a:r>
            <a:r>
              <a:rPr lang="en-US" altLang="zh-CN" sz="3000" kern="0" dirty="0" smtClean="0">
                <a:latin typeface="Arial" charset="0"/>
                <a:ea typeface="黑体" pitchFamily="2" charset="-122"/>
                <a:sym typeface="Wingdings" pitchFamily="2" charset="2"/>
              </a:rPr>
              <a:t> </a:t>
            </a:r>
            <a:r>
              <a:rPr lang="en-US" altLang="zh-CN" sz="3000" kern="0" dirty="0" err="1" smtClean="0">
                <a:latin typeface="Arial" charset="0"/>
                <a:ea typeface="黑体" pitchFamily="2" charset="-122"/>
                <a:sym typeface="Wingdings" pitchFamily="2" charset="2"/>
              </a:rPr>
              <a:t>i</a:t>
            </a:r>
            <a:r>
              <a:rPr lang="en-US" altLang="zh-CN" sz="3000" kern="0" dirty="0" smtClean="0">
                <a:latin typeface="Arial" charset="0"/>
                <a:ea typeface="黑体" pitchFamily="2" charset="-122"/>
                <a:sym typeface="Wingdings" pitchFamily="2" charset="2"/>
              </a:rPr>
              <a:t> 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  <a:sym typeface="Wingdings" pitchFamily="2" charset="2"/>
              </a:rPr>
              <a:t>出现的总次数</a:t>
            </a:r>
            <a:r>
              <a:rPr lang="zh-CN" altLang="en-US" sz="3000" kern="0" dirty="0">
                <a:latin typeface="Arial" charset="0"/>
                <a:ea typeface="黑体" pitchFamily="2" charset="-122"/>
                <a:sym typeface="Wingdings" pitchFamily="2" charset="2"/>
              </a:rPr>
              <a:t>；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3276600" y="3962400"/>
            <a:ext cx="5867400" cy="630942"/>
          </a:xfrm>
          <a:prstGeom prst="rect">
            <a:avLst/>
          </a:prstGeom>
          <a:solidFill>
            <a:srgbClr val="FF0000">
              <a:alpha val="7843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4" name="下箭头 33"/>
          <p:cNvSpPr/>
          <p:nvPr/>
        </p:nvSpPr>
        <p:spPr bwMode="auto">
          <a:xfrm rot="10800000">
            <a:off x="7543801" y="3276600"/>
            <a:ext cx="381000" cy="685800"/>
          </a:xfrm>
          <a:prstGeom prst="downArrow">
            <a:avLst/>
          </a:prstGeom>
          <a:solidFill>
            <a:srgbClr val="FFC000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图</a:t>
            </a:r>
          </a:p>
        </p:txBody>
      </p:sp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457200" y="1066800"/>
            <a:ext cx="86868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latin typeface="+mn-lt"/>
                <a:ea typeface="黑体" pitchFamily="2" charset="-122"/>
              </a:rPr>
              <a:t>组成：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         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定义在该集合上的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关系集合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E;</a:t>
            </a: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符号：</a:t>
            </a:r>
            <a:r>
              <a:rPr lang="en-US" altLang="zh-CN" sz="3200" kern="0" dirty="0">
                <a:solidFill>
                  <a:srgbClr val="008A3E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G=(V, E)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，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          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图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G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上的顶点集合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: V(G), 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               图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G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上的边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(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关系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)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的集合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: E(G);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</p:txBody>
      </p:sp>
      <p:sp>
        <p:nvSpPr>
          <p:cNvPr id="6148" name="Oval 30"/>
          <p:cNvSpPr>
            <a:spLocks noChangeArrowheads="1"/>
          </p:cNvSpPr>
          <p:nvPr/>
        </p:nvSpPr>
        <p:spPr bwMode="auto">
          <a:xfrm>
            <a:off x="3581400" y="4618038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6149" name="Oval 30"/>
          <p:cNvSpPr>
            <a:spLocks noChangeArrowheads="1"/>
          </p:cNvSpPr>
          <p:nvPr/>
        </p:nvSpPr>
        <p:spPr bwMode="auto">
          <a:xfrm>
            <a:off x="4800600" y="4632325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E</a:t>
            </a:r>
          </a:p>
        </p:txBody>
      </p:sp>
      <p:sp>
        <p:nvSpPr>
          <p:cNvPr id="6150" name="Oval 30"/>
          <p:cNvSpPr>
            <a:spLocks noChangeArrowheads="1"/>
          </p:cNvSpPr>
          <p:nvPr/>
        </p:nvSpPr>
        <p:spPr bwMode="auto">
          <a:xfrm>
            <a:off x="4267200" y="5616575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6151" name="直接连接符 40"/>
          <p:cNvCxnSpPr>
            <a:cxnSpLocks noChangeShapeType="1"/>
            <a:stCxn id="6149" idx="3"/>
            <a:endCxn id="6150" idx="0"/>
          </p:cNvCxnSpPr>
          <p:nvPr/>
        </p:nvCxnSpPr>
        <p:spPr bwMode="auto">
          <a:xfrm rot="5400000">
            <a:off x="4419600" y="5162551"/>
            <a:ext cx="554037" cy="3540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52" name="直接连接符 32"/>
          <p:cNvCxnSpPr>
            <a:cxnSpLocks noChangeShapeType="1"/>
            <a:stCxn id="6153" idx="0"/>
            <a:endCxn id="6149" idx="5"/>
          </p:cNvCxnSpPr>
          <p:nvPr/>
        </p:nvCxnSpPr>
        <p:spPr bwMode="auto">
          <a:xfrm rot="16200000" flipV="1">
            <a:off x="5131594" y="5161757"/>
            <a:ext cx="554037" cy="355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153" name="Oval 30"/>
          <p:cNvSpPr>
            <a:spLocks noChangeArrowheads="1"/>
          </p:cNvSpPr>
          <p:nvPr/>
        </p:nvSpPr>
        <p:spPr bwMode="auto">
          <a:xfrm>
            <a:off x="5334000" y="5616575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cxnSp>
        <p:nvCxnSpPr>
          <p:cNvPr id="6154" name="直接连接符 28"/>
          <p:cNvCxnSpPr>
            <a:cxnSpLocks noChangeShapeType="1"/>
            <a:stCxn id="6149" idx="2"/>
            <a:endCxn id="6148" idx="6"/>
          </p:cNvCxnSpPr>
          <p:nvPr/>
        </p:nvCxnSpPr>
        <p:spPr bwMode="auto">
          <a:xfrm rot="10800000">
            <a:off x="4084638" y="4870450"/>
            <a:ext cx="715962" cy="142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55" name="直接连接符 32"/>
          <p:cNvCxnSpPr>
            <a:cxnSpLocks noChangeShapeType="1"/>
            <a:stCxn id="6153" idx="1"/>
            <a:endCxn id="6148" idx="5"/>
          </p:cNvCxnSpPr>
          <p:nvPr/>
        </p:nvCxnSpPr>
        <p:spPr bwMode="auto">
          <a:xfrm rot="16200000" flipV="1">
            <a:off x="4387850" y="4672013"/>
            <a:ext cx="642938" cy="13954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156" name="Oval 30"/>
          <p:cNvSpPr>
            <a:spLocks noChangeArrowheads="1"/>
          </p:cNvSpPr>
          <p:nvPr/>
        </p:nvSpPr>
        <p:spPr bwMode="auto">
          <a:xfrm>
            <a:off x="3200400" y="5607050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6157" name="直接连接符 32"/>
          <p:cNvCxnSpPr>
            <a:cxnSpLocks noChangeShapeType="1"/>
            <a:stCxn id="6150" idx="2"/>
            <a:endCxn id="6156" idx="6"/>
          </p:cNvCxnSpPr>
          <p:nvPr/>
        </p:nvCxnSpPr>
        <p:spPr bwMode="auto">
          <a:xfrm rot="10800000">
            <a:off x="3703638" y="5859463"/>
            <a:ext cx="563562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58" name="直接连接符 32"/>
          <p:cNvCxnSpPr>
            <a:cxnSpLocks noChangeShapeType="1"/>
            <a:stCxn id="6153" idx="2"/>
            <a:endCxn id="6150" idx="6"/>
          </p:cNvCxnSpPr>
          <p:nvPr/>
        </p:nvCxnSpPr>
        <p:spPr bwMode="auto">
          <a:xfrm rot="10800000">
            <a:off x="4770438" y="5868988"/>
            <a:ext cx="563562" cy="1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159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6160" name="Text Box 32"/>
          <p:cNvSpPr txBox="1">
            <a:spLocks noChangeArrowheads="1"/>
          </p:cNvSpPr>
          <p:nvPr/>
        </p:nvSpPr>
        <p:spPr bwMode="auto">
          <a:xfrm>
            <a:off x="4191000" y="6096000"/>
            <a:ext cx="19812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ea typeface="黑体" pitchFamily="49" charset="-122"/>
              </a:rPr>
              <a:t>图</a:t>
            </a:r>
            <a:r>
              <a:rPr lang="en-US" altLang="zh-CN">
                <a:ea typeface="黑体" pitchFamily="49" charset="-122"/>
              </a:rPr>
              <a:t>G</a:t>
            </a:r>
            <a:endParaRPr lang="en-US" altLang="zh-CN" baseline="-25000"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57400" y="1116013"/>
            <a:ext cx="48768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顶点集合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 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，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以及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81000" y="609600"/>
            <a:ext cx="8763000" cy="6248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algn="just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3) </a:t>
            </a:r>
            <a:r>
              <a:rPr lang="en-US" altLang="zh-CN" sz="32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firstVertex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：取图中的第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个</a:t>
            </a:r>
            <a:r>
              <a:rPr lang="zh-CN" altLang="en-US" sz="32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顶点信息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n-lt"/>
                <a:ea typeface="黑体" pitchFamily="2" charset="-122"/>
              </a:rPr>
              <a:t>     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顶点表中、下标为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0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的顶点，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         return (G-&gt;</a:t>
            </a:r>
            <a:r>
              <a:rPr lang="en-US" altLang="zh-CN" sz="3200" kern="0" dirty="0" err="1">
                <a:solidFill>
                  <a:srgbClr val="C00000"/>
                </a:solidFill>
                <a:latin typeface="Arial" charset="0"/>
                <a:ea typeface="黑体" pitchFamily="2" charset="-122"/>
              </a:rPr>
              <a:t>vexs</a:t>
            </a: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[0</a:t>
            </a:r>
            <a:r>
              <a:rPr lang="en-US" altLang="zh-CN" sz="3200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]</a:t>
            </a:r>
            <a:r>
              <a:rPr lang="en-US" altLang="zh-CN" sz="3200" b="1" kern="0" dirty="0" smtClean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.</a:t>
            </a:r>
            <a:r>
              <a:rPr lang="en-US" altLang="zh-CN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vertex</a:t>
            </a: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);</a:t>
            </a:r>
          </a:p>
          <a:p>
            <a:pPr marL="514350" indent="-514350" algn="just">
              <a:lnSpc>
                <a:spcPct val="110000"/>
              </a:lnSpc>
              <a:spcBef>
                <a:spcPts val="90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4) </a:t>
            </a:r>
            <a:r>
              <a:rPr lang="en-US" altLang="zh-CN" sz="32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nextVertex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：取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vi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的下一个</a:t>
            </a:r>
            <a:r>
              <a:rPr lang="zh-CN" altLang="en-US" sz="32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顶点信息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--</a:t>
            </a: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求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vi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在顶点表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G-&gt;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vexs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中的</a:t>
            </a:r>
            <a:r>
              <a:rPr lang="zh-CN" altLang="en-US" sz="3200" kern="0" dirty="0" smtClean="0">
                <a:latin typeface="Arial" charset="0"/>
                <a:ea typeface="黑体" pitchFamily="2" charset="-122"/>
              </a:rPr>
              <a:t>下标 </a:t>
            </a:r>
            <a:r>
              <a:rPr lang="en-US" altLang="zh-CN" sz="3200" kern="0" dirty="0" err="1" smtClean="0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;</a:t>
            </a:r>
          </a:p>
          <a:p>
            <a:pPr marL="514350" indent="-514350" algn="just">
              <a:lnSpc>
                <a:spcPct val="110000"/>
              </a:lnSpc>
              <a:spcBef>
                <a:spcPts val="30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--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返回顶点表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G-&gt;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vexs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中下标为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i+1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的元素：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        return (G-&gt;</a:t>
            </a:r>
            <a:r>
              <a:rPr lang="en-US" altLang="zh-CN" sz="3200" kern="0" dirty="0" err="1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vexs</a:t>
            </a:r>
            <a:r>
              <a:rPr lang="en-US" altLang="zh-CN" sz="3200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[i+1]</a:t>
            </a:r>
            <a:r>
              <a:rPr lang="en-US" altLang="zh-CN" sz="3200" b="1" kern="0" dirty="0" smtClean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.</a:t>
            </a:r>
            <a:r>
              <a:rPr lang="en-US" altLang="zh-CN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vertex</a:t>
            </a:r>
            <a:r>
              <a:rPr lang="en-US" altLang="zh-CN" sz="3200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);</a:t>
            </a:r>
            <a:endParaRPr lang="en-US" altLang="zh-CN" sz="3200" kern="0" dirty="0">
              <a:solidFill>
                <a:srgbClr val="C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705600" y="1153180"/>
            <a:ext cx="2438400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kern="0" dirty="0" err="1" smtClean="0">
                <a:solidFill>
                  <a:schemeClr val="bg1"/>
                </a:solidFill>
                <a:latin typeface="Arial" charset="0"/>
                <a:ea typeface="黑体" pitchFamily="2" charset="-122"/>
              </a:rPr>
              <a:t>GraphList</a:t>
            </a:r>
            <a:r>
              <a:rPr lang="en-US" altLang="zh-CN" kern="0" dirty="0" smtClean="0">
                <a:solidFill>
                  <a:schemeClr val="bg1"/>
                </a:solidFill>
                <a:latin typeface="Arial" charset="0"/>
                <a:ea typeface="黑体" pitchFamily="2" charset="-122"/>
              </a:rPr>
              <a:t> * G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 bwMode="auto">
          <a:xfrm>
            <a:off x="1295400" y="3384000"/>
            <a:ext cx="5715000" cy="0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1752600" y="46482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1219200" y="550545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cxnSp>
        <p:nvCxnSpPr>
          <p:cNvPr id="30" name="直接连接符 6"/>
          <p:cNvCxnSpPr>
            <a:cxnSpLocks noChangeShapeType="1"/>
            <a:stCxn id="28" idx="5"/>
            <a:endCxn id="31" idx="0"/>
          </p:cNvCxnSpPr>
          <p:nvPr/>
        </p:nvCxnSpPr>
        <p:spPr bwMode="auto">
          <a:xfrm rot="16200000" flipH="1">
            <a:off x="1942307" y="5318919"/>
            <a:ext cx="636587" cy="1555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2087563" y="57150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32" name="直接连接符 32"/>
          <p:cNvCxnSpPr>
            <a:cxnSpLocks noChangeShapeType="1"/>
            <a:stCxn id="31" idx="2"/>
            <a:endCxn id="29" idx="6"/>
          </p:cNvCxnSpPr>
          <p:nvPr/>
        </p:nvCxnSpPr>
        <p:spPr bwMode="auto">
          <a:xfrm rot="10800000">
            <a:off x="1722438" y="5756275"/>
            <a:ext cx="365125" cy="20955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286000" y="5089525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1676400" y="581025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35" name="直接连接符 32"/>
          <p:cNvCxnSpPr>
            <a:cxnSpLocks noChangeShapeType="1"/>
            <a:stCxn id="28" idx="3"/>
            <a:endCxn id="29" idx="0"/>
          </p:cNvCxnSpPr>
          <p:nvPr/>
        </p:nvCxnSpPr>
        <p:spPr bwMode="auto">
          <a:xfrm rot="5400000">
            <a:off x="1435100" y="5114926"/>
            <a:ext cx="427037" cy="3540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1295400" y="481965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3702050" y="4724400"/>
          <a:ext cx="1404938" cy="19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 smtClean="0">
                          <a:solidFill>
                            <a:schemeClr val="tx1"/>
                          </a:solidFill>
                        </a:rPr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3016250" y="4724400"/>
          <a:ext cx="609600" cy="19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Line 91"/>
          <p:cNvSpPr>
            <a:spLocks noChangeShapeType="1"/>
          </p:cNvSpPr>
          <p:nvPr/>
        </p:nvSpPr>
        <p:spPr bwMode="auto">
          <a:xfrm>
            <a:off x="4921250" y="56753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92"/>
          <p:cNvSpPr>
            <a:spLocks noChangeArrowheads="1"/>
          </p:cNvSpPr>
          <p:nvPr/>
        </p:nvSpPr>
        <p:spPr bwMode="auto">
          <a:xfrm>
            <a:off x="6443663" y="54213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43" name="Rectangle 93"/>
          <p:cNvSpPr>
            <a:spLocks noChangeArrowheads="1"/>
          </p:cNvSpPr>
          <p:nvPr/>
        </p:nvSpPr>
        <p:spPr bwMode="auto">
          <a:xfrm>
            <a:off x="5486400" y="54213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45" name="Rectangle 93"/>
          <p:cNvSpPr>
            <a:spLocks noChangeArrowheads="1"/>
          </p:cNvSpPr>
          <p:nvPr/>
        </p:nvSpPr>
        <p:spPr bwMode="auto">
          <a:xfrm>
            <a:off x="5986463" y="54213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3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6" name="Line 91"/>
          <p:cNvSpPr>
            <a:spLocks noChangeShapeType="1"/>
          </p:cNvSpPr>
          <p:nvPr/>
        </p:nvSpPr>
        <p:spPr bwMode="auto">
          <a:xfrm>
            <a:off x="4921250" y="62849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92"/>
          <p:cNvSpPr>
            <a:spLocks noChangeArrowheads="1"/>
          </p:cNvSpPr>
          <p:nvPr/>
        </p:nvSpPr>
        <p:spPr bwMode="auto">
          <a:xfrm>
            <a:off x="6454775" y="60325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49" name="Rectangle 93"/>
          <p:cNvSpPr>
            <a:spLocks noChangeArrowheads="1"/>
          </p:cNvSpPr>
          <p:nvPr/>
        </p:nvSpPr>
        <p:spPr bwMode="auto">
          <a:xfrm>
            <a:off x="5497513" y="60325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50" name="Rectangle 93"/>
          <p:cNvSpPr>
            <a:spLocks noChangeArrowheads="1"/>
          </p:cNvSpPr>
          <p:nvPr/>
        </p:nvSpPr>
        <p:spPr bwMode="auto">
          <a:xfrm>
            <a:off x="5997575" y="60309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4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52" name="Rectangle 92"/>
          <p:cNvSpPr>
            <a:spLocks noChangeArrowheads="1"/>
          </p:cNvSpPr>
          <p:nvPr/>
        </p:nvSpPr>
        <p:spPr bwMode="auto">
          <a:xfrm>
            <a:off x="8213725" y="60071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53" name="Rectangle 93"/>
          <p:cNvSpPr>
            <a:spLocks noChangeArrowheads="1"/>
          </p:cNvSpPr>
          <p:nvPr/>
        </p:nvSpPr>
        <p:spPr bwMode="auto">
          <a:xfrm>
            <a:off x="7256463" y="60071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54" name="Rectangle 93"/>
          <p:cNvSpPr>
            <a:spLocks noChangeArrowheads="1"/>
          </p:cNvSpPr>
          <p:nvPr/>
        </p:nvSpPr>
        <p:spPr bwMode="auto">
          <a:xfrm>
            <a:off x="7756525" y="60055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 smtClean="0">
                <a:latin typeface="Arial" charset="0"/>
              </a:rPr>
              <a:t>5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55" name="Line 91"/>
          <p:cNvSpPr>
            <a:spLocks noChangeShapeType="1"/>
          </p:cNvSpPr>
          <p:nvPr/>
        </p:nvSpPr>
        <p:spPr bwMode="auto">
          <a:xfrm>
            <a:off x="6705600" y="62341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81000" y="533400"/>
            <a:ext cx="8763000" cy="6248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5) 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firstAdjacent</a:t>
            </a:r>
            <a:r>
              <a:rPr lang="zh-CN" altLang="en-US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：</a:t>
            </a:r>
            <a:r>
              <a:rPr lang="zh-CN" altLang="en-US" sz="30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求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vi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的第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1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个邻接顶点 </a:t>
            </a:r>
            <a:endParaRPr lang="en-US" altLang="zh-CN" sz="30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+mn-lt"/>
                <a:ea typeface="黑体" pitchFamily="2" charset="-122"/>
              </a:rPr>
              <a:t>    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-- 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求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vi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在顶点表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G-&gt;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vexs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中的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</a:rPr>
              <a:t>下标 </a:t>
            </a:r>
            <a:r>
              <a:rPr lang="en-US" altLang="zh-CN" sz="3000" kern="0" dirty="0" err="1" smtClean="0">
                <a:latin typeface="Arial" charset="0"/>
                <a:ea typeface="黑体" pitchFamily="2" charset="-122"/>
              </a:rPr>
              <a:t>i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;</a:t>
            </a: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-- 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取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vi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的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</a:rPr>
              <a:t>边表中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、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</a:rPr>
              <a:t>第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1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个结点携带的下标信息，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latin typeface="Arial" charset="0"/>
                <a:ea typeface="黑体" pitchFamily="2" charset="-122"/>
              </a:rPr>
              <a:t>       即 </a:t>
            </a:r>
            <a:r>
              <a:rPr lang="en-US" altLang="zh-CN" sz="30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k = G-&gt;</a:t>
            </a:r>
            <a:r>
              <a:rPr lang="en-US" altLang="zh-CN" sz="3000" kern="0" dirty="0" err="1">
                <a:solidFill>
                  <a:srgbClr val="C00000"/>
                </a:solidFill>
                <a:latin typeface="Arial" charset="0"/>
                <a:ea typeface="黑体" pitchFamily="2" charset="-122"/>
              </a:rPr>
              <a:t>vexs</a:t>
            </a:r>
            <a:r>
              <a:rPr lang="en-US" altLang="zh-CN" sz="30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[</a:t>
            </a:r>
            <a:r>
              <a:rPr lang="en-US" altLang="zh-CN" sz="3000" kern="0" dirty="0" err="1">
                <a:solidFill>
                  <a:srgbClr val="C00000"/>
                </a:solidFill>
                <a:latin typeface="Arial" charset="0"/>
                <a:ea typeface="黑体" pitchFamily="2" charset="-122"/>
              </a:rPr>
              <a:t>i</a:t>
            </a:r>
            <a:r>
              <a:rPr lang="en-US" altLang="zh-CN" sz="3000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]</a:t>
            </a:r>
            <a:r>
              <a:rPr lang="en-US" altLang="zh-CN" sz="3000" b="1" kern="0" dirty="0" smtClean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.</a:t>
            </a:r>
            <a:r>
              <a:rPr lang="en-US" altLang="zh-CN" sz="3000" kern="0" dirty="0" err="1" smtClean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edgelist</a:t>
            </a: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-&gt;</a:t>
            </a:r>
            <a:r>
              <a:rPr lang="en-US" altLang="zh-CN" sz="3000" kern="0" dirty="0" err="1">
                <a:solidFill>
                  <a:srgbClr val="C00000"/>
                </a:solidFill>
                <a:latin typeface="Arial" charset="0"/>
                <a:ea typeface="黑体" pitchFamily="2" charset="-122"/>
              </a:rPr>
              <a:t>adjvex</a:t>
            </a:r>
            <a:endParaRPr lang="en-US" altLang="zh-CN" sz="3000" kern="0" dirty="0">
              <a:solidFill>
                <a:srgbClr val="C00000"/>
              </a:solidFill>
              <a:latin typeface="Arial" charset="0"/>
              <a:ea typeface="黑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-- 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</a:rPr>
              <a:t>则 </a:t>
            </a:r>
            <a:r>
              <a:rPr lang="en-US" altLang="zh-CN" sz="30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return (G-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&gt;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vexs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[k].</a:t>
            </a:r>
            <a:r>
              <a:rPr lang="en-US" altLang="zh-CN" sz="30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vertex) 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</a:rPr>
              <a:t>或</a:t>
            </a:r>
            <a:r>
              <a:rPr lang="zh-CN" altLang="en-US" sz="30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return (k)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defRPr/>
            </a:pP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defRPr/>
            </a:pPr>
            <a:endParaRPr lang="en-US" altLang="zh-CN" sz="3000" kern="0" dirty="0">
              <a:latin typeface="+mn-lt"/>
              <a:ea typeface="黑体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416050" y="3929063"/>
          <a:ext cx="1404938" cy="25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30250" y="3929063"/>
          <a:ext cx="609600" cy="25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181" name="Line 91"/>
          <p:cNvSpPr>
            <a:spLocks noChangeShapeType="1"/>
          </p:cNvSpPr>
          <p:nvPr/>
        </p:nvSpPr>
        <p:spPr bwMode="auto">
          <a:xfrm>
            <a:off x="2625725" y="4181475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82" name="Rectangle 92"/>
          <p:cNvSpPr>
            <a:spLocks noChangeArrowheads="1"/>
          </p:cNvSpPr>
          <p:nvPr/>
        </p:nvSpPr>
        <p:spPr bwMode="auto">
          <a:xfrm>
            <a:off x="4159250" y="392906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49183" name="Rectangle 93"/>
          <p:cNvSpPr>
            <a:spLocks noChangeArrowheads="1"/>
          </p:cNvSpPr>
          <p:nvPr/>
        </p:nvSpPr>
        <p:spPr bwMode="auto">
          <a:xfrm>
            <a:off x="3201988" y="392906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47800" y="3429000"/>
            <a:ext cx="14478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dirty="0">
                <a:solidFill>
                  <a:srgbClr val="008000"/>
                </a:solidFill>
                <a:latin typeface="+mj-lt"/>
                <a:ea typeface="黑体" pitchFamily="2" charset="-122"/>
              </a:rPr>
              <a:t>顶点表</a:t>
            </a:r>
            <a:endParaRPr lang="en-US" altLang="zh-CN" dirty="0">
              <a:solidFill>
                <a:srgbClr val="0080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343400" y="3429000"/>
            <a:ext cx="1676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dirty="0">
                <a:solidFill>
                  <a:srgbClr val="008000"/>
                </a:solidFill>
                <a:latin typeface="+mj-lt"/>
                <a:ea typeface="黑体" pitchFamily="2" charset="-122"/>
              </a:rPr>
              <a:t>出边表</a:t>
            </a:r>
            <a:endParaRPr lang="en-US" altLang="zh-CN" dirty="0">
              <a:solidFill>
                <a:srgbClr val="0080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10" name="Rectangle 93"/>
          <p:cNvSpPr>
            <a:spLocks noChangeArrowheads="1"/>
          </p:cNvSpPr>
          <p:nvPr/>
        </p:nvSpPr>
        <p:spPr bwMode="auto">
          <a:xfrm>
            <a:off x="3702050" y="3927475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2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9187" name="Line 91"/>
          <p:cNvSpPr>
            <a:spLocks noChangeShapeType="1"/>
          </p:cNvSpPr>
          <p:nvPr/>
        </p:nvSpPr>
        <p:spPr bwMode="auto">
          <a:xfrm>
            <a:off x="4454525" y="414020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88" name="Rectangle 92"/>
          <p:cNvSpPr>
            <a:spLocks noChangeArrowheads="1"/>
          </p:cNvSpPr>
          <p:nvPr/>
        </p:nvSpPr>
        <p:spPr bwMode="auto">
          <a:xfrm>
            <a:off x="6003925" y="3927475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49189" name="Rectangle 93"/>
          <p:cNvSpPr>
            <a:spLocks noChangeArrowheads="1"/>
          </p:cNvSpPr>
          <p:nvPr/>
        </p:nvSpPr>
        <p:spPr bwMode="auto">
          <a:xfrm>
            <a:off x="5030788" y="3927475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15" name="Rectangle 93"/>
          <p:cNvSpPr>
            <a:spLocks noChangeArrowheads="1"/>
          </p:cNvSpPr>
          <p:nvPr/>
        </p:nvSpPr>
        <p:spPr bwMode="auto">
          <a:xfrm>
            <a:off x="5530850" y="3927475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7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9191" name="Line 91"/>
          <p:cNvSpPr>
            <a:spLocks noChangeShapeType="1"/>
          </p:cNvSpPr>
          <p:nvPr/>
        </p:nvSpPr>
        <p:spPr bwMode="auto">
          <a:xfrm>
            <a:off x="2635250" y="49006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92" name="Rectangle 92"/>
          <p:cNvSpPr>
            <a:spLocks noChangeArrowheads="1"/>
          </p:cNvSpPr>
          <p:nvPr/>
        </p:nvSpPr>
        <p:spPr bwMode="auto">
          <a:xfrm>
            <a:off x="4168775" y="46482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49193" name="Rectangle 93"/>
          <p:cNvSpPr>
            <a:spLocks noChangeArrowheads="1"/>
          </p:cNvSpPr>
          <p:nvPr/>
        </p:nvSpPr>
        <p:spPr bwMode="auto">
          <a:xfrm>
            <a:off x="3211513" y="46482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19" name="Rectangle 93"/>
          <p:cNvSpPr>
            <a:spLocks noChangeArrowheads="1"/>
          </p:cNvSpPr>
          <p:nvPr/>
        </p:nvSpPr>
        <p:spPr bwMode="auto">
          <a:xfrm>
            <a:off x="3711575" y="46466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8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9195" name="Line 91"/>
          <p:cNvSpPr>
            <a:spLocks noChangeShapeType="1"/>
          </p:cNvSpPr>
          <p:nvPr/>
        </p:nvSpPr>
        <p:spPr bwMode="auto">
          <a:xfrm>
            <a:off x="4464050" y="48593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96" name="Rectangle 92"/>
          <p:cNvSpPr>
            <a:spLocks noChangeArrowheads="1"/>
          </p:cNvSpPr>
          <p:nvPr/>
        </p:nvSpPr>
        <p:spPr bwMode="auto">
          <a:xfrm>
            <a:off x="5997575" y="46466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49197" name="Rectangle 93"/>
          <p:cNvSpPr>
            <a:spLocks noChangeArrowheads="1"/>
          </p:cNvSpPr>
          <p:nvPr/>
        </p:nvSpPr>
        <p:spPr bwMode="auto">
          <a:xfrm>
            <a:off x="5040313" y="46466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2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23" name="Rectangle 93"/>
          <p:cNvSpPr>
            <a:spLocks noChangeArrowheads="1"/>
          </p:cNvSpPr>
          <p:nvPr/>
        </p:nvSpPr>
        <p:spPr bwMode="auto">
          <a:xfrm>
            <a:off x="5540375" y="46466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3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9199" name="Line 91"/>
          <p:cNvSpPr>
            <a:spLocks noChangeShapeType="1"/>
          </p:cNvSpPr>
          <p:nvPr/>
        </p:nvSpPr>
        <p:spPr bwMode="auto">
          <a:xfrm>
            <a:off x="2635250" y="55102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00" name="Rectangle 92"/>
          <p:cNvSpPr>
            <a:spLocks noChangeArrowheads="1"/>
          </p:cNvSpPr>
          <p:nvPr/>
        </p:nvSpPr>
        <p:spPr bwMode="auto">
          <a:xfrm>
            <a:off x="4168775" y="52578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49201" name="Rectangle 93"/>
          <p:cNvSpPr>
            <a:spLocks noChangeArrowheads="1"/>
          </p:cNvSpPr>
          <p:nvPr/>
        </p:nvSpPr>
        <p:spPr bwMode="auto">
          <a:xfrm>
            <a:off x="3211513" y="52578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27" name="Rectangle 93"/>
          <p:cNvSpPr>
            <a:spLocks noChangeArrowheads="1"/>
          </p:cNvSpPr>
          <p:nvPr/>
        </p:nvSpPr>
        <p:spPr bwMode="auto">
          <a:xfrm>
            <a:off x="3711575" y="52562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4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9203" name="Line 91"/>
          <p:cNvSpPr>
            <a:spLocks noChangeShapeType="1"/>
          </p:cNvSpPr>
          <p:nvPr/>
        </p:nvSpPr>
        <p:spPr bwMode="auto">
          <a:xfrm>
            <a:off x="2635250" y="61960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04" name="Rectangle 92"/>
          <p:cNvSpPr>
            <a:spLocks noChangeArrowheads="1"/>
          </p:cNvSpPr>
          <p:nvPr/>
        </p:nvSpPr>
        <p:spPr bwMode="auto">
          <a:xfrm>
            <a:off x="4168775" y="59436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49205" name="Rectangle 93"/>
          <p:cNvSpPr>
            <a:spLocks noChangeArrowheads="1"/>
          </p:cNvSpPr>
          <p:nvPr/>
        </p:nvSpPr>
        <p:spPr bwMode="auto">
          <a:xfrm>
            <a:off x="3211513" y="59436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31" name="Rectangle 93"/>
          <p:cNvSpPr>
            <a:spLocks noChangeArrowheads="1"/>
          </p:cNvSpPr>
          <p:nvPr/>
        </p:nvSpPr>
        <p:spPr bwMode="auto">
          <a:xfrm>
            <a:off x="3711575" y="59420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6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9207" name="Line 91"/>
          <p:cNvSpPr>
            <a:spLocks noChangeShapeType="1"/>
          </p:cNvSpPr>
          <p:nvPr/>
        </p:nvSpPr>
        <p:spPr bwMode="auto">
          <a:xfrm>
            <a:off x="4464050" y="61547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08" name="Rectangle 92"/>
          <p:cNvSpPr>
            <a:spLocks noChangeArrowheads="1"/>
          </p:cNvSpPr>
          <p:nvPr/>
        </p:nvSpPr>
        <p:spPr bwMode="auto">
          <a:xfrm>
            <a:off x="5997575" y="59420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49209" name="Rectangle 93"/>
          <p:cNvSpPr>
            <a:spLocks noChangeArrowheads="1"/>
          </p:cNvSpPr>
          <p:nvPr/>
        </p:nvSpPr>
        <p:spPr bwMode="auto">
          <a:xfrm>
            <a:off x="5040313" y="59420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35" name="Rectangle 93"/>
          <p:cNvSpPr>
            <a:spLocks noChangeArrowheads="1"/>
          </p:cNvSpPr>
          <p:nvPr/>
        </p:nvSpPr>
        <p:spPr bwMode="auto">
          <a:xfrm>
            <a:off x="5540375" y="59420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5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457200" y="3429000"/>
            <a:ext cx="10668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dirty="0">
                <a:solidFill>
                  <a:srgbClr val="008000"/>
                </a:solidFill>
                <a:latin typeface="+mj-lt"/>
                <a:ea typeface="黑体" pitchFamily="2" charset="-122"/>
              </a:rPr>
              <a:t>下标</a:t>
            </a:r>
            <a:endParaRPr lang="en-US" altLang="zh-CN" dirty="0">
              <a:solidFill>
                <a:srgbClr val="0080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49212" name="Oval 30"/>
          <p:cNvSpPr>
            <a:spLocks noChangeArrowheads="1"/>
          </p:cNvSpPr>
          <p:nvPr/>
        </p:nvSpPr>
        <p:spPr bwMode="auto">
          <a:xfrm>
            <a:off x="6888163" y="4411663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49213" name="Oval 30"/>
          <p:cNvSpPr>
            <a:spLocks noChangeArrowheads="1"/>
          </p:cNvSpPr>
          <p:nvPr/>
        </p:nvSpPr>
        <p:spPr bwMode="auto">
          <a:xfrm>
            <a:off x="8305800" y="4487863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49214" name="Oval 30"/>
          <p:cNvSpPr>
            <a:spLocks noChangeArrowheads="1"/>
          </p:cNvSpPr>
          <p:nvPr/>
        </p:nvSpPr>
        <p:spPr bwMode="auto">
          <a:xfrm>
            <a:off x="7345363" y="5592763"/>
            <a:ext cx="503237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sp>
        <p:nvSpPr>
          <p:cNvPr id="49215" name="Oval 30"/>
          <p:cNvSpPr>
            <a:spLocks noChangeArrowheads="1"/>
          </p:cNvSpPr>
          <p:nvPr/>
        </p:nvSpPr>
        <p:spPr bwMode="auto">
          <a:xfrm>
            <a:off x="8534400" y="559276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49216" name="直接箭头连接符 40"/>
          <p:cNvCxnSpPr>
            <a:cxnSpLocks noChangeShapeType="1"/>
            <a:stCxn id="49213" idx="2"/>
            <a:endCxn id="49212" idx="6"/>
          </p:cNvCxnSpPr>
          <p:nvPr/>
        </p:nvCxnSpPr>
        <p:spPr bwMode="auto">
          <a:xfrm rot="10800000">
            <a:off x="7391400" y="4664075"/>
            <a:ext cx="914400" cy="762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217" name="直接箭头连接符 41"/>
          <p:cNvCxnSpPr>
            <a:cxnSpLocks noChangeShapeType="1"/>
            <a:stCxn id="49215" idx="0"/>
            <a:endCxn id="49213" idx="4"/>
          </p:cNvCxnSpPr>
          <p:nvPr/>
        </p:nvCxnSpPr>
        <p:spPr bwMode="auto">
          <a:xfrm rot="16200000" flipV="1">
            <a:off x="8372475" y="5178426"/>
            <a:ext cx="600075" cy="2286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218" name="直接箭头连接符 42"/>
          <p:cNvCxnSpPr>
            <a:cxnSpLocks noChangeShapeType="1"/>
            <a:stCxn id="49212" idx="5"/>
            <a:endCxn id="49214" idx="0"/>
          </p:cNvCxnSpPr>
          <p:nvPr/>
        </p:nvCxnSpPr>
        <p:spPr bwMode="auto">
          <a:xfrm rot="16200000" flipH="1">
            <a:off x="7081838" y="5078412"/>
            <a:ext cx="750888" cy="277813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219" name="直接箭头连接符 43"/>
          <p:cNvCxnSpPr>
            <a:cxnSpLocks noChangeShapeType="1"/>
            <a:stCxn id="49213" idx="3"/>
            <a:endCxn id="49214" idx="7"/>
          </p:cNvCxnSpPr>
          <p:nvPr/>
        </p:nvCxnSpPr>
        <p:spPr bwMode="auto">
          <a:xfrm rot="5400000">
            <a:off x="7703343" y="4990307"/>
            <a:ext cx="747713" cy="60325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220" name="直接箭头连接符 44"/>
          <p:cNvCxnSpPr>
            <a:cxnSpLocks noChangeShapeType="1"/>
            <a:stCxn id="49214" idx="6"/>
            <a:endCxn id="49215" idx="2"/>
          </p:cNvCxnSpPr>
          <p:nvPr/>
        </p:nvCxnSpPr>
        <p:spPr bwMode="auto">
          <a:xfrm>
            <a:off x="7848600" y="5843588"/>
            <a:ext cx="685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9221" name="Text Box 32"/>
          <p:cNvSpPr txBox="1">
            <a:spLocks noChangeArrowheads="1"/>
          </p:cNvSpPr>
          <p:nvPr/>
        </p:nvSpPr>
        <p:spPr bwMode="auto">
          <a:xfrm>
            <a:off x="7696200" y="4168775"/>
            <a:ext cx="685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6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49222" name="Text Box 32"/>
          <p:cNvSpPr txBox="1">
            <a:spLocks noChangeArrowheads="1"/>
          </p:cNvSpPr>
          <p:nvPr/>
        </p:nvSpPr>
        <p:spPr bwMode="auto">
          <a:xfrm>
            <a:off x="8610600" y="48768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49223" name="Text Box 32"/>
          <p:cNvSpPr txBox="1">
            <a:spLocks noChangeArrowheads="1"/>
          </p:cNvSpPr>
          <p:nvPr/>
        </p:nvSpPr>
        <p:spPr bwMode="auto">
          <a:xfrm>
            <a:off x="7772400" y="4764088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49224" name="Text Box 32"/>
          <p:cNvSpPr txBox="1">
            <a:spLocks noChangeArrowheads="1"/>
          </p:cNvSpPr>
          <p:nvPr/>
        </p:nvSpPr>
        <p:spPr bwMode="auto">
          <a:xfrm>
            <a:off x="8001000" y="56769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49225" name="Text Box 32"/>
          <p:cNvSpPr txBox="1">
            <a:spLocks noChangeArrowheads="1"/>
          </p:cNvSpPr>
          <p:nvPr/>
        </p:nvSpPr>
        <p:spPr bwMode="auto">
          <a:xfrm>
            <a:off x="7086600" y="49149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2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49226" name="曲线连接符 50"/>
          <p:cNvCxnSpPr>
            <a:cxnSpLocks noChangeShapeType="1"/>
            <a:stCxn id="49212" idx="0"/>
            <a:endCxn id="49213" idx="0"/>
          </p:cNvCxnSpPr>
          <p:nvPr/>
        </p:nvCxnSpPr>
        <p:spPr bwMode="auto">
          <a:xfrm rot="16200000" flipH="1">
            <a:off x="7810501" y="3740150"/>
            <a:ext cx="76200" cy="1419225"/>
          </a:xfrm>
          <a:prstGeom prst="curvedConnector3">
            <a:avLst>
              <a:gd name="adj1" fmla="val -300000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9227" name="Text Box 32"/>
          <p:cNvSpPr txBox="1">
            <a:spLocks noChangeArrowheads="1"/>
          </p:cNvSpPr>
          <p:nvPr/>
        </p:nvSpPr>
        <p:spPr bwMode="auto">
          <a:xfrm>
            <a:off x="7467600" y="36957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7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49228" name="曲线连接符 52"/>
          <p:cNvCxnSpPr>
            <a:cxnSpLocks noChangeShapeType="1"/>
            <a:stCxn id="49214" idx="2"/>
            <a:endCxn id="49212" idx="3"/>
          </p:cNvCxnSpPr>
          <p:nvPr/>
        </p:nvCxnSpPr>
        <p:spPr bwMode="auto">
          <a:xfrm rot="10800000">
            <a:off x="6961188" y="4841875"/>
            <a:ext cx="384175" cy="1001713"/>
          </a:xfrm>
          <a:prstGeom prst="curvedConnector2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9229" name="Text Box 32"/>
          <p:cNvSpPr txBox="1">
            <a:spLocks noChangeArrowheads="1"/>
          </p:cNvSpPr>
          <p:nvPr/>
        </p:nvSpPr>
        <p:spPr bwMode="auto">
          <a:xfrm>
            <a:off x="6629400" y="4992688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8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54" name="直接连接符 53"/>
          <p:cNvCxnSpPr/>
          <p:nvPr/>
        </p:nvCxnSpPr>
        <p:spPr bwMode="auto">
          <a:xfrm>
            <a:off x="1219200" y="1676400"/>
            <a:ext cx="5715000" cy="0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0" y="533400"/>
            <a:ext cx="9144000" cy="6248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6) 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nextAdjacent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(G, vi, 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vj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)</a:t>
            </a:r>
            <a:r>
              <a:rPr lang="zh-CN" altLang="en-US" sz="30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：求</a:t>
            </a:r>
            <a:r>
              <a:rPr lang="en-US" altLang="zh-CN" sz="30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vi</a:t>
            </a:r>
            <a:r>
              <a:rPr lang="zh-CN" altLang="en-US" sz="30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的、在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vj</a:t>
            </a:r>
            <a:r>
              <a:rPr lang="zh-CN" altLang="en-US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之后的邻接点</a:t>
            </a:r>
            <a:endParaRPr lang="en-US" altLang="zh-CN" sz="30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-- </a:t>
            </a:r>
            <a:r>
              <a:rPr lang="zh-CN" altLang="en-US" sz="3000" kern="0" dirty="0">
                <a:ea typeface="黑体" pitchFamily="2" charset="-122"/>
              </a:rPr>
              <a:t>求</a:t>
            </a:r>
            <a:r>
              <a:rPr lang="en-US" altLang="zh-CN" sz="3000" kern="0" dirty="0">
                <a:ea typeface="黑体" pitchFamily="2" charset="-122"/>
              </a:rPr>
              <a:t>vi, </a:t>
            </a:r>
            <a:r>
              <a:rPr lang="en-US" altLang="zh-CN" sz="3000" kern="0" dirty="0" err="1">
                <a:ea typeface="黑体" pitchFamily="2" charset="-122"/>
              </a:rPr>
              <a:t>vj</a:t>
            </a:r>
            <a:r>
              <a:rPr lang="zh-CN" altLang="en-US" sz="3000" kern="0" dirty="0">
                <a:ea typeface="黑体" pitchFamily="2" charset="-122"/>
              </a:rPr>
              <a:t>在顶点表</a:t>
            </a:r>
            <a:r>
              <a:rPr lang="en-US" altLang="zh-CN" sz="3000" kern="0" dirty="0">
                <a:ea typeface="黑体" pitchFamily="2" charset="-122"/>
              </a:rPr>
              <a:t>G-&gt;</a:t>
            </a:r>
            <a:r>
              <a:rPr lang="en-US" altLang="zh-CN" sz="3000" kern="0" dirty="0" err="1">
                <a:ea typeface="黑体" pitchFamily="2" charset="-122"/>
              </a:rPr>
              <a:t>vexs</a:t>
            </a:r>
            <a:r>
              <a:rPr lang="zh-CN" altLang="en-US" sz="3000" kern="0" dirty="0">
                <a:ea typeface="黑体" pitchFamily="2" charset="-122"/>
              </a:rPr>
              <a:t>中的下标</a:t>
            </a:r>
            <a:r>
              <a:rPr lang="en-US" altLang="zh-CN" sz="3000" kern="0" dirty="0" err="1">
                <a:ea typeface="黑体" pitchFamily="2" charset="-122"/>
              </a:rPr>
              <a:t>i</a:t>
            </a:r>
            <a:r>
              <a:rPr lang="en-US" altLang="zh-CN" sz="3000" kern="0" dirty="0">
                <a:ea typeface="黑体" pitchFamily="2" charset="-122"/>
              </a:rPr>
              <a:t>, j</a:t>
            </a:r>
            <a:r>
              <a:rPr lang="zh-CN" altLang="en-US" sz="3000" kern="0" dirty="0">
                <a:ea typeface="黑体" pitchFamily="2" charset="-122"/>
              </a:rPr>
              <a:t>； 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-- 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</a:rPr>
              <a:t>在边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表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G-&gt;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vexs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[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i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].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edgelist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中，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</a:rPr>
              <a:t>找下标</a:t>
            </a:r>
            <a:r>
              <a:rPr lang="en-US" altLang="zh-CN" sz="3000" kern="0" dirty="0" smtClean="0">
                <a:latin typeface="Arial" charset="0"/>
                <a:ea typeface="黑体" pitchFamily="2" charset="-122"/>
              </a:rPr>
              <a:t>j 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</a:rPr>
              <a:t>所在结点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，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   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</a:rPr>
              <a:t>取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其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</a:rPr>
              <a:t>之后、第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1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个结点所携带的下标信息</a:t>
            </a:r>
            <a:r>
              <a:rPr lang="en-US" altLang="zh-CN" sz="3000" b="1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k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;</a:t>
            </a: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-- 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</a:rPr>
              <a:t>则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return (G-</a:t>
            </a:r>
            <a:r>
              <a:rPr lang="en-US" altLang="zh-CN" sz="30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&gt;</a:t>
            </a:r>
            <a:r>
              <a:rPr lang="en-US" altLang="zh-CN" sz="3000" kern="0" dirty="0" err="1">
                <a:solidFill>
                  <a:srgbClr val="C00000"/>
                </a:solidFill>
                <a:latin typeface="Arial" charset="0"/>
                <a:ea typeface="黑体" pitchFamily="2" charset="-122"/>
              </a:rPr>
              <a:t>vexs</a:t>
            </a:r>
            <a:r>
              <a:rPr lang="en-US" altLang="zh-CN" sz="30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[</a:t>
            </a:r>
            <a:r>
              <a:rPr lang="en-US" altLang="zh-CN" sz="3000" b="1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k</a:t>
            </a:r>
            <a:r>
              <a:rPr lang="en-US" altLang="zh-CN" sz="30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].</a:t>
            </a:r>
            <a:r>
              <a:rPr lang="en-US" altLang="zh-CN" sz="3000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vertex)  </a:t>
            </a:r>
            <a:r>
              <a:rPr lang="zh-CN" altLang="en-US" sz="3000" kern="0" dirty="0" smtClean="0">
                <a:latin typeface="Arial" charset="0"/>
                <a:ea typeface="黑体" pitchFamily="2" charset="-122"/>
              </a:rPr>
              <a:t>或  </a:t>
            </a:r>
            <a:r>
              <a:rPr lang="en-US" altLang="zh-CN" sz="3000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return (</a:t>
            </a:r>
            <a:r>
              <a:rPr lang="en-US" altLang="zh-CN" sz="3000" b="1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k</a:t>
            </a:r>
            <a:r>
              <a:rPr lang="en-US" altLang="zh-CN" sz="3000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)</a:t>
            </a:r>
            <a:endParaRPr lang="en-US" altLang="zh-CN" sz="3000" kern="0" dirty="0">
              <a:solidFill>
                <a:srgbClr val="C00000"/>
              </a:solidFill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1416050" y="3929063"/>
          <a:ext cx="1404938" cy="25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730250" y="3929063"/>
          <a:ext cx="609600" cy="25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205" name="Line 91"/>
          <p:cNvSpPr>
            <a:spLocks noChangeShapeType="1"/>
          </p:cNvSpPr>
          <p:nvPr/>
        </p:nvSpPr>
        <p:spPr bwMode="auto">
          <a:xfrm>
            <a:off x="2625725" y="4181475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06" name="Rectangle 92"/>
          <p:cNvSpPr>
            <a:spLocks noChangeArrowheads="1"/>
          </p:cNvSpPr>
          <p:nvPr/>
        </p:nvSpPr>
        <p:spPr bwMode="auto">
          <a:xfrm>
            <a:off x="4159250" y="392906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50207" name="Rectangle 93"/>
          <p:cNvSpPr>
            <a:spLocks noChangeArrowheads="1"/>
          </p:cNvSpPr>
          <p:nvPr/>
        </p:nvSpPr>
        <p:spPr bwMode="auto">
          <a:xfrm>
            <a:off x="3201988" y="392906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1447800" y="3429000"/>
            <a:ext cx="14478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dirty="0">
                <a:solidFill>
                  <a:srgbClr val="008000"/>
                </a:solidFill>
                <a:latin typeface="+mj-lt"/>
                <a:ea typeface="黑体" pitchFamily="2" charset="-122"/>
              </a:rPr>
              <a:t>顶点表</a:t>
            </a:r>
            <a:endParaRPr lang="en-US" altLang="zh-CN" dirty="0">
              <a:solidFill>
                <a:srgbClr val="0080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4343400" y="3429000"/>
            <a:ext cx="1676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dirty="0">
                <a:solidFill>
                  <a:srgbClr val="008000"/>
                </a:solidFill>
                <a:latin typeface="+mj-lt"/>
                <a:ea typeface="黑体" pitchFamily="2" charset="-122"/>
              </a:rPr>
              <a:t>出边表</a:t>
            </a:r>
            <a:endParaRPr lang="en-US" altLang="zh-CN" dirty="0">
              <a:solidFill>
                <a:srgbClr val="0080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62" name="Rectangle 93"/>
          <p:cNvSpPr>
            <a:spLocks noChangeArrowheads="1"/>
          </p:cNvSpPr>
          <p:nvPr/>
        </p:nvSpPr>
        <p:spPr bwMode="auto">
          <a:xfrm>
            <a:off x="3702050" y="3927475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2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50211" name="Line 91"/>
          <p:cNvSpPr>
            <a:spLocks noChangeShapeType="1"/>
          </p:cNvSpPr>
          <p:nvPr/>
        </p:nvSpPr>
        <p:spPr bwMode="auto">
          <a:xfrm>
            <a:off x="4454525" y="414020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12" name="Rectangle 92"/>
          <p:cNvSpPr>
            <a:spLocks noChangeArrowheads="1"/>
          </p:cNvSpPr>
          <p:nvPr/>
        </p:nvSpPr>
        <p:spPr bwMode="auto">
          <a:xfrm>
            <a:off x="6003925" y="3927475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50213" name="Rectangle 93"/>
          <p:cNvSpPr>
            <a:spLocks noChangeArrowheads="1"/>
          </p:cNvSpPr>
          <p:nvPr/>
        </p:nvSpPr>
        <p:spPr bwMode="auto">
          <a:xfrm>
            <a:off x="5030788" y="3927475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66" name="Rectangle 93"/>
          <p:cNvSpPr>
            <a:spLocks noChangeArrowheads="1"/>
          </p:cNvSpPr>
          <p:nvPr/>
        </p:nvSpPr>
        <p:spPr bwMode="auto">
          <a:xfrm>
            <a:off x="5530850" y="3927475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7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50215" name="Line 91"/>
          <p:cNvSpPr>
            <a:spLocks noChangeShapeType="1"/>
          </p:cNvSpPr>
          <p:nvPr/>
        </p:nvSpPr>
        <p:spPr bwMode="auto">
          <a:xfrm>
            <a:off x="2635250" y="49006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16" name="Rectangle 92"/>
          <p:cNvSpPr>
            <a:spLocks noChangeArrowheads="1"/>
          </p:cNvSpPr>
          <p:nvPr/>
        </p:nvSpPr>
        <p:spPr bwMode="auto">
          <a:xfrm>
            <a:off x="4168775" y="46482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50217" name="Rectangle 93"/>
          <p:cNvSpPr>
            <a:spLocks noChangeArrowheads="1"/>
          </p:cNvSpPr>
          <p:nvPr/>
        </p:nvSpPr>
        <p:spPr bwMode="auto">
          <a:xfrm>
            <a:off x="3211513" y="46482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70" name="Rectangle 93"/>
          <p:cNvSpPr>
            <a:spLocks noChangeArrowheads="1"/>
          </p:cNvSpPr>
          <p:nvPr/>
        </p:nvSpPr>
        <p:spPr bwMode="auto">
          <a:xfrm>
            <a:off x="3711575" y="46466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8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50219" name="Line 91"/>
          <p:cNvSpPr>
            <a:spLocks noChangeShapeType="1"/>
          </p:cNvSpPr>
          <p:nvPr/>
        </p:nvSpPr>
        <p:spPr bwMode="auto">
          <a:xfrm>
            <a:off x="4464050" y="48593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20" name="Rectangle 92"/>
          <p:cNvSpPr>
            <a:spLocks noChangeArrowheads="1"/>
          </p:cNvSpPr>
          <p:nvPr/>
        </p:nvSpPr>
        <p:spPr bwMode="auto">
          <a:xfrm>
            <a:off x="5997575" y="46466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50221" name="Rectangle 93"/>
          <p:cNvSpPr>
            <a:spLocks noChangeArrowheads="1"/>
          </p:cNvSpPr>
          <p:nvPr/>
        </p:nvSpPr>
        <p:spPr bwMode="auto">
          <a:xfrm>
            <a:off x="5040313" y="46466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2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74" name="Rectangle 93"/>
          <p:cNvSpPr>
            <a:spLocks noChangeArrowheads="1"/>
          </p:cNvSpPr>
          <p:nvPr/>
        </p:nvSpPr>
        <p:spPr bwMode="auto">
          <a:xfrm>
            <a:off x="5540375" y="46466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3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50223" name="Line 91"/>
          <p:cNvSpPr>
            <a:spLocks noChangeShapeType="1"/>
          </p:cNvSpPr>
          <p:nvPr/>
        </p:nvSpPr>
        <p:spPr bwMode="auto">
          <a:xfrm>
            <a:off x="2635250" y="55102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24" name="Rectangle 92"/>
          <p:cNvSpPr>
            <a:spLocks noChangeArrowheads="1"/>
          </p:cNvSpPr>
          <p:nvPr/>
        </p:nvSpPr>
        <p:spPr bwMode="auto">
          <a:xfrm>
            <a:off x="4168775" y="52578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50225" name="Rectangle 93"/>
          <p:cNvSpPr>
            <a:spLocks noChangeArrowheads="1"/>
          </p:cNvSpPr>
          <p:nvPr/>
        </p:nvSpPr>
        <p:spPr bwMode="auto">
          <a:xfrm>
            <a:off x="3211513" y="52578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78" name="Rectangle 93"/>
          <p:cNvSpPr>
            <a:spLocks noChangeArrowheads="1"/>
          </p:cNvSpPr>
          <p:nvPr/>
        </p:nvSpPr>
        <p:spPr bwMode="auto">
          <a:xfrm>
            <a:off x="3711575" y="52562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4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50227" name="Line 91"/>
          <p:cNvSpPr>
            <a:spLocks noChangeShapeType="1"/>
          </p:cNvSpPr>
          <p:nvPr/>
        </p:nvSpPr>
        <p:spPr bwMode="auto">
          <a:xfrm>
            <a:off x="2635250" y="61960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28" name="Rectangle 92"/>
          <p:cNvSpPr>
            <a:spLocks noChangeArrowheads="1"/>
          </p:cNvSpPr>
          <p:nvPr/>
        </p:nvSpPr>
        <p:spPr bwMode="auto">
          <a:xfrm>
            <a:off x="4168775" y="59436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50229" name="Rectangle 93"/>
          <p:cNvSpPr>
            <a:spLocks noChangeArrowheads="1"/>
          </p:cNvSpPr>
          <p:nvPr/>
        </p:nvSpPr>
        <p:spPr bwMode="auto">
          <a:xfrm>
            <a:off x="3211513" y="59436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82" name="Rectangle 93"/>
          <p:cNvSpPr>
            <a:spLocks noChangeArrowheads="1"/>
          </p:cNvSpPr>
          <p:nvPr/>
        </p:nvSpPr>
        <p:spPr bwMode="auto">
          <a:xfrm>
            <a:off x="3711575" y="59420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6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50231" name="Line 91"/>
          <p:cNvSpPr>
            <a:spLocks noChangeShapeType="1"/>
          </p:cNvSpPr>
          <p:nvPr/>
        </p:nvSpPr>
        <p:spPr bwMode="auto">
          <a:xfrm>
            <a:off x="4464050" y="61547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32" name="Rectangle 92"/>
          <p:cNvSpPr>
            <a:spLocks noChangeArrowheads="1"/>
          </p:cNvSpPr>
          <p:nvPr/>
        </p:nvSpPr>
        <p:spPr bwMode="auto">
          <a:xfrm>
            <a:off x="5997575" y="59420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50233" name="Rectangle 93"/>
          <p:cNvSpPr>
            <a:spLocks noChangeArrowheads="1"/>
          </p:cNvSpPr>
          <p:nvPr/>
        </p:nvSpPr>
        <p:spPr bwMode="auto">
          <a:xfrm>
            <a:off x="5040313" y="59420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86" name="Rectangle 93"/>
          <p:cNvSpPr>
            <a:spLocks noChangeArrowheads="1"/>
          </p:cNvSpPr>
          <p:nvPr/>
        </p:nvSpPr>
        <p:spPr bwMode="auto">
          <a:xfrm>
            <a:off x="5540375" y="59420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5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457200" y="3429000"/>
            <a:ext cx="10668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dirty="0">
                <a:solidFill>
                  <a:srgbClr val="008000"/>
                </a:solidFill>
                <a:latin typeface="+mj-lt"/>
                <a:ea typeface="黑体" pitchFamily="2" charset="-122"/>
              </a:rPr>
              <a:t>下标</a:t>
            </a:r>
            <a:endParaRPr lang="en-US" altLang="zh-CN" dirty="0">
              <a:solidFill>
                <a:srgbClr val="008000"/>
              </a:solidFill>
              <a:latin typeface="+mj-lt"/>
              <a:ea typeface="黑体" pitchFamily="2" charset="-122"/>
            </a:endParaRPr>
          </a:p>
        </p:txBody>
      </p:sp>
      <p:cxnSp>
        <p:nvCxnSpPr>
          <p:cNvPr id="54" name="直接连接符 53"/>
          <p:cNvCxnSpPr/>
          <p:nvPr/>
        </p:nvCxnSpPr>
        <p:spPr bwMode="auto">
          <a:xfrm>
            <a:off x="838200" y="1676400"/>
            <a:ext cx="6400800" cy="0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6888163" y="4411663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68" name="Oval 30"/>
          <p:cNvSpPr>
            <a:spLocks noChangeArrowheads="1"/>
          </p:cNvSpPr>
          <p:nvPr/>
        </p:nvSpPr>
        <p:spPr bwMode="auto">
          <a:xfrm>
            <a:off x="8305800" y="4487863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69" name="Oval 30"/>
          <p:cNvSpPr>
            <a:spLocks noChangeArrowheads="1"/>
          </p:cNvSpPr>
          <p:nvPr/>
        </p:nvSpPr>
        <p:spPr bwMode="auto">
          <a:xfrm>
            <a:off x="7345363" y="5592763"/>
            <a:ext cx="503237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sp>
        <p:nvSpPr>
          <p:cNvPr id="71" name="Oval 30"/>
          <p:cNvSpPr>
            <a:spLocks noChangeArrowheads="1"/>
          </p:cNvSpPr>
          <p:nvPr/>
        </p:nvSpPr>
        <p:spPr bwMode="auto">
          <a:xfrm>
            <a:off x="8534400" y="559276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72" name="直接箭头连接符 40"/>
          <p:cNvCxnSpPr>
            <a:cxnSpLocks noChangeShapeType="1"/>
            <a:stCxn id="68" idx="2"/>
            <a:endCxn id="67" idx="6"/>
          </p:cNvCxnSpPr>
          <p:nvPr/>
        </p:nvCxnSpPr>
        <p:spPr bwMode="auto">
          <a:xfrm rot="10800000">
            <a:off x="7391400" y="4664075"/>
            <a:ext cx="914400" cy="762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3" name="直接箭头连接符 41"/>
          <p:cNvCxnSpPr>
            <a:cxnSpLocks noChangeShapeType="1"/>
            <a:stCxn id="71" idx="0"/>
            <a:endCxn id="68" idx="4"/>
          </p:cNvCxnSpPr>
          <p:nvPr/>
        </p:nvCxnSpPr>
        <p:spPr bwMode="auto">
          <a:xfrm rot="16200000" flipV="1">
            <a:off x="8372475" y="5178426"/>
            <a:ext cx="600075" cy="2286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5" name="直接箭头连接符 42"/>
          <p:cNvCxnSpPr>
            <a:cxnSpLocks noChangeShapeType="1"/>
            <a:stCxn id="67" idx="5"/>
            <a:endCxn id="69" idx="0"/>
          </p:cNvCxnSpPr>
          <p:nvPr/>
        </p:nvCxnSpPr>
        <p:spPr bwMode="auto">
          <a:xfrm rot="16200000" flipH="1">
            <a:off x="7081838" y="5078412"/>
            <a:ext cx="750888" cy="277813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6" name="直接箭头连接符 43"/>
          <p:cNvCxnSpPr>
            <a:cxnSpLocks noChangeShapeType="1"/>
            <a:stCxn id="68" idx="3"/>
            <a:endCxn id="69" idx="7"/>
          </p:cNvCxnSpPr>
          <p:nvPr/>
        </p:nvCxnSpPr>
        <p:spPr bwMode="auto">
          <a:xfrm rot="5400000">
            <a:off x="7703343" y="4990307"/>
            <a:ext cx="747713" cy="60325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7" name="直接箭头连接符 44"/>
          <p:cNvCxnSpPr>
            <a:cxnSpLocks noChangeShapeType="1"/>
            <a:stCxn id="69" idx="6"/>
            <a:endCxn id="71" idx="2"/>
          </p:cNvCxnSpPr>
          <p:nvPr/>
        </p:nvCxnSpPr>
        <p:spPr bwMode="auto">
          <a:xfrm>
            <a:off x="7848600" y="5843588"/>
            <a:ext cx="685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9" name="Text Box 32"/>
          <p:cNvSpPr txBox="1">
            <a:spLocks noChangeArrowheads="1"/>
          </p:cNvSpPr>
          <p:nvPr/>
        </p:nvSpPr>
        <p:spPr bwMode="auto">
          <a:xfrm>
            <a:off x="7696200" y="4168775"/>
            <a:ext cx="685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6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80" name="Text Box 32"/>
          <p:cNvSpPr txBox="1">
            <a:spLocks noChangeArrowheads="1"/>
          </p:cNvSpPr>
          <p:nvPr/>
        </p:nvSpPr>
        <p:spPr bwMode="auto">
          <a:xfrm>
            <a:off x="8610600" y="48768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81" name="Text Box 32"/>
          <p:cNvSpPr txBox="1">
            <a:spLocks noChangeArrowheads="1"/>
          </p:cNvSpPr>
          <p:nvPr/>
        </p:nvSpPr>
        <p:spPr bwMode="auto">
          <a:xfrm>
            <a:off x="7772400" y="4764088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83" name="Text Box 32"/>
          <p:cNvSpPr txBox="1">
            <a:spLocks noChangeArrowheads="1"/>
          </p:cNvSpPr>
          <p:nvPr/>
        </p:nvSpPr>
        <p:spPr bwMode="auto">
          <a:xfrm>
            <a:off x="8001000" y="56769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84" name="Text Box 32"/>
          <p:cNvSpPr txBox="1">
            <a:spLocks noChangeArrowheads="1"/>
          </p:cNvSpPr>
          <p:nvPr/>
        </p:nvSpPr>
        <p:spPr bwMode="auto">
          <a:xfrm>
            <a:off x="7086600" y="49149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2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85" name="曲线连接符 50"/>
          <p:cNvCxnSpPr>
            <a:cxnSpLocks noChangeShapeType="1"/>
            <a:stCxn id="67" idx="0"/>
            <a:endCxn id="68" idx="0"/>
          </p:cNvCxnSpPr>
          <p:nvPr/>
        </p:nvCxnSpPr>
        <p:spPr bwMode="auto">
          <a:xfrm rot="16200000" flipH="1">
            <a:off x="7810501" y="3740150"/>
            <a:ext cx="76200" cy="1419225"/>
          </a:xfrm>
          <a:prstGeom prst="curvedConnector3">
            <a:avLst>
              <a:gd name="adj1" fmla="val -300000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8" name="Text Box 32"/>
          <p:cNvSpPr txBox="1">
            <a:spLocks noChangeArrowheads="1"/>
          </p:cNvSpPr>
          <p:nvPr/>
        </p:nvSpPr>
        <p:spPr bwMode="auto">
          <a:xfrm>
            <a:off x="7467600" y="36957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7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89" name="曲线连接符 52"/>
          <p:cNvCxnSpPr>
            <a:cxnSpLocks noChangeShapeType="1"/>
            <a:stCxn id="69" idx="2"/>
            <a:endCxn id="67" idx="3"/>
          </p:cNvCxnSpPr>
          <p:nvPr/>
        </p:nvCxnSpPr>
        <p:spPr bwMode="auto">
          <a:xfrm rot="10800000">
            <a:off x="6961188" y="4841875"/>
            <a:ext cx="384175" cy="1001713"/>
          </a:xfrm>
          <a:prstGeom prst="curvedConnector2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0" name="Text Box 32"/>
          <p:cNvSpPr txBox="1">
            <a:spLocks noChangeArrowheads="1"/>
          </p:cNvSpPr>
          <p:nvPr/>
        </p:nvSpPr>
        <p:spPr bwMode="auto">
          <a:xfrm>
            <a:off x="6629400" y="4992688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8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小结</a:t>
            </a:r>
          </a:p>
        </p:txBody>
      </p:sp>
      <p:sp>
        <p:nvSpPr>
          <p:cNvPr id="51203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algn="just">
              <a:lnSpc>
                <a:spcPct val="130000"/>
              </a:lnSpc>
              <a:spcBef>
                <a:spcPts val="0"/>
              </a:spcBef>
              <a:buFontTx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熟练掌握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图的邻接矩阵、邻接表表示；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514350" indent="-514350" algn="just">
              <a:lnSpc>
                <a:spcPct val="130000"/>
              </a:lnSpc>
              <a:spcBef>
                <a:spcPts val="1200"/>
              </a:spcBef>
              <a:buFontTx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熟知</a:t>
            </a:r>
            <a:r>
              <a:rPr lang="zh-CN" altLang="en-US" sz="32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：</a:t>
            </a:r>
            <a:r>
              <a:rPr lang="zh-CN" altLang="en-US" sz="3200" kern="0" dirty="0" smtClean="0">
                <a:latin typeface="Arial" charset="0"/>
                <a:ea typeface="黑体" pitchFamily="2" charset="-122"/>
              </a:rPr>
              <a:t>所有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顶点信息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顺序存储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在顶点表中；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514350" indent="-514350">
              <a:lnSpc>
                <a:spcPct val="130000"/>
              </a:lnSpc>
              <a:spcBef>
                <a:spcPts val="1800"/>
              </a:spcBef>
              <a:buFontTx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掌握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两种表示方法</a:t>
            </a:r>
            <a:r>
              <a:rPr lang="zh-CN" altLang="en-US" sz="3200" kern="0" dirty="0" smtClean="0">
                <a:latin typeface="Arial" charset="0"/>
                <a:ea typeface="黑体" pitchFamily="2" charset="-122"/>
              </a:rPr>
              <a:t>上</a:t>
            </a:r>
            <a:r>
              <a:rPr lang="en-US" altLang="zh-CN" sz="3200" kern="0" dirty="0" smtClean="0">
                <a:latin typeface="Arial" charset="0"/>
                <a:ea typeface="黑体" pitchFamily="2" charset="-122"/>
              </a:rPr>
              <a:t>, </a:t>
            </a:r>
            <a:r>
              <a:rPr lang="zh-CN" altLang="en-US" sz="3200" kern="0" dirty="0" smtClean="0">
                <a:latin typeface="Arial" charset="0"/>
                <a:ea typeface="黑体" pitchFamily="2" charset="-122"/>
              </a:rPr>
              <a:t>图的基本操作</a:t>
            </a:r>
            <a:r>
              <a:rPr lang="en-US" altLang="zh-CN" sz="3200" kern="0" dirty="0" smtClean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(</a:t>
            </a:r>
            <a:r>
              <a:rPr lang="zh-CN" altLang="en-US" sz="3200" kern="0" dirty="0" smtClean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会编程</a:t>
            </a:r>
            <a:r>
              <a:rPr lang="en-US" altLang="zh-CN" sz="3200" kern="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)</a:t>
            </a:r>
            <a:r>
              <a:rPr lang="zh-CN" altLang="en-US" sz="3200" kern="0" dirty="0" smtClean="0">
                <a:latin typeface="Arial" charset="0"/>
                <a:ea typeface="黑体" pitchFamily="2" charset="-122"/>
              </a:rPr>
              <a:t>：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514350" indent="-51435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 </a:t>
            </a:r>
            <a:r>
              <a:rPr lang="zh-CN" altLang="en-US" sz="3200" kern="0" dirty="0" smtClean="0">
                <a:latin typeface="Arial" charset="0"/>
                <a:ea typeface="黑体" pitchFamily="2" charset="-122"/>
              </a:rPr>
              <a:t>如：求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顶点的度、入度、出度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514350" indent="-51435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 </a:t>
            </a:r>
            <a:r>
              <a:rPr lang="en-US" altLang="zh-CN" sz="3200" kern="0" dirty="0" smtClean="0">
                <a:latin typeface="Arial" charset="0"/>
                <a:ea typeface="黑体" pitchFamily="2" charset="-122"/>
              </a:rPr>
              <a:t>       </a:t>
            </a:r>
            <a:r>
              <a:rPr lang="zh-CN" altLang="en-US" sz="3200" kern="0" dirty="0" smtClean="0">
                <a:latin typeface="Arial" charset="0"/>
                <a:ea typeface="黑体" pitchFamily="2" charset="-122"/>
              </a:rPr>
              <a:t>第</a:t>
            </a:r>
            <a:r>
              <a:rPr lang="en-US" altLang="zh-CN" sz="3200" kern="0" dirty="0" smtClean="0"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 smtClean="0">
                <a:latin typeface="Arial" charset="0"/>
                <a:ea typeface="黑体" pitchFamily="2" charset="-122"/>
              </a:rPr>
              <a:t>个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顶点、</a:t>
            </a:r>
            <a:r>
              <a:rPr lang="zh-CN" altLang="en-US" sz="3200" kern="0" dirty="0" smtClean="0">
                <a:latin typeface="Arial" charset="0"/>
                <a:ea typeface="黑体" pitchFamily="2" charset="-122"/>
              </a:rPr>
              <a:t>下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一</a:t>
            </a:r>
            <a:r>
              <a:rPr lang="zh-CN" altLang="en-US" sz="3200" kern="0" dirty="0" smtClean="0">
                <a:latin typeface="Arial" charset="0"/>
                <a:ea typeface="黑体" pitchFamily="2" charset="-122"/>
              </a:rPr>
              <a:t>个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顶点、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514350" indent="-51435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 </a:t>
            </a:r>
            <a:r>
              <a:rPr lang="en-US" altLang="zh-CN" sz="3200" kern="0" dirty="0" smtClean="0">
                <a:latin typeface="Arial" charset="0"/>
                <a:ea typeface="黑体" pitchFamily="2" charset="-122"/>
              </a:rPr>
              <a:t>       </a:t>
            </a:r>
            <a:r>
              <a:rPr lang="zh-CN" altLang="en-US" sz="3200" kern="0" dirty="0" smtClean="0">
                <a:latin typeface="Arial" charset="0"/>
                <a:ea typeface="黑体" pitchFamily="2" charset="-122"/>
              </a:rPr>
              <a:t>第</a:t>
            </a:r>
            <a:r>
              <a:rPr lang="en-US" altLang="zh-CN" sz="3200" kern="0" dirty="0" smtClean="0"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 smtClean="0">
                <a:latin typeface="Arial" charset="0"/>
                <a:ea typeface="黑体" pitchFamily="2" charset="-122"/>
              </a:rPr>
              <a:t>个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邻接顶点、下一个邻接</a:t>
            </a:r>
            <a:r>
              <a:rPr lang="zh-CN" altLang="en-US" sz="3200" kern="0" dirty="0" smtClean="0">
                <a:latin typeface="Arial" charset="0"/>
                <a:ea typeface="黑体" pitchFamily="2" charset="-122"/>
              </a:rPr>
              <a:t>顶点</a:t>
            </a:r>
            <a:endParaRPr lang="en-US" altLang="zh-CN" sz="3200" kern="0" dirty="0" smtClean="0">
              <a:latin typeface="Arial" charset="0"/>
              <a:ea typeface="黑体" pitchFamily="2" charset="-122"/>
            </a:endParaRPr>
          </a:p>
          <a:p>
            <a:pPr marL="514350" indent="-51435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自学：</a:t>
            </a:r>
            <a:r>
              <a:rPr lang="zh-CN" altLang="en-US" sz="3200" kern="0" dirty="0" smtClean="0">
                <a:latin typeface="Arial" charset="0"/>
                <a:ea typeface="黑体" pitchFamily="2" charset="-122"/>
              </a:rPr>
              <a:t>删除</a:t>
            </a:r>
            <a:r>
              <a:rPr lang="en-US" altLang="zh-CN" sz="3200" kern="0" dirty="0" smtClean="0"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 smtClean="0">
                <a:latin typeface="Arial" charset="0"/>
                <a:ea typeface="黑体" pitchFamily="2" charset="-122"/>
              </a:rPr>
              <a:t>条边，新加</a:t>
            </a:r>
            <a:r>
              <a:rPr lang="en-US" altLang="zh-CN" sz="3200" kern="0" dirty="0" smtClean="0"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 smtClean="0">
                <a:latin typeface="Arial" charset="0"/>
                <a:ea typeface="黑体" pitchFamily="2" charset="-122"/>
              </a:rPr>
              <a:t>条边，将边反向</a:t>
            </a:r>
            <a:r>
              <a:rPr lang="en-US" altLang="zh-CN" sz="3200" kern="0" dirty="0" smtClean="0">
                <a:latin typeface="Arial" charset="0"/>
                <a:ea typeface="黑体" pitchFamily="2" charset="-122"/>
              </a:rPr>
              <a:t>…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图</a:t>
            </a:r>
          </a:p>
        </p:txBody>
      </p:sp>
      <p:sp>
        <p:nvSpPr>
          <p:cNvPr id="16" name="Rectangle 12"/>
          <p:cNvSpPr txBox="1">
            <a:spLocks noChangeArrowheads="1"/>
          </p:cNvSpPr>
          <p:nvPr/>
        </p:nvSpPr>
        <p:spPr bwMode="auto">
          <a:xfrm>
            <a:off x="457200" y="1066800"/>
            <a:ext cx="86868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无向图：</a:t>
            </a:r>
            <a:endParaRPr lang="en-US" altLang="zh-CN" sz="32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n-lt"/>
                <a:ea typeface="黑体" pitchFamily="2" charset="-122"/>
              </a:rPr>
              <a:t>                 </a:t>
            </a:r>
            <a:r>
              <a:rPr lang="en-US" altLang="zh-CN" sz="3200" b="1" kern="0" dirty="0">
                <a:latin typeface="+mn-lt"/>
                <a:ea typeface="黑体" pitchFamily="2" charset="-122"/>
              </a:rPr>
              <a:t> </a:t>
            </a:r>
            <a:r>
              <a:rPr lang="en-US" altLang="zh-CN" sz="3200" b="1" kern="0" dirty="0">
                <a:solidFill>
                  <a:srgbClr val="FF0000"/>
                </a:solidFill>
                <a:latin typeface="+mn-lt"/>
                <a:ea typeface="黑体" pitchFamily="2" charset="-122"/>
              </a:rPr>
              <a:t>(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V</a:t>
            </a:r>
            <a:r>
              <a:rPr lang="en-US" altLang="zh-CN" sz="3200" b="1" kern="0" baseline="-25000" dirty="0">
                <a:latin typeface="+mn-lt"/>
                <a:ea typeface="黑体" pitchFamily="2" charset="-122"/>
              </a:rPr>
              <a:t>i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, </a:t>
            </a:r>
            <a:r>
              <a:rPr lang="en-US" altLang="zh-CN" sz="3200" kern="0" dirty="0" err="1">
                <a:latin typeface="+mn-lt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+mn-lt"/>
                <a:ea typeface="黑体" pitchFamily="2" charset="-122"/>
              </a:rPr>
              <a:t>k</a:t>
            </a:r>
            <a:r>
              <a:rPr lang="en-US" altLang="zh-CN" sz="3200" b="1" kern="0" dirty="0">
                <a:solidFill>
                  <a:srgbClr val="FF0000"/>
                </a:solidFill>
                <a:latin typeface="+mn-lt"/>
                <a:ea typeface="黑体" pitchFamily="2" charset="-122"/>
              </a:rPr>
              <a:t>)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 </a:t>
            </a:r>
            <a:r>
              <a:rPr lang="en-US" altLang="zh-CN" sz="3200" b="1" kern="0" dirty="0">
                <a:latin typeface="+mn-lt"/>
                <a:ea typeface="黑体" pitchFamily="2" charset="-122"/>
                <a:sym typeface="Wingdings" pitchFamily="2" charset="2"/>
              </a:rPr>
              <a:t></a:t>
            </a:r>
            <a:r>
              <a:rPr lang="zh-CN" altLang="en-US" sz="3200" b="1" kern="0" dirty="0">
                <a:latin typeface="+mn-lt"/>
                <a:ea typeface="黑体" pitchFamily="2" charset="-122"/>
              </a:rPr>
              <a:t> </a:t>
            </a:r>
            <a:r>
              <a:rPr lang="en-US" altLang="zh-CN" sz="3200" b="1" kern="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(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 V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i</a:t>
            </a:r>
            <a:r>
              <a:rPr lang="en-US" altLang="zh-CN" sz="3200" b="1" kern="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)</a:t>
            </a:r>
          </a:p>
          <a:p>
            <a:pPr marL="342900" indent="-342900" algn="just">
              <a:lnSpc>
                <a:spcPct val="130000"/>
              </a:lnSpc>
              <a:spcBef>
                <a:spcPts val="180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有向图：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              </a:t>
            </a:r>
            <a:r>
              <a:rPr lang="en-US" altLang="zh-CN" sz="3200" b="1" kern="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&lt;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en-US" altLang="zh-CN" sz="3200" b="1" kern="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&gt;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：</a:t>
            </a:r>
            <a:r>
              <a:rPr lang="zh-CN" altLang="en-US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起点</a:t>
            </a:r>
            <a:r>
              <a:rPr lang="en-US" altLang="zh-CN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, </a:t>
            </a:r>
            <a:r>
              <a:rPr lang="zh-CN" altLang="en-US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终点</a:t>
            </a:r>
            <a:r>
              <a:rPr lang="en-US" altLang="zh-CN" sz="3200" kern="0" dirty="0" err="1">
                <a:solidFill>
                  <a:srgbClr val="990099"/>
                </a:solidFill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solidFill>
                  <a:srgbClr val="990099"/>
                </a:solidFill>
                <a:latin typeface="Arial" charset="0"/>
                <a:ea typeface="黑体" pitchFamily="2" charset="-122"/>
              </a:rPr>
              <a:t>k</a:t>
            </a:r>
            <a:r>
              <a:rPr lang="en-US" altLang="zh-CN" sz="3200" kern="0" baseline="-2500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；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</p:txBody>
      </p:sp>
      <p:sp>
        <p:nvSpPr>
          <p:cNvPr id="7172" name="Text Box 32"/>
          <p:cNvSpPr txBox="1">
            <a:spLocks noChangeArrowheads="1"/>
          </p:cNvSpPr>
          <p:nvPr/>
        </p:nvSpPr>
        <p:spPr bwMode="auto">
          <a:xfrm>
            <a:off x="1935163" y="5902325"/>
            <a:ext cx="22098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ea typeface="黑体" pitchFamily="49" charset="-122"/>
              </a:rPr>
              <a:t>无向图</a:t>
            </a:r>
            <a:r>
              <a:rPr lang="en-US" altLang="zh-CN">
                <a:ea typeface="黑体" pitchFamily="49" charset="-122"/>
              </a:rPr>
              <a:t>G1</a:t>
            </a:r>
            <a:endParaRPr lang="en-US" altLang="zh-CN" baseline="-25000">
              <a:ea typeface="黑体" pitchFamily="49" charset="-122"/>
            </a:endParaRPr>
          </a:p>
        </p:txBody>
      </p:sp>
      <p:sp>
        <p:nvSpPr>
          <p:cNvPr id="7173" name="Oval 30"/>
          <p:cNvSpPr>
            <a:spLocks noChangeArrowheads="1"/>
          </p:cNvSpPr>
          <p:nvPr/>
        </p:nvSpPr>
        <p:spPr bwMode="auto">
          <a:xfrm>
            <a:off x="1935163" y="4302125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7174" name="Oval 30"/>
          <p:cNvSpPr>
            <a:spLocks noChangeArrowheads="1"/>
          </p:cNvSpPr>
          <p:nvPr/>
        </p:nvSpPr>
        <p:spPr bwMode="auto">
          <a:xfrm>
            <a:off x="3154363" y="4316413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E</a:t>
            </a:r>
          </a:p>
        </p:txBody>
      </p:sp>
      <p:sp>
        <p:nvSpPr>
          <p:cNvPr id="7175" name="Oval 30"/>
          <p:cNvSpPr>
            <a:spLocks noChangeArrowheads="1"/>
          </p:cNvSpPr>
          <p:nvPr/>
        </p:nvSpPr>
        <p:spPr bwMode="auto">
          <a:xfrm>
            <a:off x="2620963" y="5300663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7176" name="直接连接符 27"/>
          <p:cNvCxnSpPr>
            <a:cxnSpLocks noChangeShapeType="1"/>
            <a:stCxn id="7174" idx="3"/>
            <a:endCxn id="7175" idx="0"/>
          </p:cNvCxnSpPr>
          <p:nvPr/>
        </p:nvCxnSpPr>
        <p:spPr bwMode="auto">
          <a:xfrm rot="5400000">
            <a:off x="2772569" y="4845844"/>
            <a:ext cx="554038" cy="355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77" name="直接连接符 32"/>
          <p:cNvCxnSpPr>
            <a:cxnSpLocks noChangeShapeType="1"/>
            <a:stCxn id="7178" idx="0"/>
            <a:endCxn id="7174" idx="5"/>
          </p:cNvCxnSpPr>
          <p:nvPr/>
        </p:nvCxnSpPr>
        <p:spPr bwMode="auto">
          <a:xfrm rot="16200000" flipV="1">
            <a:off x="3484563" y="4846637"/>
            <a:ext cx="554038" cy="35401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78" name="Oval 30"/>
          <p:cNvSpPr>
            <a:spLocks noChangeArrowheads="1"/>
          </p:cNvSpPr>
          <p:nvPr/>
        </p:nvSpPr>
        <p:spPr bwMode="auto">
          <a:xfrm>
            <a:off x="3687763" y="5300663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cxnSp>
        <p:nvCxnSpPr>
          <p:cNvPr id="7179" name="直接连接符 28"/>
          <p:cNvCxnSpPr>
            <a:cxnSpLocks noChangeShapeType="1"/>
            <a:stCxn id="7174" idx="2"/>
            <a:endCxn id="7173" idx="6"/>
          </p:cNvCxnSpPr>
          <p:nvPr/>
        </p:nvCxnSpPr>
        <p:spPr bwMode="auto">
          <a:xfrm rot="10800000">
            <a:off x="2438400" y="4554538"/>
            <a:ext cx="715963" cy="142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0" name="直接连接符 32"/>
          <p:cNvCxnSpPr>
            <a:cxnSpLocks noChangeShapeType="1"/>
            <a:stCxn id="7178" idx="1"/>
            <a:endCxn id="7173" idx="5"/>
          </p:cNvCxnSpPr>
          <p:nvPr/>
        </p:nvCxnSpPr>
        <p:spPr bwMode="auto">
          <a:xfrm rot="16200000" flipV="1">
            <a:off x="2741613" y="4356100"/>
            <a:ext cx="642937" cy="139541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81" name="Oval 30"/>
          <p:cNvSpPr>
            <a:spLocks noChangeArrowheads="1"/>
          </p:cNvSpPr>
          <p:nvPr/>
        </p:nvSpPr>
        <p:spPr bwMode="auto">
          <a:xfrm>
            <a:off x="1554163" y="5291138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7182" name="直接连接符 32"/>
          <p:cNvCxnSpPr>
            <a:cxnSpLocks noChangeShapeType="1"/>
            <a:stCxn id="7175" idx="2"/>
            <a:endCxn id="7181" idx="6"/>
          </p:cNvCxnSpPr>
          <p:nvPr/>
        </p:nvCxnSpPr>
        <p:spPr bwMode="auto">
          <a:xfrm rot="10800000">
            <a:off x="2057400" y="5543550"/>
            <a:ext cx="563563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3" name="直接连接符 32"/>
          <p:cNvCxnSpPr>
            <a:cxnSpLocks noChangeShapeType="1"/>
            <a:stCxn id="7178" idx="2"/>
            <a:endCxn id="7175" idx="6"/>
          </p:cNvCxnSpPr>
          <p:nvPr/>
        </p:nvCxnSpPr>
        <p:spPr bwMode="auto">
          <a:xfrm rot="10800000">
            <a:off x="3124200" y="5553075"/>
            <a:ext cx="563563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84" name="Text Box 32"/>
          <p:cNvSpPr txBox="1">
            <a:spLocks noChangeArrowheads="1"/>
          </p:cNvSpPr>
          <p:nvPr/>
        </p:nvSpPr>
        <p:spPr bwMode="auto">
          <a:xfrm>
            <a:off x="6202363" y="5897563"/>
            <a:ext cx="19812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ea typeface="黑体" pitchFamily="49" charset="-122"/>
              </a:rPr>
              <a:t>有向图</a:t>
            </a:r>
            <a:r>
              <a:rPr lang="en-US" altLang="zh-CN">
                <a:ea typeface="黑体" pitchFamily="49" charset="-122"/>
              </a:rPr>
              <a:t>G2</a:t>
            </a:r>
            <a:endParaRPr lang="en-US" altLang="zh-CN" baseline="-25000">
              <a:ea typeface="黑体" pitchFamily="49" charset="-122"/>
            </a:endParaRPr>
          </a:p>
        </p:txBody>
      </p:sp>
      <p:sp>
        <p:nvSpPr>
          <p:cNvPr id="7185" name="Oval 30"/>
          <p:cNvSpPr>
            <a:spLocks noChangeArrowheads="1"/>
          </p:cNvSpPr>
          <p:nvPr/>
        </p:nvSpPr>
        <p:spPr bwMode="auto">
          <a:xfrm>
            <a:off x="5973763" y="4297363"/>
            <a:ext cx="503237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7186" name="Oval 30"/>
          <p:cNvSpPr>
            <a:spLocks noChangeArrowheads="1"/>
          </p:cNvSpPr>
          <p:nvPr/>
        </p:nvSpPr>
        <p:spPr bwMode="auto">
          <a:xfrm>
            <a:off x="7192963" y="431165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E</a:t>
            </a:r>
          </a:p>
        </p:txBody>
      </p:sp>
      <p:sp>
        <p:nvSpPr>
          <p:cNvPr id="7187" name="Oval 30"/>
          <p:cNvSpPr>
            <a:spLocks noChangeArrowheads="1"/>
          </p:cNvSpPr>
          <p:nvPr/>
        </p:nvSpPr>
        <p:spPr bwMode="auto">
          <a:xfrm>
            <a:off x="6659563" y="52959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sp>
        <p:nvSpPr>
          <p:cNvPr id="7188" name="Oval 30"/>
          <p:cNvSpPr>
            <a:spLocks noChangeArrowheads="1"/>
          </p:cNvSpPr>
          <p:nvPr/>
        </p:nvSpPr>
        <p:spPr bwMode="auto">
          <a:xfrm>
            <a:off x="7726363" y="52959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7189" name="Oval 30"/>
          <p:cNvSpPr>
            <a:spLocks noChangeArrowheads="1"/>
          </p:cNvSpPr>
          <p:nvPr/>
        </p:nvSpPr>
        <p:spPr bwMode="auto">
          <a:xfrm>
            <a:off x="5592763" y="5286375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7190" name="直接箭头连接符 48"/>
          <p:cNvCxnSpPr>
            <a:cxnSpLocks noChangeShapeType="1"/>
            <a:stCxn id="7185" idx="6"/>
            <a:endCxn id="7186" idx="2"/>
          </p:cNvCxnSpPr>
          <p:nvPr/>
        </p:nvCxnSpPr>
        <p:spPr bwMode="auto">
          <a:xfrm>
            <a:off x="6477000" y="4549775"/>
            <a:ext cx="715963" cy="142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91" name="直接箭头连接符 49"/>
          <p:cNvCxnSpPr>
            <a:cxnSpLocks noChangeShapeType="1"/>
            <a:stCxn id="7186" idx="5"/>
            <a:endCxn id="7188" idx="0"/>
          </p:cNvCxnSpPr>
          <p:nvPr/>
        </p:nvCxnSpPr>
        <p:spPr bwMode="auto">
          <a:xfrm rot="16200000" flipH="1">
            <a:off x="7523163" y="4841875"/>
            <a:ext cx="554037" cy="354013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92" name="直接箭头连接符 52"/>
          <p:cNvCxnSpPr>
            <a:cxnSpLocks noChangeShapeType="1"/>
            <a:stCxn id="7185" idx="5"/>
            <a:endCxn id="7188" idx="1"/>
          </p:cNvCxnSpPr>
          <p:nvPr/>
        </p:nvCxnSpPr>
        <p:spPr bwMode="auto">
          <a:xfrm rot="16200000" flipH="1">
            <a:off x="6781007" y="4350543"/>
            <a:ext cx="641350" cy="1395413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93" name="直接箭头连接符 55"/>
          <p:cNvCxnSpPr>
            <a:cxnSpLocks noChangeShapeType="1"/>
            <a:stCxn id="7186" idx="3"/>
            <a:endCxn id="7187" idx="0"/>
          </p:cNvCxnSpPr>
          <p:nvPr/>
        </p:nvCxnSpPr>
        <p:spPr bwMode="auto">
          <a:xfrm rot="5400000">
            <a:off x="6811169" y="4841082"/>
            <a:ext cx="554037" cy="3556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94" name="直接箭头连接符 58"/>
          <p:cNvCxnSpPr>
            <a:cxnSpLocks noChangeShapeType="1"/>
            <a:stCxn id="7187" idx="6"/>
            <a:endCxn id="7188" idx="2"/>
          </p:cNvCxnSpPr>
          <p:nvPr/>
        </p:nvCxnSpPr>
        <p:spPr bwMode="auto">
          <a:xfrm>
            <a:off x="7162800" y="5548313"/>
            <a:ext cx="563563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95" name="直接箭头连接符 61"/>
          <p:cNvCxnSpPr>
            <a:cxnSpLocks noChangeShapeType="1"/>
            <a:stCxn id="7189" idx="6"/>
            <a:endCxn id="7187" idx="2"/>
          </p:cNvCxnSpPr>
          <p:nvPr/>
        </p:nvCxnSpPr>
        <p:spPr bwMode="auto">
          <a:xfrm>
            <a:off x="6096000" y="5538788"/>
            <a:ext cx="563563" cy="952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96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438400" y="1066800"/>
            <a:ext cx="6705600" cy="64306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条边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E</a:t>
            </a:r>
            <a:r>
              <a:rPr lang="en-US" altLang="zh-CN" sz="3200" kern="0" baseline="-25000" dirty="0" err="1">
                <a:latin typeface="Arial" charset="0"/>
                <a:ea typeface="黑体" pitchFamily="2" charset="-122"/>
              </a:rPr>
              <a:t>i,k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上的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2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个顶点组成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无序对；</a:t>
            </a:r>
            <a:endParaRPr lang="zh-CN" altLang="en-US" sz="320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438400" y="2557463"/>
            <a:ext cx="6858000" cy="64306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条边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E</a:t>
            </a:r>
            <a:r>
              <a:rPr lang="en-US" altLang="zh-CN" sz="3200" kern="0" baseline="-25000" dirty="0" err="1">
                <a:latin typeface="Arial" charset="0"/>
                <a:ea typeface="黑体" pitchFamily="2" charset="-122"/>
              </a:rPr>
              <a:t>i,k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上的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2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个顶点组成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有序对；</a:t>
            </a:r>
            <a:endParaRPr lang="zh-CN" altLang="en-US" sz="320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数据结构中的简单图</a:t>
            </a:r>
          </a:p>
        </p:txBody>
      </p:sp>
      <p:sp>
        <p:nvSpPr>
          <p:cNvPr id="16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 algn="just">
              <a:lnSpc>
                <a:spcPct val="135000"/>
              </a:lnSpc>
              <a:spcBef>
                <a:spcPts val="0"/>
              </a:spcBef>
              <a:buFontTx/>
              <a:buAutoNum type="arabicParenR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 不考虑顶点到自身的边：</a:t>
            </a:r>
            <a:endParaRPr lang="en-US" altLang="zh-CN" sz="32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marL="108000" algn="just">
              <a:lnSpc>
                <a:spcPct val="135000"/>
              </a:lnSpc>
              <a:spcBef>
                <a:spcPts val="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    若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(V</a:t>
            </a:r>
            <a:r>
              <a:rPr lang="en-US" altLang="zh-CN" sz="3200" kern="0" baseline="-25000" dirty="0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)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或 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&lt;V</a:t>
            </a:r>
            <a:r>
              <a:rPr lang="en-US" altLang="zh-CN" sz="3200" kern="0" baseline="-25000" dirty="0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&gt;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是图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G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中的边，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108000" algn="just">
              <a:lnSpc>
                <a:spcPct val="135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则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V</a:t>
            </a:r>
            <a:r>
              <a:rPr lang="en-US" altLang="zh-CN" sz="3200" kern="0" baseline="-25000" dirty="0">
                <a:latin typeface="Arial" charset="0"/>
                <a:ea typeface="黑体" pitchFamily="2" charset="-122"/>
              </a:rPr>
              <a:t>i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≠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；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108000" algn="just">
              <a:lnSpc>
                <a:spcPct val="135000"/>
              </a:lnSpc>
              <a:spcBef>
                <a:spcPts val="120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2) 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顶点之间没有重复出现的边：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108000" algn="just">
              <a:lnSpc>
                <a:spcPct val="135000"/>
              </a:lnSpc>
              <a:spcBef>
                <a:spcPts val="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    若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(V</a:t>
            </a:r>
            <a:r>
              <a:rPr lang="en-US" altLang="zh-CN" sz="3200" kern="0" baseline="-25000" dirty="0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)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或 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&lt;V</a:t>
            </a:r>
            <a:r>
              <a:rPr lang="en-US" altLang="zh-CN" sz="3200" kern="0" baseline="-25000" dirty="0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&gt;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是图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G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中的边，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108000" algn="just">
              <a:lnSpc>
                <a:spcPct val="135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则是唯一的；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108000" algn="just">
              <a:lnSpc>
                <a:spcPct val="135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514350" indent="-514350" algn="just">
              <a:lnSpc>
                <a:spcPct val="135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8197" name="Oval 30"/>
          <p:cNvSpPr>
            <a:spLocks noChangeArrowheads="1"/>
          </p:cNvSpPr>
          <p:nvPr/>
        </p:nvSpPr>
        <p:spPr bwMode="auto">
          <a:xfrm>
            <a:off x="5364163" y="4822825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8198" name="Oval 30"/>
          <p:cNvSpPr>
            <a:spLocks noChangeArrowheads="1"/>
          </p:cNvSpPr>
          <p:nvPr/>
        </p:nvSpPr>
        <p:spPr bwMode="auto">
          <a:xfrm>
            <a:off x="6583363" y="4837113"/>
            <a:ext cx="503237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E</a:t>
            </a:r>
          </a:p>
        </p:txBody>
      </p:sp>
      <p:sp>
        <p:nvSpPr>
          <p:cNvPr id="8199" name="Oval 30"/>
          <p:cNvSpPr>
            <a:spLocks noChangeArrowheads="1"/>
          </p:cNvSpPr>
          <p:nvPr/>
        </p:nvSpPr>
        <p:spPr bwMode="auto">
          <a:xfrm>
            <a:off x="6049963" y="5821363"/>
            <a:ext cx="503237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8200" name="直接连接符 8"/>
          <p:cNvCxnSpPr>
            <a:cxnSpLocks noChangeShapeType="1"/>
            <a:stCxn id="8198" idx="3"/>
            <a:endCxn id="8199" idx="0"/>
          </p:cNvCxnSpPr>
          <p:nvPr/>
        </p:nvCxnSpPr>
        <p:spPr bwMode="auto">
          <a:xfrm rot="5400000">
            <a:off x="6201569" y="5366544"/>
            <a:ext cx="554038" cy="355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1" name="直接连接符 32"/>
          <p:cNvCxnSpPr>
            <a:cxnSpLocks noChangeShapeType="1"/>
            <a:stCxn id="8202" idx="0"/>
            <a:endCxn id="8198" idx="5"/>
          </p:cNvCxnSpPr>
          <p:nvPr/>
        </p:nvCxnSpPr>
        <p:spPr bwMode="auto">
          <a:xfrm rot="16200000" flipV="1">
            <a:off x="6913563" y="5367337"/>
            <a:ext cx="554038" cy="35401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202" name="Oval 30"/>
          <p:cNvSpPr>
            <a:spLocks noChangeArrowheads="1"/>
          </p:cNvSpPr>
          <p:nvPr/>
        </p:nvSpPr>
        <p:spPr bwMode="auto">
          <a:xfrm>
            <a:off x="7116763" y="5821363"/>
            <a:ext cx="503237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cxnSp>
        <p:nvCxnSpPr>
          <p:cNvPr id="8203" name="直接连接符 28"/>
          <p:cNvCxnSpPr>
            <a:cxnSpLocks noChangeShapeType="1"/>
            <a:stCxn id="8198" idx="2"/>
            <a:endCxn id="8197" idx="6"/>
          </p:cNvCxnSpPr>
          <p:nvPr/>
        </p:nvCxnSpPr>
        <p:spPr bwMode="auto">
          <a:xfrm rot="10800000">
            <a:off x="5867400" y="5073650"/>
            <a:ext cx="715963" cy="142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4" name="直接连接符 32"/>
          <p:cNvCxnSpPr>
            <a:cxnSpLocks noChangeShapeType="1"/>
            <a:stCxn id="8202" idx="1"/>
            <a:endCxn id="8197" idx="5"/>
          </p:cNvCxnSpPr>
          <p:nvPr/>
        </p:nvCxnSpPr>
        <p:spPr bwMode="auto">
          <a:xfrm rot="16200000" flipV="1">
            <a:off x="6171407" y="4876006"/>
            <a:ext cx="641350" cy="139541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205" name="Oval 30"/>
          <p:cNvSpPr>
            <a:spLocks noChangeArrowheads="1"/>
          </p:cNvSpPr>
          <p:nvPr/>
        </p:nvSpPr>
        <p:spPr bwMode="auto">
          <a:xfrm>
            <a:off x="4983163" y="5811838"/>
            <a:ext cx="503237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8206" name="直接连接符 32"/>
          <p:cNvCxnSpPr>
            <a:cxnSpLocks noChangeShapeType="1"/>
            <a:stCxn id="8199" idx="2"/>
            <a:endCxn id="8205" idx="6"/>
          </p:cNvCxnSpPr>
          <p:nvPr/>
        </p:nvCxnSpPr>
        <p:spPr bwMode="auto">
          <a:xfrm rot="10800000">
            <a:off x="5486400" y="6062663"/>
            <a:ext cx="563563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7" name="直接连接符 32"/>
          <p:cNvCxnSpPr>
            <a:cxnSpLocks noChangeShapeType="1"/>
            <a:stCxn id="8202" idx="2"/>
            <a:endCxn id="8199" idx="6"/>
          </p:cNvCxnSpPr>
          <p:nvPr/>
        </p:nvCxnSpPr>
        <p:spPr bwMode="auto">
          <a:xfrm rot="10800000">
            <a:off x="6553200" y="6072188"/>
            <a:ext cx="563563" cy="1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9" name="任意多边形 18"/>
          <p:cNvSpPr>
            <a:spLocks noChangeArrowheads="1"/>
          </p:cNvSpPr>
          <p:nvPr/>
        </p:nvSpPr>
        <p:spPr bwMode="auto">
          <a:xfrm>
            <a:off x="6742113" y="4589463"/>
            <a:ext cx="493712" cy="388937"/>
          </a:xfrm>
          <a:custGeom>
            <a:avLst/>
            <a:gdLst>
              <a:gd name="T0" fmla="*/ 0 w 493594"/>
              <a:gd name="T1" fmla="*/ 266083 h 388961"/>
              <a:gd name="T2" fmla="*/ 437040 w 493594"/>
              <a:gd name="T3" fmla="*/ 20469 h 388961"/>
              <a:gd name="T4" fmla="*/ 341440 w 493594"/>
              <a:gd name="T5" fmla="*/ 388889 h 388961"/>
              <a:gd name="T6" fmla="*/ 0 60000 65536"/>
              <a:gd name="T7" fmla="*/ 0 60000 65536"/>
              <a:gd name="T8" fmla="*/ 0 60000 65536"/>
              <a:gd name="T9" fmla="*/ 0 w 493594"/>
              <a:gd name="T10" fmla="*/ 0 h 388961"/>
              <a:gd name="T11" fmla="*/ 493594 w 493594"/>
              <a:gd name="T12" fmla="*/ 388961 h 3889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3594" h="388961">
                <a:moveTo>
                  <a:pt x="0" y="266131"/>
                </a:moveTo>
                <a:cubicBezTo>
                  <a:pt x="189931" y="133065"/>
                  <a:pt x="379862" y="0"/>
                  <a:pt x="436728" y="20472"/>
                </a:cubicBezTo>
                <a:cubicBezTo>
                  <a:pt x="493594" y="40944"/>
                  <a:pt x="417394" y="214952"/>
                  <a:pt x="341194" y="388961"/>
                </a:cubicBezTo>
              </a:path>
            </a:pathLst>
          </a:cu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" name="任意多边形 19"/>
          <p:cNvSpPr>
            <a:spLocks noChangeArrowheads="1"/>
          </p:cNvSpPr>
          <p:nvPr/>
        </p:nvSpPr>
        <p:spPr bwMode="auto">
          <a:xfrm>
            <a:off x="6372225" y="6316663"/>
            <a:ext cx="941388" cy="141287"/>
          </a:xfrm>
          <a:custGeom>
            <a:avLst/>
            <a:gdLst>
              <a:gd name="T0" fmla="*/ 0 w 941695"/>
              <a:gd name="T1" fmla="*/ 0 h 141026"/>
              <a:gd name="T2" fmla="*/ 504472 w 941695"/>
              <a:gd name="T3" fmla="*/ 137237 h 141026"/>
              <a:gd name="T4" fmla="*/ 940774 w 941695"/>
              <a:gd name="T5" fmla="*/ 27448 h 141026"/>
              <a:gd name="T6" fmla="*/ 940774 w 941695"/>
              <a:gd name="T7" fmla="*/ 27448 h 141026"/>
              <a:gd name="T8" fmla="*/ 0 60000 65536"/>
              <a:gd name="T9" fmla="*/ 0 60000 65536"/>
              <a:gd name="T10" fmla="*/ 0 60000 65536"/>
              <a:gd name="T11" fmla="*/ 0 60000 65536"/>
              <a:gd name="T12" fmla="*/ 0 w 941695"/>
              <a:gd name="T13" fmla="*/ 0 h 141026"/>
              <a:gd name="T14" fmla="*/ 941695 w 941695"/>
              <a:gd name="T15" fmla="*/ 141026 h 1410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1695" h="141026">
                <a:moveTo>
                  <a:pt x="0" y="0"/>
                </a:moveTo>
                <a:cubicBezTo>
                  <a:pt x="174009" y="65964"/>
                  <a:pt x="348018" y="131928"/>
                  <a:pt x="504967" y="136477"/>
                </a:cubicBezTo>
                <a:cubicBezTo>
                  <a:pt x="661916" y="141026"/>
                  <a:pt x="941695" y="27295"/>
                  <a:pt x="941695" y="27295"/>
                </a:cubicBezTo>
              </a:path>
            </a:pathLst>
          </a:cu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相关概念</a:t>
            </a:r>
          </a:p>
        </p:txBody>
      </p:sp>
      <p:sp>
        <p:nvSpPr>
          <p:cNvPr id="8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完全图：</a:t>
            </a:r>
            <a:r>
              <a:rPr lang="zh-CN" altLang="en-US" sz="3200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任意两个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顶点</a:t>
            </a:r>
            <a:r>
              <a:rPr lang="zh-CN" altLang="en-US" sz="3200" kern="0" dirty="0" smtClean="0">
                <a:latin typeface="+mn-lt"/>
                <a:ea typeface="黑体" pitchFamily="2" charset="-122"/>
              </a:rPr>
              <a:t>之间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，</a:t>
            </a:r>
            <a:r>
              <a:rPr lang="zh-CN" altLang="en-US" sz="3200" kern="0" dirty="0" smtClean="0">
                <a:latin typeface="+mn-lt"/>
                <a:ea typeface="黑体" pitchFamily="2" charset="-122"/>
              </a:rPr>
              <a:t>都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有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1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条</a:t>
            </a:r>
            <a:r>
              <a:rPr lang="zh-CN" altLang="en-US" sz="3200" kern="0" dirty="0" smtClean="0">
                <a:latin typeface="+mn-lt"/>
                <a:ea typeface="黑体" pitchFamily="2" charset="-122"/>
              </a:rPr>
              <a:t>边；</a:t>
            </a:r>
            <a:r>
              <a:rPr lang="en-US" altLang="zh-CN" sz="3200" kern="0" dirty="0" smtClean="0">
                <a:latin typeface="+mn-lt"/>
                <a:ea typeface="黑体" pitchFamily="2" charset="-122"/>
              </a:rPr>
              <a:t> </a:t>
            </a:r>
            <a:endParaRPr lang="en-US" altLang="zh-CN" sz="3200" kern="0" dirty="0">
              <a:latin typeface="+mn-lt"/>
              <a:ea typeface="黑体" pitchFamily="2" charset="-122"/>
            </a:endParaRPr>
          </a:p>
        </p:txBody>
      </p:sp>
      <p:sp>
        <p:nvSpPr>
          <p:cNvPr id="9" name="Rectangle 12"/>
          <p:cNvSpPr txBox="1">
            <a:spLocks noChangeArrowheads="1"/>
          </p:cNvSpPr>
          <p:nvPr/>
        </p:nvSpPr>
        <p:spPr bwMode="auto">
          <a:xfrm>
            <a:off x="381000" y="1981200"/>
            <a:ext cx="8763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4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zh-CN" altLang="en-US" sz="3200" kern="0" dirty="0">
                <a:latin typeface="+mn-lt"/>
                <a:ea typeface="黑体" pitchFamily="2" charset="-122"/>
              </a:rPr>
              <a:t> 完全图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G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的顶点数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n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、边数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e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，满足：</a:t>
            </a:r>
            <a:endParaRPr lang="en-US" altLang="zh-CN" sz="3200" kern="0" dirty="0"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40000"/>
              </a:lnSpc>
              <a:spcBef>
                <a:spcPts val="600"/>
              </a:spcBef>
              <a:defRPr/>
            </a:pPr>
            <a:r>
              <a:rPr lang="en-US" altLang="zh-CN" sz="3200" kern="0" dirty="0">
                <a:latin typeface="+mn-lt"/>
                <a:ea typeface="黑体" pitchFamily="2" charset="-122"/>
              </a:rPr>
              <a:t>    --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若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G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是有向图，则</a:t>
            </a:r>
            <a:endParaRPr lang="en-US" altLang="zh-CN" sz="3200" kern="0" dirty="0"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40000"/>
              </a:lnSpc>
              <a:spcBef>
                <a:spcPts val="600"/>
              </a:spcBef>
              <a:defRPr/>
            </a:pPr>
            <a:r>
              <a:rPr lang="en-US" altLang="zh-CN" sz="3200" kern="0" dirty="0">
                <a:latin typeface="+mn-lt"/>
                <a:ea typeface="黑体" pitchFamily="2" charset="-122"/>
              </a:rPr>
              <a:t>    --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若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G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是无向图，则</a:t>
            </a:r>
            <a:endParaRPr lang="en-US" altLang="zh-CN" sz="3200" kern="0" dirty="0">
              <a:latin typeface="+mn-lt"/>
              <a:ea typeface="黑体" pitchFamily="2" charset="-122"/>
            </a:endParaRPr>
          </a:p>
        </p:txBody>
      </p:sp>
      <p:sp>
        <p:nvSpPr>
          <p:cNvPr id="9221" name="Text Box 32"/>
          <p:cNvSpPr txBox="1">
            <a:spLocks noChangeArrowheads="1"/>
          </p:cNvSpPr>
          <p:nvPr/>
        </p:nvSpPr>
        <p:spPr bwMode="auto">
          <a:xfrm>
            <a:off x="2667000" y="4876800"/>
            <a:ext cx="3048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3200">
                <a:ea typeface="黑体" pitchFamily="49" charset="-122"/>
              </a:rPr>
              <a:t>例</a:t>
            </a:r>
            <a:r>
              <a:rPr lang="en-US" altLang="zh-CN" sz="3200">
                <a:ea typeface="黑体" pitchFamily="49" charset="-122"/>
              </a:rPr>
              <a:t>, </a:t>
            </a:r>
            <a:r>
              <a:rPr lang="zh-CN" altLang="en-US" sz="3200">
                <a:ea typeface="黑体" pitchFamily="49" charset="-122"/>
              </a:rPr>
              <a:t>无向完全图</a:t>
            </a:r>
            <a:r>
              <a:rPr lang="en-US" altLang="zh-CN" sz="3200">
                <a:ea typeface="黑体" pitchFamily="49" charset="-122"/>
              </a:rPr>
              <a:t>:</a:t>
            </a:r>
            <a:endParaRPr lang="en-US" altLang="zh-CN" sz="3200" baseline="-25000">
              <a:ea typeface="黑体" pitchFamily="49" charset="-122"/>
            </a:endParaRPr>
          </a:p>
        </p:txBody>
      </p:sp>
      <p:sp>
        <p:nvSpPr>
          <p:cNvPr id="9222" name="Oval 30"/>
          <p:cNvSpPr>
            <a:spLocks noChangeArrowheads="1"/>
          </p:cNvSpPr>
          <p:nvPr/>
        </p:nvSpPr>
        <p:spPr bwMode="auto">
          <a:xfrm>
            <a:off x="5943600" y="44196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9223" name="Oval 30"/>
          <p:cNvSpPr>
            <a:spLocks noChangeArrowheads="1"/>
          </p:cNvSpPr>
          <p:nvPr/>
        </p:nvSpPr>
        <p:spPr bwMode="auto">
          <a:xfrm>
            <a:off x="7162800" y="4433888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E</a:t>
            </a:r>
          </a:p>
        </p:txBody>
      </p:sp>
      <p:sp>
        <p:nvSpPr>
          <p:cNvPr id="9224" name="Oval 30"/>
          <p:cNvSpPr>
            <a:spLocks noChangeArrowheads="1"/>
          </p:cNvSpPr>
          <p:nvPr/>
        </p:nvSpPr>
        <p:spPr bwMode="auto">
          <a:xfrm>
            <a:off x="6629400" y="5418138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9225" name="直接连接符 11"/>
          <p:cNvCxnSpPr>
            <a:cxnSpLocks noChangeShapeType="1"/>
            <a:stCxn id="9223" idx="3"/>
            <a:endCxn id="9224" idx="0"/>
          </p:cNvCxnSpPr>
          <p:nvPr/>
        </p:nvCxnSpPr>
        <p:spPr bwMode="auto">
          <a:xfrm rot="5400000">
            <a:off x="6832600" y="4999038"/>
            <a:ext cx="520700" cy="317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26" name="直接连接符 32"/>
          <p:cNvCxnSpPr>
            <a:cxnSpLocks noChangeShapeType="1"/>
            <a:stCxn id="9227" idx="0"/>
            <a:endCxn id="9223" idx="5"/>
          </p:cNvCxnSpPr>
          <p:nvPr/>
        </p:nvCxnSpPr>
        <p:spPr bwMode="auto">
          <a:xfrm rot="16200000" flipV="1">
            <a:off x="7581900" y="4999038"/>
            <a:ext cx="520700" cy="317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227" name="Oval 30"/>
          <p:cNvSpPr>
            <a:spLocks noChangeArrowheads="1"/>
          </p:cNvSpPr>
          <p:nvPr/>
        </p:nvSpPr>
        <p:spPr bwMode="auto">
          <a:xfrm>
            <a:off x="7696200" y="5418138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cxnSp>
        <p:nvCxnSpPr>
          <p:cNvPr id="9228" name="直接连接符 28"/>
          <p:cNvCxnSpPr>
            <a:cxnSpLocks noChangeShapeType="1"/>
            <a:stCxn id="9223" idx="2"/>
            <a:endCxn id="9222" idx="6"/>
          </p:cNvCxnSpPr>
          <p:nvPr/>
        </p:nvCxnSpPr>
        <p:spPr bwMode="auto">
          <a:xfrm rot="10800000">
            <a:off x="6553200" y="4691063"/>
            <a:ext cx="609600" cy="142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29" name="直接连接符 32"/>
          <p:cNvCxnSpPr>
            <a:cxnSpLocks noChangeShapeType="1"/>
            <a:stCxn id="9227" idx="1"/>
            <a:endCxn id="9222" idx="5"/>
          </p:cNvCxnSpPr>
          <p:nvPr/>
        </p:nvCxnSpPr>
        <p:spPr bwMode="auto">
          <a:xfrm rot="16200000" flipV="1">
            <a:off x="6817518" y="4529932"/>
            <a:ext cx="614363" cy="1320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230" name="Oval 30"/>
          <p:cNvSpPr>
            <a:spLocks noChangeArrowheads="1"/>
          </p:cNvSpPr>
          <p:nvPr/>
        </p:nvSpPr>
        <p:spPr bwMode="auto">
          <a:xfrm>
            <a:off x="5562600" y="5408613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9231" name="直接连接符 32"/>
          <p:cNvCxnSpPr>
            <a:cxnSpLocks noChangeShapeType="1"/>
            <a:stCxn id="9224" idx="2"/>
            <a:endCxn id="9230" idx="6"/>
          </p:cNvCxnSpPr>
          <p:nvPr/>
        </p:nvCxnSpPr>
        <p:spPr bwMode="auto">
          <a:xfrm rot="10800000">
            <a:off x="6172200" y="5680075"/>
            <a:ext cx="4572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2" name="直接连接符 32"/>
          <p:cNvCxnSpPr>
            <a:cxnSpLocks noChangeShapeType="1"/>
            <a:stCxn id="9227" idx="2"/>
            <a:endCxn id="9224" idx="6"/>
          </p:cNvCxnSpPr>
          <p:nvPr/>
        </p:nvCxnSpPr>
        <p:spPr bwMode="auto">
          <a:xfrm rot="10800000">
            <a:off x="7239000" y="5689600"/>
            <a:ext cx="4572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3" name="直接连接符 28"/>
          <p:cNvCxnSpPr>
            <a:cxnSpLocks noChangeShapeType="1"/>
            <a:stCxn id="9224" idx="0"/>
            <a:endCxn id="9222" idx="5"/>
          </p:cNvCxnSpPr>
          <p:nvPr/>
        </p:nvCxnSpPr>
        <p:spPr bwMode="auto">
          <a:xfrm rot="16200000" flipV="1">
            <a:off x="6431756" y="4915694"/>
            <a:ext cx="534988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4" name="直接连接符 28"/>
          <p:cNvCxnSpPr>
            <a:cxnSpLocks noChangeShapeType="1"/>
            <a:stCxn id="9230" idx="0"/>
            <a:endCxn id="9222" idx="3"/>
          </p:cNvCxnSpPr>
          <p:nvPr/>
        </p:nvCxnSpPr>
        <p:spPr bwMode="auto">
          <a:xfrm rot="5400000" flipH="1" flipV="1">
            <a:off x="5687218" y="5063332"/>
            <a:ext cx="525463" cy="1651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5" name="直接连接符 28"/>
          <p:cNvCxnSpPr>
            <a:cxnSpLocks noChangeShapeType="1"/>
            <a:stCxn id="9223" idx="3"/>
            <a:endCxn id="9230" idx="7"/>
          </p:cNvCxnSpPr>
          <p:nvPr/>
        </p:nvCxnSpPr>
        <p:spPr bwMode="auto">
          <a:xfrm rot="5400000">
            <a:off x="6372225" y="4608513"/>
            <a:ext cx="590550" cy="1168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236" name="任意多边形 35"/>
          <p:cNvSpPr>
            <a:spLocks noChangeArrowheads="1"/>
          </p:cNvSpPr>
          <p:nvPr/>
        </p:nvSpPr>
        <p:spPr bwMode="auto">
          <a:xfrm>
            <a:off x="5948363" y="5934075"/>
            <a:ext cx="2062162" cy="355600"/>
          </a:xfrm>
          <a:custGeom>
            <a:avLst/>
            <a:gdLst>
              <a:gd name="T0" fmla="*/ 2061984 w 2062251"/>
              <a:gd name="T1" fmla="*/ 54943 h 354842"/>
              <a:gd name="T2" fmla="*/ 2034691 w 2062251"/>
              <a:gd name="T3" fmla="*/ 123618 h 354842"/>
              <a:gd name="T4" fmla="*/ 2021047 w 2062251"/>
              <a:gd name="T5" fmla="*/ 164826 h 354842"/>
              <a:gd name="T6" fmla="*/ 1898232 w 2062251"/>
              <a:gd name="T7" fmla="*/ 274709 h 354842"/>
              <a:gd name="T8" fmla="*/ 1870939 w 2062251"/>
              <a:gd name="T9" fmla="*/ 315915 h 354842"/>
              <a:gd name="T10" fmla="*/ 1802709 w 2062251"/>
              <a:gd name="T11" fmla="*/ 329651 h 354842"/>
              <a:gd name="T12" fmla="*/ 1652605 w 2062251"/>
              <a:gd name="T13" fmla="*/ 357121 h 354842"/>
              <a:gd name="T14" fmla="*/ 492695 w 2062251"/>
              <a:gd name="T15" fmla="*/ 343386 h 354842"/>
              <a:gd name="T16" fmla="*/ 410818 w 2062251"/>
              <a:gd name="T17" fmla="*/ 315915 h 354842"/>
              <a:gd name="T18" fmla="*/ 369880 w 2062251"/>
              <a:gd name="T19" fmla="*/ 302179 h 354842"/>
              <a:gd name="T20" fmla="*/ 328943 w 2062251"/>
              <a:gd name="T21" fmla="*/ 274709 h 354842"/>
              <a:gd name="T22" fmla="*/ 288006 w 2062251"/>
              <a:gd name="T23" fmla="*/ 260973 h 354842"/>
              <a:gd name="T24" fmla="*/ 206128 w 2062251"/>
              <a:gd name="T25" fmla="*/ 206031 h 354842"/>
              <a:gd name="T26" fmla="*/ 124254 w 2062251"/>
              <a:gd name="T27" fmla="*/ 164826 h 354842"/>
              <a:gd name="T28" fmla="*/ 96961 w 2062251"/>
              <a:gd name="T29" fmla="*/ 123618 h 354842"/>
              <a:gd name="T30" fmla="*/ 56024 w 2062251"/>
              <a:gd name="T31" fmla="*/ 96149 h 354842"/>
              <a:gd name="T32" fmla="*/ 15084 w 2062251"/>
              <a:gd name="T33" fmla="*/ 54943 h 354842"/>
              <a:gd name="T34" fmla="*/ 1439 w 2062251"/>
              <a:gd name="T35" fmla="*/ 0 h 35484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062251"/>
              <a:gd name="T55" fmla="*/ 0 h 354842"/>
              <a:gd name="T56" fmla="*/ 2062251 w 2062251"/>
              <a:gd name="T57" fmla="*/ 354842 h 35484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062251" h="354842">
                <a:moveTo>
                  <a:pt x="2062251" y="54592"/>
                </a:moveTo>
                <a:cubicBezTo>
                  <a:pt x="2053152" y="77338"/>
                  <a:pt x="2043557" y="99892"/>
                  <a:pt x="2034955" y="122830"/>
                </a:cubicBezTo>
                <a:cubicBezTo>
                  <a:pt x="2029904" y="136300"/>
                  <a:pt x="2030140" y="152418"/>
                  <a:pt x="2021308" y="163774"/>
                </a:cubicBezTo>
                <a:cubicBezTo>
                  <a:pt x="1970973" y="228491"/>
                  <a:pt x="1953204" y="236471"/>
                  <a:pt x="1898478" y="272956"/>
                </a:cubicBezTo>
                <a:cubicBezTo>
                  <a:pt x="1889379" y="286604"/>
                  <a:pt x="1885423" y="305761"/>
                  <a:pt x="1871182" y="313899"/>
                </a:cubicBezTo>
                <a:cubicBezTo>
                  <a:pt x="1851041" y="325408"/>
                  <a:pt x="1825587" y="322515"/>
                  <a:pt x="1802943" y="327547"/>
                </a:cubicBezTo>
                <a:cubicBezTo>
                  <a:pt x="1687118" y="353286"/>
                  <a:pt x="1818415" y="331187"/>
                  <a:pt x="1652818" y="354842"/>
                </a:cubicBezTo>
                <a:cubicBezTo>
                  <a:pt x="1266131" y="350293"/>
                  <a:pt x="879261" y="353937"/>
                  <a:pt x="492758" y="341195"/>
                </a:cubicBezTo>
                <a:cubicBezTo>
                  <a:pt x="464002" y="340247"/>
                  <a:pt x="438167" y="322998"/>
                  <a:pt x="410872" y="313899"/>
                </a:cubicBezTo>
                <a:cubicBezTo>
                  <a:pt x="397224" y="309350"/>
                  <a:pt x="381898" y="308231"/>
                  <a:pt x="369928" y="300251"/>
                </a:cubicBezTo>
                <a:cubicBezTo>
                  <a:pt x="356280" y="291153"/>
                  <a:pt x="343656" y="280291"/>
                  <a:pt x="328985" y="272956"/>
                </a:cubicBezTo>
                <a:cubicBezTo>
                  <a:pt x="316118" y="266522"/>
                  <a:pt x="300618" y="266294"/>
                  <a:pt x="288042" y="259308"/>
                </a:cubicBezTo>
                <a:cubicBezTo>
                  <a:pt x="259365" y="243376"/>
                  <a:pt x="237277" y="215091"/>
                  <a:pt x="206155" y="204717"/>
                </a:cubicBezTo>
                <a:cubicBezTo>
                  <a:pt x="149651" y="185882"/>
                  <a:pt x="177182" y="199049"/>
                  <a:pt x="124269" y="163774"/>
                </a:cubicBezTo>
                <a:cubicBezTo>
                  <a:pt x="115170" y="150126"/>
                  <a:pt x="108572" y="134429"/>
                  <a:pt x="96973" y="122830"/>
                </a:cubicBezTo>
                <a:cubicBezTo>
                  <a:pt x="85375" y="111232"/>
                  <a:pt x="68631" y="106036"/>
                  <a:pt x="56030" y="95535"/>
                </a:cubicBezTo>
                <a:cubicBezTo>
                  <a:pt x="41203" y="83179"/>
                  <a:pt x="28735" y="68240"/>
                  <a:pt x="15087" y="54592"/>
                </a:cubicBezTo>
                <a:cubicBezTo>
                  <a:pt x="0" y="9332"/>
                  <a:pt x="1439" y="28034"/>
                  <a:pt x="1439" y="0"/>
                </a:cubicBezTo>
              </a:path>
            </a:pathLst>
          </a:custGeom>
          <a:noFill/>
          <a:ln w="25400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618038" y="2763838"/>
            <a:ext cx="231775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e=n(n-1);</a:t>
            </a:r>
            <a:endParaRPr lang="zh-CN" altLang="en-US" sz="320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72000" y="3559175"/>
            <a:ext cx="2743200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e=n(n-1)/2;</a:t>
            </a:r>
            <a:endParaRPr lang="zh-CN" altLang="en-US" sz="320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9239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相关概念</a:t>
            </a:r>
          </a:p>
        </p:txBody>
      </p:sp>
      <p:sp>
        <p:nvSpPr>
          <p:cNvPr id="8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2000" algn="just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200" kern="0" dirty="0">
                <a:latin typeface="+mn-lt"/>
                <a:ea typeface="黑体" pitchFamily="2" charset="-122"/>
              </a:rPr>
              <a:t> (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顶点</a:t>
            </a:r>
            <a:r>
              <a:rPr lang="zh-CN" altLang="en-US" sz="3200" kern="0" dirty="0" smtClean="0">
                <a:latin typeface="+mn-lt"/>
                <a:ea typeface="黑体" pitchFamily="2" charset="-122"/>
              </a:rPr>
              <a:t>间</a:t>
            </a:r>
            <a:r>
              <a:rPr lang="en-US" altLang="zh-CN" sz="3200" kern="0" dirty="0" smtClean="0">
                <a:latin typeface="+mn-lt"/>
                <a:ea typeface="黑体" pitchFamily="2" charset="-122"/>
              </a:rPr>
              <a:t>)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邻接</a:t>
            </a:r>
            <a:r>
              <a:rPr lang="zh-CN" altLang="en-US" sz="3200" kern="0" dirty="0">
                <a:solidFill>
                  <a:srgbClr val="003399"/>
                </a:solidFill>
                <a:latin typeface="+mn-lt"/>
                <a:ea typeface="黑体" pitchFamily="2" charset="-122"/>
              </a:rPr>
              <a:t>、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(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顶点与</a:t>
            </a:r>
            <a:r>
              <a:rPr lang="zh-CN" altLang="en-US" sz="3200" kern="0" dirty="0" smtClean="0">
                <a:latin typeface="+mn-lt"/>
                <a:ea typeface="黑体" pitchFamily="2" charset="-122"/>
              </a:rPr>
              <a:t>边</a:t>
            </a:r>
            <a:r>
              <a:rPr lang="en-US" altLang="zh-CN" sz="3200" kern="0" dirty="0" smtClean="0">
                <a:latin typeface="+mn-lt"/>
                <a:ea typeface="黑体" pitchFamily="2" charset="-122"/>
              </a:rPr>
              <a:t>)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关联</a:t>
            </a:r>
            <a:r>
              <a:rPr lang="zh-CN" altLang="en-US" sz="3200" kern="0" dirty="0" smtClean="0">
                <a:solidFill>
                  <a:srgbClr val="003399"/>
                </a:solidFill>
                <a:latin typeface="+mn-lt"/>
                <a:ea typeface="黑体" pitchFamily="2" charset="-122"/>
              </a:rPr>
              <a:t>：</a:t>
            </a:r>
            <a:endParaRPr lang="en-US" altLang="zh-CN" sz="3200" kern="0" dirty="0">
              <a:solidFill>
                <a:srgbClr val="003399"/>
              </a:solidFill>
              <a:latin typeface="+mn-lt"/>
              <a:ea typeface="黑体" pitchFamily="2" charset="-122"/>
            </a:endParaRPr>
          </a:p>
          <a:p>
            <a:pPr marL="72000" algn="just">
              <a:lnSpc>
                <a:spcPct val="140000"/>
              </a:lnSpc>
              <a:spcBef>
                <a:spcPts val="1200"/>
              </a:spcBef>
              <a:defRPr/>
            </a:pPr>
            <a:r>
              <a:rPr lang="en-US" altLang="zh-CN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有向图中</a:t>
            </a:r>
            <a:r>
              <a:rPr lang="zh-CN" altLang="en-US" sz="3200" kern="0" dirty="0" smtClean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，</a:t>
            </a:r>
            <a:r>
              <a:rPr lang="zh-CN" altLang="en-US" sz="3200" kern="0" dirty="0" smtClean="0">
                <a:latin typeface="Arial" charset="0"/>
                <a:ea typeface="黑体" pitchFamily="2" charset="-122"/>
              </a:rPr>
              <a:t>若存在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条边</a:t>
            </a:r>
            <a:r>
              <a:rPr lang="en-US" altLang="zh-CN" sz="3200" kern="0" dirty="0" err="1" smtClean="0">
                <a:latin typeface="Arial" charset="0"/>
                <a:ea typeface="黑体" pitchFamily="2" charset="-122"/>
              </a:rPr>
              <a:t>E</a:t>
            </a:r>
            <a:r>
              <a:rPr lang="en-US" altLang="zh-CN" sz="3200" b="1" kern="0" baseline="-25000" dirty="0" err="1" smtClean="0">
                <a:latin typeface="Arial" charset="0"/>
                <a:ea typeface="黑体" pitchFamily="2" charset="-122"/>
              </a:rPr>
              <a:t>i,k</a:t>
            </a:r>
            <a:r>
              <a:rPr lang="en-US" altLang="zh-CN" sz="3200" kern="0" dirty="0" smtClean="0">
                <a:latin typeface="Arial" charset="0"/>
                <a:ea typeface="黑体" pitchFamily="2" charset="-122"/>
              </a:rPr>
              <a:t>=&lt;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&gt;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，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720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    则称：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i</a:t>
            </a:r>
            <a:r>
              <a:rPr lang="zh-CN" altLang="en-US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邻接到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en-US" altLang="zh-CN" sz="3200" kern="0" baseline="-25000" dirty="0">
                <a:latin typeface="Arial" charset="0"/>
                <a:ea typeface="黑体" pitchFamily="2" charset="-122"/>
              </a:rPr>
              <a:t>  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或 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zh-CN" altLang="en-US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邻接于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baseline="-2500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;</a:t>
            </a:r>
          </a:p>
          <a:p>
            <a:pPr marL="720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    </a:t>
            </a:r>
            <a:r>
              <a:rPr lang="zh-CN" altLang="en-US" sz="3200" kern="0" dirty="0" smtClean="0">
                <a:latin typeface="Arial" charset="0"/>
                <a:ea typeface="黑体" pitchFamily="2" charset="-122"/>
              </a:rPr>
              <a:t>           边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&lt;V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&gt;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与顶点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en-US" altLang="zh-CN" sz="3200" kern="0" baseline="-25000" dirty="0">
                <a:latin typeface="Arial" charset="0"/>
                <a:ea typeface="黑体" pitchFamily="2" charset="-122"/>
              </a:rPr>
              <a:t> </a:t>
            </a:r>
            <a:r>
              <a:rPr lang="zh-CN" altLang="en-US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相关联</a:t>
            </a:r>
            <a:r>
              <a:rPr lang="en-US" altLang="zh-CN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;</a:t>
            </a:r>
            <a:r>
              <a:rPr lang="en-US" altLang="zh-CN" sz="3200" kern="0" baseline="-2500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200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 </a:t>
            </a:r>
          </a:p>
          <a:p>
            <a:pPr marL="72000" algn="just">
              <a:lnSpc>
                <a:spcPct val="140000"/>
              </a:lnSpc>
              <a:spcBef>
                <a:spcPts val="180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无向图中</a:t>
            </a:r>
            <a:r>
              <a:rPr lang="zh-CN" altLang="en-US" sz="32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，</a:t>
            </a:r>
            <a:r>
              <a:rPr lang="zh-CN" altLang="en-US" sz="3200" kern="0" dirty="0" smtClean="0">
                <a:latin typeface="Arial" charset="0"/>
                <a:ea typeface="黑体" pitchFamily="2" charset="-122"/>
              </a:rPr>
              <a:t>若存在</a:t>
            </a:r>
            <a:r>
              <a:rPr lang="en-US" altLang="zh-CN" sz="3200" kern="0" dirty="0" smtClean="0"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条边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E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i,k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=(V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)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，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720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    则称：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i</a:t>
            </a:r>
            <a:r>
              <a:rPr lang="zh-CN" altLang="en-US" sz="3200" b="1" kern="0" dirty="0">
                <a:latin typeface="Arial" charset="0"/>
                <a:ea typeface="黑体" pitchFamily="2" charset="-122"/>
              </a:rPr>
              <a:t>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与 </a:t>
            </a:r>
            <a:r>
              <a:rPr lang="en-US" altLang="zh-CN" sz="3200" kern="0" dirty="0" err="1" smtClean="0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 smtClean="0">
                <a:latin typeface="Arial" charset="0"/>
                <a:ea typeface="黑体" pitchFamily="2" charset="-122"/>
              </a:rPr>
              <a:t>k</a:t>
            </a:r>
            <a:r>
              <a:rPr lang="en-US" altLang="zh-CN" sz="3200" b="1" kern="0" baseline="-25000" dirty="0" smtClean="0">
                <a:latin typeface="Arial" charset="0"/>
                <a:ea typeface="黑体" pitchFamily="2" charset="-122"/>
              </a:rPr>
              <a:t> </a:t>
            </a:r>
            <a:r>
              <a:rPr lang="zh-CN" altLang="en-US" sz="32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邻接（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相邻</a:t>
            </a:r>
            <a:r>
              <a:rPr lang="zh-CN" altLang="en-US" sz="32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）</a:t>
            </a:r>
            <a:r>
              <a:rPr lang="en-US" altLang="zh-CN" sz="32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;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72000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    </a:t>
            </a:r>
            <a:r>
              <a:rPr lang="zh-CN" altLang="en-US" sz="3200" kern="0" dirty="0" smtClean="0">
                <a:latin typeface="Arial" charset="0"/>
                <a:ea typeface="黑体" pitchFamily="2" charset="-122"/>
              </a:rPr>
              <a:t>           边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(V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)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与顶点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 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相关联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;</a:t>
            </a:r>
            <a:r>
              <a:rPr lang="en-US" altLang="zh-CN" sz="3200" kern="0" baseline="-2500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0244" name="Oval 30"/>
          <p:cNvSpPr>
            <a:spLocks noChangeArrowheads="1"/>
          </p:cNvSpPr>
          <p:nvPr/>
        </p:nvSpPr>
        <p:spPr bwMode="auto">
          <a:xfrm>
            <a:off x="7848600" y="178911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10245" name="Oval 30"/>
          <p:cNvSpPr>
            <a:spLocks noChangeArrowheads="1"/>
          </p:cNvSpPr>
          <p:nvPr/>
        </p:nvSpPr>
        <p:spPr bwMode="auto">
          <a:xfrm>
            <a:off x="7315200" y="277336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sp>
        <p:nvSpPr>
          <p:cNvPr id="10246" name="Oval 30"/>
          <p:cNvSpPr>
            <a:spLocks noChangeArrowheads="1"/>
          </p:cNvSpPr>
          <p:nvPr/>
        </p:nvSpPr>
        <p:spPr bwMode="auto">
          <a:xfrm>
            <a:off x="8382000" y="277336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cxnSp>
        <p:nvCxnSpPr>
          <p:cNvPr id="10247" name="直接箭头连接符 14"/>
          <p:cNvCxnSpPr>
            <a:cxnSpLocks noChangeShapeType="1"/>
            <a:stCxn id="10244" idx="5"/>
            <a:endCxn id="10246" idx="0"/>
          </p:cNvCxnSpPr>
          <p:nvPr/>
        </p:nvCxnSpPr>
        <p:spPr bwMode="auto">
          <a:xfrm rot="16200000" flipH="1">
            <a:off x="8179594" y="2318544"/>
            <a:ext cx="554038" cy="3556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248" name="直接箭头连接符 16"/>
          <p:cNvCxnSpPr>
            <a:cxnSpLocks noChangeShapeType="1"/>
            <a:stCxn id="10244" idx="3"/>
            <a:endCxn id="10245" idx="0"/>
          </p:cNvCxnSpPr>
          <p:nvPr/>
        </p:nvCxnSpPr>
        <p:spPr bwMode="auto">
          <a:xfrm rot="5400000">
            <a:off x="7467600" y="2319338"/>
            <a:ext cx="554038" cy="354012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249" name="直接箭头连接符 17"/>
          <p:cNvCxnSpPr>
            <a:cxnSpLocks noChangeShapeType="1"/>
            <a:stCxn id="10245" idx="6"/>
            <a:endCxn id="10246" idx="2"/>
          </p:cNvCxnSpPr>
          <p:nvPr/>
        </p:nvCxnSpPr>
        <p:spPr bwMode="auto">
          <a:xfrm>
            <a:off x="7818438" y="3024188"/>
            <a:ext cx="563562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250" name="Oval 30"/>
          <p:cNvSpPr>
            <a:spLocks noChangeArrowheads="1"/>
          </p:cNvSpPr>
          <p:nvPr/>
        </p:nvSpPr>
        <p:spPr bwMode="auto">
          <a:xfrm>
            <a:off x="7924800" y="4114800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10251" name="Oval 30"/>
          <p:cNvSpPr>
            <a:spLocks noChangeArrowheads="1"/>
          </p:cNvSpPr>
          <p:nvPr/>
        </p:nvSpPr>
        <p:spPr bwMode="auto">
          <a:xfrm>
            <a:off x="7391400" y="5099050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sp>
        <p:nvSpPr>
          <p:cNvPr id="10252" name="Oval 30"/>
          <p:cNvSpPr>
            <a:spLocks noChangeArrowheads="1"/>
          </p:cNvSpPr>
          <p:nvPr/>
        </p:nvSpPr>
        <p:spPr bwMode="auto">
          <a:xfrm>
            <a:off x="8458200" y="5099050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cxnSp>
        <p:nvCxnSpPr>
          <p:cNvPr id="10253" name="直接箭头连接符 22"/>
          <p:cNvCxnSpPr>
            <a:cxnSpLocks noChangeShapeType="1"/>
            <a:stCxn id="10250" idx="5"/>
            <a:endCxn id="10252" idx="0"/>
          </p:cNvCxnSpPr>
          <p:nvPr/>
        </p:nvCxnSpPr>
        <p:spPr bwMode="auto">
          <a:xfrm rot="16200000" flipH="1">
            <a:off x="8255794" y="4644231"/>
            <a:ext cx="554038" cy="3556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4" name="直接箭头连接符 24"/>
          <p:cNvCxnSpPr>
            <a:cxnSpLocks noChangeShapeType="1"/>
            <a:stCxn id="10251" idx="6"/>
            <a:endCxn id="10252" idx="2"/>
          </p:cNvCxnSpPr>
          <p:nvPr/>
        </p:nvCxnSpPr>
        <p:spPr bwMode="auto">
          <a:xfrm>
            <a:off x="7894638" y="5349875"/>
            <a:ext cx="563562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255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10241</TotalTime>
  <Words>4729</Words>
  <Application>Microsoft Office PowerPoint</Application>
  <PresentationFormat>全屏显示(4:3)</PresentationFormat>
  <Paragraphs>1389</Paragraphs>
  <Slides>53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2" baseType="lpstr">
      <vt:lpstr>黑体</vt:lpstr>
      <vt:lpstr>楷体_GB2312</vt:lpstr>
      <vt:lpstr>宋体</vt:lpstr>
      <vt:lpstr>Arial</vt:lpstr>
      <vt:lpstr>Calibri</vt:lpstr>
      <vt:lpstr>Symbol</vt:lpstr>
      <vt:lpstr>Times New Roman</vt:lpstr>
      <vt:lpstr>Wingdings</vt:lpstr>
      <vt:lpstr>默认设计模板</vt:lpstr>
      <vt:lpstr>PowerPoint 演示文稿</vt:lpstr>
      <vt:lpstr>回顾：数据结构的分类</vt:lpstr>
      <vt:lpstr>回顾</vt:lpstr>
      <vt:lpstr>回顾</vt:lpstr>
      <vt:lpstr>图</vt:lpstr>
      <vt:lpstr>图</vt:lpstr>
      <vt:lpstr>数据结构中的简单图</vt:lpstr>
      <vt:lpstr>相关概念</vt:lpstr>
      <vt:lpstr>相关概念</vt:lpstr>
      <vt:lpstr>相关概念</vt:lpstr>
      <vt:lpstr>相关概念</vt:lpstr>
      <vt:lpstr>相关概念</vt:lpstr>
      <vt:lpstr>相关概念</vt:lpstr>
      <vt:lpstr>相关概念</vt:lpstr>
      <vt:lpstr>相关概念</vt:lpstr>
      <vt:lpstr>相关概念</vt:lpstr>
      <vt:lpstr>相关概念</vt:lpstr>
      <vt:lpstr>相关概念</vt:lpstr>
      <vt:lpstr>图的表示</vt:lpstr>
      <vt:lpstr>图：邻接矩阵表示</vt:lpstr>
      <vt:lpstr>无向图：邻接矩阵表示</vt:lpstr>
      <vt:lpstr>有向图：邻接矩阵表示</vt:lpstr>
      <vt:lpstr>带权图：邻接矩阵表示</vt:lpstr>
      <vt:lpstr>无向带权图：邻接矩阵表示</vt:lpstr>
      <vt:lpstr>有向带权图：邻接矩阵表示</vt:lpstr>
      <vt:lpstr>邻接矩阵----数据结构</vt:lpstr>
      <vt:lpstr>例1：邻接矩阵，查找顶点X(补充)</vt:lpstr>
      <vt:lpstr>PowerPoint 演示文稿</vt:lpstr>
      <vt:lpstr>PowerPoint 演示文稿</vt:lpstr>
      <vt:lpstr>PowerPoint 演示文稿</vt:lpstr>
      <vt:lpstr>操作的实现 (口述)</vt:lpstr>
      <vt:lpstr>操作的实现 (口述)</vt:lpstr>
      <vt:lpstr>PowerPoint 演示文稿</vt:lpstr>
      <vt:lpstr>PowerPoint 演示文稿</vt:lpstr>
      <vt:lpstr>PowerPoint 演示文稿</vt:lpstr>
      <vt:lpstr>图的表示</vt:lpstr>
      <vt:lpstr>无向图：邻接(链)表表示</vt:lpstr>
      <vt:lpstr>无向图：邻接(链)表表示</vt:lpstr>
      <vt:lpstr>有向图：邻接(链)表表示</vt:lpstr>
      <vt:lpstr>有向图：邻接(链)表表示</vt:lpstr>
      <vt:lpstr>有向图：邻接(链)表表示</vt:lpstr>
      <vt:lpstr>有向图：邻接(链)表表示</vt:lpstr>
      <vt:lpstr>有向图：邻接(链)表表示</vt:lpstr>
      <vt:lpstr>有向图：邻接(链)表表示</vt:lpstr>
      <vt:lpstr>邻接(链)表 ---- 数据结构</vt:lpstr>
      <vt:lpstr>邻接(链)表 ---- 数据结构</vt:lpstr>
      <vt:lpstr>操作的实现 (口述)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yanfang</dc:creator>
  <cp:lastModifiedBy>TB</cp:lastModifiedBy>
  <cp:revision>1965</cp:revision>
  <cp:lastPrinted>1601-01-01T00:00:00Z</cp:lastPrinted>
  <dcterms:created xsi:type="dcterms:W3CDTF">1601-01-01T00:00:00Z</dcterms:created>
  <dcterms:modified xsi:type="dcterms:W3CDTF">2021-05-13T03:00:02Z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