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506" r:id="rId3"/>
    <p:sldId id="529" r:id="rId4"/>
    <p:sldId id="485" r:id="rId5"/>
    <p:sldId id="513" r:id="rId6"/>
    <p:sldId id="530" r:id="rId7"/>
    <p:sldId id="487" r:id="rId8"/>
    <p:sldId id="512" r:id="rId9"/>
    <p:sldId id="508" r:id="rId10"/>
    <p:sldId id="510" r:id="rId11"/>
    <p:sldId id="515" r:id="rId12"/>
    <p:sldId id="504" r:id="rId13"/>
    <p:sldId id="505" r:id="rId14"/>
    <p:sldId id="491" r:id="rId15"/>
    <p:sldId id="490" r:id="rId16"/>
    <p:sldId id="516" r:id="rId17"/>
    <p:sldId id="496" r:id="rId18"/>
    <p:sldId id="494" r:id="rId19"/>
    <p:sldId id="495" r:id="rId20"/>
    <p:sldId id="533" r:id="rId21"/>
    <p:sldId id="534" r:id="rId22"/>
    <p:sldId id="535" r:id="rId23"/>
    <p:sldId id="521" r:id="rId24"/>
    <p:sldId id="522" r:id="rId25"/>
    <p:sldId id="498" r:id="rId26"/>
    <p:sldId id="536" r:id="rId27"/>
    <p:sldId id="525" r:id="rId28"/>
    <p:sldId id="528" r:id="rId29"/>
    <p:sldId id="537" r:id="rId30"/>
    <p:sldId id="538" r:id="rId31"/>
    <p:sldId id="539" r:id="rId32"/>
    <p:sldId id="541" r:id="rId33"/>
    <p:sldId id="524" r:id="rId34"/>
    <p:sldId id="526" r:id="rId35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00"/>
    <a:srgbClr val="008000"/>
    <a:srgbClr val="990099"/>
    <a:srgbClr val="B9E9A1"/>
    <a:srgbClr val="97DF73"/>
    <a:srgbClr val="CC00CC"/>
    <a:srgbClr val="800080"/>
    <a:srgbClr val="CC0066"/>
    <a:srgbClr val="A4E3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9" autoAdjust="0"/>
    <p:restoredTop sz="92069" autoAdjust="0"/>
  </p:normalViewPr>
  <p:slideViewPr>
    <p:cSldViewPr>
      <p:cViewPr>
        <p:scale>
          <a:sx n="66" d="100"/>
          <a:sy n="66" d="100"/>
        </p:scale>
        <p:origin x="1432" y="7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82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591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07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544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9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图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25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讲：最小生成树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  <a:p>
            <a:pPr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                </a:t>
            </a:r>
            <a:endParaRPr kumimoji="1" lang="zh-CN" altLang="en-US" sz="4400" dirty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有向图的 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838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723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723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7138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342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2042266" y="2590917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620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227200" y="3514451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7138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2035123" y="2583774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227200" y="2287313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7138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655031" y="4077220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85922" y="3760111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604232" y="2900882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3751200" y="2035314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4636200" y="204960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46362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5550600" y="3262451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4" name="直接箭头连接符 133"/>
          <p:cNvCxnSpPr>
            <a:stCxn id="130" idx="6"/>
            <a:endCxn id="131" idx="2"/>
          </p:cNvCxnSpPr>
          <p:nvPr/>
        </p:nvCxnSpPr>
        <p:spPr bwMode="auto">
          <a:xfrm>
            <a:off x="4255200" y="2287314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4"/>
            <a:endCxn id="132" idx="0"/>
          </p:cNvCxnSpPr>
          <p:nvPr/>
        </p:nvCxnSpPr>
        <p:spPr bwMode="auto">
          <a:xfrm rot="5400000">
            <a:off x="4533775" y="2908026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6"/>
            <a:endCxn id="133" idx="2"/>
          </p:cNvCxnSpPr>
          <p:nvPr/>
        </p:nvCxnSpPr>
        <p:spPr bwMode="auto">
          <a:xfrm>
            <a:off x="5140200" y="3514451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5550600" y="203531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39" name="直接箭头连接符 138"/>
          <p:cNvCxnSpPr>
            <a:stCxn id="132" idx="7"/>
            <a:endCxn id="138" idx="3"/>
          </p:cNvCxnSpPr>
          <p:nvPr/>
        </p:nvCxnSpPr>
        <p:spPr bwMode="auto">
          <a:xfrm rot="5400000" flipH="1" flipV="1">
            <a:off x="4910023" y="2621874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50600" y="4387989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2" name="直接箭头连接符 141"/>
          <p:cNvCxnSpPr>
            <a:stCxn id="132" idx="5"/>
            <a:endCxn id="141" idx="1"/>
          </p:cNvCxnSpPr>
          <p:nvPr/>
        </p:nvCxnSpPr>
        <p:spPr bwMode="auto">
          <a:xfrm rot="16200000" flipH="1">
            <a:off x="4960822" y="3798211"/>
            <a:ext cx="769156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94600" y="4821253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有根图</a:t>
            </a:r>
            <a:endParaRPr lang="en-US" altLang="zh-CN" sz="3200" dirty="0"/>
          </a:p>
        </p:txBody>
      </p:sp>
      <p:sp>
        <p:nvSpPr>
          <p:cNvPr id="147" name="Text Box 32"/>
          <p:cNvSpPr txBox="1">
            <a:spLocks noChangeArrowheads="1"/>
          </p:cNvSpPr>
          <p:nvPr/>
        </p:nvSpPr>
        <p:spPr bwMode="auto">
          <a:xfrm>
            <a:off x="5122800" y="5105400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BFS</a:t>
            </a:r>
            <a:r>
              <a:rPr lang="zh-CN" altLang="en-US" sz="3200" dirty="0" smtClean="0"/>
              <a:t>生成树</a:t>
            </a:r>
            <a:endParaRPr lang="en-US" altLang="zh-CN" sz="3200" dirty="0"/>
          </a:p>
        </p:txBody>
      </p: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78954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561200" y="271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7209600" y="3552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5706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1" name="直接箭头连接符 50"/>
          <p:cNvCxnSpPr>
            <a:stCxn id="47" idx="3"/>
            <a:endCxn id="48" idx="0"/>
          </p:cNvCxnSpPr>
          <p:nvPr/>
        </p:nvCxnSpPr>
        <p:spPr bwMode="auto">
          <a:xfrm rot="5400000">
            <a:off x="7740001" y="2484591"/>
            <a:ext cx="302409" cy="156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直接箭头连接符 51"/>
          <p:cNvCxnSpPr>
            <a:stCxn id="48" idx="3"/>
            <a:endCxn id="49" idx="0"/>
          </p:cNvCxnSpPr>
          <p:nvPr/>
        </p:nvCxnSpPr>
        <p:spPr bwMode="auto">
          <a:xfrm rot="5400000">
            <a:off x="7344301" y="3261291"/>
            <a:ext cx="408009" cy="173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49" idx="3"/>
            <a:endCxn id="50" idx="0"/>
          </p:cNvCxnSpPr>
          <p:nvPr/>
        </p:nvCxnSpPr>
        <p:spPr bwMode="auto">
          <a:xfrm rot="5400000">
            <a:off x="6834301" y="3970491"/>
            <a:ext cx="437409" cy="460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56400" y="4449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5" name="直接箭头连接符 54"/>
          <p:cNvCxnSpPr>
            <a:stCxn id="49" idx="4"/>
            <a:endCxn id="54" idx="0"/>
          </p:cNvCxnSpPr>
          <p:nvPr/>
        </p:nvCxnSpPr>
        <p:spPr bwMode="auto">
          <a:xfrm rot="16200000" flipH="1">
            <a:off x="7288500" y="4229100"/>
            <a:ext cx="393000" cy="468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7942200" y="4419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7" name="直接箭头连接符 56"/>
          <p:cNvCxnSpPr>
            <a:stCxn id="49" idx="5"/>
            <a:endCxn id="56" idx="0"/>
          </p:cNvCxnSpPr>
          <p:nvPr/>
        </p:nvCxnSpPr>
        <p:spPr bwMode="auto">
          <a:xfrm rot="16200000" flipH="1">
            <a:off x="7698291" y="3923690"/>
            <a:ext cx="437409" cy="5544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右箭头 43"/>
          <p:cNvSpPr/>
          <p:nvPr/>
        </p:nvSpPr>
        <p:spPr bwMode="auto">
          <a:xfrm>
            <a:off x="6113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7" grpId="0" animBg="1"/>
      <p:bldP spid="48" grpId="0" animBg="1"/>
      <p:bldP spid="49" grpId="0" animBg="1"/>
      <p:bldP spid="50" grpId="0" animBg="1"/>
      <p:bldP spid="54" grpId="0" animBg="1"/>
      <p:bldP spid="56" grpId="0" animBg="1"/>
      <p:bldP spid="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lvl="0">
              <a:lnSpc>
                <a:spcPct val="16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已知，顶点表</a:t>
            </a:r>
            <a:r>
              <a:rPr lang="en-US" altLang="zh-CN" sz="3200" kern="0" dirty="0" smtClean="0">
                <a:latin typeface="+mn-lt"/>
              </a:rPr>
              <a:t>: A C D E F G</a:t>
            </a: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有向图的 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620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16470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164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2637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12660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1"/>
            <a:endCxn id="63" idx="5"/>
          </p:cNvCxnSpPr>
          <p:nvPr/>
        </p:nvCxnSpPr>
        <p:spPr bwMode="auto">
          <a:xfrm rot="16200000" flipV="1">
            <a:off x="1966066" y="2613003"/>
            <a:ext cx="856468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4"/>
            <a:endCxn id="64" idx="0"/>
          </p:cNvCxnSpPr>
          <p:nvPr/>
        </p:nvCxnSpPr>
        <p:spPr bwMode="auto">
          <a:xfrm rot="5400000">
            <a:off x="15445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2151000" y="3536537"/>
            <a:ext cx="486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26376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08" name="直接箭头连接符 107"/>
          <p:cNvCxnSpPr>
            <a:stCxn id="64" idx="7"/>
            <a:endCxn id="106" idx="3"/>
          </p:cNvCxnSpPr>
          <p:nvPr/>
        </p:nvCxnSpPr>
        <p:spPr bwMode="auto">
          <a:xfrm rot="5400000" flipH="1" flipV="1">
            <a:off x="1958923" y="2605860"/>
            <a:ext cx="870755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直接箭头连接符 108"/>
          <p:cNvCxnSpPr>
            <a:stCxn id="106" idx="2"/>
            <a:endCxn id="63" idx="6"/>
          </p:cNvCxnSpPr>
          <p:nvPr/>
        </p:nvCxnSpPr>
        <p:spPr bwMode="auto">
          <a:xfrm rot="10800000" flipV="1">
            <a:off x="2151000" y="2309399"/>
            <a:ext cx="486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26376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1" name="直接箭头连接符 110"/>
          <p:cNvCxnSpPr>
            <a:stCxn id="65" idx="4"/>
            <a:endCxn id="110" idx="0"/>
          </p:cNvCxnSpPr>
          <p:nvPr/>
        </p:nvCxnSpPr>
        <p:spPr bwMode="auto">
          <a:xfrm rot="5400000">
            <a:off x="25788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2" name="直接箭头连接符 111"/>
          <p:cNvCxnSpPr>
            <a:stCxn id="64" idx="5"/>
            <a:endCxn id="110" idx="1"/>
          </p:cNvCxnSpPr>
          <p:nvPr/>
        </p:nvCxnSpPr>
        <p:spPr bwMode="auto">
          <a:xfrm rot="16200000" flipH="1">
            <a:off x="2009722" y="3782197"/>
            <a:ext cx="769156" cy="6342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3" name="直接箭头连接符 112"/>
          <p:cNvCxnSpPr>
            <a:stCxn id="106" idx="4"/>
            <a:endCxn id="65" idx="0"/>
          </p:cNvCxnSpPr>
          <p:nvPr/>
        </p:nvCxnSpPr>
        <p:spPr bwMode="auto">
          <a:xfrm rot="5400000">
            <a:off x="2528032" y="2922968"/>
            <a:ext cx="723137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3657600" y="20574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16" name="Oval 30"/>
          <p:cNvSpPr>
            <a:spLocks noChangeArrowheads="1"/>
          </p:cNvSpPr>
          <p:nvPr/>
        </p:nvSpPr>
        <p:spPr bwMode="auto">
          <a:xfrm>
            <a:off x="4542600" y="207168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17" name="Oval 30"/>
          <p:cNvSpPr>
            <a:spLocks noChangeArrowheads="1"/>
          </p:cNvSpPr>
          <p:nvPr/>
        </p:nvSpPr>
        <p:spPr bwMode="auto">
          <a:xfrm>
            <a:off x="45426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18" name="Oval 30"/>
          <p:cNvSpPr>
            <a:spLocks noChangeArrowheads="1"/>
          </p:cNvSpPr>
          <p:nvPr/>
        </p:nvSpPr>
        <p:spPr bwMode="auto">
          <a:xfrm>
            <a:off x="5457000" y="328453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19" name="直接箭头连接符 118"/>
          <p:cNvCxnSpPr>
            <a:stCxn id="115" idx="6"/>
            <a:endCxn id="116" idx="2"/>
          </p:cNvCxnSpPr>
          <p:nvPr/>
        </p:nvCxnSpPr>
        <p:spPr bwMode="auto">
          <a:xfrm>
            <a:off x="4161600" y="2309400"/>
            <a:ext cx="3810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>
            <a:stCxn id="116" idx="4"/>
            <a:endCxn id="117" idx="0"/>
          </p:cNvCxnSpPr>
          <p:nvPr/>
        </p:nvCxnSpPr>
        <p:spPr bwMode="auto">
          <a:xfrm rot="5400000">
            <a:off x="4440175" y="2930112"/>
            <a:ext cx="70885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>
            <a:stCxn id="117" idx="6"/>
            <a:endCxn id="118" idx="2"/>
          </p:cNvCxnSpPr>
          <p:nvPr/>
        </p:nvCxnSpPr>
        <p:spPr bwMode="auto">
          <a:xfrm>
            <a:off x="5046600" y="3536537"/>
            <a:ext cx="410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5457000" y="2057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4" name="直接箭头连接符 123"/>
          <p:cNvCxnSpPr>
            <a:stCxn id="117" idx="7"/>
            <a:endCxn id="123" idx="3"/>
          </p:cNvCxnSpPr>
          <p:nvPr/>
        </p:nvCxnSpPr>
        <p:spPr bwMode="auto">
          <a:xfrm rot="5400000" flipH="1" flipV="1">
            <a:off x="4816423" y="2643960"/>
            <a:ext cx="870755" cy="55801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6" name="Oval 30"/>
          <p:cNvSpPr>
            <a:spLocks noChangeArrowheads="1"/>
          </p:cNvSpPr>
          <p:nvPr/>
        </p:nvSpPr>
        <p:spPr bwMode="auto">
          <a:xfrm>
            <a:off x="5457000" y="4410075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27" name="直接箭头连接符 126"/>
          <p:cNvCxnSpPr>
            <a:stCxn id="118" idx="4"/>
            <a:endCxn id="126" idx="0"/>
          </p:cNvCxnSpPr>
          <p:nvPr/>
        </p:nvCxnSpPr>
        <p:spPr bwMode="auto">
          <a:xfrm rot="5400000">
            <a:off x="5398231" y="4099306"/>
            <a:ext cx="621538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0" name="Oval 30"/>
          <p:cNvSpPr>
            <a:spLocks noChangeArrowheads="1"/>
          </p:cNvSpPr>
          <p:nvPr/>
        </p:nvSpPr>
        <p:spPr bwMode="auto">
          <a:xfrm>
            <a:off x="8001000" y="1981200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7620000" y="26844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7239000" y="33876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6828600" y="4120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34" name="直接箭头连接符 133"/>
          <p:cNvCxnSpPr>
            <a:stCxn id="130" idx="3"/>
            <a:endCxn id="131" idx="0"/>
          </p:cNvCxnSpPr>
          <p:nvPr/>
        </p:nvCxnSpPr>
        <p:spPr bwMode="auto">
          <a:xfrm rot="5400000">
            <a:off x="7836901" y="24464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6" name="直接箭头连接符 135"/>
          <p:cNvCxnSpPr>
            <a:stCxn id="131" idx="3"/>
            <a:endCxn id="132" idx="0"/>
          </p:cNvCxnSpPr>
          <p:nvPr/>
        </p:nvCxnSpPr>
        <p:spPr bwMode="auto">
          <a:xfrm rot="5400000">
            <a:off x="7455901" y="3149691"/>
            <a:ext cx="273009" cy="2028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7" name="直接箭头连接符 136"/>
          <p:cNvCxnSpPr>
            <a:stCxn id="132" idx="3"/>
            <a:endCxn id="133" idx="0"/>
          </p:cNvCxnSpPr>
          <p:nvPr/>
        </p:nvCxnSpPr>
        <p:spPr bwMode="auto">
          <a:xfrm rot="5400000">
            <a:off x="7045501" y="3852891"/>
            <a:ext cx="302409" cy="2322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8" name="Oval 30"/>
          <p:cNvSpPr>
            <a:spLocks noChangeArrowheads="1"/>
          </p:cNvSpPr>
          <p:nvPr/>
        </p:nvSpPr>
        <p:spPr bwMode="auto">
          <a:xfrm>
            <a:off x="7696200" y="4090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39" name="直接箭头连接符 138"/>
          <p:cNvCxnSpPr>
            <a:stCxn id="132" idx="5"/>
            <a:endCxn id="138" idx="0"/>
          </p:cNvCxnSpPr>
          <p:nvPr/>
        </p:nvCxnSpPr>
        <p:spPr bwMode="auto">
          <a:xfrm rot="16200000" flipH="1">
            <a:off x="7672191" y="3814790"/>
            <a:ext cx="273009" cy="2790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6400800" y="48822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2" name="直接箭头连接符 141"/>
          <p:cNvCxnSpPr>
            <a:stCxn id="133" idx="3"/>
            <a:endCxn id="141" idx="0"/>
          </p:cNvCxnSpPr>
          <p:nvPr/>
        </p:nvCxnSpPr>
        <p:spPr bwMode="auto">
          <a:xfrm rot="5400000">
            <a:off x="6611701" y="4591491"/>
            <a:ext cx="331809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1418400" y="4843339"/>
            <a:ext cx="1981200" cy="643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zh-CN" altLang="en-US" sz="3200" dirty="0" smtClean="0"/>
              <a:t>有根图</a:t>
            </a:r>
            <a:endParaRPr lang="en-US" altLang="zh-CN" sz="3200" dirty="0"/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152200" y="5464314"/>
            <a:ext cx="2286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/>
              <a:t>DFS</a:t>
            </a:r>
            <a:r>
              <a:rPr lang="zh-CN" altLang="en-US" sz="3200" dirty="0" smtClean="0"/>
              <a:t>生成树</a:t>
            </a:r>
            <a:endParaRPr lang="en-US" altLang="zh-CN" sz="3200" dirty="0"/>
          </a:p>
        </p:txBody>
      </p:sp>
      <p:sp>
        <p:nvSpPr>
          <p:cNvPr id="44" name="右箭头 43"/>
          <p:cNvSpPr/>
          <p:nvPr/>
        </p:nvSpPr>
        <p:spPr bwMode="auto">
          <a:xfrm>
            <a:off x="5990400" y="2971800"/>
            <a:ext cx="762000" cy="288000"/>
          </a:xfrm>
          <a:prstGeom prst="rightArrow">
            <a:avLst/>
          </a:prstGeom>
          <a:solidFill>
            <a:srgbClr val="0000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18" grpId="0" animBg="1"/>
      <p:bldP spid="123" grpId="0" animBg="1"/>
      <p:bldP spid="126" grpId="0" animBg="1"/>
      <p:bldP spid="130" grpId="0" animBg="1"/>
      <p:bldP spid="131" grpId="0" animBg="1"/>
      <p:bldP spid="132" grpId="0" animBg="1"/>
      <p:bldP spid="133" grpId="0" animBg="1"/>
      <p:bldP spid="138" grpId="0" animBg="1"/>
      <p:bldP spid="141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r>
              <a:rPr lang="en-US" altLang="zh-CN" dirty="0" smtClean="0">
                <a:ea typeface="黑体" pitchFamily="2" charset="-122"/>
              </a:rPr>
              <a:t>----</a:t>
            </a:r>
            <a:r>
              <a:rPr lang="zh-CN" altLang="en-US" dirty="0" smtClean="0">
                <a:ea typeface="黑体" pitchFamily="2" charset="-122"/>
              </a:rPr>
              <a:t>几个概念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树边：</a:t>
            </a:r>
            <a:r>
              <a:rPr lang="en-US" altLang="zh-CN" sz="3200" kern="0" dirty="0" smtClean="0">
                <a:latin typeface="+mn-lt"/>
              </a:rPr>
              <a:t>DFS</a:t>
            </a:r>
            <a:r>
              <a:rPr lang="zh-CN" altLang="en-US" sz="3200" kern="0" dirty="0" smtClean="0">
                <a:latin typeface="+mn-lt"/>
              </a:rPr>
              <a:t>生成树中的边；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3200" kern="0" dirty="0" smtClean="0">
                <a:solidFill>
                  <a:srgbClr val="C00000"/>
                </a:solidFill>
              </a:rPr>
              <a:t>后向边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(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反向边、回边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)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：</a:t>
            </a: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</a:rPr>
              <a:t>   </a:t>
            </a:r>
            <a:r>
              <a:rPr lang="zh-CN" altLang="en-US" sz="3200" kern="0" dirty="0" smtClean="0"/>
              <a:t>原图中的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&lt;u, v&gt;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满足：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DFS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生成树中，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u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是</a:t>
            </a:r>
            <a:r>
              <a:rPr lang="en-US" altLang="zh-CN" sz="3200" kern="0" dirty="0" smtClean="0">
                <a:solidFill>
                  <a:srgbClr val="CC0000"/>
                </a:solidFill>
              </a:rPr>
              <a:t>v</a:t>
            </a:r>
            <a:r>
              <a:rPr lang="zh-CN" altLang="en-US" sz="3200" kern="0" dirty="0" smtClean="0">
                <a:solidFill>
                  <a:srgbClr val="CC0000"/>
                </a:solidFill>
              </a:rPr>
              <a:t>的子孙；</a:t>
            </a:r>
            <a:endParaRPr lang="en-US" altLang="zh-CN" sz="3200" kern="0" dirty="0" smtClean="0">
              <a:solidFill>
                <a:srgbClr val="CC0000"/>
              </a:solidFill>
            </a:endParaRPr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  <p:bldP spid="98" grpId="0" animBg="1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有向图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生成树的几个概念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>
              <a:lnSpc>
                <a:spcPct val="12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前向边：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  <a:latin typeface="+mn-lt"/>
              </a:rPr>
              <a:t>   </a:t>
            </a:r>
            <a:r>
              <a:rPr lang="zh-CN" altLang="en-US" sz="3200" kern="0" dirty="0" smtClean="0"/>
              <a:t>原图中的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&lt;u, v&gt;</a:t>
            </a:r>
            <a:r>
              <a:rPr lang="zh-CN" altLang="en-US" sz="3200" kern="0" dirty="0" smtClean="0"/>
              <a:t>，</a:t>
            </a:r>
            <a:endParaRPr lang="en-US" altLang="zh-CN" sz="3200" kern="0" dirty="0" smtClean="0"/>
          </a:p>
          <a:p>
            <a:pPr marL="342900" indent="-3429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</a:t>
            </a:r>
            <a:r>
              <a:rPr lang="zh-CN" altLang="en-US" sz="3200" kern="0" dirty="0" smtClean="0"/>
              <a:t>满足：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在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DFS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生成树中，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是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的祖先；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342900" indent="-34290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</a:rPr>
              <a:t>横跨边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(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横向边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)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：</a:t>
            </a:r>
            <a:r>
              <a:rPr lang="zh-CN" altLang="en-US" sz="3200" kern="0" dirty="0" smtClean="0"/>
              <a:t>所有其他的边；</a:t>
            </a:r>
            <a:endParaRPr lang="en-US" altLang="zh-CN" sz="3200" kern="0" dirty="0" smtClean="0"/>
          </a:p>
        </p:txBody>
      </p: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2209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22098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3657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6" name="直接箭头连接符 55"/>
          <p:cNvCxnSpPr>
            <a:stCxn id="52" idx="5"/>
            <a:endCxn id="54" idx="1"/>
          </p:cNvCxnSpPr>
          <p:nvPr/>
        </p:nvCxnSpPr>
        <p:spPr bwMode="auto">
          <a:xfrm rot="16200000" flipH="1">
            <a:off x="26705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2" idx="4"/>
            <a:endCxn id="53" idx="0"/>
          </p:cNvCxnSpPr>
          <p:nvPr/>
        </p:nvCxnSpPr>
        <p:spPr bwMode="auto">
          <a:xfrm rot="5400000">
            <a:off x="20204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8" name="直接箭头连接符 57"/>
          <p:cNvCxnSpPr>
            <a:stCxn id="54" idx="2"/>
            <a:endCxn id="53" idx="6"/>
          </p:cNvCxnSpPr>
          <p:nvPr/>
        </p:nvCxnSpPr>
        <p:spPr bwMode="auto">
          <a:xfrm rot="10800000">
            <a:off x="27138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36576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箭头连接符 59"/>
          <p:cNvCxnSpPr>
            <a:stCxn id="53" idx="7"/>
            <a:endCxn id="59" idx="3"/>
          </p:cNvCxnSpPr>
          <p:nvPr/>
        </p:nvCxnSpPr>
        <p:spPr bwMode="auto">
          <a:xfrm rot="5400000" flipH="1" flipV="1">
            <a:off x="26633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直接箭头连接符 60"/>
          <p:cNvCxnSpPr>
            <a:stCxn id="59" idx="2"/>
            <a:endCxn id="52" idx="6"/>
          </p:cNvCxnSpPr>
          <p:nvPr/>
        </p:nvCxnSpPr>
        <p:spPr bwMode="auto">
          <a:xfrm rot="10800000" flipV="1">
            <a:off x="27138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8382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72" name="直接箭头连接符 71"/>
          <p:cNvCxnSpPr>
            <a:stCxn id="66" idx="6"/>
            <a:endCxn id="52" idx="2"/>
          </p:cNvCxnSpPr>
          <p:nvPr/>
        </p:nvCxnSpPr>
        <p:spPr bwMode="auto">
          <a:xfrm>
            <a:off x="13422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直接箭头连接符 72"/>
          <p:cNvCxnSpPr>
            <a:stCxn id="59" idx="4"/>
            <a:endCxn id="54" idx="0"/>
          </p:cNvCxnSpPr>
          <p:nvPr/>
        </p:nvCxnSpPr>
        <p:spPr bwMode="auto">
          <a:xfrm rot="5400000">
            <a:off x="34611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Oval 30"/>
          <p:cNvSpPr>
            <a:spLocks noChangeArrowheads="1"/>
          </p:cNvSpPr>
          <p:nvPr/>
        </p:nvSpPr>
        <p:spPr bwMode="auto">
          <a:xfrm>
            <a:off x="838200" y="512765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83" name="直接箭头连接符 82"/>
          <p:cNvCxnSpPr>
            <a:stCxn id="66" idx="4"/>
            <a:endCxn id="82" idx="0"/>
          </p:cNvCxnSpPr>
          <p:nvPr/>
        </p:nvCxnSpPr>
        <p:spPr bwMode="auto">
          <a:xfrm rot="5400000">
            <a:off x="6452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4" name="直接箭头连接符 83"/>
          <p:cNvCxnSpPr>
            <a:stCxn id="82" idx="6"/>
            <a:endCxn id="53" idx="2"/>
          </p:cNvCxnSpPr>
          <p:nvPr/>
        </p:nvCxnSpPr>
        <p:spPr bwMode="auto">
          <a:xfrm>
            <a:off x="13422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63246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3246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91" name="Oval 30"/>
          <p:cNvSpPr>
            <a:spLocks noChangeArrowheads="1"/>
          </p:cNvSpPr>
          <p:nvPr/>
        </p:nvSpPr>
        <p:spPr bwMode="auto">
          <a:xfrm>
            <a:off x="7772400" y="5134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2" name="直接箭头连接符 91"/>
          <p:cNvCxnSpPr>
            <a:stCxn id="89" idx="5"/>
            <a:endCxn id="91" idx="1"/>
          </p:cNvCxnSpPr>
          <p:nvPr/>
        </p:nvCxnSpPr>
        <p:spPr bwMode="auto">
          <a:xfrm rot="16200000" flipH="1">
            <a:off x="6785335" y="4147734"/>
            <a:ext cx="1030331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3" name="直接箭头连接符 92"/>
          <p:cNvCxnSpPr>
            <a:stCxn id="89" idx="4"/>
            <a:endCxn id="90" idx="0"/>
          </p:cNvCxnSpPr>
          <p:nvPr/>
        </p:nvCxnSpPr>
        <p:spPr bwMode="auto">
          <a:xfrm rot="5400000">
            <a:off x="6135244" y="4693443"/>
            <a:ext cx="882713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" name="直接箭头连接符 93"/>
          <p:cNvCxnSpPr>
            <a:stCxn id="91" idx="2"/>
            <a:endCxn id="90" idx="6"/>
          </p:cNvCxnSpPr>
          <p:nvPr/>
        </p:nvCxnSpPr>
        <p:spPr bwMode="auto">
          <a:xfrm rot="10800000">
            <a:off x="6828600" y="5386800"/>
            <a:ext cx="9438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Oval 30"/>
          <p:cNvSpPr>
            <a:spLocks noChangeArrowheads="1"/>
          </p:cNvSpPr>
          <p:nvPr/>
        </p:nvSpPr>
        <p:spPr bwMode="auto">
          <a:xfrm>
            <a:off x="7772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96" name="直接箭头连接符 95"/>
          <p:cNvCxnSpPr>
            <a:stCxn id="90" idx="7"/>
            <a:endCxn id="95" idx="3"/>
          </p:cNvCxnSpPr>
          <p:nvPr/>
        </p:nvCxnSpPr>
        <p:spPr bwMode="auto">
          <a:xfrm rot="5400000" flipH="1" flipV="1">
            <a:off x="6778191" y="4140591"/>
            <a:ext cx="1044618" cy="109141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接箭头连接符 96"/>
          <p:cNvCxnSpPr>
            <a:stCxn id="95" idx="2"/>
            <a:endCxn id="89" idx="6"/>
          </p:cNvCxnSpPr>
          <p:nvPr/>
        </p:nvCxnSpPr>
        <p:spPr bwMode="auto">
          <a:xfrm rot="10800000" flipV="1">
            <a:off x="6828600" y="3985799"/>
            <a:ext cx="9438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8" name="Oval 30"/>
          <p:cNvSpPr>
            <a:spLocks noChangeArrowheads="1"/>
          </p:cNvSpPr>
          <p:nvPr/>
        </p:nvSpPr>
        <p:spPr bwMode="auto">
          <a:xfrm>
            <a:off x="4953000" y="37338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9" name="直接箭头连接符 98"/>
          <p:cNvCxnSpPr>
            <a:stCxn id="98" idx="6"/>
            <a:endCxn id="89" idx="2"/>
          </p:cNvCxnSpPr>
          <p:nvPr/>
        </p:nvCxnSpPr>
        <p:spPr bwMode="auto">
          <a:xfrm>
            <a:off x="5457000" y="3985800"/>
            <a:ext cx="867600" cy="14287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接箭头连接符 99"/>
          <p:cNvCxnSpPr>
            <a:stCxn id="95" idx="4"/>
            <a:endCxn id="91" idx="0"/>
          </p:cNvCxnSpPr>
          <p:nvPr/>
        </p:nvCxnSpPr>
        <p:spPr bwMode="auto">
          <a:xfrm rot="5400000">
            <a:off x="7575900" y="4686300"/>
            <a:ext cx="897000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953000" y="5127657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02" name="直接箭头连接符 101"/>
          <p:cNvCxnSpPr>
            <a:stCxn id="98" idx="4"/>
            <a:endCxn id="101" idx="0"/>
          </p:cNvCxnSpPr>
          <p:nvPr/>
        </p:nvCxnSpPr>
        <p:spPr bwMode="auto">
          <a:xfrm rot="5400000">
            <a:off x="4760072" y="4682728"/>
            <a:ext cx="889857" cy="1588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直接箭头连接符 102"/>
          <p:cNvCxnSpPr>
            <a:stCxn id="101" idx="6"/>
            <a:endCxn id="90" idx="2"/>
          </p:cNvCxnSpPr>
          <p:nvPr/>
        </p:nvCxnSpPr>
        <p:spPr bwMode="auto">
          <a:xfrm>
            <a:off x="5457000" y="5379657"/>
            <a:ext cx="867600" cy="7143"/>
          </a:xfrm>
          <a:prstGeom prst="straightConnector1">
            <a:avLst/>
          </a:prstGeom>
          <a:solidFill>
            <a:srgbClr val="B9FFB9"/>
          </a:solidFill>
          <a:ln w="50800" cap="flat" cmpd="sng" algn="ctr">
            <a:solidFill>
              <a:srgbClr val="990099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遍历方式不同，或 出发顶点不同，</a:t>
            </a:r>
            <a:endParaRPr lang="en-US" altLang="zh-CN" sz="3200" kern="0" dirty="0" smtClean="0">
              <a:latin typeface="+mn-lt"/>
            </a:endParaRPr>
          </a:p>
          <a:p>
            <a:pPr lvl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</a:t>
            </a:r>
            <a:r>
              <a:rPr lang="en-US" altLang="zh-CN" sz="32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 </a:t>
            </a:r>
            <a:r>
              <a:rPr lang="zh-CN" altLang="en-US" sz="3200" kern="0" dirty="0" smtClean="0">
                <a:solidFill>
                  <a:srgbClr val="990099"/>
                </a:solidFill>
                <a:latin typeface="+mn-lt"/>
                <a:sym typeface="Wingdings" pitchFamily="2" charset="2"/>
              </a:rPr>
              <a:t>同一连通图可得到：不同的生成树；</a:t>
            </a:r>
            <a:endParaRPr lang="en-US" altLang="zh-CN" sz="3200" kern="0" dirty="0" smtClean="0">
              <a:solidFill>
                <a:srgbClr val="990099"/>
              </a:solidFill>
              <a:latin typeface="+mn-lt"/>
              <a:sym typeface="Wingdings" pitchFamily="2" charset="2"/>
            </a:endParaRPr>
          </a:p>
          <a:p>
            <a:pPr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耗费：</a:t>
            </a:r>
            <a:r>
              <a:rPr lang="zh-CN" altLang="en-US" sz="3200" kern="0" dirty="0" smtClean="0"/>
              <a:t>生成树中，各边的权值之和；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019800" y="3859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7696200" y="3276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5715000" y="5476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7549896" y="4406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8305800" y="5467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8" idx="2"/>
            <a:endCxn id="37" idx="6"/>
          </p:cNvCxnSpPr>
          <p:nvPr/>
        </p:nvCxnSpPr>
        <p:spPr bwMode="auto">
          <a:xfrm rot="10800000" flipV="1">
            <a:off x="6629400" y="3548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5634832" y="4787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 flipV="1">
            <a:off x="6324600" y="5738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876800" y="5019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4508874" y="4105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4879908" y="4717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4191000" y="5221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4220676" y="4843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直接连接符 32"/>
          <p:cNvCxnSpPr>
            <a:cxnSpLocks noChangeShapeType="1"/>
            <a:stCxn id="50" idx="7"/>
            <a:endCxn id="37" idx="2"/>
          </p:cNvCxnSpPr>
          <p:nvPr/>
        </p:nvCxnSpPr>
        <p:spPr bwMode="auto">
          <a:xfrm rot="5400000" flipH="1" flipV="1">
            <a:off x="5497446" y="3662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8001000" y="4343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70104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6781800" y="3238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9" name="Text Box 32"/>
          <p:cNvSpPr txBox="1">
            <a:spLocks noChangeArrowheads="1"/>
          </p:cNvSpPr>
          <p:nvPr/>
        </p:nvSpPr>
        <p:spPr bwMode="auto">
          <a:xfrm>
            <a:off x="6172200" y="4572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54102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91000" y="4495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029200" y="4419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33" name="直接连接符 28"/>
          <p:cNvCxnSpPr>
            <a:cxnSpLocks noChangeShapeType="1"/>
            <a:stCxn id="41" idx="1"/>
            <a:endCxn id="37" idx="5"/>
          </p:cNvCxnSpPr>
          <p:nvPr/>
        </p:nvCxnSpPr>
        <p:spPr bwMode="auto">
          <a:xfrm rot="16200000" flipV="1">
            <a:off x="6855485" y="4007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7162800" y="4305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4" name="Rectangle 12"/>
          <p:cNvSpPr txBox="1">
            <a:spLocks noChangeArrowheads="1"/>
          </p:cNvSpPr>
          <p:nvPr/>
        </p:nvSpPr>
        <p:spPr bwMode="auto">
          <a:xfrm>
            <a:off x="381000" y="3429000"/>
            <a:ext cx="34290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铺设通信线路，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要求花费最少，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怎么设计</a:t>
            </a:r>
            <a:r>
              <a:rPr lang="en-US" altLang="zh-CN" sz="3000" kern="0" dirty="0" smtClean="0"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15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  <a:latin typeface="+mn-lt"/>
              </a:rPr>
              <a:t> 网络：</a:t>
            </a:r>
            <a:r>
              <a:rPr lang="zh-CN" altLang="en-US" sz="3200" kern="0" dirty="0" smtClean="0">
                <a:latin typeface="+mn-lt"/>
              </a:rPr>
              <a:t>带权的连通图；</a:t>
            </a:r>
            <a:endParaRPr lang="en-US" altLang="zh-CN" sz="3200" kern="0" dirty="0" smtClean="0">
              <a:latin typeface="+mn-lt"/>
            </a:endParaRPr>
          </a:p>
          <a:p>
            <a:pPr marL="72000" lvl="0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3399"/>
                </a:solidFill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(minimal spanning tree)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：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72000"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  </a:t>
            </a:r>
            <a:r>
              <a:rPr lang="zh-CN" altLang="en-US" sz="3200" kern="0" dirty="0" smtClean="0"/>
              <a:t>所有生成树中，</a:t>
            </a:r>
            <a:endParaRPr lang="en-US" altLang="zh-CN" sz="3200" kern="0" dirty="0" smtClean="0"/>
          </a:p>
          <a:p>
            <a:pPr marL="72000"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各边权值之和最小的生成树；</a:t>
            </a:r>
            <a:r>
              <a:rPr lang="en-US" altLang="zh-CN" sz="3200" kern="0" dirty="0" smtClean="0"/>
              <a:t>(</a:t>
            </a:r>
            <a:r>
              <a:rPr lang="zh-CN" altLang="en-US" sz="3200" kern="0" dirty="0" smtClean="0"/>
              <a:t>耗费最低</a:t>
            </a:r>
            <a:r>
              <a:rPr lang="en-US" altLang="zh-CN" sz="3200" kern="0" dirty="0" smtClean="0"/>
              <a:t>)</a:t>
            </a: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6019800" y="42402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7696200" y="365760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5715000" y="585787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1" name="直接连接符 30"/>
          <p:cNvCxnSpPr>
            <a:cxnSpLocks noChangeShapeType="1"/>
            <a:stCxn id="29" idx="5"/>
            <a:endCxn id="32" idx="0"/>
          </p:cNvCxnSpPr>
          <p:nvPr/>
        </p:nvCxnSpPr>
        <p:spPr bwMode="auto">
          <a:xfrm rot="16200000" flipH="1">
            <a:off x="7549896" y="4787646"/>
            <a:ext cx="1727334" cy="3940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8305800" y="5848350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33" name="直接连接符 28"/>
          <p:cNvCxnSpPr>
            <a:cxnSpLocks noChangeShapeType="1"/>
            <a:stCxn id="29" idx="2"/>
            <a:endCxn id="28" idx="6"/>
          </p:cNvCxnSpPr>
          <p:nvPr/>
        </p:nvCxnSpPr>
        <p:spPr bwMode="auto">
          <a:xfrm rot="10800000" flipV="1">
            <a:off x="6629400" y="3929062"/>
            <a:ext cx="1066800" cy="5826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直接连接符 32"/>
          <p:cNvCxnSpPr>
            <a:cxnSpLocks noChangeShapeType="1"/>
            <a:stCxn id="30" idx="0"/>
            <a:endCxn id="28" idx="4"/>
          </p:cNvCxnSpPr>
          <p:nvPr/>
        </p:nvCxnSpPr>
        <p:spPr bwMode="auto">
          <a:xfrm rot="5400000" flipH="1" flipV="1">
            <a:off x="5634832" y="5168107"/>
            <a:ext cx="1074737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直接连接符 32"/>
          <p:cNvCxnSpPr>
            <a:cxnSpLocks noChangeShapeType="1"/>
            <a:stCxn id="32" idx="2"/>
            <a:endCxn id="30" idx="6"/>
          </p:cNvCxnSpPr>
          <p:nvPr/>
        </p:nvCxnSpPr>
        <p:spPr bwMode="auto">
          <a:xfrm rot="10800000" flipV="1">
            <a:off x="6324600" y="6119812"/>
            <a:ext cx="1981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4876800" y="54006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4508874" y="4486275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39" name="直接连接符 28"/>
          <p:cNvCxnSpPr>
            <a:cxnSpLocks noChangeShapeType="1"/>
            <a:stCxn id="37" idx="0"/>
            <a:endCxn id="38" idx="5"/>
          </p:cNvCxnSpPr>
          <p:nvPr/>
        </p:nvCxnSpPr>
        <p:spPr bwMode="auto">
          <a:xfrm rot="16200000" flipV="1">
            <a:off x="4879908" y="5098983"/>
            <a:ext cx="450984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0" name="Oval 30"/>
          <p:cNvSpPr>
            <a:spLocks noChangeArrowheads="1"/>
          </p:cNvSpPr>
          <p:nvPr/>
        </p:nvSpPr>
        <p:spPr bwMode="auto">
          <a:xfrm>
            <a:off x="4191000" y="5602288"/>
            <a:ext cx="609600" cy="542925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41" name="直接连接符 28"/>
          <p:cNvCxnSpPr>
            <a:cxnSpLocks noChangeShapeType="1"/>
            <a:stCxn id="40" idx="0"/>
            <a:endCxn id="38" idx="3"/>
          </p:cNvCxnSpPr>
          <p:nvPr/>
        </p:nvCxnSpPr>
        <p:spPr bwMode="auto">
          <a:xfrm rot="5400000" flipH="1" flipV="1">
            <a:off x="4220676" y="5224816"/>
            <a:ext cx="652597" cy="102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8" idx="7"/>
            <a:endCxn id="28" idx="2"/>
          </p:cNvCxnSpPr>
          <p:nvPr/>
        </p:nvCxnSpPr>
        <p:spPr bwMode="auto">
          <a:xfrm rot="5400000" flipH="1" flipV="1">
            <a:off x="5497446" y="4043430"/>
            <a:ext cx="54108" cy="990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001000" y="47244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7010400" y="556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781800" y="3619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61722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5410200" y="40007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4191000" y="487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5029200" y="4800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50" name="直接连接符 28"/>
          <p:cNvCxnSpPr>
            <a:cxnSpLocks noChangeShapeType="1"/>
            <a:stCxn id="32" idx="1"/>
            <a:endCxn id="28" idx="5"/>
          </p:cNvCxnSpPr>
          <p:nvPr/>
        </p:nvCxnSpPr>
        <p:spPr bwMode="auto">
          <a:xfrm rot="16200000" flipV="1">
            <a:off x="6855485" y="4388270"/>
            <a:ext cx="1224230" cy="18549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7162800" y="46865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 bwMode="auto">
          <a:xfrm>
            <a:off x="762000" y="4114800"/>
            <a:ext cx="2209800" cy="18288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6934200" y="4143600"/>
            <a:ext cx="1676400" cy="180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rgbClr val="2674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</a:t>
            </a:r>
            <a:r>
              <a:rPr lang="en-US" altLang="zh-CN" dirty="0" smtClean="0">
                <a:ea typeface="黑体" pitchFamily="2" charset="-122"/>
              </a:rPr>
              <a:t>MST</a:t>
            </a:r>
            <a:r>
              <a:rPr lang="zh-CN" altLang="en-US" dirty="0" smtClean="0">
                <a:ea typeface="黑体" pitchFamily="2" charset="-122"/>
              </a:rPr>
              <a:t>性质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81000" y="1143000"/>
            <a:ext cx="87630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  网络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，顶点集合</a:t>
            </a:r>
            <a:r>
              <a:rPr lang="en-US" altLang="zh-CN" sz="3200" kern="0" dirty="0" smtClean="0">
                <a:latin typeface="+mn-lt"/>
              </a:rPr>
              <a:t>V</a:t>
            </a:r>
            <a:r>
              <a:rPr lang="zh-CN" altLang="en-US" sz="3200" kern="0" dirty="0" smtClean="0">
                <a:latin typeface="+mn-lt"/>
              </a:rPr>
              <a:t>的真子集：</a:t>
            </a:r>
            <a:r>
              <a:rPr lang="en-US" altLang="zh-CN" sz="3200" kern="0" dirty="0" smtClean="0">
                <a:latin typeface="+mn-lt"/>
              </a:rPr>
              <a:t>U</a:t>
            </a:r>
            <a:r>
              <a:rPr lang="zh-CN" altLang="en-US" sz="3200" kern="0" dirty="0" smtClean="0">
                <a:latin typeface="+mn-lt"/>
              </a:rPr>
              <a:t>和</a:t>
            </a:r>
            <a:r>
              <a:rPr lang="en-US" altLang="zh-CN" sz="3200" kern="0" dirty="0" smtClean="0">
                <a:latin typeface="+mn-lt"/>
              </a:rPr>
              <a:t>V-U</a:t>
            </a:r>
          </a:p>
          <a:p>
            <a:pPr lvl="0">
              <a:lnSpc>
                <a:spcPct val="120000"/>
              </a:lnSpc>
              <a:spcBef>
                <a:spcPts val="900"/>
              </a:spcBef>
              <a:buFont typeface="Arial" pitchFamily="34" charset="0"/>
              <a:buChar char="•"/>
              <a:defRPr/>
            </a:pPr>
            <a:r>
              <a:rPr lang="en-US" altLang="zh-CN" sz="3200" kern="0" dirty="0" smtClean="0">
                <a:latin typeface="+mn-lt"/>
              </a:rPr>
              <a:t>  </a:t>
            </a:r>
            <a:r>
              <a:rPr lang="zh-CN" altLang="en-US" sz="3200" kern="0" dirty="0" smtClean="0">
                <a:latin typeface="+mn-lt"/>
              </a:rPr>
              <a:t>有</a:t>
            </a:r>
            <a:r>
              <a:rPr lang="en-US" altLang="zh-CN" sz="3200" kern="0" dirty="0" smtClean="0"/>
              <a:t>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e=(u, v)</a:t>
            </a:r>
            <a:r>
              <a:rPr lang="zh-CN" altLang="en-US" sz="3200" kern="0" dirty="0" smtClean="0"/>
              <a:t>，且</a:t>
            </a:r>
            <a:r>
              <a:rPr lang="en-US" altLang="zh-CN" sz="3200" kern="0" dirty="0" smtClean="0"/>
              <a:t>u</a:t>
            </a:r>
            <a:r>
              <a:rPr lang="zh-CN" altLang="en-US" sz="3200" b="1" kern="0" dirty="0" smtClean="0"/>
              <a:t>∈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</a:t>
            </a:r>
            <a:r>
              <a:rPr lang="en-US" altLang="zh-CN" sz="3200" kern="0" dirty="0" smtClean="0"/>
              <a:t>, v</a:t>
            </a:r>
            <a:r>
              <a:rPr lang="zh-CN" altLang="en-US" sz="3200" b="1" kern="0" dirty="0" smtClean="0"/>
              <a:t>∈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V-U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若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e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是连通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U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与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V-U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的、权值最小的边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;</a:t>
            </a:r>
            <a:endParaRPr lang="en-US" altLang="zh-CN" sz="3200" kern="0" dirty="0" smtClean="0">
              <a:solidFill>
                <a:srgbClr val="990099"/>
              </a:solidFill>
              <a:latin typeface="+mn-lt"/>
            </a:endParaRPr>
          </a:p>
        </p:txBody>
      </p:sp>
      <p:sp>
        <p:nvSpPr>
          <p:cNvPr id="10" name="Rectangle 12"/>
          <p:cNvSpPr txBox="1">
            <a:spLocks noChangeArrowheads="1"/>
          </p:cNvSpPr>
          <p:nvPr/>
        </p:nvSpPr>
        <p:spPr bwMode="auto">
          <a:xfrm>
            <a:off x="685800" y="3352800"/>
            <a:ext cx="8305800" cy="6096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chemeClr val="bg1"/>
                </a:solidFill>
                <a:latin typeface="+mn-lt"/>
              </a:rPr>
              <a:t>则最小生成树一定包含 最小边</a:t>
            </a:r>
            <a:r>
              <a:rPr lang="en-US" altLang="zh-CN" sz="3200" kern="0" dirty="0" smtClean="0">
                <a:solidFill>
                  <a:schemeClr val="bg1"/>
                </a:solidFill>
                <a:latin typeface="+mn-lt"/>
              </a:rPr>
              <a:t>e=(u, v);</a:t>
            </a:r>
          </a:p>
        </p:txBody>
      </p:sp>
      <p:sp>
        <p:nvSpPr>
          <p:cNvPr id="11" name="下箭头 10"/>
          <p:cNvSpPr/>
          <p:nvPr/>
        </p:nvSpPr>
        <p:spPr bwMode="auto">
          <a:xfrm>
            <a:off x="4495800" y="2997000"/>
            <a:ext cx="381000" cy="432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5" name="直接连接符 14"/>
          <p:cNvCxnSpPr>
            <a:stCxn id="20" idx="6"/>
            <a:endCxn id="27" idx="2"/>
          </p:cNvCxnSpPr>
          <p:nvPr/>
        </p:nvCxnSpPr>
        <p:spPr bwMode="auto">
          <a:xfrm>
            <a:off x="1447800" y="4527600"/>
            <a:ext cx="5791200" cy="2412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接连接符 15"/>
          <p:cNvCxnSpPr>
            <a:stCxn id="21" idx="6"/>
            <a:endCxn id="27" idx="3"/>
          </p:cNvCxnSpPr>
          <p:nvPr/>
        </p:nvCxnSpPr>
        <p:spPr bwMode="auto">
          <a:xfrm flipV="1">
            <a:off x="2286000" y="4845168"/>
            <a:ext cx="4986478" cy="215832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6"/>
            <a:endCxn id="25" idx="2"/>
          </p:cNvCxnSpPr>
          <p:nvPr/>
        </p:nvCxnSpPr>
        <p:spPr bwMode="auto">
          <a:xfrm flipV="1">
            <a:off x="1371600" y="5607000"/>
            <a:ext cx="6324600" cy="63600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12"/>
          <p:cNvSpPr txBox="1">
            <a:spLocks noChangeArrowheads="1"/>
          </p:cNvSpPr>
          <p:nvPr/>
        </p:nvSpPr>
        <p:spPr bwMode="auto">
          <a:xfrm flipH="1">
            <a:off x="3505200" y="4495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e</a:t>
            </a:r>
          </a:p>
        </p:txBody>
      </p:sp>
      <p:sp>
        <p:nvSpPr>
          <p:cNvPr id="32" name="Rectangle 12"/>
          <p:cNvSpPr txBox="1">
            <a:spLocks noChangeArrowheads="1"/>
          </p:cNvSpPr>
          <p:nvPr/>
        </p:nvSpPr>
        <p:spPr bwMode="auto">
          <a:xfrm flipH="1">
            <a:off x="5181600" y="41910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</a:t>
            </a:r>
            <a:r>
              <a:rPr lang="en-US" altLang="zh-CN" sz="3200" kern="0" baseline="30000" dirty="0" smtClean="0">
                <a:latin typeface="+mn-lt"/>
              </a:rPr>
              <a:t>#</a:t>
            </a:r>
          </a:p>
        </p:txBody>
      </p:sp>
      <p:sp>
        <p:nvSpPr>
          <p:cNvPr id="37" name="Rectangle 12"/>
          <p:cNvSpPr txBox="1">
            <a:spLocks noChangeArrowheads="1"/>
          </p:cNvSpPr>
          <p:nvPr/>
        </p:nvSpPr>
        <p:spPr bwMode="auto">
          <a:xfrm flipH="1">
            <a:off x="5029200" y="54864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</a:t>
            </a:r>
            <a:r>
              <a:rPr lang="en-US" altLang="zh-CN" sz="4000" kern="0" dirty="0" smtClean="0">
                <a:latin typeface="+mn-lt"/>
              </a:rPr>
              <a:t>*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1219200" y="4419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2057400" y="4953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143000" y="55626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7696200" y="54990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7239000" y="4660800"/>
            <a:ext cx="228600" cy="216000"/>
          </a:xfrm>
          <a:prstGeom prst="ellipse">
            <a:avLst/>
          </a:prstGeom>
          <a:solidFill>
            <a:srgbClr val="B9FFB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9" name="直接连接符 38"/>
          <p:cNvCxnSpPr>
            <a:stCxn id="21" idx="5"/>
            <a:endCxn id="25" idx="0"/>
          </p:cNvCxnSpPr>
          <p:nvPr/>
        </p:nvCxnSpPr>
        <p:spPr bwMode="auto">
          <a:xfrm rot="16200000" flipH="1">
            <a:off x="4850695" y="2539195"/>
            <a:ext cx="361632" cy="555797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12"/>
          <p:cNvSpPr txBox="1">
            <a:spLocks noChangeArrowheads="1"/>
          </p:cNvSpPr>
          <p:nvPr/>
        </p:nvSpPr>
        <p:spPr bwMode="auto">
          <a:xfrm flipH="1">
            <a:off x="5867400" y="4876800"/>
            <a:ext cx="685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e^</a:t>
            </a:r>
          </a:p>
        </p:txBody>
      </p:sp>
      <p:sp>
        <p:nvSpPr>
          <p:cNvPr id="43" name="矩形 42"/>
          <p:cNvSpPr/>
          <p:nvPr/>
        </p:nvSpPr>
        <p:spPr>
          <a:xfrm>
            <a:off x="838200" y="4800600"/>
            <a:ext cx="4812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642809" y="4762779"/>
            <a:ext cx="891591" cy="647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003399"/>
                </a:solidFill>
              </a:rPr>
              <a:t>V-U</a:t>
            </a:r>
            <a:endParaRPr lang="zh-CN" altLang="en-US" sz="3200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31" grpId="0"/>
      <p:bldP spid="32" grpId="0"/>
      <p:bldP spid="37" grpId="0"/>
      <p:bldP spid="20" grpId="0" animBg="1"/>
      <p:bldP spid="21" grpId="0" animBg="1"/>
      <p:bldP spid="22" grpId="0" animBg="1"/>
      <p:bldP spid="25" grpId="0" animBg="1"/>
      <p:bldP spid="27" grpId="0" animBg="1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个顶点，</a:t>
            </a:r>
            <a:r>
              <a:rPr lang="en-US" altLang="zh-CN" sz="3200" kern="0" dirty="0" smtClean="0">
                <a:latin typeface="+mn-lt"/>
              </a:rPr>
              <a:t>M</a:t>
            </a:r>
            <a:r>
              <a:rPr lang="zh-CN" altLang="en-US" sz="3200" kern="0" dirty="0" smtClean="0">
                <a:latin typeface="+mn-lt"/>
              </a:rPr>
              <a:t>条边；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最小生成树的构造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3434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Prim</a:t>
            </a:r>
            <a:r>
              <a:rPr lang="zh-CN" altLang="en-US" sz="3200" kern="0" dirty="0" smtClean="0">
                <a:latin typeface="+mn-lt"/>
              </a:rPr>
              <a:t>算法 </a:t>
            </a:r>
            <a:r>
              <a:rPr lang="en-US" altLang="zh-CN" sz="3200" kern="0" dirty="0" smtClean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Kruskal</a:t>
            </a:r>
            <a:r>
              <a:rPr lang="zh-CN" altLang="en-US" sz="3200" kern="0" dirty="0" smtClean="0"/>
              <a:t>算法</a:t>
            </a:r>
            <a:r>
              <a:rPr lang="en-US" altLang="zh-CN" sz="3200" kern="0" dirty="0" smtClean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05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共有：</a:t>
            </a:r>
            <a:endParaRPr lang="en-US" altLang="zh-CN" sz="3200" kern="0" dirty="0" smtClean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初始：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6019800" y="38100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590800"/>
            <a:ext cx="64770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>
                <a:solidFill>
                  <a:srgbClr val="990099"/>
                </a:solidFill>
              </a:rPr>
              <a:t>U={n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个顶点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},  TE={n-1</a:t>
            </a:r>
            <a:r>
              <a:rPr lang="zh-CN" altLang="en-US" sz="3200" kern="0" dirty="0" smtClean="0">
                <a:solidFill>
                  <a:srgbClr val="990099"/>
                </a:solidFill>
              </a:rPr>
              <a:t>条边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 </a:t>
            </a:r>
            <a:endParaRPr lang="zh-CN" altLang="en-US" sz="3200" dirty="0">
              <a:solidFill>
                <a:srgbClr val="990099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133600" y="3156025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428000"/>
            <a:ext cx="264687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029200"/>
            <a:ext cx="1826141" cy="7817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9" grpId="0"/>
      <p:bldP spid="10" grpId="0"/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1. Prim</a:t>
            </a:r>
            <a:r>
              <a:rPr lang="zh-CN" altLang="en-US" dirty="0" smtClean="0">
                <a:ea typeface="黑体" pitchFamily="2" charset="-122"/>
              </a:rPr>
              <a:t>算法构造最小生成树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 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990099"/>
                </a:solidFill>
              </a:rPr>
              <a:t>     初始：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U={v</a:t>
            </a:r>
            <a:r>
              <a:rPr lang="en-US" altLang="zh-CN" sz="3200" kern="0" baseline="-25000" dirty="0" smtClean="0">
                <a:solidFill>
                  <a:srgbClr val="990099"/>
                </a:solidFill>
              </a:rPr>
              <a:t>0</a:t>
            </a:r>
            <a:r>
              <a:rPr lang="en-US" altLang="zh-CN" sz="3200" kern="0" dirty="0" smtClean="0">
                <a:solidFill>
                  <a:srgbClr val="990099"/>
                </a:solidFill>
              </a:rPr>
              <a:t>} , TE=Null; </a:t>
            </a:r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在连接“顶点集合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与</a:t>
            </a:r>
            <a:r>
              <a:rPr lang="en-US" altLang="zh-CN" sz="3200" kern="0" dirty="0" smtClean="0"/>
              <a:t>V-U</a:t>
            </a:r>
            <a:r>
              <a:rPr lang="zh-CN" altLang="en-US" sz="3200" kern="0" dirty="0" smtClean="0"/>
              <a:t>”的所有边中，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选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并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U=V</a:t>
            </a:r>
            <a:r>
              <a:rPr lang="zh-CN" altLang="en-US" sz="3200" kern="0" dirty="0" smtClean="0"/>
              <a:t>，结束。</a:t>
            </a:r>
            <a:endParaRPr lang="en-US" altLang="zh-CN" sz="3200" kern="0" dirty="0" smtClean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6354000" y="3669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848600" y="36497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201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667017" y="4665900"/>
            <a:ext cx="1197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001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858000" y="3901724"/>
            <a:ext cx="9906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972969" y="4654169"/>
            <a:ext cx="1113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705600" y="5529674"/>
            <a:ext cx="12954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82296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1628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162800" y="33539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4770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803623" y="4080298"/>
            <a:ext cx="1251755" cy="1290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1600" y="3254514"/>
            <a:ext cx="6553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权值最小的边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(u, v)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TE,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71600" y="3928939"/>
            <a:ext cx="4419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将顶点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v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放入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中；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 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4" name="Oval 30"/>
          <p:cNvSpPr>
            <a:spLocks noChangeArrowheads="1"/>
          </p:cNvSpPr>
          <p:nvPr/>
        </p:nvSpPr>
        <p:spPr bwMode="auto">
          <a:xfrm>
            <a:off x="1676400" y="203980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2743200" y="14860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62000" y="302909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7" name="直接连接符 6"/>
          <p:cNvCxnSpPr>
            <a:cxnSpLocks noChangeShapeType="1"/>
            <a:stCxn id="5" idx="5"/>
            <a:endCxn id="8" idx="0"/>
          </p:cNvCxnSpPr>
          <p:nvPr/>
        </p:nvCxnSpPr>
        <p:spPr bwMode="auto">
          <a:xfrm rot="5400000">
            <a:off x="2544509" y="2300549"/>
            <a:ext cx="1070109" cy="367926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590800" y="30195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9" name="直接连接符 28"/>
          <p:cNvCxnSpPr>
            <a:cxnSpLocks noChangeShapeType="1"/>
            <a:stCxn id="5" idx="3"/>
            <a:endCxn id="4" idx="6"/>
          </p:cNvCxnSpPr>
          <p:nvPr/>
        </p:nvCxnSpPr>
        <p:spPr bwMode="auto">
          <a:xfrm rot="5400000">
            <a:off x="2378334" y="1857124"/>
            <a:ext cx="361806" cy="5464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32"/>
          <p:cNvCxnSpPr>
            <a:cxnSpLocks noChangeShapeType="1"/>
            <a:stCxn id="6" idx="7"/>
            <a:endCxn id="4" idx="3"/>
          </p:cNvCxnSpPr>
          <p:nvPr/>
        </p:nvCxnSpPr>
        <p:spPr bwMode="auto">
          <a:xfrm rot="5400000" flipH="1" flipV="1">
            <a:off x="1221308" y="2564235"/>
            <a:ext cx="605384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8" idx="2"/>
            <a:endCxn id="6" idx="6"/>
          </p:cNvCxnSpPr>
          <p:nvPr/>
        </p:nvCxnSpPr>
        <p:spPr bwMode="auto">
          <a:xfrm rot="10800000" flipV="1">
            <a:off x="1371600" y="3291029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28956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2362200" y="237214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838200" y="885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1828800" y="275258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" name="直接连接符 28"/>
          <p:cNvCxnSpPr>
            <a:cxnSpLocks noChangeShapeType="1"/>
            <a:stCxn id="8" idx="1"/>
            <a:endCxn id="4" idx="5"/>
          </p:cNvCxnSpPr>
          <p:nvPr/>
        </p:nvCxnSpPr>
        <p:spPr bwMode="auto">
          <a:xfrm rot="16200000" flipV="1">
            <a:off x="2140471" y="2559473"/>
            <a:ext cx="595859" cy="48334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Oval 30"/>
          <p:cNvSpPr>
            <a:spLocks noChangeArrowheads="1"/>
          </p:cNvSpPr>
          <p:nvPr/>
        </p:nvSpPr>
        <p:spPr bwMode="auto">
          <a:xfrm>
            <a:off x="1676400" y="876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9" name="直接连接符 28"/>
          <p:cNvCxnSpPr>
            <a:cxnSpLocks noChangeShapeType="1"/>
            <a:stCxn id="18" idx="4"/>
            <a:endCxn id="4" idx="0"/>
          </p:cNvCxnSpPr>
          <p:nvPr/>
        </p:nvCxnSpPr>
        <p:spPr bwMode="auto">
          <a:xfrm rot="5400000">
            <a:off x="1670983" y="172958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7176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4" idx="2"/>
          </p:cNvCxnSpPr>
          <p:nvPr/>
        </p:nvCxnSpPr>
        <p:spPr bwMode="auto">
          <a:xfrm rot="16200000" flipH="1">
            <a:off x="1188923" y="1823786"/>
            <a:ext cx="276081" cy="6988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直接连接符 28"/>
          <p:cNvCxnSpPr>
            <a:cxnSpLocks noChangeShapeType="1"/>
            <a:stCxn id="22" idx="4"/>
            <a:endCxn id="6" idx="0"/>
          </p:cNvCxnSpPr>
          <p:nvPr/>
        </p:nvCxnSpPr>
        <p:spPr bwMode="auto">
          <a:xfrm rot="16200000" flipH="1">
            <a:off x="457200" y="2419492"/>
            <a:ext cx="914400" cy="304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直接连接符 28"/>
          <p:cNvCxnSpPr>
            <a:cxnSpLocks noChangeShapeType="1"/>
            <a:stCxn id="18" idx="2"/>
            <a:endCxn id="22" idx="0"/>
          </p:cNvCxnSpPr>
          <p:nvPr/>
        </p:nvCxnSpPr>
        <p:spPr bwMode="auto">
          <a:xfrm rot="10800000" flipV="1">
            <a:off x="762000" y="1147905"/>
            <a:ext cx="914400" cy="42386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直接连接符 28"/>
          <p:cNvCxnSpPr>
            <a:cxnSpLocks noChangeShapeType="1"/>
            <a:stCxn id="18" idx="6"/>
            <a:endCxn id="5" idx="0"/>
          </p:cNvCxnSpPr>
          <p:nvPr/>
        </p:nvCxnSpPr>
        <p:spPr bwMode="auto">
          <a:xfrm>
            <a:off x="2286000" y="1147905"/>
            <a:ext cx="762000" cy="33813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Text Box 32"/>
          <p:cNvSpPr txBox="1">
            <a:spLocks noChangeArrowheads="1"/>
          </p:cNvSpPr>
          <p:nvPr/>
        </p:nvSpPr>
        <p:spPr bwMode="auto">
          <a:xfrm>
            <a:off x="2590800" y="809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8" name="Text Box 32"/>
          <p:cNvSpPr txBox="1">
            <a:spLocks noChangeArrowheads="1"/>
          </p:cNvSpPr>
          <p:nvPr/>
        </p:nvSpPr>
        <p:spPr bwMode="auto">
          <a:xfrm>
            <a:off x="2362200" y="1571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1143000" y="1647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>
            <a:off x="1676400" y="14193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1" name="Text Box 32"/>
          <p:cNvSpPr txBox="1">
            <a:spLocks noChangeArrowheads="1"/>
          </p:cNvSpPr>
          <p:nvPr/>
        </p:nvSpPr>
        <p:spPr bwMode="auto">
          <a:xfrm>
            <a:off x="609600" y="2409967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2" name="Text Box 32"/>
          <p:cNvSpPr txBox="1">
            <a:spLocks noChangeArrowheads="1"/>
          </p:cNvSpPr>
          <p:nvPr/>
        </p:nvSpPr>
        <p:spPr bwMode="auto">
          <a:xfrm>
            <a:off x="1143000" y="24099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48006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48006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56" name="直接连接符 28"/>
          <p:cNvCxnSpPr>
            <a:cxnSpLocks noChangeShapeType="1"/>
            <a:stCxn id="55" idx="4"/>
            <a:endCxn id="54" idx="0"/>
          </p:cNvCxnSpPr>
          <p:nvPr/>
        </p:nvCxnSpPr>
        <p:spPr bwMode="auto">
          <a:xfrm rot="5400000">
            <a:off x="47951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48006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6934200" y="201944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934200" y="85608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0" name="直接连接符 28"/>
          <p:cNvCxnSpPr>
            <a:cxnSpLocks noChangeShapeType="1"/>
            <a:stCxn id="59" idx="4"/>
            <a:endCxn id="58" idx="0"/>
          </p:cNvCxnSpPr>
          <p:nvPr/>
        </p:nvCxnSpPr>
        <p:spPr bwMode="auto">
          <a:xfrm rot="5400000">
            <a:off x="6928783" y="1709225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934200" y="1399008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61674" y="2981188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7633074" y="233376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64" name="直接连接符 28"/>
          <p:cNvCxnSpPr>
            <a:cxnSpLocks noChangeShapeType="1"/>
            <a:stCxn id="62" idx="1"/>
            <a:endCxn id="58" idx="5"/>
          </p:cNvCxnSpPr>
          <p:nvPr/>
        </p:nvCxnSpPr>
        <p:spPr bwMode="auto">
          <a:xfrm rot="16200000" flipV="1">
            <a:off x="7413818" y="2523567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990600" y="49717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990600" y="38084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68" name="直接连接符 28"/>
          <p:cNvCxnSpPr>
            <a:cxnSpLocks noChangeShapeType="1"/>
            <a:stCxn id="67" idx="4"/>
            <a:endCxn id="66" idx="0"/>
          </p:cNvCxnSpPr>
          <p:nvPr/>
        </p:nvCxnSpPr>
        <p:spPr bwMode="auto">
          <a:xfrm rot="5400000">
            <a:off x="985183" y="46615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Text Box 32"/>
          <p:cNvSpPr txBox="1">
            <a:spLocks noChangeArrowheads="1"/>
          </p:cNvSpPr>
          <p:nvPr/>
        </p:nvSpPr>
        <p:spPr bwMode="auto">
          <a:xfrm>
            <a:off x="990600" y="43513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1918074" y="59335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1689474" y="52860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72" name="直接连接符 28"/>
          <p:cNvCxnSpPr>
            <a:cxnSpLocks noChangeShapeType="1"/>
            <a:stCxn id="70" idx="1"/>
            <a:endCxn id="66" idx="5"/>
          </p:cNvCxnSpPr>
          <p:nvPr/>
        </p:nvCxnSpPr>
        <p:spPr bwMode="auto">
          <a:xfrm rot="16200000" flipV="1">
            <a:off x="1470218" y="54758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3" name="Oval 30"/>
          <p:cNvSpPr>
            <a:spLocks noChangeArrowheads="1"/>
          </p:cNvSpPr>
          <p:nvPr/>
        </p:nvSpPr>
        <p:spPr bwMode="auto">
          <a:xfrm>
            <a:off x="2057400" y="44180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74" name="直接连接符 73"/>
          <p:cNvCxnSpPr>
            <a:cxnSpLocks noChangeShapeType="1"/>
            <a:stCxn id="73" idx="5"/>
            <a:endCxn id="70" idx="0"/>
          </p:cNvCxnSpPr>
          <p:nvPr/>
        </p:nvCxnSpPr>
        <p:spPr bwMode="auto">
          <a:xfrm rot="5400000">
            <a:off x="1874256" y="52300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2286000" y="52945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Oval 30"/>
          <p:cNvSpPr>
            <a:spLocks noChangeArrowheads="1"/>
          </p:cNvSpPr>
          <p:nvPr/>
        </p:nvSpPr>
        <p:spPr bwMode="auto">
          <a:xfrm>
            <a:off x="41148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41148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61" name="直接连接符 28"/>
          <p:cNvCxnSpPr>
            <a:cxnSpLocks noChangeShapeType="1"/>
            <a:stCxn id="160" idx="4"/>
            <a:endCxn id="159" idx="0"/>
          </p:cNvCxnSpPr>
          <p:nvPr/>
        </p:nvCxnSpPr>
        <p:spPr bwMode="auto">
          <a:xfrm rot="5400000">
            <a:off x="41093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41148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Oval 30"/>
          <p:cNvSpPr>
            <a:spLocks noChangeArrowheads="1"/>
          </p:cNvSpPr>
          <p:nvPr/>
        </p:nvSpPr>
        <p:spPr bwMode="auto">
          <a:xfrm>
            <a:off x="50422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48136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5" name="直接连接符 28"/>
          <p:cNvCxnSpPr>
            <a:cxnSpLocks noChangeShapeType="1"/>
            <a:stCxn id="163" idx="1"/>
            <a:endCxn id="159" idx="5"/>
          </p:cNvCxnSpPr>
          <p:nvPr/>
        </p:nvCxnSpPr>
        <p:spPr bwMode="auto">
          <a:xfrm rot="16200000" flipV="1">
            <a:off x="45944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6" name="Oval 30"/>
          <p:cNvSpPr>
            <a:spLocks noChangeArrowheads="1"/>
          </p:cNvSpPr>
          <p:nvPr/>
        </p:nvSpPr>
        <p:spPr bwMode="auto">
          <a:xfrm>
            <a:off x="51816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67" name="直接连接符 166"/>
          <p:cNvCxnSpPr>
            <a:cxnSpLocks noChangeShapeType="1"/>
            <a:stCxn id="166" idx="5"/>
            <a:endCxn id="163" idx="0"/>
          </p:cNvCxnSpPr>
          <p:nvPr/>
        </p:nvCxnSpPr>
        <p:spPr bwMode="auto">
          <a:xfrm rot="5400000">
            <a:off x="49984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8" name="Text Box 32"/>
          <p:cNvSpPr txBox="1">
            <a:spLocks noChangeArrowheads="1"/>
          </p:cNvSpPr>
          <p:nvPr/>
        </p:nvSpPr>
        <p:spPr bwMode="auto">
          <a:xfrm>
            <a:off x="5562600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9" name="Oval 30"/>
          <p:cNvSpPr>
            <a:spLocks noChangeArrowheads="1"/>
          </p:cNvSpPr>
          <p:nvPr/>
        </p:nvSpPr>
        <p:spPr bwMode="auto">
          <a:xfrm>
            <a:off x="29718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70" name="直接连接符 28"/>
          <p:cNvCxnSpPr>
            <a:cxnSpLocks noChangeShapeType="1"/>
            <a:stCxn id="169" idx="5"/>
            <a:endCxn id="159" idx="2"/>
          </p:cNvCxnSpPr>
          <p:nvPr/>
        </p:nvCxnSpPr>
        <p:spPr bwMode="auto">
          <a:xfrm rot="16200000" flipH="1">
            <a:off x="36338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1" name="Text Box 32"/>
          <p:cNvSpPr txBox="1">
            <a:spLocks noChangeArrowheads="1"/>
          </p:cNvSpPr>
          <p:nvPr/>
        </p:nvSpPr>
        <p:spPr bwMode="auto">
          <a:xfrm>
            <a:off x="36576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4" name="Oval 30"/>
          <p:cNvSpPr>
            <a:spLocks noChangeArrowheads="1"/>
          </p:cNvSpPr>
          <p:nvPr/>
        </p:nvSpPr>
        <p:spPr bwMode="auto">
          <a:xfrm>
            <a:off x="7315201" y="4895571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75" name="Oval 30"/>
          <p:cNvSpPr>
            <a:spLocks noChangeArrowheads="1"/>
          </p:cNvSpPr>
          <p:nvPr/>
        </p:nvSpPr>
        <p:spPr bwMode="auto">
          <a:xfrm>
            <a:off x="7315201" y="37322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76" name="直接连接符 28"/>
          <p:cNvCxnSpPr>
            <a:cxnSpLocks noChangeShapeType="1"/>
            <a:stCxn id="175" idx="4"/>
            <a:endCxn id="174" idx="0"/>
          </p:cNvCxnSpPr>
          <p:nvPr/>
        </p:nvCxnSpPr>
        <p:spPr bwMode="auto">
          <a:xfrm rot="5400000">
            <a:off x="7309784" y="4585354"/>
            <a:ext cx="62043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7" name="Text Box 32"/>
          <p:cNvSpPr txBox="1">
            <a:spLocks noChangeArrowheads="1"/>
          </p:cNvSpPr>
          <p:nvPr/>
        </p:nvSpPr>
        <p:spPr bwMode="auto">
          <a:xfrm>
            <a:off x="7315201" y="4275137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8" name="Oval 30"/>
          <p:cNvSpPr>
            <a:spLocks noChangeArrowheads="1"/>
          </p:cNvSpPr>
          <p:nvPr/>
        </p:nvSpPr>
        <p:spPr bwMode="auto">
          <a:xfrm>
            <a:off x="8242675" y="5857317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79" name="Text Box 32"/>
          <p:cNvSpPr txBox="1">
            <a:spLocks noChangeArrowheads="1"/>
          </p:cNvSpPr>
          <p:nvPr/>
        </p:nvSpPr>
        <p:spPr bwMode="auto">
          <a:xfrm>
            <a:off x="8014075" y="52098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80" name="直接连接符 28"/>
          <p:cNvCxnSpPr>
            <a:cxnSpLocks noChangeShapeType="1"/>
            <a:stCxn id="178" idx="1"/>
            <a:endCxn id="174" idx="5"/>
          </p:cNvCxnSpPr>
          <p:nvPr/>
        </p:nvCxnSpPr>
        <p:spPr bwMode="auto">
          <a:xfrm rot="16200000" flipV="1">
            <a:off x="7794819" y="5399696"/>
            <a:ext cx="577839" cy="4964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1" name="Oval 30"/>
          <p:cNvSpPr>
            <a:spLocks noChangeArrowheads="1"/>
          </p:cNvSpPr>
          <p:nvPr/>
        </p:nvSpPr>
        <p:spPr bwMode="auto">
          <a:xfrm>
            <a:off x="8382001" y="4341812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82" name="直接连接符 181"/>
          <p:cNvCxnSpPr>
            <a:cxnSpLocks noChangeShapeType="1"/>
            <a:stCxn id="181" idx="5"/>
            <a:endCxn id="178" idx="0"/>
          </p:cNvCxnSpPr>
          <p:nvPr/>
        </p:nvCxnSpPr>
        <p:spPr bwMode="auto">
          <a:xfrm rot="5400000">
            <a:off x="8198857" y="5153846"/>
            <a:ext cx="1052089" cy="35485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3" name="Text Box 32"/>
          <p:cNvSpPr txBox="1">
            <a:spLocks noChangeArrowheads="1"/>
          </p:cNvSpPr>
          <p:nvPr/>
        </p:nvSpPr>
        <p:spPr bwMode="auto">
          <a:xfrm>
            <a:off x="8610601" y="5218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4" name="Oval 30"/>
          <p:cNvSpPr>
            <a:spLocks noChangeArrowheads="1"/>
          </p:cNvSpPr>
          <p:nvPr/>
        </p:nvSpPr>
        <p:spPr bwMode="auto">
          <a:xfrm>
            <a:off x="6172200" y="4364315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85" name="直接连接符 28"/>
          <p:cNvCxnSpPr>
            <a:cxnSpLocks noChangeShapeType="1"/>
            <a:stCxn id="184" idx="5"/>
            <a:endCxn id="174" idx="2"/>
          </p:cNvCxnSpPr>
          <p:nvPr/>
        </p:nvCxnSpPr>
        <p:spPr bwMode="auto">
          <a:xfrm rot="16200000" flipH="1">
            <a:off x="6834212" y="4686044"/>
            <a:ext cx="339303" cy="62267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6" name="Text Box 32"/>
          <p:cNvSpPr txBox="1">
            <a:spLocks noChangeArrowheads="1"/>
          </p:cNvSpPr>
          <p:nvPr/>
        </p:nvSpPr>
        <p:spPr bwMode="auto">
          <a:xfrm>
            <a:off x="6858001" y="445639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6553200" y="5789613"/>
            <a:ext cx="609600" cy="5429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88" name="直接连接符 28"/>
          <p:cNvCxnSpPr>
            <a:cxnSpLocks noChangeShapeType="1"/>
            <a:stCxn id="184" idx="4"/>
            <a:endCxn id="187" idx="0"/>
          </p:cNvCxnSpPr>
          <p:nvPr/>
        </p:nvCxnSpPr>
        <p:spPr bwMode="auto">
          <a:xfrm rot="16200000" flipH="1">
            <a:off x="6226314" y="5157926"/>
            <a:ext cx="882373" cy="381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9" name="Text Box 32"/>
          <p:cNvSpPr txBox="1">
            <a:spLocks noChangeArrowheads="1"/>
          </p:cNvSpPr>
          <p:nvPr/>
        </p:nvSpPr>
        <p:spPr bwMode="auto">
          <a:xfrm>
            <a:off x="6400800" y="5170488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1" name="直接连接符 190"/>
          <p:cNvCxnSpPr/>
          <p:nvPr/>
        </p:nvCxnSpPr>
        <p:spPr bwMode="auto">
          <a:xfrm rot="5400000">
            <a:off x="1333103" y="5218509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接连接符 193"/>
          <p:cNvCxnSpPr/>
          <p:nvPr/>
        </p:nvCxnSpPr>
        <p:spPr bwMode="auto">
          <a:xfrm rot="5400000">
            <a:off x="4532709" y="5217715"/>
            <a:ext cx="2972594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2" name="椭圆 81"/>
          <p:cNvSpPr/>
          <p:nvPr/>
        </p:nvSpPr>
        <p:spPr bwMode="auto">
          <a:xfrm>
            <a:off x="1295400" y="809767"/>
            <a:ext cx="1295400" cy="762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3" name="椭圆 82"/>
          <p:cNvSpPr/>
          <p:nvPr/>
        </p:nvSpPr>
        <p:spPr bwMode="auto">
          <a:xfrm rot="5400000">
            <a:off x="969150" y="1169317"/>
            <a:ext cx="2019300" cy="1224000"/>
          </a:xfrm>
          <a:prstGeom prst="ellipse">
            <a:avLst/>
          </a:prstGeom>
          <a:noFill/>
          <a:ln w="28575" cap="flat" cmpd="sng" algn="ctr">
            <a:solidFill>
              <a:srgbClr val="CC0066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5" name="任意多边形 84"/>
          <p:cNvSpPr/>
          <p:nvPr/>
        </p:nvSpPr>
        <p:spPr bwMode="auto">
          <a:xfrm>
            <a:off x="962167" y="450376"/>
            <a:ext cx="2681786" cy="3666699"/>
          </a:xfrm>
          <a:custGeom>
            <a:avLst/>
            <a:gdLst>
              <a:gd name="connsiteX0" fmla="*/ 416257 w 2681786"/>
              <a:gd name="connsiteY0" fmla="*/ 232012 h 3666699"/>
              <a:gd name="connsiteX1" fmla="*/ 279779 w 2681786"/>
              <a:gd name="connsiteY1" fmla="*/ 1910687 h 3666699"/>
              <a:gd name="connsiteX2" fmla="*/ 2094932 w 2681786"/>
              <a:gd name="connsiteY2" fmla="*/ 3603009 h 3666699"/>
              <a:gd name="connsiteX3" fmla="*/ 2545308 w 2681786"/>
              <a:gd name="connsiteY3" fmla="*/ 2292824 h 3666699"/>
              <a:gd name="connsiteX4" fmla="*/ 1276066 w 2681786"/>
              <a:gd name="connsiteY4" fmla="*/ 1569493 h 3666699"/>
              <a:gd name="connsiteX5" fmla="*/ 1644555 w 2681786"/>
              <a:gd name="connsiteY5" fmla="*/ 518615 h 3666699"/>
              <a:gd name="connsiteX6" fmla="*/ 416257 w 2681786"/>
              <a:gd name="connsiteY6" fmla="*/ 232012 h 3666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81786" h="3666699">
                <a:moveTo>
                  <a:pt x="416257" y="232012"/>
                </a:moveTo>
                <a:cubicBezTo>
                  <a:pt x="188794" y="464024"/>
                  <a:pt x="0" y="1348854"/>
                  <a:pt x="279779" y="1910687"/>
                </a:cubicBezTo>
                <a:cubicBezTo>
                  <a:pt x="559558" y="2472520"/>
                  <a:pt x="1717344" y="3539319"/>
                  <a:pt x="2094932" y="3603009"/>
                </a:cubicBezTo>
                <a:cubicBezTo>
                  <a:pt x="2472520" y="3666699"/>
                  <a:pt x="2681786" y="2631743"/>
                  <a:pt x="2545308" y="2292824"/>
                </a:cubicBezTo>
                <a:cubicBezTo>
                  <a:pt x="2408830" y="1953905"/>
                  <a:pt x="1426191" y="1865194"/>
                  <a:pt x="1276066" y="1569493"/>
                </a:cubicBezTo>
                <a:cubicBezTo>
                  <a:pt x="1125941" y="1273792"/>
                  <a:pt x="1783307" y="741528"/>
                  <a:pt x="1644555" y="518615"/>
                </a:cubicBezTo>
                <a:cubicBezTo>
                  <a:pt x="1505803" y="295702"/>
                  <a:pt x="643720" y="0"/>
                  <a:pt x="416257" y="232012"/>
                </a:cubicBezTo>
                <a:close/>
              </a:path>
            </a:pathLst>
          </a:custGeom>
          <a:noFill/>
          <a:ln w="28575" cap="flat" cmpd="sng" algn="ctr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6" name="任意多边形 85"/>
          <p:cNvSpPr/>
          <p:nvPr/>
        </p:nvSpPr>
        <p:spPr bwMode="auto">
          <a:xfrm>
            <a:off x="1239672" y="468573"/>
            <a:ext cx="3073020" cy="4012442"/>
          </a:xfrm>
          <a:custGeom>
            <a:avLst/>
            <a:gdLst>
              <a:gd name="connsiteX0" fmla="*/ 1694597 w 3073020"/>
              <a:gd name="connsiteY0" fmla="*/ 191069 h 4012442"/>
              <a:gd name="connsiteX1" fmla="*/ 493594 w 3073020"/>
              <a:gd name="connsiteY1" fmla="*/ 177421 h 4012442"/>
              <a:gd name="connsiteX2" fmla="*/ 2274 w 3073020"/>
              <a:gd name="connsiteY2" fmla="*/ 1255594 h 4012442"/>
              <a:gd name="connsiteX3" fmla="*/ 507241 w 3073020"/>
              <a:gd name="connsiteY3" fmla="*/ 3070746 h 4012442"/>
              <a:gd name="connsiteX4" fmla="*/ 2690883 w 3073020"/>
              <a:gd name="connsiteY4" fmla="*/ 3603009 h 4012442"/>
              <a:gd name="connsiteX5" fmla="*/ 2800065 w 3073020"/>
              <a:gd name="connsiteY5" fmla="*/ 614149 h 4012442"/>
              <a:gd name="connsiteX6" fmla="*/ 1599062 w 3073020"/>
              <a:gd name="connsiteY6" fmla="*/ 191069 h 401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73020" h="4012442">
                <a:moveTo>
                  <a:pt x="1694597" y="191069"/>
                </a:moveTo>
                <a:cubicBezTo>
                  <a:pt x="1235122" y="95534"/>
                  <a:pt x="775648" y="0"/>
                  <a:pt x="493594" y="177421"/>
                </a:cubicBezTo>
                <a:cubicBezTo>
                  <a:pt x="211540" y="354842"/>
                  <a:pt x="0" y="773373"/>
                  <a:pt x="2274" y="1255594"/>
                </a:cubicBezTo>
                <a:cubicBezTo>
                  <a:pt x="4548" y="1737815"/>
                  <a:pt x="59140" y="2679510"/>
                  <a:pt x="507241" y="3070746"/>
                </a:cubicBezTo>
                <a:cubicBezTo>
                  <a:pt x="955342" y="3461982"/>
                  <a:pt x="2308746" y="4012442"/>
                  <a:pt x="2690883" y="3603009"/>
                </a:cubicBezTo>
                <a:cubicBezTo>
                  <a:pt x="3073020" y="3193576"/>
                  <a:pt x="2982035" y="1182806"/>
                  <a:pt x="2800065" y="614149"/>
                </a:cubicBezTo>
                <a:cubicBezTo>
                  <a:pt x="2618095" y="45492"/>
                  <a:pt x="2108578" y="118280"/>
                  <a:pt x="1599062" y="191069"/>
                </a:cubicBezTo>
              </a:path>
            </a:pathLst>
          </a:custGeom>
          <a:noFill/>
          <a:ln w="28575" cap="flat" cmpd="sng" algn="ctr">
            <a:solidFill>
              <a:srgbClr val="007E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7" name="任意多边形 86"/>
          <p:cNvSpPr/>
          <p:nvPr/>
        </p:nvSpPr>
        <p:spPr bwMode="auto">
          <a:xfrm>
            <a:off x="20472" y="457200"/>
            <a:ext cx="4012441" cy="3493827"/>
          </a:xfrm>
          <a:custGeom>
            <a:avLst/>
            <a:gdLst>
              <a:gd name="connsiteX0" fmla="*/ 3091218 w 4012441"/>
              <a:gd name="connsiteY0" fmla="*/ 461749 h 3493827"/>
              <a:gd name="connsiteX1" fmla="*/ 730155 w 4012441"/>
              <a:gd name="connsiteY1" fmla="*/ 257033 h 3493827"/>
              <a:gd name="connsiteX2" fmla="*/ 170597 w 4012441"/>
              <a:gd name="connsiteY2" fmla="*/ 2003946 h 3493827"/>
              <a:gd name="connsiteX3" fmla="*/ 1753737 w 4012441"/>
              <a:gd name="connsiteY3" fmla="*/ 2304197 h 3493827"/>
              <a:gd name="connsiteX4" fmla="*/ 2067635 w 4012441"/>
              <a:gd name="connsiteY4" fmla="*/ 3382370 h 3493827"/>
              <a:gd name="connsiteX5" fmla="*/ 3841844 w 4012441"/>
              <a:gd name="connsiteY5" fmla="*/ 2972937 h 3493827"/>
              <a:gd name="connsiteX6" fmla="*/ 3091218 w 4012441"/>
              <a:gd name="connsiteY6" fmla="*/ 461749 h 3493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2441" h="3493827">
                <a:moveTo>
                  <a:pt x="3091218" y="461749"/>
                </a:moveTo>
                <a:cubicBezTo>
                  <a:pt x="2572603" y="9098"/>
                  <a:pt x="1216925" y="0"/>
                  <a:pt x="730155" y="257033"/>
                </a:cubicBezTo>
                <a:cubicBezTo>
                  <a:pt x="243385" y="514066"/>
                  <a:pt x="0" y="1662752"/>
                  <a:pt x="170597" y="2003946"/>
                </a:cubicBezTo>
                <a:cubicBezTo>
                  <a:pt x="341194" y="2345140"/>
                  <a:pt x="1437564" y="2074460"/>
                  <a:pt x="1753737" y="2304197"/>
                </a:cubicBezTo>
                <a:cubicBezTo>
                  <a:pt x="2069910" y="2533934"/>
                  <a:pt x="1719617" y="3270913"/>
                  <a:pt x="2067635" y="3382370"/>
                </a:cubicBezTo>
                <a:cubicBezTo>
                  <a:pt x="2415653" y="3493827"/>
                  <a:pt x="3671247" y="3464256"/>
                  <a:pt x="3841844" y="2972937"/>
                </a:cubicBezTo>
                <a:cubicBezTo>
                  <a:pt x="4012441" y="2481618"/>
                  <a:pt x="3609833" y="914400"/>
                  <a:pt x="3091218" y="461749"/>
                </a:cubicBezTo>
                <a:close/>
              </a:path>
            </a:pathLst>
          </a:custGeom>
          <a:noFill/>
          <a:ln w="28575" cap="flat" cmpd="sng" algn="ctr">
            <a:solidFill>
              <a:srgbClr val="F56F0B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/>
      <p:bldP spid="58" grpId="0" animBg="1"/>
      <p:bldP spid="59" grpId="0" animBg="1"/>
      <p:bldP spid="61" grpId="0"/>
      <p:bldP spid="62" grpId="0" animBg="1"/>
      <p:bldP spid="63" grpId="0"/>
      <p:bldP spid="66" grpId="0" animBg="1"/>
      <p:bldP spid="67" grpId="0" animBg="1"/>
      <p:bldP spid="69" grpId="0"/>
      <p:bldP spid="70" grpId="0" animBg="1"/>
      <p:bldP spid="71" grpId="0"/>
      <p:bldP spid="73" grpId="0" animBg="1"/>
      <p:bldP spid="75" grpId="0"/>
      <p:bldP spid="159" grpId="0" animBg="1"/>
      <p:bldP spid="160" grpId="0" animBg="1"/>
      <p:bldP spid="162" grpId="0"/>
      <p:bldP spid="163" grpId="0" animBg="1"/>
      <p:bldP spid="164" grpId="0"/>
      <p:bldP spid="166" grpId="0" animBg="1"/>
      <p:bldP spid="168" grpId="0"/>
      <p:bldP spid="169" grpId="0" animBg="1"/>
      <p:bldP spid="171" grpId="0"/>
      <p:bldP spid="174" grpId="0" animBg="1"/>
      <p:bldP spid="175" grpId="0" animBg="1"/>
      <p:bldP spid="177" grpId="0"/>
      <p:bldP spid="178" grpId="0" animBg="1"/>
      <p:bldP spid="179" grpId="0"/>
      <p:bldP spid="181" grpId="0" animBg="1"/>
      <p:bldP spid="183" grpId="0"/>
      <p:bldP spid="184" grpId="0" animBg="1"/>
      <p:bldP spid="186" grpId="0"/>
      <p:bldP spid="187" grpId="0" animBg="1"/>
      <p:bldP spid="189" grpId="0"/>
      <p:bldP spid="82" grpId="0" animBg="1"/>
      <p:bldP spid="82" grpId="1" animBg="1"/>
      <p:bldP spid="83" grpId="0" animBg="1"/>
      <p:bldP spid="83" grpId="1" animBg="1"/>
      <p:bldP spid="85" grpId="0" animBg="1"/>
      <p:bldP spid="85" grpId="1" animBg="1"/>
      <p:bldP spid="86" grpId="0" animBg="1"/>
      <p:bldP spid="86" grpId="1" animBg="1"/>
      <p:bldP spid="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回顾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457200" y="1447800"/>
            <a:ext cx="8686800" cy="3962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图的遍历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(</a:t>
            </a: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搜索、周游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)</a:t>
            </a:r>
          </a:p>
          <a:p>
            <a:pPr marL="342900" lvl="0" indent="-342900" algn="just">
              <a:lnSpc>
                <a:spcPct val="130000"/>
              </a:lnSpc>
              <a:spcBef>
                <a:spcPts val="18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   </a:t>
            </a:r>
            <a:r>
              <a:rPr lang="en-US" altLang="zh-CN" sz="3200" kern="0" dirty="0" smtClean="0">
                <a:latin typeface="+mn-lt"/>
              </a:rPr>
              <a:t>-- </a:t>
            </a:r>
            <a:r>
              <a:rPr lang="zh-CN" altLang="en-US" sz="3200" kern="0" dirty="0" smtClean="0">
                <a:latin typeface="+mn-lt"/>
              </a:rPr>
              <a:t>深度优先搜索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Depth-First Search (DFS)</a:t>
            </a:r>
          </a:p>
          <a:p>
            <a:pPr>
              <a:lnSpc>
                <a:spcPct val="130000"/>
              </a:lnSpc>
              <a:spcBef>
                <a:spcPts val="1800"/>
              </a:spcBef>
              <a:buNone/>
            </a:pPr>
            <a:r>
              <a:rPr lang="zh-CN" altLang="en-US" sz="3200" dirty="0" smtClean="0"/>
              <a:t>   </a:t>
            </a:r>
            <a:r>
              <a:rPr lang="en-US" altLang="zh-CN" sz="3200" dirty="0" smtClean="0"/>
              <a:t>-- </a:t>
            </a:r>
            <a:r>
              <a:rPr lang="zh-CN" altLang="en-US" sz="3200" dirty="0" smtClean="0"/>
              <a:t>广度优先搜索</a:t>
            </a:r>
            <a:endParaRPr lang="en-US" altLang="zh-CN" sz="3200" kern="0" dirty="0" smtClean="0"/>
          </a:p>
          <a:p>
            <a:pPr lvl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3200" kern="0" dirty="0" smtClean="0"/>
              <a:t>       Breadth-First Search (BFS)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7391400" y="294067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801800" y="2057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335200" y="2903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9" name="直接连接符 8"/>
          <p:cNvCxnSpPr>
            <a:cxnSpLocks noChangeShapeType="1"/>
            <a:stCxn id="7" idx="5"/>
            <a:endCxn id="8" idx="0"/>
          </p:cNvCxnSpPr>
          <p:nvPr/>
        </p:nvCxnSpPr>
        <p:spPr bwMode="auto">
          <a:xfrm rot="16200000" flipH="1">
            <a:off x="8201691" y="2517890"/>
            <a:ext cx="415809" cy="355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0" name="直接连接符 28"/>
          <p:cNvCxnSpPr>
            <a:cxnSpLocks noChangeShapeType="1"/>
            <a:stCxn id="7" idx="3"/>
            <a:endCxn id="5" idx="0"/>
          </p:cNvCxnSpPr>
          <p:nvPr/>
        </p:nvCxnSpPr>
        <p:spPr bwMode="auto">
          <a:xfrm rot="5400000">
            <a:off x="7532964" y="2598028"/>
            <a:ext cx="453083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69636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5" idx="3"/>
            <a:endCxn id="11" idx="0"/>
          </p:cNvCxnSpPr>
          <p:nvPr/>
        </p:nvCxnSpPr>
        <p:spPr bwMode="auto">
          <a:xfrm rot="5400000">
            <a:off x="7111538" y="3474928"/>
            <a:ext cx="457735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Oval 30"/>
          <p:cNvSpPr>
            <a:spLocks noChangeArrowheads="1"/>
          </p:cNvSpPr>
          <p:nvPr/>
        </p:nvSpPr>
        <p:spPr bwMode="auto">
          <a:xfrm>
            <a:off x="7801800" y="3828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4" name="直接连接符 28"/>
          <p:cNvCxnSpPr>
            <a:cxnSpLocks noChangeShapeType="1"/>
            <a:stCxn id="5" idx="5"/>
            <a:endCxn id="13" idx="0"/>
          </p:cNvCxnSpPr>
          <p:nvPr/>
        </p:nvCxnSpPr>
        <p:spPr bwMode="auto">
          <a:xfrm rot="16200000" flipH="1">
            <a:off x="7708828" y="3483627"/>
            <a:ext cx="457735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直接连接符 14"/>
          <p:cNvCxnSpPr>
            <a:cxnSpLocks noChangeShapeType="1"/>
            <a:stCxn id="8" idx="2"/>
            <a:endCxn id="5" idx="6"/>
          </p:cNvCxnSpPr>
          <p:nvPr/>
        </p:nvCxnSpPr>
        <p:spPr bwMode="auto">
          <a:xfrm rot="10800000" flipV="1">
            <a:off x="7895400" y="3155400"/>
            <a:ext cx="439800" cy="3727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直接连接符 28"/>
          <p:cNvCxnSpPr>
            <a:cxnSpLocks noChangeShapeType="1"/>
            <a:stCxn id="11" idx="4"/>
            <a:endCxn id="17" idx="0"/>
          </p:cNvCxnSpPr>
          <p:nvPr/>
        </p:nvCxnSpPr>
        <p:spPr bwMode="auto">
          <a:xfrm rot="5400000">
            <a:off x="6914100" y="4452300"/>
            <a:ext cx="4212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" name="Oval 30"/>
          <p:cNvSpPr>
            <a:spLocks noChangeArrowheads="1"/>
          </p:cNvSpPr>
          <p:nvPr/>
        </p:nvSpPr>
        <p:spPr bwMode="auto">
          <a:xfrm>
            <a:off x="6781800" y="475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Prim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zh-CN" altLang="en-US" dirty="0" smtClean="0">
                <a:ea typeface="黑体" pitchFamily="2" charset="-122"/>
              </a:rPr>
              <a:t>如何实现？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 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初始：</a:t>
            </a:r>
            <a:r>
              <a:rPr lang="en-US" altLang="zh-CN" sz="3200" kern="0" dirty="0" smtClean="0"/>
              <a:t>U={v</a:t>
            </a:r>
            <a:r>
              <a:rPr lang="en-US" altLang="zh-CN" sz="3200" kern="0" baseline="-25000" dirty="0" smtClean="0"/>
              <a:t>0</a:t>
            </a:r>
            <a:r>
              <a:rPr lang="en-US" altLang="zh-CN" sz="3200" kern="0" dirty="0" smtClean="0"/>
              <a:t>} , TE=Null; </a:t>
            </a:r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在连接“顶点集合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与</a:t>
            </a:r>
            <a:r>
              <a:rPr lang="en-US" altLang="zh-CN" sz="3200" kern="0" dirty="0" smtClean="0"/>
              <a:t>V-U</a:t>
            </a:r>
            <a:r>
              <a:rPr lang="zh-CN" altLang="en-US" sz="3200" kern="0" dirty="0" smtClean="0"/>
              <a:t>”的所有边中，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选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  </a:t>
            </a:r>
            <a:r>
              <a:rPr lang="zh-CN" altLang="en-US" sz="3200" kern="0" dirty="0" smtClean="0"/>
              <a:t>并</a:t>
            </a:r>
            <a:endParaRPr lang="en-US" altLang="zh-CN" sz="3200" kern="0" dirty="0" smtClean="0"/>
          </a:p>
          <a:p>
            <a:pPr marL="514350" lvl="0" indent="-514350">
              <a:lnSpc>
                <a:spcPct val="140000"/>
              </a:lnSpc>
              <a:spcBef>
                <a:spcPts val="6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U=V</a:t>
            </a:r>
            <a:r>
              <a:rPr lang="zh-CN" altLang="en-US" sz="3200" kern="0" dirty="0" smtClean="0"/>
              <a:t>，结束。</a:t>
            </a:r>
            <a:endParaRPr lang="en-US" altLang="zh-CN" sz="3200" kern="0" dirty="0" smtClean="0"/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6354000" y="36695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848600" y="36497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6201600" y="528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667017" y="4665900"/>
            <a:ext cx="1197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8001000" y="5277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858000" y="3901724"/>
            <a:ext cx="9906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972969" y="4654169"/>
            <a:ext cx="1113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705600" y="5529674"/>
            <a:ext cx="12954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82296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7162800" y="4991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7162800" y="33539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6477000" y="44207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803623" y="4080298"/>
            <a:ext cx="1251755" cy="12906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7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371600" y="3254514"/>
            <a:ext cx="65532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权值最小的边</a:t>
            </a:r>
            <a:r>
              <a:rPr lang="en-US" altLang="zh-CN" sz="3200" kern="0" dirty="0" smtClean="0"/>
              <a:t>(u, v)</a:t>
            </a:r>
            <a:r>
              <a:rPr lang="zh-CN" altLang="en-US" sz="3200" kern="0" dirty="0" smtClean="0"/>
              <a:t>放入</a:t>
            </a:r>
            <a:r>
              <a:rPr lang="en-US" altLang="zh-CN" sz="3200" kern="0" dirty="0" smtClean="0"/>
              <a:t>TE,</a:t>
            </a:r>
            <a:endParaRPr lang="zh-CN" altLang="en-US" sz="3200" dirty="0"/>
          </a:p>
        </p:txBody>
      </p:sp>
      <p:sp>
        <p:nvSpPr>
          <p:cNvPr id="20" name="矩形 19"/>
          <p:cNvSpPr/>
          <p:nvPr/>
        </p:nvSpPr>
        <p:spPr>
          <a:xfrm>
            <a:off x="1371600" y="3928939"/>
            <a:ext cx="4419600" cy="643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200" kern="0" dirty="0" smtClean="0"/>
              <a:t>将顶点</a:t>
            </a:r>
            <a:r>
              <a:rPr lang="en-US" altLang="zh-CN" sz="3200" kern="0" dirty="0" smtClean="0"/>
              <a:t>v</a:t>
            </a:r>
            <a:r>
              <a:rPr lang="zh-CN" altLang="en-US" sz="3200" kern="0" dirty="0" smtClean="0"/>
              <a:t>放入</a:t>
            </a:r>
            <a:r>
              <a:rPr lang="en-US" altLang="zh-CN" sz="3200" kern="0" dirty="0" smtClean="0"/>
              <a:t>U</a:t>
            </a:r>
            <a:r>
              <a:rPr lang="zh-CN" altLang="en-US" sz="3200" kern="0" dirty="0" smtClean="0"/>
              <a:t>中；</a:t>
            </a:r>
            <a:r>
              <a:rPr lang="en-US" altLang="zh-CN" sz="3200" kern="0" dirty="0" smtClean="0"/>
              <a:t> </a:t>
            </a:r>
            <a:endParaRPr lang="zh-CN" altLang="en-US" sz="3200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0" y="5796502"/>
            <a:ext cx="3886200" cy="71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3600" dirty="0" smtClean="0">
                <a:solidFill>
                  <a:srgbClr val="CC0000"/>
                </a:solidFill>
              </a:rPr>
              <a:t>如何表示</a:t>
            </a:r>
            <a:r>
              <a:rPr lang="en-US" altLang="zh-CN" sz="3600" dirty="0" smtClean="0">
                <a:solidFill>
                  <a:srgbClr val="CC0000"/>
                </a:solidFill>
              </a:rPr>
              <a:t>T?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810000" y="5778169"/>
            <a:ext cx="5257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zh-CN" altLang="en-US" sz="3600" dirty="0" smtClean="0">
                <a:solidFill>
                  <a:srgbClr val="CC0000"/>
                </a:solidFill>
              </a:rPr>
              <a:t>如何选权值最小的边</a:t>
            </a:r>
            <a:r>
              <a:rPr lang="en-US" altLang="zh-CN" sz="3600" dirty="0" smtClean="0">
                <a:solidFill>
                  <a:srgbClr val="CC0000"/>
                </a:solidFill>
              </a:rPr>
              <a:t>?</a:t>
            </a:r>
            <a:endParaRPr lang="zh-CN" altLang="en-US" sz="36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68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Prim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zh-CN" altLang="en-US" dirty="0" smtClean="0">
                <a:ea typeface="黑体" pitchFamily="2" charset="-122"/>
              </a:rPr>
              <a:t>如何实现？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47800"/>
            <a:ext cx="6858000" cy="382015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85800" y="5572754"/>
            <a:ext cx="8305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/>
              <a:t>维护的是：每个节点与</a:t>
            </a:r>
            <a:r>
              <a:rPr lang="en-US" altLang="zh-CN" dirty="0" smtClean="0"/>
              <a:t>S</a:t>
            </a:r>
            <a:r>
              <a:rPr lang="zh-CN" altLang="en-US" dirty="0" smtClean="0"/>
              <a:t>中节点相连的权重最小的边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Prim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zh-CN" altLang="en-US" dirty="0" smtClean="0">
                <a:ea typeface="黑体" pitchFamily="2" charset="-122"/>
              </a:rPr>
              <a:t>如何实现？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1" y="1143000"/>
            <a:ext cx="8270343" cy="518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1613215" y="5715000"/>
            <a:ext cx="1828800" cy="3048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81400" y="5541258"/>
            <a:ext cx="4191000" cy="50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2400" dirty="0" smtClean="0">
                <a:solidFill>
                  <a:srgbClr val="CC0000"/>
                </a:solidFill>
              </a:rPr>
              <a:t>该操作最多执行多少次？</a:t>
            </a:r>
            <a:endParaRPr lang="zh-CN" altLang="en-US" sz="2400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6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410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：</a:t>
            </a:r>
            <a:r>
              <a:rPr lang="en-US" altLang="zh-CN" sz="3200" kern="0" dirty="0" smtClean="0">
                <a:latin typeface="+mn-lt"/>
              </a:rPr>
              <a:t>n</a:t>
            </a:r>
            <a:r>
              <a:rPr lang="zh-CN" altLang="en-US" sz="3200" kern="0" dirty="0" smtClean="0">
                <a:latin typeface="+mn-lt"/>
              </a:rPr>
              <a:t>个顶点，</a:t>
            </a:r>
            <a:r>
              <a:rPr lang="en-US" altLang="zh-CN" sz="3200" kern="0" dirty="0" smtClean="0">
                <a:latin typeface="+mn-lt"/>
              </a:rPr>
              <a:t>M</a:t>
            </a:r>
            <a:r>
              <a:rPr lang="zh-CN" altLang="en-US" sz="3200" kern="0" dirty="0" smtClean="0">
                <a:latin typeface="+mn-lt"/>
              </a:rPr>
              <a:t>条边；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最小生成树的构造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914400" y="4572000"/>
            <a:ext cx="7772400" cy="1447800"/>
          </a:xfrm>
          <a:prstGeom prst="rect">
            <a:avLst/>
          </a:prstGeom>
          <a:solidFill>
            <a:srgbClr val="B9E9A1"/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Prim</a:t>
            </a:r>
            <a:r>
              <a:rPr lang="zh-CN" altLang="en-US" sz="3200" kern="0" dirty="0" smtClean="0">
                <a:latin typeface="+mn-lt"/>
              </a:rPr>
              <a:t>算法 </a:t>
            </a:r>
            <a:r>
              <a:rPr lang="en-US" altLang="zh-CN" sz="3200" kern="0" dirty="0" smtClean="0">
                <a:latin typeface="+mn-lt"/>
              </a:rPr>
              <a:t>— 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err="1" smtClean="0"/>
              <a:t>Kruskal</a:t>
            </a:r>
            <a:r>
              <a:rPr lang="zh-CN" altLang="en-US" sz="3200" kern="0" dirty="0" smtClean="0"/>
              <a:t>算法</a:t>
            </a:r>
            <a:r>
              <a:rPr lang="en-US" altLang="zh-CN" sz="3200" kern="0" dirty="0" smtClean="0"/>
              <a:t> — </a:t>
            </a:r>
          </a:p>
        </p:txBody>
      </p:sp>
      <p:sp>
        <p:nvSpPr>
          <p:cNvPr id="33" name="Rectangle 12"/>
          <p:cNvSpPr txBox="1">
            <a:spLocks noChangeArrowheads="1"/>
          </p:cNvSpPr>
          <p:nvPr/>
        </p:nvSpPr>
        <p:spPr bwMode="auto">
          <a:xfrm>
            <a:off x="914400" y="1905000"/>
            <a:ext cx="77724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T=(U, TE)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，</a:t>
            </a:r>
            <a:endParaRPr lang="en-US" altLang="zh-CN" sz="3200" kern="0" dirty="0" smtClean="0">
              <a:solidFill>
                <a:srgbClr val="0000CC"/>
              </a:solidFill>
            </a:endParaRPr>
          </a:p>
          <a:p>
            <a:pPr marL="51435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共有：</a:t>
            </a:r>
            <a:endParaRPr lang="en-US" altLang="zh-CN" sz="3200" kern="0" dirty="0" smtClean="0">
              <a:solidFill>
                <a:srgbClr val="0060A8"/>
              </a:solidFill>
            </a:endParaRPr>
          </a:p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初始：</a:t>
            </a:r>
            <a:endParaRPr lang="en-US" altLang="zh-CN" sz="3200" kern="0" dirty="0" smtClean="0">
              <a:latin typeface="+mn-lt"/>
            </a:endParaRPr>
          </a:p>
        </p:txBody>
      </p:sp>
      <p:sp>
        <p:nvSpPr>
          <p:cNvPr id="34" name="下箭头 33"/>
          <p:cNvSpPr/>
          <p:nvPr/>
        </p:nvSpPr>
        <p:spPr bwMode="auto">
          <a:xfrm>
            <a:off x="3276600" y="4108200"/>
            <a:ext cx="381000" cy="540000"/>
          </a:xfrm>
          <a:prstGeom prst="downArrow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3600" y="2667000"/>
            <a:ext cx="6477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3200" kern="0" dirty="0" smtClean="0"/>
              <a:t>U={n</a:t>
            </a:r>
            <a:r>
              <a:rPr lang="zh-CN" altLang="en-US" sz="3200" kern="0" dirty="0" smtClean="0"/>
              <a:t>个顶点</a:t>
            </a:r>
            <a:r>
              <a:rPr lang="en-US" altLang="zh-CN" sz="3200" kern="0" dirty="0" smtClean="0"/>
              <a:t>},  TE={n-1</a:t>
            </a:r>
            <a:r>
              <a:rPr lang="zh-CN" altLang="en-US" sz="3200" kern="0" dirty="0" smtClean="0"/>
              <a:t>条边</a:t>
            </a:r>
            <a:r>
              <a:rPr lang="en-US" altLang="zh-CN" sz="3200" kern="0" dirty="0" smtClean="0"/>
              <a:t>} </a:t>
            </a:r>
            <a:endParaRPr lang="zh-CN" altLang="en-US" sz="3200" dirty="0"/>
          </a:p>
        </p:txBody>
      </p:sp>
      <p:sp>
        <p:nvSpPr>
          <p:cNvPr id="10" name="矩形 9"/>
          <p:cNvSpPr/>
          <p:nvPr/>
        </p:nvSpPr>
        <p:spPr>
          <a:xfrm>
            <a:off x="2133600" y="3317312"/>
            <a:ext cx="5029200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lvl="0" indent="-514350">
              <a:lnSpc>
                <a:spcPct val="14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U=Null;  TE=Null;</a:t>
            </a:r>
          </a:p>
        </p:txBody>
      </p:sp>
      <p:sp>
        <p:nvSpPr>
          <p:cNvPr id="11" name="矩形 10"/>
          <p:cNvSpPr/>
          <p:nvPr/>
        </p:nvSpPr>
        <p:spPr>
          <a:xfrm>
            <a:off x="3276600" y="4662000"/>
            <a:ext cx="2646878" cy="6430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加边加点法；</a:t>
            </a:r>
            <a:endParaRPr lang="zh-CN" altLang="en-US" sz="3200" dirty="0">
              <a:solidFill>
                <a:srgbClr val="0000CC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810000" y="5257800"/>
            <a:ext cx="1826141" cy="6984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加边法；</a:t>
            </a:r>
            <a:endParaRPr lang="en-US" altLang="zh-CN" sz="3200" kern="0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算法构造最小生成树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   初始：令 </a:t>
            </a:r>
            <a:r>
              <a:rPr lang="en-US" altLang="zh-CN" sz="3200" kern="0" dirty="0" smtClean="0">
                <a:solidFill>
                  <a:srgbClr val="0000CC"/>
                </a:solidFill>
              </a:rPr>
              <a:t>U=V,  TE=Null, 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/>
              <a:t>初始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为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个孤立点，即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个连通子图；</a:t>
            </a:r>
            <a:endParaRPr lang="en-US" altLang="zh-CN" sz="3200" kern="0" dirty="0" smtClean="0"/>
          </a:p>
          <a:p>
            <a:pPr marL="514350" lvl="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选择 </a:t>
            </a:r>
            <a:r>
              <a:rPr lang="en-US" altLang="zh-CN" sz="3200" kern="0" dirty="0" smtClean="0"/>
              <a:t>”E” </a:t>
            </a:r>
            <a:r>
              <a:rPr lang="zh-CN" altLang="en-US" sz="3200" kern="0" dirty="0" smtClean="0"/>
              <a:t>中权值最小的边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s,t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，加入</a:t>
            </a:r>
            <a:r>
              <a:rPr lang="en-US" altLang="zh-CN" sz="3200" kern="0" dirty="0" smtClean="0"/>
              <a:t>TE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 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要求：顶点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s, t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属于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不同的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连通子图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连通；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791200" y="4583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209600" y="4564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6388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218517" y="5389800"/>
            <a:ext cx="816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7362000" y="581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295200" y="4816124"/>
            <a:ext cx="9144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600669" y="5378069"/>
            <a:ext cx="732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142800" y="6063074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7285800" y="5029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523800" y="55253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5238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914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393223" y="4842298"/>
            <a:ext cx="870755" cy="1214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6000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0" y="7620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sz="3200" kern="0" dirty="0" smtClean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1524000" y="20119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24384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09600" y="3001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2227829" y="23509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438400" y="2991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2082321" y="18340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1002346" y="24795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1113600" y="32436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2667000" y="2153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2133600" y="2344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85800" y="858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1524000" y="27246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1921508" y="24747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1524000" y="8485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1446321" y="16822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4572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1056011" y="17959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303975" y="24435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709200" y="11005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2028000" y="11005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2362200" y="781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057400" y="15822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990600" y="1620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14478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533400" y="238207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990600" y="23820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44196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5334000" y="1458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3505200" y="2925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5334000" y="2915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75" name="Oval 30"/>
          <p:cNvSpPr>
            <a:spLocks noChangeArrowheads="1"/>
          </p:cNvSpPr>
          <p:nvPr/>
        </p:nvSpPr>
        <p:spPr bwMode="auto">
          <a:xfrm>
            <a:off x="4419600" y="963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76" name="直接连接符 28"/>
          <p:cNvCxnSpPr>
            <a:cxnSpLocks noChangeShapeType="1"/>
            <a:stCxn id="75" idx="4"/>
            <a:endCxn id="62" idx="0"/>
          </p:cNvCxnSpPr>
          <p:nvPr/>
        </p:nvCxnSpPr>
        <p:spPr bwMode="auto">
          <a:xfrm rot="5400000">
            <a:off x="4352100" y="1787175"/>
            <a:ext cx="6390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Oval 30"/>
          <p:cNvSpPr>
            <a:spLocks noChangeArrowheads="1"/>
          </p:cNvSpPr>
          <p:nvPr/>
        </p:nvSpPr>
        <p:spPr bwMode="auto">
          <a:xfrm>
            <a:off x="3352800" y="1534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85" name="Text Box 32"/>
          <p:cNvSpPr txBox="1">
            <a:spLocks noChangeArrowheads="1"/>
          </p:cNvSpPr>
          <p:nvPr/>
        </p:nvSpPr>
        <p:spPr bwMode="auto">
          <a:xfrm>
            <a:off x="4267200" y="13914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88" name="Oval 30"/>
          <p:cNvSpPr>
            <a:spLocks noChangeArrowheads="1"/>
          </p:cNvSpPr>
          <p:nvPr/>
        </p:nvSpPr>
        <p:spPr bwMode="auto">
          <a:xfrm>
            <a:off x="7315200" y="21066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9" name="Oval 30"/>
          <p:cNvSpPr>
            <a:spLocks noChangeArrowheads="1"/>
          </p:cNvSpPr>
          <p:nvPr/>
        </p:nvSpPr>
        <p:spPr bwMode="auto">
          <a:xfrm>
            <a:off x="8229600" y="14391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0" name="Oval 30"/>
          <p:cNvSpPr>
            <a:spLocks noChangeArrowheads="1"/>
          </p:cNvSpPr>
          <p:nvPr/>
        </p:nvSpPr>
        <p:spPr bwMode="auto">
          <a:xfrm>
            <a:off x="6400800" y="2905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91" name="直接连接符 90"/>
          <p:cNvCxnSpPr>
            <a:cxnSpLocks noChangeShapeType="1"/>
            <a:stCxn id="89" idx="5"/>
            <a:endCxn id="92" idx="0"/>
          </p:cNvCxnSpPr>
          <p:nvPr/>
        </p:nvCxnSpPr>
        <p:spPr bwMode="auto">
          <a:xfrm rot="5400000">
            <a:off x="8057129" y="2293763"/>
            <a:ext cx="10271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2" name="Oval 30"/>
          <p:cNvSpPr>
            <a:spLocks noChangeArrowheads="1"/>
          </p:cNvSpPr>
          <p:nvPr/>
        </p:nvSpPr>
        <p:spPr bwMode="auto">
          <a:xfrm>
            <a:off x="8229600" y="2896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96" name="Text Box 32"/>
          <p:cNvSpPr txBox="1">
            <a:spLocks noChangeArrowheads="1"/>
          </p:cNvSpPr>
          <p:nvPr/>
        </p:nvSpPr>
        <p:spPr bwMode="auto">
          <a:xfrm>
            <a:off x="8534400" y="22490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7315200" y="943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02" name="直接连接符 28"/>
          <p:cNvCxnSpPr>
            <a:cxnSpLocks noChangeShapeType="1"/>
            <a:stCxn id="101" idx="4"/>
            <a:endCxn id="88" idx="0"/>
          </p:cNvCxnSpPr>
          <p:nvPr/>
        </p:nvCxnSpPr>
        <p:spPr bwMode="auto">
          <a:xfrm rot="5400000">
            <a:off x="7237521" y="1776995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3" name="Oval 30"/>
          <p:cNvSpPr>
            <a:spLocks noChangeArrowheads="1"/>
          </p:cNvSpPr>
          <p:nvPr/>
        </p:nvSpPr>
        <p:spPr bwMode="auto">
          <a:xfrm>
            <a:off x="6248400" y="15153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11" name="Text Box 32"/>
          <p:cNvSpPr txBox="1">
            <a:spLocks noChangeArrowheads="1"/>
          </p:cNvSpPr>
          <p:nvPr/>
        </p:nvSpPr>
        <p:spPr bwMode="auto">
          <a:xfrm>
            <a:off x="7162800" y="13724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15" name="直接连接符 114"/>
          <p:cNvCxnSpPr/>
          <p:nvPr/>
        </p:nvCxnSpPr>
        <p:spPr bwMode="auto">
          <a:xfrm rot="5400000">
            <a:off x="229394" y="3656806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8" name="直接连接符 117"/>
          <p:cNvCxnSpPr/>
          <p:nvPr/>
        </p:nvCxnSpPr>
        <p:spPr bwMode="auto">
          <a:xfrm rot="5400000">
            <a:off x="3124994" y="3656807"/>
            <a:ext cx="59436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15240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20" name="Oval 30"/>
          <p:cNvSpPr>
            <a:spLocks noChangeArrowheads="1"/>
          </p:cNvSpPr>
          <p:nvPr/>
        </p:nvSpPr>
        <p:spPr bwMode="auto">
          <a:xfrm>
            <a:off x="24384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6096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22" name="直接连接符 121"/>
          <p:cNvCxnSpPr>
            <a:cxnSpLocks noChangeShapeType="1"/>
            <a:stCxn id="120" idx="5"/>
            <a:endCxn id="123" idx="0"/>
          </p:cNvCxnSpPr>
          <p:nvPr/>
        </p:nvCxnSpPr>
        <p:spPr bwMode="auto">
          <a:xfrm rot="5400000">
            <a:off x="22945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24384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24" name="Text Box 32"/>
          <p:cNvSpPr txBox="1">
            <a:spLocks noChangeArrowheads="1"/>
          </p:cNvSpPr>
          <p:nvPr/>
        </p:nvSpPr>
        <p:spPr bwMode="auto">
          <a:xfrm>
            <a:off x="2667000" y="4999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25" name="Oval 30"/>
          <p:cNvSpPr>
            <a:spLocks noChangeArrowheads="1"/>
          </p:cNvSpPr>
          <p:nvPr/>
        </p:nvSpPr>
        <p:spPr bwMode="auto">
          <a:xfrm>
            <a:off x="15240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26" name="直接连接符 28"/>
          <p:cNvCxnSpPr>
            <a:cxnSpLocks noChangeShapeType="1"/>
            <a:stCxn id="125" idx="4"/>
            <a:endCxn id="119" idx="0"/>
          </p:cNvCxnSpPr>
          <p:nvPr/>
        </p:nvCxnSpPr>
        <p:spPr bwMode="auto">
          <a:xfrm rot="5400000">
            <a:off x="14463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7" name="Oval 30"/>
          <p:cNvSpPr>
            <a:spLocks noChangeArrowheads="1"/>
          </p:cNvSpPr>
          <p:nvPr/>
        </p:nvSpPr>
        <p:spPr bwMode="auto">
          <a:xfrm>
            <a:off x="4572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14478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29" name="直接连接符 128"/>
          <p:cNvCxnSpPr/>
          <p:nvPr/>
        </p:nvCxnSpPr>
        <p:spPr bwMode="auto">
          <a:xfrm>
            <a:off x="0" y="3581400"/>
            <a:ext cx="9144000" cy="1588"/>
          </a:xfrm>
          <a:prstGeom prst="line">
            <a:avLst/>
          </a:prstGeom>
          <a:solidFill>
            <a:srgbClr val="B9FFB9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3" name="直接连接符 28"/>
          <p:cNvCxnSpPr>
            <a:cxnSpLocks noChangeShapeType="1"/>
            <a:stCxn id="127" idx="4"/>
            <a:endCxn id="121" idx="0"/>
          </p:cNvCxnSpPr>
          <p:nvPr/>
        </p:nvCxnSpPr>
        <p:spPr bwMode="auto">
          <a:xfrm rot="16200000" flipH="1">
            <a:off x="3706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4" name="Text Box 32"/>
          <p:cNvSpPr txBox="1">
            <a:spLocks noChangeArrowheads="1"/>
          </p:cNvSpPr>
          <p:nvPr/>
        </p:nvSpPr>
        <p:spPr bwMode="auto">
          <a:xfrm>
            <a:off x="4572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419600" y="48391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36" name="Oval 30"/>
          <p:cNvSpPr>
            <a:spLocks noChangeArrowheads="1"/>
          </p:cNvSpPr>
          <p:nvPr/>
        </p:nvSpPr>
        <p:spPr bwMode="auto">
          <a:xfrm>
            <a:off x="5334000" y="42854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5052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38" name="直接连接符 137"/>
          <p:cNvCxnSpPr>
            <a:cxnSpLocks noChangeShapeType="1"/>
            <a:stCxn id="136" idx="5"/>
            <a:endCxn id="139" idx="0"/>
          </p:cNvCxnSpPr>
          <p:nvPr/>
        </p:nvCxnSpPr>
        <p:spPr bwMode="auto">
          <a:xfrm rot="5400000">
            <a:off x="5190104" y="5111513"/>
            <a:ext cx="96998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334000" y="5685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40" name="Oval 30"/>
          <p:cNvSpPr>
            <a:spLocks noChangeArrowheads="1"/>
          </p:cNvSpPr>
          <p:nvPr/>
        </p:nvSpPr>
        <p:spPr bwMode="auto">
          <a:xfrm>
            <a:off x="4419600" y="36758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41" name="直接连接符 28"/>
          <p:cNvCxnSpPr>
            <a:cxnSpLocks noChangeShapeType="1"/>
            <a:stCxn id="140" idx="4"/>
            <a:endCxn id="135" idx="0"/>
          </p:cNvCxnSpPr>
          <p:nvPr/>
        </p:nvCxnSpPr>
        <p:spPr bwMode="auto">
          <a:xfrm rot="5400000">
            <a:off x="4341921" y="450950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2" name="Oval 30"/>
          <p:cNvSpPr>
            <a:spLocks noChangeArrowheads="1"/>
          </p:cNvSpPr>
          <p:nvPr/>
        </p:nvSpPr>
        <p:spPr bwMode="auto">
          <a:xfrm>
            <a:off x="3352800" y="4361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43" name="Text Box 32"/>
          <p:cNvSpPr txBox="1">
            <a:spLocks noChangeArrowheads="1"/>
          </p:cNvSpPr>
          <p:nvPr/>
        </p:nvSpPr>
        <p:spPr bwMode="auto">
          <a:xfrm>
            <a:off x="4343400" y="421875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4" name="直接连接符 28"/>
          <p:cNvCxnSpPr>
            <a:cxnSpLocks noChangeShapeType="1"/>
            <a:stCxn id="142" idx="4"/>
            <a:endCxn id="137" idx="0"/>
          </p:cNvCxnSpPr>
          <p:nvPr/>
        </p:nvCxnSpPr>
        <p:spPr bwMode="auto">
          <a:xfrm rot="16200000" flipH="1">
            <a:off x="3266250" y="5204175"/>
            <a:ext cx="82950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Text Box 32"/>
          <p:cNvSpPr txBox="1">
            <a:spLocks noChangeArrowheads="1"/>
          </p:cNvSpPr>
          <p:nvPr/>
        </p:nvSpPr>
        <p:spPr bwMode="auto">
          <a:xfrm>
            <a:off x="3352800" y="5034585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029200" y="501554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47" name="直接连接符 28"/>
          <p:cNvCxnSpPr>
            <a:cxnSpLocks noChangeShapeType="1"/>
            <a:stCxn id="139" idx="1"/>
            <a:endCxn id="135" idx="5"/>
          </p:cNvCxnSpPr>
          <p:nvPr/>
        </p:nvCxnSpPr>
        <p:spPr bwMode="auto">
          <a:xfrm rot="16200000" flipV="1">
            <a:off x="4883783" y="5235383"/>
            <a:ext cx="49003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7239000" y="4876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149" name="Oval 30"/>
          <p:cNvSpPr>
            <a:spLocks noChangeArrowheads="1"/>
          </p:cNvSpPr>
          <p:nvPr/>
        </p:nvSpPr>
        <p:spPr bwMode="auto">
          <a:xfrm>
            <a:off x="8153400" y="4161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50" name="Oval 30"/>
          <p:cNvSpPr>
            <a:spLocks noChangeArrowheads="1"/>
          </p:cNvSpPr>
          <p:nvPr/>
        </p:nvSpPr>
        <p:spPr bwMode="auto">
          <a:xfrm>
            <a:off x="6430200" y="57046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51" name="直接连接符 150"/>
          <p:cNvCxnSpPr>
            <a:cxnSpLocks noChangeShapeType="1"/>
            <a:stCxn id="149" idx="5"/>
            <a:endCxn id="152" idx="0"/>
          </p:cNvCxnSpPr>
          <p:nvPr/>
        </p:nvCxnSpPr>
        <p:spPr bwMode="auto">
          <a:xfrm rot="5400000">
            <a:off x="7942829" y="505436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8153400" y="5695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sp>
        <p:nvSpPr>
          <p:cNvPr id="153" name="Oval 30"/>
          <p:cNvSpPr>
            <a:spLocks noChangeArrowheads="1"/>
          </p:cNvSpPr>
          <p:nvPr/>
        </p:nvSpPr>
        <p:spPr bwMode="auto">
          <a:xfrm>
            <a:off x="7239000" y="3657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154" name="直接连接符 28"/>
          <p:cNvCxnSpPr>
            <a:cxnSpLocks noChangeShapeType="1"/>
            <a:stCxn id="153" idx="4"/>
            <a:endCxn id="148" idx="0"/>
          </p:cNvCxnSpPr>
          <p:nvPr/>
        </p:nvCxnSpPr>
        <p:spPr bwMode="auto">
          <a:xfrm rot="5400000">
            <a:off x="7133400" y="4519200"/>
            <a:ext cx="715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5" name="Oval 30"/>
          <p:cNvSpPr>
            <a:spLocks noChangeArrowheads="1"/>
          </p:cNvSpPr>
          <p:nvPr/>
        </p:nvSpPr>
        <p:spPr bwMode="auto">
          <a:xfrm>
            <a:off x="6172200" y="4237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sp>
        <p:nvSpPr>
          <p:cNvPr id="156" name="Text Box 32"/>
          <p:cNvSpPr txBox="1">
            <a:spLocks noChangeArrowheads="1"/>
          </p:cNvSpPr>
          <p:nvPr/>
        </p:nvSpPr>
        <p:spPr bwMode="auto">
          <a:xfrm>
            <a:off x="7162800" y="40949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1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57" name="直接连接符 28"/>
          <p:cNvCxnSpPr>
            <a:cxnSpLocks noChangeShapeType="1"/>
            <a:stCxn id="155" idx="4"/>
            <a:endCxn id="150" idx="0"/>
          </p:cNvCxnSpPr>
          <p:nvPr/>
        </p:nvCxnSpPr>
        <p:spPr bwMode="auto">
          <a:xfrm rot="16200000" flipH="1">
            <a:off x="6071775" y="5094225"/>
            <a:ext cx="96285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Text Box 32"/>
          <p:cNvSpPr txBox="1">
            <a:spLocks noChangeArrowheads="1"/>
          </p:cNvSpPr>
          <p:nvPr/>
        </p:nvSpPr>
        <p:spPr bwMode="auto">
          <a:xfrm>
            <a:off x="6248400" y="5082489"/>
            <a:ext cx="68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9" name="Text Box 32"/>
          <p:cNvSpPr txBox="1">
            <a:spLocks noChangeArrowheads="1"/>
          </p:cNvSpPr>
          <p:nvPr/>
        </p:nvSpPr>
        <p:spPr bwMode="auto">
          <a:xfrm>
            <a:off x="7924800" y="506344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60" name="直接连接符 28"/>
          <p:cNvCxnSpPr>
            <a:cxnSpLocks noChangeShapeType="1"/>
            <a:stCxn id="152" idx="1"/>
          </p:cNvCxnSpPr>
          <p:nvPr/>
        </p:nvCxnSpPr>
        <p:spPr bwMode="auto">
          <a:xfrm rot="16200000" flipV="1">
            <a:off x="7706059" y="5247784"/>
            <a:ext cx="574418" cy="4678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1" name="直接连接符 28"/>
          <p:cNvCxnSpPr>
            <a:cxnSpLocks noChangeShapeType="1"/>
            <a:stCxn id="155" idx="5"/>
            <a:endCxn id="148" idx="1"/>
          </p:cNvCxnSpPr>
          <p:nvPr/>
        </p:nvCxnSpPr>
        <p:spPr bwMode="auto">
          <a:xfrm rot="16200000" flipH="1">
            <a:off x="6816291" y="4454091"/>
            <a:ext cx="282618" cy="710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Text Box 32"/>
          <p:cNvSpPr txBox="1">
            <a:spLocks noChangeArrowheads="1"/>
          </p:cNvSpPr>
          <p:nvPr/>
        </p:nvSpPr>
        <p:spPr bwMode="auto">
          <a:xfrm>
            <a:off x="6705600" y="42761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3" name="Text Box 32"/>
          <p:cNvSpPr txBox="1">
            <a:spLocks noChangeArrowheads="1"/>
          </p:cNvSpPr>
          <p:nvPr/>
        </p:nvSpPr>
        <p:spPr bwMode="auto">
          <a:xfrm>
            <a:off x="8382000" y="4961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4" name="Text Box 32"/>
          <p:cNvSpPr txBox="1">
            <a:spLocks noChangeArrowheads="1"/>
          </p:cNvSpPr>
          <p:nvPr/>
        </p:nvSpPr>
        <p:spPr bwMode="auto">
          <a:xfrm>
            <a:off x="5562600" y="505667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2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64" grpId="0" animBg="1"/>
      <p:bldP spid="66" grpId="0" animBg="1"/>
      <p:bldP spid="75" grpId="0" animBg="1"/>
      <p:bldP spid="77" grpId="0" animBg="1"/>
      <p:bldP spid="85" grpId="0"/>
      <p:bldP spid="88" grpId="0" animBg="1"/>
      <p:bldP spid="89" grpId="0" animBg="1"/>
      <p:bldP spid="90" grpId="0" animBg="1"/>
      <p:bldP spid="92" grpId="0" animBg="1"/>
      <p:bldP spid="96" grpId="0"/>
      <p:bldP spid="101" grpId="0" animBg="1"/>
      <p:bldP spid="103" grpId="0" animBg="1"/>
      <p:bldP spid="111" grpId="0"/>
      <p:bldP spid="119" grpId="0" animBg="1"/>
      <p:bldP spid="120" grpId="0" animBg="1"/>
      <p:bldP spid="121" grpId="0" animBg="1"/>
      <p:bldP spid="123" grpId="0" animBg="1"/>
      <p:bldP spid="124" grpId="0"/>
      <p:bldP spid="125" grpId="0" animBg="1"/>
      <p:bldP spid="127" grpId="0" animBg="1"/>
      <p:bldP spid="128" grpId="0"/>
      <p:bldP spid="134" grpId="0"/>
      <p:bldP spid="135" grpId="0" animBg="1"/>
      <p:bldP spid="136" grpId="0" animBg="1"/>
      <p:bldP spid="137" grpId="0" animBg="1"/>
      <p:bldP spid="139" grpId="0" animBg="1"/>
      <p:bldP spid="140" grpId="0" animBg="1"/>
      <p:bldP spid="142" grpId="0" animBg="1"/>
      <p:bldP spid="143" grpId="0"/>
      <p:bldP spid="145" grpId="0"/>
      <p:bldP spid="146" grpId="0"/>
      <p:bldP spid="148" grpId="0" animBg="1"/>
      <p:bldP spid="149" grpId="0" animBg="1"/>
      <p:bldP spid="150" grpId="0" animBg="1"/>
      <p:bldP spid="152" grpId="0" animBg="1"/>
      <p:bldP spid="153" grpId="0" animBg="1"/>
      <p:bldP spid="155" grpId="0" animBg="1"/>
      <p:bldP spid="156" grpId="0"/>
      <p:bldP spid="158" grpId="0"/>
      <p:bldP spid="159" grpId="0"/>
      <p:bldP spid="162" grpId="0"/>
      <p:bldP spid="163" grpId="0"/>
      <p:bldP spid="16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r>
              <a:rPr lang="zh-CN" altLang="en-US" dirty="0" smtClean="0">
                <a:ea typeface="黑体" pitchFamily="2" charset="-122"/>
              </a:rPr>
              <a:t>如何实现？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9" name="Rectangle 12"/>
          <p:cNvSpPr txBox="1">
            <a:spLocks noChangeArrowheads="1"/>
          </p:cNvSpPr>
          <p:nvPr/>
        </p:nvSpPr>
        <p:spPr bwMode="auto">
          <a:xfrm>
            <a:off x="304800" y="1066800"/>
            <a:ext cx="8839200" cy="5638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30000"/>
              </a:lnSpc>
              <a:spcBef>
                <a:spcPts val="0"/>
              </a:spcBef>
              <a:buAutoNum type="arabicParenBoth"/>
              <a:defRPr/>
            </a:pPr>
            <a:r>
              <a:rPr lang="zh-CN" altLang="en-US" sz="3200" kern="0" dirty="0" smtClean="0">
                <a:latin typeface="+mn-lt"/>
              </a:rPr>
              <a:t>原图 </a:t>
            </a:r>
            <a:r>
              <a:rPr lang="en-US" altLang="zh-CN" sz="3200" kern="0" dirty="0" smtClean="0">
                <a:latin typeface="+mn-lt"/>
              </a:rPr>
              <a:t>G=(V, E)</a:t>
            </a:r>
            <a:r>
              <a:rPr lang="zh-CN" altLang="en-US" sz="3200" kern="0" dirty="0" smtClean="0">
                <a:latin typeface="+mn-lt"/>
              </a:rPr>
              <a:t>，</a:t>
            </a:r>
            <a:r>
              <a:rPr lang="zh-CN" altLang="en-US" sz="3200" kern="0" dirty="0" smtClean="0"/>
              <a:t>最小生成树 </a:t>
            </a:r>
            <a:r>
              <a:rPr lang="en-US" altLang="zh-CN" sz="3200" kern="0" dirty="0" smtClean="0"/>
              <a:t>T=(U, TE)</a:t>
            </a:r>
            <a:endParaRPr lang="en-US" altLang="zh-CN" sz="32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     </a:t>
            </a:r>
            <a:r>
              <a:rPr lang="zh-CN" altLang="en-US" sz="3200" kern="0" dirty="0" smtClean="0"/>
              <a:t>初始：令 </a:t>
            </a:r>
            <a:r>
              <a:rPr lang="en-US" altLang="zh-CN" sz="3200" kern="0" dirty="0" smtClean="0"/>
              <a:t>U=V,  TE=Null, 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</a:t>
            </a:r>
            <a:r>
              <a:rPr lang="en-US" altLang="zh-CN" sz="3200" kern="0" dirty="0" smtClean="0">
                <a:sym typeface="Wingdings" pitchFamily="2" charset="2"/>
              </a:rPr>
              <a:t></a:t>
            </a:r>
            <a:r>
              <a:rPr lang="zh-CN" altLang="en-US" sz="3200" kern="0" dirty="0" smtClean="0"/>
              <a:t>初始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为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个孤立点，即</a:t>
            </a:r>
            <a:r>
              <a:rPr lang="en-US" altLang="zh-CN" sz="3200" kern="0" dirty="0" smtClean="0"/>
              <a:t>n</a:t>
            </a:r>
            <a:r>
              <a:rPr lang="zh-CN" altLang="en-US" sz="3200" kern="0" dirty="0" smtClean="0"/>
              <a:t>个连通子图；</a:t>
            </a:r>
            <a:endParaRPr lang="en-US" altLang="zh-CN" sz="3200" kern="0" dirty="0" smtClean="0"/>
          </a:p>
          <a:p>
            <a:pPr marL="514350" lvl="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(2) </a:t>
            </a:r>
            <a:r>
              <a:rPr lang="zh-CN" altLang="en-US" sz="3200" kern="0" dirty="0" smtClean="0"/>
              <a:t>选择 </a:t>
            </a:r>
            <a:r>
              <a:rPr lang="en-US" altLang="zh-CN" sz="3200" kern="0" dirty="0" smtClean="0"/>
              <a:t>”E” </a:t>
            </a:r>
            <a:r>
              <a:rPr lang="zh-CN" altLang="en-US" sz="3200" kern="0" dirty="0" smtClean="0"/>
              <a:t>中权值最小的边</a:t>
            </a:r>
            <a:r>
              <a:rPr lang="en-US" altLang="zh-CN" sz="3200" kern="0" dirty="0" smtClean="0"/>
              <a:t>(</a:t>
            </a:r>
            <a:r>
              <a:rPr lang="en-US" altLang="zh-CN" sz="3200" kern="0" dirty="0" err="1" smtClean="0"/>
              <a:t>s,t</a:t>
            </a:r>
            <a:r>
              <a:rPr lang="en-US" altLang="zh-CN" sz="3200" kern="0" dirty="0" smtClean="0"/>
              <a:t>)</a:t>
            </a:r>
            <a:r>
              <a:rPr lang="zh-CN" altLang="en-US" sz="3200" kern="0" dirty="0" smtClean="0"/>
              <a:t>，加入</a:t>
            </a:r>
            <a:r>
              <a:rPr lang="en-US" altLang="zh-CN" sz="3200" kern="0" dirty="0" smtClean="0"/>
              <a:t>TE</a:t>
            </a: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/>
              <a:t>      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要求：顶点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s, t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属于</a:t>
            </a:r>
            <a:r>
              <a:rPr lang="zh-CN" altLang="en-US" sz="3200" kern="0" dirty="0" smtClean="0">
                <a:solidFill>
                  <a:srgbClr val="0000CC"/>
                </a:solidFill>
              </a:rPr>
              <a:t>不同的</a:t>
            </a:r>
            <a:r>
              <a:rPr lang="zh-CN" altLang="en-US" sz="3200" kern="0" dirty="0" smtClean="0">
                <a:solidFill>
                  <a:srgbClr val="C00000"/>
                </a:solidFill>
              </a:rPr>
              <a:t>连通子图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;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en-US" altLang="zh-CN" sz="3200" kern="0" dirty="0" smtClean="0"/>
              <a:t>(3) </a:t>
            </a:r>
            <a:r>
              <a:rPr lang="zh-CN" altLang="en-US" sz="3200" kern="0" dirty="0" smtClean="0"/>
              <a:t>重复</a:t>
            </a:r>
            <a:r>
              <a:rPr lang="en-US" altLang="zh-CN" sz="3200" kern="0" dirty="0" smtClean="0"/>
              <a:t>(2)</a:t>
            </a:r>
            <a:r>
              <a:rPr lang="zh-CN" altLang="en-US" sz="3200" kern="0" dirty="0" smtClean="0"/>
              <a:t>，直到 </a:t>
            </a:r>
            <a:r>
              <a:rPr lang="en-US" altLang="zh-CN" sz="3200" kern="0" dirty="0" smtClean="0"/>
              <a:t>T</a:t>
            </a:r>
            <a:r>
              <a:rPr lang="zh-CN" altLang="en-US" sz="3200" kern="0" dirty="0" smtClean="0"/>
              <a:t>连通；</a:t>
            </a:r>
            <a:r>
              <a:rPr lang="en-US" altLang="zh-CN" sz="3200" kern="0" dirty="0" smtClean="0">
                <a:solidFill>
                  <a:srgbClr val="C00000"/>
                </a:solidFill>
              </a:rPr>
              <a:t> </a:t>
            </a: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  <a:p>
            <a:pPr marL="514350" indent="-514350">
              <a:lnSpc>
                <a:spcPct val="130000"/>
              </a:lnSpc>
              <a:spcBef>
                <a:spcPts val="1200"/>
              </a:spcBef>
              <a:buNone/>
              <a:defRPr/>
            </a:pPr>
            <a:endParaRPr lang="en-US" altLang="zh-CN" sz="3200" kern="0" dirty="0" smtClean="0">
              <a:solidFill>
                <a:srgbClr val="C00000"/>
              </a:solidFill>
            </a:endParaRPr>
          </a:p>
        </p:txBody>
      </p:sp>
      <p:sp>
        <p:nvSpPr>
          <p:cNvPr id="5" name="Oval 30"/>
          <p:cNvSpPr>
            <a:spLocks noChangeArrowheads="1"/>
          </p:cNvSpPr>
          <p:nvPr/>
        </p:nvSpPr>
        <p:spPr bwMode="auto">
          <a:xfrm>
            <a:off x="5791200" y="45839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" name="Oval 30"/>
          <p:cNvSpPr>
            <a:spLocks noChangeArrowheads="1"/>
          </p:cNvSpPr>
          <p:nvPr/>
        </p:nvSpPr>
        <p:spPr bwMode="auto">
          <a:xfrm>
            <a:off x="7209600" y="45641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5638800" y="5820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8" name="直接连接符 7"/>
          <p:cNvCxnSpPr>
            <a:cxnSpLocks noChangeShapeType="1"/>
            <a:stCxn id="6" idx="5"/>
            <a:endCxn id="9" idx="0"/>
          </p:cNvCxnSpPr>
          <p:nvPr/>
        </p:nvCxnSpPr>
        <p:spPr bwMode="auto">
          <a:xfrm rot="5400000">
            <a:off x="7218517" y="5389800"/>
            <a:ext cx="816759" cy="257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7362000" y="5811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0" name="直接连接符 28"/>
          <p:cNvCxnSpPr>
            <a:cxnSpLocks noChangeShapeType="1"/>
            <a:stCxn id="6" idx="2"/>
            <a:endCxn id="5" idx="6"/>
          </p:cNvCxnSpPr>
          <p:nvPr/>
        </p:nvCxnSpPr>
        <p:spPr bwMode="auto">
          <a:xfrm rot="10800000" flipV="1">
            <a:off x="6295200" y="4816124"/>
            <a:ext cx="914400" cy="1981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" name="直接连接符 32"/>
          <p:cNvCxnSpPr>
            <a:cxnSpLocks noChangeShapeType="1"/>
            <a:stCxn id="7" idx="0"/>
            <a:endCxn id="5" idx="4"/>
          </p:cNvCxnSpPr>
          <p:nvPr/>
        </p:nvCxnSpPr>
        <p:spPr bwMode="auto">
          <a:xfrm rot="5400000" flipH="1" flipV="1">
            <a:off x="5600669" y="5378069"/>
            <a:ext cx="732662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直接连接符 32"/>
          <p:cNvCxnSpPr>
            <a:cxnSpLocks noChangeShapeType="1"/>
            <a:stCxn id="9" idx="2"/>
            <a:endCxn id="7" idx="6"/>
          </p:cNvCxnSpPr>
          <p:nvPr/>
        </p:nvCxnSpPr>
        <p:spPr bwMode="auto">
          <a:xfrm rot="10800000" flipV="1">
            <a:off x="6142800" y="6063074"/>
            <a:ext cx="12192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" name="Text Box 32"/>
          <p:cNvSpPr txBox="1">
            <a:spLocks noChangeArrowheads="1"/>
          </p:cNvSpPr>
          <p:nvPr/>
        </p:nvSpPr>
        <p:spPr bwMode="auto">
          <a:xfrm>
            <a:off x="7285800" y="5029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6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6523800" y="552532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5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6523800" y="426830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4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914200" y="5181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3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cxnSp>
        <p:nvCxnSpPr>
          <p:cNvPr id="17" name="直接连接符 28"/>
          <p:cNvCxnSpPr>
            <a:cxnSpLocks noChangeShapeType="1"/>
            <a:stCxn id="9" idx="1"/>
            <a:endCxn id="5" idx="5"/>
          </p:cNvCxnSpPr>
          <p:nvPr/>
        </p:nvCxnSpPr>
        <p:spPr bwMode="auto">
          <a:xfrm rot="16200000" flipV="1">
            <a:off x="6393223" y="4842298"/>
            <a:ext cx="870755" cy="1214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6600000" y="49530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518E"/>
                </a:solidFill>
              </a:rPr>
              <a:t>7</a:t>
            </a:r>
            <a:endParaRPr lang="en-US" altLang="zh-CN" sz="3200" baseline="-25000" dirty="0">
              <a:solidFill>
                <a:srgbClr val="00518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7200" y="5829021"/>
            <a:ext cx="4953000" cy="643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sz="3200" dirty="0" smtClean="0">
                <a:solidFill>
                  <a:srgbClr val="C00000"/>
                </a:solidFill>
              </a:rPr>
              <a:t>顶点贴上连通子图的标签！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9144000" cy="5257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1. </a:t>
            </a:r>
            <a:r>
              <a:rPr lang="zh-CN" altLang="en-US" sz="3000" kern="0" dirty="0" smtClean="0">
                <a:latin typeface="+mn-lt"/>
              </a:rPr>
              <a:t>顶点表：</a:t>
            </a:r>
            <a:r>
              <a:rPr lang="en-US" altLang="zh-CN" sz="3000" kern="0" dirty="0" smtClean="0">
                <a:latin typeface="+mn-lt"/>
              </a:rPr>
              <a:t>{A, B, C, D, E, F}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  边的升序：       </a:t>
            </a:r>
            <a:r>
              <a:rPr lang="en-US" altLang="zh-CN" sz="3000" kern="0" dirty="0" smtClean="0">
                <a:latin typeface="+mn-lt"/>
              </a:rPr>
              <a:t>(0,2,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1</a:t>
            </a:r>
            <a:r>
              <a:rPr lang="en-US" altLang="zh-CN" sz="3000" kern="0" dirty="0" smtClean="0">
                <a:latin typeface="+mn-lt"/>
              </a:rPr>
              <a:t>), (3,5,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2</a:t>
            </a:r>
            <a:r>
              <a:rPr lang="en-US" altLang="zh-CN" sz="3000" kern="0" dirty="0" smtClean="0">
                <a:latin typeface="+mn-lt"/>
              </a:rPr>
              <a:t>),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(1,4,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3</a:t>
            </a:r>
            <a:r>
              <a:rPr lang="en-US" altLang="zh-CN" sz="3000" kern="0" dirty="0" smtClean="0">
                <a:latin typeface="+mn-lt"/>
              </a:rPr>
              <a:t>), (2,5,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4</a:t>
            </a:r>
            <a:r>
              <a:rPr lang="en-US" altLang="zh-CN" sz="3000" kern="0" dirty="0" smtClean="0">
                <a:latin typeface="+mn-lt"/>
              </a:rPr>
              <a:t>), (0,3,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(1,2,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(2,3,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(2,4,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5</a:t>
            </a:r>
            <a:r>
              <a:rPr lang="en-US" altLang="zh-CN" sz="3000" kern="0" dirty="0" smtClean="0">
                <a:latin typeface="+mn-lt"/>
              </a:rPr>
              <a:t>), (0,1,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 smtClean="0">
                <a:latin typeface="+mn-lt"/>
              </a:rPr>
              <a:t>), (4,5,</a:t>
            </a: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6</a:t>
            </a:r>
            <a:r>
              <a:rPr lang="en-US" altLang="zh-CN" sz="3000" kern="0" dirty="0" smtClean="0">
                <a:latin typeface="+mn-lt"/>
              </a:rPr>
              <a:t>)</a:t>
            </a: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2. </a:t>
            </a:r>
            <a:r>
              <a:rPr lang="zh-CN" altLang="en-US" sz="3000" kern="0" dirty="0" smtClean="0">
                <a:latin typeface="+mn-lt"/>
              </a:rPr>
              <a:t>从最小边开始试探：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若两个顶点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n-lt"/>
              </a:rPr>
              <a:t>属于不同的连通子图，</a:t>
            </a:r>
            <a:endParaRPr lang="en-US" altLang="zh-CN" sz="3000" kern="0" dirty="0" smtClean="0">
              <a:solidFill>
                <a:srgbClr val="C00000"/>
              </a:solidFill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r>
              <a:rPr lang="zh-CN" altLang="en-US" sz="3000" kern="0" dirty="0" smtClean="0">
                <a:latin typeface="+mn-lt"/>
              </a:rPr>
              <a:t>否则，跳过该边；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3. </a:t>
            </a:r>
            <a:r>
              <a:rPr lang="zh-CN" altLang="en-US" sz="3000" kern="0" dirty="0" smtClean="0">
                <a:latin typeface="+mn-lt"/>
              </a:rPr>
              <a:t>重复</a:t>
            </a:r>
            <a:r>
              <a:rPr lang="en-US" altLang="zh-CN" sz="3000" kern="0" dirty="0" smtClean="0">
                <a:latin typeface="+mn-lt"/>
              </a:rPr>
              <a:t>2</a:t>
            </a:r>
            <a:r>
              <a:rPr lang="zh-CN" altLang="en-US" sz="3000" kern="0" dirty="0" smtClean="0">
                <a:latin typeface="+mn-lt"/>
              </a:rPr>
              <a:t>，直到所有边试探结束。</a:t>
            </a:r>
            <a:endParaRPr lang="en-US" altLang="zh-CN" sz="3000" kern="0" dirty="0" smtClean="0">
              <a:latin typeface="+mn-lt"/>
            </a:endParaRPr>
          </a:p>
          <a:p>
            <a:pPr marL="514350" lvl="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 </a:t>
            </a:r>
            <a:endParaRPr lang="en-US" altLang="zh-CN" sz="30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Oval 30"/>
          <p:cNvSpPr>
            <a:spLocks noChangeArrowheads="1"/>
          </p:cNvSpPr>
          <p:nvPr/>
        </p:nvSpPr>
        <p:spPr bwMode="auto">
          <a:xfrm>
            <a:off x="7315200" y="231670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8229600" y="17629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400800" y="330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" name="直接连接符 9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5400000">
            <a:off x="8019029" y="2655713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8229600" y="32964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2" name="直接连接符 28"/>
          <p:cNvCxnSpPr>
            <a:cxnSpLocks noChangeShapeType="1"/>
            <a:stCxn id="8" idx="3"/>
            <a:endCxn id="7" idx="6"/>
          </p:cNvCxnSpPr>
          <p:nvPr/>
        </p:nvCxnSpPr>
        <p:spPr bwMode="auto">
          <a:xfrm rot="5400000">
            <a:off x="7873521" y="2138821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直接连接符 32"/>
          <p:cNvCxnSpPr>
            <a:cxnSpLocks noChangeShapeType="1"/>
            <a:stCxn id="9" idx="7"/>
            <a:endCxn id="7" idx="3"/>
          </p:cNvCxnSpPr>
          <p:nvPr/>
        </p:nvCxnSpPr>
        <p:spPr bwMode="auto">
          <a:xfrm rot="5400000" flipH="1" flipV="1">
            <a:off x="6793546" y="2784346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直接连接符 32"/>
          <p:cNvCxnSpPr>
            <a:cxnSpLocks noChangeShapeType="1"/>
            <a:stCxn id="11" idx="2"/>
            <a:endCxn id="9" idx="6"/>
          </p:cNvCxnSpPr>
          <p:nvPr/>
        </p:nvCxnSpPr>
        <p:spPr bwMode="auto">
          <a:xfrm rot="10800000" flipV="1">
            <a:off x="6904800" y="3548474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8458200" y="2458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924800" y="2649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6705600" y="1066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7315200" y="3029496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19" name="直接连接符 28"/>
          <p:cNvCxnSpPr>
            <a:cxnSpLocks noChangeShapeType="1"/>
            <a:stCxn id="11" idx="1"/>
            <a:endCxn id="7" idx="5"/>
          </p:cNvCxnSpPr>
          <p:nvPr/>
        </p:nvCxnSpPr>
        <p:spPr bwMode="auto">
          <a:xfrm rot="16200000" flipV="1">
            <a:off x="7712708" y="2779583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7315200" y="11533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21" name="直接连接符 28"/>
          <p:cNvCxnSpPr>
            <a:cxnSpLocks noChangeShapeType="1"/>
            <a:stCxn id="20" idx="4"/>
            <a:endCxn id="7" idx="0"/>
          </p:cNvCxnSpPr>
          <p:nvPr/>
        </p:nvCxnSpPr>
        <p:spPr bwMode="auto">
          <a:xfrm rot="5400000">
            <a:off x="7237521" y="1987029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248400" y="183915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2" idx="5"/>
            <a:endCxn id="7" idx="2"/>
          </p:cNvCxnSpPr>
          <p:nvPr/>
        </p:nvCxnSpPr>
        <p:spPr bwMode="auto">
          <a:xfrm rot="16200000" flipH="1">
            <a:off x="6847211" y="2100720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直接连接符 28"/>
          <p:cNvCxnSpPr>
            <a:cxnSpLocks noChangeShapeType="1"/>
            <a:stCxn id="22" idx="4"/>
            <a:endCxn id="9" idx="0"/>
          </p:cNvCxnSpPr>
          <p:nvPr/>
        </p:nvCxnSpPr>
        <p:spPr bwMode="auto">
          <a:xfrm rot="16200000" flipH="1">
            <a:off x="6095175" y="2748375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直接连接符 28"/>
          <p:cNvCxnSpPr>
            <a:cxnSpLocks noChangeShapeType="1"/>
            <a:stCxn id="20" idx="2"/>
            <a:endCxn id="22" idx="0"/>
          </p:cNvCxnSpPr>
          <p:nvPr/>
        </p:nvCxnSpPr>
        <p:spPr bwMode="auto">
          <a:xfrm rot="10800000" flipV="1">
            <a:off x="6500400" y="1405350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8"/>
          <p:cNvCxnSpPr>
            <a:cxnSpLocks noChangeShapeType="1"/>
            <a:stCxn id="20" idx="6"/>
            <a:endCxn id="8" idx="0"/>
          </p:cNvCxnSpPr>
          <p:nvPr/>
        </p:nvCxnSpPr>
        <p:spPr bwMode="auto">
          <a:xfrm>
            <a:off x="7819200" y="1405350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Text Box 32"/>
          <p:cNvSpPr txBox="1">
            <a:spLocks noChangeArrowheads="1"/>
          </p:cNvSpPr>
          <p:nvPr/>
        </p:nvSpPr>
        <p:spPr bwMode="auto">
          <a:xfrm>
            <a:off x="8153400" y="10866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7848600" y="1887054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6781800" y="1924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7239000" y="16962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63246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6781800" y="2686875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94" name="Rectangle 12"/>
          <p:cNvSpPr txBox="1">
            <a:spLocks noChangeArrowheads="1"/>
          </p:cNvSpPr>
          <p:nvPr/>
        </p:nvSpPr>
        <p:spPr bwMode="auto">
          <a:xfrm>
            <a:off x="1066800" y="5715000"/>
            <a:ext cx="8077200" cy="533400"/>
          </a:xfrm>
          <a:prstGeom prst="rect">
            <a:avLst/>
          </a:prstGeom>
          <a:solidFill>
            <a:srgbClr val="26744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借助</a:t>
            </a:r>
            <a:r>
              <a:rPr lang="en-US" altLang="zh-CN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status[VN]</a:t>
            </a:r>
            <a:r>
              <a:rPr lang="zh-CN" altLang="en-US" sz="3000" kern="0" dirty="0" smtClean="0">
                <a:solidFill>
                  <a:schemeClr val="bg1"/>
                </a:solidFill>
                <a:latin typeface="+mn-lt"/>
                <a:sym typeface="Wingdings" pitchFamily="2" charset="2"/>
              </a:rPr>
              <a:t>数组，描述顶点间的连通情况</a:t>
            </a:r>
            <a:endParaRPr lang="en-US" altLang="zh-CN" sz="3000" kern="0" dirty="0" smtClean="0">
              <a:solidFill>
                <a:schemeClr val="bg1"/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400800" y="3886200"/>
            <a:ext cx="2877711" cy="60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则加入生成树；</a:t>
            </a:r>
            <a:endParaRPr lang="zh-CN" altLang="en-US" sz="3000" dirty="0"/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5791200" y="4419600"/>
            <a:ext cx="914400" cy="1295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14350" indent="-514350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ea typeface="黑体" pitchFamily="2" charset="-122"/>
              </a:rPr>
              <a:t>2. 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算法的实现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57200" y="5029200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0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30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E3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000" dirty="0" err="1" smtClean="0">
                          <a:solidFill>
                            <a:schemeClr val="tx1"/>
                          </a:solidFill>
                        </a:rPr>
                        <a:t>mst</a:t>
                      </a:r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7467600" y="2982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8382000" y="24288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6553200" y="39719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38" name="直接连接符 37"/>
          <p:cNvCxnSpPr>
            <a:cxnSpLocks noChangeShapeType="1"/>
            <a:stCxn id="36" idx="5"/>
            <a:endCxn id="39" idx="0"/>
          </p:cNvCxnSpPr>
          <p:nvPr/>
        </p:nvCxnSpPr>
        <p:spPr bwMode="auto">
          <a:xfrm rot="5400000">
            <a:off x="8171429" y="3321638"/>
            <a:ext cx="1103334" cy="1781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0" name="直接连接符 28"/>
          <p:cNvCxnSpPr>
            <a:cxnSpLocks noChangeShapeType="1"/>
            <a:stCxn id="36" idx="3"/>
            <a:endCxn id="35" idx="6"/>
          </p:cNvCxnSpPr>
          <p:nvPr/>
        </p:nvCxnSpPr>
        <p:spPr bwMode="auto">
          <a:xfrm rot="5400000">
            <a:off x="8025921" y="2804746"/>
            <a:ext cx="375568" cy="484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直接连接符 32"/>
          <p:cNvCxnSpPr>
            <a:cxnSpLocks noChangeShapeType="1"/>
            <a:stCxn id="37" idx="7"/>
            <a:endCxn id="35" idx="3"/>
          </p:cNvCxnSpPr>
          <p:nvPr/>
        </p:nvCxnSpPr>
        <p:spPr bwMode="auto">
          <a:xfrm rot="5400000" flipH="1" flipV="1">
            <a:off x="6945946" y="3450271"/>
            <a:ext cx="632909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直接连接符 32"/>
          <p:cNvCxnSpPr>
            <a:cxnSpLocks noChangeShapeType="1"/>
            <a:stCxn id="39" idx="2"/>
            <a:endCxn id="37" idx="6"/>
          </p:cNvCxnSpPr>
          <p:nvPr/>
        </p:nvCxnSpPr>
        <p:spPr bwMode="auto">
          <a:xfrm rot="10800000" flipV="1">
            <a:off x="7057200" y="4214399"/>
            <a:ext cx="1324800" cy="9525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8610600" y="3124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2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8077200" y="3314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5" name="Text Box 32"/>
          <p:cNvSpPr txBox="1">
            <a:spLocks noChangeArrowheads="1"/>
          </p:cNvSpPr>
          <p:nvPr/>
        </p:nvSpPr>
        <p:spPr bwMode="auto">
          <a:xfrm>
            <a:off x="6629400" y="1828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467600" y="3695421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6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cxnSp>
        <p:nvCxnSpPr>
          <p:cNvPr id="47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7467600" y="181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cxnSp>
        <p:nvCxnSpPr>
          <p:cNvPr id="49" name="直接连接符 28"/>
          <p:cNvCxnSpPr>
            <a:cxnSpLocks noChangeShapeType="1"/>
            <a:stCxn id="48" idx="4"/>
            <a:endCxn id="35" idx="0"/>
          </p:cNvCxnSpPr>
          <p:nvPr/>
        </p:nvCxnSpPr>
        <p:spPr bwMode="auto">
          <a:xfrm rot="5400000">
            <a:off x="7389921" y="2652954"/>
            <a:ext cx="659359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6400800" y="25050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50" idx="5"/>
            <a:endCxn id="35" idx="2"/>
          </p:cNvCxnSpPr>
          <p:nvPr/>
        </p:nvCxnSpPr>
        <p:spPr bwMode="auto">
          <a:xfrm rot="16200000" flipH="1">
            <a:off x="6999611" y="2766645"/>
            <a:ext cx="299368" cy="63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直接连接符 28"/>
          <p:cNvCxnSpPr>
            <a:cxnSpLocks noChangeShapeType="1"/>
            <a:stCxn id="50" idx="4"/>
            <a:endCxn id="37" idx="0"/>
          </p:cNvCxnSpPr>
          <p:nvPr/>
        </p:nvCxnSpPr>
        <p:spPr bwMode="auto">
          <a:xfrm rot="16200000" flipH="1">
            <a:off x="6247575" y="3414300"/>
            <a:ext cx="962850" cy="1524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直接连接符 28"/>
          <p:cNvCxnSpPr>
            <a:cxnSpLocks noChangeShapeType="1"/>
            <a:stCxn id="48" idx="2"/>
            <a:endCxn id="50" idx="0"/>
          </p:cNvCxnSpPr>
          <p:nvPr/>
        </p:nvCxnSpPr>
        <p:spPr bwMode="auto">
          <a:xfrm rot="10800000" flipV="1">
            <a:off x="6652800" y="2071275"/>
            <a:ext cx="814800" cy="433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4" name="直接连接符 28"/>
          <p:cNvCxnSpPr>
            <a:cxnSpLocks noChangeShapeType="1"/>
            <a:stCxn id="48" idx="6"/>
            <a:endCxn id="36" idx="0"/>
          </p:cNvCxnSpPr>
          <p:nvPr/>
        </p:nvCxnSpPr>
        <p:spPr bwMode="auto">
          <a:xfrm>
            <a:off x="7971600" y="2071275"/>
            <a:ext cx="662400" cy="357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Text Box 32"/>
          <p:cNvSpPr txBox="1">
            <a:spLocks noChangeArrowheads="1"/>
          </p:cNvSpPr>
          <p:nvPr/>
        </p:nvSpPr>
        <p:spPr bwMode="auto">
          <a:xfrm>
            <a:off x="8229600" y="17526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6" name="Text Box 32"/>
          <p:cNvSpPr txBox="1">
            <a:spLocks noChangeArrowheads="1"/>
          </p:cNvSpPr>
          <p:nvPr/>
        </p:nvSpPr>
        <p:spPr bwMode="auto">
          <a:xfrm>
            <a:off x="8001000" y="2552979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7" name="Text Box 32"/>
          <p:cNvSpPr txBox="1">
            <a:spLocks noChangeArrowheads="1"/>
          </p:cNvSpPr>
          <p:nvPr/>
        </p:nvSpPr>
        <p:spPr bwMode="auto">
          <a:xfrm>
            <a:off x="6934200" y="2590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7391400" y="23622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1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64008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3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6934200" y="3352800"/>
            <a:ext cx="685800" cy="647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200" dirty="0" smtClean="0">
                <a:solidFill>
                  <a:srgbClr val="0000CC"/>
                </a:solidFill>
              </a:rPr>
              <a:t>5</a:t>
            </a:r>
            <a:endParaRPr lang="en-US" altLang="zh-CN" sz="3200" baseline="-25000" dirty="0">
              <a:solidFill>
                <a:srgbClr val="0000CC"/>
              </a:solidFill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457202" y="1143000"/>
          <a:ext cx="586739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800" b="0" dirty="0" smtClean="0">
                          <a:solidFill>
                            <a:schemeClr val="tx1"/>
                          </a:solidFill>
                          <a:latin typeface="黑体" pitchFamily="49" charset="-122"/>
                          <a:ea typeface="黑体" pitchFamily="49" charset="-122"/>
                        </a:rPr>
                        <a:t>下标</a:t>
                      </a:r>
                      <a:endParaRPr lang="zh-CN" altLang="en-US" sz="2800" b="0" dirty="0">
                        <a:solidFill>
                          <a:schemeClr val="tx1"/>
                        </a:solidFill>
                        <a:latin typeface="黑体" pitchFamily="49" charset="-122"/>
                        <a:ea typeface="黑体" pitchFamily="49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0-A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1-B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2-C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3-D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4-E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5-F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矩形 32"/>
          <p:cNvSpPr/>
          <p:nvPr/>
        </p:nvSpPr>
        <p:spPr>
          <a:xfrm>
            <a:off x="19050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(0,2,1)</a:t>
            </a:r>
            <a:endParaRPr lang="zh-CN" altLang="en-US" sz="3000" dirty="0"/>
          </a:p>
        </p:txBody>
      </p:sp>
      <p:graphicFrame>
        <p:nvGraphicFramePr>
          <p:cNvPr id="61" name="表格 60"/>
          <p:cNvGraphicFramePr>
            <a:graphicFrameLocks noGrp="1"/>
          </p:cNvGraphicFramePr>
          <p:nvPr/>
        </p:nvGraphicFramePr>
        <p:xfrm>
          <a:off x="457202" y="22098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矩形 61"/>
          <p:cNvSpPr/>
          <p:nvPr/>
        </p:nvSpPr>
        <p:spPr>
          <a:xfrm>
            <a:off x="3276600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(3,5,2)</a:t>
            </a:r>
            <a:endParaRPr lang="zh-CN" altLang="en-US" sz="3000" dirty="0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457200" y="27432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矩形 63"/>
          <p:cNvSpPr/>
          <p:nvPr/>
        </p:nvSpPr>
        <p:spPr>
          <a:xfrm>
            <a:off x="4642385" y="5562600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(1,4,3)</a:t>
            </a:r>
            <a:endParaRPr lang="zh-CN" altLang="en-US" sz="3000" dirty="0"/>
          </a:p>
        </p:txBody>
      </p:sp>
      <p:sp>
        <p:nvSpPr>
          <p:cNvPr id="65" name="矩形 64"/>
          <p:cNvSpPr/>
          <p:nvPr/>
        </p:nvSpPr>
        <p:spPr>
          <a:xfrm>
            <a:off x="60139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(2,5,4)</a:t>
            </a:r>
            <a:endParaRPr lang="zh-CN" altLang="en-US" sz="3000" dirty="0"/>
          </a:p>
        </p:txBody>
      </p:sp>
      <p:graphicFrame>
        <p:nvGraphicFramePr>
          <p:cNvPr id="66" name="表格 65"/>
          <p:cNvGraphicFramePr>
            <a:graphicFrameLocks noGrp="1"/>
          </p:cNvGraphicFramePr>
          <p:nvPr/>
        </p:nvGraphicFramePr>
        <p:xfrm>
          <a:off x="457200" y="38252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表格 66"/>
          <p:cNvGraphicFramePr>
            <a:graphicFrameLocks noGrp="1"/>
          </p:cNvGraphicFramePr>
          <p:nvPr/>
        </p:nvGraphicFramePr>
        <p:xfrm>
          <a:off x="457200" y="329184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矩形 67"/>
          <p:cNvSpPr/>
          <p:nvPr/>
        </p:nvSpPr>
        <p:spPr>
          <a:xfrm>
            <a:off x="7385585" y="5563677"/>
            <a:ext cx="1295547" cy="6126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3000" dirty="0" smtClean="0"/>
              <a:t>(1,2,5)</a:t>
            </a:r>
            <a:endParaRPr lang="zh-CN" altLang="en-US" sz="3000" dirty="0"/>
          </a:p>
        </p:txBody>
      </p:sp>
      <p:graphicFrame>
        <p:nvGraphicFramePr>
          <p:cNvPr id="69" name="表格 68"/>
          <p:cNvGraphicFramePr>
            <a:graphicFrameLocks noGrp="1"/>
          </p:cNvGraphicFramePr>
          <p:nvPr/>
        </p:nvGraphicFramePr>
        <p:xfrm>
          <a:off x="457200" y="4343400"/>
          <a:ext cx="586739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800" b="0" dirty="0" smtClean="0">
                          <a:solidFill>
                            <a:schemeClr val="tx1"/>
                          </a:solidFill>
                        </a:rPr>
                        <a:t>status</a:t>
                      </a:r>
                      <a:endParaRPr lang="zh-CN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3000" b="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30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0" name="直接连接符 28"/>
          <p:cNvCxnSpPr>
            <a:cxnSpLocks noChangeShapeType="1"/>
            <a:stCxn id="58" idx="2"/>
            <a:endCxn id="48" idx="4"/>
          </p:cNvCxnSpPr>
          <p:nvPr/>
        </p:nvCxnSpPr>
        <p:spPr bwMode="auto">
          <a:xfrm rot="5400000" flipH="1">
            <a:off x="7383777" y="2659098"/>
            <a:ext cx="686346" cy="147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3" name="直接连接符 28"/>
          <p:cNvCxnSpPr>
            <a:cxnSpLocks noChangeShapeType="1"/>
            <a:stCxn id="39" idx="0"/>
            <a:endCxn id="36" idx="5"/>
          </p:cNvCxnSpPr>
          <p:nvPr/>
        </p:nvCxnSpPr>
        <p:spPr bwMode="auto">
          <a:xfrm rot="5400000" flipH="1" flipV="1">
            <a:off x="8171428" y="3321638"/>
            <a:ext cx="1103334" cy="178191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78" name="直接连接符 28"/>
          <p:cNvCxnSpPr>
            <a:cxnSpLocks noChangeShapeType="1"/>
            <a:stCxn id="37" idx="0"/>
            <a:endCxn id="50" idx="4"/>
          </p:cNvCxnSpPr>
          <p:nvPr/>
        </p:nvCxnSpPr>
        <p:spPr bwMode="auto">
          <a:xfrm rot="16200000" flipV="1">
            <a:off x="6247575" y="3414300"/>
            <a:ext cx="962850" cy="152400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1" name="直接连接符 28"/>
          <p:cNvCxnSpPr>
            <a:cxnSpLocks noChangeShapeType="1"/>
            <a:stCxn id="39" idx="1"/>
            <a:endCxn id="35" idx="5"/>
          </p:cNvCxnSpPr>
          <p:nvPr/>
        </p:nvCxnSpPr>
        <p:spPr bwMode="auto">
          <a:xfrm rot="16200000" flipV="1">
            <a:off x="7865108" y="3445508"/>
            <a:ext cx="623384" cy="558018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84" name="直接连接符 28"/>
          <p:cNvCxnSpPr>
            <a:cxnSpLocks noChangeShapeType="1"/>
            <a:endCxn id="50" idx="5"/>
          </p:cNvCxnSpPr>
          <p:nvPr/>
        </p:nvCxnSpPr>
        <p:spPr bwMode="auto">
          <a:xfrm rot="10800000">
            <a:off x="6830992" y="2935267"/>
            <a:ext cx="636609" cy="321459"/>
          </a:xfrm>
          <a:prstGeom prst="line">
            <a:avLst/>
          </a:prstGeom>
          <a:noFill/>
          <a:ln w="34925" algn="ctr">
            <a:solidFill>
              <a:srgbClr val="FF0000"/>
            </a:solidFill>
            <a:round/>
            <a:headEnd/>
            <a:tailEnd/>
          </a:ln>
        </p:spPr>
      </p:cxnSp>
      <p:sp>
        <p:nvSpPr>
          <p:cNvPr id="71" name="椭圆 70"/>
          <p:cNvSpPr/>
          <p:nvPr/>
        </p:nvSpPr>
        <p:spPr bwMode="auto">
          <a:xfrm>
            <a:off x="38862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486400" y="3276600"/>
            <a:ext cx="609600" cy="1066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62" grpId="0"/>
      <p:bldP spid="64" grpId="0"/>
      <p:bldP spid="65" grpId="0"/>
      <p:bldP spid="68" grpId="0"/>
      <p:bldP spid="71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并查集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97042" y="1029902"/>
            <a:ext cx="8763000" cy="5675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latin typeface="+mn-lt"/>
              </a:rPr>
              <a:t>集合的有向树表示</a:t>
            </a: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latin typeface="+mn-lt"/>
              </a:rPr>
              <a:t>集合代表：根节点</a:t>
            </a: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41" y="1789113"/>
            <a:ext cx="6330002" cy="2667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2999" y="4599379"/>
            <a:ext cx="2990543" cy="193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图的遍历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Rectangle 12"/>
          <p:cNvSpPr txBox="1">
            <a:spLocks noChangeArrowheads="1"/>
          </p:cNvSpPr>
          <p:nvPr/>
        </p:nvSpPr>
        <p:spPr bwMode="auto">
          <a:xfrm>
            <a:off x="381000" y="1066800"/>
            <a:ext cx="8763000" cy="2590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图的复杂性：</a:t>
            </a:r>
            <a:endParaRPr lang="en-US" altLang="zh-CN" sz="3200" kern="0" dirty="0" smtClean="0">
              <a:solidFill>
                <a:srgbClr val="0000CC"/>
              </a:solidFill>
              <a:latin typeface="+mn-lt"/>
            </a:endParaRPr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solidFill>
                  <a:srgbClr val="0060A8"/>
                </a:solidFill>
                <a:latin typeface="+mn-lt"/>
              </a:rPr>
              <a:t>   </a:t>
            </a:r>
            <a:r>
              <a:rPr lang="en-US" altLang="zh-CN" sz="3200" kern="0" dirty="0" smtClean="0"/>
              <a:t>-- </a:t>
            </a:r>
            <a:r>
              <a:rPr lang="zh-CN" altLang="en-US" sz="3200" kern="0" dirty="0" smtClean="0"/>
              <a:t>多对多的关系；</a:t>
            </a:r>
            <a:endParaRPr lang="en-US" altLang="zh-CN" sz="3200" kern="0" dirty="0" smtClean="0"/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可能有回路；</a:t>
            </a:r>
            <a:endParaRPr lang="en-US" altLang="zh-CN" sz="3200" kern="0" dirty="0" smtClean="0"/>
          </a:p>
          <a:p>
            <a:pPr marL="34290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/>
              <a:t>   -- </a:t>
            </a:r>
            <a:r>
              <a:rPr lang="zh-CN" altLang="en-US" sz="3200" kern="0" dirty="0" smtClean="0"/>
              <a:t>可能非连通；</a:t>
            </a:r>
            <a:endParaRPr lang="en-US" altLang="zh-CN" sz="3200" kern="0" dirty="0" smtClean="0"/>
          </a:p>
        </p:txBody>
      </p:sp>
      <p:sp>
        <p:nvSpPr>
          <p:cNvPr id="11" name="下箭头 10"/>
          <p:cNvSpPr/>
          <p:nvPr/>
        </p:nvSpPr>
        <p:spPr bwMode="auto">
          <a:xfrm>
            <a:off x="1295400" y="3657600"/>
            <a:ext cx="457200" cy="900000"/>
          </a:xfrm>
          <a:prstGeom prst="downArrow">
            <a:avLst/>
          </a:prstGeom>
          <a:noFill/>
          <a:ln w="38100" cap="flat" cmpd="sng" algn="ctr">
            <a:solidFill>
              <a:srgbClr val="007E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2" name="Rectangle 12"/>
          <p:cNvSpPr txBox="1">
            <a:spLocks noChangeArrowheads="1"/>
          </p:cNvSpPr>
          <p:nvPr/>
        </p:nvSpPr>
        <p:spPr bwMode="auto">
          <a:xfrm>
            <a:off x="2057400" y="3733800"/>
            <a:ext cx="7086600" cy="685800"/>
          </a:xfrm>
          <a:prstGeom prst="rect">
            <a:avLst/>
          </a:prstGeom>
          <a:solidFill>
            <a:srgbClr val="B9FFB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n-lt"/>
              </a:rPr>
              <a:t>遍历：每个顶点都访问，且只访问</a:t>
            </a:r>
            <a:r>
              <a:rPr lang="en-US" altLang="zh-CN" sz="3000" kern="0" dirty="0" smtClean="0">
                <a:latin typeface="+mn-lt"/>
              </a:rPr>
              <a:t>1</a:t>
            </a:r>
            <a:r>
              <a:rPr lang="zh-CN" altLang="en-US" sz="3000" kern="0" dirty="0" smtClean="0">
                <a:latin typeface="+mn-lt"/>
              </a:rPr>
              <a:t>次；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13" name="Rectangle 12"/>
          <p:cNvSpPr txBox="1">
            <a:spLocks noChangeArrowheads="1"/>
          </p:cNvSpPr>
          <p:nvPr/>
        </p:nvSpPr>
        <p:spPr bwMode="auto">
          <a:xfrm>
            <a:off x="381000" y="4572000"/>
            <a:ext cx="8763000" cy="137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每个顶点自带</a:t>
            </a:r>
            <a:r>
              <a:rPr lang="en-US" altLang="zh-CN" sz="3200" kern="0" dirty="0" smtClean="0">
                <a:latin typeface="+mn-lt"/>
              </a:rPr>
              <a:t>1</a:t>
            </a:r>
            <a:r>
              <a:rPr lang="zh-CN" altLang="en-US" sz="3200" kern="0" dirty="0" smtClean="0">
                <a:latin typeface="+mn-lt"/>
              </a:rPr>
              <a:t>个“</a:t>
            </a:r>
            <a:r>
              <a:rPr lang="zh-CN" altLang="en-US" sz="3200" kern="0" dirty="0" smtClean="0"/>
              <a:t>访问标志</a:t>
            </a:r>
            <a:r>
              <a:rPr lang="zh-CN" altLang="en-US" sz="3200" kern="0" dirty="0" smtClean="0">
                <a:latin typeface="+mn-lt"/>
              </a:rPr>
              <a:t>”</a:t>
            </a:r>
            <a:r>
              <a:rPr lang="en-US" altLang="zh-CN" sz="3200" kern="0" dirty="0" smtClean="0">
                <a:latin typeface="+mn-lt"/>
              </a:rPr>
              <a:t>mark</a:t>
            </a:r>
            <a:r>
              <a:rPr lang="zh-CN" altLang="en-US" sz="3200" kern="0" dirty="0" smtClean="0">
                <a:latin typeface="+mn-lt"/>
              </a:rPr>
              <a:t>，</a:t>
            </a:r>
            <a:endParaRPr lang="en-US" altLang="zh-CN" sz="3200" kern="0" dirty="0" smtClean="0">
              <a:latin typeface="+mn-lt"/>
            </a:endParaRPr>
          </a:p>
          <a:p>
            <a:pPr marL="180000" lvl="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solidFill>
                  <a:srgbClr val="008000"/>
                </a:solidFill>
                <a:latin typeface="+mn-lt"/>
              </a:rPr>
              <a:t>未访问：</a:t>
            </a:r>
            <a:r>
              <a:rPr lang="en-US" altLang="zh-CN" sz="3200" kern="0" dirty="0" smtClean="0">
                <a:solidFill>
                  <a:srgbClr val="008000"/>
                </a:solidFill>
                <a:latin typeface="+mn-lt"/>
              </a:rPr>
              <a:t>mark=0;    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已访问：</a:t>
            </a:r>
            <a:r>
              <a:rPr lang="en-US" altLang="zh-CN" sz="3200" kern="0" dirty="0" smtClean="0">
                <a:solidFill>
                  <a:srgbClr val="C00000"/>
                </a:solidFill>
                <a:latin typeface="+mn-lt"/>
              </a:rPr>
              <a:t>mark=1;</a:t>
            </a:r>
          </a:p>
        </p:txBody>
      </p:sp>
      <p:sp>
        <p:nvSpPr>
          <p:cNvPr id="8" name="Oval 30"/>
          <p:cNvSpPr>
            <a:spLocks noChangeArrowheads="1"/>
          </p:cNvSpPr>
          <p:nvPr/>
        </p:nvSpPr>
        <p:spPr bwMode="auto">
          <a:xfrm>
            <a:off x="5257800" y="181133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9" name="Oval 30"/>
          <p:cNvSpPr>
            <a:spLocks noChangeArrowheads="1"/>
          </p:cNvSpPr>
          <p:nvPr/>
        </p:nvSpPr>
        <p:spPr bwMode="auto">
          <a:xfrm>
            <a:off x="6934200" y="182562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4" name="直接连接符 13"/>
          <p:cNvCxnSpPr>
            <a:cxnSpLocks noChangeShapeType="1"/>
            <a:stCxn id="9" idx="5"/>
            <a:endCxn id="15" idx="0"/>
          </p:cNvCxnSpPr>
          <p:nvPr/>
        </p:nvCxnSpPr>
        <p:spPr bwMode="auto">
          <a:xfrm>
            <a:off x="7364391" y="2255816"/>
            <a:ext cx="431409" cy="715984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" name="Oval 30"/>
          <p:cNvSpPr>
            <a:spLocks noChangeArrowheads="1"/>
          </p:cNvSpPr>
          <p:nvPr/>
        </p:nvSpPr>
        <p:spPr bwMode="auto">
          <a:xfrm>
            <a:off x="7543800" y="2971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6" name="直接连接符 28"/>
          <p:cNvCxnSpPr>
            <a:cxnSpLocks noChangeShapeType="1"/>
            <a:stCxn id="9" idx="2"/>
            <a:endCxn id="8" idx="6"/>
          </p:cNvCxnSpPr>
          <p:nvPr/>
        </p:nvCxnSpPr>
        <p:spPr bwMode="auto">
          <a:xfrm flipH="1" flipV="1">
            <a:off x="5761800" y="2063338"/>
            <a:ext cx="1172400" cy="14287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9" name="Oval 30"/>
          <p:cNvSpPr>
            <a:spLocks noChangeArrowheads="1"/>
          </p:cNvSpPr>
          <p:nvPr/>
        </p:nvSpPr>
        <p:spPr bwMode="auto">
          <a:xfrm>
            <a:off x="7696200" y="1143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20" name="直接连接符 28"/>
          <p:cNvCxnSpPr>
            <a:cxnSpLocks noChangeShapeType="1"/>
            <a:stCxn id="9" idx="7"/>
            <a:endCxn id="19" idx="3"/>
          </p:cNvCxnSpPr>
          <p:nvPr/>
        </p:nvCxnSpPr>
        <p:spPr bwMode="auto">
          <a:xfrm flipV="1">
            <a:off x="7364391" y="1573191"/>
            <a:ext cx="405618" cy="326243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Oval 30"/>
          <p:cNvSpPr>
            <a:spLocks noChangeArrowheads="1"/>
          </p:cNvSpPr>
          <p:nvPr/>
        </p:nvSpPr>
        <p:spPr bwMode="auto">
          <a:xfrm>
            <a:off x="65532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22" name="Oval 30"/>
          <p:cNvSpPr>
            <a:spLocks noChangeArrowheads="1"/>
          </p:cNvSpPr>
          <p:nvPr/>
        </p:nvSpPr>
        <p:spPr bwMode="auto">
          <a:xfrm>
            <a:off x="6096000" y="2286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23" name="直接连接符 28"/>
          <p:cNvCxnSpPr>
            <a:cxnSpLocks noChangeShapeType="1"/>
            <a:stCxn id="21" idx="0"/>
            <a:endCxn id="22" idx="5"/>
          </p:cNvCxnSpPr>
          <p:nvPr/>
        </p:nvCxnSpPr>
        <p:spPr bwMode="auto">
          <a:xfrm flipH="1" flipV="1">
            <a:off x="6526191" y="2716191"/>
            <a:ext cx="2790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5715000" y="3048000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25" name="直接连接符 28"/>
          <p:cNvCxnSpPr>
            <a:cxnSpLocks noChangeShapeType="1"/>
            <a:stCxn id="24" idx="0"/>
            <a:endCxn id="22" idx="3"/>
          </p:cNvCxnSpPr>
          <p:nvPr/>
        </p:nvCxnSpPr>
        <p:spPr bwMode="auto">
          <a:xfrm flipV="1">
            <a:off x="5967000" y="2716191"/>
            <a:ext cx="202809" cy="331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直接连接符 25"/>
          <p:cNvCxnSpPr>
            <a:cxnSpLocks noChangeShapeType="1"/>
            <a:stCxn id="19" idx="4"/>
            <a:endCxn id="15" idx="7"/>
          </p:cNvCxnSpPr>
          <p:nvPr/>
        </p:nvCxnSpPr>
        <p:spPr bwMode="auto">
          <a:xfrm>
            <a:off x="7948200" y="1647000"/>
            <a:ext cx="25791" cy="1398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并查集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latin typeface="+mn-lt"/>
              </a:rPr>
              <a:t>不相交集合的合并操作如何实现？</a:t>
            </a: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3600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275320" cy="35817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 bwMode="auto">
          <a:xfrm>
            <a:off x="2895600" y="3810000"/>
            <a:ext cx="762000" cy="381000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19612" y="3657600"/>
            <a:ext cx="4267200" cy="57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C00000"/>
                </a:solidFill>
              </a:rPr>
              <a:t>以该结点为根的子树高度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基于并查集的</a:t>
            </a:r>
            <a:r>
              <a:rPr lang="en-US" altLang="zh-CN" dirty="0" err="1" smtClean="0">
                <a:ea typeface="黑体" pitchFamily="2" charset="-122"/>
              </a:rPr>
              <a:t>Kruskal</a:t>
            </a:r>
            <a:r>
              <a:rPr lang="zh-CN" altLang="en-US" dirty="0" smtClean="0">
                <a:ea typeface="黑体" pitchFamily="2" charset="-122"/>
              </a:rPr>
              <a:t>算法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0" y="1219200"/>
            <a:ext cx="9144000" cy="5181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3600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>
              <a:latin typeface="+mn-lt"/>
            </a:endParaRPr>
          </a:p>
          <a:p>
            <a:pPr marL="817200" indent="-457200" algn="just">
              <a:lnSpc>
                <a:spcPct val="155000"/>
              </a:lnSpc>
              <a:spcBef>
                <a:spcPts val="0"/>
              </a:spcBef>
              <a:defRPr/>
            </a:pPr>
            <a:endParaRPr lang="en-US" altLang="zh-CN" sz="3200" kern="0" dirty="0" smtClean="0">
              <a:latin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76400"/>
            <a:ext cx="8839200" cy="397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并查集：路径压缩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66800"/>
            <a:ext cx="7086600" cy="53488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606" y="4191000"/>
            <a:ext cx="3223188" cy="76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876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200" kern="0" dirty="0" smtClean="0">
                <a:solidFill>
                  <a:srgbClr val="0000CC"/>
                </a:solidFill>
                <a:latin typeface="+mn-lt"/>
              </a:rPr>
              <a:t>掌握：</a:t>
            </a:r>
            <a:r>
              <a:rPr lang="en-US" altLang="zh-CN" sz="3200" kern="0" dirty="0" smtClean="0">
                <a:latin typeface="+mn-lt"/>
              </a:rPr>
              <a:t>BFS</a:t>
            </a:r>
            <a:r>
              <a:rPr lang="zh-CN" altLang="en-US" sz="3200" kern="0" dirty="0" smtClean="0">
                <a:latin typeface="+mn-lt"/>
              </a:rPr>
              <a:t>、</a:t>
            </a:r>
            <a:r>
              <a:rPr lang="en-US" altLang="zh-CN" sz="3200" kern="0" dirty="0" smtClean="0">
                <a:latin typeface="+mn-lt"/>
              </a:rPr>
              <a:t>DFS</a:t>
            </a:r>
            <a:r>
              <a:rPr lang="zh-CN" altLang="en-US" sz="3200" kern="0" dirty="0" smtClean="0">
                <a:latin typeface="+mn-lt"/>
              </a:rPr>
              <a:t>生成树；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DFS</a:t>
            </a:r>
            <a:r>
              <a:rPr lang="zh-CN" altLang="en-US" sz="3200" kern="0" dirty="0" smtClean="0">
                <a:latin typeface="+mn-lt"/>
              </a:rPr>
              <a:t>生成树：树边、回边；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                      </a:t>
            </a:r>
            <a:r>
              <a:rPr lang="zh-CN" altLang="en-US" sz="3200" kern="0" dirty="0" smtClean="0">
                <a:latin typeface="+mn-lt"/>
              </a:rPr>
              <a:t>后向边、前向边、横向边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defRPr/>
            </a:pPr>
            <a:r>
              <a:rPr lang="zh-CN" altLang="en-US" sz="3200" kern="0" dirty="0" smtClean="0">
                <a:solidFill>
                  <a:srgbClr val="0000CC"/>
                </a:solidFill>
              </a:rPr>
              <a:t>掌握：</a:t>
            </a:r>
            <a:r>
              <a:rPr lang="zh-CN" altLang="en-US" sz="3200" kern="0" dirty="0" smtClean="0"/>
              <a:t>最小生成树</a:t>
            </a:r>
            <a:endParaRPr lang="en-US" altLang="zh-CN" sz="3200" kern="0" dirty="0" smtClean="0"/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prim</a:t>
            </a:r>
            <a:r>
              <a:rPr lang="zh-CN" altLang="en-US" sz="3200" kern="0" dirty="0" smtClean="0">
                <a:latin typeface="+mn-lt"/>
              </a:rPr>
              <a:t>算法（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 smtClean="0">
                <a:latin typeface="+mn-lt"/>
              </a:rPr>
              <a:t>）、</a:t>
            </a:r>
            <a:endParaRPr lang="en-US" altLang="zh-CN" sz="3200" kern="0" dirty="0" smtClean="0">
              <a:latin typeface="+mn-lt"/>
            </a:endParaRPr>
          </a:p>
          <a:p>
            <a:pPr marL="34290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              </a:t>
            </a:r>
            <a:r>
              <a:rPr lang="en-US" altLang="zh-CN" sz="3200" kern="0" dirty="0" err="1" smtClean="0">
                <a:latin typeface="+mn-lt"/>
              </a:rPr>
              <a:t>kruskal</a:t>
            </a:r>
            <a:r>
              <a:rPr lang="zh-CN" altLang="en-US" sz="3200" kern="0" dirty="0" smtClean="0">
                <a:latin typeface="+mn-lt"/>
              </a:rPr>
              <a:t>算法（</a:t>
            </a:r>
            <a:r>
              <a:rPr lang="zh-CN" altLang="en-US" sz="3200" kern="0" dirty="0" smtClean="0">
                <a:solidFill>
                  <a:srgbClr val="C00000"/>
                </a:solidFill>
                <a:latin typeface="+mn-lt"/>
              </a:rPr>
              <a:t>理解程序</a:t>
            </a:r>
            <a:r>
              <a:rPr lang="zh-CN" altLang="en-US" sz="3200" kern="0" dirty="0" smtClean="0">
                <a:latin typeface="+mn-lt"/>
              </a:rPr>
              <a:t>）</a:t>
            </a:r>
            <a:endParaRPr lang="en-US" altLang="zh-CN" sz="3200" kern="0" dirty="0" smtClean="0">
              <a:latin typeface="+mn-lt"/>
            </a:endParaRPr>
          </a:p>
          <a:p>
            <a:pPr marL="342900" lvl="0" indent="-34290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endParaRPr lang="en-US" altLang="zh-CN" sz="3000" kern="0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章 作业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8382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2"/>
          <p:cNvSpPr txBox="1">
            <a:spLocks noChangeArrowheads="1"/>
          </p:cNvSpPr>
          <p:nvPr/>
        </p:nvSpPr>
        <p:spPr bwMode="auto">
          <a:xfrm>
            <a:off x="381000" y="1219200"/>
            <a:ext cx="8763000" cy="411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复习题：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2</a:t>
            </a:r>
            <a:r>
              <a:rPr lang="zh-CN" altLang="en-US" sz="3200" kern="0" dirty="0" smtClean="0">
                <a:latin typeface="+mn-lt"/>
              </a:rPr>
              <a:t>， </a:t>
            </a:r>
            <a:r>
              <a:rPr lang="en-US" altLang="zh-CN" sz="3200" kern="0" dirty="0" smtClean="0">
                <a:latin typeface="+mn-lt"/>
              </a:rPr>
              <a:t>5</a:t>
            </a:r>
            <a:r>
              <a:rPr lang="zh-CN" altLang="en-US" sz="3200" kern="0" dirty="0" smtClean="0">
                <a:latin typeface="+mn-lt"/>
              </a:rPr>
              <a:t>， </a:t>
            </a:r>
            <a:r>
              <a:rPr lang="en-US" altLang="zh-CN" sz="3200" kern="0" smtClean="0">
                <a:latin typeface="+mn-lt"/>
              </a:rPr>
              <a:t>6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2400"/>
              </a:spcBef>
              <a:buNone/>
              <a:defRPr/>
            </a:pPr>
            <a:r>
              <a:rPr lang="zh-CN" altLang="en-US" sz="3200" kern="0" dirty="0" smtClean="0">
                <a:latin typeface="+mn-lt"/>
              </a:rPr>
              <a:t>算法题：</a:t>
            </a:r>
            <a:endParaRPr lang="en-US" altLang="zh-CN" sz="3200" kern="0" dirty="0" smtClean="0">
              <a:latin typeface="+mn-lt"/>
            </a:endParaRPr>
          </a:p>
          <a:p>
            <a:pPr marL="360000" lvl="0" algn="just">
              <a:lnSpc>
                <a:spcPct val="155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n-lt"/>
              </a:rPr>
              <a:t>1 (</a:t>
            </a:r>
            <a:r>
              <a:rPr lang="zh-CN" altLang="en-US" sz="3200" kern="0" dirty="0" smtClean="0">
                <a:latin typeface="+mn-lt"/>
              </a:rPr>
              <a:t>分别采用出边表、邻接矩阵两种表示方法</a:t>
            </a:r>
            <a:r>
              <a:rPr lang="en-US" altLang="zh-CN" sz="3200" kern="0" dirty="0" smtClean="0">
                <a:latin typeface="+mn-lt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6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2000"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/>
              <a:t>  遍历过程中，</a:t>
            </a:r>
            <a:endParaRPr lang="en-US" altLang="zh-CN" sz="3000" kern="0" dirty="0" smtClean="0"/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的顶点和边</a:t>
            </a:r>
            <a:r>
              <a:rPr lang="zh-CN" altLang="en-US" sz="3000" kern="0" dirty="0" smtClean="0">
                <a:sym typeface="Wingdings" pitchFamily="2" charset="2"/>
              </a:rPr>
              <a:t>组成</a:t>
            </a:r>
            <a:r>
              <a:rPr lang="en-US" altLang="zh-CN" sz="3000" kern="0" dirty="0" smtClean="0">
                <a:solidFill>
                  <a:srgbClr val="007E00"/>
                </a:solidFill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sym typeface="Wingdings" pitchFamily="2" charset="2"/>
              </a:rPr>
              <a:t>个连通子图，</a:t>
            </a:r>
            <a:endParaRPr lang="en-US" altLang="zh-CN" sz="3000" kern="0" dirty="0" smtClean="0">
              <a:solidFill>
                <a:srgbClr val="007E00"/>
              </a:solidFill>
              <a:sym typeface="Wingdings" pitchFamily="2" charset="2"/>
            </a:endParaRPr>
          </a:p>
          <a:p>
            <a:pPr marL="72000"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ym typeface="Wingdings" pitchFamily="2" charset="2"/>
              </a:rPr>
              <a:t>    </a:t>
            </a:r>
            <a:r>
              <a:rPr lang="zh-CN" altLang="en-US" sz="3000" kern="0" dirty="0" smtClean="0">
                <a:sym typeface="Wingdings" pitchFamily="2" charset="2"/>
              </a:rPr>
              <a:t>称为图的一棵</a:t>
            </a:r>
            <a:r>
              <a:rPr lang="zh-CN" altLang="en-US" sz="3000" kern="0" dirty="0" smtClean="0">
                <a:solidFill>
                  <a:srgbClr val="007E00"/>
                </a:solidFill>
                <a:sym typeface="Wingdings" pitchFamily="2" charset="2"/>
              </a:rPr>
              <a:t>生成树</a:t>
            </a:r>
            <a:r>
              <a:rPr lang="zh-CN" altLang="en-US" sz="3000" kern="0" dirty="0" smtClean="0">
                <a:sym typeface="Wingdings" pitchFamily="2" charset="2"/>
              </a:rPr>
              <a:t>；</a:t>
            </a:r>
            <a:endParaRPr lang="en-US" altLang="zh-CN" sz="3000" kern="0" dirty="0" smtClean="0">
              <a:latin typeface="+mn-lt"/>
            </a:endParaRPr>
          </a:p>
        </p:txBody>
      </p:sp>
      <p:sp>
        <p:nvSpPr>
          <p:cNvPr id="37" name="Oval 30"/>
          <p:cNvSpPr>
            <a:spLocks noChangeArrowheads="1"/>
          </p:cNvSpPr>
          <p:nvPr/>
        </p:nvSpPr>
        <p:spPr bwMode="auto">
          <a:xfrm>
            <a:off x="914400" y="3733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8" name="Oval 30"/>
          <p:cNvSpPr>
            <a:spLocks noChangeArrowheads="1"/>
          </p:cNvSpPr>
          <p:nvPr/>
        </p:nvSpPr>
        <p:spPr bwMode="auto">
          <a:xfrm>
            <a:off x="2590800" y="374808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39" name="Oval 30"/>
          <p:cNvSpPr>
            <a:spLocks noChangeArrowheads="1"/>
          </p:cNvSpPr>
          <p:nvPr/>
        </p:nvSpPr>
        <p:spPr bwMode="auto">
          <a:xfrm>
            <a:off x="8382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0" name="直接连接符 39"/>
          <p:cNvCxnSpPr>
            <a:cxnSpLocks noChangeShapeType="1"/>
            <a:stCxn id="38" idx="5"/>
            <a:endCxn id="41" idx="0"/>
          </p:cNvCxnSpPr>
          <p:nvPr/>
        </p:nvCxnSpPr>
        <p:spPr bwMode="auto">
          <a:xfrm rot="16200000" flipH="1">
            <a:off x="2688616" y="4510652"/>
            <a:ext cx="791359" cy="126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2895600" y="4969637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2" name="直接连接符 28"/>
          <p:cNvCxnSpPr>
            <a:cxnSpLocks noChangeShapeType="1"/>
            <a:stCxn id="38" idx="1"/>
            <a:endCxn id="37" idx="7"/>
          </p:cNvCxnSpPr>
          <p:nvPr/>
        </p:nvCxnSpPr>
        <p:spPr bwMode="auto">
          <a:xfrm rot="16200000" flipV="1">
            <a:off x="1997457" y="3154744"/>
            <a:ext cx="14287" cy="1320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3" name="直接连接符 32"/>
          <p:cNvCxnSpPr>
            <a:cxnSpLocks noChangeShapeType="1"/>
            <a:stCxn id="39" idx="0"/>
            <a:endCxn id="37" idx="4"/>
          </p:cNvCxnSpPr>
          <p:nvPr/>
        </p:nvCxnSpPr>
        <p:spPr bwMode="auto">
          <a:xfrm rot="5400000" flipH="1" flipV="1">
            <a:off x="762382" y="4565619"/>
            <a:ext cx="731837" cy="762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直接连接符 32"/>
          <p:cNvCxnSpPr>
            <a:cxnSpLocks noChangeShapeType="1"/>
            <a:stCxn id="41" idx="2"/>
            <a:endCxn id="39" idx="6"/>
          </p:cNvCxnSpPr>
          <p:nvPr/>
        </p:nvCxnSpPr>
        <p:spPr bwMode="auto">
          <a:xfrm rot="10800000">
            <a:off x="1342200" y="5221637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22860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K</a:t>
            </a:r>
            <a:endParaRPr lang="en-US" altLang="zh-CN" sz="3200" dirty="0"/>
          </a:p>
        </p:txBody>
      </p: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1828800" y="39227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1" name="直接连接符 28"/>
          <p:cNvCxnSpPr>
            <a:cxnSpLocks noChangeShapeType="1"/>
            <a:stCxn id="49" idx="0"/>
            <a:endCxn id="50" idx="5"/>
          </p:cNvCxnSpPr>
          <p:nvPr/>
        </p:nvCxnSpPr>
        <p:spPr bwMode="auto">
          <a:xfrm rot="16200000" flipV="1">
            <a:off x="2270692" y="4341203"/>
            <a:ext cx="255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1447800" y="460851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3" name="直接连接符 28"/>
          <p:cNvCxnSpPr>
            <a:cxnSpLocks noChangeShapeType="1"/>
            <a:stCxn id="52" idx="0"/>
            <a:endCxn id="50" idx="3"/>
          </p:cNvCxnSpPr>
          <p:nvPr/>
        </p:nvCxnSpPr>
        <p:spPr bwMode="auto">
          <a:xfrm rot="5400000" flipH="1" flipV="1">
            <a:off x="1673400" y="4379304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5" name="直接连接符 28"/>
          <p:cNvCxnSpPr>
            <a:cxnSpLocks noChangeShapeType="1"/>
            <a:stCxn id="52" idx="1"/>
            <a:endCxn id="37" idx="5"/>
          </p:cNvCxnSpPr>
          <p:nvPr/>
        </p:nvCxnSpPr>
        <p:spPr bwMode="auto">
          <a:xfrm rot="16200000" flipV="1">
            <a:off x="1173935" y="4334647"/>
            <a:ext cx="518330" cy="177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201600" y="3797237"/>
            <a:ext cx="504000" cy="504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573200" y="3811524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68874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8001000" y="4873562"/>
            <a:ext cx="504000" cy="504000"/>
          </a:xfrm>
          <a:prstGeom prst="ellipse">
            <a:avLst/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7" name="直接箭头连接符 66"/>
          <p:cNvCxnSpPr>
            <a:stCxn id="62" idx="6"/>
            <a:endCxn id="63" idx="2"/>
          </p:cNvCxnSpPr>
          <p:nvPr/>
        </p:nvCxnSpPr>
        <p:spPr bwMode="auto">
          <a:xfrm>
            <a:off x="6705600" y="4049237"/>
            <a:ext cx="867600" cy="14287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>
            <a:stCxn id="65" idx="0"/>
            <a:endCxn id="63" idx="5"/>
          </p:cNvCxnSpPr>
          <p:nvPr/>
        </p:nvCxnSpPr>
        <p:spPr bwMode="auto">
          <a:xfrm rot="16200000" flipV="1">
            <a:off x="7812273" y="4432834"/>
            <a:ext cx="631847" cy="249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>
            <a:stCxn id="63" idx="3"/>
            <a:endCxn id="64" idx="0"/>
          </p:cNvCxnSpPr>
          <p:nvPr/>
        </p:nvCxnSpPr>
        <p:spPr bwMode="auto">
          <a:xfrm rot="5400000">
            <a:off x="7077282" y="4303834"/>
            <a:ext cx="631847" cy="50760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>
            <a:stCxn id="64" idx="6"/>
            <a:endCxn id="65" idx="2"/>
          </p:cNvCxnSpPr>
          <p:nvPr/>
        </p:nvCxnSpPr>
        <p:spPr bwMode="auto">
          <a:xfrm>
            <a:off x="7391400" y="5125562"/>
            <a:ext cx="6096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3276600" y="3873437"/>
            <a:ext cx="2971800" cy="1040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求：从</a:t>
            </a:r>
            <a:r>
              <a:rPr lang="en-US" altLang="zh-CN" kern="0" dirty="0" smtClean="0">
                <a:solidFill>
                  <a:srgbClr val="990099"/>
                </a:solidFill>
                <a:sym typeface="Wingdings" pitchFamily="2" charset="2"/>
              </a:rPr>
              <a:t>A</a:t>
            </a: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出发的</a:t>
            </a:r>
            <a:endParaRPr lang="en-US" altLang="zh-CN" kern="0" dirty="0" smtClean="0">
              <a:solidFill>
                <a:srgbClr val="990099"/>
              </a:solidFill>
              <a:sym typeface="Wingdings" pitchFamily="2" charset="2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olidFill>
                  <a:srgbClr val="990099"/>
                </a:solidFill>
                <a:sym typeface="Wingdings" pitchFamily="2" charset="2"/>
              </a:rPr>
              <a:t>深度优先生成树？</a:t>
            </a:r>
            <a:endParaRPr lang="zh-CN" altLang="en-US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BFS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3" name="直接连接符 62"/>
          <p:cNvCxnSpPr>
            <a:cxnSpLocks noChangeShapeType="1"/>
            <a:stCxn id="55" idx="4"/>
            <a:endCxn id="6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4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5" name="直接连接符 32"/>
          <p:cNvCxnSpPr>
            <a:cxnSpLocks noChangeShapeType="1"/>
            <a:stCxn id="64" idx="2"/>
            <a:endCxn id="55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6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7" name="直接连接符 66"/>
          <p:cNvCxnSpPr>
            <a:cxnSpLocks noChangeShapeType="1"/>
            <a:stCxn id="62" idx="4"/>
            <a:endCxn id="66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8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69" name="直接连接符 32"/>
          <p:cNvCxnSpPr>
            <a:cxnSpLocks noChangeShapeType="1"/>
            <a:stCxn id="68" idx="2"/>
            <a:endCxn id="64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0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71" name="直接连接符 70"/>
          <p:cNvCxnSpPr>
            <a:cxnSpLocks noChangeShapeType="1"/>
            <a:stCxn id="68" idx="4"/>
            <a:endCxn id="70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6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7" name="直接连接符 106"/>
          <p:cNvCxnSpPr>
            <a:cxnSpLocks noChangeShapeType="1"/>
            <a:stCxn id="70" idx="4"/>
            <a:endCxn id="106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9" name="直接连接符 32"/>
          <p:cNvCxnSpPr>
            <a:cxnSpLocks noChangeShapeType="1"/>
            <a:stCxn id="108" idx="1"/>
            <a:endCxn id="55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0" name="直接连接符 32"/>
          <p:cNvCxnSpPr>
            <a:cxnSpLocks noChangeShapeType="1"/>
            <a:stCxn id="68" idx="3"/>
            <a:endCxn id="108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12" name="直接连接符 32"/>
          <p:cNvCxnSpPr>
            <a:cxnSpLocks noChangeShapeType="1"/>
            <a:stCxn id="111" idx="2"/>
            <a:endCxn id="66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3" name="直接箭头连接符 112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8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119" name="直接连接符 32"/>
          <p:cNvCxnSpPr>
            <a:cxnSpLocks noChangeShapeType="1"/>
            <a:stCxn id="108" idx="2"/>
            <a:endCxn id="6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0" name="直接箭头连接符 119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1" name="直接箭头连接符 120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直接箭头连接符 121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3" name="直接箭头连接符 122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直接箭头连接符 123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5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(4)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(5)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7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8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29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7239000" y="2379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6477000" y="3141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4" name="直接连接符 43"/>
          <p:cNvCxnSpPr>
            <a:cxnSpLocks noChangeShapeType="1"/>
            <a:stCxn id="41" idx="3"/>
            <a:endCxn id="42" idx="0"/>
          </p:cNvCxnSpPr>
          <p:nvPr/>
        </p:nvCxnSpPr>
        <p:spPr bwMode="auto">
          <a:xfrm rot="5400000">
            <a:off x="6855001" y="2683885"/>
            <a:ext cx="331809" cy="583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6019800" y="3933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7" name="直接连接符 46"/>
          <p:cNvCxnSpPr>
            <a:cxnSpLocks noChangeShapeType="1"/>
            <a:stCxn id="42" idx="3"/>
            <a:endCxn id="46" idx="0"/>
          </p:cNvCxnSpPr>
          <p:nvPr/>
        </p:nvCxnSpPr>
        <p:spPr bwMode="auto">
          <a:xfrm rot="5400000">
            <a:off x="6230701" y="3612985"/>
            <a:ext cx="3612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562600" y="47418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49" name="直接连接符 32"/>
          <p:cNvCxnSpPr>
            <a:cxnSpLocks noChangeShapeType="1"/>
            <a:stCxn id="48" idx="0"/>
            <a:endCxn id="46" idx="3"/>
          </p:cNvCxnSpPr>
          <p:nvPr/>
        </p:nvCxnSpPr>
        <p:spPr bwMode="auto">
          <a:xfrm rot="5400000" flipH="1" flipV="1">
            <a:off x="5764800" y="4413086"/>
            <a:ext cx="3786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Oval 30"/>
          <p:cNvSpPr>
            <a:spLocks noChangeArrowheads="1"/>
          </p:cNvSpPr>
          <p:nvPr/>
        </p:nvSpPr>
        <p:spPr bwMode="auto">
          <a:xfrm>
            <a:off x="8030400" y="31710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cxnSpLocks noChangeShapeType="1"/>
            <a:stCxn id="50" idx="0"/>
            <a:endCxn id="41" idx="5"/>
          </p:cNvCxnSpPr>
          <p:nvPr/>
        </p:nvCxnSpPr>
        <p:spPr bwMode="auto">
          <a:xfrm rot="16200000" flipV="1">
            <a:off x="7795192" y="2683885"/>
            <a:ext cx="361209" cy="613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2" name="Oval 30"/>
          <p:cNvSpPr>
            <a:spLocks noChangeArrowheads="1"/>
          </p:cNvSpPr>
          <p:nvPr/>
        </p:nvSpPr>
        <p:spPr bwMode="auto">
          <a:xfrm>
            <a:off x="7010400" y="40092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3" name="直接连接符 32"/>
          <p:cNvCxnSpPr>
            <a:cxnSpLocks noChangeShapeType="1"/>
            <a:stCxn id="52" idx="0"/>
            <a:endCxn id="54" idx="4"/>
          </p:cNvCxnSpPr>
          <p:nvPr/>
        </p:nvCxnSpPr>
        <p:spPr bwMode="auto">
          <a:xfrm rot="5400000" flipH="1" flipV="1">
            <a:off x="7224300" y="3742594"/>
            <a:ext cx="3048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4" name="Oval 30"/>
          <p:cNvSpPr>
            <a:spLocks noChangeArrowheads="1"/>
          </p:cNvSpPr>
          <p:nvPr/>
        </p:nvSpPr>
        <p:spPr bwMode="auto">
          <a:xfrm>
            <a:off x="7239000" y="3200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56" name="直接连接符 32"/>
          <p:cNvCxnSpPr>
            <a:cxnSpLocks noChangeShapeType="1"/>
            <a:stCxn id="54" idx="0"/>
            <a:endCxn id="41" idx="4"/>
          </p:cNvCxnSpPr>
          <p:nvPr/>
        </p:nvCxnSpPr>
        <p:spPr bwMode="auto">
          <a:xfrm rot="5400000" flipH="1" flipV="1">
            <a:off x="7332600" y="3042094"/>
            <a:ext cx="31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6781800" y="4847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8" name="直接连接符 32"/>
          <p:cNvCxnSpPr>
            <a:cxnSpLocks noChangeShapeType="1"/>
            <a:stCxn id="57" idx="0"/>
            <a:endCxn id="52" idx="4"/>
          </p:cNvCxnSpPr>
          <p:nvPr/>
        </p:nvCxnSpPr>
        <p:spPr bwMode="auto">
          <a:xfrm rot="5400000" flipH="1" flipV="1">
            <a:off x="6981000" y="45660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9" name="Oval 30"/>
          <p:cNvSpPr>
            <a:spLocks noChangeArrowheads="1"/>
          </p:cNvSpPr>
          <p:nvPr/>
        </p:nvSpPr>
        <p:spPr bwMode="auto">
          <a:xfrm>
            <a:off x="6553200" y="56856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60" name="直接连接符 32"/>
          <p:cNvCxnSpPr>
            <a:cxnSpLocks noChangeShapeType="1"/>
            <a:stCxn id="59" idx="0"/>
            <a:endCxn id="57" idx="4"/>
          </p:cNvCxnSpPr>
          <p:nvPr/>
        </p:nvCxnSpPr>
        <p:spPr bwMode="auto">
          <a:xfrm rot="5400000" flipH="1" flipV="1">
            <a:off x="6752400" y="5404294"/>
            <a:ext cx="334200" cy="2286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18" grpId="0"/>
      <p:bldP spid="125" grpId="0"/>
      <p:bldP spid="126" grpId="0"/>
      <p:bldP spid="127" grpId="0"/>
      <p:bldP spid="128" grpId="0"/>
      <p:bldP spid="129" grpId="0"/>
      <p:bldP spid="41" grpId="0" animBg="1"/>
      <p:bldP spid="42" grpId="0" animBg="1"/>
      <p:bldP spid="46" grpId="0" animBg="1"/>
      <p:bldP spid="48" grpId="0" animBg="1"/>
      <p:bldP spid="50" grpId="0" animBg="1"/>
      <p:bldP spid="52" grpId="0" animBg="1"/>
      <p:bldP spid="54" grpId="0" animBg="1"/>
      <p:bldP spid="57" grpId="0" animBg="1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BFS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</a:t>
            </a:r>
            <a:r>
              <a:rPr lang="en-US" altLang="zh-CN" sz="3000" kern="0" dirty="0" smtClean="0"/>
              <a:t>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BFS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7" name="Rectangle 12"/>
          <p:cNvSpPr txBox="1">
            <a:spLocks noChangeArrowheads="1"/>
          </p:cNvSpPr>
          <p:nvPr/>
        </p:nvSpPr>
        <p:spPr bwMode="auto">
          <a:xfrm>
            <a:off x="5105400" y="2514600"/>
            <a:ext cx="4038600" cy="37338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BFS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1096200" y="25405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1096200" y="42176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44" name="直接连接符 43"/>
          <p:cNvCxnSpPr>
            <a:cxnSpLocks noChangeShapeType="1"/>
            <a:stCxn id="41" idx="4"/>
            <a:endCxn id="42" idx="0"/>
          </p:cNvCxnSpPr>
          <p:nvPr/>
        </p:nvCxnSpPr>
        <p:spPr bwMode="auto">
          <a:xfrm rot="5400000">
            <a:off x="761603" y="3631101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Oval 30"/>
          <p:cNvSpPr>
            <a:spLocks noChangeArrowheads="1"/>
          </p:cNvSpPr>
          <p:nvPr/>
        </p:nvSpPr>
        <p:spPr bwMode="auto">
          <a:xfrm>
            <a:off x="28488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46" name="直接连接符 32"/>
          <p:cNvCxnSpPr>
            <a:cxnSpLocks noChangeShapeType="1"/>
            <a:stCxn id="45" idx="2"/>
            <a:endCxn id="41" idx="6"/>
          </p:cNvCxnSpPr>
          <p:nvPr/>
        </p:nvCxnSpPr>
        <p:spPr bwMode="auto">
          <a:xfrm rot="10800000" flipV="1">
            <a:off x="1600200" y="2790916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Oval 30"/>
          <p:cNvSpPr>
            <a:spLocks noChangeArrowheads="1"/>
          </p:cNvSpPr>
          <p:nvPr/>
        </p:nvSpPr>
        <p:spPr bwMode="auto">
          <a:xfrm>
            <a:off x="10962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8" name="直接连接符 47"/>
          <p:cNvCxnSpPr>
            <a:cxnSpLocks noChangeShapeType="1"/>
            <a:stCxn id="42" idx="4"/>
            <a:endCxn id="47" idx="0"/>
          </p:cNvCxnSpPr>
          <p:nvPr/>
        </p:nvCxnSpPr>
        <p:spPr bwMode="auto">
          <a:xfrm>
            <a:off x="1348200" y="4721698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Oval 30"/>
          <p:cNvSpPr>
            <a:spLocks noChangeArrowheads="1"/>
          </p:cNvSpPr>
          <p:nvPr/>
        </p:nvSpPr>
        <p:spPr bwMode="auto">
          <a:xfrm>
            <a:off x="4572000" y="25389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50" name="直接连接符 32"/>
          <p:cNvCxnSpPr>
            <a:cxnSpLocks noChangeShapeType="1"/>
            <a:stCxn id="49" idx="2"/>
            <a:endCxn id="45" idx="6"/>
          </p:cNvCxnSpPr>
          <p:nvPr/>
        </p:nvCxnSpPr>
        <p:spPr bwMode="auto">
          <a:xfrm rot="10800000">
            <a:off x="3352800" y="2790916"/>
            <a:ext cx="1219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Oval 30"/>
          <p:cNvSpPr>
            <a:spLocks noChangeArrowheads="1"/>
          </p:cNvSpPr>
          <p:nvPr/>
        </p:nvSpPr>
        <p:spPr bwMode="auto">
          <a:xfrm>
            <a:off x="4572000" y="42057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2" name="直接连接符 51"/>
          <p:cNvCxnSpPr>
            <a:cxnSpLocks noChangeShapeType="1"/>
            <a:stCxn id="49" idx="4"/>
            <a:endCxn id="51" idx="0"/>
          </p:cNvCxnSpPr>
          <p:nvPr/>
        </p:nvCxnSpPr>
        <p:spPr bwMode="auto">
          <a:xfrm rot="5400000">
            <a:off x="4242562" y="3624354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Oval 30"/>
          <p:cNvSpPr>
            <a:spLocks noChangeArrowheads="1"/>
          </p:cNvSpPr>
          <p:nvPr/>
        </p:nvSpPr>
        <p:spPr bwMode="auto">
          <a:xfrm>
            <a:off x="4572000" y="5732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51" idx="4"/>
            <a:endCxn id="53" idx="0"/>
          </p:cNvCxnSpPr>
          <p:nvPr/>
        </p:nvCxnSpPr>
        <p:spPr bwMode="auto">
          <a:xfrm>
            <a:off x="4824000" y="4709792"/>
            <a:ext cx="0" cy="102270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Oval 30"/>
          <p:cNvSpPr>
            <a:spLocks noChangeArrowheads="1"/>
          </p:cNvSpPr>
          <p:nvPr/>
        </p:nvSpPr>
        <p:spPr bwMode="auto">
          <a:xfrm>
            <a:off x="2848800" y="421531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6" name="直接连接符 32"/>
          <p:cNvCxnSpPr>
            <a:cxnSpLocks noChangeShapeType="1"/>
            <a:stCxn id="55" idx="1"/>
            <a:endCxn id="41" idx="5"/>
          </p:cNvCxnSpPr>
          <p:nvPr/>
        </p:nvCxnSpPr>
        <p:spPr bwMode="auto">
          <a:xfrm rot="16200000" flipV="1">
            <a:off x="1565285" y="2931801"/>
            <a:ext cx="1318430" cy="13962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直接连接符 32"/>
          <p:cNvCxnSpPr>
            <a:cxnSpLocks noChangeShapeType="1"/>
            <a:stCxn id="49" idx="3"/>
            <a:endCxn id="55" idx="6"/>
          </p:cNvCxnSpPr>
          <p:nvPr/>
        </p:nvCxnSpPr>
        <p:spPr bwMode="auto">
          <a:xfrm rot="5400000">
            <a:off x="3250201" y="3071707"/>
            <a:ext cx="1498209" cy="1293009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8488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2"/>
            <a:endCxn id="47" idx="6"/>
          </p:cNvCxnSpPr>
          <p:nvPr/>
        </p:nvCxnSpPr>
        <p:spPr bwMode="auto">
          <a:xfrm rot="10800000">
            <a:off x="1600200" y="5996400"/>
            <a:ext cx="1248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箭头连接符 59"/>
          <p:cNvCxnSpPr/>
          <p:nvPr/>
        </p:nvCxnSpPr>
        <p:spPr bwMode="auto">
          <a:xfrm rot="5400000">
            <a:off x="837803" y="368151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32"/>
          <p:cNvSpPr txBox="1">
            <a:spLocks noChangeArrowheads="1"/>
          </p:cNvSpPr>
          <p:nvPr/>
        </p:nvSpPr>
        <p:spPr bwMode="auto">
          <a:xfrm>
            <a:off x="685800" y="330012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2" name="直接箭头连接符 61"/>
          <p:cNvCxnSpPr/>
          <p:nvPr/>
        </p:nvCxnSpPr>
        <p:spPr bwMode="auto">
          <a:xfrm flipV="1">
            <a:off x="1752600" y="2686082"/>
            <a:ext cx="914400" cy="523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32"/>
          <p:cNvSpPr txBox="1">
            <a:spLocks noChangeArrowheads="1"/>
          </p:cNvSpPr>
          <p:nvPr/>
        </p:nvSpPr>
        <p:spPr bwMode="auto">
          <a:xfrm>
            <a:off x="19050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4" name="直接箭头连接符 63"/>
          <p:cNvCxnSpPr/>
          <p:nvPr/>
        </p:nvCxnSpPr>
        <p:spPr bwMode="auto">
          <a:xfrm>
            <a:off x="1752600" y="5830125"/>
            <a:ext cx="9906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2057400" y="2913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66" name="直接连接符 32"/>
          <p:cNvCxnSpPr>
            <a:cxnSpLocks noChangeShapeType="1"/>
            <a:stCxn id="55" idx="2"/>
            <a:endCxn id="42" idx="6"/>
          </p:cNvCxnSpPr>
          <p:nvPr/>
        </p:nvCxnSpPr>
        <p:spPr bwMode="auto">
          <a:xfrm rot="10800000" flipV="1">
            <a:off x="1600200" y="4467316"/>
            <a:ext cx="1248600" cy="2382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7" name="直接箭头连接符 66"/>
          <p:cNvCxnSpPr/>
          <p:nvPr/>
        </p:nvCxnSpPr>
        <p:spPr bwMode="auto">
          <a:xfrm>
            <a:off x="3581400" y="2691316"/>
            <a:ext cx="8382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4266803" y="3635524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接箭头连接符 68"/>
          <p:cNvCxnSpPr/>
          <p:nvPr/>
        </p:nvCxnSpPr>
        <p:spPr bwMode="auto">
          <a:xfrm rot="5400000">
            <a:off x="4266803" y="521363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/>
          <p:cNvCxnSpPr/>
          <p:nvPr/>
        </p:nvCxnSpPr>
        <p:spPr bwMode="auto">
          <a:xfrm>
            <a:off x="1752600" y="3072316"/>
            <a:ext cx="990600" cy="9144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 rot="5400000">
            <a:off x="800894" y="5237194"/>
            <a:ext cx="989806" cy="794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Text Box 32"/>
          <p:cNvSpPr txBox="1">
            <a:spLocks noChangeArrowheads="1"/>
          </p:cNvSpPr>
          <p:nvPr/>
        </p:nvSpPr>
        <p:spPr bwMode="auto">
          <a:xfrm>
            <a:off x="685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(4)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3" name="Text Box 32"/>
          <p:cNvSpPr txBox="1">
            <a:spLocks noChangeArrowheads="1"/>
          </p:cNvSpPr>
          <p:nvPr/>
        </p:nvSpPr>
        <p:spPr bwMode="auto">
          <a:xfrm>
            <a:off x="3657600" y="21305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(5)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4" name="Text Box 32"/>
          <p:cNvSpPr txBox="1">
            <a:spLocks noChangeArrowheads="1"/>
          </p:cNvSpPr>
          <p:nvPr/>
        </p:nvSpPr>
        <p:spPr bwMode="auto">
          <a:xfrm>
            <a:off x="1905000" y="52547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5" name="Text Box 32"/>
          <p:cNvSpPr txBox="1">
            <a:spLocks noChangeArrowheads="1"/>
          </p:cNvSpPr>
          <p:nvPr/>
        </p:nvSpPr>
        <p:spPr bwMode="auto">
          <a:xfrm>
            <a:off x="4114800" y="3294094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4114800" y="4721332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DFS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30179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7898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92387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30774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52202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82984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5334000" y="23002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581400" y="2552202"/>
            <a:ext cx="17526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5334000" y="396707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5004562" y="3385640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5334000" y="5617369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5586000" y="4471078"/>
            <a:ext cx="0" cy="1146291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077400" y="397660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641485" y="2540687"/>
            <a:ext cx="1318430" cy="17010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745501" y="2566293"/>
            <a:ext cx="1498209" cy="18264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3077400" y="5629275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81275"/>
            <a:ext cx="15534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42805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5" name="直接箭头连接符 74"/>
          <p:cNvCxnSpPr/>
          <p:nvPr/>
        </p:nvCxnSpPr>
        <p:spPr bwMode="auto">
          <a:xfrm rot="10800000">
            <a:off x="1676399" y="5974599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6140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104209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633204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>
            <a:off x="1676399" y="574106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981199" y="51816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81" name="Text Box 32"/>
          <p:cNvSpPr txBox="1">
            <a:spLocks noChangeArrowheads="1"/>
          </p:cNvSpPr>
          <p:nvPr/>
        </p:nvSpPr>
        <p:spPr bwMode="auto">
          <a:xfrm>
            <a:off x="1981199" y="5776998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(4)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82" name="直接箭头连接符 81"/>
          <p:cNvCxnSpPr/>
          <p:nvPr/>
        </p:nvCxnSpPr>
        <p:spPr bwMode="auto">
          <a:xfrm rot="5400000" flipH="1" flipV="1">
            <a:off x="990600" y="5028406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83" name="Text Box 32"/>
          <p:cNvSpPr txBox="1">
            <a:spLocks noChangeArrowheads="1"/>
          </p:cNvSpPr>
          <p:nvPr/>
        </p:nvSpPr>
        <p:spPr bwMode="auto">
          <a:xfrm>
            <a:off x="1371600" y="4723606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(5)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28602"/>
            <a:ext cx="15534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>
            <a:off x="1676399" y="4155064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828799" y="3564603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733800" y="2864601"/>
            <a:ext cx="1371600" cy="11430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657600" y="305538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733802" y="2483599"/>
            <a:ext cx="1371601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0" name="直接箭头连接符 89"/>
          <p:cNvCxnSpPr/>
          <p:nvPr/>
        </p:nvCxnSpPr>
        <p:spPr bwMode="auto">
          <a:xfrm flipV="1">
            <a:off x="3733800" y="2677401"/>
            <a:ext cx="1295402" cy="1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1" name="Text Box 32"/>
          <p:cNvSpPr txBox="1">
            <a:spLocks noChangeArrowheads="1"/>
          </p:cNvSpPr>
          <p:nvPr/>
        </p:nvSpPr>
        <p:spPr bwMode="auto">
          <a:xfrm>
            <a:off x="3886200" y="2528802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(9)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92" name="直接箭头连接符 91"/>
          <p:cNvCxnSpPr/>
          <p:nvPr/>
        </p:nvCxnSpPr>
        <p:spPr bwMode="auto">
          <a:xfrm rot="5400000">
            <a:off x="5028803" y="33968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4648200" y="31694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(10)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5028803" y="4997010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4648200" y="4769601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6" name="直接箭头连接符 95"/>
          <p:cNvCxnSpPr/>
          <p:nvPr/>
        </p:nvCxnSpPr>
        <p:spPr bwMode="auto">
          <a:xfrm rot="5400000" flipH="1" flipV="1">
            <a:off x="5181600" y="5019493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7" name="Text Box 32"/>
          <p:cNvSpPr txBox="1">
            <a:spLocks noChangeArrowheads="1"/>
          </p:cNvSpPr>
          <p:nvPr/>
        </p:nvSpPr>
        <p:spPr bwMode="auto">
          <a:xfrm>
            <a:off x="5562600" y="4638493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(12)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98" name="直接箭头连接符 97"/>
          <p:cNvCxnSpPr/>
          <p:nvPr/>
        </p:nvCxnSpPr>
        <p:spPr bwMode="auto">
          <a:xfrm rot="5400000" flipH="1" flipV="1">
            <a:off x="51823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99" name="Text Box 32"/>
          <p:cNvSpPr txBox="1">
            <a:spLocks noChangeArrowheads="1"/>
          </p:cNvSpPr>
          <p:nvPr/>
        </p:nvSpPr>
        <p:spPr bwMode="auto">
          <a:xfrm>
            <a:off x="5562600" y="3016207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(13)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0" name="直接箭头连接符 99"/>
          <p:cNvCxnSpPr/>
          <p:nvPr/>
        </p:nvCxnSpPr>
        <p:spPr bwMode="auto">
          <a:xfrm rot="10800000" flipV="1">
            <a:off x="3810000" y="3017001"/>
            <a:ext cx="1371600" cy="121920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3962400" y="3779001"/>
            <a:ext cx="9144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(14)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 bwMode="auto">
          <a:xfrm rot="10800000">
            <a:off x="1676400" y="4357602"/>
            <a:ext cx="1295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3" name="Text Box 32"/>
          <p:cNvSpPr txBox="1">
            <a:spLocks noChangeArrowheads="1"/>
          </p:cNvSpPr>
          <p:nvPr/>
        </p:nvSpPr>
        <p:spPr bwMode="auto">
          <a:xfrm>
            <a:off x="1904999" y="4205202"/>
            <a:ext cx="8382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(15)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cxnSp>
        <p:nvCxnSpPr>
          <p:cNvPr id="104" name="直接箭头连接符 103"/>
          <p:cNvCxnSpPr/>
          <p:nvPr/>
        </p:nvCxnSpPr>
        <p:spPr bwMode="auto">
          <a:xfrm rot="5400000" flipH="1" flipV="1">
            <a:off x="915194" y="3397207"/>
            <a:ext cx="914400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105" name="Text Box 32"/>
          <p:cNvSpPr txBox="1">
            <a:spLocks noChangeArrowheads="1"/>
          </p:cNvSpPr>
          <p:nvPr/>
        </p:nvSpPr>
        <p:spPr bwMode="auto">
          <a:xfrm>
            <a:off x="1295400" y="3016207"/>
            <a:ext cx="9144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FF0000"/>
                </a:solidFill>
              </a:rPr>
              <a:t>(16)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4038600" y="1905000"/>
            <a:ext cx="609600" cy="669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7801800" y="2133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7344600" y="28488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3"/>
            <a:endCxn id="63" idx="0"/>
          </p:cNvCxnSpPr>
          <p:nvPr/>
        </p:nvCxnSpPr>
        <p:spPr bwMode="auto">
          <a:xfrm rot="5400000">
            <a:off x="7593601" y="2566791"/>
            <a:ext cx="285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69342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6" name="直接连接符 65"/>
          <p:cNvCxnSpPr>
            <a:cxnSpLocks noChangeShapeType="1"/>
            <a:stCxn id="63" idx="3"/>
            <a:endCxn id="65" idx="0"/>
          </p:cNvCxnSpPr>
          <p:nvPr/>
        </p:nvCxnSpPr>
        <p:spPr bwMode="auto">
          <a:xfrm rot="5400000">
            <a:off x="7165801" y="3299391"/>
            <a:ext cx="2730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06400" y="42672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68" name="直接连接符 32"/>
          <p:cNvCxnSpPr>
            <a:cxnSpLocks noChangeShapeType="1"/>
            <a:stCxn id="67" idx="0"/>
            <a:endCxn id="65" idx="3"/>
          </p:cNvCxnSpPr>
          <p:nvPr/>
        </p:nvCxnSpPr>
        <p:spPr bwMode="auto">
          <a:xfrm rot="5400000" flipH="1" flipV="1">
            <a:off x="6740700" y="3999892"/>
            <a:ext cx="285009" cy="249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7801800" y="3552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cxnSpLocks noChangeShapeType="1"/>
            <a:stCxn id="71" idx="0"/>
            <a:endCxn id="63" idx="5"/>
          </p:cNvCxnSpPr>
          <p:nvPr/>
        </p:nvCxnSpPr>
        <p:spPr bwMode="auto">
          <a:xfrm rot="16200000" flipV="1">
            <a:off x="7777792" y="3275991"/>
            <a:ext cx="273009" cy="279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7620000" y="42966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15" name="直接连接符 32"/>
          <p:cNvCxnSpPr>
            <a:cxnSpLocks noChangeShapeType="1"/>
            <a:stCxn id="114" idx="0"/>
            <a:endCxn id="71" idx="4"/>
          </p:cNvCxnSpPr>
          <p:nvPr/>
        </p:nvCxnSpPr>
        <p:spPr bwMode="auto">
          <a:xfrm rot="5400000" flipH="1" flipV="1">
            <a:off x="7842600" y="4085400"/>
            <a:ext cx="240600" cy="1818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9" name="Oval 30"/>
          <p:cNvSpPr>
            <a:spLocks noChangeArrowheads="1"/>
          </p:cNvSpPr>
          <p:nvPr/>
        </p:nvSpPr>
        <p:spPr bwMode="auto">
          <a:xfrm>
            <a:off x="72390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20" name="直接连接符 32"/>
          <p:cNvCxnSpPr>
            <a:cxnSpLocks noChangeShapeType="1"/>
            <a:stCxn id="119" idx="0"/>
            <a:endCxn id="114" idx="3"/>
          </p:cNvCxnSpPr>
          <p:nvPr/>
        </p:nvCxnSpPr>
        <p:spPr bwMode="auto">
          <a:xfrm rot="5400000" flipH="1" flipV="1">
            <a:off x="7464600" y="4753192"/>
            <a:ext cx="255609" cy="2028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" name="Oval 30"/>
          <p:cNvSpPr>
            <a:spLocks noChangeArrowheads="1"/>
          </p:cNvSpPr>
          <p:nvPr/>
        </p:nvSpPr>
        <p:spPr bwMode="auto">
          <a:xfrm>
            <a:off x="8030400" y="498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26" name="直接连接符 32"/>
          <p:cNvCxnSpPr>
            <a:cxnSpLocks noChangeShapeType="1"/>
            <a:stCxn id="123" idx="0"/>
            <a:endCxn id="114" idx="5"/>
          </p:cNvCxnSpPr>
          <p:nvPr/>
        </p:nvCxnSpPr>
        <p:spPr bwMode="auto">
          <a:xfrm rot="16200000" flipV="1">
            <a:off x="8038492" y="4738491"/>
            <a:ext cx="255609" cy="2322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9" name="Oval 30"/>
          <p:cNvSpPr>
            <a:spLocks noChangeArrowheads="1"/>
          </p:cNvSpPr>
          <p:nvPr/>
        </p:nvSpPr>
        <p:spPr bwMode="auto">
          <a:xfrm>
            <a:off x="7772400" y="5744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30" name="直接连接符 32"/>
          <p:cNvCxnSpPr>
            <a:cxnSpLocks noChangeShapeType="1"/>
            <a:stCxn id="129" idx="0"/>
            <a:endCxn id="123" idx="4"/>
          </p:cNvCxnSpPr>
          <p:nvPr/>
        </p:nvCxnSpPr>
        <p:spPr bwMode="auto">
          <a:xfrm rot="5400000" flipH="1" flipV="1">
            <a:off x="8024400" y="5486400"/>
            <a:ext cx="258000" cy="258000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91" grpId="0"/>
      <p:bldP spid="97" grpId="0"/>
      <p:bldP spid="99" grpId="0"/>
      <p:bldP spid="101" grpId="0"/>
      <p:bldP spid="103" grpId="0"/>
      <p:bldP spid="105" grpId="0"/>
      <p:bldP spid="62" grpId="0" animBg="1"/>
      <p:bldP spid="63" grpId="0" animBg="1"/>
      <p:bldP spid="65" grpId="0" animBg="1"/>
      <p:bldP spid="67" grpId="0" animBg="1"/>
      <p:bldP spid="71" grpId="0" animBg="1"/>
      <p:bldP spid="114" grpId="0" animBg="1"/>
      <p:bldP spid="119" grpId="0" animBg="1"/>
      <p:bldP spid="123" grpId="0" animBg="1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</a:t>
            </a:r>
            <a:r>
              <a:rPr lang="en-US" altLang="zh-CN" dirty="0" smtClean="0">
                <a:ea typeface="黑体" pitchFamily="2" charset="-122"/>
              </a:rPr>
              <a:t>DFS</a:t>
            </a:r>
            <a:r>
              <a:rPr lang="zh-CN" altLang="en-US" dirty="0" smtClean="0">
                <a:ea typeface="黑体" pitchFamily="2" charset="-122"/>
              </a:rPr>
              <a:t>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latin typeface="+mn-lt"/>
              </a:rPr>
              <a:t>  </a:t>
            </a:r>
            <a:r>
              <a:rPr lang="en-US" altLang="zh-CN" sz="3000" kern="0" dirty="0" smtClean="0">
                <a:latin typeface="+mn-lt"/>
              </a:rPr>
              <a:t>DFS</a:t>
            </a:r>
            <a:r>
              <a:rPr lang="zh-CN" altLang="en-US" sz="3000" kern="0" dirty="0" smtClean="0">
                <a:latin typeface="+mn-lt"/>
              </a:rPr>
              <a:t>过程中，</a:t>
            </a:r>
            <a:endParaRPr lang="en-US" altLang="zh-CN" sz="3000" kern="0" dirty="0" smtClean="0">
              <a:latin typeface="+mn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n-lt"/>
              </a:rPr>
              <a:t>   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“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前进</a:t>
            </a:r>
            <a:r>
              <a:rPr lang="en-US" altLang="zh-CN" sz="3000" kern="0" dirty="0" smtClean="0">
                <a:solidFill>
                  <a:srgbClr val="0000CC"/>
                </a:solidFill>
              </a:rPr>
              <a:t>”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路径上</a:t>
            </a:r>
            <a:r>
              <a:rPr lang="zh-CN" altLang="en-US" sz="3000" kern="0" dirty="0" smtClean="0"/>
              <a:t>的</a:t>
            </a:r>
            <a:r>
              <a:rPr lang="zh-CN" altLang="en-US" sz="3000" kern="0" dirty="0" smtClean="0">
                <a:latin typeface="+mn-lt"/>
              </a:rPr>
              <a:t>顶点和边</a:t>
            </a:r>
            <a:r>
              <a:rPr lang="zh-CN" altLang="en-US" sz="3000" kern="0" dirty="0" smtClean="0">
                <a:latin typeface="+mn-lt"/>
                <a:sym typeface="Wingdings" pitchFamily="2" charset="2"/>
              </a:rPr>
              <a:t>组成的</a:t>
            </a:r>
            <a:r>
              <a:rPr lang="en-US" altLang="zh-CN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1</a:t>
            </a:r>
            <a:r>
              <a:rPr lang="zh-CN" altLang="en-US" sz="3000" kern="0" dirty="0" smtClean="0">
                <a:solidFill>
                  <a:srgbClr val="007E00"/>
                </a:solidFill>
                <a:latin typeface="+mn-lt"/>
                <a:sym typeface="Wingdings" pitchFamily="2" charset="2"/>
              </a:rPr>
              <a:t>个连通子图</a:t>
            </a:r>
            <a:endParaRPr lang="en-US" altLang="zh-CN" sz="3000" kern="0" dirty="0" smtClean="0">
              <a:solidFill>
                <a:srgbClr val="007E00"/>
              </a:solidFill>
              <a:latin typeface="+mn-lt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020000" y="2287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1020000" y="39647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32" name="直接连接符 31"/>
          <p:cNvCxnSpPr>
            <a:cxnSpLocks noChangeShapeType="1"/>
            <a:stCxn id="30" idx="4"/>
            <a:endCxn id="31" idx="0"/>
          </p:cNvCxnSpPr>
          <p:nvPr/>
        </p:nvCxnSpPr>
        <p:spPr bwMode="auto">
          <a:xfrm rot="5400000">
            <a:off x="685403" y="3378185"/>
            <a:ext cx="1173194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3" name="Oval 30"/>
          <p:cNvSpPr>
            <a:spLocks noChangeArrowheads="1"/>
          </p:cNvSpPr>
          <p:nvPr/>
        </p:nvSpPr>
        <p:spPr bwMode="auto">
          <a:xfrm>
            <a:off x="25908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34" name="直接连接符 32"/>
          <p:cNvCxnSpPr>
            <a:cxnSpLocks noChangeShapeType="1"/>
            <a:stCxn id="33" idx="2"/>
            <a:endCxn id="30" idx="6"/>
          </p:cNvCxnSpPr>
          <p:nvPr/>
        </p:nvCxnSpPr>
        <p:spPr bwMode="auto">
          <a:xfrm rot="10800000" flipV="1">
            <a:off x="1524000" y="2538000"/>
            <a:ext cx="1066800" cy="15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10200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cxnSpLocks noChangeShapeType="1"/>
            <a:stCxn id="31" idx="4"/>
            <a:endCxn id="35" idx="0"/>
          </p:cNvCxnSpPr>
          <p:nvPr/>
        </p:nvCxnSpPr>
        <p:spPr bwMode="auto">
          <a:xfrm>
            <a:off x="1272000" y="4468782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6" name="Oval 30"/>
          <p:cNvSpPr>
            <a:spLocks noChangeArrowheads="1"/>
          </p:cNvSpPr>
          <p:nvPr/>
        </p:nvSpPr>
        <p:spPr bwMode="auto">
          <a:xfrm>
            <a:off x="4572000" y="2286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47" name="直接连接符 32"/>
          <p:cNvCxnSpPr>
            <a:cxnSpLocks noChangeShapeType="1"/>
            <a:stCxn id="46" idx="2"/>
            <a:endCxn id="33" idx="6"/>
          </p:cNvCxnSpPr>
          <p:nvPr/>
        </p:nvCxnSpPr>
        <p:spPr bwMode="auto">
          <a:xfrm rot="10800000">
            <a:off x="3094800" y="2538000"/>
            <a:ext cx="147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Oval 30"/>
          <p:cNvSpPr>
            <a:spLocks noChangeArrowheads="1"/>
          </p:cNvSpPr>
          <p:nvPr/>
        </p:nvSpPr>
        <p:spPr bwMode="auto">
          <a:xfrm>
            <a:off x="4572000" y="395287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54" name="直接连接符 53"/>
          <p:cNvCxnSpPr>
            <a:cxnSpLocks noChangeShapeType="1"/>
            <a:stCxn id="46" idx="4"/>
            <a:endCxn id="48" idx="0"/>
          </p:cNvCxnSpPr>
          <p:nvPr/>
        </p:nvCxnSpPr>
        <p:spPr bwMode="auto">
          <a:xfrm rot="5400000">
            <a:off x="4242562" y="3371438"/>
            <a:ext cx="1162876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6" name="Oval 30"/>
          <p:cNvSpPr>
            <a:spLocks noChangeArrowheads="1"/>
          </p:cNvSpPr>
          <p:nvPr/>
        </p:nvSpPr>
        <p:spPr bwMode="auto">
          <a:xfrm>
            <a:off x="4572000" y="5548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57" name="直接连接符 56"/>
          <p:cNvCxnSpPr>
            <a:cxnSpLocks noChangeShapeType="1"/>
            <a:stCxn id="48" idx="4"/>
            <a:endCxn id="56" idx="0"/>
          </p:cNvCxnSpPr>
          <p:nvPr/>
        </p:nvCxnSpPr>
        <p:spPr bwMode="auto">
          <a:xfrm>
            <a:off x="4824000" y="4456876"/>
            <a:ext cx="0" cy="109152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2590800" y="39624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59" name="直接连接符 32"/>
          <p:cNvCxnSpPr>
            <a:cxnSpLocks noChangeShapeType="1"/>
            <a:stCxn id="58" idx="1"/>
            <a:endCxn id="30" idx="5"/>
          </p:cNvCxnSpPr>
          <p:nvPr/>
        </p:nvCxnSpPr>
        <p:spPr bwMode="auto">
          <a:xfrm rot="16200000" flipV="1">
            <a:off x="1398185" y="2769785"/>
            <a:ext cx="1318430" cy="121441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</p:spPr>
      </p:cxnSp>
      <p:cxnSp>
        <p:nvCxnSpPr>
          <p:cNvPr id="60" name="直接连接符 32"/>
          <p:cNvCxnSpPr>
            <a:cxnSpLocks noChangeShapeType="1"/>
            <a:stCxn id="46" idx="3"/>
            <a:endCxn id="58" idx="6"/>
          </p:cNvCxnSpPr>
          <p:nvPr/>
        </p:nvCxnSpPr>
        <p:spPr bwMode="auto">
          <a:xfrm rot="5400000">
            <a:off x="3121201" y="2689791"/>
            <a:ext cx="1498209" cy="15510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1" name="Oval 30"/>
          <p:cNvSpPr>
            <a:spLocks noChangeArrowheads="1"/>
          </p:cNvSpPr>
          <p:nvPr/>
        </p:nvSpPr>
        <p:spPr bwMode="auto">
          <a:xfrm>
            <a:off x="2590800" y="5560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72" name="直接连接符 32"/>
          <p:cNvCxnSpPr>
            <a:cxnSpLocks noChangeShapeType="1"/>
            <a:stCxn id="61" idx="2"/>
            <a:endCxn id="35" idx="6"/>
          </p:cNvCxnSpPr>
          <p:nvPr/>
        </p:nvCxnSpPr>
        <p:spPr bwMode="auto">
          <a:xfrm rot="10800000">
            <a:off x="1524000" y="5812304"/>
            <a:ext cx="1066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4" name="直接箭头连接符 73"/>
          <p:cNvCxnSpPr/>
          <p:nvPr/>
        </p:nvCxnSpPr>
        <p:spPr bwMode="auto">
          <a:xfrm rot="5400000">
            <a:off x="685403" y="3428603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6" name="Text Box 32"/>
          <p:cNvSpPr txBox="1">
            <a:spLocks noChangeArrowheads="1"/>
          </p:cNvSpPr>
          <p:nvPr/>
        </p:nvSpPr>
        <p:spPr bwMode="auto">
          <a:xfrm>
            <a:off x="533400" y="3047206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rot="5400000">
            <a:off x="685403" y="5013807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ext Box 32"/>
          <p:cNvSpPr txBox="1">
            <a:spLocks noChangeArrowheads="1"/>
          </p:cNvSpPr>
          <p:nvPr/>
        </p:nvSpPr>
        <p:spPr bwMode="auto">
          <a:xfrm>
            <a:off x="533400" y="45577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(2)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79" name="直接箭头连接符 78"/>
          <p:cNvCxnSpPr/>
          <p:nvPr/>
        </p:nvCxnSpPr>
        <p:spPr bwMode="auto">
          <a:xfrm flipV="1">
            <a:off x="1676399" y="5708027"/>
            <a:ext cx="720000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Text Box 32"/>
          <p:cNvSpPr txBox="1">
            <a:spLocks noChangeArrowheads="1"/>
          </p:cNvSpPr>
          <p:nvPr/>
        </p:nvSpPr>
        <p:spPr bwMode="auto">
          <a:xfrm>
            <a:off x="1676400" y="51816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(3)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4" name="直接连接符 32"/>
          <p:cNvCxnSpPr>
            <a:cxnSpLocks noChangeShapeType="1"/>
            <a:stCxn id="58" idx="2"/>
            <a:endCxn id="31" idx="6"/>
          </p:cNvCxnSpPr>
          <p:nvPr/>
        </p:nvCxnSpPr>
        <p:spPr bwMode="auto">
          <a:xfrm rot="10800000" flipV="1">
            <a:off x="1524000" y="4214400"/>
            <a:ext cx="1066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5" name="直接箭头连接符 84"/>
          <p:cNvCxnSpPr/>
          <p:nvPr/>
        </p:nvCxnSpPr>
        <p:spPr bwMode="auto">
          <a:xfrm flipV="1">
            <a:off x="1676399" y="4100598"/>
            <a:ext cx="762001" cy="0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6" name="Text Box 32"/>
          <p:cNvSpPr txBox="1">
            <a:spLocks noChangeArrowheads="1"/>
          </p:cNvSpPr>
          <p:nvPr/>
        </p:nvSpPr>
        <p:spPr bwMode="auto">
          <a:xfrm>
            <a:off x="1676400" y="3550401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(6)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7" name="直接箭头连接符 86"/>
          <p:cNvCxnSpPr/>
          <p:nvPr/>
        </p:nvCxnSpPr>
        <p:spPr bwMode="auto">
          <a:xfrm flipV="1">
            <a:off x="3200400" y="2850399"/>
            <a:ext cx="1143000" cy="1097799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Text Box 32"/>
          <p:cNvSpPr txBox="1">
            <a:spLocks noChangeArrowheads="1"/>
          </p:cNvSpPr>
          <p:nvPr/>
        </p:nvSpPr>
        <p:spPr bwMode="auto">
          <a:xfrm>
            <a:off x="3200400" y="2881398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(7)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89" name="直接箭头连接符 88"/>
          <p:cNvCxnSpPr/>
          <p:nvPr/>
        </p:nvCxnSpPr>
        <p:spPr bwMode="auto">
          <a:xfrm rot="10800000" flipV="1">
            <a:off x="3505200" y="2479398"/>
            <a:ext cx="990600" cy="2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2" name="直接箭头连接符 91"/>
          <p:cNvCxnSpPr/>
          <p:nvPr/>
        </p:nvCxnSpPr>
        <p:spPr bwMode="auto">
          <a:xfrm rot="5400000">
            <a:off x="4266803" y="33826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3" name="Text Box 32"/>
          <p:cNvSpPr txBox="1">
            <a:spLocks noChangeArrowheads="1"/>
          </p:cNvSpPr>
          <p:nvPr/>
        </p:nvSpPr>
        <p:spPr bwMode="auto">
          <a:xfrm>
            <a:off x="3886200" y="3273532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(10)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cxnSp>
        <p:nvCxnSpPr>
          <p:cNvPr id="94" name="直接箭头连接符 93"/>
          <p:cNvCxnSpPr/>
          <p:nvPr/>
        </p:nvCxnSpPr>
        <p:spPr bwMode="auto">
          <a:xfrm rot="5400000">
            <a:off x="4266803" y="4982808"/>
            <a:ext cx="913606" cy="1588"/>
          </a:xfrm>
          <a:prstGeom prst="straightConnector1">
            <a:avLst/>
          </a:prstGeom>
          <a:solidFill>
            <a:srgbClr val="B9FFB9"/>
          </a:solidFill>
          <a:ln w="31750" cap="flat" cmpd="sng" algn="ctr">
            <a:solidFill>
              <a:srgbClr val="007E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5" name="Text Box 32"/>
          <p:cNvSpPr txBox="1">
            <a:spLocks noChangeArrowheads="1"/>
          </p:cNvSpPr>
          <p:nvPr/>
        </p:nvSpPr>
        <p:spPr bwMode="auto">
          <a:xfrm>
            <a:off x="3886200" y="4755399"/>
            <a:ext cx="8382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(11)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07" name="Text Box 32"/>
          <p:cNvSpPr txBox="1">
            <a:spLocks noChangeArrowheads="1"/>
          </p:cNvSpPr>
          <p:nvPr/>
        </p:nvSpPr>
        <p:spPr bwMode="auto">
          <a:xfrm>
            <a:off x="3581400" y="1905000"/>
            <a:ext cx="609600" cy="612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zh-CN" sz="3000" dirty="0" smtClean="0">
                <a:solidFill>
                  <a:srgbClr val="007E00"/>
                </a:solidFill>
              </a:rPr>
              <a:t>(8)</a:t>
            </a:r>
            <a:endParaRPr lang="en-US" altLang="zh-CN" sz="3000" dirty="0">
              <a:solidFill>
                <a:srgbClr val="007E00"/>
              </a:solidFill>
            </a:endParaRPr>
          </a:p>
        </p:txBody>
      </p:sp>
      <p:sp>
        <p:nvSpPr>
          <p:cNvPr id="108" name="Rectangle 12"/>
          <p:cNvSpPr txBox="1">
            <a:spLocks noChangeArrowheads="1"/>
          </p:cNvSpPr>
          <p:nvPr/>
        </p:nvSpPr>
        <p:spPr bwMode="auto">
          <a:xfrm>
            <a:off x="5181600" y="2209800"/>
            <a:ext cx="3962400" cy="3810000"/>
          </a:xfrm>
          <a:prstGeom prst="rect">
            <a:avLst/>
          </a:prstGeom>
          <a:solidFill>
            <a:srgbClr val="1E5C3D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连通图的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DFS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生成树：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个顶点，</a:t>
            </a: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n-1</a:t>
            </a:r>
            <a:r>
              <a:rPr lang="zh-CN" altLang="en-US" kern="0" dirty="0" smtClean="0">
                <a:solidFill>
                  <a:schemeClr val="bg1"/>
                </a:solidFill>
                <a:sym typeface="Wingdings" pitchFamily="2" charset="2"/>
              </a:rPr>
              <a:t>条边；</a:t>
            </a: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--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特点：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1.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不存在回路；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2.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少任何边都不连通；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FFC000"/>
                </a:solidFill>
                <a:sym typeface="Wingdings" pitchFamily="2" charset="2"/>
              </a:rPr>
              <a:t>3. </a:t>
            </a: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加入原图的任何边，</a:t>
            </a:r>
            <a:endParaRPr lang="en-US" altLang="zh-CN" kern="0" dirty="0" smtClean="0">
              <a:solidFill>
                <a:srgbClr val="FFC000"/>
              </a:solidFill>
              <a:sym typeface="Wingdings" pitchFamily="2" charset="2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solidFill>
                  <a:srgbClr val="FFC000"/>
                </a:solidFill>
                <a:sym typeface="Wingdings" pitchFamily="2" charset="2"/>
              </a:rPr>
              <a:t>    都会产生回路。</a:t>
            </a:r>
            <a:endParaRPr lang="en-US" altLang="zh-CN" kern="0" dirty="0" smtClean="0">
              <a:solidFill>
                <a:srgbClr val="FFC000"/>
              </a:solidFill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ea typeface="黑体" pitchFamily="2" charset="-122"/>
              </a:rPr>
              <a:t>无向图的生成树</a:t>
            </a:r>
            <a:endParaRPr lang="zh-CN" altLang="en-US" dirty="0">
              <a:ea typeface="黑体" pitchFamily="2" charset="-122"/>
            </a:endParaRPr>
          </a:p>
        </p:txBody>
      </p:sp>
      <p:sp>
        <p:nvSpPr>
          <p:cNvPr id="154627" name="Rectangle 8"/>
          <p:cNvSpPr>
            <a:spLocks noChangeArrowheads="1"/>
          </p:cNvSpPr>
          <p:nvPr/>
        </p:nvSpPr>
        <p:spPr bwMode="auto">
          <a:xfrm>
            <a:off x="381000" y="91440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3" name="Rectangle 12"/>
          <p:cNvSpPr txBox="1">
            <a:spLocks noChangeArrowheads="1"/>
          </p:cNvSpPr>
          <p:nvPr/>
        </p:nvSpPr>
        <p:spPr bwMode="auto">
          <a:xfrm>
            <a:off x="381000" y="990600"/>
            <a:ext cx="8763000" cy="5791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  树边：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 lvl="0">
              <a:lnSpc>
                <a:spcPct val="14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n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n-lt"/>
              </a:rPr>
              <a:t>非树边：</a:t>
            </a:r>
            <a:endParaRPr lang="en-US" altLang="zh-CN" sz="3000" kern="0" dirty="0" smtClean="0">
              <a:solidFill>
                <a:srgbClr val="0000CC"/>
              </a:solidFill>
              <a:latin typeface="+mn-lt"/>
            </a:endParaRPr>
          </a:p>
          <a:p>
            <a:pPr>
              <a:lnSpc>
                <a:spcPct val="140000"/>
              </a:lnSpc>
              <a:spcBef>
                <a:spcPts val="0"/>
              </a:spcBef>
              <a:defRPr/>
            </a:pPr>
            <a:r>
              <a:rPr lang="zh-CN" altLang="en-US" sz="3000" kern="0" dirty="0" smtClean="0">
                <a:latin typeface="+mn-lt"/>
                <a:sym typeface="Wingdings" pitchFamily="2" charset="2"/>
              </a:rPr>
              <a:t>  向无向图生成树中，加入任意非树边 </a:t>
            </a:r>
            <a:r>
              <a:rPr lang="en-US" altLang="zh-CN" sz="3000" kern="0" dirty="0" smtClean="0">
                <a:solidFill>
                  <a:srgbClr val="FF0000"/>
                </a:solidFill>
                <a:latin typeface="+mn-lt"/>
                <a:sym typeface="Wingdings" pitchFamily="2" charset="2"/>
              </a:rPr>
              <a:t></a:t>
            </a:r>
            <a:endParaRPr lang="en-US" altLang="zh-CN" sz="3000" kern="0" dirty="0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62" name="Oval 30"/>
          <p:cNvSpPr>
            <a:spLocks noChangeArrowheads="1"/>
          </p:cNvSpPr>
          <p:nvPr/>
        </p:nvSpPr>
        <p:spPr bwMode="auto">
          <a:xfrm>
            <a:off x="6510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6510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64" name="直接连接符 63"/>
          <p:cNvCxnSpPr>
            <a:cxnSpLocks noChangeShapeType="1"/>
            <a:stCxn id="62" idx="4"/>
            <a:endCxn id="63" idx="0"/>
          </p:cNvCxnSpPr>
          <p:nvPr/>
        </p:nvCxnSpPr>
        <p:spPr bwMode="auto">
          <a:xfrm rot="5400000">
            <a:off x="6322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16122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66" name="直接连接符 32"/>
          <p:cNvCxnSpPr>
            <a:cxnSpLocks noChangeShapeType="1"/>
            <a:stCxn id="65" idx="2"/>
            <a:endCxn id="62" idx="6"/>
          </p:cNvCxnSpPr>
          <p:nvPr/>
        </p:nvCxnSpPr>
        <p:spPr bwMode="auto">
          <a:xfrm rot="10800000" flipV="1">
            <a:off x="1155000" y="3300000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30"/>
          <p:cNvSpPr>
            <a:spLocks noChangeArrowheads="1"/>
          </p:cNvSpPr>
          <p:nvPr/>
        </p:nvSpPr>
        <p:spPr bwMode="auto">
          <a:xfrm>
            <a:off x="6510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68" name="直接连接符 67"/>
          <p:cNvCxnSpPr>
            <a:cxnSpLocks noChangeShapeType="1"/>
            <a:stCxn id="63" idx="4"/>
            <a:endCxn id="67" idx="0"/>
          </p:cNvCxnSpPr>
          <p:nvPr/>
        </p:nvCxnSpPr>
        <p:spPr bwMode="auto">
          <a:xfrm rot="5400000">
            <a:off x="6703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25440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70" name="直接连接符 32"/>
          <p:cNvCxnSpPr>
            <a:cxnSpLocks noChangeShapeType="1"/>
            <a:stCxn id="69" idx="2"/>
            <a:endCxn id="65" idx="6"/>
          </p:cNvCxnSpPr>
          <p:nvPr/>
        </p:nvCxnSpPr>
        <p:spPr bwMode="auto">
          <a:xfrm rot="10800000">
            <a:off x="21162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Oval 30"/>
          <p:cNvSpPr>
            <a:spLocks noChangeArrowheads="1"/>
          </p:cNvSpPr>
          <p:nvPr/>
        </p:nvSpPr>
        <p:spPr bwMode="auto">
          <a:xfrm>
            <a:off x="25440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06" name="直接连接符 105"/>
          <p:cNvCxnSpPr>
            <a:cxnSpLocks noChangeShapeType="1"/>
            <a:stCxn id="69" idx="4"/>
            <a:endCxn id="71" idx="0"/>
          </p:cNvCxnSpPr>
          <p:nvPr/>
        </p:nvCxnSpPr>
        <p:spPr bwMode="auto">
          <a:xfrm rot="5400000">
            <a:off x="25304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25440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09" name="直接连接符 108"/>
          <p:cNvCxnSpPr>
            <a:cxnSpLocks noChangeShapeType="1"/>
            <a:stCxn id="71" idx="4"/>
            <a:endCxn id="108" idx="0"/>
          </p:cNvCxnSpPr>
          <p:nvPr/>
        </p:nvCxnSpPr>
        <p:spPr bwMode="auto">
          <a:xfrm rot="5400000">
            <a:off x="25633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0" name="Oval 30"/>
          <p:cNvSpPr>
            <a:spLocks noChangeArrowheads="1"/>
          </p:cNvSpPr>
          <p:nvPr/>
        </p:nvSpPr>
        <p:spPr bwMode="auto">
          <a:xfrm>
            <a:off x="16122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11" name="直接连接符 32"/>
          <p:cNvCxnSpPr>
            <a:cxnSpLocks noChangeShapeType="1"/>
            <a:stCxn id="110" idx="1"/>
            <a:endCxn id="62" idx="5"/>
          </p:cNvCxnSpPr>
          <p:nvPr/>
        </p:nvCxnSpPr>
        <p:spPr bwMode="auto">
          <a:xfrm rot="16200000" flipV="1">
            <a:off x="1040253" y="3520717"/>
            <a:ext cx="686694" cy="6048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12" name="直接连接符 32"/>
          <p:cNvCxnSpPr>
            <a:cxnSpLocks noChangeShapeType="1"/>
            <a:stCxn id="69" idx="3"/>
            <a:endCxn id="110" idx="6"/>
          </p:cNvCxnSpPr>
          <p:nvPr/>
        </p:nvCxnSpPr>
        <p:spPr bwMode="auto">
          <a:xfrm rot="5400000">
            <a:off x="1933769" y="3660623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16122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14" name="直接连接符 32"/>
          <p:cNvCxnSpPr>
            <a:cxnSpLocks noChangeShapeType="1"/>
            <a:stCxn id="113" idx="2"/>
            <a:endCxn id="67" idx="6"/>
          </p:cNvCxnSpPr>
          <p:nvPr/>
        </p:nvCxnSpPr>
        <p:spPr bwMode="auto">
          <a:xfrm rot="10800000">
            <a:off x="1155000" y="5316304"/>
            <a:ext cx="4572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1" name="直接连接符 32"/>
          <p:cNvCxnSpPr>
            <a:cxnSpLocks noChangeShapeType="1"/>
            <a:stCxn id="110" idx="2"/>
            <a:endCxn id="63" idx="6"/>
          </p:cNvCxnSpPr>
          <p:nvPr/>
        </p:nvCxnSpPr>
        <p:spPr bwMode="auto">
          <a:xfrm rot="10800000" flipV="1">
            <a:off x="1155000" y="4344664"/>
            <a:ext cx="4572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2" name="Oval 30"/>
          <p:cNvSpPr>
            <a:spLocks noChangeArrowheads="1"/>
          </p:cNvSpPr>
          <p:nvPr/>
        </p:nvSpPr>
        <p:spPr bwMode="auto">
          <a:xfrm>
            <a:off x="3716400" y="306708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33" name="Oval 30"/>
          <p:cNvSpPr>
            <a:spLocks noChangeArrowheads="1"/>
          </p:cNvSpPr>
          <p:nvPr/>
        </p:nvSpPr>
        <p:spPr bwMode="auto">
          <a:xfrm>
            <a:off x="3716400" y="41125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34" name="直接连接符 133"/>
          <p:cNvCxnSpPr>
            <a:cxnSpLocks noChangeShapeType="1"/>
            <a:stCxn id="132" idx="4"/>
            <a:endCxn id="133" idx="0"/>
          </p:cNvCxnSpPr>
          <p:nvPr/>
        </p:nvCxnSpPr>
        <p:spPr bwMode="auto">
          <a:xfrm rot="5400000">
            <a:off x="3697671" y="3841811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5" name="Oval 30"/>
          <p:cNvSpPr>
            <a:spLocks noChangeArrowheads="1"/>
          </p:cNvSpPr>
          <p:nvPr/>
        </p:nvSpPr>
        <p:spPr bwMode="auto">
          <a:xfrm>
            <a:off x="46482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37164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38" name="直接连接符 137"/>
          <p:cNvCxnSpPr>
            <a:cxnSpLocks noChangeShapeType="1"/>
            <a:stCxn id="133" idx="4"/>
            <a:endCxn id="137" idx="0"/>
          </p:cNvCxnSpPr>
          <p:nvPr/>
        </p:nvCxnSpPr>
        <p:spPr bwMode="auto">
          <a:xfrm rot="5400000">
            <a:off x="3735771" y="48491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9" name="Oval 30"/>
          <p:cNvSpPr>
            <a:spLocks noChangeArrowheads="1"/>
          </p:cNvSpPr>
          <p:nvPr/>
        </p:nvSpPr>
        <p:spPr bwMode="auto">
          <a:xfrm>
            <a:off x="5580000" y="306549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40" name="直接连接符 32"/>
          <p:cNvCxnSpPr>
            <a:cxnSpLocks noChangeShapeType="1"/>
            <a:stCxn id="139" idx="2"/>
            <a:endCxn id="135" idx="6"/>
          </p:cNvCxnSpPr>
          <p:nvPr/>
        </p:nvCxnSpPr>
        <p:spPr bwMode="auto">
          <a:xfrm rot="10800000">
            <a:off x="5152200" y="331749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1" name="Oval 30"/>
          <p:cNvSpPr>
            <a:spLocks noChangeArrowheads="1"/>
          </p:cNvSpPr>
          <p:nvPr/>
        </p:nvSpPr>
        <p:spPr bwMode="auto">
          <a:xfrm>
            <a:off x="5580000" y="410063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42" name="直接连接符 141"/>
          <p:cNvCxnSpPr>
            <a:cxnSpLocks noChangeShapeType="1"/>
            <a:stCxn id="139" idx="4"/>
            <a:endCxn id="141" idx="0"/>
          </p:cNvCxnSpPr>
          <p:nvPr/>
        </p:nvCxnSpPr>
        <p:spPr bwMode="auto">
          <a:xfrm rot="5400000">
            <a:off x="5566430" y="3835064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3" name="Oval 30"/>
          <p:cNvSpPr>
            <a:spLocks noChangeArrowheads="1"/>
          </p:cNvSpPr>
          <p:nvPr/>
        </p:nvSpPr>
        <p:spPr bwMode="auto">
          <a:xfrm>
            <a:off x="5580000" y="5069892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44" name="直接连接符 143"/>
          <p:cNvCxnSpPr>
            <a:cxnSpLocks noChangeShapeType="1"/>
            <a:stCxn id="141" idx="4"/>
            <a:endCxn id="143" idx="0"/>
          </p:cNvCxnSpPr>
          <p:nvPr/>
        </p:nvCxnSpPr>
        <p:spPr bwMode="auto">
          <a:xfrm rot="5400000">
            <a:off x="5599371" y="4837263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5" name="Oval 30"/>
          <p:cNvSpPr>
            <a:spLocks noChangeArrowheads="1"/>
          </p:cNvSpPr>
          <p:nvPr/>
        </p:nvSpPr>
        <p:spPr bwMode="auto">
          <a:xfrm>
            <a:off x="4648200" y="411015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47" name="直接连接符 32"/>
          <p:cNvCxnSpPr>
            <a:cxnSpLocks noChangeShapeType="1"/>
            <a:stCxn id="139" idx="3"/>
            <a:endCxn id="145" idx="6"/>
          </p:cNvCxnSpPr>
          <p:nvPr/>
        </p:nvCxnSpPr>
        <p:spPr bwMode="auto">
          <a:xfrm rot="5400000">
            <a:off x="4969769" y="3678117"/>
            <a:ext cx="866473" cy="501609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48" name="Oval 30"/>
          <p:cNvSpPr>
            <a:spLocks noChangeArrowheads="1"/>
          </p:cNvSpPr>
          <p:nvPr/>
        </p:nvSpPr>
        <p:spPr bwMode="auto">
          <a:xfrm>
            <a:off x="4648200" y="50817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49" name="直接连接符 32"/>
          <p:cNvCxnSpPr>
            <a:cxnSpLocks noChangeShapeType="1"/>
            <a:stCxn id="148" idx="2"/>
            <a:endCxn id="137" idx="6"/>
          </p:cNvCxnSpPr>
          <p:nvPr/>
        </p:nvCxnSpPr>
        <p:spPr bwMode="auto">
          <a:xfrm rot="10800000">
            <a:off x="4220400" y="5333798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0" name="直接连接符 32"/>
          <p:cNvCxnSpPr>
            <a:cxnSpLocks noChangeShapeType="1"/>
            <a:stCxn id="145" idx="2"/>
            <a:endCxn id="133" idx="6"/>
          </p:cNvCxnSpPr>
          <p:nvPr/>
        </p:nvCxnSpPr>
        <p:spPr bwMode="auto">
          <a:xfrm rot="10800000" flipV="1">
            <a:off x="4220400" y="4362158"/>
            <a:ext cx="427800" cy="2382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1" name="Oval 30"/>
          <p:cNvSpPr>
            <a:spLocks noChangeArrowheads="1"/>
          </p:cNvSpPr>
          <p:nvPr/>
        </p:nvSpPr>
        <p:spPr bwMode="auto">
          <a:xfrm>
            <a:off x="6547800" y="304958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A</a:t>
            </a:r>
            <a:endParaRPr lang="en-US" altLang="zh-CN" sz="3200" dirty="0"/>
          </a:p>
        </p:txBody>
      </p:sp>
      <p:sp>
        <p:nvSpPr>
          <p:cNvPr id="152" name="Oval 30"/>
          <p:cNvSpPr>
            <a:spLocks noChangeArrowheads="1"/>
          </p:cNvSpPr>
          <p:nvPr/>
        </p:nvSpPr>
        <p:spPr bwMode="auto">
          <a:xfrm>
            <a:off x="6547800" y="4095046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B</a:t>
            </a:r>
            <a:endParaRPr lang="en-US" altLang="zh-CN" sz="3200" dirty="0"/>
          </a:p>
        </p:txBody>
      </p:sp>
      <p:cxnSp>
        <p:nvCxnSpPr>
          <p:cNvPr id="153" name="直接连接符 152"/>
          <p:cNvCxnSpPr>
            <a:cxnSpLocks noChangeShapeType="1"/>
            <a:stCxn id="151" idx="4"/>
            <a:endCxn id="152" idx="0"/>
          </p:cNvCxnSpPr>
          <p:nvPr/>
        </p:nvCxnSpPr>
        <p:spPr bwMode="auto">
          <a:xfrm rot="5400000">
            <a:off x="6529071" y="3824317"/>
            <a:ext cx="5414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4" name="Oval 30"/>
          <p:cNvSpPr>
            <a:spLocks noChangeArrowheads="1"/>
          </p:cNvSpPr>
          <p:nvPr/>
        </p:nvSpPr>
        <p:spPr bwMode="auto">
          <a:xfrm>
            <a:off x="74796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D</a:t>
            </a:r>
            <a:endParaRPr lang="en-US" altLang="zh-CN" sz="3200" dirty="0"/>
          </a:p>
        </p:txBody>
      </p:sp>
      <p:cxnSp>
        <p:nvCxnSpPr>
          <p:cNvPr id="155" name="直接连接符 32"/>
          <p:cNvCxnSpPr>
            <a:cxnSpLocks noChangeShapeType="1"/>
            <a:stCxn id="154" idx="2"/>
            <a:endCxn id="151" idx="6"/>
          </p:cNvCxnSpPr>
          <p:nvPr/>
        </p:nvCxnSpPr>
        <p:spPr bwMode="auto">
          <a:xfrm rot="10800000" flipV="1">
            <a:off x="70518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6" name="Oval 30"/>
          <p:cNvSpPr>
            <a:spLocks noChangeArrowheads="1"/>
          </p:cNvSpPr>
          <p:nvPr/>
        </p:nvSpPr>
        <p:spPr bwMode="auto">
          <a:xfrm>
            <a:off x="65478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C</a:t>
            </a:r>
            <a:endParaRPr lang="en-US" altLang="zh-CN" sz="3200" dirty="0"/>
          </a:p>
        </p:txBody>
      </p:sp>
      <p:cxnSp>
        <p:nvCxnSpPr>
          <p:cNvPr id="157" name="直接连接符 156"/>
          <p:cNvCxnSpPr>
            <a:cxnSpLocks noChangeShapeType="1"/>
            <a:stCxn id="152" idx="4"/>
            <a:endCxn id="156" idx="0"/>
          </p:cNvCxnSpPr>
          <p:nvPr/>
        </p:nvCxnSpPr>
        <p:spPr bwMode="auto">
          <a:xfrm rot="5400000">
            <a:off x="6567171" y="4831675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58" name="Oval 30"/>
          <p:cNvSpPr>
            <a:spLocks noChangeArrowheads="1"/>
          </p:cNvSpPr>
          <p:nvPr/>
        </p:nvSpPr>
        <p:spPr bwMode="auto">
          <a:xfrm>
            <a:off x="8411400" y="304800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G</a:t>
            </a:r>
            <a:endParaRPr lang="en-US" altLang="zh-CN" sz="3200" dirty="0"/>
          </a:p>
        </p:txBody>
      </p:sp>
      <p:cxnSp>
        <p:nvCxnSpPr>
          <p:cNvPr id="159" name="直接连接符 32"/>
          <p:cNvCxnSpPr>
            <a:cxnSpLocks noChangeShapeType="1"/>
            <a:stCxn id="158" idx="2"/>
            <a:endCxn id="154" idx="6"/>
          </p:cNvCxnSpPr>
          <p:nvPr/>
        </p:nvCxnSpPr>
        <p:spPr bwMode="auto">
          <a:xfrm rot="10800000">
            <a:off x="7983600" y="3300000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0" name="Oval 30"/>
          <p:cNvSpPr>
            <a:spLocks noChangeArrowheads="1"/>
          </p:cNvSpPr>
          <p:nvPr/>
        </p:nvSpPr>
        <p:spPr bwMode="auto">
          <a:xfrm>
            <a:off x="8411400" y="4083140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H</a:t>
            </a:r>
            <a:endParaRPr lang="en-US" altLang="zh-CN" sz="3200" dirty="0"/>
          </a:p>
        </p:txBody>
      </p:sp>
      <p:cxnSp>
        <p:nvCxnSpPr>
          <p:cNvPr id="161" name="直接连接符 160"/>
          <p:cNvCxnSpPr>
            <a:cxnSpLocks noChangeShapeType="1"/>
            <a:stCxn id="158" idx="4"/>
            <a:endCxn id="160" idx="0"/>
          </p:cNvCxnSpPr>
          <p:nvPr/>
        </p:nvCxnSpPr>
        <p:spPr bwMode="auto">
          <a:xfrm rot="5400000">
            <a:off x="8397830" y="3817570"/>
            <a:ext cx="53114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2" name="Oval 30"/>
          <p:cNvSpPr>
            <a:spLocks noChangeArrowheads="1"/>
          </p:cNvSpPr>
          <p:nvPr/>
        </p:nvSpPr>
        <p:spPr bwMode="auto">
          <a:xfrm>
            <a:off x="8411400" y="5052398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I</a:t>
            </a:r>
            <a:endParaRPr lang="en-US" altLang="zh-CN" sz="3200" dirty="0"/>
          </a:p>
        </p:txBody>
      </p:sp>
      <p:cxnSp>
        <p:nvCxnSpPr>
          <p:cNvPr id="163" name="直接连接符 162"/>
          <p:cNvCxnSpPr>
            <a:cxnSpLocks noChangeShapeType="1"/>
            <a:stCxn id="160" idx="4"/>
            <a:endCxn id="162" idx="0"/>
          </p:cNvCxnSpPr>
          <p:nvPr/>
        </p:nvCxnSpPr>
        <p:spPr bwMode="auto">
          <a:xfrm rot="5400000">
            <a:off x="8430771" y="4819769"/>
            <a:ext cx="465258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4" name="Oval 30"/>
          <p:cNvSpPr>
            <a:spLocks noChangeArrowheads="1"/>
          </p:cNvSpPr>
          <p:nvPr/>
        </p:nvSpPr>
        <p:spPr bwMode="auto">
          <a:xfrm>
            <a:off x="7479600" y="409266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E</a:t>
            </a:r>
            <a:endParaRPr lang="en-US" altLang="zh-CN" sz="3200" dirty="0"/>
          </a:p>
        </p:txBody>
      </p:sp>
      <p:cxnSp>
        <p:nvCxnSpPr>
          <p:cNvPr id="165" name="直接连接符 32"/>
          <p:cNvCxnSpPr>
            <a:cxnSpLocks noChangeShapeType="1"/>
            <a:stCxn id="164" idx="1"/>
            <a:endCxn id="151" idx="5"/>
          </p:cNvCxnSpPr>
          <p:nvPr/>
        </p:nvCxnSpPr>
        <p:spPr bwMode="auto">
          <a:xfrm rot="16200000" flipV="1">
            <a:off x="6922353" y="3535417"/>
            <a:ext cx="686694" cy="57541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67" name="Oval 30"/>
          <p:cNvSpPr>
            <a:spLocks noChangeArrowheads="1"/>
          </p:cNvSpPr>
          <p:nvPr/>
        </p:nvSpPr>
        <p:spPr bwMode="auto">
          <a:xfrm>
            <a:off x="7479600" y="5064304"/>
            <a:ext cx="504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25000"/>
              </a:lnSpc>
              <a:spcBef>
                <a:spcPct val="30000"/>
              </a:spcBef>
              <a:buNone/>
            </a:pPr>
            <a:r>
              <a:rPr lang="en-US" altLang="zh-CN" sz="3200" dirty="0" smtClean="0"/>
              <a:t>F</a:t>
            </a:r>
            <a:endParaRPr lang="en-US" altLang="zh-CN" sz="3200" dirty="0"/>
          </a:p>
        </p:txBody>
      </p:sp>
      <p:cxnSp>
        <p:nvCxnSpPr>
          <p:cNvPr id="168" name="直接连接符 32"/>
          <p:cNvCxnSpPr>
            <a:cxnSpLocks noChangeShapeType="1"/>
            <a:stCxn id="167" idx="2"/>
            <a:endCxn id="156" idx="6"/>
          </p:cNvCxnSpPr>
          <p:nvPr/>
        </p:nvCxnSpPr>
        <p:spPr bwMode="auto">
          <a:xfrm rot="10800000">
            <a:off x="7051800" y="5316304"/>
            <a:ext cx="427800" cy="1588"/>
          </a:xfrm>
          <a:prstGeom prst="line">
            <a:avLst/>
          </a:prstGeom>
          <a:noFill/>
          <a:ln w="222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70" name="矩形 169"/>
          <p:cNvSpPr/>
          <p:nvPr/>
        </p:nvSpPr>
        <p:spPr>
          <a:xfrm>
            <a:off x="3810000" y="5607140"/>
            <a:ext cx="1980029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DFS</a:t>
            </a:r>
            <a:r>
              <a:rPr lang="zh-CN" altLang="en-US" kern="0" dirty="0" smtClean="0"/>
              <a:t>生成树</a:t>
            </a:r>
            <a:endParaRPr lang="zh-CN" altLang="en-US" dirty="0"/>
          </a:p>
        </p:txBody>
      </p:sp>
      <p:sp>
        <p:nvSpPr>
          <p:cNvPr id="171" name="矩形 170"/>
          <p:cNvSpPr/>
          <p:nvPr/>
        </p:nvSpPr>
        <p:spPr>
          <a:xfrm>
            <a:off x="1459389" y="5607140"/>
            <a:ext cx="902811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/>
              <a:t>原图</a:t>
            </a:r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6705600" y="5607140"/>
            <a:ext cx="195919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kern="0" dirty="0" smtClean="0"/>
              <a:t>BFS</a:t>
            </a:r>
            <a:r>
              <a:rPr lang="zh-CN" altLang="en-US" kern="0" dirty="0" smtClean="0"/>
              <a:t>生成树</a:t>
            </a:r>
            <a:endParaRPr lang="zh-CN" altLang="en-US" dirty="0"/>
          </a:p>
        </p:txBody>
      </p:sp>
      <p:cxnSp>
        <p:nvCxnSpPr>
          <p:cNvPr id="173" name="直接连接符 32"/>
          <p:cNvCxnSpPr>
            <a:cxnSpLocks noChangeShapeType="1"/>
            <a:stCxn id="135" idx="2"/>
            <a:endCxn id="132" idx="6"/>
          </p:cNvCxnSpPr>
          <p:nvPr/>
        </p:nvCxnSpPr>
        <p:spPr bwMode="auto">
          <a:xfrm rot="10800000" flipV="1">
            <a:off x="4220400" y="3317494"/>
            <a:ext cx="427800" cy="158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79" name="直接连接符 32"/>
          <p:cNvCxnSpPr>
            <a:cxnSpLocks noChangeShapeType="1"/>
            <a:stCxn id="145" idx="1"/>
            <a:endCxn id="132" idx="5"/>
          </p:cNvCxnSpPr>
          <p:nvPr/>
        </p:nvCxnSpPr>
        <p:spPr bwMode="auto">
          <a:xfrm rot="16200000" flipV="1">
            <a:off x="4090953" y="3552911"/>
            <a:ext cx="686694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2" name="直接连接符 32"/>
          <p:cNvCxnSpPr>
            <a:cxnSpLocks noChangeShapeType="1"/>
            <a:stCxn id="164" idx="2"/>
            <a:endCxn id="152" idx="6"/>
          </p:cNvCxnSpPr>
          <p:nvPr/>
        </p:nvCxnSpPr>
        <p:spPr bwMode="auto">
          <a:xfrm rot="10800000" flipV="1">
            <a:off x="7051800" y="4344664"/>
            <a:ext cx="427800" cy="2382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cxnSp>
        <p:nvCxnSpPr>
          <p:cNvPr id="185" name="直接连接符 32"/>
          <p:cNvCxnSpPr>
            <a:cxnSpLocks noChangeShapeType="1"/>
            <a:stCxn id="158" idx="3"/>
            <a:endCxn id="164" idx="7"/>
          </p:cNvCxnSpPr>
          <p:nvPr/>
        </p:nvCxnSpPr>
        <p:spPr bwMode="auto">
          <a:xfrm rot="5400000">
            <a:off x="7853359" y="3534623"/>
            <a:ext cx="688282" cy="575418"/>
          </a:xfrm>
          <a:prstGeom prst="line">
            <a:avLst/>
          </a:prstGeom>
          <a:noFill/>
          <a:ln w="31750" algn="ctr">
            <a:solidFill>
              <a:srgbClr val="FF0000"/>
            </a:solidFill>
            <a:prstDash val="sysDot"/>
            <a:round/>
            <a:headEnd/>
            <a:tailEnd/>
          </a:ln>
        </p:spPr>
      </p:cxnSp>
      <p:sp>
        <p:nvSpPr>
          <p:cNvPr id="72" name="矩形 71"/>
          <p:cNvSpPr/>
          <p:nvPr/>
        </p:nvSpPr>
        <p:spPr>
          <a:xfrm>
            <a:off x="2057400" y="1044000"/>
            <a:ext cx="5943600" cy="66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原图中的、组成生成树的边；</a:t>
            </a:r>
            <a:endParaRPr lang="zh-CN" altLang="en-US" sz="3000" dirty="0"/>
          </a:p>
        </p:txBody>
      </p:sp>
      <p:sp>
        <p:nvSpPr>
          <p:cNvPr id="74" name="矩形 73"/>
          <p:cNvSpPr/>
          <p:nvPr/>
        </p:nvSpPr>
        <p:spPr>
          <a:xfrm>
            <a:off x="2209800" y="1692000"/>
            <a:ext cx="5715000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3000" kern="0" dirty="0" smtClean="0"/>
              <a:t>原图中、除去树边之外的边；</a:t>
            </a:r>
            <a:endParaRPr lang="zh-CN" altLang="en-US" sz="3000" dirty="0"/>
          </a:p>
        </p:txBody>
      </p:sp>
      <p:sp>
        <p:nvSpPr>
          <p:cNvPr id="75" name="矩形 74"/>
          <p:cNvSpPr/>
          <p:nvPr/>
        </p:nvSpPr>
        <p:spPr>
          <a:xfrm>
            <a:off x="7391400" y="2286000"/>
            <a:ext cx="1752600" cy="660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FF0000"/>
                </a:solidFill>
                <a:sym typeface="Wingdings" pitchFamily="2" charset="2"/>
              </a:rPr>
              <a:t>回路。</a:t>
            </a:r>
            <a:endParaRPr lang="en-US" altLang="zh-CN" sz="3000" kern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4" grpId="0"/>
      <p:bldP spid="75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12169</TotalTime>
  <Words>2075</Words>
  <Application>Microsoft Office PowerPoint</Application>
  <PresentationFormat>全屏显示(4:3)</PresentationFormat>
  <Paragraphs>727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黑体</vt:lpstr>
      <vt:lpstr>楷体_GB2312</vt:lpstr>
      <vt:lpstr>宋体</vt:lpstr>
      <vt:lpstr>Arial</vt:lpstr>
      <vt:lpstr>Calibri</vt:lpstr>
      <vt:lpstr>Times New Roman</vt:lpstr>
      <vt:lpstr>Wingdings</vt:lpstr>
      <vt:lpstr>默认设计模板</vt:lpstr>
      <vt:lpstr>PowerPoint 演示文稿</vt:lpstr>
      <vt:lpstr>回顾</vt:lpstr>
      <vt:lpstr>图的遍历</vt:lpstr>
      <vt:lpstr>图的生成树</vt:lpstr>
      <vt:lpstr>无向图的BFS生成树</vt:lpstr>
      <vt:lpstr>无向图的BFS生成树</vt:lpstr>
      <vt:lpstr>无向图的DFS生成树</vt:lpstr>
      <vt:lpstr>无向图的DFS生成树</vt:lpstr>
      <vt:lpstr>无向图的生成树</vt:lpstr>
      <vt:lpstr>有向图的 BFS生成树</vt:lpstr>
      <vt:lpstr>有向图的 DFS生成树</vt:lpstr>
      <vt:lpstr>有向图DFS生成树----几个概念</vt:lpstr>
      <vt:lpstr>有向图DFS生成树的几个概念</vt:lpstr>
      <vt:lpstr>图的生成树</vt:lpstr>
      <vt:lpstr>最小生成树</vt:lpstr>
      <vt:lpstr>最小生成树的MST性质</vt:lpstr>
      <vt:lpstr>最小生成树的构造</vt:lpstr>
      <vt:lpstr>1. Prim算法构造最小生成树</vt:lpstr>
      <vt:lpstr>PowerPoint 演示文稿</vt:lpstr>
      <vt:lpstr>Prim算法如何实现？</vt:lpstr>
      <vt:lpstr>Prim算法如何实现？</vt:lpstr>
      <vt:lpstr>Prim算法如何实现？</vt:lpstr>
      <vt:lpstr>最小生成树的构造</vt:lpstr>
      <vt:lpstr>2. Kruskal算法构造最小生成树</vt:lpstr>
      <vt:lpstr>PowerPoint 演示文稿</vt:lpstr>
      <vt:lpstr>Kruskal算法如何实现？</vt:lpstr>
      <vt:lpstr>2. Kruskal算法的实现</vt:lpstr>
      <vt:lpstr>2. Kruskal算法的实现</vt:lpstr>
      <vt:lpstr>并查集</vt:lpstr>
      <vt:lpstr>并查集</vt:lpstr>
      <vt:lpstr>基于并查集的Kruskal算法</vt:lpstr>
      <vt:lpstr>并查集：路径压缩</vt:lpstr>
      <vt:lpstr>小结</vt:lpstr>
      <vt:lpstr>第9章 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2127</cp:revision>
  <cp:lastPrinted>1601-01-01T00:00:00Z</cp:lastPrinted>
  <dcterms:created xsi:type="dcterms:W3CDTF">1601-01-01T00:00:00Z</dcterms:created>
  <dcterms:modified xsi:type="dcterms:W3CDTF">2021-05-20T05:22:56Z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