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4" r:id="rId3"/>
    <p:sldId id="552" r:id="rId4"/>
    <p:sldId id="516" r:id="rId5"/>
    <p:sldId id="502" r:id="rId6"/>
    <p:sldId id="553" r:id="rId7"/>
    <p:sldId id="554" r:id="rId8"/>
    <p:sldId id="555" r:id="rId9"/>
    <p:sldId id="556" r:id="rId10"/>
    <p:sldId id="557" r:id="rId11"/>
    <p:sldId id="558" r:id="rId12"/>
    <p:sldId id="560" r:id="rId13"/>
    <p:sldId id="573" r:id="rId14"/>
    <p:sldId id="562" r:id="rId15"/>
    <p:sldId id="563" r:id="rId16"/>
    <p:sldId id="564" r:id="rId17"/>
    <p:sldId id="565" r:id="rId18"/>
    <p:sldId id="567" r:id="rId19"/>
    <p:sldId id="574" r:id="rId20"/>
    <p:sldId id="566" r:id="rId21"/>
    <p:sldId id="568" r:id="rId22"/>
    <p:sldId id="570" r:id="rId23"/>
    <p:sldId id="578" r:id="rId24"/>
    <p:sldId id="571" r:id="rId25"/>
    <p:sldId id="576" r:id="rId26"/>
    <p:sldId id="577" r:id="rId27"/>
    <p:sldId id="575" r:id="rId2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8000"/>
    <a:srgbClr val="FFFFA7"/>
    <a:srgbClr val="236B47"/>
    <a:srgbClr val="009900"/>
    <a:srgbClr val="FFFF99"/>
    <a:srgbClr val="003399"/>
    <a:srgbClr val="FFE4A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100" d="100"/>
          <a:sy n="100" d="100"/>
        </p:scale>
        <p:origin x="95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7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讲：拓扑排序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677600" y="443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181600" y="4682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6482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078391" y="53363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7818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>
            <a:off x="5152200" y="56916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219000" y="5158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6882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 flipV="1">
            <a:off x="5181600" y="44724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248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02491" y="4764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192200" y="44724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0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145192" y="4777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1447800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0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754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248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176800" y="50292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2" grpId="0" animBg="1"/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图：</a:t>
            </a:r>
            <a:r>
              <a:rPr lang="zh-CN" altLang="en-US" sz="3000" kern="0" dirty="0" smtClean="0">
                <a:latin typeface="+mn-lt"/>
              </a:rPr>
              <a:t>邻接表（出边表）表示</a:t>
            </a:r>
            <a:endParaRPr lang="en-US" altLang="zh-CN" sz="3000" kern="0" dirty="0" smtClean="0">
              <a:latin typeface="+mn-lt"/>
            </a:endParaRPr>
          </a:p>
          <a:p>
            <a:pPr marL="72000" indent="-3429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入度数组：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en-US" altLang="zh-CN" sz="3000" kern="0" dirty="0" smtClean="0">
                <a:latin typeface="+mn-lt"/>
              </a:rPr>
              <a:t>[VN]</a:t>
            </a:r>
          </a:p>
          <a:p>
            <a:pPr marL="72000" indent="-34290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</a:p>
          <a:p>
            <a:pPr marL="720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or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队列：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存放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的、尚未输出的顶点；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2514600"/>
          <a:ext cx="55340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735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21" idx="6"/>
            <a:endCxn id="38" idx="1"/>
          </p:cNvCxnSpPr>
          <p:nvPr/>
        </p:nvCxnSpPr>
        <p:spPr bwMode="auto">
          <a:xfrm>
            <a:off x="5181600" y="49870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648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7"/>
            <a:endCxn id="38" idx="3"/>
          </p:cNvCxnSpPr>
          <p:nvPr/>
        </p:nvCxnSpPr>
        <p:spPr bwMode="auto">
          <a:xfrm flipV="1">
            <a:off x="5078391" y="56411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7818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40" idx="6"/>
            <a:endCxn id="42" idx="3"/>
          </p:cNvCxnSpPr>
          <p:nvPr/>
        </p:nvCxnSpPr>
        <p:spPr bwMode="auto">
          <a:xfrm>
            <a:off x="5152200" y="59964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4" name="直接连接符 28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6219000" y="54630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6882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21" idx="6"/>
            <a:endCxn id="45" idx="2"/>
          </p:cNvCxnSpPr>
          <p:nvPr/>
        </p:nvCxnSpPr>
        <p:spPr bwMode="auto">
          <a:xfrm flipV="1">
            <a:off x="5181600" y="47772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924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2" idx="7"/>
            <a:endCxn id="47" idx="3"/>
          </p:cNvCxnSpPr>
          <p:nvPr/>
        </p:nvCxnSpPr>
        <p:spPr bwMode="auto">
          <a:xfrm rot="5400000" flipH="1" flipV="1">
            <a:off x="7402491" y="50696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1"/>
          </p:cNvCxnSpPr>
          <p:nvPr/>
        </p:nvCxnSpPr>
        <p:spPr bwMode="auto">
          <a:xfrm>
            <a:off x="7192200" y="47772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924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8176800" y="53340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Indegree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数组：</a:t>
            </a:r>
            <a:r>
              <a:rPr lang="zh-CN" altLang="en-US" sz="3000" kern="0" dirty="0" smtClean="0">
                <a:latin typeface="+mn-lt"/>
              </a:rPr>
              <a:t>各顶点的入度，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初始化栈：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者（的下标）进栈；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栈不空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</a:t>
            </a:r>
            <a:r>
              <a:rPr lang="zh-CN" altLang="en-US" sz="3000" kern="0" dirty="0" smtClean="0">
                <a:latin typeface="+mn-lt"/>
              </a:rPr>
              <a:t>栈顶，输出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退栈，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假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删除”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顶点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的所有出边：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将入度为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3.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当栈空，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若所有顶点已输出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拓扑排序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否则，不存在拓扑排序；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912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120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95200" y="4595400"/>
            <a:ext cx="390609" cy="56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6145191" y="5518191"/>
            <a:ext cx="540618" cy="37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438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899191"/>
            <a:ext cx="1398609" cy="173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16000" y="5340000"/>
            <a:ext cx="4278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502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>
            <a:off x="6221391" y="4417209"/>
            <a:ext cx="1228809" cy="2075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354991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73991" y="5137191"/>
            <a:ext cx="454809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54200" y="4624800"/>
            <a:ext cx="474600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820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606991" y="5211000"/>
            <a:ext cx="27009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0" name="矩形 19"/>
          <p:cNvSpPr/>
          <p:nvPr/>
        </p:nvSpPr>
        <p:spPr>
          <a:xfrm>
            <a:off x="7391400" y="939225"/>
            <a:ext cx="17526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借助栈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6000" y="3353835"/>
            <a:ext cx="285366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修改</a:t>
            </a:r>
            <a:r>
              <a:rPr lang="en-US" altLang="zh-CN" sz="3000" kern="0" dirty="0" err="1" smtClean="0"/>
              <a:t>Indegree</a:t>
            </a:r>
            <a:r>
              <a:rPr lang="zh-CN" altLang="en-US" sz="3000" kern="0" dirty="0" smtClean="0"/>
              <a:t>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出边表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8600" y="1143000"/>
            <a:ext cx="4572000" cy="5715000"/>
          </a:xfrm>
          <a:prstGeom prst="rect">
            <a:avLst/>
          </a:prstGeom>
          <a:solidFill>
            <a:srgbClr val="FFFFA7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endParaRPr lang="en-US" altLang="zh-CN" sz="3000" kern="0" dirty="0" smtClean="0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endvex</a:t>
            </a:r>
            <a:r>
              <a:rPr lang="en-US" altLang="zh-CN" sz="3000" kern="0" dirty="0" smtClean="0"/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weight;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nextedge</a:t>
            </a:r>
            <a:r>
              <a:rPr lang="en-US" altLang="zh-CN" sz="3000" kern="0" dirty="0" smtClean="0"/>
              <a:t>; 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; 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800600" y="1143000"/>
            <a:ext cx="4343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char</a:t>
            </a:r>
            <a:r>
              <a:rPr lang="en-US" altLang="zh-CN" sz="3000" kern="0" dirty="0" smtClean="0"/>
              <a:t> vertex;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  <a:endParaRPr lang="en-US" altLang="zh-CN" sz="3000" dirty="0" smtClean="0"/>
          </a:p>
          <a:p>
            <a:pPr lvl="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/>
              <a:t>vexNum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arcNum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vexs</a:t>
            </a:r>
            <a:r>
              <a:rPr lang="en-US" altLang="zh-CN" sz="3000" kern="0" dirty="0" smtClean="0"/>
              <a:t>[VN];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}  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GraphList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; 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6800" y="57150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出边表结点类型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05400" y="5638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图结构：个数、顶点表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10400" y="28956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620000" y="2743200"/>
            <a:ext cx="1524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计算入度，数组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indegree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void </a:t>
            </a:r>
            <a:r>
              <a:rPr lang="en-US" altLang="zh-CN" sz="3200" kern="0" dirty="0" err="1" smtClean="0"/>
              <a:t>findInDegree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;      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  p;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 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   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 =0;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p= g-&gt;</a:t>
            </a:r>
            <a:r>
              <a:rPr lang="en-US" altLang="zh-CN" sz="3200" kern="0" dirty="0" err="1" smtClean="0">
                <a:latin typeface="+mn-lt"/>
              </a:rPr>
              <a:t>vexs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].</a:t>
            </a:r>
            <a:r>
              <a:rPr lang="en-US" altLang="zh-CN" sz="3200" kern="0" dirty="0" err="1" smtClean="0"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while( p )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++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endvex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p= p-&gt;</a:t>
            </a:r>
            <a:r>
              <a:rPr lang="en-US" altLang="zh-CN" sz="3200" kern="0" dirty="0" err="1" smtClean="0">
                <a:latin typeface="+mn-lt"/>
              </a:rPr>
              <a:t>nextedge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</a:rPr>
              <a:t>}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3400" y="1752600"/>
            <a:ext cx="32800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PEdgeNode</a:t>
            </a:r>
            <a:r>
              <a:rPr lang="en-US" altLang="zh-CN" kern="0" dirty="0" smtClean="0">
                <a:solidFill>
                  <a:srgbClr val="008000"/>
                </a:solidFill>
              </a:rPr>
              <a:t> p;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42491" y="35814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取得边表头指针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0120" y="4226404"/>
            <a:ext cx="5314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</a:t>
            </a:r>
            <a:r>
              <a:rPr lang="zh-CN" altLang="en-US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条单链表（出边表）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35052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{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30076" y="4686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791200" y="53340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114800" y="2950458"/>
            <a:ext cx="339548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依次遍历</a:t>
            </a:r>
            <a:r>
              <a:rPr lang="en-US" altLang="zh-CN" kern="0" dirty="0" smtClean="0">
                <a:solidFill>
                  <a:srgbClr val="0000CC"/>
                </a:solidFill>
              </a:rPr>
              <a:t>VN</a:t>
            </a:r>
            <a:r>
              <a:rPr lang="zh-CN" altLang="en-US" kern="0" dirty="0" smtClean="0">
                <a:solidFill>
                  <a:srgbClr val="0000CC"/>
                </a:solidFill>
              </a:rPr>
              <a:t>条边表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0" y="4800600"/>
            <a:ext cx="2514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设置入度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拓扑排序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[VN], count=0;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PSeqStack</a:t>
            </a:r>
            <a:r>
              <a:rPr lang="en-US" altLang="zh-CN" sz="3200" kern="0" dirty="0" smtClean="0"/>
              <a:t>  s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createEmptyStack_seq</a:t>
            </a:r>
            <a:r>
              <a:rPr lang="en-US" altLang="zh-CN" sz="3200" kern="0" dirty="0" smtClean="0"/>
              <a:t>(VN);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PEdegeNode</a:t>
            </a:r>
            <a:r>
              <a:rPr lang="en-US" altLang="zh-CN" sz="3200" kern="0" dirty="0" smtClean="0"/>
              <a:t> p;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//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接下来，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栈不空，删除栈顶及其出边，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并修正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Indegree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0721" y="4298757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初始，入度为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者进栈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5001" y="3657600"/>
            <a:ext cx="3657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3048000"/>
            <a:ext cx="3657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边表结点指针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1800" y="2057400"/>
            <a:ext cx="2667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建空栈</a:t>
            </a:r>
            <a:r>
              <a:rPr lang="en-US" altLang="zh-CN" kern="0" dirty="0" smtClean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while(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!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isEmptyStack</a:t>
            </a:r>
            <a:r>
              <a:rPr lang="en-US" altLang="zh-CN" sz="3200" kern="0" dirty="0" smtClean="0"/>
              <a:t>(s) 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top</a:t>
            </a:r>
            <a:r>
              <a:rPr lang="en-US" altLang="zh-CN" sz="3200" kern="0" dirty="0" smtClean="0"/>
              <a:t>(s);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pop</a:t>
            </a:r>
            <a:r>
              <a:rPr lang="en-US" altLang="zh-CN" sz="3200" kern="0" dirty="0" smtClean="0"/>
              <a:t>(s);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while(p != null)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[k]--;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[k]==0 )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k);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p=p-&gt;</a:t>
            </a:r>
            <a:r>
              <a:rPr lang="en-US" altLang="zh-CN" sz="3200" kern="0" dirty="0" err="1" smtClean="0"/>
              <a:t>nextedge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}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if(count&lt;VN)    return 0;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else                 return 1;  }</a:t>
            </a:r>
            <a:endParaRPr lang="en-US" altLang="zh-CN" sz="3000" kern="0" dirty="0" smtClean="0"/>
          </a:p>
        </p:txBody>
      </p:sp>
      <p:sp>
        <p:nvSpPr>
          <p:cNvPr id="3" name="矩形 2"/>
          <p:cNvSpPr/>
          <p:nvPr/>
        </p:nvSpPr>
        <p:spPr>
          <a:xfrm>
            <a:off x="6248400" y="1350258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</a:rPr>
              <a:t>取栈顶入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ptopo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7078" y="1872000"/>
            <a:ext cx="43781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p=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G-&gt;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vexs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edgelist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000" y="3010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886200" y="2550004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“删”出边、新入度为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者进栈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218093"/>
            <a:ext cx="426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若所有顶点已计入拓扑序列，即进入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00" y="1219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86600" y="1940404"/>
            <a:ext cx="205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的边表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4800" y="457200"/>
            <a:ext cx="4495800" cy="525721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-58370" y="863025"/>
            <a:ext cx="17347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FF0000"/>
                </a:solidFill>
              </a:rPr>
              <a:t>初</a:t>
            </a:r>
            <a:r>
              <a:rPr lang="en-US" altLang="zh-CN" sz="2600" kern="0" dirty="0" smtClean="0">
                <a:solidFill>
                  <a:srgbClr val="FF0000"/>
                </a:solidFill>
              </a:rPr>
              <a:t>: </a:t>
            </a:r>
            <a:r>
              <a:rPr lang="en-US" altLang="zh-CN" kern="0" dirty="0" smtClean="0">
                <a:solidFill>
                  <a:srgbClr val="FF0000"/>
                </a:solidFill>
              </a:rPr>
              <a:t>top=-1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86200" y="1447800"/>
            <a:ext cx="5257800" cy="54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</a:t>
            </a:r>
            <a:r>
              <a:rPr lang="zh-CN" altLang="en-US" kern="0" dirty="0" smtClean="0">
                <a:sym typeface="Wingdings" pitchFamily="2" charset="2"/>
              </a:rPr>
              <a:t>取值情况：</a:t>
            </a:r>
            <a:endParaRPr lang="en-US" altLang="zh-CN" kern="0" dirty="0" smtClean="0"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86200" y="1981200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当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进栈之前：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/>
              <a:t>顶点</a:t>
            </a:r>
            <a:r>
              <a:rPr lang="en-US" altLang="zh-CN" kern="0" dirty="0" err="1" smtClean="0"/>
              <a:t>i</a:t>
            </a:r>
            <a:r>
              <a:rPr lang="zh-CN" altLang="en-US" kern="0" dirty="0" smtClean="0"/>
              <a:t>的入度</a:t>
            </a:r>
            <a:endParaRPr lang="en-US" altLang="zh-CN" kern="0" dirty="0" smtClean="0"/>
          </a:p>
        </p:txBody>
      </p:sp>
      <p:sp>
        <p:nvSpPr>
          <p:cNvPr id="107" name="矩形 106"/>
          <p:cNvSpPr/>
          <p:nvPr/>
        </p:nvSpPr>
        <p:spPr>
          <a:xfrm>
            <a:off x="3886200" y="2955262"/>
            <a:ext cx="5257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</a:rPr>
              <a:t>    </a:t>
            </a:r>
            <a:r>
              <a:rPr lang="zh-CN" altLang="en-US" kern="0" dirty="0" smtClean="0">
                <a:solidFill>
                  <a:srgbClr val="990099"/>
                </a:solidFill>
              </a:rPr>
              <a:t>当顶点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，需进栈时，</a:t>
            </a: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 </a:t>
            </a:r>
            <a:r>
              <a:rPr lang="zh-CN" altLang="en-US" kern="0" dirty="0" smtClean="0"/>
              <a:t>令，</a:t>
            </a:r>
            <a:r>
              <a:rPr lang="en-US" altLang="zh-CN" kern="0" dirty="0" err="1" smtClean="0"/>
              <a:t>indegree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]=top;  top=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即，</a:t>
            </a:r>
            <a:r>
              <a:rPr lang="zh-CN" altLang="en-US" kern="0" dirty="0" smtClean="0">
                <a:solidFill>
                  <a:srgbClr val="C00000"/>
                </a:solidFill>
              </a:rPr>
              <a:t>先记录上个栈顶的下标，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</a:rPr>
              <a:t>           再进栈</a:t>
            </a:r>
            <a:endParaRPr lang="en-US" altLang="zh-CN" kern="0" dirty="0" smtClean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6200" y="5341462"/>
            <a:ext cx="51054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3. 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当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要出栈时，即 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==top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时</a:t>
            </a: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;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</a:t>
            </a:r>
            <a:r>
              <a:rPr lang="zh-CN" altLang="en-US" kern="0" dirty="0" smtClean="0">
                <a:sym typeface="Wingdings" pitchFamily="2" charset="2"/>
              </a:rPr>
              <a:t>新栈顶：</a:t>
            </a:r>
            <a:r>
              <a:rPr lang="en-US" altLang="zh-CN" kern="0" dirty="0" smtClean="0">
                <a:sym typeface="Wingdings" pitchFamily="2" charset="2"/>
              </a:rPr>
              <a:t>top=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               </a:t>
            </a:r>
            <a:r>
              <a:rPr lang="en-US" altLang="zh-CN" kern="0" dirty="0" err="1" smtClean="0">
                <a:sym typeface="Wingdings" pitchFamily="2" charset="2"/>
              </a:rPr>
              <a:t>ptopo</a:t>
            </a:r>
            <a:r>
              <a:rPr lang="en-US" altLang="zh-CN" kern="0" dirty="0" smtClean="0">
                <a:sym typeface="Wingdings" pitchFamily="2" charset="2"/>
              </a:rPr>
              <a:t>[count]=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;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8" grpId="0"/>
      <p:bldP spid="103" grpId="0" animBg="1"/>
      <p:bldP spid="106" grpId="0"/>
      <p:bldP spid="107" grpId="0"/>
      <p:bldP spid="1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6107301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362200" y="6075744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2956652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1676400" y="14116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1676400" y="20212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47646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53742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5983813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9" name="矩形 98"/>
          <p:cNvSpPr/>
          <p:nvPr/>
        </p:nvSpPr>
        <p:spPr>
          <a:xfrm>
            <a:off x="6449131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04800" y="457201"/>
            <a:ext cx="4495800" cy="566309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9600" y="1411668"/>
            <a:ext cx="10951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09600" y="2076126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28800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1873707" y="5459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828800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09600" y="5466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top=7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676400" y="5459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384803" y="863025"/>
            <a:ext cx="121539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top=-1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026107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09453" y="2570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top=2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676400" y="25642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1828800" y="37072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9" name="矩形 128"/>
          <p:cNvSpPr/>
          <p:nvPr/>
        </p:nvSpPr>
        <p:spPr>
          <a:xfrm>
            <a:off x="609600" y="3713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1676400" y="37834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1828800" y="4316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2026107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7" name="矩形 146"/>
          <p:cNvSpPr/>
          <p:nvPr/>
        </p:nvSpPr>
        <p:spPr>
          <a:xfrm>
            <a:off x="1676400" y="3173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48" name="矩形 147"/>
          <p:cNvSpPr/>
          <p:nvPr/>
        </p:nvSpPr>
        <p:spPr>
          <a:xfrm>
            <a:off x="609600" y="3149025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top=3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19812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8" name="矩形 157"/>
          <p:cNvSpPr/>
          <p:nvPr/>
        </p:nvSpPr>
        <p:spPr>
          <a:xfrm>
            <a:off x="19050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59" name="矩形 158"/>
          <p:cNvSpPr/>
          <p:nvPr/>
        </p:nvSpPr>
        <p:spPr>
          <a:xfrm>
            <a:off x="609600" y="4323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top=5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828800" y="49264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1676400" y="4316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63" name="矩形 162"/>
          <p:cNvSpPr/>
          <p:nvPr/>
        </p:nvSpPr>
        <p:spPr>
          <a:xfrm>
            <a:off x="1981200" y="4901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3" name="矩形 172"/>
          <p:cNvSpPr/>
          <p:nvPr/>
        </p:nvSpPr>
        <p:spPr>
          <a:xfrm>
            <a:off x="609600" y="49331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top=6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1676400" y="4901625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03" name="矩形 102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43644" y="2631757"/>
            <a:ext cx="1300356" cy="4924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新入度</a:t>
            </a:r>
            <a:endParaRPr lang="zh-CN" altLang="en-US" sz="2600" dirty="0"/>
          </a:p>
        </p:txBody>
      </p:sp>
      <p:sp>
        <p:nvSpPr>
          <p:cNvPr id="107" name="矩形 106"/>
          <p:cNvSpPr/>
          <p:nvPr/>
        </p:nvSpPr>
        <p:spPr>
          <a:xfrm>
            <a:off x="7315200" y="3088957"/>
            <a:ext cx="1828800" cy="4924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上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个栈顶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68" grpId="0"/>
      <p:bldP spid="69" grpId="0" animBg="1"/>
      <p:bldP spid="73" grpId="0" animBg="1"/>
      <p:bldP spid="82" grpId="0"/>
      <p:bldP spid="86" grpId="0"/>
      <p:bldP spid="88" grpId="0"/>
      <p:bldP spid="92" grpId="0"/>
      <p:bldP spid="96" grpId="0"/>
      <p:bldP spid="99" grpId="0"/>
      <p:bldP spid="101" grpId="0"/>
      <p:bldP spid="101" grpId="1"/>
      <p:bldP spid="101" grpId="2"/>
      <p:bldP spid="101" grpId="3"/>
      <p:bldP spid="101" grpId="4"/>
      <p:bldP spid="101" grpId="5"/>
      <p:bldP spid="102" grpId="0"/>
      <p:bldP spid="102" grpId="1"/>
      <p:bldP spid="104" grpId="0" animBg="1"/>
      <p:bldP spid="104" grpId="1" animBg="1"/>
      <p:bldP spid="105" grpId="0" animBg="1"/>
      <p:bldP spid="105" grpId="1" animBg="1"/>
      <p:bldP spid="114" grpId="0" animBg="1"/>
      <p:bldP spid="114" grpId="1" animBg="1"/>
      <p:bldP spid="116" grpId="0"/>
      <p:bldP spid="116" grpId="1"/>
      <p:bldP spid="117" grpId="0" animBg="1"/>
      <p:bldP spid="118" grpId="0"/>
      <p:bldP spid="118" grpId="1"/>
      <p:bldP spid="118" grpId="2"/>
      <p:bldP spid="118" grpId="3"/>
      <p:bldP spid="118" grpId="4"/>
      <p:bldP spid="118" grpId="5"/>
      <p:bldP spid="118" grpId="6"/>
      <p:bldP spid="118" grpId="7"/>
      <p:bldP spid="118" grpId="8"/>
      <p:bldP spid="118" grpId="9"/>
      <p:bldP spid="125" grpId="0" animBg="1"/>
      <p:bldP spid="125" grpId="1" animBg="1"/>
      <p:bldP spid="126" grpId="0"/>
      <p:bldP spid="126" grpId="1"/>
      <p:bldP spid="126" grpId="2"/>
      <p:bldP spid="126" grpId="3"/>
      <p:bldP spid="127" grpId="0" animBg="1"/>
      <p:bldP spid="128" grpId="0" animBg="1"/>
      <p:bldP spid="129" grpId="0"/>
      <p:bldP spid="129" grpId="1"/>
      <p:bldP spid="130" grpId="0" animBg="1"/>
      <p:bldP spid="138" grpId="0" animBg="1"/>
      <p:bldP spid="138" grpId="1" animBg="1"/>
      <p:bldP spid="139" grpId="0" animBg="1"/>
      <p:bldP spid="139" grpId="1" animBg="1"/>
      <p:bldP spid="147" grpId="0" animBg="1"/>
      <p:bldP spid="148" grpId="0"/>
      <p:bldP spid="148" grpId="1"/>
      <p:bldP spid="157" grpId="0" animBg="1"/>
      <p:bldP spid="157" grpId="1" animBg="1"/>
      <p:bldP spid="158" grpId="0" animBg="1"/>
      <p:bldP spid="159" grpId="0"/>
      <p:bldP spid="159" grpId="1"/>
      <p:bldP spid="160" grpId="0" animBg="1"/>
      <p:bldP spid="160" grpId="1" animBg="1"/>
      <p:bldP spid="162" grpId="0" animBg="1"/>
      <p:bldP spid="163" grpId="0" animBg="1"/>
      <p:bldP spid="173" grpId="0"/>
      <p:bldP spid="173" grpId="1"/>
      <p:bldP spid="1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最小生成树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prim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最短路径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/>
              <a:t>-- </a:t>
            </a:r>
            <a:r>
              <a:rPr lang="en-US" altLang="zh-CN" sz="3200" kern="0" dirty="0" err="1" smtClean="0"/>
              <a:t>Dijkstra</a:t>
            </a:r>
            <a:r>
              <a:rPr lang="zh-CN" altLang="en-US" sz="3200" kern="0" dirty="0" smtClean="0"/>
              <a:t>算法；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单源最短路径问题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48000" y="1883514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581400" y="2644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拓扑排序，课本</a:t>
            </a:r>
            <a:r>
              <a:rPr lang="en-US" altLang="zh-CN" kern="0" dirty="0" smtClean="0">
                <a:solidFill>
                  <a:srgbClr val="C00000"/>
                </a:solidFill>
              </a:rPr>
              <a:t>P318</a:t>
            </a:r>
            <a:r>
              <a:rPr lang="zh-CN" altLang="en-US" kern="0" dirty="0" smtClean="0">
                <a:solidFill>
                  <a:srgbClr val="C00000"/>
                </a:solidFill>
              </a:rPr>
              <a:t>，算法</a:t>
            </a:r>
            <a:r>
              <a:rPr lang="en-US" altLang="zh-CN" kern="0" dirty="0" smtClean="0">
                <a:solidFill>
                  <a:srgbClr val="C00000"/>
                </a:solidFill>
              </a:rPr>
              <a:t>9.9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count=0, top=-1;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 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{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 =top;   top=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r>
              <a:rPr lang="en-US" altLang="zh-CN" sz="3200" kern="0" dirty="0" smtClean="0"/>
              <a:t>} </a:t>
            </a:r>
          </a:p>
          <a:p>
            <a:pPr marL="72000" algn="just">
              <a:spcBef>
                <a:spcPts val="3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kern="0" dirty="0" smtClean="0"/>
              <a:t>count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topoList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, top);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if (count&lt;VN)  return 0;     return 1;   }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1643491"/>
            <a:ext cx="4495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//top: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栈顶（顶点的下标）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4521" y="3407658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初始入度，为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者“进栈”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8800" y="2778604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7921" y="4169658"/>
            <a:ext cx="447607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</a:rPr>
              <a:t>：记录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旧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0" y="4626858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计算拓扑序列，放入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ptopo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topoList</a:t>
            </a:r>
            <a:r>
              <a:rPr lang="en-US" altLang="zh-CN" sz="3200" kern="0" dirty="0" smtClean="0"/>
              <a:t> 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pAov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ptopo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indegree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en-US" altLang="zh-CN" sz="3000" kern="0" dirty="0" smtClean="0"/>
              <a:t>top)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200" kern="0" dirty="0" smtClean="0"/>
              <a:t> p;       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count=0;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while( top != -1)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   {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=top;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top=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100" kern="0" dirty="0" smtClean="0"/>
              <a:t>     </a:t>
            </a:r>
            <a:r>
              <a:rPr lang="en-US" altLang="zh-CN" kern="0" dirty="0" smtClean="0"/>
              <a:t>for(</a:t>
            </a:r>
            <a:r>
              <a:rPr lang="en-US" altLang="zh-CN" kern="0" dirty="0" smtClean="0">
                <a:solidFill>
                  <a:srgbClr val="C00000"/>
                </a:solidFill>
              </a:rPr>
              <a:t>p=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pAov</a:t>
            </a:r>
            <a:r>
              <a:rPr lang="en-US" altLang="zh-CN" kern="0" dirty="0" smtClean="0">
                <a:solidFill>
                  <a:srgbClr val="C00000"/>
                </a:solidFill>
              </a:rPr>
              <a:t>-&gt;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vexs</a:t>
            </a:r>
            <a:r>
              <a:rPr lang="en-US" altLang="zh-CN" kern="0" dirty="0" smtClean="0">
                <a:solidFill>
                  <a:srgbClr val="C00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</a:rPr>
              <a:t>].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edgelist</a:t>
            </a:r>
            <a:r>
              <a:rPr lang="en-US" altLang="zh-CN" kern="0" dirty="0" smtClean="0">
                <a:solidFill>
                  <a:srgbClr val="C00000"/>
                </a:solidFill>
              </a:rPr>
              <a:t>; </a:t>
            </a:r>
            <a:r>
              <a:rPr lang="en-US" altLang="zh-CN" kern="0" dirty="0" smtClean="0"/>
              <a:t>p!=null;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{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 (--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[k]==0)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{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[k]=top;    </a:t>
            </a:r>
            <a:r>
              <a:rPr lang="en-US" altLang="zh-CN" sz="3200" kern="0" dirty="0" smtClean="0"/>
              <a:t>top=k;}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} 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}</a:t>
            </a:r>
            <a:endParaRPr lang="en-US" altLang="zh-CN" sz="3200" kern="0" dirty="0" smtClean="0"/>
          </a:p>
        </p:txBody>
      </p:sp>
      <p:sp>
        <p:nvSpPr>
          <p:cNvPr id="12" name="矩形 11"/>
          <p:cNvSpPr/>
          <p:nvPr/>
        </p:nvSpPr>
        <p:spPr>
          <a:xfrm>
            <a:off x="5105400" y="2376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“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：设置新栈顶</a:t>
            </a:r>
            <a:r>
              <a:rPr lang="en-US" altLang="zh-CN" kern="0" dirty="0" smtClean="0">
                <a:solidFill>
                  <a:srgbClr val="990099"/>
                </a:solidFill>
              </a:rPr>
              <a:t>top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800" y="1828800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当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栈不空</a:t>
            </a:r>
            <a:r>
              <a:rPr lang="en-US" altLang="zh-CN" kern="0" dirty="0" smtClean="0">
                <a:solidFill>
                  <a:srgbClr val="990099"/>
                </a:solidFill>
              </a:rPr>
              <a:t>”,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栈顶放入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, ”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3800" y="4074004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//”</a:t>
            </a:r>
            <a:r>
              <a:rPr lang="zh-CN" altLang="en-US" kern="0" dirty="0" smtClean="0">
                <a:solidFill>
                  <a:srgbClr val="990099"/>
                </a:solidFill>
              </a:rPr>
              <a:t>删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的出边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若遇入度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990099"/>
                </a:solidFill>
              </a:rPr>
              <a:t>新栈顶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000" y="28980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r>
              <a:rPr lang="en-US" altLang="zh-CN" kern="0" dirty="0" smtClean="0">
                <a:solidFill>
                  <a:srgbClr val="008000"/>
                </a:solidFill>
              </a:rPr>
              <a:t>[count]=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;  count++;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76800" y="4626858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[k]--; if(……)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24000" y="5753379"/>
            <a:ext cx="319029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return count;    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24600" y="5257800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k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时间复杂度？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构造初始 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zh-CN" altLang="en-US" sz="3000" kern="0" dirty="0" smtClean="0">
                <a:latin typeface="+mn-lt"/>
              </a:rPr>
              <a:t>数组；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最多进栈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出栈时，“删除”其所有出边， 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每条边被使用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次；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复杂度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= </a:t>
            </a:r>
            <a:r>
              <a:rPr lang="en-US" altLang="zh-CN" sz="3000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)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n: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顶点个数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e: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边数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272191" y="4049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157191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776191" y="43012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42791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746791" y="4955391"/>
            <a:ext cx="4842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088991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227391" y="4781982"/>
            <a:ext cx="381000" cy="148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61191" y="47772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995391" y="381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318350" y="34460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79591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633482" y="44600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499391" y="40620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06600" y="5137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100600" y="4879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另一种方法：基于</a:t>
            </a:r>
            <a:r>
              <a:rPr lang="en-US" altLang="zh-CN" dirty="0" smtClean="0">
                <a:ea typeface="黑体" pitchFamily="2" charset="-122"/>
              </a:rPr>
              <a:t>DFS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 基本思想：</a:t>
            </a:r>
            <a:r>
              <a:rPr lang="en-US" altLang="zh-CN" kern="0" dirty="0">
                <a:solidFill>
                  <a:srgbClr val="0000CC"/>
                </a:solidFill>
              </a:rPr>
              <a:t>DFS</a:t>
            </a:r>
            <a:r>
              <a:rPr lang="zh-CN" altLang="en-US" kern="0" dirty="0">
                <a:solidFill>
                  <a:srgbClr val="0000CC"/>
                </a:solidFill>
              </a:rPr>
              <a:t>过程中记录访问结束时间（出栈时间），按该时间由大到小排列</a:t>
            </a:r>
            <a:endParaRPr lang="en-US" altLang="zh-CN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71700"/>
            <a:ext cx="4191000" cy="19665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91000"/>
            <a:ext cx="7467600" cy="9641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9250" y="5176471"/>
            <a:ext cx="8610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 smtClean="0"/>
              <a:t> 对于有向无环图，该方法能生成一种拓扑排序</a:t>
            </a:r>
            <a:endParaRPr lang="en-US" altLang="zh-CN" sz="2400" kern="0" dirty="0" smtClean="0"/>
          </a:p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400" kern="0" dirty="0"/>
              <a:t> </a:t>
            </a:r>
            <a:r>
              <a:rPr lang="zh-CN" altLang="en-US" sz="2400" kern="0" dirty="0" smtClean="0"/>
              <a:t>若要判断图是否有环，需要在</a:t>
            </a:r>
            <a:r>
              <a:rPr lang="en-US" altLang="zh-CN" sz="2400" kern="0" dirty="0" smtClean="0"/>
              <a:t>DFS</a:t>
            </a:r>
            <a:r>
              <a:rPr lang="zh-CN" altLang="en-US" sz="2400" kern="0" dirty="0" smtClean="0"/>
              <a:t>过程中记录更多信息（详见</a:t>
            </a:r>
            <a:r>
              <a:rPr lang="en-US" altLang="zh-CN" sz="2400" kern="0" dirty="0" smtClean="0"/>
              <a:t>《Introduction to Algorithms》, CLRS</a:t>
            </a:r>
            <a:r>
              <a:rPr lang="zh-CN" altLang="en-US" sz="2400" kern="0" dirty="0" smtClean="0"/>
              <a:t>）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6770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拓扑排序（背景）：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保证所有活动能够顺利进行的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个序列；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若图中存在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条</a:t>
            </a:r>
            <a:r>
              <a:rPr lang="zh-CN" altLang="en-US" sz="3000" kern="0" dirty="0" smtClean="0">
                <a:latin typeface="+mn-lt"/>
              </a:rPr>
              <a:t>路径（</a:t>
            </a:r>
            <a:r>
              <a:rPr lang="en-US" altLang="zh-CN" sz="3000" kern="0" dirty="0" smtClean="0">
                <a:latin typeface="+mn-lt"/>
              </a:rPr>
              <a:t>…, vi, …., </a:t>
            </a:r>
            <a:r>
              <a:rPr lang="en-US" altLang="zh-CN" sz="3000" kern="0" dirty="0" err="1" smtClean="0">
                <a:latin typeface="+mn-lt"/>
              </a:rPr>
              <a:t>vk</a:t>
            </a:r>
            <a:r>
              <a:rPr lang="en-US" altLang="zh-CN" sz="3000" kern="0" dirty="0" smtClean="0">
                <a:latin typeface="+mn-lt"/>
              </a:rPr>
              <a:t>, …</a:t>
            </a:r>
            <a:r>
              <a:rPr lang="zh-CN" altLang="en-US" sz="3000" kern="0" dirty="0" smtClean="0">
                <a:latin typeface="+mn-lt"/>
              </a:rPr>
              <a:t>），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则，在拓扑序列中，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必在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算法思想：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1) </a:t>
            </a:r>
            <a:r>
              <a:rPr lang="zh-CN" altLang="en-US" sz="3000" kern="0" dirty="0" smtClean="0">
                <a:latin typeface="+mn-lt"/>
              </a:rPr>
              <a:t>删除入度为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的顶点及其出边；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2) </a:t>
            </a:r>
            <a:r>
              <a:rPr lang="zh-CN" altLang="en-US" sz="3000" kern="0" dirty="0" smtClean="0">
                <a:latin typeface="+mn-lt"/>
              </a:rPr>
              <a:t>重复，直到，不存在入度为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3) </a:t>
            </a:r>
            <a:r>
              <a:rPr lang="zh-CN" altLang="en-US" sz="3000" kern="0" dirty="0" smtClean="0">
                <a:latin typeface="+mn-lt"/>
              </a:rPr>
              <a:t>若有剩余，则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不存在拓扑序列，剩余有回路。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235164" y="3773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06573" y="4249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6665355" y="42040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700982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410573" y="45018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07382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665355" y="37866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460591" y="386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8131173" y="42989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8111382" y="37866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87600" y="467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712591" y="43728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掌握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拓扑排序的概念、用途、算法</a:t>
            </a:r>
            <a:endParaRPr lang="en-US" altLang="zh-CN" sz="32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理解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算法的实现（程序）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827609" y="318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499018" y="366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257800" y="36178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293427" y="371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003018" y="39156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199827" y="294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5257800" y="32004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053036" y="328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6723618" y="37127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6703827" y="32004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80045" y="409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7305036" y="37866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补充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受拓扑排序思想启发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如何判断简单无向图，有无回路？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1)  </a:t>
            </a:r>
            <a:r>
              <a:rPr lang="zh-CN" altLang="en-US" sz="3000" kern="0" dirty="0" smtClean="0">
                <a:latin typeface="+mn-lt"/>
              </a:rPr>
              <a:t>删除</a:t>
            </a:r>
            <a:r>
              <a:rPr lang="zh-CN" altLang="zh-CN" sz="3000" dirty="0" smtClean="0">
                <a:solidFill>
                  <a:srgbClr val="C00000"/>
                </a:solidFill>
              </a:rPr>
              <a:t>度</a:t>
            </a:r>
            <a:r>
              <a:rPr lang="en-US" altLang="zh-CN" sz="3000" dirty="0" smtClean="0">
                <a:solidFill>
                  <a:srgbClr val="C00000"/>
                </a:solidFill>
              </a:rPr>
              <a:t>&lt;=1</a:t>
            </a:r>
            <a:r>
              <a:rPr lang="zh-CN" altLang="zh-CN" sz="3000" dirty="0" smtClean="0"/>
              <a:t>的顶点</a:t>
            </a:r>
            <a:r>
              <a:rPr lang="zh-CN" altLang="en-US" sz="3000" dirty="0" smtClean="0"/>
              <a:t>、及其</a:t>
            </a:r>
            <a:r>
              <a:rPr lang="zh-CN" altLang="zh-CN" sz="3000" dirty="0" smtClean="0"/>
              <a:t>关联边</a:t>
            </a:r>
            <a:r>
              <a:rPr lang="zh-CN" altLang="en-US" sz="3000" dirty="0" smtClean="0"/>
              <a:t>；</a:t>
            </a:r>
            <a:endParaRPr lang="zh-CN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并，</a:t>
            </a:r>
            <a:r>
              <a:rPr lang="zh-CN" altLang="zh-CN" sz="3000" dirty="0" smtClean="0"/>
              <a:t>重新计算</a:t>
            </a:r>
            <a:r>
              <a:rPr lang="zh-CN" altLang="en-US" sz="3000" dirty="0" smtClean="0">
                <a:solidFill>
                  <a:srgbClr val="990099"/>
                </a:solidFill>
              </a:rPr>
              <a:t>邻接</a:t>
            </a:r>
            <a:r>
              <a:rPr lang="zh-CN" altLang="zh-CN" sz="3000" dirty="0" smtClean="0">
                <a:solidFill>
                  <a:srgbClr val="990099"/>
                </a:solidFill>
              </a:rPr>
              <a:t>顶点</a:t>
            </a:r>
            <a:r>
              <a:rPr lang="zh-CN" altLang="zh-CN" sz="3000" dirty="0" smtClean="0"/>
              <a:t>的度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2)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1)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直到</a:t>
            </a:r>
            <a:r>
              <a:rPr lang="zh-CN" altLang="en-US" sz="3000" dirty="0" smtClean="0"/>
              <a:t>，</a:t>
            </a:r>
            <a:r>
              <a:rPr lang="zh-CN" altLang="zh-CN" sz="3000" dirty="0" smtClean="0"/>
              <a:t>没有度</a:t>
            </a:r>
            <a:r>
              <a:rPr lang="en-US" altLang="zh-CN" sz="3000" dirty="0" smtClean="0"/>
              <a:t>&lt;=1</a:t>
            </a:r>
            <a:r>
              <a:rPr lang="zh-CN" altLang="zh-CN" sz="3000" dirty="0" smtClean="0"/>
              <a:t>的顶点；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3) </a:t>
            </a:r>
            <a:r>
              <a:rPr lang="zh-CN" altLang="zh-CN" sz="3000" dirty="0" smtClean="0"/>
              <a:t>若</a:t>
            </a:r>
            <a:r>
              <a:rPr lang="zh-CN" altLang="en-US" sz="3000" dirty="0" smtClean="0"/>
              <a:t>有剩余</a:t>
            </a:r>
            <a:r>
              <a:rPr lang="zh-CN" altLang="zh-CN" sz="3000" dirty="0" smtClean="0"/>
              <a:t>，则有环</a:t>
            </a:r>
            <a:r>
              <a:rPr lang="en-US" altLang="zh-CN" sz="3000" dirty="0" smtClean="0"/>
              <a:t>(</a:t>
            </a:r>
            <a:r>
              <a:rPr lang="zh-CN" altLang="zh-CN" sz="3000" dirty="0" smtClean="0"/>
              <a:t>回路</a:t>
            </a:r>
            <a:r>
              <a:rPr lang="en-US" altLang="zh-CN" sz="3000" dirty="0" smtClean="0"/>
              <a:t>)</a:t>
            </a:r>
            <a:r>
              <a:rPr lang="zh-CN" altLang="zh-CN" sz="3000" dirty="0" smtClean="0"/>
              <a:t>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否则，无回路。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867400" y="3621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37836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32" idx="4"/>
            <a:endCxn id="28" idx="0"/>
          </p:cNvCxnSpPr>
          <p:nvPr/>
        </p:nvCxnSpPr>
        <p:spPr bwMode="auto">
          <a:xfrm>
            <a:off x="7491618" y="3886200"/>
            <a:ext cx="936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333218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 flipV="1">
            <a:off x="6841836" y="4396200"/>
            <a:ext cx="491382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239618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297591" y="36342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92827" y="371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763409" y="41465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743618" y="36342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19836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344827" y="42204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P 327</a:t>
            </a: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（写出</a:t>
            </a:r>
            <a:r>
              <a:rPr lang="en-US" altLang="zh-CN" sz="3000" kern="0" dirty="0" smtClean="0">
                <a:latin typeface="+mn-lt"/>
              </a:rPr>
              <a:t>5</a:t>
            </a:r>
            <a:r>
              <a:rPr lang="zh-CN" altLang="en-US" sz="3000" kern="0" dirty="0" smtClean="0">
                <a:latin typeface="+mn-lt"/>
              </a:rPr>
              <a:t>个拓扑序列，即可）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2.  </a:t>
            </a:r>
            <a:r>
              <a:rPr lang="zh-CN" altLang="en-US" sz="3000" kern="0" dirty="0" smtClean="0">
                <a:latin typeface="+mn-lt"/>
              </a:rPr>
              <a:t>对复习题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，采用栈作为辅助空间，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按照算法流程计算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个拓扑序列。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3.  </a:t>
            </a:r>
            <a:r>
              <a:rPr lang="zh-CN" altLang="en-US" sz="3000" kern="0" dirty="0" smtClean="0">
                <a:latin typeface="+mn-lt"/>
              </a:rPr>
              <a:t>算法题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 写出编程思想即可。</a:t>
            </a:r>
            <a:endParaRPr lang="zh-CN" altLang="zh-CN" sz="3000" dirty="0" smtClean="0"/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5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</a:p>
          <a:p>
            <a:pPr marL="342900" lvl="0" indent="-342900">
              <a:lnSpc>
                <a:spcPct val="135000"/>
              </a:lnSpc>
              <a:spcBef>
                <a:spcPts val="360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 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 D )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5257800"/>
            <a:ext cx="7162800" cy="1219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刚确定最短路径的顶点，</a:t>
            </a:r>
            <a:r>
              <a:rPr lang="zh-CN" altLang="en-US" sz="3000" kern="0" dirty="0" smtClean="0">
                <a:solidFill>
                  <a:srgbClr val="FFC000"/>
                </a:solidFill>
                <a:latin typeface="+mn-lt"/>
              </a:rPr>
              <a:t>作为中间点，</a:t>
            </a:r>
            <a:endParaRPr lang="en-US" altLang="zh-CN" sz="3000" kern="0" dirty="0" smtClean="0">
              <a:solidFill>
                <a:srgbClr val="FFC000"/>
              </a:solidFill>
              <a:latin typeface="+mn-lt"/>
            </a:endParaRPr>
          </a:p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修正“未确定”的路径。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49200" y="3668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467600" y="367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7356600" y="45432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5438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553200" y="39202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16200000" flipV="1">
            <a:off x="6086632" y="4386832"/>
            <a:ext cx="5815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705600" y="5005800"/>
            <a:ext cx="838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4876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725991" y="4012191"/>
            <a:ext cx="7212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8097591" y="39065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19800" y="4144200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705600" y="3418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8153400" y="3763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781800" y="4068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46014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96200" y="42947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8176800" y="46716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8153400" y="4525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19200" y="1828800"/>
            <a:ext cx="7924800" cy="1554272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 + weight(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,D)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目前方案   </a:t>
            </a:r>
            <a:r>
              <a:rPr lang="en-US" altLang="zh-CN" sz="3200" kern="0" dirty="0" smtClean="0"/>
              <a:t>&gt;                 </a:t>
            </a:r>
            <a:r>
              <a:rPr lang="zh-CN" altLang="en-US" sz="3200" kern="0" dirty="0" smtClean="0"/>
              <a:t>新方案</a:t>
            </a:r>
            <a:endParaRPr lang="zh-CN" altLang="en-US" sz="3200" dirty="0"/>
          </a:p>
        </p:txBody>
      </p:sp>
      <p:sp>
        <p:nvSpPr>
          <p:cNvPr id="26" name="右大括号 25"/>
          <p:cNvSpPr/>
          <p:nvPr/>
        </p:nvSpPr>
        <p:spPr bwMode="auto">
          <a:xfrm rot="5400000">
            <a:off x="6102300" y="908100"/>
            <a:ext cx="216000" cy="3429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如何记录最短路径上的“顶点序列”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?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dist</a:t>
            </a:r>
            <a:r>
              <a:rPr lang="zh-CN" altLang="en-US" sz="3000" kern="0" dirty="0" smtClean="0">
                <a:sym typeface="Wingdings" pitchFamily="2" charset="2"/>
              </a:rPr>
              <a:t>数组，元素类型</a:t>
            </a:r>
            <a:r>
              <a:rPr lang="zh-CN" altLang="en-US" sz="3000" kern="0" dirty="0" smtClean="0"/>
              <a:t>：</a:t>
            </a: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 lvl="0">
              <a:lnSpc>
                <a:spcPct val="13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如何表明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的最短路径已定，即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vi</a:t>
            </a:r>
            <a:r>
              <a:rPr lang="en-US" altLang="zh-CN" sz="3000" b="1" kern="0" dirty="0" err="1" smtClean="0">
                <a:solidFill>
                  <a:srgbClr val="0000CC"/>
                </a:solidFill>
              </a:rPr>
              <a:t>∈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U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?</a:t>
            </a:r>
          </a:p>
          <a:p>
            <a:pPr marL="72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邻接矩阵中 </a:t>
            </a:r>
            <a:r>
              <a:rPr lang="en-US" altLang="zh-CN" sz="3000" kern="0" dirty="0" smtClean="0"/>
              <a:t>G-&gt;arcs[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4400" y="2362200"/>
          <a:ext cx="8001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的路径长度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路径中，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前一顶点的下标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592000" y="4593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0104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7444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7" idx="4"/>
            <a:endCxn id="13" idx="0"/>
          </p:cNvCxnSpPr>
          <p:nvPr/>
        </p:nvCxnSpPr>
        <p:spPr bwMode="auto">
          <a:xfrm rot="16200000" flipH="1">
            <a:off x="6899400" y="54684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0866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>
            <a:off x="6096000" y="48454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0"/>
            <a:endCxn id="6" idx="4"/>
          </p:cNvCxnSpPr>
          <p:nvPr/>
        </p:nvCxnSpPr>
        <p:spPr bwMode="auto">
          <a:xfrm rot="16200000" flipV="1">
            <a:off x="5515132" y="5426332"/>
            <a:ext cx="8101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>
            <a:off x="6248400" y="6159600"/>
            <a:ext cx="838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30400" y="522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154491" y="5051691"/>
            <a:ext cx="9498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7" idx="5"/>
            <a:endCxn id="17" idx="1"/>
          </p:cNvCxnSpPr>
          <p:nvPr/>
        </p:nvCxnSpPr>
        <p:spPr bwMode="auto">
          <a:xfrm rot="16200000" flipH="1">
            <a:off x="7640391" y="48317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562600" y="5145600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2484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696200" y="4688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172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553200" y="5641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39000" y="521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6" name="直接连接符 28"/>
          <p:cNvCxnSpPr>
            <a:cxnSpLocks noChangeShapeType="1"/>
            <a:stCxn id="17" idx="4"/>
            <a:endCxn id="13" idx="6"/>
          </p:cNvCxnSpPr>
          <p:nvPr/>
        </p:nvCxnSpPr>
        <p:spPr bwMode="auto">
          <a:xfrm rot="5400000">
            <a:off x="7719600" y="55968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696200" y="5450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10749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0" y="1991131"/>
            <a:ext cx="2872902" cy="1521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657600" y="38181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71600"/>
            <a:ext cx="304800" cy="31242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762000" y="4876800"/>
            <a:ext cx="8229600" cy="14478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完成工程所需的最短时间？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49530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拓扑排序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0769" y="5639835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关键路径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598939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379139"/>
            <a:ext cx="306000" cy="31248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顶点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活动；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有向边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弧</a:t>
            </a:r>
            <a:r>
              <a:rPr lang="en-US" altLang="zh-CN" sz="3000" kern="0" dirty="0" smtClean="0">
                <a:latin typeface="+mn-lt"/>
              </a:rPr>
              <a:t>) ---- </a:t>
            </a:r>
            <a:r>
              <a:rPr lang="zh-CN" altLang="en-US" sz="3000" kern="0" dirty="0" smtClean="0">
                <a:latin typeface="+mn-lt"/>
              </a:rPr>
              <a:t>活动的优先关系；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1" grpId="0" animBg="1"/>
      <p:bldP spid="4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所有顶点的一个线性序列</a:t>
            </a:r>
            <a:r>
              <a:rPr lang="en-US" altLang="zh-CN" sz="3000" kern="0" dirty="0" smtClean="0">
                <a:latin typeface="+mn-lt"/>
              </a:rPr>
              <a:t>{v</a:t>
            </a:r>
            <a:r>
              <a:rPr lang="en-US" altLang="zh-CN" sz="3000" b="1" kern="0" baseline="-25000" dirty="0" smtClean="0">
                <a:latin typeface="+mn-lt"/>
              </a:rPr>
              <a:t>i1</a:t>
            </a:r>
            <a:r>
              <a:rPr lang="en-US" altLang="zh-CN" sz="3000" kern="0" dirty="0" smtClean="0">
                <a:latin typeface="+mn-lt"/>
              </a:rPr>
              <a:t>, v</a:t>
            </a:r>
            <a:r>
              <a:rPr lang="en-US" altLang="zh-CN" sz="3000" b="1" kern="0" baseline="-25000" dirty="0" smtClean="0">
                <a:latin typeface="+mn-lt"/>
              </a:rPr>
              <a:t>i2</a:t>
            </a:r>
            <a:r>
              <a:rPr lang="en-US" altLang="zh-CN" sz="3000" kern="0" dirty="0" smtClean="0">
                <a:latin typeface="+mn-lt"/>
              </a:rPr>
              <a:t>, …, 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in</a:t>
            </a:r>
            <a:r>
              <a:rPr lang="en-US" altLang="zh-CN" sz="3000" kern="0" dirty="0" smtClean="0">
                <a:latin typeface="+mn-lt"/>
              </a:rPr>
              <a:t>}</a:t>
            </a:r>
            <a:r>
              <a:rPr lang="zh-CN" altLang="en-US" sz="3000" kern="0" dirty="0" smtClean="0">
                <a:latin typeface="+mn-lt"/>
              </a:rPr>
              <a:t>，且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若图中有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条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j</a:t>
            </a:r>
            <a:r>
              <a:rPr lang="zh-CN" altLang="en-US" sz="3000" kern="0" dirty="0" smtClean="0">
                <a:latin typeface="+mn-lt"/>
              </a:rPr>
              <a:t>到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k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>
                <a:latin typeface="+mn-lt"/>
              </a:rPr>
              <a:t>边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5943600" y="5105400"/>
            <a:ext cx="3200400" cy="15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所有活动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可顺利完成的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种方案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21" idx="7"/>
            <a:endCxn id="40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33" idx="7"/>
            <a:endCxn id="45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40" idx="6"/>
            <a:endCxn id="45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矩形 47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网中有回路，工程能否完成？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有向图存在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</a:t>
            </a:r>
            <a:r>
              <a:rPr lang="en-US" altLang="zh-CN" sz="3000" b="1" kern="0" dirty="0" smtClean="0">
                <a:latin typeface="+mn-lt"/>
                <a:sym typeface="Wingdings" pitchFamily="2" charset="2"/>
              </a:rPr>
              <a:t>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无回路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网的拓扑序列，唯一？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058600" y="4125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960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562600" y="4377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0292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533200" y="5031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628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157500" y="4456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00000" y="4853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248459" y="3378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259000" y="408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821591" y="4286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138200"/>
            <a:ext cx="759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526192" y="4337399"/>
            <a:ext cx="1732809" cy="337809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41" name="矩形 40"/>
          <p:cNvSpPr/>
          <p:nvPr/>
        </p:nvSpPr>
        <p:spPr>
          <a:xfrm>
            <a:off x="7010400" y="1144035"/>
            <a:ext cx="12192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不能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2972" y="2362200"/>
            <a:ext cx="13388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不一定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63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248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793591" y="4879191"/>
            <a:ext cx="5286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872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717391" y="5412591"/>
            <a:ext cx="604818" cy="3294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160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791200" y="5899191"/>
            <a:ext cx="1398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5"/>
            <a:endCxn id="28" idx="2"/>
          </p:cNvCxnSpPr>
          <p:nvPr/>
        </p:nvCxnSpPr>
        <p:spPr bwMode="auto">
          <a:xfrm>
            <a:off x="6678591" y="5412591"/>
            <a:ext cx="437409" cy="308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>
            <a:off x="5867400" y="4701000"/>
            <a:ext cx="12018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546191" y="5137191"/>
            <a:ext cx="528618" cy="405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730400"/>
            <a:ext cx="501609" cy="5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1516152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03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437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47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C,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643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D,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466" y="4800600"/>
            <a:ext cx="434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F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12652</TotalTime>
  <Words>2470</Words>
  <Application>Microsoft Office PowerPoint</Application>
  <PresentationFormat>全屏显示(4:3)</PresentationFormat>
  <Paragraphs>636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回顾：Dijkstra算法思想</vt:lpstr>
      <vt:lpstr>回顾：Dijkstra算法实现</vt:lpstr>
      <vt:lpstr>引例</vt:lpstr>
      <vt:lpstr>9.6 拓扑排序</vt:lpstr>
      <vt:lpstr>9.6 拓扑排序</vt:lpstr>
      <vt:lpstr>9.6 拓扑排序</vt:lpstr>
      <vt:lpstr>拓扑排序 -- 思想</vt:lpstr>
      <vt:lpstr>拓扑排序 -- 思想</vt:lpstr>
      <vt:lpstr>拓扑排序 -- 实现1(出边表)</vt:lpstr>
      <vt:lpstr>拓扑排序 -- 实现1(出边表)</vt:lpstr>
      <vt:lpstr>PowerPoint 演示文稿</vt:lpstr>
      <vt:lpstr>拓扑排序 -- 实现1(出边表)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 -- 实现1(出边表)</vt:lpstr>
      <vt:lpstr>另一种方法：基于DFS</vt:lpstr>
      <vt:lpstr>小结</vt:lpstr>
      <vt:lpstr>小结</vt:lpstr>
      <vt:lpstr>补充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TB</cp:lastModifiedBy>
  <cp:revision>2462</cp:revision>
  <cp:lastPrinted>1601-01-01T00:00:00Z</cp:lastPrinted>
  <dcterms:created xsi:type="dcterms:W3CDTF">1601-01-01T00:00:00Z</dcterms:created>
  <dcterms:modified xsi:type="dcterms:W3CDTF">2021-05-27T05:10:17Z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