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582" r:id="rId3"/>
    <p:sldId id="639" r:id="rId4"/>
    <p:sldId id="604" r:id="rId5"/>
    <p:sldId id="605" r:id="rId6"/>
    <p:sldId id="620" r:id="rId7"/>
    <p:sldId id="609" r:id="rId8"/>
    <p:sldId id="610" r:id="rId9"/>
    <p:sldId id="614" r:id="rId10"/>
    <p:sldId id="607" r:id="rId11"/>
    <p:sldId id="608" r:id="rId12"/>
    <p:sldId id="615" r:id="rId13"/>
    <p:sldId id="616" r:id="rId14"/>
    <p:sldId id="624" r:id="rId15"/>
    <p:sldId id="635" r:id="rId16"/>
    <p:sldId id="636" r:id="rId17"/>
    <p:sldId id="637" r:id="rId18"/>
    <p:sldId id="611" r:id="rId19"/>
    <p:sldId id="613" r:id="rId20"/>
    <p:sldId id="621" r:id="rId21"/>
    <p:sldId id="612" r:id="rId22"/>
    <p:sldId id="622" r:id="rId23"/>
    <p:sldId id="623" r:id="rId24"/>
    <p:sldId id="626" r:id="rId25"/>
    <p:sldId id="629" r:id="rId26"/>
    <p:sldId id="630" r:id="rId27"/>
    <p:sldId id="638" r:id="rId28"/>
    <p:sldId id="634" r:id="rId29"/>
    <p:sldId id="633" r:id="rId30"/>
    <p:sldId id="602" r:id="rId31"/>
    <p:sldId id="603" r:id="rId3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8000"/>
    <a:srgbClr val="0000CC"/>
    <a:srgbClr val="FFFF99"/>
    <a:srgbClr val="FFCCCC"/>
    <a:srgbClr val="006600"/>
    <a:srgbClr val="003300"/>
    <a:srgbClr val="FF99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2" autoAdjust="0"/>
    <p:restoredTop sz="92069" autoAdjust="0"/>
  </p:normalViewPr>
  <p:slideViewPr>
    <p:cSldViewPr>
      <p:cViewPr>
        <p:scale>
          <a:sx n="66" d="100"/>
          <a:sy n="66" d="100"/>
        </p:scale>
        <p:origin x="1430" y="9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536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29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讲：插入排序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0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28600" y="21934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49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38, 65, 97, 76, 13, 27, 49*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43000" y="2133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>
                <a:solidFill>
                  <a:srgbClr val="990099"/>
                </a:solidFill>
              </a:rPr>
              <a:t> 49]  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28600" y="28030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143000" y="2743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</a:t>
            </a:r>
            <a:r>
              <a:rPr lang="en-US" altLang="zh-CN" dirty="0" smtClean="0">
                <a:solidFill>
                  <a:srgbClr val="C00000"/>
                </a:solidFill>
              </a:rPr>
              <a:t>65]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97, 76, 13, 27, 49*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28600" y="3412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1143000" y="3352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C00000"/>
                </a:solidFill>
              </a:rPr>
              <a:t>97]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76, 13, 27, 49*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28600" y="40009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1143000" y="39643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76</a:t>
            </a:r>
            <a:r>
              <a:rPr lang="en-US" altLang="zh-CN" dirty="0" smtClean="0">
                <a:solidFill>
                  <a:srgbClr val="990099"/>
                </a:solidFill>
              </a:rPr>
              <a:t>, 97] </a:t>
            </a:r>
            <a:r>
              <a:rPr lang="en-US" altLang="zh-CN" dirty="0" smtClean="0"/>
              <a:t>  13, 27, 49*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28599" y="45953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43000" y="4519101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13,</a:t>
            </a:r>
            <a:r>
              <a:rPr lang="en-US" altLang="zh-CN" dirty="0" smtClean="0">
                <a:solidFill>
                  <a:srgbClr val="990099"/>
                </a:solidFill>
              </a:rPr>
              <a:t> 38, 49, 65, 76, 97]</a:t>
            </a:r>
            <a:r>
              <a:rPr lang="en-US" altLang="zh-CN" dirty="0" smtClean="0"/>
              <a:t>   27, 49*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228600" y="51816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28599" y="57596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1143000" y="5105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</a:t>
            </a:r>
            <a:r>
              <a:rPr lang="en-US" altLang="zh-CN" dirty="0" smtClean="0">
                <a:solidFill>
                  <a:srgbClr val="0000CC"/>
                </a:solidFill>
              </a:rPr>
              <a:t>27, </a:t>
            </a:r>
            <a:r>
              <a:rPr lang="en-US" altLang="zh-CN" dirty="0" smtClean="0">
                <a:solidFill>
                  <a:srgbClr val="990099"/>
                </a:solidFill>
              </a:rPr>
              <a:t>38, 49, 65, 76, 97]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143000" y="5715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38, 49, </a:t>
            </a:r>
            <a:r>
              <a:rPr lang="en-US" altLang="zh-CN" dirty="0" smtClean="0">
                <a:solidFill>
                  <a:srgbClr val="0000CC"/>
                </a:solidFill>
              </a:rPr>
              <a:t>49*, </a:t>
            </a:r>
            <a:r>
              <a:rPr lang="en-US" altLang="zh-CN" dirty="0" smtClean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14800" y="1752600"/>
            <a:ext cx="5029200" cy="41642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1. key</a:t>
            </a:r>
            <a:r>
              <a:rPr lang="zh-CN" altLang="en-US" sz="2600" dirty="0" smtClean="0">
                <a:solidFill>
                  <a:schemeClr val="bg1"/>
                </a:solidFill>
              </a:rPr>
              <a:t>的比较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总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次数，最小：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b="1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2. key</a:t>
            </a:r>
            <a:r>
              <a:rPr lang="zh-CN" altLang="en-US" sz="2600" dirty="0" smtClean="0">
                <a:solidFill>
                  <a:srgbClr val="FFFF00"/>
                </a:solidFill>
              </a:rPr>
              <a:t>的比较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总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次数，最大：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r>
              <a:rPr lang="en-US" altLang="zh-CN" sz="2600" dirty="0" smtClean="0">
                <a:solidFill>
                  <a:srgbClr val="FFFF00"/>
                </a:solidFill>
              </a:rPr>
              <a:t>= 1+2+…+n-1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  <a:endParaRPr lang="en-US" altLang="zh-CN" sz="2600" b="1" baseline="300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3. record</a:t>
            </a:r>
            <a:r>
              <a:rPr lang="zh-CN" altLang="en-US" sz="2600" dirty="0" smtClean="0">
                <a:solidFill>
                  <a:schemeClr val="bg1"/>
                </a:solidFill>
              </a:rPr>
              <a:t>移动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赋值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总次数</a:t>
            </a:r>
            <a:r>
              <a:rPr lang="en-US" altLang="zh-CN" sz="2600" dirty="0" smtClean="0">
                <a:solidFill>
                  <a:schemeClr val="bg1"/>
                </a:solidFill>
              </a:rPr>
              <a:t>, </a:t>
            </a:r>
            <a:r>
              <a:rPr lang="zh-CN" altLang="en-US" sz="2600" dirty="0" smtClean="0">
                <a:solidFill>
                  <a:schemeClr val="bg1"/>
                </a:solidFill>
              </a:rPr>
              <a:t>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dirty="0" smtClean="0">
                <a:solidFill>
                  <a:schemeClr val="bg1"/>
                </a:solidFill>
              </a:rPr>
              <a:t> 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4. record</a:t>
            </a:r>
            <a:r>
              <a:rPr lang="zh-CN" altLang="en-US" sz="2600" dirty="0" smtClean="0">
                <a:solidFill>
                  <a:srgbClr val="FFFF00"/>
                </a:solidFill>
              </a:rPr>
              <a:t>移动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赋值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总次数</a:t>
            </a:r>
            <a:r>
              <a:rPr lang="en-US" altLang="zh-CN" sz="2600" dirty="0" smtClean="0">
                <a:solidFill>
                  <a:srgbClr val="FFFF00"/>
                </a:solidFill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</a:rPr>
              <a:t>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dirty="0" smtClean="0">
                <a:solidFill>
                  <a:srgbClr val="FFFF00"/>
                </a:solidFill>
              </a:rPr>
              <a:t> = 2+3+…+n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54" name="矩形 53"/>
          <p:cNvSpPr/>
          <p:nvPr/>
        </p:nvSpPr>
        <p:spPr>
          <a:xfrm>
            <a:off x="4114800" y="1066800"/>
            <a:ext cx="5029200" cy="41642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1. key</a:t>
            </a:r>
            <a:r>
              <a:rPr lang="zh-CN" altLang="en-US" sz="2600" dirty="0" smtClean="0">
                <a:solidFill>
                  <a:schemeClr val="bg1"/>
                </a:solidFill>
              </a:rPr>
              <a:t>的比较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总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次数，最小：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b="1" baseline="-25000" dirty="0" smtClean="0">
                <a:solidFill>
                  <a:schemeClr val="bg1"/>
                </a:solidFill>
              </a:rPr>
              <a:t> </a:t>
            </a:r>
            <a:r>
              <a:rPr lang="en-US" altLang="zh-CN" sz="2600" dirty="0" smtClean="0">
                <a:solidFill>
                  <a:schemeClr val="bg1"/>
                </a:solidFill>
              </a:rPr>
              <a:t>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2. key</a:t>
            </a:r>
            <a:r>
              <a:rPr lang="zh-CN" altLang="en-US" sz="2600" dirty="0" smtClean="0">
                <a:solidFill>
                  <a:srgbClr val="FFFF00"/>
                </a:solidFill>
              </a:rPr>
              <a:t>的比较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总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次数，最大：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C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r>
              <a:rPr lang="en-US" altLang="zh-CN" sz="2600" dirty="0" smtClean="0">
                <a:solidFill>
                  <a:srgbClr val="FFFF00"/>
                </a:solidFill>
              </a:rPr>
              <a:t>= 1+2+…+n-1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  <a:endParaRPr lang="en-US" altLang="zh-CN" sz="2600" b="1" baseline="300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3. record</a:t>
            </a:r>
            <a:r>
              <a:rPr lang="zh-CN" altLang="en-US" sz="2600" dirty="0" smtClean="0">
                <a:solidFill>
                  <a:schemeClr val="bg1"/>
                </a:solidFill>
              </a:rPr>
              <a:t>移动</a:t>
            </a:r>
            <a:r>
              <a:rPr lang="en-US" altLang="zh-CN" sz="2600" dirty="0" smtClean="0">
                <a:solidFill>
                  <a:schemeClr val="bg1"/>
                </a:solidFill>
              </a:rPr>
              <a:t>(</a:t>
            </a:r>
            <a:r>
              <a:rPr lang="zh-CN" altLang="en-US" sz="2600" dirty="0" smtClean="0">
                <a:solidFill>
                  <a:schemeClr val="bg1"/>
                </a:solidFill>
              </a:rPr>
              <a:t>赋值</a:t>
            </a:r>
            <a:r>
              <a:rPr lang="en-US" altLang="zh-CN" sz="2600" dirty="0" smtClean="0">
                <a:solidFill>
                  <a:schemeClr val="bg1"/>
                </a:solidFill>
              </a:rPr>
              <a:t>)</a:t>
            </a:r>
            <a:r>
              <a:rPr lang="zh-CN" altLang="en-US" sz="2600" dirty="0" smtClean="0">
                <a:solidFill>
                  <a:schemeClr val="bg1"/>
                </a:solidFill>
              </a:rPr>
              <a:t>总次数</a:t>
            </a:r>
            <a:r>
              <a:rPr lang="en-US" altLang="zh-CN" sz="2600" dirty="0" smtClean="0">
                <a:solidFill>
                  <a:schemeClr val="bg1"/>
                </a:solidFill>
              </a:rPr>
              <a:t>, </a:t>
            </a:r>
            <a:r>
              <a:rPr lang="zh-CN" altLang="en-US" sz="2600" dirty="0" smtClean="0">
                <a:solidFill>
                  <a:schemeClr val="bg1"/>
                </a:solidFill>
              </a:rPr>
              <a:t>最小：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min</a:t>
            </a:r>
            <a:r>
              <a:rPr lang="en-US" altLang="zh-CN" sz="2600" dirty="0" smtClean="0">
                <a:solidFill>
                  <a:schemeClr val="bg1"/>
                </a:solidFill>
              </a:rPr>
              <a:t> 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4. record</a:t>
            </a:r>
            <a:r>
              <a:rPr lang="zh-CN" altLang="en-US" sz="2600" dirty="0" smtClean="0">
                <a:solidFill>
                  <a:srgbClr val="FFFF00"/>
                </a:solidFill>
              </a:rPr>
              <a:t>移动</a:t>
            </a:r>
            <a:r>
              <a:rPr lang="en-US" altLang="zh-CN" sz="2600" dirty="0" smtClean="0">
                <a:solidFill>
                  <a:srgbClr val="FFFF00"/>
                </a:solidFill>
              </a:rPr>
              <a:t>(</a:t>
            </a:r>
            <a:r>
              <a:rPr lang="zh-CN" altLang="en-US" sz="2600" dirty="0" smtClean="0">
                <a:solidFill>
                  <a:srgbClr val="FFFF00"/>
                </a:solidFill>
              </a:rPr>
              <a:t>赋值</a:t>
            </a:r>
            <a:r>
              <a:rPr lang="en-US" altLang="zh-CN" sz="2600" dirty="0" smtClean="0">
                <a:solidFill>
                  <a:srgbClr val="FFFF00"/>
                </a:solidFill>
              </a:rPr>
              <a:t>)</a:t>
            </a:r>
            <a:r>
              <a:rPr lang="zh-CN" altLang="en-US" sz="2600" dirty="0" smtClean="0">
                <a:solidFill>
                  <a:srgbClr val="FFFF00"/>
                </a:solidFill>
              </a:rPr>
              <a:t>总次数</a:t>
            </a:r>
            <a:r>
              <a:rPr lang="en-US" altLang="zh-CN" sz="2600" dirty="0" smtClean="0">
                <a:solidFill>
                  <a:srgbClr val="FFFF00"/>
                </a:solidFill>
              </a:rPr>
              <a:t>, </a:t>
            </a:r>
            <a:r>
              <a:rPr lang="zh-CN" altLang="en-US" sz="2600" dirty="0" smtClean="0">
                <a:solidFill>
                  <a:srgbClr val="FFFF00"/>
                </a:solidFill>
              </a:rPr>
              <a:t>最大：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  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M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max</a:t>
            </a:r>
            <a:r>
              <a:rPr lang="en-US" altLang="zh-CN" sz="2600" dirty="0" smtClean="0">
                <a:solidFill>
                  <a:srgbClr val="FFFF00"/>
                </a:solidFill>
              </a:rPr>
              <a:t> = 2+3+…+n ≈ n</a:t>
            </a:r>
            <a:r>
              <a:rPr lang="en-US" altLang="zh-CN" sz="2600" b="1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sz="2600" dirty="0" smtClean="0">
                <a:solidFill>
                  <a:srgbClr val="FFFF00"/>
                </a:solidFill>
              </a:rPr>
              <a:t>/2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endCxn id="30" idx="3"/>
          </p:cNvCxnSpPr>
          <p:nvPr/>
        </p:nvCxnSpPr>
        <p:spPr bwMode="auto">
          <a:xfrm flipH="1">
            <a:off x="2624666" y="1371600"/>
            <a:ext cx="1642534" cy="708803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endCxn id="30" idx="3"/>
          </p:cNvCxnSpPr>
          <p:nvPr/>
        </p:nvCxnSpPr>
        <p:spPr bwMode="auto">
          <a:xfrm flipH="1" flipV="1">
            <a:off x="2624666" y="2080403"/>
            <a:ext cx="1566334" cy="1348597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304800" y="1524000"/>
            <a:ext cx="2319866" cy="11128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初始为正序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已排好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31" name="直接连接符 30"/>
          <p:cNvCxnSpPr>
            <a:endCxn id="33" idx="3"/>
          </p:cNvCxnSpPr>
          <p:nvPr/>
        </p:nvCxnSpPr>
        <p:spPr bwMode="auto">
          <a:xfrm flipH="1">
            <a:off x="3640970" y="2438400"/>
            <a:ext cx="626230" cy="142297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3" idx="3"/>
          </p:cNvCxnSpPr>
          <p:nvPr/>
        </p:nvCxnSpPr>
        <p:spPr bwMode="auto">
          <a:xfrm flipH="1" flipV="1">
            <a:off x="3640970" y="3861376"/>
            <a:ext cx="550030" cy="55822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304800" y="3276600"/>
            <a:ext cx="333617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-- </a:t>
            </a:r>
            <a:r>
              <a:rPr lang="zh-CN" altLang="en-US" dirty="0" smtClean="0"/>
              <a:t>初始为反序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(</a:t>
            </a:r>
            <a:r>
              <a:rPr lang="zh-CN" altLang="en-US" dirty="0" smtClean="0"/>
              <a:t>与最终结果相反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62000" y="5105400"/>
            <a:ext cx="4038600" cy="121264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-- </a:t>
            </a:r>
            <a:r>
              <a:rPr lang="zh-CN" altLang="en-US" kern="0" dirty="0" smtClean="0">
                <a:solidFill>
                  <a:schemeClr val="bg1"/>
                </a:solidFill>
              </a:rPr>
              <a:t>若待排序码顺序随机，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48" name="矩形 47"/>
          <p:cNvSpPr/>
          <p:nvPr/>
        </p:nvSpPr>
        <p:spPr>
          <a:xfrm>
            <a:off x="1097228" y="5638800"/>
            <a:ext cx="355097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则时间复杂度为</a:t>
            </a:r>
            <a:r>
              <a:rPr lang="en-US" altLang="zh-CN" kern="0" dirty="0" smtClean="0">
                <a:solidFill>
                  <a:schemeClr val="bg1"/>
                </a:solidFill>
              </a:rPr>
              <a:t>O(n</a:t>
            </a:r>
            <a:r>
              <a:rPr lang="en-US" altLang="zh-CN" b="1" kern="0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2" name="右箭头 61"/>
          <p:cNvSpPr>
            <a:spLocks/>
          </p:cNvSpPr>
          <p:nvPr/>
        </p:nvSpPr>
        <p:spPr bwMode="auto">
          <a:xfrm>
            <a:off x="4419600" y="5486400"/>
            <a:ext cx="838200" cy="380999"/>
          </a:xfrm>
          <a:prstGeom prst="right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7800" y="5334000"/>
            <a:ext cx="3581400" cy="121264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适用于：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值较小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             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且基本有序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47" grpId="0" animBg="1"/>
      <p:bldP spid="48" grpId="0"/>
      <p:bldP spid="62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技巧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补充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990099"/>
              </a:solidFill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 smtClean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&gt; </a:t>
            </a:r>
            <a:r>
              <a:rPr lang="en-US" altLang="zh-CN" kern="0" dirty="0" err="1" smtClean="0"/>
              <a:t>temp.key</a:t>
            </a:r>
            <a:r>
              <a:rPr lang="en-US" altLang="zh-CN" kern="0" dirty="0" smtClean="0"/>
              <a:t>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60369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3387060"/>
            <a:ext cx="403187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i-2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1524000"/>
            <a:ext cx="34163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：待插入记录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008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4495800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797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3429000"/>
            <a:ext cx="5334000" cy="2133600"/>
          </a:xfrm>
          <a:prstGeom prst="rect">
            <a:avLst/>
          </a:prstGeom>
          <a:solidFill>
            <a:srgbClr val="FF0000">
              <a:alpha val="1607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1600" y="2057400"/>
            <a:ext cx="7162800" cy="121920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for( j=i-1; 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temp.key</a:t>
            </a:r>
            <a:r>
              <a:rPr lang="en-US" altLang="zh-CN" kern="0" dirty="0" smtClean="0">
                <a:solidFill>
                  <a:schemeClr val="bg1"/>
                </a:solidFill>
              </a:rPr>
              <a:t>&lt;data[ j].key </a:t>
            </a:r>
            <a:r>
              <a:rPr lang="en-US" altLang="zh-CN" kern="0" dirty="0" smtClean="0">
                <a:solidFill>
                  <a:srgbClr val="FFFF00"/>
                </a:solidFill>
              </a:rPr>
              <a:t>&amp;&amp; j&gt;=0</a:t>
            </a:r>
            <a:r>
              <a:rPr lang="en-US" altLang="zh-CN" kern="0" dirty="0" smtClean="0">
                <a:solidFill>
                  <a:schemeClr val="bg1"/>
                </a:solidFill>
              </a:rPr>
              <a:t>; j--)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      data[ j+1] = data[ j]</a:t>
            </a:r>
          </a:p>
        </p:txBody>
      </p:sp>
      <p:sp>
        <p:nvSpPr>
          <p:cNvPr id="19" name="矩形 18"/>
          <p:cNvSpPr/>
          <p:nvPr/>
        </p:nvSpPr>
        <p:spPr>
          <a:xfrm>
            <a:off x="3200400" y="3810000"/>
            <a:ext cx="5943600" cy="25404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</a:rPr>
              <a:t>这个 </a:t>
            </a:r>
            <a:r>
              <a:rPr lang="en-US" altLang="zh-CN" sz="2600" kern="0" dirty="0" smtClean="0">
                <a:solidFill>
                  <a:srgbClr val="FFFF00"/>
                </a:solidFill>
              </a:rPr>
              <a:t>j&gt;=0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判断，能不能省去？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Wingdings"/>
              <a:buChar char="à"/>
              <a:defRPr/>
            </a:pP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能，借助辅助空间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data[0]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即，</a:t>
            </a:r>
            <a:r>
              <a:rPr lang="en-US" altLang="zh-CN" sz="2600" kern="0" dirty="0" smtClean="0">
                <a:solidFill>
                  <a:srgbClr val="FF9999"/>
                </a:solidFill>
                <a:sym typeface="Wingdings" pitchFamily="2" charset="2"/>
              </a:rPr>
              <a:t>data[0]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不存放有效记录，</a:t>
            </a:r>
            <a:endParaRPr lang="en-US" altLang="zh-CN" sz="2600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                 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只作为</a:t>
            </a:r>
            <a:r>
              <a:rPr lang="zh-CN" altLang="en-US" sz="2600" kern="0" dirty="0" smtClean="0">
                <a:solidFill>
                  <a:srgbClr val="FF9999"/>
                </a:solidFill>
                <a:sym typeface="Wingdings" pitchFamily="2" charset="2"/>
              </a:rPr>
              <a:t>“监视哨”</a:t>
            </a:r>
            <a:endParaRPr lang="en-US" altLang="zh-CN" sz="2600" kern="0" dirty="0" smtClean="0">
              <a:solidFill>
                <a:srgbClr val="FF9999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有效记录 放在</a:t>
            </a:r>
            <a:r>
              <a:rPr lang="en-US" altLang="zh-CN" sz="2600" kern="0" dirty="0" smtClean="0">
                <a:solidFill>
                  <a:srgbClr val="FFFF00"/>
                </a:solidFill>
                <a:sym typeface="Wingdings" pitchFamily="2" charset="2"/>
              </a:rPr>
              <a:t>data[1]~data[n-1]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en-US" altLang="zh-CN" sz="2600" kern="0" dirty="0" smtClean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7391400" y="2514600"/>
            <a:ext cx="76200" cy="1371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技巧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(</a:t>
            </a:r>
            <a:r>
              <a:rPr lang="zh-CN" altLang="en-US" dirty="0" smtClean="0">
                <a:solidFill>
                  <a:srgbClr val="990099"/>
                </a:solidFill>
                <a:ea typeface="黑体" pitchFamily="2" charset="-122"/>
              </a:rPr>
              <a:t>补充</a:t>
            </a:r>
            <a:r>
              <a:rPr lang="en-US" altLang="zh-CN" dirty="0" smtClean="0">
                <a:solidFill>
                  <a:srgbClr val="99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990099"/>
              </a:solidFill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=2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data[0]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j = i-1;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while( data[j].key </a:t>
            </a:r>
            <a:r>
              <a:rPr lang="en-US" altLang="zh-CN" b="1" kern="0" dirty="0" smtClean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data[0].key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{     data[ j+1] = data[ j];       j--;        }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</a:t>
            </a:r>
            <a:r>
              <a:rPr lang="en-US" altLang="zh-CN" kern="0" dirty="0" smtClean="0"/>
              <a:t>data[0]</a:t>
            </a:r>
            <a:r>
              <a:rPr lang="en-US" altLang="zh-CN" kern="0" dirty="0" smtClean="0">
                <a:latin typeface="+mn-lt"/>
              </a:rPr>
              <a:t>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93946" y="546927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2269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86200" y="2813037"/>
            <a:ext cx="46971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监视哨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data[0]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：待插入记录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6221" y="502920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698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3903330"/>
            <a:ext cx="303801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比较，找插入位置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8.2.3 </a:t>
            </a:r>
            <a:r>
              <a:rPr lang="zh-CN" altLang="en-US" dirty="0" smtClean="0">
                <a:ea typeface="黑体" pitchFamily="2" charset="-122"/>
              </a:rPr>
              <a:t>表插入排序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与“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直接插入排序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”的区别：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为了减少记录的移动次数，放弃顺序存储，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采用单链表存储；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即：对于，待插入记录</a:t>
            </a:r>
            <a:r>
              <a:rPr lang="en-US" altLang="zh-CN" sz="3000" kern="0" dirty="0" err="1" smtClean="0">
                <a:latin typeface="+mn-lt"/>
              </a:rPr>
              <a:t>R</a:t>
            </a:r>
            <a:r>
              <a:rPr lang="en-US" altLang="zh-CN" sz="3000" b="1" kern="0" baseline="-25000" dirty="0" err="1" smtClean="0">
                <a:latin typeface="+mn-lt"/>
              </a:rPr>
              <a:t>i</a:t>
            </a:r>
            <a:endParaRPr lang="en-US" altLang="zh-CN" sz="3000" b="1" kern="0" baseline="-2500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</a:t>
            </a:r>
            <a:r>
              <a:rPr lang="zh-CN" altLang="en-US" sz="3000" kern="0" dirty="0" smtClean="0">
                <a:latin typeface="+mn-lt"/>
              </a:rPr>
              <a:t>在</a:t>
            </a:r>
            <a:r>
              <a:rPr lang="en-US" altLang="zh-CN" sz="3000" kern="0" dirty="0" smtClean="0">
                <a:latin typeface="+mn-lt"/>
              </a:rPr>
              <a:t>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~R</a:t>
            </a:r>
            <a:r>
              <a:rPr lang="en-US" altLang="zh-CN" sz="3000" b="1" kern="0" baseline="-25000" dirty="0" smtClean="0">
                <a:latin typeface="+mn-lt"/>
              </a:rPr>
              <a:t>i-1</a:t>
            </a:r>
            <a:r>
              <a:rPr lang="zh-CN" altLang="en-US" sz="3000" kern="0" dirty="0" smtClean="0">
                <a:latin typeface="+mn-lt"/>
              </a:rPr>
              <a:t>组成的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有序单链表</a:t>
            </a:r>
            <a:r>
              <a:rPr lang="zh-CN" altLang="en-US" sz="3000" kern="0" dirty="0" smtClean="0">
                <a:latin typeface="+mn-lt"/>
              </a:rPr>
              <a:t>上，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顺序查找</a:t>
            </a:r>
            <a:r>
              <a:rPr lang="zh-CN" altLang="en-US" sz="3000" kern="0" dirty="0" smtClean="0">
                <a:latin typeface="+mn-lt"/>
              </a:rPr>
              <a:t>插入位置</a:t>
            </a:r>
            <a:r>
              <a:rPr lang="en-US" altLang="zh-CN" sz="3000" kern="0" dirty="0" smtClean="0">
                <a:latin typeface="+mn-lt"/>
              </a:rPr>
              <a:t>p</a:t>
            </a:r>
            <a:r>
              <a:rPr lang="zh-CN" altLang="en-US" sz="3000" kern="0" dirty="0" smtClean="0">
                <a:latin typeface="+mn-lt"/>
              </a:rPr>
              <a:t>（并记录其前驱</a:t>
            </a:r>
            <a:r>
              <a:rPr lang="en-US" altLang="zh-CN" sz="3000" kern="0" dirty="0" smtClean="0">
                <a:latin typeface="+mn-lt"/>
              </a:rPr>
              <a:t>pre</a:t>
            </a:r>
            <a:r>
              <a:rPr lang="zh-CN" altLang="en-US" sz="3000" kern="0" dirty="0" smtClean="0">
                <a:latin typeface="+mn-lt"/>
              </a:rPr>
              <a:t>），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</a:t>
            </a:r>
            <a:r>
              <a:rPr lang="zh-CN" altLang="en-US" sz="3000" kern="0" dirty="0" smtClean="0">
                <a:latin typeface="+mn-lt"/>
              </a:rPr>
              <a:t>将</a:t>
            </a:r>
            <a:r>
              <a:rPr lang="en-US" altLang="zh-CN" sz="3000" kern="0" dirty="0" err="1" smtClean="0">
                <a:latin typeface="+mn-lt"/>
              </a:rPr>
              <a:t>R</a:t>
            </a:r>
            <a:r>
              <a:rPr lang="en-US" altLang="zh-CN" sz="3000" b="1" kern="0" baseline="-2500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插入到</a:t>
            </a:r>
            <a:r>
              <a:rPr lang="en-US" altLang="zh-CN" sz="3000" kern="0" dirty="0" smtClean="0">
                <a:latin typeface="+mn-lt"/>
              </a:rPr>
              <a:t>pre</a:t>
            </a:r>
            <a:r>
              <a:rPr lang="zh-CN" altLang="en-US" sz="3000" kern="0" dirty="0" smtClean="0">
                <a:latin typeface="+mn-lt"/>
              </a:rPr>
              <a:t>之后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301875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40075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39782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48164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9208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2000" y="494294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sz="3000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5" idx="0"/>
          </p:cNvCxnSpPr>
          <p:nvPr/>
        </p:nvCxnSpPr>
        <p:spPr bwMode="auto">
          <a:xfrm>
            <a:off x="1311275" y="5404912"/>
            <a:ext cx="327025" cy="2291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371600" y="5634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562600" y="5257800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590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5972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4354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6546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736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4928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1118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3310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69500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1692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882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23" grpId="0" animBg="1"/>
      <p:bldP spid="25" grpId="0" animBg="1"/>
      <p:bldP spid="30" grpId="0"/>
      <p:bldP spid="38" grpId="0" animBg="1"/>
      <p:bldP spid="40" grpId="0" animBg="1"/>
      <p:bldP spid="42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8.2.3 </a:t>
            </a:r>
            <a:r>
              <a:rPr lang="zh-CN" altLang="en-US" dirty="0" smtClean="0">
                <a:ea typeface="黑体" pitchFamily="2" charset="-122"/>
              </a:rPr>
              <a:t>表插入排序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</a:t>
            </a:r>
            <a:r>
              <a:rPr lang="en-US" altLang="zh-CN" sz="3000" kern="0" dirty="0" err="1" smtClean="0">
                <a:latin typeface="+mn-lt"/>
              </a:rPr>
              <a:t>struct</a:t>
            </a:r>
            <a:r>
              <a:rPr lang="en-US" altLang="zh-CN" sz="3000" kern="0" dirty="0" smtClean="0">
                <a:latin typeface="+mn-lt"/>
              </a:rPr>
              <a:t> Node;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struct</a:t>
            </a:r>
            <a:r>
              <a:rPr lang="en-US" altLang="zh-CN" sz="3000" kern="0" dirty="0" smtClean="0">
                <a:latin typeface="+mn-lt"/>
              </a:rPr>
              <a:t> Node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</a:t>
            </a:r>
            <a:r>
              <a:rPr lang="en-US" altLang="zh-CN" sz="3000" kern="0" dirty="0" err="1" smtClean="0">
                <a:latin typeface="+mn-lt"/>
              </a:rPr>
              <a:t>struct</a:t>
            </a:r>
            <a:r>
              <a:rPr lang="en-US" altLang="zh-CN" sz="3000" kern="0" dirty="0" smtClean="0">
                <a:latin typeface="+mn-lt"/>
              </a:rPr>
              <a:t> Node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{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KeyType</a:t>
            </a:r>
            <a:r>
              <a:rPr lang="en-US" altLang="zh-CN" sz="3000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      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DataType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info;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    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 smtClean="0">
                <a:latin typeface="+mn-lt"/>
              </a:rPr>
              <a:t>next;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      };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      </a:t>
            </a:r>
            <a:r>
              <a:rPr lang="en-US" altLang="zh-CN" sz="3000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 err="1" smtClean="0">
                <a:latin typeface="+mn-lt"/>
              </a:rPr>
              <a:t>ListNode</a:t>
            </a:r>
            <a:r>
              <a:rPr lang="en-US" altLang="zh-CN" sz="3000" kern="0" dirty="0" smtClean="0">
                <a:latin typeface="+mn-lt"/>
              </a:rPr>
              <a:t> * 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LinkList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; 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301875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40075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39782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48164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9208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2000" y="494294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sz="3000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5" idx="0"/>
          </p:cNvCxnSpPr>
          <p:nvPr/>
        </p:nvCxnSpPr>
        <p:spPr bwMode="auto">
          <a:xfrm>
            <a:off x="1311275" y="5404912"/>
            <a:ext cx="327025" cy="2291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371600" y="5634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562600" y="5244846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590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5972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4354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6546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736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4928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1118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3310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69500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1692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882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listSort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LinkList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plist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kern="0" dirty="0" smtClean="0">
                <a:latin typeface="+mn-lt"/>
              </a:rPr>
              <a:t>now,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pre,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p,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 </a:t>
            </a:r>
            <a:r>
              <a:rPr lang="en-US" altLang="zh-CN" kern="0" dirty="0" smtClean="0">
                <a:latin typeface="+mn-lt"/>
              </a:rPr>
              <a:t>q,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 smtClean="0">
                <a:latin typeface="+mn-lt"/>
              </a:rPr>
              <a:t> head;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head =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*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plist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pre = head-&gt;next;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if( pre==null)   return;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now = pre-&gt;next;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if( now==null)   return;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接下来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在单链表中“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已排序部分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”找位置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插入</a:t>
            </a:r>
            <a:r>
              <a:rPr lang="en-US" altLang="zh-CN" sz="2600" kern="0" dirty="0" err="1" smtClean="0">
                <a:solidFill>
                  <a:srgbClr val="C00000"/>
                </a:solidFill>
                <a:latin typeface="+mn-lt"/>
              </a:rPr>
              <a:t>Ri</a:t>
            </a:r>
            <a:endParaRPr lang="en-US" altLang="zh-CN" sz="26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67000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505200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343400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181600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25" idx="3"/>
          </p:cNvCxnSpPr>
          <p:nvPr/>
        </p:nvCxnSpPr>
        <p:spPr bwMode="auto">
          <a:xfrm flipV="1">
            <a:off x="2270124" y="5940694"/>
            <a:ext cx="396876" cy="5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65125" y="5786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plist</a:t>
            </a:r>
            <a:endParaRPr lang="zh-CN" altLang="zh-CN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828799" y="5634037"/>
            <a:ext cx="441325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64237" y="5244846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242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8006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198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6388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580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4770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6962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3152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5344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1534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246170" y="1822437"/>
            <a:ext cx="3114955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//head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：指向头结点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0" y="2352246"/>
            <a:ext cx="797013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//R0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19600" y="2889237"/>
            <a:ext cx="3371436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表中，没有实际结点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41439" y="3419046"/>
            <a:ext cx="9829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//R1  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9600" y="3962400"/>
            <a:ext cx="2223686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只有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1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个结点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295400" y="5562600"/>
            <a:ext cx="228600" cy="6084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914400" y="5715000"/>
            <a:ext cx="381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5" idx="1"/>
          </p:cNvCxnSpPr>
          <p:nvPr/>
        </p:nvCxnSpPr>
        <p:spPr bwMode="auto">
          <a:xfrm flipV="1">
            <a:off x="1371600" y="5941219"/>
            <a:ext cx="457199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514600" y="5257800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smtClean="0">
                <a:solidFill>
                  <a:srgbClr val="0000CC"/>
                </a:solidFill>
                <a:ea typeface="宋体" pitchFamily="2" charset="-122"/>
              </a:rPr>
              <a:t>0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524000" y="5024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990099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dirty="0">
              <a:solidFill>
                <a:srgbClr val="9900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endCxn id="25" idx="0"/>
          </p:cNvCxnSpPr>
          <p:nvPr/>
        </p:nvCxnSpPr>
        <p:spPr bwMode="auto">
          <a:xfrm>
            <a:off x="1905000" y="5410200"/>
            <a:ext cx="144462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2" grpId="0"/>
      <p:bldP spid="33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04800"/>
            <a:ext cx="89154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接下来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在单链表中“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已排序部分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”找位置</a:t>
            </a:r>
            <a:r>
              <a:rPr lang="en-US" altLang="zh-CN" sz="2600" kern="0" dirty="0" smtClean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 smtClean="0">
                <a:solidFill>
                  <a:srgbClr val="C00000"/>
                </a:solidFill>
                <a:latin typeface="+mn-lt"/>
              </a:rPr>
              <a:t>插入</a:t>
            </a:r>
            <a:r>
              <a:rPr lang="en-US" altLang="zh-CN" sz="2600" kern="0" dirty="0" err="1" smtClean="0">
                <a:solidFill>
                  <a:srgbClr val="C00000"/>
                </a:solidFill>
                <a:latin typeface="+mn-lt"/>
              </a:rPr>
              <a:t>Ri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while( now != null)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q=head;      p=head-&gt;next;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while(p!=now&amp;&amp;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p-&gt;key&lt;= now-&gt;key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q=p;   p=p-&gt;next;     }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if( p==now)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{   pre=pre-&gt;next;  now=pre-&gt;next;   continue;}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pre-&gt;next = now-&gt;next;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q-&gt;next = now;   now-&gt;next=p;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now = pre-&gt;next;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0000"/>
                </a:solidFill>
                <a:latin typeface="+mn-lt"/>
              </a:rPr>
              <a:t>}  </a:t>
            </a:r>
            <a:r>
              <a:rPr lang="en-US" altLang="zh-CN" kern="0" dirty="0" smtClean="0">
                <a:latin typeface="+mn-lt"/>
              </a:rPr>
              <a:t>}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67000" y="5562075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505200" y="55620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49</a:t>
            </a:r>
            <a:endParaRPr lang="en-US" altLang="zh-CN" sz="3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343400" y="5566838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181600" y="5566838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25" idx="3"/>
          </p:cNvCxnSpPr>
          <p:nvPr/>
        </p:nvCxnSpPr>
        <p:spPr bwMode="auto">
          <a:xfrm flipV="1">
            <a:off x="2270124" y="5869257"/>
            <a:ext cx="396876" cy="5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65125" y="571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latin typeface="+mj-lt"/>
                <a:ea typeface="宋体" pitchFamily="2" charset="-122"/>
              </a:rPr>
              <a:t>plist</a:t>
            </a:r>
            <a:endParaRPr lang="zh-CN" altLang="zh-CN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828799" y="5562600"/>
            <a:ext cx="441325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64237" y="5173409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 smtClean="0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242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8006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198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6388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580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4770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6962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3152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5344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 smtClean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1534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295400" y="5491163"/>
            <a:ext cx="228600" cy="6084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914400" y="5643563"/>
            <a:ext cx="381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5" idx="1"/>
          </p:cNvCxnSpPr>
          <p:nvPr/>
        </p:nvCxnSpPr>
        <p:spPr bwMode="auto">
          <a:xfrm flipV="1">
            <a:off x="1371600" y="5869782"/>
            <a:ext cx="457199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514600" y="5186363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smtClean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smtClean="0">
                <a:solidFill>
                  <a:srgbClr val="0000CC"/>
                </a:solidFill>
                <a:ea typeface="宋体" pitchFamily="2" charset="-122"/>
              </a:rPr>
              <a:t>0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584325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990099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dirty="0">
              <a:solidFill>
                <a:srgbClr val="9900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endCxn id="25" idx="0"/>
          </p:cNvCxnSpPr>
          <p:nvPr/>
        </p:nvCxnSpPr>
        <p:spPr bwMode="auto">
          <a:xfrm>
            <a:off x="1981200" y="5338763"/>
            <a:ext cx="68262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200400" y="755637"/>
            <a:ext cx="5428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//now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：待排序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，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pre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的前驱，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77000" y="169353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R0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开始找位置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14600" y="2628000"/>
            <a:ext cx="643156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//1. 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不需要换位置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则只需更新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now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和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pre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19600" y="3581400"/>
            <a:ext cx="405752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//2. 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要搬家，先脱离链表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7056" y="4093458"/>
            <a:ext cx="3409908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插入到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*q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和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*p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之间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52800" y="4512930"/>
            <a:ext cx="3297698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更新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now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：待插入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Ri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8508" y="1143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5851525" y="6172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now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H="1" flipV="1">
            <a:off x="6240463" y="6176963"/>
            <a:ext cx="7937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089525" y="6172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 flipV="1">
            <a:off x="5478463" y="6176963"/>
            <a:ext cx="7937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876800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5334000" y="5338763"/>
            <a:ext cx="152400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4327525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2" name="直接箭头连接符 71"/>
          <p:cNvCxnSpPr>
            <a:endCxn id="12" idx="0"/>
          </p:cNvCxnSpPr>
          <p:nvPr/>
        </p:nvCxnSpPr>
        <p:spPr bwMode="auto">
          <a:xfrm flipH="1">
            <a:off x="4572000" y="5338763"/>
            <a:ext cx="152400" cy="2280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8.2.2 </a:t>
            </a:r>
            <a:r>
              <a:rPr lang="zh-CN" altLang="en-US" dirty="0" smtClean="0">
                <a:ea typeface="黑体" pitchFamily="2" charset="-122"/>
              </a:rPr>
              <a:t>二分插入排序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基本方法（与直接插入排序的区别？）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排序码在数组中，下标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=0, 1, 2, …, n-1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在处理“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待排序码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”时，</a:t>
            </a:r>
            <a:r>
              <a:rPr lang="zh-CN" altLang="en-US" sz="3000" kern="0" dirty="0" smtClean="0">
                <a:latin typeface="+mn-lt"/>
              </a:rPr>
              <a:t>要求：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其前面的排序码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/>
              <a:t>0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/>
              <a:t>i-1</a:t>
            </a:r>
            <a:r>
              <a:rPr lang="en-US" altLang="zh-CN" sz="3000" kern="0" dirty="0" smtClean="0">
                <a:latin typeface="+mn-lt"/>
              </a:rPr>
              <a:t>}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已经排好序</a:t>
            </a:r>
            <a:r>
              <a:rPr lang="zh-CN" altLang="en-US" sz="3000" kern="0" dirty="0" smtClean="0">
                <a:latin typeface="+mn-lt"/>
              </a:rPr>
              <a:t>，为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      [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p0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p1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…,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pi-1 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]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此时，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采用二分法，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寻找插入位置，</a:t>
            </a:r>
            <a:r>
              <a:rPr lang="zh-CN" altLang="en-US" sz="3000" kern="0" dirty="0" smtClean="0">
                <a:latin typeface="+mn-lt"/>
              </a:rPr>
              <a:t>将</a:t>
            </a:r>
            <a:r>
              <a:rPr lang="en-US" altLang="zh-CN" sz="3000" kern="0" dirty="0" err="1" smtClean="0"/>
              <a:t>K</a:t>
            </a:r>
            <a:r>
              <a:rPr lang="en-US" altLang="zh-CN" sz="3000" b="1" kern="0" baseline="-25000" dirty="0" err="1" smtClean="0"/>
              <a:t>i</a:t>
            </a:r>
            <a:r>
              <a:rPr lang="zh-CN" altLang="en-US" sz="3000" kern="0" dirty="0" smtClean="0"/>
              <a:t>放入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33600" y="4495800"/>
            <a:ext cx="2438400" cy="762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8.2.2 </a:t>
            </a:r>
            <a:r>
              <a:rPr lang="zh-CN" altLang="en-US" dirty="0" smtClean="0">
                <a:ea typeface="黑体" pitchFamily="2" charset="-122"/>
              </a:rPr>
              <a:t>二分插入排序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0020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22250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49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21651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>
                <a:solidFill>
                  <a:srgbClr val="990099"/>
                </a:solidFill>
              </a:rPr>
              <a:t> 49]  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04800" y="28346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143000" y="2774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</a:t>
            </a:r>
            <a:r>
              <a:rPr lang="en-US" altLang="zh-CN" dirty="0" smtClean="0">
                <a:solidFill>
                  <a:srgbClr val="0000CC"/>
                </a:solidFill>
              </a:rPr>
              <a:t>65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97, 76, 13, 27, 49*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524000" y="2667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1524000" y="19812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04800" y="34442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143000" y="33843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97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76, 13, 27, 49*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2133600" y="3200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2667000" y="3200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04800" y="403860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143000" y="40405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76</a:t>
            </a:r>
            <a:r>
              <a:rPr lang="en-US" altLang="zh-CN" dirty="0" smtClean="0">
                <a:solidFill>
                  <a:srgbClr val="990099"/>
                </a:solidFill>
              </a:rPr>
              <a:t>, 97] </a:t>
            </a:r>
            <a:r>
              <a:rPr lang="en-US" altLang="zh-CN" dirty="0" smtClean="0"/>
              <a:t>  13, 27, 49*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04800" y="463296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143000" y="45567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13,</a:t>
            </a:r>
            <a:r>
              <a:rPr lang="en-US" altLang="zh-CN" dirty="0" smtClean="0">
                <a:solidFill>
                  <a:srgbClr val="990099"/>
                </a:solidFill>
              </a:rPr>
              <a:t> 38, 49, 65, 76, 97]</a:t>
            </a:r>
            <a:r>
              <a:rPr lang="en-US" altLang="zh-CN" dirty="0" smtClean="0"/>
              <a:t>   27, 49*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04800" y="5204901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04800" y="58064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43000" y="50901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</a:t>
            </a:r>
            <a:r>
              <a:rPr lang="en-US" altLang="zh-CN" dirty="0" smtClean="0">
                <a:solidFill>
                  <a:srgbClr val="0000CC"/>
                </a:solidFill>
              </a:rPr>
              <a:t>27, </a:t>
            </a:r>
            <a:r>
              <a:rPr lang="en-US" altLang="zh-CN" dirty="0" smtClean="0">
                <a:solidFill>
                  <a:srgbClr val="990099"/>
                </a:solidFill>
              </a:rPr>
              <a:t>38, 49, 65, 76, 97]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143000" y="56936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38, 49, </a:t>
            </a:r>
            <a:r>
              <a:rPr lang="en-US" altLang="zh-CN" dirty="0" smtClean="0">
                <a:solidFill>
                  <a:srgbClr val="0000CC"/>
                </a:solidFill>
              </a:rPr>
              <a:t>49*, </a:t>
            </a:r>
            <a:r>
              <a:rPr lang="en-US" altLang="zh-CN" dirty="0" smtClean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1336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27432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2743200" y="44043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1524000" y="44043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27432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15240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32766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4958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38862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1295400" y="20436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1371600" y="2667000"/>
            <a:ext cx="914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1371600" y="3276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2438400" y="32766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1371600" y="3900000"/>
            <a:ext cx="2133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2438400" y="3900000"/>
            <a:ext cx="1113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1371600" y="44805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1295400" y="4480560"/>
            <a:ext cx="990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371600" y="5013960"/>
            <a:ext cx="3276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295400" y="5013960"/>
            <a:ext cx="990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1371600" y="5585901"/>
            <a:ext cx="3886200" cy="132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3733800" y="5585901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3687000" y="5585901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324600" y="4267200"/>
            <a:ext cx="2819400" cy="12126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遇到“</a:t>
            </a:r>
            <a:r>
              <a:rPr lang="en-US" altLang="zh-CN" kern="0" dirty="0" smtClean="0">
                <a:solidFill>
                  <a:schemeClr val="bg1"/>
                </a:solidFill>
              </a:rPr>
              <a:t>==</a:t>
            </a:r>
            <a:r>
              <a:rPr lang="zh-CN" altLang="en-US" kern="0" dirty="0" smtClean="0">
                <a:solidFill>
                  <a:schemeClr val="bg1"/>
                </a:solidFill>
              </a:rPr>
              <a:t>”，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则</a:t>
            </a:r>
            <a:r>
              <a:rPr lang="zh-CN" altLang="en-US" kern="0" dirty="0" smtClean="0">
                <a:solidFill>
                  <a:srgbClr val="FFFF00"/>
                </a:solidFill>
              </a:rPr>
              <a:t>去右边找位置</a:t>
            </a:r>
            <a:endParaRPr lang="en-US" altLang="zh-CN" kern="0" dirty="0" smtClean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24600" y="5487347"/>
            <a:ext cx="2819400" cy="532453"/>
          </a:xfrm>
          <a:prstGeom prst="rect">
            <a:avLst/>
          </a:prstGeom>
          <a:solidFill>
            <a:srgbClr val="006600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2086800" y="2590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1858200" y="2653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32298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3001200" y="3886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21630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1934400" y="500016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34" grpId="0"/>
      <p:bldP spid="38" grpId="0"/>
      <p:bldP spid="40" grpId="0"/>
      <p:bldP spid="43" grpId="0"/>
      <p:bldP spid="44" grpId="0"/>
      <p:bldP spid="78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8.1 </a:t>
            </a:r>
            <a:r>
              <a:rPr lang="zh-CN" altLang="en-US" dirty="0" smtClean="0">
                <a:ea typeface="黑体" pitchFamily="2" charset="-122"/>
              </a:rPr>
              <a:t>基本概念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个记录 </a:t>
            </a:r>
            <a:r>
              <a:rPr lang="en-US" altLang="zh-CN" sz="3000" kern="0" dirty="0" smtClean="0">
                <a:latin typeface="+mn-lt"/>
              </a:rPr>
              <a:t>{R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R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R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对应的</a:t>
            </a:r>
            <a:r>
              <a:rPr lang="zh-CN" altLang="en-US" sz="3000" kern="0" dirty="0" smtClean="0"/>
              <a:t>排序</a:t>
            </a:r>
            <a:r>
              <a:rPr lang="zh-CN" altLang="en-US" sz="3000" kern="0" dirty="0" smtClean="0">
                <a:latin typeface="+mn-lt"/>
              </a:rPr>
              <a:t>码（</a:t>
            </a:r>
            <a:r>
              <a:rPr lang="zh-CN" altLang="en-US" sz="3000" kern="0" dirty="0" smtClean="0"/>
              <a:t>关键码</a:t>
            </a:r>
            <a:r>
              <a:rPr lang="zh-CN" altLang="en-US" sz="3000" kern="0" dirty="0" smtClean="0">
                <a:latin typeface="+mn-lt"/>
              </a:rPr>
              <a:t>）为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>
                <a:latin typeface="+mn-lt"/>
              </a:rPr>
              <a:t>0</a:t>
            </a:r>
            <a:r>
              <a:rPr lang="en-US" altLang="zh-CN" sz="3000" kern="0" dirty="0" smtClean="0">
                <a:latin typeface="+mn-lt"/>
              </a:rPr>
              <a:t>, K</a:t>
            </a:r>
            <a:r>
              <a:rPr lang="en-US" altLang="zh-CN" sz="3000" b="1" kern="0" baseline="-25000" dirty="0" smtClean="0"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>
                <a:latin typeface="+mn-lt"/>
              </a:rPr>
              <a:t>n-1</a:t>
            </a:r>
            <a:r>
              <a:rPr lang="en-US" altLang="zh-CN" sz="3000" kern="0" dirty="0" smtClean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 smtClean="0">
                <a:latin typeface="+mn-lt"/>
              </a:rPr>
              <a:t>  -- </a:t>
            </a:r>
            <a:r>
              <a:rPr lang="zh-CN" altLang="en-US" sz="3000" kern="0" dirty="0" smtClean="0">
                <a:latin typeface="+mn-lt"/>
              </a:rPr>
              <a:t>按排序码从小到大或从大到小对记录进行排列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-- </a:t>
            </a:r>
            <a:r>
              <a:rPr lang="zh-CN" altLang="en-US" sz="3000" kern="0" dirty="0" smtClean="0">
                <a:latin typeface="+mn-lt"/>
              </a:rPr>
              <a:t>若待排序的记录中，存在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 smtClean="0">
                <a:latin typeface="+mn-lt"/>
              </a:rPr>
              <a:t>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且，排序后，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 smtClean="0">
                <a:latin typeface="+mn-lt"/>
              </a:rPr>
              <a:t>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 smtClean="0">
                <a:latin typeface="+mn-lt"/>
              </a:rPr>
              <a:t>保持不变，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</a:t>
            </a:r>
            <a:r>
              <a:rPr lang="zh-CN" altLang="en-US" sz="3000" kern="0" dirty="0" smtClean="0">
                <a:latin typeface="+mn-lt"/>
              </a:rPr>
              <a:t>则稳定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" y="121920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18440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95400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[49]     </a:t>
            </a:r>
            <a:r>
              <a:rPr lang="en-US" altLang="zh-CN" dirty="0" smtClean="0"/>
              <a:t>38,  65,  97,  76,  13,  27, 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400" y="17841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49]     </a:t>
            </a:r>
            <a:r>
              <a:rPr lang="en-US" altLang="zh-CN" dirty="0" smtClean="0"/>
              <a:t>65,  97,  76,  13,  27,  49*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57200" y="24536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295400" y="2393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49,  65]     </a:t>
            </a:r>
            <a:r>
              <a:rPr lang="en-US" altLang="zh-CN" dirty="0" smtClean="0"/>
              <a:t>97,  76,  13,  27,  49*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57200" y="30632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295400" y="30033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49,  65,  97]     </a:t>
            </a:r>
            <a:r>
              <a:rPr lang="en-US" altLang="zh-CN" dirty="0" smtClean="0"/>
              <a:t>76,  13,  27,  49*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" y="365760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295400" y="3581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 49,  65,  76,  97] </a:t>
            </a:r>
            <a:r>
              <a:rPr lang="en-US" altLang="zh-CN" dirty="0" smtClean="0"/>
              <a:t>    13,  27,  49*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57200" y="425196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295400" y="41757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 38,  49,  65,  76,  97]</a:t>
            </a:r>
            <a:r>
              <a:rPr lang="en-US" altLang="zh-CN" dirty="0" smtClean="0"/>
              <a:t>     27,  49*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" y="4823901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57200" y="54254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295400" y="47091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 27,  38,  49,  65,  76,  97]  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295400" y="53126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 27,  38,  49,  49*,  65,  76, 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3400" y="1447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33400" y="2057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33400" y="2667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33400" y="3276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33400" y="3886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33400" y="4451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33400" y="5029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1676400" y="16002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13716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V="1">
            <a:off x="18288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10668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 flipV="1">
            <a:off x="14478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23622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1676400" y="2209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7620000" y="2286000"/>
            <a:ext cx="30480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 flipV="1">
            <a:off x="7543800" y="1600200"/>
            <a:ext cx="38100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7924800" y="2209800"/>
            <a:ext cx="88517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right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816072" y="1326957"/>
            <a:ext cx="66396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left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 flipV="1">
            <a:off x="20574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>
            <a:off x="2362200" y="2209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 flipV="1">
            <a:off x="28956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flipH="1" flipV="1">
            <a:off x="13716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2" name="直接箭头连接符 101"/>
          <p:cNvCxnSpPr/>
          <p:nvPr/>
        </p:nvCxnSpPr>
        <p:spPr bwMode="auto">
          <a:xfrm flipV="1">
            <a:off x="29718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2362200" y="2819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flipH="1" flipV="1">
            <a:off x="27432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3048000" y="2819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35814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14478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V="1">
            <a:off x="37338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23622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 flipH="1" flipV="1">
            <a:off x="27432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30480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35052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4" name="直接箭头连接符 113"/>
          <p:cNvCxnSpPr/>
          <p:nvPr/>
        </p:nvCxnSpPr>
        <p:spPr bwMode="auto">
          <a:xfrm>
            <a:off x="37338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5" name="直接箭头连接符 114"/>
          <p:cNvCxnSpPr/>
          <p:nvPr/>
        </p:nvCxnSpPr>
        <p:spPr bwMode="auto">
          <a:xfrm flipV="1">
            <a:off x="32004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H="1" flipV="1">
            <a:off x="14478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43434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>
            <a:off x="3048000" y="3962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 flipV="1">
            <a:off x="23622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1676400" y="3962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10668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flipH="1" flipV="1">
            <a:off x="1371600" y="4087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 flipV="1">
            <a:off x="5105400" y="4087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>
            <a:off x="30480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5" name="直接箭头连接符 124"/>
          <p:cNvCxnSpPr/>
          <p:nvPr/>
        </p:nvCxnSpPr>
        <p:spPr bwMode="auto">
          <a:xfrm flipV="1">
            <a:off x="24384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6" name="直接箭头连接符 125"/>
          <p:cNvCxnSpPr/>
          <p:nvPr/>
        </p:nvCxnSpPr>
        <p:spPr bwMode="auto">
          <a:xfrm>
            <a:off x="17526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7" name="直接箭头连接符 126"/>
          <p:cNvCxnSpPr/>
          <p:nvPr/>
        </p:nvCxnSpPr>
        <p:spPr bwMode="auto">
          <a:xfrm flipH="1" flipV="1">
            <a:off x="21336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8" name="直接箭头连接符 127"/>
          <p:cNvCxnSpPr/>
          <p:nvPr/>
        </p:nvCxnSpPr>
        <p:spPr bwMode="auto">
          <a:xfrm>
            <a:off x="23622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 flipV="1">
            <a:off x="17526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 flipH="1" flipV="1">
            <a:off x="15240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 flipV="1">
            <a:off x="57912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2" name="直接箭头连接符 131"/>
          <p:cNvCxnSpPr/>
          <p:nvPr/>
        </p:nvCxnSpPr>
        <p:spPr bwMode="auto">
          <a:xfrm>
            <a:off x="37338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 flipH="1" flipV="1">
            <a:off x="41910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4" name="直接箭头连接符 133"/>
          <p:cNvCxnSpPr/>
          <p:nvPr/>
        </p:nvCxnSpPr>
        <p:spPr bwMode="auto">
          <a:xfrm>
            <a:off x="51054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5" name="直接箭头连接符 134"/>
          <p:cNvCxnSpPr/>
          <p:nvPr/>
        </p:nvCxnSpPr>
        <p:spPr bwMode="auto">
          <a:xfrm flipV="1">
            <a:off x="44196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6" name="直接箭头连接符 135"/>
          <p:cNvCxnSpPr/>
          <p:nvPr/>
        </p:nvCxnSpPr>
        <p:spPr bwMode="auto">
          <a:xfrm>
            <a:off x="44196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 flipV="1">
            <a:off x="37338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7294673" y="3255258"/>
            <a:ext cx="192552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/>
              <a:t>mid=(</a:t>
            </a:r>
            <a:r>
              <a:rPr lang="en-US" altLang="zh-CN" dirty="0" err="1" smtClean="0"/>
              <a:t>l+r</a:t>
            </a:r>
            <a:r>
              <a:rPr lang="en-US" altLang="zh-CN" dirty="0" smtClean="0"/>
              <a:t>)/2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 bwMode="auto">
          <a:xfrm flipH="1">
            <a:off x="7675673" y="2971800"/>
            <a:ext cx="0" cy="480501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3" name="矩形 142"/>
          <p:cNvSpPr/>
          <p:nvPr/>
        </p:nvSpPr>
        <p:spPr>
          <a:xfrm>
            <a:off x="228600" y="5868347"/>
            <a:ext cx="8915400" cy="532453"/>
          </a:xfrm>
          <a:prstGeom prst="rect">
            <a:avLst/>
          </a:prstGeom>
          <a:solidFill>
            <a:srgbClr val="006600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在已排序区间，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left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是应插入位置，下标</a:t>
            </a: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&gt;=left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的元素后移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34" grpId="0"/>
      <p:bldP spid="38" grpId="0"/>
      <p:bldP spid="40" grpId="0"/>
      <p:bldP spid="43" grpId="0"/>
      <p:bldP spid="44" grpId="0"/>
      <p:bldP spid="1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binSort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j, left, right;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temp;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temp=data[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left=0; right=i-1;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while(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left&lt;=right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{    mid = (</a:t>
            </a:r>
            <a:r>
              <a:rPr lang="en-US" altLang="zh-CN" kern="0" dirty="0" err="1" smtClean="0">
                <a:latin typeface="+mn-lt"/>
              </a:rPr>
              <a:t>left+right</a:t>
            </a:r>
            <a:r>
              <a:rPr lang="en-US" altLang="zh-CN" kern="0" dirty="0" smtClean="0">
                <a:latin typeface="+mn-lt"/>
              </a:rPr>
              <a:t>)/2;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if(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temp.key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&lt; data[mid].key </a:t>
            </a:r>
            <a:r>
              <a:rPr lang="en-US" altLang="zh-CN" kern="0" dirty="0" smtClean="0">
                <a:latin typeface="+mn-lt"/>
              </a:rPr>
              <a:t>)  right = mid-1;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else                                          left = mid+1;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for(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j=i-1;  j&gt;=left;  </a:t>
            </a:r>
            <a:r>
              <a:rPr lang="en-US" altLang="zh-CN" kern="0" dirty="0" smtClean="0">
                <a:latin typeface="+mn-lt"/>
              </a:rPr>
              <a:t>j--)    data[j+1] = data[j];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if(left !=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)  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data[ left ] = temp;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8" name="矩形 7"/>
          <p:cNvSpPr/>
          <p:nvPr/>
        </p:nvSpPr>
        <p:spPr>
          <a:xfrm>
            <a:off x="5791200" y="23622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已排序的左、右下标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22413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00800" y="1388730"/>
            <a:ext cx="287450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//data: 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排序码数组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5800" y="3276600"/>
            <a:ext cx="4648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二分中心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mid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，向左圆整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4600" y="5937237"/>
            <a:ext cx="6629400" cy="53976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//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已排序区间中，下标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&gt;=left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的所有元素后移</a:t>
            </a:r>
            <a:endParaRPr lang="zh-CN" altLang="en-US" sz="2600" b="1" kern="0" baseline="-25000" dirty="0" smtClean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990600" y="5410200"/>
            <a:ext cx="662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 flipV="1">
            <a:off x="6781800" y="5410200"/>
            <a:ext cx="304800" cy="5334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8.2.2 </a:t>
            </a:r>
            <a:r>
              <a:rPr lang="zh-CN" altLang="en-US" dirty="0" smtClean="0">
                <a:ea typeface="黑体" pitchFamily="2" charset="-122"/>
              </a:rPr>
              <a:t>二分插入排序</a:t>
            </a:r>
            <a:r>
              <a:rPr lang="en-US" altLang="zh-CN" dirty="0" smtClean="0">
                <a:ea typeface="黑体" pitchFamily="2" charset="-122"/>
              </a:rPr>
              <a:t>—</a:t>
            </a:r>
            <a:r>
              <a:rPr lang="zh-CN" altLang="en-US" dirty="0" smtClean="0">
                <a:ea typeface="黑体" pitchFamily="2" charset="-122"/>
              </a:rPr>
              <a:t>代价分析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</a:rPr>
              <a:t>相比于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1. key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的比较次数？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-- </a:t>
            </a:r>
            <a:r>
              <a:rPr lang="zh-CN" altLang="en-US" sz="3000" kern="0" dirty="0" smtClean="0">
                <a:latin typeface="+mn-lt"/>
              </a:rPr>
              <a:t>改善，总比较次数 ≈ </a:t>
            </a:r>
            <a:r>
              <a:rPr lang="en-US" altLang="zh-CN" sz="3000" kern="0" dirty="0" smtClean="0">
                <a:latin typeface="+mn-lt"/>
              </a:rPr>
              <a:t>nlog</a:t>
            </a:r>
            <a:r>
              <a:rPr lang="en-US" altLang="zh-CN" sz="3000" b="1" kern="0" baseline="-25000" dirty="0" smtClean="0"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n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2. record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移动（赋值）次数？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-- </a:t>
            </a:r>
            <a:r>
              <a:rPr lang="zh-CN" altLang="en-US" sz="3000" kern="0" dirty="0" smtClean="0">
                <a:latin typeface="+mn-lt"/>
              </a:rPr>
              <a:t>没有改善，</a:t>
            </a:r>
            <a:r>
              <a:rPr lang="en-US" altLang="zh-CN" sz="3000" i="1" kern="0" dirty="0" smtClean="0">
                <a:latin typeface="+mn-lt"/>
              </a:rPr>
              <a:t>O</a:t>
            </a:r>
            <a:r>
              <a:rPr lang="en-US" altLang="zh-CN" sz="3000" kern="0" dirty="0" smtClean="0">
                <a:latin typeface="+mn-lt"/>
              </a:rPr>
              <a:t>(n</a:t>
            </a:r>
            <a:r>
              <a:rPr lang="en-US" altLang="zh-CN" sz="3000" b="1" kern="0" baseline="30000" dirty="0" smtClean="0"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429000" y="5029200"/>
            <a:ext cx="5715000" cy="1040285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/>
                </a:solidFill>
              </a:rPr>
              <a:t>回顾，</a:t>
            </a:r>
            <a:r>
              <a:rPr lang="zh-CN" altLang="en-US" dirty="0" smtClean="0">
                <a:solidFill>
                  <a:srgbClr val="FFFF00"/>
                </a:solidFill>
              </a:rPr>
              <a:t>二分查找的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FFFF00"/>
                </a:solidFill>
              </a:rPr>
              <a:t>           </a:t>
            </a:r>
            <a:r>
              <a:rPr lang="zh-CN" altLang="en-US" dirty="0" smtClean="0">
                <a:solidFill>
                  <a:srgbClr val="FFFF00"/>
                </a:solidFill>
              </a:rPr>
              <a:t>平均检索长度：</a:t>
            </a:r>
            <a:r>
              <a:rPr lang="en-US" altLang="zh-CN" i="1" dirty="0" smtClean="0">
                <a:solidFill>
                  <a:srgbClr val="FFFF00"/>
                </a:solidFill>
              </a:rPr>
              <a:t>O</a:t>
            </a:r>
            <a:r>
              <a:rPr lang="en-US" altLang="zh-CN" dirty="0" smtClean="0">
                <a:solidFill>
                  <a:srgbClr val="FFFF00"/>
                </a:solidFill>
              </a:rPr>
              <a:t>(log</a:t>
            </a:r>
            <a:r>
              <a:rPr lang="en-US" altLang="zh-CN" b="1" baseline="-25000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n)</a:t>
            </a:r>
          </a:p>
        </p:txBody>
      </p:sp>
      <p:sp>
        <p:nvSpPr>
          <p:cNvPr id="11" name="矩形 10"/>
          <p:cNvSpPr/>
          <p:nvPr/>
        </p:nvSpPr>
        <p:spPr>
          <a:xfrm>
            <a:off x="6324600" y="2646807"/>
            <a:ext cx="2819400" cy="177279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二分插入排序，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</a:rPr>
              <a:t>时间复杂度：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dirty="0" smtClean="0">
                <a:solidFill>
                  <a:schemeClr val="bg1"/>
                </a:solidFill>
              </a:rPr>
              <a:t>O</a:t>
            </a:r>
            <a:r>
              <a:rPr lang="en-US" altLang="zh-CN" dirty="0" smtClean="0">
                <a:solidFill>
                  <a:schemeClr val="bg1"/>
                </a:solidFill>
              </a:rPr>
              <a:t>(n</a:t>
            </a:r>
            <a:r>
              <a:rPr lang="en-US" altLang="zh-CN" b="1" baseline="30000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en-US" altLang="zh-CN" kern="0" dirty="0" smtClean="0">
              <a:solidFill>
                <a:schemeClr val="bg1"/>
              </a:solidFill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5943600" y="2209800"/>
            <a:ext cx="360000" cy="2514600"/>
          </a:xfrm>
          <a:prstGeom prst="righ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又称：缩小增量法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个记录，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增量为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，</a:t>
            </a:r>
            <a:r>
              <a:rPr lang="zh-CN" altLang="en-US" sz="3000" kern="0" dirty="0" smtClean="0">
                <a:latin typeface="+mn-lt"/>
              </a:rPr>
              <a:t>则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0,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2d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3d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……   ……    ……    ……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-1,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又称：缩小增量法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n</a:t>
            </a:r>
            <a:r>
              <a:rPr lang="zh-CN" altLang="en-US" sz="3000" kern="0" dirty="0" smtClean="0">
                <a:latin typeface="+mn-lt"/>
              </a:rPr>
              <a:t>个记录，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增量为</a:t>
            </a: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，</a:t>
            </a:r>
            <a:r>
              <a:rPr lang="zh-CN" altLang="en-US" sz="3000" kern="0" dirty="0" smtClean="0">
                <a:latin typeface="+mn-lt"/>
              </a:rPr>
              <a:t>则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分组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0,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  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+1,   3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+1,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2,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2d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 3d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+2,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……   ……    ……    ……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lang="zh-CN" altLang="en-US" sz="3000" kern="0" dirty="0" smtClean="0">
                <a:latin typeface="+mn-lt"/>
              </a:rPr>
              <a:t>下标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-1,   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err="1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err="1" smtClean="0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 2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i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 </a:t>
            </a:r>
            <a:r>
              <a:rPr lang="en-US" altLang="zh-CN" sz="3000" b="1" kern="0" dirty="0" smtClean="0">
                <a:solidFill>
                  <a:srgbClr val="990099"/>
                </a:solidFill>
                <a:latin typeface="+mn-lt"/>
              </a:rPr>
              <a:t>…… </a:t>
            </a:r>
            <a:r>
              <a:rPr lang="zh-CN" altLang="en-US" sz="3000" kern="0" dirty="0" smtClean="0">
                <a:latin typeface="+mn-lt"/>
              </a:rPr>
              <a:t>为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组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800" y="3124200"/>
            <a:ext cx="7848600" cy="271766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例：</a:t>
            </a:r>
            <a:r>
              <a:rPr lang="en-US" altLang="zh-CN" dirty="0" smtClean="0"/>
              <a:t>49,  38,  65,  97,  76,  13,  27,  49*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初始</a:t>
            </a:r>
            <a:r>
              <a:rPr lang="en-US" altLang="zh-CN" dirty="0" smtClean="0"/>
              <a:t>d=4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dirty="0" smtClean="0"/>
              <a:t>则，分组为：</a:t>
            </a:r>
            <a:endParaRPr lang="en-US" altLang="zh-CN" dirty="0" smtClean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dirty="0" smtClean="0"/>
              <a:t>       {49, 76}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{38, 13}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{65, 27}</a:t>
            </a:r>
            <a:r>
              <a:rPr lang="zh-CN" altLang="en-US" dirty="0" smtClean="0"/>
              <a:t>，</a:t>
            </a:r>
            <a:r>
              <a:rPr lang="en-US" altLang="zh-CN" dirty="0" smtClean="0"/>
              <a:t>{97, 49*}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 bwMode="auto">
          <a:xfrm>
            <a:off x="2060812" y="3603009"/>
            <a:ext cx="2784143" cy="570931"/>
          </a:xfrm>
          <a:custGeom>
            <a:avLst/>
            <a:gdLst>
              <a:gd name="connsiteX0" fmla="*/ 0 w 2784143"/>
              <a:gd name="connsiteY0" fmla="*/ 27295 h 570931"/>
              <a:gd name="connsiteX1" fmla="*/ 641445 w 2784143"/>
              <a:gd name="connsiteY1" fmla="*/ 313898 h 570931"/>
              <a:gd name="connsiteX2" fmla="*/ 1719618 w 2784143"/>
              <a:gd name="connsiteY2" fmla="*/ 518615 h 570931"/>
              <a:gd name="connsiteX3" fmla="*/ 2784143 w 2784143"/>
              <a:gd name="connsiteY3" fmla="*/ 0 h 570931"/>
              <a:gd name="connsiteX4" fmla="*/ 2784143 w 2784143"/>
              <a:gd name="connsiteY4" fmla="*/ 0 h 570931"/>
              <a:gd name="connsiteX5" fmla="*/ 2784143 w 2784143"/>
              <a:gd name="connsiteY5" fmla="*/ 0 h 57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4143" h="570931">
                <a:moveTo>
                  <a:pt x="0" y="27295"/>
                </a:moveTo>
                <a:cubicBezTo>
                  <a:pt x="177421" y="129653"/>
                  <a:pt x="354842" y="232011"/>
                  <a:pt x="641445" y="313898"/>
                </a:cubicBezTo>
                <a:cubicBezTo>
                  <a:pt x="928048" y="395785"/>
                  <a:pt x="1362502" y="570931"/>
                  <a:pt x="1719618" y="518615"/>
                </a:cubicBezTo>
                <a:cubicBezTo>
                  <a:pt x="2076734" y="466299"/>
                  <a:pt x="2784143" y="0"/>
                  <a:pt x="2784143" y="0"/>
                </a:cubicBezTo>
                <a:lnTo>
                  <a:pt x="2784143" y="0"/>
                </a:lnTo>
                <a:lnTo>
                  <a:pt x="2784143" y="0"/>
                </a:ln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811439" y="3562066"/>
            <a:ext cx="2729552" cy="495868"/>
          </a:xfrm>
          <a:custGeom>
            <a:avLst/>
            <a:gdLst>
              <a:gd name="connsiteX0" fmla="*/ 0 w 2729552"/>
              <a:gd name="connsiteY0" fmla="*/ 0 h 495868"/>
              <a:gd name="connsiteX1" fmla="*/ 900752 w 2729552"/>
              <a:gd name="connsiteY1" fmla="*/ 409433 h 495868"/>
              <a:gd name="connsiteX2" fmla="*/ 2060812 w 2729552"/>
              <a:gd name="connsiteY2" fmla="*/ 436728 h 495868"/>
              <a:gd name="connsiteX3" fmla="*/ 2729552 w 2729552"/>
              <a:gd name="connsiteY3" fmla="*/ 54591 h 495868"/>
              <a:gd name="connsiteX4" fmla="*/ 2729552 w 2729552"/>
              <a:gd name="connsiteY4" fmla="*/ 54591 h 49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495868">
                <a:moveTo>
                  <a:pt x="0" y="0"/>
                </a:moveTo>
                <a:cubicBezTo>
                  <a:pt x="278641" y="168322"/>
                  <a:pt x="557283" y="336645"/>
                  <a:pt x="900752" y="409433"/>
                </a:cubicBezTo>
                <a:cubicBezTo>
                  <a:pt x="1244221" y="482221"/>
                  <a:pt x="1756012" y="495868"/>
                  <a:pt x="2060812" y="436728"/>
                </a:cubicBezTo>
                <a:cubicBezTo>
                  <a:pt x="2365612" y="377588"/>
                  <a:pt x="2729552" y="54591"/>
                  <a:pt x="2729552" y="54591"/>
                </a:cubicBezTo>
                <a:lnTo>
                  <a:pt x="2729552" y="54591"/>
                </a:lnTo>
              </a:path>
            </a:pathLst>
          </a:custGeom>
          <a:noFill/>
          <a:ln w="349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521122" y="3575713"/>
            <a:ext cx="2661314" cy="309349"/>
          </a:xfrm>
          <a:custGeom>
            <a:avLst/>
            <a:gdLst>
              <a:gd name="connsiteX0" fmla="*/ 0 w 2661314"/>
              <a:gd name="connsiteY0" fmla="*/ 0 h 309349"/>
              <a:gd name="connsiteX1" fmla="*/ 586854 w 2661314"/>
              <a:gd name="connsiteY1" fmla="*/ 204717 h 309349"/>
              <a:gd name="connsiteX2" fmla="*/ 1296538 w 2661314"/>
              <a:gd name="connsiteY2" fmla="*/ 300251 h 309349"/>
              <a:gd name="connsiteX3" fmla="*/ 2333768 w 2661314"/>
              <a:gd name="connsiteY3" fmla="*/ 259308 h 309349"/>
              <a:gd name="connsiteX4" fmla="*/ 2661314 w 2661314"/>
              <a:gd name="connsiteY4" fmla="*/ 27296 h 30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314" h="309349">
                <a:moveTo>
                  <a:pt x="0" y="0"/>
                </a:moveTo>
                <a:cubicBezTo>
                  <a:pt x="185382" y="77337"/>
                  <a:pt x="370764" y="154675"/>
                  <a:pt x="586854" y="204717"/>
                </a:cubicBezTo>
                <a:cubicBezTo>
                  <a:pt x="802944" y="254759"/>
                  <a:pt x="1005386" y="291153"/>
                  <a:pt x="1296538" y="300251"/>
                </a:cubicBezTo>
                <a:cubicBezTo>
                  <a:pt x="1587690" y="309349"/>
                  <a:pt x="2106305" y="304801"/>
                  <a:pt x="2333768" y="259308"/>
                </a:cubicBezTo>
                <a:cubicBezTo>
                  <a:pt x="2561231" y="213816"/>
                  <a:pt x="2611272" y="120556"/>
                  <a:pt x="2661314" y="27296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094328" y="3562066"/>
            <a:ext cx="2866030" cy="807492"/>
          </a:xfrm>
          <a:custGeom>
            <a:avLst/>
            <a:gdLst>
              <a:gd name="connsiteX0" fmla="*/ 0 w 2866030"/>
              <a:gd name="connsiteY0" fmla="*/ 27295 h 807492"/>
              <a:gd name="connsiteX1" fmla="*/ 354842 w 2866030"/>
              <a:gd name="connsiteY1" fmla="*/ 696035 h 807492"/>
              <a:gd name="connsiteX2" fmla="*/ 1364776 w 2866030"/>
              <a:gd name="connsiteY2" fmla="*/ 696035 h 807492"/>
              <a:gd name="connsiteX3" fmla="*/ 2579427 w 2866030"/>
              <a:gd name="connsiteY3" fmla="*/ 655092 h 807492"/>
              <a:gd name="connsiteX4" fmla="*/ 2866030 w 2866030"/>
              <a:gd name="connsiteY4" fmla="*/ 0 h 807492"/>
              <a:gd name="connsiteX5" fmla="*/ 2866030 w 2866030"/>
              <a:gd name="connsiteY5" fmla="*/ 0 h 80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6030" h="807492">
                <a:moveTo>
                  <a:pt x="0" y="27295"/>
                </a:moveTo>
                <a:cubicBezTo>
                  <a:pt x="63689" y="305936"/>
                  <a:pt x="127379" y="584578"/>
                  <a:pt x="354842" y="696035"/>
                </a:cubicBezTo>
                <a:cubicBezTo>
                  <a:pt x="582305" y="807492"/>
                  <a:pt x="994012" y="702859"/>
                  <a:pt x="1364776" y="696035"/>
                </a:cubicBezTo>
                <a:cubicBezTo>
                  <a:pt x="1735540" y="689211"/>
                  <a:pt x="2329218" y="771098"/>
                  <a:pt x="2579427" y="655092"/>
                </a:cubicBezTo>
                <a:cubicBezTo>
                  <a:pt x="2829636" y="539086"/>
                  <a:pt x="2866030" y="0"/>
                  <a:pt x="2866030" y="0"/>
                </a:cubicBezTo>
                <a:lnTo>
                  <a:pt x="2866030" y="0"/>
                </a:lnTo>
              </a:path>
            </a:pathLst>
          </a:cu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49,  38,  65,  97,  13,  76,  27,  49*</a:t>
            </a:r>
            <a:r>
              <a:rPr lang="zh-CN" altLang="en-US" sz="3000" dirty="0" smtClean="0"/>
              <a:t>，初始</a:t>
            </a:r>
            <a:r>
              <a:rPr lang="en-US" altLang="zh-CN" sz="3000" dirty="0" smtClean="0"/>
              <a:t>d</a:t>
            </a:r>
            <a:r>
              <a:rPr lang="en-US" altLang="zh-CN" sz="3000" baseline="-25000" dirty="0" smtClean="0"/>
              <a:t>1</a:t>
            </a:r>
            <a:r>
              <a:rPr lang="en-US" altLang="zh-CN" sz="3000" dirty="0" smtClean="0"/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5800" y="3145954"/>
            <a:ext cx="8458200" cy="3093154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</a:rPr>
              <a:t>Shell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排序思路：</a:t>
            </a:r>
            <a:endParaRPr lang="en-US" altLang="zh-CN" sz="3000" kern="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chemeClr val="bg1"/>
                </a:solidFill>
              </a:rPr>
              <a:t>增量为</a:t>
            </a:r>
            <a:r>
              <a:rPr lang="en-US" altLang="zh-CN" sz="3000" kern="0" dirty="0" smtClean="0">
                <a:solidFill>
                  <a:schemeClr val="bg1"/>
                </a:solidFill>
              </a:rPr>
              <a:t>d</a:t>
            </a:r>
            <a:r>
              <a:rPr lang="en-US" altLang="zh-CN" sz="3000" b="1" kern="0" baseline="-25000" dirty="0" smtClean="0">
                <a:solidFill>
                  <a:schemeClr val="bg1"/>
                </a:solidFill>
              </a:rPr>
              <a:t>1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时，在各组内，进行 </a:t>
            </a:r>
            <a:r>
              <a:rPr lang="zh-CN" altLang="en-US" sz="3000" kern="0" dirty="0" smtClean="0">
                <a:solidFill>
                  <a:srgbClr val="FF9999"/>
                </a:solidFill>
              </a:rPr>
              <a:t>排序</a:t>
            </a:r>
            <a:endParaRPr lang="en-US" altLang="zh-CN" sz="3000" kern="0" dirty="0" smtClean="0">
              <a:solidFill>
                <a:srgbClr val="FF99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 smtClean="0">
                <a:solidFill>
                  <a:srgbClr val="FFFF00"/>
                </a:solidFill>
              </a:rPr>
              <a:t>减小增量，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重新分组，组内 </a:t>
            </a:r>
            <a:r>
              <a:rPr lang="zh-CN" altLang="en-US" sz="3000" kern="0" dirty="0" smtClean="0">
                <a:solidFill>
                  <a:srgbClr val="FF9999"/>
                </a:solidFill>
              </a:rPr>
              <a:t>排序</a:t>
            </a:r>
            <a:endParaRPr lang="en-US" altLang="zh-CN" sz="3000" kern="0" dirty="0" smtClean="0">
              <a:solidFill>
                <a:srgbClr val="FF99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</a:rPr>
              <a:t>3.  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重复</a:t>
            </a:r>
            <a:r>
              <a:rPr lang="en-US" altLang="zh-CN" sz="3000" kern="0" dirty="0" smtClean="0">
                <a:solidFill>
                  <a:schemeClr val="bg1"/>
                </a:solidFill>
              </a:rPr>
              <a:t>2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， 直到</a:t>
            </a:r>
            <a:r>
              <a:rPr lang="en-US" altLang="zh-CN" sz="3000" kern="0" dirty="0" err="1" smtClean="0">
                <a:solidFill>
                  <a:schemeClr val="bg1"/>
                </a:solidFill>
              </a:rPr>
              <a:t>d</a:t>
            </a:r>
            <a:r>
              <a:rPr lang="en-US" altLang="zh-CN" sz="3000" b="1" kern="0" baseline="-250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3000" kern="0" dirty="0" smtClean="0">
                <a:solidFill>
                  <a:schemeClr val="bg1"/>
                </a:solidFill>
              </a:rPr>
              <a:t>==1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，所有记录在同一组，</a:t>
            </a:r>
            <a:endParaRPr lang="en-US" altLang="zh-CN" sz="3000" kern="0" dirty="0" smtClean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chemeClr val="bg1"/>
                </a:solidFill>
              </a:rPr>
              <a:t>     </a:t>
            </a:r>
            <a:r>
              <a:rPr lang="zh-CN" altLang="en-US" sz="3000" kern="0" dirty="0" smtClean="0">
                <a:solidFill>
                  <a:schemeClr val="bg1"/>
                </a:solidFill>
              </a:rPr>
              <a:t>组内 </a:t>
            </a:r>
            <a:r>
              <a:rPr lang="zh-CN" altLang="en-US" sz="3000" kern="0" dirty="0" smtClean="0">
                <a:solidFill>
                  <a:srgbClr val="FF9999"/>
                </a:solidFill>
              </a:rPr>
              <a:t>排序</a:t>
            </a:r>
            <a:endParaRPr lang="en-US" altLang="zh-CN" sz="3000" kern="0" dirty="0" smtClean="0">
              <a:solidFill>
                <a:srgbClr val="FF9999"/>
              </a:solidFill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172200" y="3800708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629400" y="3114908"/>
            <a:ext cx="2514600" cy="630942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直接插入排序</a:t>
            </a:r>
          </a:p>
        </p:txBody>
      </p:sp>
      <p:cxnSp>
        <p:nvCxnSpPr>
          <p:cNvPr id="83" name="直接连接符 82"/>
          <p:cNvCxnSpPr>
            <a:stCxn id="81" idx="6"/>
            <a:endCxn id="82" idx="2"/>
          </p:cNvCxnSpPr>
          <p:nvPr/>
        </p:nvCxnSpPr>
        <p:spPr bwMode="auto">
          <a:xfrm flipV="1">
            <a:off x="7239000" y="3745850"/>
            <a:ext cx="647700" cy="359658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椭圆 83"/>
          <p:cNvSpPr/>
          <p:nvPr/>
        </p:nvSpPr>
        <p:spPr bwMode="auto">
          <a:xfrm>
            <a:off x="1143000" y="4410308"/>
            <a:ext cx="1828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57400" y="2667000"/>
            <a:ext cx="3276600" cy="1175706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初始：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lang="en-US" altLang="zh-CN" sz="3200" b="1" baseline="-25000" dirty="0" smtClean="0"/>
              <a:t>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= n/2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 smtClean="0"/>
              <a:t>模式：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kumimoji="0" lang="en-US" altLang="zh-CN" sz="3200" b="1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i+1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= </a:t>
            </a:r>
            <a:r>
              <a:rPr kumimoji="0" lang="en-US" altLang="zh-CN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kumimoji="0" lang="en-US" altLang="zh-CN" sz="3200" b="1" i="0" u="none" strike="noStrike" cap="none" normalizeH="0" baseline="-25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/2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>
            <a:stCxn id="84" idx="6"/>
            <a:endCxn id="85" idx="2"/>
          </p:cNvCxnSpPr>
          <p:nvPr/>
        </p:nvCxnSpPr>
        <p:spPr bwMode="auto">
          <a:xfrm flipV="1">
            <a:off x="2971800" y="3842706"/>
            <a:ext cx="723900" cy="872402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4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49,  38,  65,  97,  13,  76,  27,  49*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990099"/>
                </a:solidFill>
              </a:rPr>
              <a:t>初始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sz="3000" dirty="0" smtClean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下箭头 23"/>
          <p:cNvSpPr/>
          <p:nvPr/>
        </p:nvSpPr>
        <p:spPr bwMode="auto">
          <a:xfrm>
            <a:off x="3810000" y="24384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1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1187416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28" name="矩形 27"/>
          <p:cNvSpPr/>
          <p:nvPr/>
        </p:nvSpPr>
        <p:spPr>
          <a:xfrm>
            <a:off x="1905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4876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>
          <a:xfrm>
            <a:off x="5638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31" name="矩形 30"/>
          <p:cNvSpPr/>
          <p:nvPr/>
        </p:nvSpPr>
        <p:spPr>
          <a:xfrm>
            <a:off x="2667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33" name="矩形 32"/>
          <p:cNvSpPr/>
          <p:nvPr/>
        </p:nvSpPr>
        <p:spPr>
          <a:xfrm>
            <a:off x="3352800" y="3135159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34" name="矩形 33"/>
          <p:cNvSpPr/>
          <p:nvPr/>
        </p:nvSpPr>
        <p:spPr>
          <a:xfrm>
            <a:off x="2971800" y="23937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9935" y="3076489"/>
            <a:ext cx="1747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990099"/>
                </a:solidFill>
              </a:rPr>
              <a:t>更新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sz="3000" dirty="0" smtClean="0">
                <a:solidFill>
                  <a:srgbClr val="990099"/>
                </a:solidFill>
              </a:rPr>
              <a:t>=2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1447800" y="37353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14478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28956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44958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59436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2209800" y="30495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2098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36576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52578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67056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下箭头 46"/>
          <p:cNvSpPr/>
          <p:nvPr/>
        </p:nvSpPr>
        <p:spPr bwMode="auto">
          <a:xfrm>
            <a:off x="3886200" y="38862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48000" y="38415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22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50" name="矩形 49"/>
          <p:cNvSpPr/>
          <p:nvPr/>
        </p:nvSpPr>
        <p:spPr>
          <a:xfrm>
            <a:off x="1219200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51" name="矩形 50"/>
          <p:cNvSpPr/>
          <p:nvPr/>
        </p:nvSpPr>
        <p:spPr>
          <a:xfrm>
            <a:off x="1936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4908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53" name="矩形 52"/>
          <p:cNvSpPr/>
          <p:nvPr/>
        </p:nvSpPr>
        <p:spPr>
          <a:xfrm>
            <a:off x="5670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54" name="矩形 53"/>
          <p:cNvSpPr/>
          <p:nvPr/>
        </p:nvSpPr>
        <p:spPr>
          <a:xfrm>
            <a:off x="2698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55" name="矩形 54"/>
          <p:cNvSpPr/>
          <p:nvPr/>
        </p:nvSpPr>
        <p:spPr>
          <a:xfrm>
            <a:off x="6432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3384584" y="4419600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67" name="矩形 66"/>
          <p:cNvSpPr/>
          <p:nvPr/>
        </p:nvSpPr>
        <p:spPr>
          <a:xfrm>
            <a:off x="7391400" y="4268235"/>
            <a:ext cx="1747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 smtClean="0">
                <a:solidFill>
                  <a:srgbClr val="990099"/>
                </a:solidFill>
              </a:rPr>
              <a:t>更新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sz="3000" dirty="0" smtClean="0">
                <a:solidFill>
                  <a:srgbClr val="990099"/>
                </a:solidFill>
              </a:rPr>
              <a:t>=1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 bwMode="auto">
          <a:xfrm flipV="1">
            <a:off x="1524000" y="5029200"/>
            <a:ext cx="525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15240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flipV="1">
            <a:off x="2971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5360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019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2209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733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5257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6781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下箭头 78"/>
          <p:cNvSpPr/>
          <p:nvPr/>
        </p:nvSpPr>
        <p:spPr bwMode="auto">
          <a:xfrm>
            <a:off x="3886200" y="51500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48000" y="51054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19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2665535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90" name="矩形 89"/>
          <p:cNvSpPr/>
          <p:nvPr/>
        </p:nvSpPr>
        <p:spPr>
          <a:xfrm>
            <a:off x="1981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91" name="矩形 90"/>
          <p:cNvSpPr/>
          <p:nvPr/>
        </p:nvSpPr>
        <p:spPr>
          <a:xfrm>
            <a:off x="3429000" y="5694402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4267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5713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94" name="矩形 93"/>
          <p:cNvSpPr/>
          <p:nvPr/>
        </p:nvSpPr>
        <p:spPr>
          <a:xfrm>
            <a:off x="4951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95" name="矩形 94"/>
          <p:cNvSpPr/>
          <p:nvPr/>
        </p:nvSpPr>
        <p:spPr>
          <a:xfrm>
            <a:off x="6477000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7239000" y="5029200"/>
            <a:ext cx="19050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  <a:sym typeface="Wingdings" pitchFamily="2" charset="2"/>
              </a:rPr>
              <a:t>不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7" grpId="0"/>
      <p:bldP spid="79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排序（希尔排序）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49,  38,  65,  97,  13,  76,  27,  49*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990099"/>
                </a:solidFill>
              </a:rPr>
              <a:t>初始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sz="3000" dirty="0" smtClean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下箭头 23"/>
          <p:cNvSpPr/>
          <p:nvPr/>
        </p:nvSpPr>
        <p:spPr bwMode="auto">
          <a:xfrm>
            <a:off x="3810000" y="24384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1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1187416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28" name="矩形 27"/>
          <p:cNvSpPr/>
          <p:nvPr/>
        </p:nvSpPr>
        <p:spPr>
          <a:xfrm>
            <a:off x="1905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4876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>
          <a:xfrm>
            <a:off x="5638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31" name="矩形 30"/>
          <p:cNvSpPr/>
          <p:nvPr/>
        </p:nvSpPr>
        <p:spPr>
          <a:xfrm>
            <a:off x="2667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33" name="矩形 32"/>
          <p:cNvSpPr/>
          <p:nvPr/>
        </p:nvSpPr>
        <p:spPr>
          <a:xfrm>
            <a:off x="3352800" y="3135159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34" name="矩形 33"/>
          <p:cNvSpPr/>
          <p:nvPr/>
        </p:nvSpPr>
        <p:spPr>
          <a:xfrm>
            <a:off x="2971800" y="23937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1447800" y="37353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14478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28956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44958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59436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2209800" y="30495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2098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36576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52578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67056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下箭头 46"/>
          <p:cNvSpPr/>
          <p:nvPr/>
        </p:nvSpPr>
        <p:spPr bwMode="auto">
          <a:xfrm>
            <a:off x="3886200" y="38862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48000" y="38415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22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50" name="矩形 49"/>
          <p:cNvSpPr/>
          <p:nvPr/>
        </p:nvSpPr>
        <p:spPr>
          <a:xfrm>
            <a:off x="1219200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51" name="矩形 50"/>
          <p:cNvSpPr/>
          <p:nvPr/>
        </p:nvSpPr>
        <p:spPr>
          <a:xfrm>
            <a:off x="1936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4908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53" name="矩形 52"/>
          <p:cNvSpPr/>
          <p:nvPr/>
        </p:nvSpPr>
        <p:spPr>
          <a:xfrm>
            <a:off x="5670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54" name="矩形 53"/>
          <p:cNvSpPr/>
          <p:nvPr/>
        </p:nvSpPr>
        <p:spPr>
          <a:xfrm>
            <a:off x="2698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55" name="矩形 54"/>
          <p:cNvSpPr/>
          <p:nvPr/>
        </p:nvSpPr>
        <p:spPr>
          <a:xfrm>
            <a:off x="6432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3384584" y="4419600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cxnSp>
        <p:nvCxnSpPr>
          <p:cNvPr id="69" name="直接连接符 68"/>
          <p:cNvCxnSpPr/>
          <p:nvPr/>
        </p:nvCxnSpPr>
        <p:spPr bwMode="auto">
          <a:xfrm flipV="1">
            <a:off x="1524000" y="5029200"/>
            <a:ext cx="525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15240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flipV="1">
            <a:off x="2971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5360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019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2209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733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5257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6781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下箭头 78"/>
          <p:cNvSpPr/>
          <p:nvPr/>
        </p:nvSpPr>
        <p:spPr bwMode="auto">
          <a:xfrm>
            <a:off x="3886200" y="51500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48000" y="51054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19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13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2665535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38</a:t>
            </a:r>
            <a:endParaRPr lang="zh-CN" altLang="en-US" sz="3000" dirty="0"/>
          </a:p>
        </p:txBody>
      </p:sp>
      <p:sp>
        <p:nvSpPr>
          <p:cNvPr id="90" name="矩形 89"/>
          <p:cNvSpPr/>
          <p:nvPr/>
        </p:nvSpPr>
        <p:spPr>
          <a:xfrm>
            <a:off x="1981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91" name="矩形 90"/>
          <p:cNvSpPr/>
          <p:nvPr/>
        </p:nvSpPr>
        <p:spPr>
          <a:xfrm>
            <a:off x="3429000" y="5694402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49*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4267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49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5713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76</a:t>
            </a:r>
            <a:endParaRPr lang="zh-CN" altLang="en-US" sz="3000" dirty="0"/>
          </a:p>
        </p:txBody>
      </p:sp>
      <p:sp>
        <p:nvSpPr>
          <p:cNvPr id="94" name="矩形 93"/>
          <p:cNvSpPr/>
          <p:nvPr/>
        </p:nvSpPr>
        <p:spPr>
          <a:xfrm>
            <a:off x="4951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65</a:t>
            </a:r>
            <a:endParaRPr lang="zh-CN" altLang="en-US" sz="3000" dirty="0"/>
          </a:p>
        </p:txBody>
      </p:sp>
      <p:sp>
        <p:nvSpPr>
          <p:cNvPr id="95" name="矩形 94"/>
          <p:cNvSpPr/>
          <p:nvPr/>
        </p:nvSpPr>
        <p:spPr>
          <a:xfrm>
            <a:off x="6477000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97</a:t>
            </a:r>
            <a:endParaRPr lang="zh-CN" altLang="en-US" sz="3000" dirty="0"/>
          </a:p>
        </p:txBody>
      </p:sp>
      <p:sp>
        <p:nvSpPr>
          <p:cNvPr id="74" name="矩形 73"/>
          <p:cNvSpPr/>
          <p:nvPr/>
        </p:nvSpPr>
        <p:spPr>
          <a:xfrm>
            <a:off x="6477000" y="2438400"/>
            <a:ext cx="2667000" cy="177279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增量为</a:t>
            </a:r>
            <a:r>
              <a:rPr lang="en-US" altLang="zh-CN" kern="0" dirty="0" smtClean="0">
                <a:solidFill>
                  <a:srgbClr val="0000CC"/>
                </a:solidFill>
              </a:rPr>
              <a:t>d</a:t>
            </a:r>
            <a:r>
              <a:rPr lang="en-US" altLang="zh-CN" b="1" kern="0" baseline="-2500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时，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在各组内，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直接插入排序</a:t>
            </a:r>
          </a:p>
        </p:txBody>
      </p:sp>
      <p:sp>
        <p:nvSpPr>
          <p:cNvPr id="80" name="矩形 79"/>
          <p:cNvSpPr/>
          <p:nvPr/>
        </p:nvSpPr>
        <p:spPr>
          <a:xfrm>
            <a:off x="6477000" y="4226106"/>
            <a:ext cx="2667000" cy="1852815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利用原数组，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chemeClr val="bg1"/>
                </a:solidFill>
              </a:rPr>
              <a:t>从下标</a:t>
            </a:r>
            <a:r>
              <a:rPr lang="en-US" altLang="zh-CN" sz="2600" dirty="0" smtClean="0">
                <a:solidFill>
                  <a:schemeClr val="bg1"/>
                </a:solidFill>
              </a:rPr>
              <a:t>d</a:t>
            </a:r>
            <a:r>
              <a:rPr lang="zh-CN" altLang="en-US" sz="2600" dirty="0" smtClean="0">
                <a:solidFill>
                  <a:schemeClr val="bg1"/>
                </a:solidFill>
              </a:rPr>
              <a:t>开始，  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 </a:t>
            </a:r>
            <a:r>
              <a:rPr lang="zh-CN" altLang="en-US" sz="2600" dirty="0" smtClean="0">
                <a:solidFill>
                  <a:schemeClr val="bg1"/>
                </a:solidFill>
              </a:rPr>
              <a:t>依次处理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     每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个数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8.2.4 Shell</a:t>
            </a:r>
            <a:r>
              <a:rPr lang="zh-CN" altLang="en-US" dirty="0" smtClean="0">
                <a:ea typeface="黑体" pitchFamily="2" charset="-122"/>
              </a:rPr>
              <a:t>排序 </a:t>
            </a:r>
            <a:r>
              <a:rPr lang="en-US" altLang="zh-CN" dirty="0" smtClean="0">
                <a:ea typeface="黑体" pitchFamily="2" charset="-122"/>
              </a:rPr>
              <a:t>-- </a:t>
            </a:r>
            <a:r>
              <a:rPr lang="zh-CN" altLang="en-US" dirty="0" smtClean="0">
                <a:ea typeface="黑体" pitchFamily="2" charset="-122"/>
              </a:rPr>
              <a:t>算法实现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 smtClean="0"/>
              <a:t>例：</a:t>
            </a:r>
            <a:r>
              <a:rPr lang="en-US" altLang="zh-CN" sz="3000" dirty="0" smtClean="0"/>
              <a:t>46, 55, 13, 42, 94, 17, 05, 70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990099"/>
                </a:solidFill>
              </a:rPr>
              <a:t>初始</a:t>
            </a:r>
            <a:r>
              <a:rPr lang="en-US" altLang="zh-CN" sz="3000" dirty="0" smtClean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sz="3000" dirty="0" smtClean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  <p:sp>
        <p:nvSpPr>
          <p:cNvPr id="68" name="下箭头 67"/>
          <p:cNvSpPr/>
          <p:nvPr/>
        </p:nvSpPr>
        <p:spPr bwMode="auto">
          <a:xfrm>
            <a:off x="3886200" y="21782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48000" y="21336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1</a:t>
            </a:r>
            <a:r>
              <a:rPr lang="en-US" altLang="zh-CN" dirty="0" smtClean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3886200" y="3533457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048000" y="3488814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2</a:t>
            </a:r>
            <a:r>
              <a:rPr lang="en-US" altLang="zh-CN" dirty="0" smtClean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2" name="下箭头 81"/>
          <p:cNvSpPr/>
          <p:nvPr/>
        </p:nvSpPr>
        <p:spPr bwMode="auto">
          <a:xfrm>
            <a:off x="3886200" y="47973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48000" y="47526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d</a:t>
            </a:r>
            <a:r>
              <a:rPr lang="en-US" altLang="zh-CN" baseline="-25000" dirty="0" smtClean="0">
                <a:solidFill>
                  <a:srgbClr val="990099"/>
                </a:solidFill>
              </a:rPr>
              <a:t>3</a:t>
            </a:r>
            <a:r>
              <a:rPr lang="en-US" altLang="zh-CN" dirty="0" smtClean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219200" y="2711643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46, 17, 05, 42, 94, 55, 13, 70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1219200" y="4066857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05, 17, 13, 42, 46, 55, 94, 70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1219200" y="5226243"/>
            <a:ext cx="57150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05, 13, 17, 42, 46, 55, 70, 94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6477000" y="2438400"/>
            <a:ext cx="2667000" cy="177279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增量为</a:t>
            </a:r>
            <a:r>
              <a:rPr lang="en-US" altLang="zh-CN" kern="0" dirty="0" smtClean="0">
                <a:solidFill>
                  <a:srgbClr val="0000CC"/>
                </a:solidFill>
              </a:rPr>
              <a:t>d</a:t>
            </a:r>
            <a:r>
              <a:rPr lang="en-US" altLang="zh-CN" b="1" kern="0" baseline="-25000" dirty="0" smtClean="0">
                <a:solidFill>
                  <a:srgbClr val="0000CC"/>
                </a:solidFill>
              </a:rPr>
              <a:t> </a:t>
            </a:r>
            <a:r>
              <a:rPr lang="zh-CN" altLang="en-US" kern="0" dirty="0" smtClean="0">
                <a:solidFill>
                  <a:srgbClr val="0000CC"/>
                </a:solidFill>
              </a:rPr>
              <a:t>时，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在各组内，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0000CC"/>
                </a:solidFill>
              </a:rPr>
              <a:t>直接插入排序</a:t>
            </a:r>
          </a:p>
        </p:txBody>
      </p:sp>
      <p:sp>
        <p:nvSpPr>
          <p:cNvPr id="15" name="矩形 14"/>
          <p:cNvSpPr/>
          <p:nvPr/>
        </p:nvSpPr>
        <p:spPr>
          <a:xfrm>
            <a:off x="6324600" y="4226106"/>
            <a:ext cx="2819400" cy="141269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 </a:t>
            </a:r>
            <a:r>
              <a:rPr lang="zh-CN" altLang="en-US" sz="2600" dirty="0" smtClean="0">
                <a:solidFill>
                  <a:schemeClr val="bg1"/>
                </a:solidFill>
              </a:rPr>
              <a:t>利用原数组，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</a:t>
            </a:r>
            <a:r>
              <a:rPr lang="zh-CN" altLang="en-US" sz="2600" dirty="0" smtClean="0">
                <a:solidFill>
                  <a:schemeClr val="bg1"/>
                </a:solidFill>
              </a:rPr>
              <a:t>从下标</a:t>
            </a:r>
            <a:r>
              <a:rPr lang="en-US" altLang="zh-CN" sz="2600" dirty="0" smtClean="0">
                <a:solidFill>
                  <a:schemeClr val="bg1"/>
                </a:solidFill>
              </a:rPr>
              <a:t>d</a:t>
            </a:r>
            <a:r>
              <a:rPr lang="zh-CN" altLang="en-US" sz="2600" dirty="0" smtClean="0">
                <a:solidFill>
                  <a:schemeClr val="bg1"/>
                </a:solidFill>
              </a:rPr>
              <a:t>开始，依次处理每</a:t>
            </a:r>
            <a:r>
              <a:rPr lang="en-US" altLang="zh-CN" sz="2600" dirty="0" smtClean="0">
                <a:solidFill>
                  <a:schemeClr val="bg1"/>
                </a:solidFill>
              </a:rPr>
              <a:t>1</a:t>
            </a:r>
            <a:r>
              <a:rPr lang="zh-CN" altLang="en-US" sz="2600" dirty="0" smtClean="0">
                <a:solidFill>
                  <a:schemeClr val="bg1"/>
                </a:solidFill>
              </a:rPr>
              <a:t>个数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void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shellSort</a:t>
            </a:r>
            <a:r>
              <a:rPr lang="en-US" altLang="zh-CN" sz="3000" dirty="0" smtClean="0"/>
              <a:t>(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SortObject</a:t>
            </a:r>
            <a:r>
              <a:rPr lang="en-US" altLang="zh-CN" sz="3000" dirty="0" smtClean="0"/>
              <a:t> </a:t>
            </a:r>
            <a:r>
              <a:rPr lang="en-US" altLang="zh-CN" sz="3000" dirty="0" smtClean="0">
                <a:solidFill>
                  <a:srgbClr val="0000CC"/>
                </a:solidFill>
              </a:rPr>
              <a:t>*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pvector</a:t>
            </a:r>
            <a:r>
              <a:rPr lang="en-US" altLang="zh-CN" sz="3000" dirty="0" smtClean="0"/>
              <a:t>,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dirty="0" smtClean="0"/>
              <a:t> d)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{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int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, j, inc;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RecordNode</a:t>
            </a:r>
            <a:r>
              <a:rPr lang="en-US" altLang="zh-CN" sz="3000" dirty="0" smtClean="0"/>
              <a:t> temp, *data=</a:t>
            </a:r>
            <a:r>
              <a:rPr lang="en-US" altLang="zh-CN" sz="3000" dirty="0" err="1" smtClean="0"/>
              <a:t>pvector</a:t>
            </a:r>
            <a:r>
              <a:rPr lang="en-US" altLang="zh-CN" sz="3000" dirty="0" smtClean="0"/>
              <a:t>-&gt;record;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</a:t>
            </a:r>
            <a:r>
              <a:rPr lang="en-US" altLang="zh-CN" sz="3000" dirty="0" smtClean="0">
                <a:solidFill>
                  <a:srgbClr val="FF0000"/>
                </a:solidFill>
              </a:rPr>
              <a:t>for</a:t>
            </a:r>
            <a:r>
              <a:rPr lang="en-US" altLang="zh-CN" sz="3000" dirty="0" smtClean="0"/>
              <a:t>( inc=d;  inc&gt;0;  inc=inc/2)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smtClean="0">
                <a:solidFill>
                  <a:srgbClr val="990099"/>
                </a:solidFill>
              </a:rPr>
              <a:t>for</a:t>
            </a:r>
            <a:r>
              <a:rPr lang="en-US" altLang="zh-CN" sz="3000" dirty="0" smtClean="0"/>
              <a:t>(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=inc;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&lt;</a:t>
            </a:r>
            <a:r>
              <a:rPr lang="en-US" altLang="zh-CN" sz="3000" dirty="0" err="1" smtClean="0"/>
              <a:t>pvector</a:t>
            </a:r>
            <a:r>
              <a:rPr lang="en-US" altLang="zh-CN" sz="3000" dirty="0" smtClean="0"/>
              <a:t>-&gt;n; 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temp = data[</a:t>
            </a:r>
            <a:r>
              <a:rPr lang="en-US" altLang="zh-CN" sz="3000" dirty="0" err="1" smtClean="0"/>
              <a:t>i</a:t>
            </a:r>
            <a:r>
              <a:rPr lang="en-US" altLang="zh-CN" sz="3000" dirty="0" smtClean="0"/>
              <a:t>];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for(</a:t>
            </a:r>
            <a:r>
              <a:rPr lang="en-US" altLang="zh-CN" sz="3000" dirty="0" smtClean="0">
                <a:solidFill>
                  <a:srgbClr val="C00000"/>
                </a:solidFill>
              </a:rPr>
              <a:t>j=</a:t>
            </a:r>
            <a:r>
              <a:rPr lang="en-US" altLang="zh-CN" sz="30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3000" dirty="0" smtClean="0">
                <a:solidFill>
                  <a:srgbClr val="C00000"/>
                </a:solidFill>
              </a:rPr>
              <a:t>-inc</a:t>
            </a:r>
            <a:r>
              <a:rPr lang="en-US" altLang="zh-CN" sz="3000" dirty="0" smtClean="0"/>
              <a:t>; </a:t>
            </a:r>
            <a:r>
              <a:rPr lang="en-US" altLang="zh-CN" sz="2900" dirty="0" smtClean="0"/>
              <a:t>j&gt;=0&amp;&amp;</a:t>
            </a:r>
            <a:r>
              <a:rPr lang="en-US" altLang="zh-CN" sz="2900" dirty="0" err="1" smtClean="0">
                <a:solidFill>
                  <a:srgbClr val="0000CC"/>
                </a:solidFill>
              </a:rPr>
              <a:t>temp.key</a:t>
            </a:r>
            <a:r>
              <a:rPr lang="en-US" altLang="zh-CN" sz="2900" dirty="0" smtClean="0">
                <a:solidFill>
                  <a:srgbClr val="0000CC"/>
                </a:solidFill>
              </a:rPr>
              <a:t>&lt;data[ j].key</a:t>
            </a:r>
            <a:r>
              <a:rPr lang="en-US" altLang="zh-CN" sz="3000" dirty="0" smtClean="0"/>
              <a:t>; </a:t>
            </a:r>
            <a:r>
              <a:rPr lang="en-US" altLang="zh-CN" sz="3000" dirty="0" smtClean="0">
                <a:solidFill>
                  <a:srgbClr val="C00000"/>
                </a:solidFill>
              </a:rPr>
              <a:t>j-=inc</a:t>
            </a:r>
            <a:r>
              <a:rPr lang="en-US" altLang="zh-CN" sz="3000" dirty="0" smtClean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     data[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j+inc</a:t>
            </a:r>
            <a:r>
              <a:rPr lang="en-US" altLang="zh-CN" sz="3000" dirty="0" smtClean="0"/>
              <a:t>] = data[j]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   data[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j+inc</a:t>
            </a:r>
            <a:r>
              <a:rPr lang="en-US" altLang="zh-CN" sz="3000" dirty="0" smtClean="0"/>
              <a:t>] = temp;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 </a:t>
            </a:r>
            <a:r>
              <a:rPr lang="en-US" altLang="zh-CN" sz="3000" dirty="0" smtClean="0">
                <a:solidFill>
                  <a:srgbClr val="990099"/>
                </a:solidFill>
              </a:rPr>
              <a:t>}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FF0000"/>
                </a:solidFill>
              </a:rPr>
              <a:t> }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}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50990" y="2203437"/>
            <a:ext cx="3316934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C00000"/>
                </a:solidFill>
              </a:rPr>
              <a:t>//inc</a:t>
            </a:r>
            <a:r>
              <a:rPr lang="zh-CN" altLang="en-US" sz="2600" dirty="0" smtClean="0">
                <a:solidFill>
                  <a:srgbClr val="C00000"/>
                </a:solidFill>
              </a:rPr>
              <a:t>为“下标增量</a:t>
            </a:r>
            <a:r>
              <a:rPr lang="en-US" altLang="zh-CN" sz="2600" dirty="0" smtClean="0">
                <a:solidFill>
                  <a:srgbClr val="C00000"/>
                </a:solidFill>
              </a:rPr>
              <a:t>d</a:t>
            </a:r>
            <a:r>
              <a:rPr lang="zh-CN" altLang="en-US" sz="2600" dirty="0" smtClean="0">
                <a:solidFill>
                  <a:srgbClr val="C00000"/>
                </a:solidFill>
              </a:rPr>
              <a:t>”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3922" y="26670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{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62600" y="2760330"/>
            <a:ext cx="384432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dirty="0" smtClean="0">
                <a:solidFill>
                  <a:srgbClr val="990099"/>
                </a:solidFill>
              </a:rPr>
              <a:t>增量</a:t>
            </a:r>
            <a:r>
              <a:rPr lang="en-US" altLang="zh-CN" sz="2600" dirty="0" smtClean="0">
                <a:solidFill>
                  <a:srgbClr val="990099"/>
                </a:solidFill>
              </a:rPr>
              <a:t>inc</a:t>
            </a:r>
            <a:r>
              <a:rPr lang="en-US" altLang="zh-CN" sz="260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en-US" altLang="zh-CN" sz="2600" dirty="0" smtClean="0">
                <a:solidFill>
                  <a:srgbClr val="990099"/>
                </a:solidFill>
              </a:rPr>
              <a:t>1</a:t>
            </a:r>
            <a:r>
              <a:rPr lang="zh-CN" altLang="en-US" sz="2600" dirty="0" smtClean="0">
                <a:solidFill>
                  <a:srgbClr val="990099"/>
                </a:solidFill>
              </a:rPr>
              <a:t>趟</a:t>
            </a:r>
            <a:r>
              <a:rPr lang="en-US" altLang="zh-CN" sz="2600" dirty="0" smtClean="0">
                <a:solidFill>
                  <a:srgbClr val="990099"/>
                </a:solidFill>
              </a:rPr>
              <a:t>shell</a:t>
            </a:r>
            <a:r>
              <a:rPr lang="zh-CN" altLang="en-US" sz="2600" dirty="0" smtClean="0">
                <a:solidFill>
                  <a:srgbClr val="990099"/>
                </a:solidFill>
              </a:rPr>
              <a:t>排序</a:t>
            </a:r>
            <a:r>
              <a:rPr lang="en-US" altLang="zh-CN" sz="2600" dirty="0" smtClean="0">
                <a:solidFill>
                  <a:srgbClr val="990099"/>
                </a:solidFill>
              </a:rPr>
              <a:t> 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>
            <a:off x="1828800" y="44958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3810000" y="3384000"/>
            <a:ext cx="342754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008000"/>
                </a:solidFill>
              </a:rPr>
              <a:t>//temp</a:t>
            </a:r>
            <a:r>
              <a:rPr lang="zh-CN" altLang="en-US" sz="2600" dirty="0" smtClean="0">
                <a:solidFill>
                  <a:srgbClr val="008000"/>
                </a:solidFill>
              </a:rPr>
              <a:t>：待插入记录</a:t>
            </a:r>
            <a:r>
              <a:rPr lang="en-US" altLang="zh-CN" sz="2600" dirty="0" err="1" smtClean="0">
                <a:solidFill>
                  <a:srgbClr val="008000"/>
                </a:solidFill>
              </a:rPr>
              <a:t>Ri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9200" y="4572000"/>
            <a:ext cx="337143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dirty="0" smtClean="0">
                <a:solidFill>
                  <a:srgbClr val="008000"/>
                </a:solidFill>
              </a:rPr>
              <a:t>组内：直接插入排序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46152" y="5198730"/>
            <a:ext cx="31117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 smtClean="0">
                <a:solidFill>
                  <a:srgbClr val="008000"/>
                </a:solidFill>
              </a:rPr>
              <a:t>//</a:t>
            </a:r>
            <a:r>
              <a:rPr lang="en-US" altLang="zh-CN" sz="2600" dirty="0" err="1" smtClean="0">
                <a:solidFill>
                  <a:srgbClr val="008000"/>
                </a:solidFill>
              </a:rPr>
              <a:t>Ri</a:t>
            </a:r>
            <a:r>
              <a:rPr lang="en-US" altLang="zh-CN" sz="2600" dirty="0" smtClean="0">
                <a:solidFill>
                  <a:srgbClr val="008000"/>
                </a:solidFill>
              </a:rPr>
              <a:t> </a:t>
            </a:r>
            <a:r>
              <a:rPr lang="zh-CN" altLang="en-US" sz="2600" dirty="0" smtClean="0">
                <a:solidFill>
                  <a:srgbClr val="008000"/>
                </a:solidFill>
              </a:rPr>
              <a:t>放到合适位置中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5792147"/>
            <a:ext cx="8153400" cy="532453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err="1" smtClean="0">
                <a:solidFill>
                  <a:srgbClr val="C00000"/>
                </a:solidFill>
              </a:rPr>
              <a:t>Rj</a:t>
            </a:r>
            <a:r>
              <a:rPr lang="zh-CN" altLang="en-US" sz="2600" dirty="0" smtClean="0">
                <a:solidFill>
                  <a:srgbClr val="C00000"/>
                </a:solidFill>
              </a:rPr>
              <a:t>：</a:t>
            </a:r>
            <a:r>
              <a:rPr lang="en-US" altLang="zh-CN" sz="2600" dirty="0" smtClean="0">
                <a:solidFill>
                  <a:srgbClr val="C00000"/>
                </a:solidFill>
              </a:rPr>
              <a:t>(</a:t>
            </a:r>
            <a:r>
              <a:rPr lang="zh-CN" altLang="en-US" sz="2600" dirty="0" smtClean="0">
                <a:solidFill>
                  <a:srgbClr val="C00000"/>
                </a:solidFill>
              </a:rPr>
              <a:t>增量为</a:t>
            </a:r>
            <a:r>
              <a:rPr lang="en-US" altLang="zh-CN" sz="2600" dirty="0" smtClean="0">
                <a:solidFill>
                  <a:srgbClr val="C00000"/>
                </a:solidFill>
              </a:rPr>
              <a:t>inc</a:t>
            </a:r>
            <a:r>
              <a:rPr lang="zh-CN" altLang="en-US" sz="2600" dirty="0" smtClean="0">
                <a:solidFill>
                  <a:srgbClr val="C00000"/>
                </a:solidFill>
              </a:rPr>
              <a:t>的组内</a:t>
            </a:r>
            <a:r>
              <a:rPr lang="en-US" altLang="zh-CN" sz="2600" dirty="0" smtClean="0">
                <a:solidFill>
                  <a:srgbClr val="C00000"/>
                </a:solidFill>
              </a:rPr>
              <a:t>,)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Ri</a:t>
            </a:r>
            <a:r>
              <a:rPr lang="zh-CN" altLang="en-US" sz="2600" dirty="0" smtClean="0">
                <a:solidFill>
                  <a:srgbClr val="C00000"/>
                </a:solidFill>
              </a:rPr>
              <a:t>的比较对象：</a:t>
            </a:r>
            <a:r>
              <a:rPr lang="en-US" altLang="zh-CN" sz="2600" dirty="0" err="1" smtClean="0">
                <a:solidFill>
                  <a:srgbClr val="C00000"/>
                </a:solidFill>
              </a:rPr>
              <a:t>i</a:t>
            </a:r>
            <a:r>
              <a:rPr lang="en-US" altLang="zh-CN" sz="2600" dirty="0" smtClean="0">
                <a:solidFill>
                  <a:srgbClr val="C00000"/>
                </a:solidFill>
              </a:rPr>
              <a:t>-inc, i-2</a:t>
            </a:r>
            <a:r>
              <a:rPr lang="zh-CN" altLang="en-US" sz="2600" dirty="0" smtClean="0">
                <a:solidFill>
                  <a:srgbClr val="C00000"/>
                </a:solidFill>
              </a:rPr>
              <a:t>*</a:t>
            </a:r>
            <a:r>
              <a:rPr lang="en-US" altLang="zh-CN" sz="2600" dirty="0" smtClean="0">
                <a:solidFill>
                  <a:srgbClr val="C00000"/>
                </a:solidFill>
              </a:rPr>
              <a:t>inc, …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1143000" y="4495800"/>
            <a:ext cx="685800" cy="1295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864000" y="3276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>
                <a:solidFill>
                  <a:srgbClr val="990099"/>
                </a:solidFill>
              </a:rPr>
              <a:t>{</a:t>
            </a:r>
            <a:endParaRPr lang="zh-CN" altLang="en-US" sz="3000" dirty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7848600" y="44958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80" grpId="0"/>
      <p:bldP spid="10" grpId="0"/>
      <p:bldP spid="11" grpId="0"/>
      <p:bldP spid="12" grpId="0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 </a:t>
            </a:r>
            <a:r>
              <a:rPr lang="zh-CN" altLang="en-US" dirty="0" smtClean="0">
                <a:ea typeface="黑体" pitchFamily="2" charset="-122"/>
              </a:rPr>
              <a:t>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4495800"/>
            <a:ext cx="87630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趟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：将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个待排序记录，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 smtClean="0">
                <a:latin typeface="+mn-lt"/>
              </a:rPr>
              <a:t>的序列中</a:t>
            </a:r>
            <a:r>
              <a:rPr lang="zh-CN" altLang="en-US" sz="3000" kern="0" dirty="0" smtClean="0">
                <a:latin typeface="+mn-lt"/>
              </a:rPr>
              <a:t>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1802" y="1447800"/>
            <a:ext cx="4038600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/>
              <a:t> 你打过扑克牌吧？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-- </a:t>
            </a:r>
            <a:r>
              <a:rPr lang="zh-CN" altLang="en-US" dirty="0" smtClean="0"/>
              <a:t>抓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张牌，</a:t>
            </a:r>
            <a:endParaRPr lang="en-US" altLang="zh-CN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0000CC"/>
                </a:solidFill>
              </a:rPr>
              <a:t>即刻插入到合适位置</a:t>
            </a:r>
            <a:endParaRPr lang="en-US" altLang="zh-CN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zh-CN" altLang="en-US" dirty="0" smtClean="0">
                <a:sym typeface="Wingdings" pitchFamily="2" charset="2"/>
              </a:rPr>
              <a:t>插入排序</a:t>
            </a:r>
            <a:r>
              <a:rPr lang="en-US" altLang="zh-CN" dirty="0" smtClean="0"/>
              <a:t>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51006"/>
            <a:ext cx="3581400" cy="32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小 结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1. </a:t>
            </a:r>
            <a:r>
              <a:rPr lang="zh-CN" altLang="en-US" sz="3000" kern="0" dirty="0" smtClean="0">
                <a:latin typeface="+mn-lt"/>
              </a:rPr>
              <a:t>直接插入排序、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2. </a:t>
            </a:r>
            <a:r>
              <a:rPr lang="zh-CN" altLang="en-US" sz="3000" kern="0" dirty="0" smtClean="0">
                <a:latin typeface="+mn-lt"/>
              </a:rPr>
              <a:t>二分法插入排序、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，稳定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3. Shell</a:t>
            </a:r>
            <a:r>
              <a:rPr lang="zh-CN" altLang="en-US" sz="3000" kern="0" dirty="0" smtClean="0">
                <a:latin typeface="+mn-lt"/>
              </a:rPr>
              <a:t>排序、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 smtClean="0">
                <a:latin typeface="+mn-lt"/>
              </a:rPr>
              <a:t>，</a:t>
            </a:r>
            <a:r>
              <a:rPr lang="zh-CN" altLang="en-US" sz="3000" kern="0" dirty="0" smtClean="0">
                <a:solidFill>
                  <a:srgbClr val="FF0000"/>
                </a:solidFill>
                <a:latin typeface="+mn-lt"/>
              </a:rPr>
              <a:t>不稳定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理解：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1. </a:t>
            </a:r>
            <a:r>
              <a:rPr lang="zh-CN" altLang="en-US" sz="3000" kern="0" dirty="0" smtClean="0">
                <a:latin typeface="+mn-lt"/>
              </a:rPr>
              <a:t>表插入排序</a:t>
            </a:r>
            <a:endParaRPr lang="en-US" altLang="zh-CN" sz="30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作 业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 smtClean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复习题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，写出：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zh-CN" altLang="en-US" sz="3200" kern="0" dirty="0" smtClean="0">
                <a:latin typeface="+mn-lt"/>
              </a:rPr>
              <a:t>直接插入排序、</a:t>
            </a:r>
            <a:r>
              <a:rPr lang="en-US" altLang="zh-CN" sz="3200" kern="0" dirty="0" smtClean="0">
                <a:latin typeface="+mn-lt"/>
              </a:rPr>
              <a:t>Shell</a:t>
            </a:r>
            <a:r>
              <a:rPr lang="zh-CN" altLang="en-US" sz="3200" kern="0" dirty="0" smtClean="0">
                <a:latin typeface="+mn-lt"/>
              </a:rPr>
              <a:t>排序的各趟运行结果。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 </a:t>
            </a:r>
            <a:r>
              <a:rPr lang="zh-CN" altLang="en-US" dirty="0" smtClean="0">
                <a:ea typeface="黑体" pitchFamily="2" charset="-122"/>
              </a:rPr>
              <a:t>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每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步</a:t>
            </a:r>
            <a:r>
              <a:rPr lang="en-US" altLang="zh-CN" sz="3000" kern="0" dirty="0" smtClean="0">
                <a:latin typeface="+mn-lt"/>
              </a:rPr>
              <a:t>(</a:t>
            </a:r>
            <a:r>
              <a:rPr lang="zh-CN" altLang="en-US" sz="3000" kern="0" dirty="0" smtClean="0">
                <a:latin typeface="+mn-lt"/>
              </a:rPr>
              <a:t>趟</a:t>
            </a:r>
            <a:r>
              <a:rPr lang="en-US" altLang="zh-CN" sz="3000" kern="0" dirty="0" smtClean="0">
                <a:latin typeface="+mn-lt"/>
              </a:rPr>
              <a:t>)</a:t>
            </a:r>
            <a:r>
              <a:rPr lang="zh-CN" altLang="en-US" sz="3000" kern="0" dirty="0" smtClean="0">
                <a:latin typeface="+mn-lt"/>
              </a:rPr>
              <a:t>：将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个待排序记录，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 smtClean="0">
                <a:latin typeface="+mn-lt"/>
              </a:rPr>
              <a:t>的序列中；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表插入排序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 smtClean="0">
                <a:solidFill>
                  <a:srgbClr val="990099"/>
                </a:solidFill>
                <a:latin typeface="+mn-lt"/>
              </a:rPr>
              <a:t>（希尔）排序</a:t>
            </a:r>
            <a:endParaRPr lang="en-US" altLang="zh-CN" sz="3000" kern="0" dirty="0" smtClean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基本方法</a:t>
            </a:r>
            <a:endParaRPr lang="en-US" altLang="zh-CN" sz="3000" kern="0" dirty="0" smtClean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排序码在数组中，下标 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en-US" altLang="zh-CN" sz="3000" kern="0" dirty="0" smtClean="0">
                <a:latin typeface="+mn-lt"/>
              </a:rPr>
              <a:t>=0, 1, 2, …, n-1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第</a:t>
            </a:r>
            <a:r>
              <a:rPr lang="en-US" altLang="zh-CN" sz="3000" kern="0" dirty="0" err="1" smtClean="0">
                <a:latin typeface="+mn-lt"/>
              </a:rPr>
              <a:t>i</a:t>
            </a:r>
            <a:r>
              <a:rPr lang="zh-CN" altLang="en-US" sz="3000" kern="0" dirty="0" smtClean="0">
                <a:latin typeface="+mn-lt"/>
              </a:rPr>
              <a:t>趟，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在处理“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待排序码</a:t>
            </a:r>
            <a:r>
              <a:rPr lang="en-US" altLang="zh-CN" sz="30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30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”时，</a:t>
            </a:r>
            <a:r>
              <a:rPr lang="zh-CN" altLang="en-US" sz="3000" kern="0" dirty="0" smtClean="0">
                <a:latin typeface="+mn-lt"/>
              </a:rPr>
              <a:t>要求：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latin typeface="+mn-lt"/>
              </a:rPr>
              <a:t>其前面的排序码 </a:t>
            </a:r>
            <a:r>
              <a:rPr lang="en-US" altLang="zh-CN" sz="3000" kern="0" dirty="0" smtClean="0">
                <a:latin typeface="+mn-lt"/>
              </a:rPr>
              <a:t>{K</a:t>
            </a:r>
            <a:r>
              <a:rPr lang="en-US" altLang="zh-CN" sz="3000" b="1" kern="0" baseline="-25000" dirty="0" smtClean="0"/>
              <a:t>0</a:t>
            </a:r>
            <a:r>
              <a:rPr lang="en-US" altLang="zh-CN" sz="3000" kern="0" dirty="0" smtClean="0">
                <a:latin typeface="+mn-lt"/>
              </a:rPr>
              <a:t>, …, K</a:t>
            </a:r>
            <a:r>
              <a:rPr lang="en-US" altLang="zh-CN" sz="3000" b="1" kern="0" baseline="-25000" dirty="0" smtClean="0"/>
              <a:t>i-1</a:t>
            </a:r>
            <a:r>
              <a:rPr lang="en-US" altLang="zh-CN" sz="3000" kern="0" dirty="0" smtClean="0">
                <a:latin typeface="+mn-lt"/>
              </a:rPr>
              <a:t>} </a:t>
            </a:r>
            <a:r>
              <a:rPr lang="zh-CN" altLang="en-US" sz="3000" kern="0" dirty="0" smtClean="0">
                <a:solidFill>
                  <a:srgbClr val="008000"/>
                </a:solidFill>
                <a:latin typeface="+mn-lt"/>
              </a:rPr>
              <a:t>已经排好序</a:t>
            </a:r>
            <a:r>
              <a:rPr lang="zh-CN" altLang="en-US" sz="3000" kern="0" dirty="0" smtClean="0">
                <a:latin typeface="+mn-lt"/>
              </a:rPr>
              <a:t>，为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     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[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p0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p1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, …, K</a:t>
            </a:r>
            <a:r>
              <a:rPr lang="en-US" altLang="zh-CN" sz="3000" b="1" kern="0" baseline="-25000" dirty="0" smtClean="0">
                <a:solidFill>
                  <a:srgbClr val="008000"/>
                </a:solidFill>
              </a:rPr>
              <a:t>pi-1 </a:t>
            </a:r>
            <a:r>
              <a:rPr lang="en-US" altLang="zh-CN" sz="3000" kern="0" dirty="0" smtClean="0">
                <a:solidFill>
                  <a:srgbClr val="008000"/>
                </a:solidFill>
                <a:latin typeface="+mn-lt"/>
              </a:rPr>
              <a:t>]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-- </a:t>
            </a:r>
            <a:r>
              <a:rPr lang="zh-CN" altLang="en-US" sz="3000" kern="0" dirty="0" smtClean="0">
                <a:latin typeface="+mn-lt"/>
              </a:rPr>
              <a:t>此时，将</a:t>
            </a:r>
            <a:r>
              <a:rPr lang="en-US" altLang="zh-CN" sz="3000" kern="0" dirty="0" err="1" smtClean="0"/>
              <a:t>K</a:t>
            </a:r>
            <a:r>
              <a:rPr lang="en-US" altLang="zh-CN" sz="3000" b="1" kern="0" baseline="-25000" dirty="0" err="1" smtClean="0"/>
              <a:t>i</a:t>
            </a:r>
            <a:r>
              <a:rPr lang="zh-CN" altLang="en-US" sz="3000" kern="0" dirty="0" smtClean="0">
                <a:latin typeface="+mn-lt"/>
              </a:rPr>
              <a:t>依次与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pi-1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pi-2 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, …, </a:t>
            </a:r>
            <a:r>
              <a:rPr lang="en-US" altLang="zh-CN" sz="3000" kern="0" dirty="0" smtClean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 smtClean="0">
                <a:solidFill>
                  <a:srgbClr val="990099"/>
                </a:solidFill>
              </a:rPr>
              <a:t>p0 </a:t>
            </a:r>
            <a:r>
              <a:rPr lang="zh-CN" altLang="en-US" sz="3000" kern="0" dirty="0" smtClean="0">
                <a:latin typeface="+mn-lt"/>
              </a:rPr>
              <a:t>比较，</a:t>
            </a:r>
            <a:endParaRPr lang="en-US" altLang="zh-CN" sz="3000" kern="0" dirty="0" smtClean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找到插入位置，</a:t>
            </a:r>
            <a:r>
              <a:rPr lang="zh-CN" altLang="en-US" sz="3000" kern="0" dirty="0" smtClean="0">
                <a:latin typeface="+mn-lt"/>
              </a:rPr>
              <a:t>将</a:t>
            </a:r>
            <a:r>
              <a:rPr lang="en-US" altLang="zh-CN" sz="3000" kern="0" dirty="0" err="1" smtClean="0"/>
              <a:t>K</a:t>
            </a:r>
            <a:r>
              <a:rPr lang="en-US" altLang="zh-CN" sz="3000" b="1" kern="0" baseline="-25000" dirty="0" err="1" smtClean="0"/>
              <a:t>i</a:t>
            </a:r>
            <a:r>
              <a:rPr lang="zh-CN" altLang="en-US" sz="3000" kern="0" dirty="0" smtClean="0"/>
              <a:t>放入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0" y="5029200"/>
            <a:ext cx="3657600" cy="1169551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 smtClean="0">
                <a:solidFill>
                  <a:schemeClr val="bg1"/>
                </a:solidFill>
              </a:rPr>
              <a:t> 不再新申请内存，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</a:rPr>
              <a:t>在原数组上进行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例：</a:t>
            </a:r>
            <a:r>
              <a:rPr lang="en-US" altLang="zh-CN" kern="0" dirty="0" smtClean="0">
                <a:latin typeface="+mn-lt"/>
              </a:rPr>
              <a:t>49, 38, 65, 97, 76, 13, 27, 49*</a:t>
            </a:r>
            <a:r>
              <a:rPr lang="zh-CN" altLang="en-US" kern="0" dirty="0" smtClean="0">
                <a:latin typeface="+mn-lt"/>
              </a:rPr>
              <a:t>，要求：递增排序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9" y="160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" y="21934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49</a:t>
            </a:r>
            <a:r>
              <a:rPr lang="en-US" altLang="zh-CN" dirty="0" smtClean="0">
                <a:solidFill>
                  <a:srgbClr val="990099"/>
                </a:solidFill>
              </a:rPr>
              <a:t>]   </a:t>
            </a:r>
            <a:r>
              <a:rPr lang="en-US" altLang="zh-CN" dirty="0" smtClean="0"/>
              <a:t>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2133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38,</a:t>
            </a:r>
            <a:r>
              <a:rPr lang="en-US" altLang="zh-CN" dirty="0" smtClean="0">
                <a:solidFill>
                  <a:srgbClr val="990099"/>
                </a:solidFill>
              </a:rPr>
              <a:t> 49]   </a:t>
            </a:r>
            <a:r>
              <a:rPr lang="en-US" altLang="zh-CN" dirty="0" smtClean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0" y="28030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3000" y="2743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</a:t>
            </a:r>
            <a:r>
              <a:rPr lang="en-US" altLang="zh-CN" dirty="0" smtClean="0">
                <a:solidFill>
                  <a:srgbClr val="C00000"/>
                </a:solidFill>
              </a:rPr>
              <a:t>65]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600" y="3412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43000" y="3352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C00000"/>
                </a:solidFill>
              </a:rPr>
              <a:t>97]</a:t>
            </a:r>
            <a:r>
              <a:rPr lang="en-US" altLang="zh-CN" dirty="0" smtClean="0">
                <a:solidFill>
                  <a:srgbClr val="990099"/>
                </a:solidFill>
              </a:rPr>
              <a:t>   </a:t>
            </a:r>
            <a:r>
              <a:rPr lang="en-US" altLang="zh-CN" dirty="0" smtClean="0"/>
              <a:t>76, 13, 27, 49*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" y="40009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143000" y="39643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[38, 49, 65, </a:t>
            </a:r>
            <a:r>
              <a:rPr lang="en-US" altLang="zh-CN" dirty="0" smtClean="0">
                <a:solidFill>
                  <a:srgbClr val="0000CC"/>
                </a:solidFill>
              </a:rPr>
              <a:t>76</a:t>
            </a:r>
            <a:r>
              <a:rPr lang="en-US" altLang="zh-CN" dirty="0" smtClean="0">
                <a:solidFill>
                  <a:srgbClr val="990099"/>
                </a:solidFill>
              </a:rPr>
              <a:t>, 97] </a:t>
            </a:r>
            <a:r>
              <a:rPr lang="en-US" altLang="zh-CN" dirty="0" smtClean="0"/>
              <a:t>  13, 27, 49*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9" y="45953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143000" y="4519101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</a:t>
            </a:r>
            <a:r>
              <a:rPr lang="en-US" altLang="zh-CN" dirty="0" smtClean="0">
                <a:solidFill>
                  <a:srgbClr val="0000CC"/>
                </a:solidFill>
              </a:rPr>
              <a:t>13,</a:t>
            </a:r>
            <a:r>
              <a:rPr lang="en-US" altLang="zh-CN" dirty="0" smtClean="0">
                <a:solidFill>
                  <a:srgbClr val="990099"/>
                </a:solidFill>
              </a:rPr>
              <a:t> 38, 49, 65, 76, 97]</a:t>
            </a:r>
            <a:r>
              <a:rPr lang="en-US" altLang="zh-CN" dirty="0" smtClean="0"/>
              <a:t>   27, 49*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600" y="51816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28599" y="57596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143000" y="5105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</a:t>
            </a:r>
            <a:r>
              <a:rPr lang="en-US" altLang="zh-CN" dirty="0" smtClean="0">
                <a:solidFill>
                  <a:srgbClr val="0000CC"/>
                </a:solidFill>
              </a:rPr>
              <a:t>27, </a:t>
            </a:r>
            <a:r>
              <a:rPr lang="en-US" altLang="zh-CN" dirty="0" smtClean="0">
                <a:solidFill>
                  <a:srgbClr val="990099"/>
                </a:solidFill>
              </a:rPr>
              <a:t>38, 49, 65, 76, 97]   </a:t>
            </a:r>
            <a:r>
              <a:rPr lang="en-US" altLang="zh-CN" dirty="0" smtClean="0"/>
              <a:t>49*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43000" y="5715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[13, 27, 38, 49, </a:t>
            </a:r>
            <a:r>
              <a:rPr lang="en-US" altLang="zh-CN" dirty="0" smtClean="0">
                <a:solidFill>
                  <a:srgbClr val="0000CC"/>
                </a:solidFill>
              </a:rPr>
              <a:t>49*, </a:t>
            </a:r>
            <a:r>
              <a:rPr lang="en-US" altLang="zh-CN" dirty="0" smtClean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4600" y="2171279"/>
            <a:ext cx="2819400" cy="360714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--</a:t>
            </a:r>
            <a:r>
              <a:rPr lang="zh-CN" altLang="en-US" sz="2600" dirty="0" smtClean="0">
                <a:solidFill>
                  <a:schemeClr val="bg1"/>
                </a:solidFill>
              </a:rPr>
              <a:t>“已排序”码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从右向左，依次 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1. </a:t>
            </a:r>
            <a:r>
              <a:rPr lang="zh-CN" altLang="en-US" sz="2600" dirty="0" smtClean="0">
                <a:solidFill>
                  <a:srgbClr val="FFFF00"/>
                </a:solidFill>
              </a:rPr>
              <a:t>若比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K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r>
              <a:rPr lang="zh-CN" altLang="en-US" sz="2600" dirty="0" smtClean="0">
                <a:solidFill>
                  <a:srgbClr val="FFFF00"/>
                </a:solidFill>
              </a:rPr>
              <a:t>大，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</a:t>
            </a:r>
            <a:r>
              <a:rPr lang="zh-CN" altLang="en-US" sz="2600" dirty="0" smtClean="0">
                <a:solidFill>
                  <a:schemeClr val="bg1"/>
                </a:solidFill>
              </a:rPr>
              <a:t> 则直接后移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 smtClean="0">
                <a:solidFill>
                  <a:srgbClr val="FFFF00"/>
                </a:solidFill>
              </a:rPr>
              <a:t> 2. </a:t>
            </a:r>
            <a:r>
              <a:rPr lang="zh-CN" altLang="en-US" sz="2600" dirty="0" smtClean="0">
                <a:solidFill>
                  <a:srgbClr val="FFFF00"/>
                </a:solidFill>
              </a:rPr>
              <a:t>若</a:t>
            </a:r>
            <a:r>
              <a:rPr lang="en-US" altLang="zh-CN" sz="2600" dirty="0" smtClean="0">
                <a:solidFill>
                  <a:srgbClr val="FFFF00"/>
                </a:solidFill>
              </a:rPr>
              <a:t>== or &lt; </a:t>
            </a:r>
            <a:r>
              <a:rPr lang="en-US" altLang="zh-CN" sz="2600" dirty="0" err="1" smtClean="0">
                <a:solidFill>
                  <a:srgbClr val="FFFF00"/>
                </a:solidFill>
              </a:rPr>
              <a:t>K</a:t>
            </a:r>
            <a:r>
              <a:rPr lang="en-US" altLang="zh-CN" sz="2600" b="1" baseline="-25000" dirty="0" err="1" smtClean="0">
                <a:solidFill>
                  <a:srgbClr val="FFFF00"/>
                </a:solidFill>
              </a:rPr>
              <a:t>i</a:t>
            </a:r>
            <a:r>
              <a:rPr lang="en-US" altLang="zh-CN" sz="2600" b="1" baseline="-25000" dirty="0" smtClean="0">
                <a:solidFill>
                  <a:srgbClr val="FFFF00"/>
                </a:solidFill>
              </a:rPr>
              <a:t> </a:t>
            </a:r>
            <a:endParaRPr lang="en-US" altLang="zh-CN" sz="2600" dirty="0" smtClean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 </a:t>
            </a:r>
            <a:r>
              <a:rPr lang="zh-CN" altLang="en-US" sz="2600" dirty="0" smtClean="0">
                <a:solidFill>
                  <a:schemeClr val="bg1"/>
                </a:solidFill>
              </a:rPr>
              <a:t>则停止移动，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</a:rPr>
              <a:t>     </a:t>
            </a:r>
            <a:r>
              <a:rPr lang="en-US" altLang="zh-CN" sz="2600" dirty="0" err="1" smtClean="0">
                <a:solidFill>
                  <a:schemeClr val="bg1"/>
                </a:solidFill>
              </a:rPr>
              <a:t>K</a:t>
            </a:r>
            <a:r>
              <a:rPr lang="en-US" altLang="zh-CN" sz="2600" b="1" baseline="-25000" dirty="0" err="1" smtClean="0">
                <a:solidFill>
                  <a:schemeClr val="bg1"/>
                </a:solidFill>
              </a:rPr>
              <a:t>i</a:t>
            </a:r>
            <a:r>
              <a:rPr lang="zh-CN" altLang="en-US" sz="2600" dirty="0" smtClean="0">
                <a:solidFill>
                  <a:schemeClr val="bg1"/>
                </a:solidFill>
              </a:rPr>
              <a:t>放入空位置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4600" y="5746863"/>
            <a:ext cx="2819400" cy="494879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 smtClean="0">
                <a:solidFill>
                  <a:schemeClr val="bg1"/>
                </a:solidFill>
              </a:rPr>
              <a:t>稳定</a:t>
            </a:r>
            <a:endParaRPr lang="en-US" altLang="zh-CN" sz="2600" dirty="0" smtClean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/>
              <a:t>i</a:t>
            </a:r>
            <a:r>
              <a:rPr lang="en-US" altLang="zh-CN" dirty="0" smtClean="0"/>
              <a:t>=7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24600" y="1676400"/>
            <a:ext cx="2819400" cy="532453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sym typeface="Wingdings" pitchFamily="2" charset="2"/>
              </a:rPr>
              <a:t> </a:t>
            </a:r>
            <a:r>
              <a:rPr lang="zh-CN" altLang="en-US" sz="2600" dirty="0" smtClean="0"/>
              <a:t>共</a:t>
            </a:r>
            <a:r>
              <a:rPr lang="en-US" altLang="zh-CN" sz="2600" dirty="0" smtClean="0"/>
              <a:t>n-1</a:t>
            </a:r>
            <a:r>
              <a:rPr lang="zh-CN" altLang="en-US" sz="2600" dirty="0" smtClean="0"/>
              <a:t>趟插入</a:t>
            </a:r>
            <a:endParaRPr lang="en-US" altLang="zh-CN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8" grpId="0"/>
      <p:bldP spid="21" grpId="0"/>
      <p:bldP spid="22" grpId="0"/>
      <p:bldP spid="23" grpId="0" animBg="1"/>
      <p:bldP spid="24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latin typeface="+mn-lt"/>
              </a:rPr>
              <a:t>存储结构 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 smtClean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 smtClean="0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</a:t>
            </a:r>
            <a:r>
              <a:rPr lang="en-US" altLang="zh-CN" kern="0" dirty="0" err="1" smtClean="0">
                <a:latin typeface="+mn-lt"/>
              </a:rPr>
              <a:t>typedef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struct</a:t>
            </a:r>
            <a:endParaRPr lang="en-US" altLang="zh-CN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{    </a:t>
            </a:r>
            <a:r>
              <a:rPr lang="en-US" altLang="zh-CN" kern="0" dirty="0" err="1" smtClean="0"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</a:t>
            </a:r>
            <a:r>
              <a:rPr lang="en-US" altLang="zh-CN" kern="0" dirty="0" err="1" smtClean="0">
                <a:latin typeface="+mn-lt"/>
              </a:rPr>
              <a:t>RecordNode</a:t>
            </a:r>
            <a:r>
              <a:rPr lang="en-US" altLang="zh-CN" kern="0" dirty="0" smtClean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 smtClean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temp = data[</a:t>
            </a:r>
            <a:r>
              <a:rPr lang="en-US" altLang="zh-CN" kern="0" dirty="0" err="1" smtClean="0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 smtClean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</a:t>
            </a:r>
            <a:r>
              <a:rPr lang="en-US" altLang="zh-CN" b="1" kern="0" dirty="0" smtClean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altLang="zh-CN" kern="0" dirty="0" smtClean="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temp.key</a:t>
            </a:r>
            <a:r>
              <a:rPr lang="en-US" altLang="zh-CN" kern="0" dirty="0" smtClean="0">
                <a:solidFill>
                  <a:srgbClr val="008000"/>
                </a:solidFill>
              </a:rPr>
              <a:t>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59607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C00000"/>
                </a:solidFill>
              </a:rPr>
              <a:t>1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,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600" y="3387060"/>
            <a:ext cx="404309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i-2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413237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035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77000" y="4953000"/>
            <a:ext cx="2667000" cy="61247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 smtClean="0">
                <a:solidFill>
                  <a:schemeClr val="bg1"/>
                </a:solidFill>
              </a:rPr>
              <a:t>空位一直是：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j+1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12" grpId="0"/>
      <p:bldP spid="13" grpId="0"/>
      <p:bldP spid="14" grpId="0"/>
      <p:bldP spid="15" grpId="0"/>
      <p:bldP spid="16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8.2.1 </a:t>
            </a:r>
            <a:r>
              <a:rPr lang="zh-CN" altLang="en-US" dirty="0" smtClean="0">
                <a:ea typeface="黑体" pitchFamily="2" charset="-122"/>
              </a:rPr>
              <a:t>直接插入排序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insertSort</a:t>
            </a:r>
            <a:r>
              <a:rPr lang="en-US" altLang="zh-CN" kern="0" dirty="0" smtClean="0">
                <a:latin typeface="+mn-lt"/>
              </a:rPr>
              <a:t>(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{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 smtClean="0">
                <a:latin typeface="+mn-lt"/>
              </a:rPr>
              <a:t>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, j;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smtClean="0">
                <a:latin typeface="+mn-lt"/>
              </a:rPr>
              <a:t>temp,</a:t>
            </a:r>
            <a:r>
              <a:rPr lang="en-US" altLang="zh-CN" kern="0" dirty="0" smtClean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 smtClean="0">
                <a:latin typeface="+mn-lt"/>
              </a:rPr>
              <a:t> data = 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for( </a:t>
            </a:r>
            <a:r>
              <a:rPr lang="en-US" altLang="zh-CN" kern="0" dirty="0" err="1" smtClean="0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 smtClean="0">
                <a:latin typeface="+mn-lt"/>
              </a:rPr>
              <a:t>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&lt;</a:t>
            </a:r>
            <a:r>
              <a:rPr lang="en-US" altLang="zh-CN" kern="0" dirty="0" err="1" smtClean="0">
                <a:latin typeface="+mn-lt"/>
              </a:rPr>
              <a:t>pvector</a:t>
            </a:r>
            <a:r>
              <a:rPr lang="en-US" altLang="zh-CN" kern="0" dirty="0" smtClean="0">
                <a:latin typeface="+mn-lt"/>
              </a:rPr>
              <a:t>-&gt;n; 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temp = data[</a:t>
            </a:r>
            <a:r>
              <a:rPr lang="en-US" altLang="zh-CN" kern="0" dirty="0" err="1" smtClean="0">
                <a:latin typeface="+mn-lt"/>
              </a:rPr>
              <a:t>i</a:t>
            </a:r>
            <a:r>
              <a:rPr lang="en-US" altLang="zh-CN" kern="0" dirty="0" smtClean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for( </a:t>
            </a: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 smtClean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if( data[ j].key &gt; </a:t>
            </a:r>
            <a:r>
              <a:rPr lang="en-US" altLang="zh-CN" kern="0" dirty="0" err="1" smtClean="0"/>
              <a:t>temp.key</a:t>
            </a:r>
            <a:r>
              <a:rPr lang="en-US" altLang="zh-CN" kern="0" dirty="0" smtClean="0"/>
              <a:t> </a:t>
            </a:r>
            <a:r>
              <a:rPr lang="en-US" altLang="zh-CN" kern="0" dirty="0" smtClean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     </a:t>
            </a:r>
            <a:r>
              <a:rPr lang="en-US" altLang="zh-CN" kern="0" dirty="0" smtClean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 smtClean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59607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990099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若 </a:t>
            </a:r>
            <a:r>
              <a:rPr lang="en-US" altLang="zh-CN" sz="2600" kern="0" dirty="0" smtClean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 smtClean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1524000"/>
            <a:ext cx="34163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//temp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：待插入记录</a:t>
            </a:r>
            <a:r>
              <a:rPr lang="en-US" altLang="zh-CN" sz="2600" kern="0" dirty="0" err="1" smtClean="0">
                <a:solidFill>
                  <a:srgbClr val="008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008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4495800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8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 smtClean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035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C00000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 smtClean="0">
                <a:solidFill>
                  <a:srgbClr val="C00000"/>
                </a:solidFill>
              </a:rPr>
              <a:t>j+1</a:t>
            </a:r>
            <a:r>
              <a:rPr lang="zh-CN" altLang="en-US" sz="2600" kern="0" dirty="0" smtClean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 smtClean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 smtClean="0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 smtClean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3429000"/>
            <a:ext cx="5334000" cy="2133600"/>
          </a:xfrm>
          <a:prstGeom prst="rect">
            <a:avLst/>
          </a:prstGeom>
          <a:solidFill>
            <a:srgbClr val="FF0000">
              <a:alpha val="1607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为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n-1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9600" y="3387060"/>
            <a:ext cx="404309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 smtClean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 smtClean="0">
                <a:solidFill>
                  <a:srgbClr val="0000CC"/>
                </a:solidFill>
              </a:rPr>
              <a:t>i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i-1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 smtClean="0">
                <a:solidFill>
                  <a:srgbClr val="0000CC"/>
                </a:solidFill>
              </a:rPr>
              <a:t>i-2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 smtClean="0">
              <a:solidFill>
                <a:srgbClr val="0000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7800" y="1905000"/>
            <a:ext cx="7162800" cy="121920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for( j=i-1; </a:t>
            </a:r>
            <a:r>
              <a:rPr lang="en-US" altLang="zh-CN" kern="0" dirty="0" err="1" smtClean="0">
                <a:solidFill>
                  <a:schemeClr val="bg1"/>
                </a:solidFill>
              </a:rPr>
              <a:t>temp.key</a:t>
            </a:r>
            <a:r>
              <a:rPr lang="en-US" altLang="zh-CN" kern="0" dirty="0" smtClean="0">
                <a:solidFill>
                  <a:schemeClr val="bg1"/>
                </a:solidFill>
              </a:rPr>
              <a:t>&lt;data[ j].key &amp;&amp; j&gt;=0; j--)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</a:rPr>
              <a:t>      data[ j+1] = data[ j]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16075</TotalTime>
  <Words>3602</Words>
  <Application>Microsoft Office PowerPoint</Application>
  <PresentationFormat>全屏显示(4:3)</PresentationFormat>
  <Paragraphs>579</Paragraphs>
  <Slides>31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8.1 基本概念</vt:lpstr>
      <vt:lpstr>8.2 插入排序</vt:lpstr>
      <vt:lpstr>8.2 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 -- 技巧(补充)</vt:lpstr>
      <vt:lpstr>8.2.1 直接插入排序 -- 技巧(补充)</vt:lpstr>
      <vt:lpstr>8.2.3 表插入排序</vt:lpstr>
      <vt:lpstr>8.2.3 表插入排序</vt:lpstr>
      <vt:lpstr>PowerPoint 演示文稿</vt:lpstr>
      <vt:lpstr>PowerPoint 演示文稿</vt:lpstr>
      <vt:lpstr>8.2.2 二分插入排序</vt:lpstr>
      <vt:lpstr>8.2.2 二分插入排序</vt:lpstr>
      <vt:lpstr>PowerPoint 演示文稿</vt:lpstr>
      <vt:lpstr>PowerPoint 演示文稿</vt:lpstr>
      <vt:lpstr>8.2.2 二分插入排序—代价分析</vt:lpstr>
      <vt:lpstr>8.2.4 Shell排序（希尔排序）</vt:lpstr>
      <vt:lpstr>8.2.4 Shell排序（希尔排序）</vt:lpstr>
      <vt:lpstr>8.2.4 Shell排序（希尔排序）</vt:lpstr>
      <vt:lpstr>8.2.4 Shell排序（希尔排序）</vt:lpstr>
      <vt:lpstr>8.2.4 Shell排序（希尔排序）</vt:lpstr>
      <vt:lpstr>8.2.4 Shell排序 -- 算法实现</vt:lpstr>
      <vt:lpstr>PowerPoint 演示文稿</vt:lpstr>
      <vt:lpstr>小 结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2997</cp:revision>
  <cp:lastPrinted>1601-01-01T00:00:00Z</cp:lastPrinted>
  <dcterms:created xsi:type="dcterms:W3CDTF">1601-01-01T00:00:00Z</dcterms:created>
  <dcterms:modified xsi:type="dcterms:W3CDTF">2021-06-03T04:53:10Z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