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9" r:id="rId3"/>
    <p:sldId id="260" r:id="rId4"/>
    <p:sldId id="293" r:id="rId5"/>
    <p:sldId id="261" r:id="rId6"/>
    <p:sldId id="295" r:id="rId7"/>
    <p:sldId id="353" r:id="rId8"/>
    <p:sldId id="296" r:id="rId9"/>
    <p:sldId id="302" r:id="rId10"/>
    <p:sldId id="297" r:id="rId11"/>
    <p:sldId id="354" r:id="rId12"/>
    <p:sldId id="355" r:id="rId13"/>
    <p:sldId id="303" r:id="rId14"/>
    <p:sldId id="300" r:id="rId15"/>
    <p:sldId id="304" r:id="rId16"/>
    <p:sldId id="357" r:id="rId17"/>
    <p:sldId id="306" r:id="rId18"/>
    <p:sldId id="358" r:id="rId19"/>
    <p:sldId id="359" r:id="rId20"/>
    <p:sldId id="377" r:id="rId21"/>
    <p:sldId id="360" r:id="rId22"/>
    <p:sldId id="309" r:id="rId23"/>
    <p:sldId id="320" r:id="rId24"/>
    <p:sldId id="361" r:id="rId25"/>
    <p:sldId id="362" r:id="rId26"/>
    <p:sldId id="311" r:id="rId27"/>
    <p:sldId id="313" r:id="rId28"/>
    <p:sldId id="314" r:id="rId29"/>
    <p:sldId id="315" r:id="rId30"/>
    <p:sldId id="294" r:id="rId31"/>
    <p:sldId id="363" r:id="rId32"/>
    <p:sldId id="317" r:id="rId33"/>
    <p:sldId id="364" r:id="rId34"/>
    <p:sldId id="319" r:id="rId35"/>
    <p:sldId id="321" r:id="rId36"/>
    <p:sldId id="323" r:id="rId37"/>
    <p:sldId id="366" r:id="rId38"/>
    <p:sldId id="326" r:id="rId39"/>
    <p:sldId id="328" r:id="rId40"/>
    <p:sldId id="329" r:id="rId41"/>
    <p:sldId id="330" r:id="rId42"/>
    <p:sldId id="367" r:id="rId43"/>
    <p:sldId id="368" r:id="rId44"/>
    <p:sldId id="335" r:id="rId45"/>
    <p:sldId id="340" r:id="rId46"/>
    <p:sldId id="336" r:id="rId47"/>
    <p:sldId id="338" r:id="rId48"/>
    <p:sldId id="369" r:id="rId49"/>
    <p:sldId id="343" r:id="rId50"/>
    <p:sldId id="344" r:id="rId51"/>
    <p:sldId id="370" r:id="rId52"/>
    <p:sldId id="346" r:id="rId53"/>
    <p:sldId id="372" r:id="rId54"/>
    <p:sldId id="341" r:id="rId55"/>
    <p:sldId id="373" r:id="rId56"/>
    <p:sldId id="374" r:id="rId57"/>
    <p:sldId id="347" r:id="rId58"/>
    <p:sldId id="316" r:id="rId59"/>
    <p:sldId id="349" r:id="rId60"/>
    <p:sldId id="351" r:id="rId61"/>
    <p:sldId id="376" r:id="rId62"/>
    <p:sldId id="365" r:id="rId63"/>
    <p:sldId id="375" r:id="rId64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8E"/>
    <a:srgbClr val="CFFFB7"/>
    <a:srgbClr val="B2FF8B"/>
    <a:srgbClr val="00763B"/>
    <a:srgbClr val="CCCCCC"/>
    <a:srgbClr val="007400"/>
    <a:srgbClr val="008A00"/>
    <a:srgbClr val="009E00"/>
    <a:srgbClr val="009600"/>
    <a:srgbClr val="00A8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>
      <p:cViewPr varScale="1">
        <p:scale>
          <a:sx n="65" d="100"/>
          <a:sy n="65" d="100"/>
        </p:scale>
        <p:origin x="-9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B22BB-98C9-466F-8D3E-2EEF9CCA0981}" type="datetimeFigureOut">
              <a:rPr lang="zh-CN" altLang="en-US" smtClean="0"/>
              <a:pPr/>
              <a:t>2021-3-10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AB181-4FA3-4559-B817-DDA367916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AB181-4FA3-4559-B817-DDA36791606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AB181-4FA3-4559-B817-DDA36791606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AB181-4FA3-4559-B817-DDA36791606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AB181-4FA3-4559-B817-DDA36791606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AB181-4FA3-4559-B817-DDA36791606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AB181-4FA3-4559-B817-DDA36791606D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A0A35-1E89-4F84-A97C-6DCF58654A4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07D00-CC95-45DB-99D4-A831062C2E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C649B-4621-4601-9009-83486D07EB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412519A-4D4C-49AD-B978-E9F767E2C9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B0E03-7EEF-43FC-A93F-616F435479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5B5B0-0983-4C26-BE0D-F8B8882AFE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37113-FBF7-47F6-9D57-8AF3B42F9D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2D253D-356F-446F-A5E1-12640B89F9E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02750-B3DB-4CD8-967A-8F4629E70F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DDD55-2A31-48BC-AA1D-4232666A29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B584C-9788-4CDA-900E-640BDA4A86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1B298-2C3E-43CA-A747-BF978813BE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3F65F2D4-4772-4B2A-B7AD-1FE2029B52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2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线性表</a:t>
            </a: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+mj-lt"/>
              </a:rPr>
              <a:t>     第</a:t>
            </a:r>
            <a:r>
              <a:rPr kumimoji="1" lang="en-US" altLang="zh-CN" sz="4400" dirty="0">
                <a:solidFill>
                  <a:srgbClr val="292929"/>
                </a:solidFill>
                <a:latin typeface="+mj-lt"/>
              </a:rPr>
              <a:t>3</a:t>
            </a: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讲：线性表的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+mj-lt"/>
              </a:rPr>
              <a:t>概念与表示</a:t>
            </a:r>
            <a:endParaRPr kumimoji="1" lang="zh-CN" altLang="en-US" sz="4400" dirty="0">
              <a:solidFill>
                <a:srgbClr val="292929"/>
              </a:solidFill>
              <a:latin typeface="+mj-lt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67B4"/>
                </a:solidFill>
                <a:latin typeface="黑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2.1 </a:t>
            </a:r>
            <a:r>
              <a:rPr lang="zh-CN" altLang="en-US" dirty="0">
                <a:ea typeface="黑体" pitchFamily="2" charset="-122"/>
              </a:rPr>
              <a:t>线性表的抽象数据类型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0438"/>
            <a:ext cx="8458200" cy="2392362"/>
          </a:xfrm>
        </p:spPr>
        <p:txBody>
          <a:bodyPr/>
          <a:lstStyle/>
          <a:p>
            <a:pPr>
              <a:lnSpc>
                <a:spcPct val="120000"/>
              </a:lnSpc>
              <a:buSzPct val="75000"/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00518E"/>
                </a:solidFill>
                <a:ea typeface="黑体" pitchFamily="2" charset="-122"/>
              </a:rPr>
              <a:t> 设</a:t>
            </a:r>
            <a:endParaRPr lang="zh-CN" altLang="en-US" dirty="0">
              <a:solidFill>
                <a:srgbClr val="00518E"/>
              </a:solidFill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ea typeface="黑体" pitchFamily="2" charset="-122"/>
              </a:rPr>
              <a:t>    线性表</a:t>
            </a:r>
            <a:r>
              <a:rPr lang="zh-CN" altLang="en-US" dirty="0">
                <a:ea typeface="黑体" pitchFamily="2" charset="-122"/>
              </a:rPr>
              <a:t>类型：</a:t>
            </a:r>
            <a:r>
              <a:rPr lang="en-US" altLang="zh-CN" dirty="0">
                <a:solidFill>
                  <a:srgbClr val="00518E"/>
                </a:solidFill>
                <a:ea typeface="黑体" pitchFamily="2" charset="-122"/>
              </a:rPr>
              <a:t>List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ea typeface="黑体" pitchFamily="2" charset="-122"/>
              </a:rPr>
              <a:t>    其中</a:t>
            </a:r>
            <a:r>
              <a:rPr lang="zh-CN" altLang="en-US" dirty="0">
                <a:ea typeface="黑体" pitchFamily="2" charset="-122"/>
              </a:rPr>
              <a:t>数据元素类型：</a:t>
            </a:r>
            <a:r>
              <a:rPr lang="en-US" altLang="zh-CN" dirty="0" err="1">
                <a:solidFill>
                  <a:srgbClr val="00518E"/>
                </a:solidFill>
                <a:ea typeface="黑体" pitchFamily="2" charset="-122"/>
              </a:rPr>
              <a:t>DataType</a:t>
            </a:r>
            <a:endParaRPr lang="en-US" altLang="zh-CN" dirty="0">
              <a:solidFill>
                <a:srgbClr val="00518E"/>
              </a:solidFill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ea typeface="黑体" pitchFamily="2" charset="-122"/>
              </a:rPr>
              <a:t>    下标</a:t>
            </a:r>
            <a:r>
              <a:rPr lang="zh-CN" altLang="en-US" dirty="0">
                <a:ea typeface="黑体" pitchFamily="2" charset="-122"/>
              </a:rPr>
              <a:t>类型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solidFill>
                  <a:srgbClr val="00518E"/>
                </a:solidFill>
                <a:ea typeface="黑体" pitchFamily="2" charset="-122"/>
              </a:rPr>
              <a:t>Index</a:t>
            </a:r>
            <a:endParaRPr lang="en-US" altLang="zh-CN" dirty="0">
              <a:solidFill>
                <a:srgbClr val="00518E"/>
              </a:solidFill>
              <a:ea typeface="黑体" pitchFamily="2" charset="-122"/>
            </a:endParaRPr>
          </a:p>
        </p:txBody>
      </p:sp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57200" y="4186200"/>
            <a:ext cx="8458200" cy="69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/>
              <a:t>  </a:t>
            </a:r>
            <a:r>
              <a:rPr lang="en-US" altLang="zh-CN" sz="3200" dirty="0" smtClean="0"/>
              <a:t>   1</a:t>
            </a:r>
            <a:r>
              <a:rPr lang="en-US" altLang="zh-CN" sz="3200" dirty="0"/>
              <a:t>. </a:t>
            </a:r>
            <a:r>
              <a:rPr lang="zh-CN" altLang="en-US" sz="3200" dirty="0" smtClean="0"/>
              <a:t>建</a:t>
            </a:r>
            <a:r>
              <a:rPr lang="zh-CN" altLang="en-US" sz="3200" dirty="0"/>
              <a:t>空表：</a:t>
            </a:r>
            <a:r>
              <a:rPr lang="en-US" altLang="zh-CN" sz="3200" dirty="0">
                <a:solidFill>
                  <a:srgbClr val="00518E"/>
                </a:solidFill>
              </a:rPr>
              <a:t>List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 err="1"/>
              <a:t>createNullList</a:t>
            </a:r>
            <a:r>
              <a:rPr lang="en-US" altLang="zh-CN" sz="3200" dirty="0"/>
              <a:t>(</a:t>
            </a:r>
            <a:r>
              <a:rPr lang="en-US" altLang="zh-CN" sz="3200" dirty="0">
                <a:solidFill>
                  <a:srgbClr val="00518E"/>
                </a:solidFill>
              </a:rPr>
              <a:t>void</a:t>
            </a:r>
            <a:r>
              <a:rPr lang="en-US" altLang="zh-CN" sz="3200" dirty="0"/>
              <a:t>)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57200" y="4827600"/>
            <a:ext cx="8458200" cy="1192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>
                <a:solidFill>
                  <a:srgbClr val="008241"/>
                </a:solidFill>
              </a:rPr>
              <a:t>    </a:t>
            </a:r>
            <a:r>
              <a:rPr lang="en-US" altLang="zh-CN" sz="3200" dirty="0" smtClean="0"/>
              <a:t> 2</a:t>
            </a:r>
            <a:r>
              <a:rPr lang="en-US" altLang="zh-CN" sz="3200" dirty="0"/>
              <a:t>. </a:t>
            </a:r>
            <a:r>
              <a:rPr lang="zh-CN" altLang="en-US" sz="3200" dirty="0" smtClean="0"/>
              <a:t>在下标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处插入元素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： </a:t>
            </a:r>
            <a:endParaRPr lang="en-US" altLang="zh-CN" sz="32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/>
              <a:t>         </a:t>
            </a:r>
            <a:r>
              <a:rPr lang="en-US" altLang="zh-CN" sz="3200" dirty="0" err="1" smtClean="0">
                <a:solidFill>
                  <a:srgbClr val="00518E"/>
                </a:solidFill>
              </a:rPr>
              <a:t>int</a:t>
            </a:r>
            <a:r>
              <a:rPr lang="en-US" altLang="zh-CN" sz="3200" dirty="0" smtClean="0">
                <a:solidFill>
                  <a:srgbClr val="00518E"/>
                </a:solidFill>
              </a:rPr>
              <a:t> </a:t>
            </a:r>
            <a:r>
              <a:rPr lang="en-US" altLang="zh-CN" sz="3200" dirty="0"/>
              <a:t>insert(</a:t>
            </a:r>
            <a:r>
              <a:rPr lang="en-US" altLang="zh-CN" sz="3200" dirty="0">
                <a:solidFill>
                  <a:srgbClr val="00518E"/>
                </a:solidFill>
              </a:rPr>
              <a:t>List </a:t>
            </a:r>
            <a:r>
              <a:rPr lang="en-US" altLang="zh-CN" sz="3200" dirty="0" err="1"/>
              <a:t>list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518E"/>
                </a:solidFill>
              </a:rPr>
              <a:t>Index</a:t>
            </a:r>
            <a:r>
              <a:rPr lang="en-US" altLang="zh-CN" sz="3200" dirty="0"/>
              <a:t> p, </a:t>
            </a:r>
            <a:r>
              <a:rPr lang="en-US" altLang="zh-CN" sz="3200" dirty="0" err="1">
                <a:solidFill>
                  <a:srgbClr val="00518E"/>
                </a:solidFill>
              </a:rPr>
              <a:t>DataType</a:t>
            </a:r>
            <a:r>
              <a:rPr lang="en-US" altLang="zh-CN" sz="3200" dirty="0"/>
              <a:t> x</a:t>
            </a:r>
            <a:r>
              <a:rPr lang="en-US" altLang="zh-CN" sz="3200" dirty="0" smtClean="0"/>
              <a:t>)</a:t>
            </a:r>
            <a:endParaRPr lang="en-US" altLang="zh-CN" sz="3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3475038"/>
            <a:ext cx="8458200" cy="7159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线性表上的操作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2.1 </a:t>
            </a:r>
            <a:r>
              <a:rPr lang="zh-CN" altLang="en-US" dirty="0">
                <a:ea typeface="黑体" pitchFamily="2" charset="-122"/>
              </a:rPr>
              <a:t>线性表的抽象数据类型</a:t>
            </a:r>
          </a:p>
        </p:txBody>
      </p:sp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81000" y="1676400"/>
            <a:ext cx="8458200" cy="11938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</a:t>
            </a:r>
            <a:r>
              <a:rPr lang="en-US" altLang="zh-CN" sz="3200" dirty="0" smtClean="0"/>
              <a:t>   3. </a:t>
            </a:r>
            <a:r>
              <a:rPr lang="zh-CN" altLang="en-US" sz="3200" dirty="0" smtClean="0"/>
              <a:t>按位置删除：</a:t>
            </a:r>
            <a:endParaRPr lang="en-US" altLang="zh-CN" sz="3200" dirty="0" smtClean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   </a:t>
            </a:r>
            <a:r>
              <a:rPr lang="en-US" altLang="zh-CN" sz="3200" dirty="0" smtClean="0">
                <a:solidFill>
                  <a:srgbClr val="00518E"/>
                </a:solidFill>
              </a:rPr>
              <a:t> </a:t>
            </a:r>
            <a:r>
              <a:rPr lang="en-US" altLang="zh-CN" sz="3200" dirty="0" err="1" smtClean="0">
                <a:solidFill>
                  <a:srgbClr val="00518E"/>
                </a:solidFill>
              </a:rPr>
              <a:t>int</a:t>
            </a:r>
            <a:r>
              <a:rPr lang="en-US" altLang="zh-CN" sz="3200" dirty="0" smtClean="0">
                <a:solidFill>
                  <a:srgbClr val="00518E"/>
                </a:solidFill>
              </a:rPr>
              <a:t> </a:t>
            </a:r>
            <a:r>
              <a:rPr lang="en-US" altLang="zh-CN" sz="3200" dirty="0" smtClean="0"/>
              <a:t>delete(</a:t>
            </a:r>
            <a:r>
              <a:rPr lang="en-US" altLang="zh-CN" sz="3200" dirty="0" smtClean="0">
                <a:solidFill>
                  <a:srgbClr val="00518E"/>
                </a:solidFill>
              </a:rPr>
              <a:t>List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list</a:t>
            </a:r>
            <a:r>
              <a:rPr lang="en-US" altLang="zh-CN" sz="3200" dirty="0" smtClean="0"/>
              <a:t>,</a:t>
            </a:r>
            <a:r>
              <a:rPr lang="en-US" altLang="zh-CN" sz="3200" dirty="0" smtClean="0">
                <a:solidFill>
                  <a:srgbClr val="00518E"/>
                </a:solidFill>
              </a:rPr>
              <a:t> Index </a:t>
            </a:r>
            <a:r>
              <a:rPr lang="en-US" altLang="zh-CN" sz="3200" dirty="0" smtClean="0"/>
              <a:t>p)</a:t>
            </a:r>
            <a:endParaRPr lang="en-US" altLang="zh-CN" sz="3200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2794038"/>
            <a:ext cx="8458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en-US" altLang="zh-CN" sz="3200" dirty="0" smtClean="0"/>
              <a:t> 4. </a:t>
            </a:r>
            <a:r>
              <a:rPr lang="zh-CN" altLang="en-US" sz="3200" dirty="0" smtClean="0"/>
              <a:t>按元素值删除：</a:t>
            </a:r>
            <a:endParaRPr lang="en-US" altLang="zh-CN" sz="3200" dirty="0" smtClean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     </a:t>
            </a:r>
            <a:r>
              <a:rPr lang="en-US" altLang="zh-CN" sz="3200" dirty="0" smtClean="0">
                <a:solidFill>
                  <a:srgbClr val="00518E"/>
                </a:solidFill>
                <a:latin typeface="+mj-lt"/>
              </a:rPr>
              <a:t> </a:t>
            </a:r>
            <a:r>
              <a:rPr lang="en-US" altLang="zh-CN" sz="3200" dirty="0" err="1" smtClean="0">
                <a:solidFill>
                  <a:srgbClr val="00518E"/>
                </a:solidFill>
                <a:latin typeface="+mj-lt"/>
              </a:rPr>
              <a:t>int</a:t>
            </a:r>
            <a:r>
              <a:rPr lang="en-US" altLang="zh-CN" sz="3200" dirty="0" smtClean="0">
                <a:solidFill>
                  <a:srgbClr val="00518E"/>
                </a:solidFill>
                <a:latin typeface="+mj-lt"/>
              </a:rPr>
              <a:t> </a:t>
            </a:r>
            <a:r>
              <a:rPr lang="en-US" altLang="zh-CN" sz="3200" dirty="0" smtClean="0">
                <a:latin typeface="+mj-lt"/>
              </a:rPr>
              <a:t>delete(</a:t>
            </a:r>
            <a:r>
              <a:rPr lang="en-US" altLang="zh-CN" sz="3200" dirty="0" smtClean="0">
                <a:solidFill>
                  <a:srgbClr val="00518E"/>
                </a:solidFill>
                <a:latin typeface="+mj-lt"/>
              </a:rPr>
              <a:t>List </a:t>
            </a:r>
            <a:r>
              <a:rPr lang="en-US" altLang="zh-CN" sz="3200" dirty="0" err="1" smtClean="0">
                <a:latin typeface="+mj-lt"/>
              </a:rPr>
              <a:t>list</a:t>
            </a:r>
            <a:r>
              <a:rPr lang="en-US" altLang="zh-CN" sz="3200" dirty="0" smtClean="0">
                <a:latin typeface="+mj-lt"/>
              </a:rPr>
              <a:t>, </a:t>
            </a:r>
            <a:r>
              <a:rPr lang="en-US" altLang="zh-CN" sz="3200" dirty="0" err="1" smtClean="0">
                <a:solidFill>
                  <a:srgbClr val="00518E"/>
                </a:solidFill>
                <a:latin typeface="+mj-lt"/>
              </a:rPr>
              <a:t>DataType</a:t>
            </a:r>
            <a:r>
              <a:rPr lang="en-US" altLang="zh-CN" sz="3200" dirty="0" smtClean="0">
                <a:latin typeface="+mj-lt"/>
              </a:rPr>
              <a:t> x)</a:t>
            </a:r>
            <a:endParaRPr lang="en-US" altLang="zh-CN" sz="3200" dirty="0">
              <a:latin typeface="+mj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8458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线性表上的操作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518E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1000" y="3937038"/>
            <a:ext cx="8458200" cy="13207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  </a:t>
            </a:r>
            <a:r>
              <a:rPr lang="en-US" altLang="zh-CN" sz="3200" dirty="0" smtClean="0"/>
              <a:t> 5. </a:t>
            </a:r>
            <a:r>
              <a:rPr lang="zh-CN" altLang="en-US" sz="3200" dirty="0" smtClean="0"/>
              <a:t>查找值为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的元素，并返回其下标：</a:t>
            </a:r>
            <a:endParaRPr lang="en-US" altLang="zh-CN" sz="3200" dirty="0" smtClean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    </a:t>
            </a:r>
            <a:r>
              <a:rPr lang="en-US" altLang="zh-CN" sz="3200" dirty="0" smtClean="0">
                <a:solidFill>
                  <a:srgbClr val="00518E"/>
                </a:solidFill>
              </a:rPr>
              <a:t>Index</a:t>
            </a:r>
            <a:r>
              <a:rPr lang="en-US" altLang="zh-CN" sz="3200" dirty="0" smtClean="0"/>
              <a:t> locate(</a:t>
            </a:r>
            <a:r>
              <a:rPr lang="en-US" altLang="zh-CN" sz="3200" dirty="0" smtClean="0">
                <a:solidFill>
                  <a:srgbClr val="00518E"/>
                </a:solidFill>
              </a:rPr>
              <a:t>List </a:t>
            </a:r>
            <a:r>
              <a:rPr lang="en-US" altLang="zh-CN" sz="3200" dirty="0" err="1" smtClean="0"/>
              <a:t>list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>
                <a:solidFill>
                  <a:srgbClr val="00518E"/>
                </a:solidFill>
              </a:rPr>
              <a:t>DataType</a:t>
            </a:r>
            <a:r>
              <a:rPr lang="en-US" altLang="zh-CN" sz="3200" dirty="0" smtClean="0"/>
              <a:t> x)</a:t>
            </a:r>
            <a:endParaRPr lang="en-US" altLang="zh-CN" sz="3200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81000" y="5176800"/>
            <a:ext cx="8458200" cy="69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</a:t>
            </a:r>
            <a:r>
              <a:rPr lang="en-US" altLang="zh-CN" sz="3200" dirty="0" smtClean="0"/>
              <a:t>   6. </a:t>
            </a:r>
            <a:r>
              <a:rPr lang="zh-CN" altLang="en-US" sz="3200" dirty="0" smtClean="0"/>
              <a:t>判断表空：</a:t>
            </a:r>
            <a:r>
              <a:rPr lang="en-US" altLang="zh-CN" sz="3200" dirty="0">
                <a:solidFill>
                  <a:srgbClr val="00518E"/>
                </a:solidFill>
              </a:rPr>
              <a:t>List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createNullList</a:t>
            </a:r>
            <a:r>
              <a:rPr lang="en-US" altLang="zh-CN" sz="3200" dirty="0"/>
              <a:t>(</a:t>
            </a:r>
            <a:r>
              <a:rPr lang="en-US" altLang="zh-CN" sz="3200" dirty="0">
                <a:solidFill>
                  <a:srgbClr val="00518E"/>
                </a:solidFill>
              </a:rPr>
              <a:t>void</a:t>
            </a:r>
            <a:r>
              <a:rPr lang="en-US" altLang="zh-CN" sz="32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线性表的数据结构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33400" y="1150038"/>
            <a:ext cx="8610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dirty="0" smtClean="0">
                <a:sym typeface="Wingdings" pitchFamily="2" charset="2"/>
              </a:rPr>
              <a:t>逻辑</a:t>
            </a:r>
            <a:r>
              <a:rPr lang="zh-CN" altLang="en-US" sz="3200" dirty="0">
                <a:sym typeface="Wingdings" pitchFamily="2" charset="2"/>
              </a:rPr>
              <a:t>结构为线性结构</a:t>
            </a:r>
            <a:endParaRPr lang="zh-CN" altLang="en-US" sz="32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3400" y="31242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存储结构 </a:t>
            </a:r>
            <a:r>
              <a:rPr lang="en-US" altLang="zh-CN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?</a:t>
            </a:r>
            <a:endParaRPr lang="zh-CN" altLang="en-US" sz="3200" dirty="0">
              <a:solidFill>
                <a:srgbClr val="00518E"/>
              </a:solidFill>
              <a:latin typeface="+mj-lt"/>
            </a:endParaRP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990600" y="2018400"/>
            <a:ext cx="649288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2247600" y="20190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9" name="Oval 13"/>
          <p:cNvSpPr>
            <a:spLocks noChangeArrowheads="1"/>
          </p:cNvSpPr>
          <p:nvPr/>
        </p:nvSpPr>
        <p:spPr bwMode="auto">
          <a:xfrm>
            <a:off x="3625850" y="20190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20" name="Oval 14"/>
          <p:cNvSpPr>
            <a:spLocks noChangeArrowheads="1"/>
          </p:cNvSpPr>
          <p:nvPr/>
        </p:nvSpPr>
        <p:spPr bwMode="auto">
          <a:xfrm>
            <a:off x="4953000" y="20190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1" name="Oval 15"/>
          <p:cNvSpPr>
            <a:spLocks noChangeArrowheads="1"/>
          </p:cNvSpPr>
          <p:nvPr/>
        </p:nvSpPr>
        <p:spPr bwMode="auto">
          <a:xfrm>
            <a:off x="6289675" y="20190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cxnSp>
        <p:nvCxnSpPr>
          <p:cNvPr id="22" name="直接连接符 21"/>
          <p:cNvCxnSpPr>
            <a:stCxn id="17" idx="6"/>
            <a:endCxn id="18" idx="2"/>
          </p:cNvCxnSpPr>
          <p:nvPr/>
        </p:nvCxnSpPr>
        <p:spPr bwMode="auto">
          <a:xfrm>
            <a:off x="1639888" y="2342400"/>
            <a:ext cx="607712" cy="6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8" idx="6"/>
            <a:endCxn id="19" idx="2"/>
          </p:cNvCxnSpPr>
          <p:nvPr/>
        </p:nvCxnSpPr>
        <p:spPr bwMode="auto">
          <a:xfrm>
            <a:off x="2895600" y="2343000"/>
            <a:ext cx="7302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19" idx="6"/>
            <a:endCxn id="20" idx="2"/>
          </p:cNvCxnSpPr>
          <p:nvPr/>
        </p:nvCxnSpPr>
        <p:spPr bwMode="auto">
          <a:xfrm>
            <a:off x="4273850" y="2343000"/>
            <a:ext cx="6791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 bwMode="auto">
          <a:xfrm>
            <a:off x="5601000" y="2343000"/>
            <a:ext cx="688675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533400" y="38100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基于</a:t>
            </a:r>
            <a:r>
              <a:rPr lang="zh-CN" altLang="en-US" sz="3200" dirty="0">
                <a:solidFill>
                  <a:srgbClr val="00518E"/>
                </a:solidFill>
                <a:latin typeface="+mj-lt"/>
                <a:sym typeface="Wingdings" pitchFamily="2" charset="2"/>
              </a:rPr>
              <a:t>存储</a:t>
            </a:r>
            <a:r>
              <a:rPr lang="zh-CN" altLang="en-US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结构，操作如何实现 </a:t>
            </a:r>
            <a:r>
              <a:rPr lang="en-US" altLang="zh-CN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?</a:t>
            </a:r>
            <a:endParaRPr lang="zh-CN" altLang="en-US" sz="3200" dirty="0">
              <a:solidFill>
                <a:srgbClr val="00518E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7" grpId="0" animBg="1"/>
      <p:bldP spid="18" grpId="0" animBg="1"/>
      <p:bldP spid="19" grpId="0" animBg="1"/>
      <p:bldP spid="20" grpId="0" animBg="1"/>
      <p:bldP spid="21" grpId="0" animBg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22" name="Line 30"/>
          <p:cNvSpPr>
            <a:spLocks noChangeShapeType="1"/>
          </p:cNvSpPr>
          <p:nvPr/>
        </p:nvSpPr>
        <p:spPr bwMode="auto">
          <a:xfrm>
            <a:off x="4267200" y="3718560"/>
            <a:ext cx="129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3" name="AutoShape 31"/>
          <p:cNvSpPr>
            <a:spLocks/>
          </p:cNvSpPr>
          <p:nvPr/>
        </p:nvSpPr>
        <p:spPr bwMode="auto">
          <a:xfrm>
            <a:off x="4038599" y="2575560"/>
            <a:ext cx="144000" cy="2286000"/>
          </a:xfrm>
          <a:prstGeom prst="rightBrace">
            <a:avLst>
              <a:gd name="adj1" fmla="val 24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37" name="Text Box 45"/>
          <p:cNvSpPr txBox="1">
            <a:spLocks noChangeArrowheads="1"/>
          </p:cNvSpPr>
          <p:nvPr/>
        </p:nvSpPr>
        <p:spPr bwMode="auto">
          <a:xfrm>
            <a:off x="7315200" y="3066314"/>
            <a:ext cx="1798637" cy="6694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zh-CN" altLang="en-US" sz="3000" dirty="0" smtClean="0">
                <a:solidFill>
                  <a:srgbClr val="C00000"/>
                </a:solidFill>
                <a:latin typeface="+mj-lt"/>
              </a:rPr>
              <a:t>地址</a:t>
            </a:r>
            <a:r>
              <a:rPr lang="en-US" altLang="zh-CN" sz="3000" dirty="0" smtClean="0">
                <a:solidFill>
                  <a:srgbClr val="C00000"/>
                </a:solidFill>
                <a:latin typeface="+mj-lt"/>
              </a:rPr>
              <a:t>?</a:t>
            </a:r>
            <a:endParaRPr lang="zh-CN" altLang="en-US" sz="3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9438" name="Text Box 46"/>
          <p:cNvSpPr txBox="1">
            <a:spLocks noChangeArrowheads="1"/>
          </p:cNvSpPr>
          <p:nvPr/>
        </p:nvSpPr>
        <p:spPr bwMode="auto">
          <a:xfrm>
            <a:off x="5562600" y="1356360"/>
            <a:ext cx="19050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000" dirty="0">
                <a:latin typeface="Times New Roman" pitchFamily="18" charset="0"/>
              </a:rPr>
              <a:t>内存空间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914400" y="2545080"/>
          <a:ext cx="30480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0</a:t>
                      </a:r>
                      <a:endParaRPr lang="zh-CN" altLang="en-US" sz="3200" b="0" baseline="-2500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200" b="0" baseline="-2500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… 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… …</a:t>
                      </a:r>
                      <a:endParaRPr lang="zh-CN" altLang="en-US" sz="3200" b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n-1</a:t>
                      </a:r>
                      <a:endParaRPr lang="zh-CN" altLang="en-US" sz="3200" b="0" baseline="-2500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</a:tr>
            </a:tbl>
          </a:graphicData>
        </a:graphic>
      </p:graphicFrame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2438400" y="1991082"/>
            <a:ext cx="19050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000" dirty="0" smtClean="0">
                <a:latin typeface="Times New Roman" pitchFamily="18" charset="0"/>
              </a:rPr>
              <a:t>记录</a:t>
            </a:r>
            <a:r>
              <a:rPr lang="en-US" altLang="zh-CN" sz="3000" dirty="0" smtClean="0">
                <a:latin typeface="Times New Roman" pitchFamily="18" charset="0"/>
              </a:rPr>
              <a:t>/</a:t>
            </a:r>
            <a:r>
              <a:rPr lang="zh-CN" altLang="en-US" sz="3000" dirty="0" smtClean="0">
                <a:latin typeface="Times New Roman" pitchFamily="18" charset="0"/>
              </a:rPr>
              <a:t>元素</a:t>
            </a:r>
            <a:endParaRPr lang="zh-CN" altLang="en-US" sz="3000" dirty="0">
              <a:latin typeface="Times New Roman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85800" y="1991082"/>
            <a:ext cx="18288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000" dirty="0" smtClean="0">
                <a:latin typeface="Times New Roman" pitchFamily="18" charset="0"/>
              </a:rPr>
              <a:t>逻辑位置</a:t>
            </a:r>
            <a:endParaRPr lang="zh-CN" altLang="en-US" sz="3000" dirty="0">
              <a:latin typeface="Times New Roman" pitchFamily="18" charset="0"/>
            </a:endParaRPr>
          </a:p>
        </p:txBody>
      </p:sp>
      <p:sp>
        <p:nvSpPr>
          <p:cNvPr id="26" name="Text Box 45"/>
          <p:cNvSpPr txBox="1">
            <a:spLocks noChangeArrowheads="1"/>
          </p:cNvSpPr>
          <p:nvPr/>
        </p:nvSpPr>
        <p:spPr bwMode="auto">
          <a:xfrm>
            <a:off x="4267200" y="3108960"/>
            <a:ext cx="1447800" cy="12464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zh-CN" altLang="en-US" sz="3000" dirty="0" smtClean="0">
                <a:solidFill>
                  <a:srgbClr val="00518E"/>
                </a:solidFill>
                <a:latin typeface="+mj-lt"/>
              </a:rPr>
              <a:t>顺序 </a:t>
            </a:r>
            <a:r>
              <a:rPr lang="en-US" altLang="zh-CN" sz="3000" dirty="0" smtClean="0">
                <a:solidFill>
                  <a:srgbClr val="00518E"/>
                </a:solidFill>
                <a:latin typeface="+mj-lt"/>
              </a:rPr>
              <a:t>or</a:t>
            </a:r>
            <a:endParaRPr lang="zh-CN" altLang="en-US" sz="3000" dirty="0">
              <a:solidFill>
                <a:srgbClr val="00518E"/>
              </a:solidFill>
              <a:latin typeface="+mj-lt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zh-CN" altLang="en-US" sz="3000" dirty="0" smtClean="0">
                <a:solidFill>
                  <a:srgbClr val="00518E"/>
                </a:solidFill>
                <a:latin typeface="+mj-lt"/>
              </a:rPr>
              <a:t>非顺序</a:t>
            </a:r>
            <a:endParaRPr lang="zh-CN" altLang="en-US" sz="3000" dirty="0">
              <a:solidFill>
                <a:srgbClr val="00518E"/>
              </a:solidFill>
              <a:latin typeface="+mj-lt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5676900" y="1889760"/>
          <a:ext cx="16383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</a:tblGrid>
              <a:tr h="520778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线性表的存储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2" grpId="0" animBg="1"/>
      <p:bldP spid="59437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066800"/>
            <a:ext cx="8534400" cy="2057400"/>
          </a:xfrm>
          <a:prstGeom prst="rect">
            <a:avLst/>
          </a:prstGeom>
          <a:solidFill>
            <a:srgbClr val="FFFFA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</a:rPr>
              <a:t>顺序存储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</a:rPr>
              <a:t>：</a:t>
            </a:r>
            <a:endParaRPr lang="en-US" altLang="zh-CN" sz="3200" dirty="0" smtClean="0">
              <a:solidFill>
                <a:srgbClr val="00518E"/>
              </a:solidFill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黑体" pitchFamily="2" charset="-122"/>
              </a:rPr>
              <a:t>  </a:t>
            </a:r>
            <a:r>
              <a:rPr lang="zh-CN" altLang="en-US" sz="3200" dirty="0" smtClean="0">
                <a:latin typeface="黑体" pitchFamily="2" charset="-122"/>
              </a:rPr>
              <a:t>用</a:t>
            </a:r>
            <a:r>
              <a:rPr lang="zh-CN" altLang="en-US" sz="3200" dirty="0">
                <a:latin typeface="黑体" pitchFamily="2" charset="-122"/>
              </a:rPr>
              <a:t>一</a:t>
            </a:r>
            <a:r>
              <a:rPr lang="zh-CN" altLang="en-US" sz="3200" dirty="0" smtClean="0">
                <a:latin typeface="黑体" pitchFamily="2" charset="-122"/>
              </a:rPr>
              <a:t>组</a:t>
            </a:r>
            <a:r>
              <a:rPr lang="zh-CN" altLang="en-US" sz="3200" dirty="0" smtClean="0">
                <a:solidFill>
                  <a:srgbClr val="C00000"/>
                </a:solidFill>
                <a:latin typeface="黑体" pitchFamily="2" charset="-122"/>
              </a:rPr>
              <a:t>连续</a:t>
            </a:r>
            <a:r>
              <a:rPr lang="zh-CN" altLang="en-US" sz="3200" dirty="0" smtClean="0">
                <a:latin typeface="黑体" pitchFamily="2" charset="-122"/>
              </a:rPr>
              <a:t>的</a:t>
            </a:r>
            <a:r>
              <a:rPr lang="zh-CN" altLang="en-US" sz="3200" dirty="0">
                <a:latin typeface="黑体" pitchFamily="2" charset="-122"/>
              </a:rPr>
              <a:t>内存单元</a:t>
            </a:r>
            <a:r>
              <a:rPr lang="zh-CN" altLang="en-US" sz="3200" dirty="0" smtClean="0">
                <a:latin typeface="黑体" pitchFamily="2" charset="-122"/>
              </a:rPr>
              <a:t>、按照</a:t>
            </a:r>
            <a:r>
              <a:rPr lang="zh-CN" altLang="en-US" sz="3200" dirty="0" smtClean="0">
                <a:solidFill>
                  <a:srgbClr val="C00000"/>
                </a:solidFill>
                <a:latin typeface="黑体" pitchFamily="2" charset="-122"/>
              </a:rPr>
              <a:t>逻辑顺序</a:t>
            </a:r>
            <a:r>
              <a:rPr lang="zh-CN" altLang="en-US" sz="3200" dirty="0" smtClean="0">
                <a:latin typeface="黑体" pitchFamily="2" charset="-122"/>
              </a:rPr>
              <a:t>、</a:t>
            </a:r>
            <a:endParaRPr lang="en-US" altLang="zh-CN" sz="3200" dirty="0" smtClean="0"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黑体" pitchFamily="2" charset="-122"/>
              </a:rPr>
              <a:t>  </a:t>
            </a:r>
            <a:r>
              <a:rPr lang="zh-CN" altLang="en-US" sz="3200" dirty="0" smtClean="0">
                <a:latin typeface="黑体" pitchFamily="2" charset="-122"/>
              </a:rPr>
              <a:t>依次</a:t>
            </a:r>
            <a:r>
              <a:rPr lang="zh-CN" altLang="en-US" sz="3200" dirty="0">
                <a:latin typeface="黑体" pitchFamily="2" charset="-122"/>
              </a:rPr>
              <a:t>存储线性表</a:t>
            </a:r>
            <a:r>
              <a:rPr lang="zh-CN" altLang="en-US" sz="3200" dirty="0" smtClean="0">
                <a:latin typeface="黑体" pitchFamily="2" charset="-122"/>
              </a:rPr>
              <a:t>中的元素 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顺序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表</a:t>
            </a:r>
            <a:r>
              <a:rPr lang="en-US" altLang="zh-CN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;</a:t>
            </a:r>
            <a:endParaRPr lang="zh-CN" altLang="en-US" sz="3200" dirty="0">
              <a:solidFill>
                <a:srgbClr val="00518E"/>
              </a:solidFill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57200" y="3200400"/>
            <a:ext cx="8534400" cy="251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</a:rPr>
              <a:t>链式存储</a:t>
            </a:r>
            <a:r>
              <a:rPr lang="zh-CN" altLang="en-US" sz="3200" dirty="0" smtClean="0">
                <a:solidFill>
                  <a:srgbClr val="00518E"/>
                </a:solidFill>
              </a:rPr>
              <a:t>：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   </a:t>
            </a:r>
            <a:r>
              <a:rPr lang="zh-CN" altLang="en-US" sz="3200" dirty="0" smtClean="0"/>
              <a:t>用</a:t>
            </a:r>
            <a:r>
              <a:rPr lang="zh-CN" altLang="en-US" sz="3200" dirty="0"/>
              <a:t>一组非连续的内存单元，分别存储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zh-CN" altLang="en-US" sz="3200" dirty="0" smtClean="0"/>
              <a:t>   用</a:t>
            </a:r>
            <a:r>
              <a:rPr lang="zh-CN" altLang="en-US" sz="3200" dirty="0" smtClean="0">
                <a:solidFill>
                  <a:srgbClr val="C00000"/>
                </a:solidFill>
              </a:rPr>
              <a:t>指针</a:t>
            </a:r>
            <a:r>
              <a:rPr lang="zh-CN" altLang="en-US" sz="3200" dirty="0" smtClean="0"/>
              <a:t>指示元素</a:t>
            </a:r>
            <a:r>
              <a:rPr lang="zh-CN" altLang="en-US" sz="3200" dirty="0"/>
              <a:t>之间的逻辑关系和存储地址 </a:t>
            </a: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   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链表</a:t>
            </a:r>
            <a:endParaRPr lang="zh-CN" altLang="en-US" sz="3200" dirty="0">
              <a:solidFill>
                <a:srgbClr val="00518E"/>
              </a:solidFill>
            </a:endParaRPr>
          </a:p>
          <a:p>
            <a:pPr marL="342900" indent="-342900"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线性表的存储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90538" y="990600"/>
            <a:ext cx="86534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518E"/>
                </a:solidFill>
                <a:latin typeface="+mj-lt"/>
              </a:rPr>
              <a:t> 逻辑相邻 </a:t>
            </a:r>
            <a:r>
              <a:rPr lang="en-US" altLang="zh-CN" sz="3200" dirty="0" smtClean="0">
                <a:solidFill>
                  <a:srgbClr val="00518E"/>
                </a:solidFill>
                <a:latin typeface="+mj-lt"/>
              </a:rPr>
              <a:t>&lt;=&gt;</a:t>
            </a:r>
            <a:r>
              <a:rPr lang="zh-CN" altLang="en-US" sz="3200" b="1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 </a:t>
            </a:r>
            <a:r>
              <a:rPr lang="zh-CN" altLang="en-US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物理相邻</a:t>
            </a:r>
            <a:r>
              <a:rPr lang="en-US" altLang="zh-CN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(</a:t>
            </a:r>
            <a:r>
              <a:rPr lang="zh-CN" altLang="en-US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存储位置相邻</a:t>
            </a:r>
            <a:r>
              <a:rPr lang="en-US" altLang="zh-CN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)</a:t>
            </a:r>
            <a:endParaRPr lang="en-US" altLang="zh-CN" sz="3200" dirty="0" smtClean="0">
              <a:solidFill>
                <a:srgbClr val="00518E"/>
              </a:solidFill>
              <a:latin typeface="+mj-lt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2.2 </a:t>
            </a:r>
            <a:r>
              <a:rPr lang="zh-CN" altLang="en-US" dirty="0" smtClean="0">
                <a:ea typeface="黑体" pitchFamily="2" charset="-122"/>
              </a:rPr>
              <a:t>顺序表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>
            <a:off x="3238501" y="4114800"/>
            <a:ext cx="129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31"/>
          <p:cNvSpPr>
            <a:spLocks/>
          </p:cNvSpPr>
          <p:nvPr/>
        </p:nvSpPr>
        <p:spPr bwMode="auto">
          <a:xfrm>
            <a:off x="3009900" y="2641878"/>
            <a:ext cx="144000" cy="2916000"/>
          </a:xfrm>
          <a:prstGeom prst="rightBrace">
            <a:avLst>
              <a:gd name="adj1" fmla="val 24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46"/>
          <p:cNvSpPr txBox="1">
            <a:spLocks noChangeArrowheads="1"/>
          </p:cNvSpPr>
          <p:nvPr/>
        </p:nvSpPr>
        <p:spPr bwMode="auto">
          <a:xfrm>
            <a:off x="4419600" y="1706562"/>
            <a:ext cx="19050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000" dirty="0">
                <a:latin typeface="Times New Roman" pitchFamily="18" charset="0"/>
              </a:rPr>
              <a:t>内存空间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23900" y="2611398"/>
          <a:ext cx="2209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0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0</a:t>
                      </a:r>
                      <a:endParaRPr lang="zh-CN" altLang="en-US" sz="3200" b="0" baseline="-2500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200" b="0" baseline="-2500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dirty="0" smtClean="0">
                          <a:solidFill>
                            <a:schemeClr val="bg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</a:t>
                      </a:r>
                      <a:r>
                        <a:rPr lang="en-US" altLang="zh-CN" sz="3200" b="0" kern="1200" baseline="-2500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  <a:cs typeface="+mn-cs"/>
                        </a:rPr>
                        <a:t>2</a:t>
                      </a:r>
                      <a:endParaRPr lang="zh-CN" altLang="en-US" sz="3200" b="0" kern="1200" baseline="-25000" dirty="0" smtClean="0">
                        <a:solidFill>
                          <a:schemeClr val="bg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… …</a:t>
                      </a:r>
                      <a:endParaRPr lang="zh-CN" altLang="en-US" sz="3200" b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n-1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n-1</a:t>
                      </a:r>
                      <a:endParaRPr lang="zh-CN" altLang="en-US" sz="3200" b="0" baseline="-2500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</a:tr>
            </a:tbl>
          </a:graphicData>
        </a:graphic>
      </p:graphicFrame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714500" y="2112684"/>
            <a:ext cx="11811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000" dirty="0" smtClean="0">
                <a:latin typeface="Times New Roman" pitchFamily="18" charset="0"/>
              </a:rPr>
              <a:t>元素</a:t>
            </a:r>
            <a:endParaRPr lang="zh-CN" altLang="en-US" sz="3000" dirty="0">
              <a:latin typeface="Times New Roman" pitchFamily="18" charset="0"/>
            </a:endParaRPr>
          </a:p>
        </p:txBody>
      </p:sp>
      <p:sp>
        <p:nvSpPr>
          <p:cNvPr id="22" name="Text Box 45"/>
          <p:cNvSpPr txBox="1">
            <a:spLocks noChangeArrowheads="1"/>
          </p:cNvSpPr>
          <p:nvPr/>
        </p:nvSpPr>
        <p:spPr bwMode="auto">
          <a:xfrm>
            <a:off x="3390900" y="3505200"/>
            <a:ext cx="11430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zh-CN" altLang="en-US" sz="3200" dirty="0" smtClean="0">
                <a:solidFill>
                  <a:srgbClr val="00518E"/>
                </a:solidFill>
                <a:latin typeface="+mj-lt"/>
              </a:rPr>
              <a:t>顺序</a:t>
            </a:r>
            <a:endParaRPr lang="zh-CN" altLang="en-US" sz="3200" dirty="0">
              <a:solidFill>
                <a:srgbClr val="00518E"/>
              </a:solidFill>
              <a:latin typeface="+mj-lt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686300" y="2194560"/>
          <a:ext cx="13335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</a:tblGrid>
              <a:tr h="520778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0</a:t>
                      </a:r>
                      <a:endParaRPr lang="zh-CN" altLang="en-US" sz="3200" b="0" baseline="-250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200" b="0" baseline="-250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</a:t>
                      </a:r>
                      <a:r>
                        <a:rPr lang="en-US" altLang="zh-CN" sz="3200" b="0" kern="1200" baseline="-250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  <a:cs typeface="+mn-cs"/>
                        </a:rPr>
                        <a:t>2</a:t>
                      </a:r>
                      <a:endParaRPr lang="zh-CN" altLang="en-US" sz="3200" b="0" kern="1200" baseline="-2500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… 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n-1</a:t>
                      </a:r>
                      <a:endParaRPr lang="zh-CN" altLang="en-US" sz="3200" b="0" baseline="-250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85800" y="2113002"/>
            <a:ext cx="9525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000" dirty="0" smtClean="0">
                <a:latin typeface="Times New Roman" pitchFamily="18" charset="0"/>
              </a:rPr>
              <a:t>下标</a:t>
            </a:r>
            <a:endParaRPr lang="zh-CN" altLang="en-US" sz="3000" dirty="0">
              <a:latin typeface="Times New Roman" pitchFamily="18" charset="0"/>
            </a:endParaRPr>
          </a:p>
        </p:txBody>
      </p:sp>
      <p:sp>
        <p:nvSpPr>
          <p:cNvPr id="26" name="Text Box 46"/>
          <p:cNvSpPr txBox="1">
            <a:spLocks noChangeArrowheads="1"/>
          </p:cNvSpPr>
          <p:nvPr/>
        </p:nvSpPr>
        <p:spPr bwMode="auto">
          <a:xfrm>
            <a:off x="6134100" y="1732002"/>
            <a:ext cx="19050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000" dirty="0" smtClean="0">
                <a:latin typeface="Times New Roman" pitchFamily="18" charset="0"/>
              </a:rPr>
              <a:t>地址</a:t>
            </a:r>
            <a:endParaRPr lang="zh-CN" altLang="en-US" sz="3000" dirty="0">
              <a:latin typeface="Times New Roman" pitchFamily="18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6019800" y="2194560"/>
          <a:ext cx="2895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520778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B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loc(k</a:t>
                      </a:r>
                      <a:r>
                        <a:rPr lang="en-US" altLang="zh-CN" sz="32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</a:t>
                      </a: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)</a:t>
                      </a:r>
                      <a:endParaRPr lang="zh-CN" altLang="en-US" sz="3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B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loc(k</a:t>
                      </a:r>
                      <a:r>
                        <a:rPr lang="en-US" altLang="zh-CN" sz="32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</a:t>
                      </a: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)</a:t>
                      </a: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  <a:cs typeface="+mn-cs"/>
                        </a:rPr>
                        <a:t>+</a:t>
                      </a:r>
                      <a:r>
                        <a:rPr lang="en-US" altLang="zh-CN" sz="3200" b="0" i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  <a:cs typeface="+mn-cs"/>
                        </a:rPr>
                        <a:t>c</a:t>
                      </a:r>
                      <a:endParaRPr lang="zh-CN" altLang="en-US" sz="3200" b="0" i="1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B"/>
                    </a:solidFill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loc(k</a:t>
                      </a:r>
                      <a:r>
                        <a:rPr lang="en-US" altLang="zh-CN" sz="32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</a:t>
                      </a: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)+2</a:t>
                      </a:r>
                      <a:r>
                        <a:rPr lang="en-US" altLang="zh-CN" sz="3200" b="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c</a:t>
                      </a:r>
                      <a:endParaRPr lang="zh-CN" altLang="en-US" sz="3200" b="0" i="1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B"/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B"/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loc(k</a:t>
                      </a:r>
                      <a:r>
                        <a:rPr lang="en-US" altLang="zh-CN" sz="32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</a:t>
                      </a: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)+(n-1)</a:t>
                      </a:r>
                      <a:r>
                        <a:rPr lang="en-US" altLang="zh-CN" sz="3200" b="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c</a:t>
                      </a:r>
                      <a:endParaRPr lang="zh-CN" altLang="en-US" sz="3200" b="0" i="1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B"/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/>
      <p:bldP spid="20" grpId="0"/>
      <p:bldP spid="22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90538" y="990600"/>
            <a:ext cx="86534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518E"/>
                </a:solidFill>
                <a:latin typeface="+mj-lt"/>
              </a:rPr>
              <a:t> 逻辑相邻 </a:t>
            </a:r>
            <a:r>
              <a:rPr lang="en-US" altLang="zh-CN" sz="3200" dirty="0" smtClean="0">
                <a:solidFill>
                  <a:srgbClr val="00518E"/>
                </a:solidFill>
                <a:latin typeface="+mj-lt"/>
              </a:rPr>
              <a:t>&lt;=&gt;</a:t>
            </a:r>
            <a:r>
              <a:rPr lang="zh-CN" altLang="en-US" sz="3200" b="1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 </a:t>
            </a:r>
            <a:r>
              <a:rPr lang="zh-CN" altLang="en-US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物理相邻</a:t>
            </a:r>
            <a:r>
              <a:rPr lang="en-US" altLang="zh-CN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(</a:t>
            </a:r>
            <a:r>
              <a:rPr lang="zh-CN" altLang="en-US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存储位置相邻</a:t>
            </a:r>
            <a:r>
              <a:rPr lang="en-US" altLang="zh-CN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)</a:t>
            </a:r>
            <a:endParaRPr lang="en-US" altLang="zh-CN" sz="3200" dirty="0" smtClean="0">
              <a:solidFill>
                <a:srgbClr val="00518E"/>
              </a:solidFill>
              <a:latin typeface="+mj-lt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2.2 </a:t>
            </a:r>
            <a:r>
              <a:rPr lang="zh-CN" altLang="en-US" dirty="0" smtClean="0">
                <a:ea typeface="黑体" pitchFamily="2" charset="-122"/>
              </a:rPr>
              <a:t>顺序表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95338" y="1828800"/>
            <a:ext cx="8120062" cy="3200400"/>
          </a:xfrm>
          <a:prstGeom prst="rect">
            <a:avLst/>
          </a:prstGeom>
          <a:solidFill>
            <a:srgbClr val="FFFFA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900"/>
              </a:spcBef>
              <a:buSzPct val="70000"/>
              <a:buNone/>
            </a:pPr>
            <a:r>
              <a:rPr lang="zh-CN" altLang="en-US" sz="3200" dirty="0"/>
              <a:t>顺序表 </a:t>
            </a:r>
            <a:r>
              <a:rPr lang="en-US" altLang="zh-CN" sz="3200" dirty="0"/>
              <a:t>L=(k</a:t>
            </a:r>
            <a:r>
              <a:rPr lang="en-US" altLang="zh-CN" sz="3200" baseline="-25000" dirty="0"/>
              <a:t>0</a:t>
            </a:r>
            <a:r>
              <a:rPr lang="en-US" altLang="zh-CN" sz="3200" dirty="0"/>
              <a:t>,k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,…,k</a:t>
            </a:r>
            <a:r>
              <a:rPr lang="en-US" altLang="zh-CN" sz="3200" baseline="-25000" dirty="0"/>
              <a:t>n-1</a:t>
            </a:r>
            <a:r>
              <a:rPr lang="en-US" altLang="zh-CN" sz="3200" dirty="0"/>
              <a:t>)</a:t>
            </a:r>
          </a:p>
          <a:p>
            <a:pPr marL="342900" indent="-342900">
              <a:lnSpc>
                <a:spcPct val="130000"/>
              </a:lnSpc>
              <a:spcBef>
                <a:spcPts val="900"/>
              </a:spcBef>
              <a:buSzPct val="70000"/>
              <a:buFontTx/>
              <a:buNone/>
            </a:pPr>
            <a:r>
              <a:rPr lang="en-US" altLang="zh-CN" sz="3200" dirty="0"/>
              <a:t>   ---- </a:t>
            </a:r>
            <a:r>
              <a:rPr lang="zh-CN" altLang="en-US" sz="3200" dirty="0"/>
              <a:t>首</a:t>
            </a:r>
            <a:r>
              <a:rPr lang="zh-CN" altLang="en-US" sz="3200" dirty="0" smtClean="0"/>
              <a:t>地址：</a:t>
            </a:r>
            <a:r>
              <a:rPr lang="en-US" altLang="zh-CN" sz="3200" dirty="0"/>
              <a:t>k</a:t>
            </a:r>
            <a:r>
              <a:rPr lang="en-US" altLang="zh-CN" sz="3200" baseline="-25000" dirty="0"/>
              <a:t>0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存储地址</a:t>
            </a:r>
            <a:r>
              <a:rPr lang="en-US" altLang="zh-CN" sz="3200" dirty="0" smtClean="0"/>
              <a:t>loc(k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/>
              <a:t>)</a:t>
            </a:r>
          </a:p>
          <a:p>
            <a:pPr marL="342900" indent="-342900">
              <a:lnSpc>
                <a:spcPct val="130000"/>
              </a:lnSpc>
              <a:spcBef>
                <a:spcPts val="900"/>
              </a:spcBef>
              <a:buSzPct val="70000"/>
              <a:buFontTx/>
              <a:buNone/>
            </a:pPr>
            <a:r>
              <a:rPr lang="en-US" altLang="zh-CN" sz="3200" dirty="0"/>
              <a:t>   ---- </a:t>
            </a:r>
            <a:r>
              <a:rPr lang="zh-CN" altLang="en-US" sz="3200" dirty="0"/>
              <a:t>假设，每个元素占用</a:t>
            </a:r>
            <a:r>
              <a:rPr lang="en-US" altLang="zh-CN" sz="3200" dirty="0"/>
              <a:t>c</a:t>
            </a:r>
            <a:r>
              <a:rPr lang="zh-CN" altLang="en-US" sz="3200" dirty="0" smtClean="0"/>
              <a:t>个存储单元</a:t>
            </a:r>
            <a:endParaRPr lang="zh-CN" altLang="en-US" sz="3200" dirty="0"/>
          </a:p>
          <a:p>
            <a:pPr marL="342900" indent="-342900">
              <a:lnSpc>
                <a:spcPct val="130000"/>
              </a:lnSpc>
              <a:spcBef>
                <a:spcPts val="900"/>
              </a:spcBef>
              <a:buSzPct val="70000"/>
              <a:buFontTx/>
              <a:buNone/>
            </a:pPr>
            <a:r>
              <a:rPr lang="zh-CN" altLang="en-US" sz="3200" dirty="0"/>
              <a:t>         </a:t>
            </a:r>
            <a:r>
              <a:rPr lang="zh-CN" altLang="en-US" sz="3200" dirty="0">
                <a:sym typeface="Wingdings" pitchFamily="2" charset="2"/>
              </a:rPr>
              <a:t> </a:t>
            </a:r>
            <a:r>
              <a:rPr lang="en-US" altLang="zh-CN" sz="3200" dirty="0" err="1">
                <a:sym typeface="Wingdings" pitchFamily="2" charset="2"/>
              </a:rPr>
              <a:t>k</a:t>
            </a:r>
            <a:r>
              <a:rPr lang="en-US" altLang="zh-CN" sz="3200" baseline="-25000" dirty="0" err="1">
                <a:sym typeface="Wingdings" pitchFamily="2" charset="2"/>
              </a:rPr>
              <a:t>i</a:t>
            </a:r>
            <a:r>
              <a:rPr lang="zh-CN" altLang="en-US" sz="3200" dirty="0">
                <a:sym typeface="Wingdings" pitchFamily="2" charset="2"/>
              </a:rPr>
              <a:t>的存储位置：</a:t>
            </a:r>
            <a:r>
              <a:rPr lang="en-US" altLang="zh-CN" sz="3200" dirty="0">
                <a:sym typeface="Wingdings" pitchFamily="2" charset="2"/>
              </a:rPr>
              <a:t>loc(</a:t>
            </a:r>
            <a:r>
              <a:rPr lang="en-US" altLang="zh-CN" sz="3200" dirty="0" err="1">
                <a:sym typeface="Wingdings" pitchFamily="2" charset="2"/>
              </a:rPr>
              <a:t>k</a:t>
            </a:r>
            <a:r>
              <a:rPr lang="en-US" altLang="zh-CN" sz="3200" baseline="-25000" dirty="0" err="1">
                <a:sym typeface="Wingdings" pitchFamily="2" charset="2"/>
              </a:rPr>
              <a:t>i</a:t>
            </a:r>
            <a:r>
              <a:rPr lang="en-US" altLang="zh-CN" sz="3200" dirty="0">
                <a:sym typeface="Wingdings" pitchFamily="2" charset="2"/>
              </a:rPr>
              <a:t>)=</a:t>
            </a:r>
            <a:r>
              <a:rPr lang="en-US" altLang="zh-CN" sz="3200" dirty="0">
                <a:solidFill>
                  <a:srgbClr val="C00000"/>
                </a:solidFill>
              </a:rPr>
              <a:t>loc(k</a:t>
            </a:r>
            <a:r>
              <a:rPr lang="en-US" altLang="zh-CN" sz="3200" baseline="-25000" dirty="0">
                <a:solidFill>
                  <a:srgbClr val="C00000"/>
                </a:solidFill>
              </a:rPr>
              <a:t>0</a:t>
            </a:r>
            <a:r>
              <a:rPr lang="en-US" altLang="zh-CN" sz="3200" dirty="0">
                <a:solidFill>
                  <a:srgbClr val="C00000"/>
                </a:solidFill>
              </a:rPr>
              <a:t>)</a:t>
            </a:r>
            <a:r>
              <a:rPr lang="en-US" altLang="zh-CN" sz="3200" dirty="0"/>
              <a:t>+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200" dirty="0" smtClean="0"/>
              <a:t>*</a:t>
            </a:r>
            <a:r>
              <a:rPr lang="en-US" altLang="zh-CN" sz="3200" dirty="0" smtClean="0">
                <a:sym typeface="Symbol" pitchFamily="18" charset="2"/>
              </a:rPr>
              <a:t>c</a:t>
            </a:r>
            <a:endParaRPr lang="en-US" altLang="zh-CN" sz="32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153400" cy="34290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 lIns="0" tIns="0" rIns="0" bIns="0"/>
          <a:lstStyle/>
          <a:p>
            <a:pPr marL="108000" indent="0"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en-US" altLang="zh-CN" dirty="0" err="1" smtClean="0">
                <a:ea typeface="黑体" pitchFamily="2" charset="-122"/>
              </a:rPr>
              <a:t>struct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en-US" altLang="zh-CN" dirty="0" err="1">
                <a:ea typeface="黑体" pitchFamily="2" charset="-122"/>
              </a:rPr>
              <a:t>SeqList</a:t>
            </a:r>
            <a:r>
              <a:rPr lang="en-US" altLang="zh-CN" dirty="0">
                <a:ea typeface="黑体" pitchFamily="2" charset="-122"/>
              </a:rPr>
              <a:t> </a:t>
            </a:r>
          </a:p>
          <a:p>
            <a:pPr marL="108000" indent="0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en-US" altLang="zh-CN" dirty="0" smtClean="0">
                <a:ea typeface="黑体" pitchFamily="2" charset="-122"/>
              </a:rPr>
              <a:t>{ </a:t>
            </a:r>
            <a:r>
              <a:rPr lang="en-US" altLang="zh-CN" dirty="0" err="1" smtClean="0">
                <a:solidFill>
                  <a:srgbClr val="00518E"/>
                </a:solidFill>
                <a:ea typeface="黑体" pitchFamily="2" charset="-122"/>
              </a:rPr>
              <a:t>int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en-US" altLang="zh-CN" dirty="0" err="1">
                <a:ea typeface="黑体" pitchFamily="2" charset="-122"/>
              </a:rPr>
              <a:t>MaxNum</a:t>
            </a:r>
            <a:r>
              <a:rPr lang="en-US" altLang="zh-CN" dirty="0">
                <a:ea typeface="黑体" pitchFamily="2" charset="-122"/>
              </a:rPr>
              <a:t>; </a:t>
            </a:r>
            <a:endParaRPr lang="en-US" altLang="zh-CN" dirty="0">
              <a:solidFill>
                <a:srgbClr val="00763B"/>
              </a:solidFill>
              <a:ea typeface="黑体" pitchFamily="2" charset="-122"/>
            </a:endParaRPr>
          </a:p>
          <a:p>
            <a:pPr marL="108000" indent="0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>
                <a:solidFill>
                  <a:srgbClr val="00518E"/>
                </a:solidFill>
                <a:ea typeface="黑体" pitchFamily="2" charset="-122"/>
              </a:rPr>
              <a:t> </a:t>
            </a:r>
            <a:r>
              <a:rPr lang="en-US" altLang="zh-CN" dirty="0" err="1" smtClean="0">
                <a:solidFill>
                  <a:srgbClr val="00518E"/>
                </a:solidFill>
                <a:ea typeface="黑体" pitchFamily="2" charset="-122"/>
              </a:rPr>
              <a:t>int</a:t>
            </a:r>
            <a:r>
              <a:rPr lang="en-US" altLang="zh-CN" dirty="0" smtClean="0">
                <a:solidFill>
                  <a:srgbClr val="00518E"/>
                </a:solidFill>
                <a:ea typeface="黑体" pitchFamily="2" charset="-122"/>
              </a:rPr>
              <a:t> </a:t>
            </a:r>
            <a:r>
              <a:rPr lang="en-US" altLang="zh-CN" dirty="0">
                <a:ea typeface="黑体" pitchFamily="2" charset="-122"/>
              </a:rPr>
              <a:t>n; </a:t>
            </a:r>
            <a:endParaRPr lang="en-US" altLang="zh-CN" dirty="0">
              <a:solidFill>
                <a:srgbClr val="00763B"/>
              </a:solidFill>
              <a:ea typeface="黑体" pitchFamily="2" charset="-122"/>
            </a:endParaRPr>
          </a:p>
          <a:p>
            <a:pPr marL="108000" indent="0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en-US" altLang="zh-CN" dirty="0">
                <a:ea typeface="黑体" pitchFamily="2" charset="-122"/>
              </a:rPr>
              <a:t>  </a:t>
            </a:r>
            <a:r>
              <a:rPr lang="en-US" altLang="zh-CN" dirty="0" err="1" smtClean="0">
                <a:solidFill>
                  <a:srgbClr val="00518E"/>
                </a:solidFill>
                <a:ea typeface="黑体" pitchFamily="2" charset="-122"/>
              </a:rPr>
              <a:t>DataType</a:t>
            </a:r>
            <a:r>
              <a:rPr lang="en-US" altLang="zh-CN" dirty="0" smtClean="0">
                <a:solidFill>
                  <a:srgbClr val="00518E"/>
                </a:solidFill>
                <a:ea typeface="黑体" pitchFamily="2" charset="-122"/>
              </a:rPr>
              <a:t> </a:t>
            </a:r>
            <a:r>
              <a:rPr lang="en-US" altLang="zh-CN" dirty="0" smtClean="0">
                <a:solidFill>
                  <a:srgbClr val="00518E"/>
                </a:solidFill>
                <a:ea typeface="黑体" pitchFamily="2" charset="-122"/>
              </a:rPr>
              <a:t>* </a:t>
            </a:r>
            <a:r>
              <a:rPr lang="en-US" altLang="zh-CN" dirty="0" smtClean="0">
                <a:ea typeface="黑体" pitchFamily="2" charset="-122"/>
              </a:rPr>
              <a:t>element</a:t>
            </a:r>
            <a:r>
              <a:rPr lang="en-US" altLang="zh-CN" dirty="0" smtClean="0">
                <a:ea typeface="黑体" pitchFamily="2" charset="-122"/>
              </a:rPr>
              <a:t>; </a:t>
            </a:r>
            <a:endParaRPr lang="en-US" altLang="zh-CN" dirty="0">
              <a:ea typeface="黑体" pitchFamily="2" charset="-122"/>
            </a:endParaRPr>
          </a:p>
          <a:p>
            <a:pPr marL="10800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ea typeface="黑体" pitchFamily="2" charset="-122"/>
              </a:rPr>
              <a:t>};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2.2 </a:t>
            </a:r>
            <a:r>
              <a:rPr lang="zh-CN" altLang="en-US" dirty="0" smtClean="0">
                <a:ea typeface="黑体" pitchFamily="2" charset="-122"/>
              </a:rPr>
              <a:t>顺序表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05200" y="2590800"/>
            <a:ext cx="4114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</a:rPr>
              <a:t>元素</a:t>
            </a:r>
            <a:r>
              <a:rPr lang="zh-CN" altLang="en-US" dirty="0" smtClean="0">
                <a:solidFill>
                  <a:srgbClr val="00763B"/>
                </a:solidFill>
              </a:rPr>
              <a:t>的最大数目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05200" y="3407658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</a:rPr>
              <a:t>实际存放的元素</a:t>
            </a:r>
            <a:r>
              <a:rPr lang="zh-CN" altLang="en-US" dirty="0" smtClean="0">
                <a:solidFill>
                  <a:srgbClr val="00763B"/>
                </a:solidFill>
              </a:rPr>
              <a:t>数目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85871" y="4191000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</a:rPr>
              <a:t>元素数组</a:t>
            </a:r>
            <a:endParaRPr lang="zh-CN" altLang="en-US" dirty="0">
              <a:solidFill>
                <a:srgbClr val="00763B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1391" y="990600"/>
            <a:ext cx="31438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>
              <a:buSzPct val="75000"/>
              <a:buFont typeface="Wingdings" pitchFamily="2" charset="2"/>
              <a:buChar char="p"/>
            </a:pPr>
            <a:r>
              <a:rPr lang="zh-CN" altLang="en-US" sz="3200" dirty="0" smtClean="0"/>
              <a:t> 定义顺序表：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3503853" y="1795339"/>
            <a:ext cx="289694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</a:rPr>
              <a:t>顺序表结构类型</a:t>
            </a:r>
            <a:endParaRPr lang="zh-CN" altLang="en-US" dirty="0">
              <a:solidFill>
                <a:srgbClr val="00763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04800" y="4016514"/>
            <a:ext cx="8839200" cy="609600"/>
          </a:xfrm>
          <a:prstGeom prst="rect">
            <a:avLst/>
          </a:prstGeom>
          <a:solidFill>
            <a:srgbClr val="CFFFB7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 smtClean="0">
                <a:solidFill>
                  <a:srgbClr val="00518E"/>
                </a:solidFill>
              </a:rPr>
              <a:t>PSeqList</a:t>
            </a:r>
            <a:r>
              <a:rPr lang="en-US" altLang="zh-CN" sz="3200" dirty="0" smtClean="0">
                <a:solidFill>
                  <a:srgbClr val="00518E"/>
                </a:solidFill>
              </a:rPr>
              <a:t> 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palist</a:t>
            </a:r>
            <a:r>
              <a:rPr lang="en-US" altLang="zh-CN" sz="3200" dirty="0" smtClean="0"/>
              <a:t>; </a:t>
            </a:r>
            <a:endParaRPr lang="en-US" altLang="zh-CN" sz="3200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04800" y="2644914"/>
            <a:ext cx="8839200" cy="685800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 smtClean="0">
                <a:solidFill>
                  <a:srgbClr val="00518E"/>
                </a:solidFill>
              </a:rPr>
              <a:t>Mylist</a:t>
            </a:r>
            <a:r>
              <a:rPr lang="en-US" altLang="zh-CN" sz="3200" dirty="0" smtClean="0">
                <a:solidFill>
                  <a:srgbClr val="00518E"/>
                </a:solidFill>
              </a:rPr>
              <a:t> </a:t>
            </a:r>
            <a:r>
              <a:rPr lang="en-US" altLang="zh-CN" sz="3200" dirty="0">
                <a:solidFill>
                  <a:srgbClr val="00518E"/>
                </a:solidFill>
              </a:rPr>
              <a:t>* </a:t>
            </a:r>
            <a:r>
              <a:rPr lang="en-US" altLang="zh-CN" sz="3200" dirty="0" err="1"/>
              <a:t>palist</a:t>
            </a:r>
            <a:r>
              <a:rPr lang="en-US" altLang="zh-CN" sz="3200" dirty="0"/>
              <a:t>;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04800" y="2035314"/>
            <a:ext cx="8839200" cy="685800"/>
          </a:xfrm>
          <a:prstGeom prst="rect">
            <a:avLst/>
          </a:prstGeom>
          <a:solidFill>
            <a:srgbClr val="FFFFA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</a:rPr>
              <a:t>Mylist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Var</a:t>
            </a:r>
            <a:r>
              <a:rPr lang="en-US" altLang="zh-CN" sz="3200" dirty="0" smtClean="0"/>
              <a:t>;</a:t>
            </a:r>
            <a:endParaRPr lang="en-US" altLang="zh-CN" sz="3200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1349514"/>
            <a:ext cx="8839200" cy="685800"/>
          </a:xfrm>
          <a:prstGeom prst="rect">
            <a:avLst/>
          </a:prstGeom>
          <a:solidFill>
            <a:srgbClr val="FFFFA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 err="1" smtClean="0">
                <a:solidFill>
                  <a:srgbClr val="C00000"/>
                </a:solidFill>
              </a:rPr>
              <a:t>typedef</a:t>
            </a:r>
            <a:r>
              <a:rPr lang="en-US" altLang="zh-CN" sz="3200" dirty="0" smtClean="0"/>
              <a:t> </a:t>
            </a:r>
            <a:r>
              <a:rPr lang="en-US" altLang="zh-CN" sz="3200" dirty="0" err="1">
                <a:solidFill>
                  <a:srgbClr val="00518E"/>
                </a:solidFill>
              </a:rPr>
              <a:t>struct</a:t>
            </a:r>
            <a:r>
              <a:rPr lang="en-US" altLang="zh-CN" sz="3200" dirty="0">
                <a:solidFill>
                  <a:srgbClr val="00518E"/>
                </a:solidFill>
              </a:rPr>
              <a:t> </a:t>
            </a:r>
            <a:r>
              <a:rPr lang="en-US" altLang="zh-CN" sz="3200" dirty="0" err="1" smtClean="0">
                <a:solidFill>
                  <a:srgbClr val="00518E"/>
                </a:solidFill>
              </a:rPr>
              <a:t>SeqList</a:t>
            </a:r>
            <a:r>
              <a:rPr lang="en-US" altLang="zh-CN" sz="3200" dirty="0" smtClean="0">
                <a:solidFill>
                  <a:srgbClr val="00518E"/>
                </a:solidFill>
              </a:rPr>
              <a:t>  </a:t>
            </a:r>
            <a:r>
              <a:rPr lang="en-US" altLang="zh-CN" sz="3200" dirty="0" err="1" smtClean="0"/>
              <a:t>Mylist</a:t>
            </a:r>
            <a:r>
              <a:rPr lang="en-US" altLang="zh-CN" sz="3200" dirty="0"/>
              <a:t>;  </a:t>
            </a:r>
            <a:endParaRPr lang="en-US" altLang="zh-CN" sz="3200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663714"/>
            <a:ext cx="8839200" cy="685800"/>
          </a:xfrm>
          <a:prstGeom prst="rect">
            <a:avLst/>
          </a:prstGeom>
          <a:solidFill>
            <a:srgbClr val="FFFFA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</a:rPr>
              <a:t>struct</a:t>
            </a:r>
            <a:r>
              <a:rPr lang="en-US" altLang="zh-CN" sz="3200" dirty="0" smtClean="0">
                <a:solidFill>
                  <a:srgbClr val="00518E"/>
                </a:solidFill>
              </a:rPr>
              <a:t> </a:t>
            </a:r>
            <a:r>
              <a:rPr lang="en-US" altLang="zh-CN" sz="3200" dirty="0" err="1" smtClean="0">
                <a:solidFill>
                  <a:srgbClr val="00518E"/>
                </a:solidFill>
              </a:rPr>
              <a:t>SeqList</a:t>
            </a:r>
            <a:r>
              <a:rPr lang="en-US" altLang="zh-CN" sz="3200" dirty="0" smtClean="0">
                <a:solidFill>
                  <a:srgbClr val="00518E"/>
                </a:solidFill>
              </a:rPr>
              <a:t>  </a:t>
            </a:r>
            <a:r>
              <a:rPr lang="en-US" altLang="zh-CN" sz="3200" dirty="0" err="1" smtClean="0"/>
              <a:t>Var</a:t>
            </a:r>
            <a:r>
              <a:rPr lang="en-US" altLang="zh-CN" sz="3200" dirty="0" smtClean="0"/>
              <a:t>;  </a:t>
            </a:r>
            <a:endParaRPr lang="en-US" altLang="zh-CN" sz="3200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3352800"/>
            <a:ext cx="8839200" cy="663714"/>
          </a:xfrm>
          <a:prstGeom prst="rect">
            <a:avLst/>
          </a:prstGeom>
          <a:solidFill>
            <a:srgbClr val="CFFFB7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 smtClean="0">
                <a:solidFill>
                  <a:srgbClr val="C00000"/>
                </a:solidFill>
              </a:rPr>
              <a:t>typedef</a:t>
            </a:r>
            <a:r>
              <a:rPr lang="en-US" altLang="zh-CN" sz="3200" dirty="0" smtClean="0">
                <a:solidFill>
                  <a:srgbClr val="C00000"/>
                </a:solidFill>
              </a:rPr>
              <a:t> </a:t>
            </a:r>
            <a:r>
              <a:rPr lang="en-US" altLang="zh-CN" sz="3200" dirty="0" err="1">
                <a:solidFill>
                  <a:srgbClr val="00518E"/>
                </a:solidFill>
              </a:rPr>
              <a:t>struct</a:t>
            </a:r>
            <a:r>
              <a:rPr lang="en-US" altLang="zh-CN" sz="3200" dirty="0">
                <a:solidFill>
                  <a:srgbClr val="00518E"/>
                </a:solidFill>
              </a:rPr>
              <a:t> </a:t>
            </a:r>
            <a:r>
              <a:rPr lang="en-US" altLang="zh-CN" sz="3200" dirty="0" err="1">
                <a:solidFill>
                  <a:srgbClr val="00518E"/>
                </a:solidFill>
              </a:rPr>
              <a:t>SeqList</a:t>
            </a:r>
            <a:r>
              <a:rPr lang="en-US" altLang="zh-CN" sz="3200" dirty="0">
                <a:solidFill>
                  <a:srgbClr val="00518E"/>
                </a:solidFill>
              </a:rPr>
              <a:t> * </a:t>
            </a:r>
            <a:r>
              <a:rPr lang="en-US" altLang="zh-CN" sz="3200" dirty="0" err="1"/>
              <a:t>PSeqList</a:t>
            </a:r>
            <a:r>
              <a:rPr lang="en-US" altLang="zh-CN" sz="3200" dirty="0" smtClean="0"/>
              <a:t>; </a:t>
            </a:r>
            <a:endParaRPr lang="en-US" altLang="zh-CN" sz="3200" dirty="0"/>
          </a:p>
        </p:txBody>
      </p:sp>
      <p:sp>
        <p:nvSpPr>
          <p:cNvPr id="6" name="矩形 5"/>
          <p:cNvSpPr/>
          <p:nvPr/>
        </p:nvSpPr>
        <p:spPr>
          <a:xfrm>
            <a:off x="4038600" y="706453"/>
            <a:ext cx="54102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</a:rPr>
              <a:t>定义顺序表</a:t>
            </a:r>
            <a:r>
              <a:rPr lang="en-US" altLang="zh-CN" dirty="0" err="1" smtClean="0">
                <a:solidFill>
                  <a:srgbClr val="00763B"/>
                </a:solidFill>
              </a:rPr>
              <a:t>Var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91200" y="1407004"/>
            <a:ext cx="3352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en-US" altLang="zh-CN" dirty="0" err="1" smtClean="0">
                <a:solidFill>
                  <a:srgbClr val="00763B"/>
                </a:solidFill>
              </a:rPr>
              <a:t>Mylist</a:t>
            </a:r>
            <a:r>
              <a:rPr lang="zh-CN" altLang="en-US" dirty="0" smtClean="0">
                <a:solidFill>
                  <a:srgbClr val="00763B"/>
                </a:solidFill>
              </a:rPr>
              <a:t>类型定义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4600" y="2092804"/>
            <a:ext cx="54102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</a:rPr>
              <a:t>顺序表</a:t>
            </a:r>
            <a:r>
              <a:rPr lang="en-US" altLang="zh-CN" dirty="0" err="1" smtClean="0">
                <a:solidFill>
                  <a:srgbClr val="00763B"/>
                </a:solidFill>
              </a:rPr>
              <a:t>Var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24200" y="2702404"/>
            <a:ext cx="6096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</a:rPr>
              <a:t>指向顺序表的指针</a:t>
            </a:r>
            <a:r>
              <a:rPr lang="en-US" altLang="zh-CN" dirty="0" err="1" smtClean="0">
                <a:solidFill>
                  <a:srgbClr val="00763B"/>
                </a:solidFill>
              </a:rPr>
              <a:t>palist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53200" y="3429000"/>
            <a:ext cx="3048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</a:rPr>
              <a:t>指针类型定义</a:t>
            </a:r>
            <a:endParaRPr lang="zh-CN" altLang="en-US" dirty="0">
              <a:solidFill>
                <a:srgbClr val="00763B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76600" y="4038600"/>
            <a:ext cx="6096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</a:rPr>
              <a:t>指向顺序表的指针</a:t>
            </a:r>
            <a:r>
              <a:rPr lang="en-US" altLang="zh-CN" dirty="0" err="1" smtClean="0">
                <a:solidFill>
                  <a:srgbClr val="00763B"/>
                </a:solidFill>
              </a:rPr>
              <a:t>palist</a:t>
            </a:r>
            <a:endParaRPr lang="zh-CN" altLang="en-US" dirty="0">
              <a:solidFill>
                <a:srgbClr val="00763B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304800" y="4648200"/>
            <a:ext cx="4724400" cy="1828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SeqList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MaxNum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n; 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*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element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};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4" grpId="0" animBg="1"/>
      <p:bldP spid="13" grpId="0" animBg="1"/>
      <p:bldP spid="4" grpId="0" animBg="1"/>
      <p:bldP spid="2" grpId="0" animBg="1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9"/>
          <p:cNvSpPr>
            <a:spLocks noChangeArrowheads="1"/>
          </p:cNvSpPr>
          <p:nvPr/>
        </p:nvSpPr>
        <p:spPr bwMode="auto">
          <a:xfrm>
            <a:off x="771237" y="1284513"/>
            <a:ext cx="1371600" cy="5842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err="1" smtClean="0">
                <a:ea typeface="宋体" pitchFamily="2" charset="-122"/>
              </a:rPr>
              <a:t>palist</a:t>
            </a:r>
            <a:endParaRPr lang="en-US" altLang="zh-CN" sz="3600" dirty="0">
              <a:ea typeface="宋体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828637" y="1284513"/>
          <a:ext cx="2133600" cy="1763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MaxNun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element</a:t>
                      </a:r>
                      <a:endParaRPr lang="zh-CN" altLang="en-US" sz="3200" b="0" baseline="-250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 bwMode="auto">
          <a:xfrm>
            <a:off x="1914237" y="1589313"/>
            <a:ext cx="9144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4016514"/>
            <a:ext cx="8839200" cy="609600"/>
          </a:xfrm>
          <a:prstGeom prst="rect">
            <a:avLst/>
          </a:prstGeom>
          <a:solidFill>
            <a:srgbClr val="CFFFB7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 smtClean="0">
                <a:solidFill>
                  <a:srgbClr val="00518E"/>
                </a:solidFill>
              </a:rPr>
              <a:t>PSeqList</a:t>
            </a:r>
            <a:r>
              <a:rPr lang="en-US" altLang="zh-CN" sz="3200" dirty="0" smtClean="0">
                <a:solidFill>
                  <a:srgbClr val="00518E"/>
                </a:solidFill>
              </a:rPr>
              <a:t> 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palist</a:t>
            </a:r>
            <a:r>
              <a:rPr lang="en-US" altLang="zh-CN" sz="3200" dirty="0" smtClean="0"/>
              <a:t>; </a:t>
            </a:r>
            <a:endParaRPr lang="en-US" altLang="zh-CN" sz="3200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" y="3352800"/>
            <a:ext cx="8839200" cy="663714"/>
          </a:xfrm>
          <a:prstGeom prst="rect">
            <a:avLst/>
          </a:prstGeom>
          <a:solidFill>
            <a:srgbClr val="CFFFB7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 smtClean="0">
                <a:solidFill>
                  <a:srgbClr val="C00000"/>
                </a:solidFill>
              </a:rPr>
              <a:t>typedef</a:t>
            </a:r>
            <a:r>
              <a:rPr lang="en-US" altLang="zh-CN" sz="3200" dirty="0" smtClean="0">
                <a:solidFill>
                  <a:srgbClr val="C00000"/>
                </a:solidFill>
              </a:rPr>
              <a:t> </a:t>
            </a:r>
            <a:r>
              <a:rPr lang="en-US" altLang="zh-CN" sz="3200" dirty="0" err="1">
                <a:solidFill>
                  <a:srgbClr val="00518E"/>
                </a:solidFill>
              </a:rPr>
              <a:t>struct</a:t>
            </a:r>
            <a:r>
              <a:rPr lang="en-US" altLang="zh-CN" sz="3200" dirty="0">
                <a:solidFill>
                  <a:srgbClr val="00518E"/>
                </a:solidFill>
              </a:rPr>
              <a:t> </a:t>
            </a:r>
            <a:r>
              <a:rPr lang="en-US" altLang="zh-CN" sz="3200" dirty="0" err="1">
                <a:solidFill>
                  <a:srgbClr val="00518E"/>
                </a:solidFill>
              </a:rPr>
              <a:t>SeqList</a:t>
            </a:r>
            <a:r>
              <a:rPr lang="en-US" altLang="zh-CN" sz="3200" dirty="0">
                <a:solidFill>
                  <a:srgbClr val="00518E"/>
                </a:solidFill>
              </a:rPr>
              <a:t> * </a:t>
            </a:r>
            <a:r>
              <a:rPr lang="en-US" altLang="zh-CN" sz="3200" dirty="0" err="1"/>
              <a:t>PSeqList</a:t>
            </a:r>
            <a:r>
              <a:rPr lang="en-US" altLang="zh-CN" sz="3200" dirty="0" smtClean="0"/>
              <a:t>; </a:t>
            </a:r>
            <a:endParaRPr lang="en-US" altLang="zh-CN" sz="3200" dirty="0"/>
          </a:p>
        </p:txBody>
      </p:sp>
      <p:sp>
        <p:nvSpPr>
          <p:cNvPr id="19" name="矩形 18"/>
          <p:cNvSpPr/>
          <p:nvPr/>
        </p:nvSpPr>
        <p:spPr>
          <a:xfrm>
            <a:off x="6553200" y="3429000"/>
            <a:ext cx="3048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</a:rPr>
              <a:t>指针类型定义</a:t>
            </a:r>
            <a:endParaRPr lang="zh-CN" altLang="en-US" dirty="0">
              <a:solidFill>
                <a:srgbClr val="00763B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76600" y="4038600"/>
            <a:ext cx="6096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</a:rPr>
              <a:t>指向顺序表的指针</a:t>
            </a:r>
            <a:r>
              <a:rPr lang="en-US" altLang="zh-CN" dirty="0" err="1" smtClean="0">
                <a:solidFill>
                  <a:srgbClr val="00763B"/>
                </a:solidFill>
              </a:rPr>
              <a:t>palist</a:t>
            </a:r>
            <a:endParaRPr lang="zh-CN" altLang="en-US" dirty="0">
              <a:solidFill>
                <a:srgbClr val="00763B"/>
              </a:solidFill>
            </a:endParaRPr>
          </a:p>
        </p:txBody>
      </p:sp>
      <p:sp>
        <p:nvSpPr>
          <p:cNvPr id="21" name="Rectangle 5"/>
          <p:cNvSpPr txBox="1">
            <a:spLocks noChangeArrowheads="1"/>
          </p:cNvSpPr>
          <p:nvPr/>
        </p:nvSpPr>
        <p:spPr bwMode="auto">
          <a:xfrm>
            <a:off x="304800" y="4648200"/>
            <a:ext cx="4724400" cy="1828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SeqList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MaxNum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n; 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*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element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};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23" name="Rectangle 6"/>
          <p:cNvSpPr txBox="1">
            <a:spLocks noChangeArrowheads="1"/>
          </p:cNvSpPr>
          <p:nvPr/>
        </p:nvSpPr>
        <p:spPr bwMode="auto">
          <a:xfrm>
            <a:off x="685800" y="685800"/>
            <a:ext cx="69342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PSeqList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sizeof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SeqList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));</a:t>
            </a:r>
          </a:p>
        </p:txBody>
      </p:sp>
      <p:cxnSp>
        <p:nvCxnSpPr>
          <p:cNvPr id="25" name="曲线连接符 24"/>
          <p:cNvCxnSpPr/>
          <p:nvPr/>
        </p:nvCxnSpPr>
        <p:spPr bwMode="auto">
          <a:xfrm rot="5400000" flipH="1" flipV="1">
            <a:off x="5001768" y="1170432"/>
            <a:ext cx="1121664" cy="914400"/>
          </a:xfrm>
          <a:prstGeom prst="curvedConnector3">
            <a:avLst>
              <a:gd name="adj1" fmla="val 99153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任意多边形 25"/>
          <p:cNvSpPr/>
          <p:nvPr/>
        </p:nvSpPr>
        <p:spPr bwMode="auto">
          <a:xfrm>
            <a:off x="4724400" y="1959864"/>
            <a:ext cx="392545" cy="768927"/>
          </a:xfrm>
          <a:custGeom>
            <a:avLst/>
            <a:gdLst>
              <a:gd name="connsiteX0" fmla="*/ 0 w 392545"/>
              <a:gd name="connsiteY0" fmla="*/ 762000 h 768927"/>
              <a:gd name="connsiteX1" fmla="*/ 332509 w 392545"/>
              <a:gd name="connsiteY1" fmla="*/ 678873 h 768927"/>
              <a:gd name="connsiteX2" fmla="*/ 360218 w 392545"/>
              <a:gd name="connsiteY2" fmla="*/ 221673 h 768927"/>
              <a:gd name="connsiteX3" fmla="*/ 387927 w 392545"/>
              <a:gd name="connsiteY3" fmla="*/ 0 h 76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545" h="768927">
                <a:moveTo>
                  <a:pt x="0" y="762000"/>
                </a:moveTo>
                <a:cubicBezTo>
                  <a:pt x="136236" y="765463"/>
                  <a:pt x="272473" y="768927"/>
                  <a:pt x="332509" y="678873"/>
                </a:cubicBezTo>
                <a:cubicBezTo>
                  <a:pt x="392545" y="588819"/>
                  <a:pt x="350982" y="334819"/>
                  <a:pt x="360218" y="221673"/>
                </a:cubicBezTo>
                <a:cubicBezTo>
                  <a:pt x="369454" y="108528"/>
                  <a:pt x="378690" y="54264"/>
                  <a:pt x="387927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81000" y="3276600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</a:rPr>
              <a:t>(</a:t>
            </a: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2) </a:t>
            </a: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逻辑结构上的分类</a:t>
            </a:r>
            <a:r>
              <a:rPr lang="zh-CN" altLang="en-US" sz="3200" dirty="0">
                <a:solidFill>
                  <a:srgbClr val="006699"/>
                </a:solidFill>
                <a:latin typeface="+mj-lt"/>
              </a:rPr>
              <a:t>：</a:t>
            </a:r>
            <a:r>
              <a:rPr lang="zh-CN" altLang="en-US" sz="3200" dirty="0">
                <a:latin typeface="+mj-lt"/>
              </a:rPr>
              <a:t>集合、线性、树、图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81000" y="1066800"/>
            <a:ext cx="861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latin typeface="黑体" pitchFamily="2" charset="-122"/>
              </a:rPr>
              <a:t> 数据结构</a:t>
            </a:r>
            <a:r>
              <a:rPr lang="zh-CN" altLang="en-US" sz="3200" dirty="0">
                <a:latin typeface="黑体" pitchFamily="2" charset="-122"/>
              </a:rPr>
              <a:t>：计算机中存储的、具有一定</a:t>
            </a:r>
            <a:r>
              <a:rPr lang="zh-CN" altLang="en-US" sz="3200" dirty="0" smtClean="0">
                <a:latin typeface="黑体" pitchFamily="2" charset="-122"/>
              </a:rPr>
              <a:t>逻辑</a:t>
            </a:r>
            <a:endParaRPr lang="en-US" altLang="zh-CN" sz="3200" dirty="0" smtClean="0">
              <a:latin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latin typeface="黑体" pitchFamily="2" charset="-122"/>
              </a:rPr>
              <a:t>             </a:t>
            </a:r>
            <a:r>
              <a:rPr lang="zh-CN" altLang="en-US" sz="3200" dirty="0" smtClean="0">
                <a:latin typeface="黑体" pitchFamily="2" charset="-122"/>
              </a:rPr>
              <a:t>关系</a:t>
            </a:r>
            <a:r>
              <a:rPr lang="zh-CN" altLang="en-US" sz="3200" dirty="0">
                <a:latin typeface="黑体" pitchFamily="2" charset="-122"/>
              </a:rPr>
              <a:t>和行为特征的一组数据；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5867400" y="3352800"/>
            <a:ext cx="1066800" cy="533400"/>
          </a:xfrm>
          <a:prstGeom prst="rect">
            <a:avLst/>
          </a:prstGeom>
          <a:solidFill>
            <a:srgbClr val="FFCC99">
              <a:alpha val="25000"/>
            </a:srgbClr>
          </a:solidFill>
          <a:ln w="25400" algn="ctr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81000" y="2438400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</a:rPr>
              <a:t>(</a:t>
            </a: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1) </a:t>
            </a: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三要素：</a:t>
            </a:r>
            <a:r>
              <a:rPr lang="zh-CN" altLang="en-US" sz="3200" dirty="0">
                <a:latin typeface="+mj-lt"/>
              </a:rPr>
              <a:t>逻辑结构、存储结构、操作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381000" y="4114800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</a:rPr>
              <a:t>(</a:t>
            </a: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3) </a:t>
            </a: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存储结构上的分类：</a:t>
            </a:r>
            <a:r>
              <a:rPr lang="zh-CN" altLang="en-US" sz="3200" dirty="0">
                <a:latin typeface="+mj-lt"/>
              </a:rPr>
              <a:t>顺序、非顺序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  <p:bldP spid="9224" grpId="0" animBg="1"/>
      <p:bldP spid="9225" grpId="0"/>
      <p:bldP spid="92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9"/>
          <p:cNvSpPr>
            <a:spLocks noChangeArrowheads="1"/>
          </p:cNvSpPr>
          <p:nvPr/>
        </p:nvSpPr>
        <p:spPr bwMode="auto">
          <a:xfrm>
            <a:off x="771237" y="1284513"/>
            <a:ext cx="1371600" cy="5842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err="1" smtClean="0">
                <a:ea typeface="宋体" pitchFamily="2" charset="-122"/>
              </a:rPr>
              <a:t>palist</a:t>
            </a:r>
            <a:endParaRPr lang="en-US" altLang="zh-CN" sz="3600" dirty="0">
              <a:ea typeface="宋体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828637" y="1284513"/>
          <a:ext cx="2133600" cy="1763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MaxNun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element</a:t>
                      </a:r>
                      <a:endParaRPr lang="zh-CN" altLang="en-US" sz="3200" b="0" baseline="-250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019800" y="664464"/>
          <a:ext cx="2590800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52077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element[0]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element[1]</a:t>
                      </a:r>
                      <a:endParaRPr lang="zh-CN" altLang="en-US" sz="3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 …</a:t>
                      </a:r>
                      <a:endParaRPr lang="zh-CN" altLang="en-US" sz="3200" b="0" kern="12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element[n-1]</a:t>
                      </a:r>
                      <a:endParaRPr lang="zh-CN" altLang="en-US" sz="3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空置</a:t>
                      </a: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</a:t>
                      </a:r>
                      <a:endParaRPr lang="zh-CN" altLang="en-US" sz="3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 bwMode="auto">
          <a:xfrm>
            <a:off x="1914237" y="1589313"/>
            <a:ext cx="9144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曲线连接符 21"/>
          <p:cNvCxnSpPr/>
          <p:nvPr/>
        </p:nvCxnSpPr>
        <p:spPr bwMode="auto">
          <a:xfrm rot="5400000" flipH="1" flipV="1">
            <a:off x="5001768" y="1170432"/>
            <a:ext cx="1121664" cy="914400"/>
          </a:xfrm>
          <a:prstGeom prst="curvedConnector3">
            <a:avLst>
              <a:gd name="adj1" fmla="val 99153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任意多边形 23"/>
          <p:cNvSpPr/>
          <p:nvPr/>
        </p:nvSpPr>
        <p:spPr bwMode="auto">
          <a:xfrm>
            <a:off x="4724400" y="1959864"/>
            <a:ext cx="392545" cy="768927"/>
          </a:xfrm>
          <a:custGeom>
            <a:avLst/>
            <a:gdLst>
              <a:gd name="connsiteX0" fmla="*/ 0 w 392545"/>
              <a:gd name="connsiteY0" fmla="*/ 762000 h 768927"/>
              <a:gd name="connsiteX1" fmla="*/ 332509 w 392545"/>
              <a:gd name="connsiteY1" fmla="*/ 678873 h 768927"/>
              <a:gd name="connsiteX2" fmla="*/ 360218 w 392545"/>
              <a:gd name="connsiteY2" fmla="*/ 221673 h 768927"/>
              <a:gd name="connsiteX3" fmla="*/ 387927 w 392545"/>
              <a:gd name="connsiteY3" fmla="*/ 0 h 76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545" h="768927">
                <a:moveTo>
                  <a:pt x="0" y="762000"/>
                </a:moveTo>
                <a:cubicBezTo>
                  <a:pt x="136236" y="765463"/>
                  <a:pt x="272473" y="768927"/>
                  <a:pt x="332509" y="678873"/>
                </a:cubicBezTo>
                <a:cubicBezTo>
                  <a:pt x="392545" y="588819"/>
                  <a:pt x="350982" y="334819"/>
                  <a:pt x="360218" y="221673"/>
                </a:cubicBezTo>
                <a:cubicBezTo>
                  <a:pt x="369454" y="108528"/>
                  <a:pt x="378690" y="54264"/>
                  <a:pt x="387927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4016514"/>
            <a:ext cx="8839200" cy="609600"/>
          </a:xfrm>
          <a:prstGeom prst="rect">
            <a:avLst/>
          </a:prstGeom>
          <a:solidFill>
            <a:srgbClr val="CFFFB7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 smtClean="0">
                <a:solidFill>
                  <a:srgbClr val="00518E"/>
                </a:solidFill>
              </a:rPr>
              <a:t>PSeqList</a:t>
            </a:r>
            <a:r>
              <a:rPr lang="en-US" altLang="zh-CN" sz="3200" dirty="0" smtClean="0">
                <a:solidFill>
                  <a:srgbClr val="00518E"/>
                </a:solidFill>
              </a:rPr>
              <a:t> 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palist</a:t>
            </a:r>
            <a:r>
              <a:rPr lang="en-US" altLang="zh-CN" sz="3200" dirty="0" smtClean="0"/>
              <a:t>; </a:t>
            </a:r>
            <a:endParaRPr lang="en-US" altLang="zh-CN" sz="3200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" y="3352800"/>
            <a:ext cx="8839200" cy="663714"/>
          </a:xfrm>
          <a:prstGeom prst="rect">
            <a:avLst/>
          </a:prstGeom>
          <a:solidFill>
            <a:srgbClr val="CFFFB7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 smtClean="0">
                <a:solidFill>
                  <a:srgbClr val="C00000"/>
                </a:solidFill>
              </a:rPr>
              <a:t>typedef</a:t>
            </a:r>
            <a:r>
              <a:rPr lang="en-US" altLang="zh-CN" sz="3200" dirty="0" smtClean="0">
                <a:solidFill>
                  <a:srgbClr val="C00000"/>
                </a:solidFill>
              </a:rPr>
              <a:t> </a:t>
            </a:r>
            <a:r>
              <a:rPr lang="en-US" altLang="zh-CN" sz="3200" dirty="0" err="1">
                <a:solidFill>
                  <a:srgbClr val="00518E"/>
                </a:solidFill>
              </a:rPr>
              <a:t>struct</a:t>
            </a:r>
            <a:r>
              <a:rPr lang="en-US" altLang="zh-CN" sz="3200" dirty="0">
                <a:solidFill>
                  <a:srgbClr val="00518E"/>
                </a:solidFill>
              </a:rPr>
              <a:t> </a:t>
            </a:r>
            <a:r>
              <a:rPr lang="en-US" altLang="zh-CN" sz="3200" dirty="0" err="1">
                <a:solidFill>
                  <a:srgbClr val="00518E"/>
                </a:solidFill>
              </a:rPr>
              <a:t>SeqList</a:t>
            </a:r>
            <a:r>
              <a:rPr lang="en-US" altLang="zh-CN" sz="3200" dirty="0">
                <a:solidFill>
                  <a:srgbClr val="00518E"/>
                </a:solidFill>
              </a:rPr>
              <a:t> * </a:t>
            </a:r>
            <a:r>
              <a:rPr lang="en-US" altLang="zh-CN" sz="3200" dirty="0" err="1"/>
              <a:t>PSeqList</a:t>
            </a:r>
            <a:r>
              <a:rPr lang="en-US" altLang="zh-CN" sz="3200" dirty="0" smtClean="0"/>
              <a:t>; </a:t>
            </a:r>
            <a:endParaRPr lang="en-US" altLang="zh-CN" sz="3200" dirty="0"/>
          </a:p>
        </p:txBody>
      </p:sp>
      <p:sp>
        <p:nvSpPr>
          <p:cNvPr id="19" name="矩形 18"/>
          <p:cNvSpPr/>
          <p:nvPr/>
        </p:nvSpPr>
        <p:spPr>
          <a:xfrm>
            <a:off x="6553200" y="3429000"/>
            <a:ext cx="3048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</a:rPr>
              <a:t>指针类型定义</a:t>
            </a:r>
            <a:endParaRPr lang="zh-CN" altLang="en-US" dirty="0">
              <a:solidFill>
                <a:srgbClr val="00763B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76600" y="4038600"/>
            <a:ext cx="6096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</a:rPr>
              <a:t>指向顺序表的指针</a:t>
            </a:r>
            <a:r>
              <a:rPr lang="en-US" altLang="zh-CN" dirty="0" err="1" smtClean="0">
                <a:solidFill>
                  <a:srgbClr val="00763B"/>
                </a:solidFill>
              </a:rPr>
              <a:t>palist</a:t>
            </a:r>
            <a:endParaRPr lang="zh-CN" altLang="en-US" dirty="0">
              <a:solidFill>
                <a:srgbClr val="00763B"/>
              </a:solidFill>
            </a:endParaRPr>
          </a:p>
        </p:txBody>
      </p:sp>
      <p:sp>
        <p:nvSpPr>
          <p:cNvPr id="21" name="Rectangle 5"/>
          <p:cNvSpPr txBox="1">
            <a:spLocks noChangeArrowheads="1"/>
          </p:cNvSpPr>
          <p:nvPr/>
        </p:nvSpPr>
        <p:spPr bwMode="auto">
          <a:xfrm>
            <a:off x="304800" y="4648200"/>
            <a:ext cx="4724400" cy="1828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SeqList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MaxNum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n; 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*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element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};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25" name="Rectangle 6"/>
          <p:cNvSpPr txBox="1">
            <a:spLocks noChangeArrowheads="1"/>
          </p:cNvSpPr>
          <p:nvPr/>
        </p:nvSpPr>
        <p:spPr bwMode="auto">
          <a:xfrm>
            <a:off x="304800" y="228600"/>
            <a:ext cx="80772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&gt;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element=(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*)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malloc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sizeof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)*m);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533400" y="4876800"/>
            <a:ext cx="80772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 smtClean="0">
                <a:solidFill>
                  <a:srgbClr val="C00000"/>
                </a:solidFill>
              </a:rPr>
              <a:t>palist</a:t>
            </a:r>
            <a:r>
              <a:rPr lang="en-US" altLang="zh-CN" sz="3200" dirty="0" smtClean="0">
                <a:solidFill>
                  <a:srgbClr val="C00000"/>
                </a:solidFill>
              </a:rPr>
              <a:t> </a:t>
            </a:r>
            <a:r>
              <a:rPr lang="en-US" altLang="zh-CN" sz="3200" dirty="0">
                <a:solidFill>
                  <a:srgbClr val="C00000"/>
                </a:solidFill>
              </a:rPr>
              <a:t>-&gt; element[</a:t>
            </a:r>
            <a:r>
              <a:rPr lang="en-US" altLang="zh-CN" sz="3200" dirty="0" err="1">
                <a:solidFill>
                  <a:srgbClr val="C00000"/>
                </a:solidFill>
              </a:rPr>
              <a:t>i</a:t>
            </a:r>
            <a:r>
              <a:rPr lang="en-US" altLang="zh-CN" sz="3200" dirty="0" smtClean="0">
                <a:solidFill>
                  <a:srgbClr val="C00000"/>
                </a:solidFill>
              </a:rPr>
              <a:t>];</a:t>
            </a:r>
            <a:endParaRPr lang="en-US" altLang="zh-CN" sz="3200" dirty="0">
              <a:solidFill>
                <a:srgbClr val="C00000"/>
              </a:solidFill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533400" y="4191000"/>
            <a:ext cx="8077200" cy="83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 smtClean="0"/>
              <a:t>palist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-&gt; </a:t>
            </a:r>
            <a:r>
              <a:rPr lang="en-US" altLang="zh-CN" sz="3200" dirty="0" smtClean="0"/>
              <a:t>n;</a:t>
            </a:r>
            <a:endParaRPr lang="en-US" altLang="zh-CN" sz="3200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33400" y="3429000"/>
            <a:ext cx="80772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/>
              <a:t>p</a:t>
            </a:r>
            <a:r>
              <a:rPr lang="en-US" altLang="zh-CN" sz="3200" dirty="0" err="1" smtClean="0"/>
              <a:t>alist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-&gt; </a:t>
            </a:r>
            <a:r>
              <a:rPr lang="en-US" altLang="zh-CN" sz="3200" dirty="0" err="1"/>
              <a:t>MaxNum</a:t>
            </a:r>
            <a:r>
              <a:rPr lang="en-US" altLang="zh-CN" sz="3200" dirty="0"/>
              <a:t>;  </a:t>
            </a:r>
          </a:p>
        </p:txBody>
      </p:sp>
      <p:sp>
        <p:nvSpPr>
          <p:cNvPr id="10" name="矩形 9"/>
          <p:cNvSpPr/>
          <p:nvPr/>
        </p:nvSpPr>
        <p:spPr>
          <a:xfrm>
            <a:off x="4038600" y="3616804"/>
            <a:ext cx="46482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</a:rPr>
              <a:t>查看顺序表的最大容量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667000" y="4343400"/>
            <a:ext cx="6019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</a:rPr>
              <a:t>查看实际元素数目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67200" y="5029200"/>
            <a:ext cx="4495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</a:rPr>
              <a:t>取下标为</a:t>
            </a:r>
            <a:r>
              <a:rPr lang="en-US" altLang="zh-CN" dirty="0" err="1" smtClean="0">
                <a:solidFill>
                  <a:srgbClr val="00763B"/>
                </a:solidFill>
              </a:rPr>
              <a:t>i</a:t>
            </a:r>
            <a:r>
              <a:rPr lang="zh-CN" altLang="en-US" dirty="0" smtClean="0">
                <a:solidFill>
                  <a:srgbClr val="00763B"/>
                </a:solidFill>
              </a:rPr>
              <a:t>的元素</a:t>
            </a:r>
            <a:endParaRPr lang="zh-CN" altLang="en-US" dirty="0"/>
          </a:p>
        </p:txBody>
      </p:sp>
      <p:sp>
        <p:nvSpPr>
          <p:cNvPr id="14" name="Rectangle 69"/>
          <p:cNvSpPr>
            <a:spLocks noChangeArrowheads="1"/>
          </p:cNvSpPr>
          <p:nvPr/>
        </p:nvSpPr>
        <p:spPr bwMode="auto">
          <a:xfrm>
            <a:off x="771237" y="1284513"/>
            <a:ext cx="1371600" cy="5842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err="1" smtClean="0">
                <a:ea typeface="宋体" pitchFamily="2" charset="-122"/>
              </a:rPr>
              <a:t>palist</a:t>
            </a:r>
            <a:endParaRPr lang="en-US" altLang="zh-CN" sz="3600" dirty="0">
              <a:ea typeface="宋体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828637" y="1284513"/>
          <a:ext cx="2133600" cy="1763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MaxNun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element</a:t>
                      </a:r>
                      <a:endParaRPr lang="zh-CN" altLang="en-US" sz="3200" b="0" baseline="-250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019800" y="664464"/>
          <a:ext cx="2590800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52077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element[0]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element[1]</a:t>
                      </a:r>
                      <a:endParaRPr lang="zh-CN" altLang="en-US" sz="3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 …</a:t>
                      </a:r>
                      <a:endParaRPr lang="zh-CN" altLang="en-US" sz="3200" b="0" kern="12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element[n-1]</a:t>
                      </a:r>
                      <a:endParaRPr lang="zh-CN" altLang="en-US" sz="3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空置</a:t>
                      </a: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</a:t>
                      </a:r>
                      <a:endParaRPr lang="zh-CN" altLang="en-US" sz="3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 bwMode="auto">
          <a:xfrm>
            <a:off x="1914237" y="1589313"/>
            <a:ext cx="9144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曲线连接符 22"/>
          <p:cNvCxnSpPr/>
          <p:nvPr/>
        </p:nvCxnSpPr>
        <p:spPr bwMode="auto">
          <a:xfrm rot="5400000" flipH="1" flipV="1">
            <a:off x="5001768" y="1170432"/>
            <a:ext cx="1121664" cy="914400"/>
          </a:xfrm>
          <a:prstGeom prst="curvedConnector3">
            <a:avLst>
              <a:gd name="adj1" fmla="val 99153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任意多边形 26"/>
          <p:cNvSpPr/>
          <p:nvPr/>
        </p:nvSpPr>
        <p:spPr bwMode="auto">
          <a:xfrm>
            <a:off x="4724400" y="1959864"/>
            <a:ext cx="392545" cy="768927"/>
          </a:xfrm>
          <a:custGeom>
            <a:avLst/>
            <a:gdLst>
              <a:gd name="connsiteX0" fmla="*/ 0 w 392545"/>
              <a:gd name="connsiteY0" fmla="*/ 762000 h 768927"/>
              <a:gd name="connsiteX1" fmla="*/ 332509 w 392545"/>
              <a:gd name="connsiteY1" fmla="*/ 678873 h 768927"/>
              <a:gd name="connsiteX2" fmla="*/ 360218 w 392545"/>
              <a:gd name="connsiteY2" fmla="*/ 221673 h 768927"/>
              <a:gd name="connsiteX3" fmla="*/ 387927 w 392545"/>
              <a:gd name="connsiteY3" fmla="*/ 0 h 76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545" h="768927">
                <a:moveTo>
                  <a:pt x="0" y="762000"/>
                </a:moveTo>
                <a:cubicBezTo>
                  <a:pt x="136236" y="765463"/>
                  <a:pt x="272473" y="768927"/>
                  <a:pt x="332509" y="678873"/>
                </a:cubicBezTo>
                <a:cubicBezTo>
                  <a:pt x="392545" y="588819"/>
                  <a:pt x="350982" y="334819"/>
                  <a:pt x="360218" y="221673"/>
                </a:cubicBezTo>
                <a:cubicBezTo>
                  <a:pt x="369454" y="108528"/>
                  <a:pt x="378690" y="54264"/>
                  <a:pt x="387927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13" grpId="0" animBg="1"/>
      <p:bldP spid="10" grpId="0"/>
      <p:bldP spid="17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609600" y="1143000"/>
            <a:ext cx="8534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1200"/>
              </a:spcBef>
              <a:buFontTx/>
              <a:buNone/>
            </a:pPr>
            <a:r>
              <a:rPr lang="en-US" altLang="zh-CN" sz="3200" dirty="0"/>
              <a:t>  1. </a:t>
            </a:r>
            <a:r>
              <a:rPr lang="zh-CN" altLang="en-US" sz="3200" dirty="0"/>
              <a:t>创建空顺序表</a:t>
            </a: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Tx/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2. </a:t>
            </a:r>
            <a:r>
              <a:rPr lang="zh-CN" altLang="en-US" sz="3200" dirty="0"/>
              <a:t>判断顺序表是否为空表</a:t>
            </a: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Tx/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3. </a:t>
            </a:r>
            <a:r>
              <a:rPr lang="zh-CN" altLang="en-US" sz="3200" dirty="0"/>
              <a:t>查找元素、求某元素的下标</a:t>
            </a: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Tx/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4. </a:t>
            </a:r>
            <a:r>
              <a:rPr lang="zh-CN" altLang="en-US" sz="3200" dirty="0"/>
              <a:t>在顺序表中插入元素</a:t>
            </a: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Tx/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5. </a:t>
            </a:r>
            <a:r>
              <a:rPr lang="zh-CN" altLang="en-US" sz="3200" dirty="0"/>
              <a:t>从顺序表中删除元素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2.2 </a:t>
            </a:r>
            <a:r>
              <a:rPr lang="zh-CN" altLang="en-US" dirty="0" smtClean="0">
                <a:ea typeface="黑体" pitchFamily="2" charset="-122"/>
              </a:rPr>
              <a:t>顺序表运算的实现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457200" y="236220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3) </a:t>
            </a:r>
            <a:r>
              <a:rPr lang="zh-CN" altLang="en-US" sz="3200" dirty="0" smtClean="0"/>
              <a:t>设置</a:t>
            </a:r>
            <a:r>
              <a:rPr lang="zh-CN" altLang="en-US" sz="3200" dirty="0"/>
              <a:t>表的最大长度</a:t>
            </a:r>
            <a:r>
              <a:rPr lang="en-US" altLang="zh-CN" sz="3200" dirty="0" err="1" smtClean="0"/>
              <a:t>MaxNum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实际长度</a:t>
            </a: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创建空顺序表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69"/>
          <p:cNvSpPr>
            <a:spLocks noChangeArrowheads="1"/>
          </p:cNvSpPr>
          <p:nvPr/>
        </p:nvSpPr>
        <p:spPr bwMode="auto">
          <a:xfrm>
            <a:off x="914400" y="4093464"/>
            <a:ext cx="1371600" cy="5842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err="1" smtClean="0">
                <a:ea typeface="宋体" pitchFamily="2" charset="-122"/>
              </a:rPr>
              <a:t>palist</a:t>
            </a:r>
            <a:endParaRPr lang="en-US" altLang="zh-CN" sz="3600" dirty="0">
              <a:ea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971800" y="4093464"/>
          <a:ext cx="2133600" cy="1763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MaxNun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element</a:t>
                      </a:r>
                      <a:endParaRPr lang="zh-CN" altLang="en-US" sz="3200" b="0" baseline="-250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172200" y="3636264"/>
          <a:ext cx="2590800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52077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空置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空置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 …</a:t>
                      </a:r>
                      <a:endParaRPr lang="zh-CN" altLang="en-US" sz="3200" b="0" kern="12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 …</a:t>
                      </a:r>
                      <a:endParaRPr lang="zh-CN" altLang="en-US" sz="3200" b="0" kern="12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空置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 bwMode="auto">
          <a:xfrm>
            <a:off x="2057400" y="4398264"/>
            <a:ext cx="9144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曲线连接符 10"/>
          <p:cNvCxnSpPr/>
          <p:nvPr/>
        </p:nvCxnSpPr>
        <p:spPr bwMode="auto">
          <a:xfrm rot="5400000" flipH="1" flipV="1">
            <a:off x="5154168" y="4066032"/>
            <a:ext cx="1121664" cy="914400"/>
          </a:xfrm>
          <a:prstGeom prst="curvedConnector3">
            <a:avLst>
              <a:gd name="adj1" fmla="val 99153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任意多边形 11"/>
          <p:cNvSpPr/>
          <p:nvPr/>
        </p:nvSpPr>
        <p:spPr bwMode="auto">
          <a:xfrm>
            <a:off x="4876800" y="4855464"/>
            <a:ext cx="392545" cy="768927"/>
          </a:xfrm>
          <a:custGeom>
            <a:avLst/>
            <a:gdLst>
              <a:gd name="connsiteX0" fmla="*/ 0 w 392545"/>
              <a:gd name="connsiteY0" fmla="*/ 762000 h 768927"/>
              <a:gd name="connsiteX1" fmla="*/ 332509 w 392545"/>
              <a:gd name="connsiteY1" fmla="*/ 678873 h 768927"/>
              <a:gd name="connsiteX2" fmla="*/ 360218 w 392545"/>
              <a:gd name="connsiteY2" fmla="*/ 221673 h 768927"/>
              <a:gd name="connsiteX3" fmla="*/ 387927 w 392545"/>
              <a:gd name="connsiteY3" fmla="*/ 0 h 76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545" h="768927">
                <a:moveTo>
                  <a:pt x="0" y="762000"/>
                </a:moveTo>
                <a:cubicBezTo>
                  <a:pt x="136236" y="765463"/>
                  <a:pt x="272473" y="768927"/>
                  <a:pt x="332509" y="678873"/>
                </a:cubicBezTo>
                <a:cubicBezTo>
                  <a:pt x="392545" y="588819"/>
                  <a:pt x="350982" y="334819"/>
                  <a:pt x="360218" y="221673"/>
                </a:cubicBezTo>
                <a:cubicBezTo>
                  <a:pt x="369454" y="108528"/>
                  <a:pt x="378690" y="54264"/>
                  <a:pt x="387927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57200" y="1676400"/>
            <a:ext cx="670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2) </a:t>
            </a:r>
            <a:r>
              <a:rPr lang="zh-CN" altLang="en-US" sz="3200" dirty="0" smtClean="0">
                <a:solidFill>
                  <a:srgbClr val="00518E"/>
                </a:solidFill>
              </a:rPr>
              <a:t>为数组</a:t>
            </a:r>
            <a:r>
              <a:rPr lang="en-US" altLang="zh-CN" sz="3200" dirty="0" smtClean="0">
                <a:solidFill>
                  <a:srgbClr val="00518E"/>
                </a:solidFill>
              </a:rPr>
              <a:t>element</a:t>
            </a:r>
            <a:r>
              <a:rPr lang="zh-CN" altLang="en-US" sz="3200" dirty="0" smtClean="0">
                <a:solidFill>
                  <a:srgbClr val="00518E"/>
                </a:solidFill>
              </a:rPr>
              <a:t>申请内存空间；</a:t>
            </a:r>
            <a:endParaRPr lang="zh-CN" altLang="en-US" sz="3200" dirty="0">
              <a:solidFill>
                <a:srgbClr val="00518E"/>
              </a:solidFill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57200" y="3048000"/>
            <a:ext cx="7924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4) </a:t>
            </a:r>
            <a:r>
              <a:rPr lang="zh-CN" altLang="en-US" sz="3200" dirty="0" smtClean="0"/>
              <a:t>返回</a:t>
            </a:r>
            <a:r>
              <a:rPr lang="zh-CN" altLang="en-US" sz="3200" dirty="0"/>
              <a:t>顺序表</a:t>
            </a:r>
            <a:r>
              <a:rPr lang="zh-CN" altLang="en-US" sz="3200" dirty="0" smtClean="0"/>
              <a:t>的地址，</a:t>
            </a:r>
            <a:endParaRPr lang="zh-CN" altLang="en-US" sz="3200" dirty="0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457200" y="9906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1) </a:t>
            </a:r>
            <a:r>
              <a:rPr lang="zh-CN" altLang="en-US" sz="3200" dirty="0" smtClean="0"/>
              <a:t>定义表指针，为顺序表结构申请空间；</a:t>
            </a:r>
            <a:endParaRPr lang="en-US" altLang="zh-CN" sz="3200" dirty="0" smtClean="0"/>
          </a:p>
        </p:txBody>
      </p:sp>
      <p:sp>
        <p:nvSpPr>
          <p:cNvPr id="17" name="矩形 16"/>
          <p:cNvSpPr/>
          <p:nvPr/>
        </p:nvSpPr>
        <p:spPr>
          <a:xfrm>
            <a:off x="4419600" y="3124200"/>
            <a:ext cx="1552028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solidFill>
                  <a:srgbClr val="00763B"/>
                </a:solidFill>
              </a:rPr>
              <a:t>即</a:t>
            </a:r>
            <a:r>
              <a:rPr lang="en-US" altLang="zh-CN" sz="3200" dirty="0" err="1" smtClean="0">
                <a:solidFill>
                  <a:srgbClr val="00763B"/>
                </a:solidFill>
              </a:rPr>
              <a:t>palist</a:t>
            </a:r>
            <a:endParaRPr lang="zh-CN" altLang="en-US" sz="3200" dirty="0">
              <a:solidFill>
                <a:srgbClr val="00763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  <p:bldP spid="5" grpId="0" animBg="1"/>
      <p:bldP spid="12" grpId="0" animBg="1"/>
      <p:bldP spid="14" grpId="0"/>
      <p:bldP spid="15" grpId="0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304800" y="4800600"/>
            <a:ext cx="90678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(“Out of space!\n”);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结构空间分配失败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return NULL;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04800" y="5943600"/>
            <a:ext cx="8991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991600" cy="6858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>
                <a:solidFill>
                  <a:srgbClr val="00518E"/>
                </a:solidFill>
                <a:ea typeface="黑体" pitchFamily="2" charset="-122"/>
              </a:rPr>
              <a:t>PSeqList</a:t>
            </a:r>
            <a:r>
              <a:rPr lang="en-US" altLang="zh-CN" dirty="0">
                <a:solidFill>
                  <a:srgbClr val="00518E"/>
                </a:solidFill>
                <a:ea typeface="黑体" pitchFamily="2" charset="-122"/>
              </a:rPr>
              <a:t> </a:t>
            </a:r>
            <a:r>
              <a:rPr lang="en-US" altLang="zh-CN" dirty="0" err="1">
                <a:ea typeface="黑体" pitchFamily="2" charset="-122"/>
              </a:rPr>
              <a:t>creatNullList_seq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en-US" altLang="zh-CN" dirty="0" err="1">
                <a:solidFill>
                  <a:srgbClr val="00518E"/>
                </a:solidFill>
                <a:ea typeface="黑体" pitchFamily="2" charset="-122"/>
              </a:rPr>
              <a:t>int</a:t>
            </a:r>
            <a:r>
              <a:rPr lang="en-US" altLang="zh-CN" dirty="0">
                <a:ea typeface="黑体" pitchFamily="2" charset="-122"/>
              </a:rPr>
              <a:t> m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304800" y="1524000"/>
            <a:ext cx="89916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PSeqList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指向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顺序表的指针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04800" y="2209800"/>
            <a:ext cx="92202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PSeqList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malloc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sizeof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SeqList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));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304800" y="2895600"/>
            <a:ext cx="9067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//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为顺序表结构申请空间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304800" y="3505200"/>
            <a:ext cx="90678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!= NULL)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{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申请成功，则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…(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见下页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991600" cy="7620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C00000"/>
                </a:solidFill>
                <a:ea typeface="黑体" pitchFamily="2" charset="-122"/>
              </a:rPr>
              <a:t> if(</a:t>
            </a:r>
            <a:r>
              <a:rPr lang="en-US" altLang="zh-CN" dirty="0" err="1" smtClean="0">
                <a:solidFill>
                  <a:srgbClr val="C00000"/>
                </a:solidFill>
                <a:ea typeface="黑体" pitchFamily="2" charset="-122"/>
              </a:rPr>
              <a:t>palist</a:t>
            </a:r>
            <a:r>
              <a:rPr lang="en-US" altLang="zh-CN" dirty="0" smtClean="0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黑体" pitchFamily="2" charset="-122"/>
              </a:rPr>
              <a:t>!= NULL) </a:t>
            </a:r>
            <a:r>
              <a:rPr lang="en-US" altLang="zh-CN" dirty="0" smtClean="0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lang="en-US" altLang="zh-CN" sz="2800" dirty="0" smtClean="0">
                <a:solidFill>
                  <a:srgbClr val="00763B"/>
                </a:solidFill>
                <a:ea typeface="黑体" pitchFamily="2" charset="-122"/>
              </a:rPr>
              <a:t>//</a:t>
            </a:r>
            <a:r>
              <a:rPr lang="zh-CN" altLang="en-US" sz="2800" dirty="0" smtClean="0">
                <a:solidFill>
                  <a:srgbClr val="00763B"/>
                </a:solidFill>
                <a:ea typeface="黑体" pitchFamily="2" charset="-122"/>
              </a:rPr>
              <a:t>顺序表结构空间申请成功</a:t>
            </a:r>
            <a:endParaRPr lang="en-US" altLang="zh-CN" sz="2800" dirty="0">
              <a:solidFill>
                <a:srgbClr val="00763B"/>
              </a:solidFill>
              <a:ea typeface="黑体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95400"/>
            <a:ext cx="8991600" cy="137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{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&gt;element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=(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*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malloc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sizeof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)*m);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57200" y="2590800"/>
            <a:ext cx="8991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&gt;element)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数组空间分配成功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457200" y="3200400"/>
            <a:ext cx="8991600" cy="198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&gt;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MaxNum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m;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-&gt;n = 0;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return(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); }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返回指向顺序表的指针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57200" y="5181600"/>
            <a:ext cx="8991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else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free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数组空间分配失败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释放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457200" y="5867400"/>
            <a:ext cx="89916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}  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90600" y="2667000"/>
            <a:ext cx="8153400" cy="2362200"/>
          </a:xfrm>
          <a:noFill/>
          <a:ln/>
        </p:spPr>
        <p:txBody>
          <a:bodyPr/>
          <a:lstStyle/>
          <a:p>
            <a:pPr marL="72000" indent="0">
              <a:spcBef>
                <a:spcPts val="0"/>
              </a:spcBef>
              <a:buFontTx/>
              <a:buNone/>
            </a:pPr>
            <a:r>
              <a:rPr lang="en-US" altLang="zh-CN" dirty="0" err="1" smtClean="0">
                <a:solidFill>
                  <a:srgbClr val="00518E"/>
                </a:solidFill>
                <a:ea typeface="黑体" pitchFamily="2" charset="-122"/>
              </a:rPr>
              <a:t>int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en-US" altLang="zh-CN" dirty="0" err="1">
                <a:ea typeface="黑体" pitchFamily="2" charset="-122"/>
              </a:rPr>
              <a:t>isNullList_seq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en-US" altLang="zh-CN" dirty="0" err="1">
                <a:solidFill>
                  <a:srgbClr val="00518E"/>
                </a:solidFill>
                <a:ea typeface="黑体" pitchFamily="2" charset="-122"/>
              </a:rPr>
              <a:t>PSeqList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 err="1">
                <a:ea typeface="黑体" pitchFamily="2" charset="-122"/>
              </a:rPr>
              <a:t>palist</a:t>
            </a:r>
            <a:r>
              <a:rPr lang="en-US" altLang="zh-CN" dirty="0">
                <a:ea typeface="黑体" pitchFamily="2" charset="-122"/>
              </a:rPr>
              <a:t>)</a:t>
            </a:r>
          </a:p>
          <a:p>
            <a:pPr marL="72000" indent="0"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黑体" pitchFamily="2" charset="-122"/>
              </a:rPr>
              <a:t>{     </a:t>
            </a:r>
            <a:endParaRPr lang="en-US" altLang="zh-CN" dirty="0">
              <a:ea typeface="黑体" pitchFamily="2" charset="-122"/>
            </a:endParaRPr>
          </a:p>
          <a:p>
            <a:pPr marL="72000" indent="0"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黑体" pitchFamily="2" charset="-122"/>
              </a:rPr>
              <a:t>   </a:t>
            </a:r>
            <a:r>
              <a:rPr lang="en-US" altLang="zh-CN" dirty="0">
                <a:ea typeface="黑体" pitchFamily="2" charset="-122"/>
              </a:rPr>
              <a:t>return (</a:t>
            </a:r>
            <a:r>
              <a:rPr lang="en-US" altLang="zh-CN" dirty="0" err="1" smtClean="0">
                <a:solidFill>
                  <a:srgbClr val="C00000"/>
                </a:solidFill>
                <a:ea typeface="黑体" pitchFamily="2" charset="-122"/>
              </a:rPr>
              <a:t>palist</a:t>
            </a:r>
            <a:r>
              <a:rPr lang="en-US" altLang="zh-CN" dirty="0" smtClean="0">
                <a:solidFill>
                  <a:srgbClr val="C00000"/>
                </a:solidFill>
                <a:ea typeface="黑体" pitchFamily="2" charset="-122"/>
              </a:rPr>
              <a:t>-&gt;</a:t>
            </a:r>
            <a:r>
              <a:rPr lang="en-US" altLang="zh-CN" dirty="0">
                <a:solidFill>
                  <a:srgbClr val="C00000"/>
                </a:solidFill>
                <a:ea typeface="黑体" pitchFamily="2" charset="-122"/>
              </a:rPr>
              <a:t>n ==0</a:t>
            </a:r>
            <a:r>
              <a:rPr lang="en-US" altLang="zh-CN" dirty="0">
                <a:ea typeface="黑体" pitchFamily="2" charset="-122"/>
              </a:rPr>
              <a:t>); </a:t>
            </a:r>
            <a:r>
              <a:rPr lang="en-US" altLang="zh-CN" dirty="0" smtClean="0">
                <a:solidFill>
                  <a:srgbClr val="00763B"/>
                </a:solidFill>
                <a:ea typeface="黑体" pitchFamily="2" charset="-122"/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  <a:ea typeface="黑体" pitchFamily="2" charset="-122"/>
              </a:rPr>
              <a:t>空则返回</a:t>
            </a:r>
            <a:r>
              <a:rPr lang="en-US" altLang="zh-CN" dirty="0" smtClean="0">
                <a:solidFill>
                  <a:srgbClr val="00763B"/>
                </a:solidFill>
                <a:ea typeface="黑体" pitchFamily="2" charset="-122"/>
              </a:rPr>
              <a:t>1</a:t>
            </a:r>
            <a:endParaRPr lang="en-US" altLang="zh-CN" dirty="0">
              <a:solidFill>
                <a:srgbClr val="00763B"/>
              </a:solidFill>
              <a:ea typeface="黑体" pitchFamily="2" charset="-122"/>
            </a:endParaRPr>
          </a:p>
          <a:p>
            <a:pPr marL="72000" indent="0"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黑体" pitchFamily="2" charset="-122"/>
              </a:rPr>
              <a:t>}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609600" y="1066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</a:pPr>
            <a:r>
              <a:rPr lang="zh-CN" altLang="en-US" sz="3200" dirty="0"/>
              <a:t>判断</a:t>
            </a:r>
            <a:r>
              <a:rPr lang="en-US" altLang="zh-CN" sz="3200" dirty="0" err="1"/>
              <a:t>palist</a:t>
            </a:r>
            <a:r>
              <a:rPr lang="zh-CN" altLang="en-US" sz="3200" dirty="0"/>
              <a:t>指向的顺序表是否为空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判断表空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1752600"/>
            <a:ext cx="77724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763B"/>
                </a:solidFill>
              </a:rPr>
              <a:t>-- </a:t>
            </a:r>
            <a:r>
              <a:rPr lang="zh-CN" altLang="en-US" sz="3200" dirty="0" smtClean="0">
                <a:solidFill>
                  <a:srgbClr val="00763B"/>
                </a:solidFill>
              </a:rPr>
              <a:t>实际元素个数是否为</a:t>
            </a:r>
            <a:r>
              <a:rPr lang="en-US" altLang="zh-CN" sz="3200" dirty="0" smtClean="0">
                <a:solidFill>
                  <a:srgbClr val="00763B"/>
                </a:solidFill>
              </a:rPr>
              <a:t>0 ?</a:t>
            </a:r>
            <a:endParaRPr lang="zh-CN" altLang="en-US" sz="3200" dirty="0">
              <a:solidFill>
                <a:srgbClr val="00763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uiExpand="1" build="p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381000" y="106680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dirty="0">
                <a:latin typeface="+mj-lt"/>
              </a:rPr>
              <a:t>在</a:t>
            </a:r>
            <a:r>
              <a:rPr lang="en-US" altLang="zh-CN" sz="3200" dirty="0" err="1">
                <a:latin typeface="+mj-lt"/>
              </a:rPr>
              <a:t>palist</a:t>
            </a:r>
            <a:r>
              <a:rPr lang="zh-CN" altLang="en-US" sz="3200" dirty="0">
                <a:latin typeface="+mj-lt"/>
              </a:rPr>
              <a:t>指向的顺序表中查找</a:t>
            </a:r>
            <a:r>
              <a:rPr lang="en-US" altLang="zh-CN" sz="3200" dirty="0">
                <a:latin typeface="+mj-lt"/>
              </a:rPr>
              <a:t>x</a:t>
            </a:r>
            <a:r>
              <a:rPr lang="zh-CN" altLang="en-US" sz="3200" dirty="0" smtClean="0">
                <a:latin typeface="+mj-lt"/>
              </a:rPr>
              <a:t>，返回下标</a:t>
            </a:r>
            <a:endParaRPr lang="zh-CN" altLang="en-US" sz="3200" dirty="0">
              <a:latin typeface="+mj-lt"/>
            </a:endParaRPr>
          </a:p>
        </p:txBody>
      </p:sp>
      <p:sp>
        <p:nvSpPr>
          <p:cNvPr id="6964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6858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>
                <a:solidFill>
                  <a:srgbClr val="00518E"/>
                </a:solidFill>
                <a:ea typeface="黑体" pitchFamily="2" charset="-122"/>
              </a:rPr>
              <a:t>int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 err="1">
                <a:ea typeface="黑体" pitchFamily="2" charset="-122"/>
              </a:rPr>
              <a:t>locate_seq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en-US" altLang="zh-CN" dirty="0" err="1">
                <a:solidFill>
                  <a:srgbClr val="00518E"/>
                </a:solidFill>
                <a:ea typeface="黑体" pitchFamily="2" charset="-122"/>
              </a:rPr>
              <a:t>PSeqList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 err="1">
                <a:ea typeface="黑体" pitchFamily="2" charset="-122"/>
              </a:rPr>
              <a:t>palist</a:t>
            </a:r>
            <a:r>
              <a:rPr lang="en-US" altLang="zh-CN" dirty="0">
                <a:ea typeface="黑体" pitchFamily="2" charset="-122"/>
              </a:rPr>
              <a:t>, </a:t>
            </a:r>
            <a:r>
              <a:rPr lang="en-US" altLang="zh-CN" dirty="0" err="1">
                <a:solidFill>
                  <a:srgbClr val="00518E"/>
                </a:solidFill>
                <a:ea typeface="黑体" pitchFamily="2" charset="-122"/>
              </a:rPr>
              <a:t>DataType</a:t>
            </a:r>
            <a:r>
              <a:rPr lang="en-US" altLang="zh-CN" dirty="0">
                <a:ea typeface="黑体" pitchFamily="2" charset="-122"/>
              </a:rPr>
              <a:t> x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 </a:t>
            </a:r>
            <a:r>
              <a:rPr lang="zh-CN" altLang="en-US" dirty="0" smtClean="0">
                <a:ea typeface="黑体" pitchFamily="2" charset="-122"/>
              </a:rPr>
              <a:t>查找元素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685800" y="2286000"/>
            <a:ext cx="8229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q;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游历下标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685800" y="2971800"/>
            <a:ext cx="8229600" cy="137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for(q=0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q&lt;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-&gt;n; q++)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 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-&gt;element[q]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== x)  return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q;</a:t>
            </a:r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 bwMode="auto">
          <a:xfrm>
            <a:off x="685800" y="4267200"/>
            <a:ext cx="82296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return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-1;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 uiExpand="1" build="p" animBg="1"/>
      <p:bldP spid="6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04800" y="9906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</a:pPr>
            <a:r>
              <a:rPr lang="zh-CN" altLang="en-US" sz="3200" dirty="0" smtClean="0"/>
              <a:t>在顺序</a:t>
            </a:r>
            <a:r>
              <a:rPr lang="zh-CN" altLang="en-US" sz="3200" dirty="0"/>
              <a:t>表</a:t>
            </a:r>
            <a:r>
              <a:rPr lang="zh-CN" altLang="en-US" sz="3200" dirty="0" smtClean="0"/>
              <a:t>中</a:t>
            </a:r>
            <a:r>
              <a:rPr lang="zh-CN" altLang="en-US" sz="3200" dirty="0" smtClean="0"/>
              <a:t>，</a:t>
            </a:r>
            <a:r>
              <a:rPr lang="zh-CN" altLang="en-US" sz="3200" dirty="0" smtClean="0"/>
              <a:t>下标</a:t>
            </a:r>
            <a:r>
              <a:rPr lang="zh-CN" altLang="en-US" sz="3200" dirty="0"/>
              <a:t>为</a:t>
            </a:r>
            <a:r>
              <a:rPr lang="en-US" altLang="zh-CN" sz="3200" dirty="0"/>
              <a:t>p</a:t>
            </a:r>
            <a:r>
              <a:rPr lang="zh-CN" altLang="en-US" sz="3200" dirty="0"/>
              <a:t>的元素之前</a:t>
            </a:r>
            <a:r>
              <a:rPr lang="zh-CN" altLang="en-US" sz="3200" dirty="0" smtClean="0"/>
              <a:t>插入</a:t>
            </a:r>
            <a:r>
              <a:rPr lang="en-US" altLang="zh-CN" sz="3200" dirty="0" smtClean="0"/>
              <a:t>x</a:t>
            </a:r>
            <a:endParaRPr lang="zh-CN" altLang="en-US" sz="3200" dirty="0"/>
          </a:p>
        </p:txBody>
      </p:sp>
      <p:graphicFrame>
        <p:nvGraphicFramePr>
          <p:cNvPr id="70891" name="Group 235"/>
          <p:cNvGraphicFramePr>
            <a:graphicFrameLocks noGrp="1"/>
          </p:cNvGraphicFramePr>
          <p:nvPr>
            <p:ph idx="1"/>
          </p:nvPr>
        </p:nvGraphicFramePr>
        <p:xfrm>
          <a:off x="2196600" y="1828800"/>
          <a:ext cx="838200" cy="4268789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p+1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n-1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694" name="Text Box 38"/>
          <p:cNvSpPr txBox="1">
            <a:spLocks noChangeArrowheads="1"/>
          </p:cNvSpPr>
          <p:nvPr/>
        </p:nvSpPr>
        <p:spPr bwMode="auto">
          <a:xfrm>
            <a:off x="152400" y="5562600"/>
            <a:ext cx="17526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 dirty="0" err="1">
                <a:solidFill>
                  <a:srgbClr val="00518E"/>
                </a:solidFill>
                <a:latin typeface="+mj-lt"/>
              </a:rPr>
              <a:t>MaxNum</a:t>
            </a:r>
            <a:endParaRPr lang="en-US" altLang="zh-CN" sz="3000" dirty="0">
              <a:solidFill>
                <a:srgbClr val="00518E"/>
              </a:solidFill>
              <a:latin typeface="+mj-lt"/>
            </a:endParaRPr>
          </a:p>
        </p:txBody>
      </p:sp>
      <p:sp>
        <p:nvSpPr>
          <p:cNvPr id="70710" name="AutoShape 54"/>
          <p:cNvSpPr>
            <a:spLocks noChangeArrowheads="1"/>
          </p:cNvSpPr>
          <p:nvPr/>
        </p:nvSpPr>
        <p:spPr bwMode="auto">
          <a:xfrm>
            <a:off x="3034800" y="4800600"/>
            <a:ext cx="228600" cy="609600"/>
          </a:xfrm>
          <a:prstGeom prst="curvedLeftArrow">
            <a:avLst>
              <a:gd name="adj1" fmla="val 53333"/>
              <a:gd name="adj2" fmla="val 106667"/>
              <a:gd name="adj3" fmla="val 33333"/>
            </a:avLst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sz="3200" dirty="0"/>
          </a:p>
        </p:txBody>
      </p:sp>
      <p:sp>
        <p:nvSpPr>
          <p:cNvPr id="70712" name="AutoShape 56"/>
          <p:cNvSpPr>
            <a:spLocks noChangeArrowheads="1"/>
          </p:cNvSpPr>
          <p:nvPr/>
        </p:nvSpPr>
        <p:spPr bwMode="auto">
          <a:xfrm>
            <a:off x="3034800" y="4191000"/>
            <a:ext cx="228600" cy="609600"/>
          </a:xfrm>
          <a:prstGeom prst="curvedLeftArrow">
            <a:avLst>
              <a:gd name="adj1" fmla="val 53333"/>
              <a:gd name="adj2" fmla="val 106667"/>
              <a:gd name="adj3" fmla="val 33333"/>
            </a:avLst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sz="3200" dirty="0"/>
          </a:p>
        </p:txBody>
      </p:sp>
      <p:sp>
        <p:nvSpPr>
          <p:cNvPr id="70713" name="AutoShape 57"/>
          <p:cNvSpPr>
            <a:spLocks noChangeArrowheads="1"/>
          </p:cNvSpPr>
          <p:nvPr/>
        </p:nvSpPr>
        <p:spPr bwMode="auto">
          <a:xfrm>
            <a:off x="3034800" y="3581400"/>
            <a:ext cx="228600" cy="609600"/>
          </a:xfrm>
          <a:prstGeom prst="curvedLeftArrow">
            <a:avLst>
              <a:gd name="adj1" fmla="val 53333"/>
              <a:gd name="adj2" fmla="val 106667"/>
              <a:gd name="adj3" fmla="val 33333"/>
            </a:avLst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sz="3200" dirty="0"/>
          </a:p>
        </p:txBody>
      </p:sp>
      <p:sp>
        <p:nvSpPr>
          <p:cNvPr id="70714" name="AutoShape 58"/>
          <p:cNvSpPr>
            <a:spLocks noChangeArrowheads="1"/>
          </p:cNvSpPr>
          <p:nvPr/>
        </p:nvSpPr>
        <p:spPr bwMode="auto">
          <a:xfrm>
            <a:off x="3034800" y="3048000"/>
            <a:ext cx="228600" cy="609600"/>
          </a:xfrm>
          <a:prstGeom prst="curvedLeftArrow">
            <a:avLst>
              <a:gd name="adj1" fmla="val 53333"/>
              <a:gd name="adj2" fmla="val 106667"/>
              <a:gd name="adj3" fmla="val 33333"/>
            </a:avLst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sz="3200" dirty="0"/>
          </a:p>
        </p:txBody>
      </p:sp>
      <p:sp>
        <p:nvSpPr>
          <p:cNvPr id="70715" name="Text Box 59"/>
          <p:cNvSpPr txBox="1">
            <a:spLocks noChangeArrowheads="1"/>
          </p:cNvSpPr>
          <p:nvPr/>
        </p:nvSpPr>
        <p:spPr bwMode="auto">
          <a:xfrm>
            <a:off x="3339600" y="4845050"/>
            <a:ext cx="4572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/>
              <a:t>①</a:t>
            </a:r>
          </a:p>
        </p:txBody>
      </p:sp>
      <p:sp>
        <p:nvSpPr>
          <p:cNvPr id="70716" name="Text Box 60"/>
          <p:cNvSpPr txBox="1">
            <a:spLocks noChangeArrowheads="1"/>
          </p:cNvSpPr>
          <p:nvPr/>
        </p:nvSpPr>
        <p:spPr bwMode="auto">
          <a:xfrm>
            <a:off x="3339600" y="4235450"/>
            <a:ext cx="4572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/>
              <a:t>②</a:t>
            </a:r>
          </a:p>
        </p:txBody>
      </p:sp>
      <p:sp>
        <p:nvSpPr>
          <p:cNvPr id="70717" name="Rectangle 61"/>
          <p:cNvSpPr>
            <a:spLocks noChangeArrowheads="1"/>
          </p:cNvSpPr>
          <p:nvPr/>
        </p:nvSpPr>
        <p:spPr bwMode="auto">
          <a:xfrm>
            <a:off x="3352800" y="3657600"/>
            <a:ext cx="410369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b="1" dirty="0"/>
              <a:t>③</a:t>
            </a:r>
          </a:p>
        </p:txBody>
      </p:sp>
      <p:sp>
        <p:nvSpPr>
          <p:cNvPr id="70718" name="Rectangle 62"/>
          <p:cNvSpPr>
            <a:spLocks noChangeArrowheads="1"/>
          </p:cNvSpPr>
          <p:nvPr/>
        </p:nvSpPr>
        <p:spPr bwMode="auto">
          <a:xfrm>
            <a:off x="3390400" y="3108325"/>
            <a:ext cx="410369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b="1"/>
              <a:t>④</a:t>
            </a:r>
          </a:p>
        </p:txBody>
      </p:sp>
      <p:graphicFrame>
        <p:nvGraphicFramePr>
          <p:cNvPr id="70893" name="Group 237"/>
          <p:cNvGraphicFramePr>
            <a:graphicFrameLocks noGrp="1"/>
          </p:cNvGraphicFramePr>
          <p:nvPr/>
        </p:nvGraphicFramePr>
        <p:xfrm>
          <a:off x="4724400" y="1828800"/>
          <a:ext cx="838200" cy="4267200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p+1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n-1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829" name="Line 173"/>
          <p:cNvSpPr>
            <a:spLocks noChangeShapeType="1"/>
          </p:cNvSpPr>
          <p:nvPr/>
        </p:nvSpPr>
        <p:spPr bwMode="auto">
          <a:xfrm>
            <a:off x="1815600" y="5867400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 sz="3200"/>
          </a:p>
        </p:txBody>
      </p:sp>
      <p:sp>
        <p:nvSpPr>
          <p:cNvPr id="70830" name="Text Box 174"/>
          <p:cNvSpPr txBox="1">
            <a:spLocks noChangeArrowheads="1"/>
          </p:cNvSpPr>
          <p:nvPr/>
        </p:nvSpPr>
        <p:spPr bwMode="auto">
          <a:xfrm>
            <a:off x="1143000" y="2819400"/>
            <a:ext cx="990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70831" name="Line 175"/>
          <p:cNvSpPr>
            <a:spLocks noChangeShapeType="1"/>
          </p:cNvSpPr>
          <p:nvPr/>
        </p:nvSpPr>
        <p:spPr bwMode="auto">
          <a:xfrm>
            <a:off x="1815600" y="3124200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 sz="3200"/>
          </a:p>
        </p:txBody>
      </p:sp>
      <p:sp>
        <p:nvSpPr>
          <p:cNvPr id="70832" name="Text Box 176"/>
          <p:cNvSpPr txBox="1">
            <a:spLocks noChangeArrowheads="1"/>
          </p:cNvSpPr>
          <p:nvPr/>
        </p:nvSpPr>
        <p:spPr bwMode="auto">
          <a:xfrm>
            <a:off x="3657600" y="2819400"/>
            <a:ext cx="990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70833" name="Line 177"/>
          <p:cNvSpPr>
            <a:spLocks noChangeShapeType="1"/>
          </p:cNvSpPr>
          <p:nvPr/>
        </p:nvSpPr>
        <p:spPr bwMode="auto">
          <a:xfrm>
            <a:off x="4343400" y="3124200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 sz="3200"/>
          </a:p>
        </p:txBody>
      </p:sp>
      <p:sp>
        <p:nvSpPr>
          <p:cNvPr id="70834" name="AutoShape 178"/>
          <p:cNvSpPr>
            <a:spLocks noChangeArrowheads="1"/>
          </p:cNvSpPr>
          <p:nvPr/>
        </p:nvSpPr>
        <p:spPr bwMode="auto">
          <a:xfrm>
            <a:off x="3415800" y="2286000"/>
            <a:ext cx="1080000" cy="228600"/>
          </a:xfrm>
          <a:prstGeom prst="rightArrow">
            <a:avLst>
              <a:gd name="adj1" fmla="val 50000"/>
              <a:gd name="adj2" fmla="val 183333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graphicFrame>
        <p:nvGraphicFramePr>
          <p:cNvPr id="70896" name="Group 240"/>
          <p:cNvGraphicFramePr>
            <a:graphicFrameLocks noGrp="1"/>
          </p:cNvGraphicFramePr>
          <p:nvPr/>
        </p:nvGraphicFramePr>
        <p:xfrm>
          <a:off x="7162800" y="1828800"/>
          <a:ext cx="838200" cy="4267200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p+1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n-1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885" name="AutoShape 229"/>
          <p:cNvSpPr>
            <a:spLocks noChangeArrowheads="1"/>
          </p:cNvSpPr>
          <p:nvPr/>
        </p:nvSpPr>
        <p:spPr bwMode="auto">
          <a:xfrm>
            <a:off x="5867400" y="2286000"/>
            <a:ext cx="1080000" cy="228600"/>
          </a:xfrm>
          <a:prstGeom prst="rightArrow">
            <a:avLst>
              <a:gd name="adj1" fmla="val 50000"/>
              <a:gd name="adj2" fmla="val 183333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sz="3200"/>
          </a:p>
        </p:txBody>
      </p:sp>
      <p:sp>
        <p:nvSpPr>
          <p:cNvPr id="70887" name="Text Box 231"/>
          <p:cNvSpPr txBox="1">
            <a:spLocks noChangeArrowheads="1"/>
          </p:cNvSpPr>
          <p:nvPr/>
        </p:nvSpPr>
        <p:spPr bwMode="auto">
          <a:xfrm>
            <a:off x="6019800" y="2819400"/>
            <a:ext cx="990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70888" name="Line 232"/>
          <p:cNvSpPr>
            <a:spLocks noChangeShapeType="1"/>
          </p:cNvSpPr>
          <p:nvPr/>
        </p:nvSpPr>
        <p:spPr bwMode="auto">
          <a:xfrm>
            <a:off x="6705600" y="3124200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 sz="320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 </a:t>
            </a:r>
            <a:r>
              <a:rPr lang="zh-CN" altLang="en-US" dirty="0" smtClean="0">
                <a:ea typeface="黑体" pitchFamily="2" charset="-122"/>
              </a:rPr>
              <a:t>插入元素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0" grpId="0" animBg="1"/>
      <p:bldP spid="70712" grpId="0" animBg="1"/>
      <p:bldP spid="70713" grpId="0" animBg="1"/>
      <p:bldP spid="70714" grpId="0" animBg="1"/>
      <p:bldP spid="70715" grpId="0"/>
      <p:bldP spid="70716" grpId="0"/>
      <p:bldP spid="70717" grpId="0"/>
      <p:bldP spid="70718" grpId="0"/>
      <p:bldP spid="70832" grpId="0"/>
      <p:bldP spid="70833" grpId="0" animBg="1"/>
      <p:bldP spid="70834" grpId="0" animBg="1"/>
      <p:bldP spid="70885" grpId="0" animBg="1"/>
      <p:bldP spid="70887" grpId="0"/>
      <p:bldP spid="7088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 </a:t>
            </a:r>
            <a:r>
              <a:rPr lang="zh-CN" altLang="en-US" dirty="0" smtClean="0">
                <a:ea typeface="黑体" pitchFamily="2" charset="-122"/>
              </a:rPr>
              <a:t>插入元素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6" name="Group 235"/>
          <p:cNvGraphicFramePr>
            <a:graphicFrameLocks/>
          </p:cNvGraphicFramePr>
          <p:nvPr/>
        </p:nvGraphicFramePr>
        <p:xfrm>
          <a:off x="7924800" y="1884402"/>
          <a:ext cx="838200" cy="4268789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p+1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n-1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 Box 38"/>
          <p:cNvSpPr txBox="1">
            <a:spLocks noChangeArrowheads="1"/>
          </p:cNvSpPr>
          <p:nvPr/>
        </p:nvSpPr>
        <p:spPr bwMode="auto">
          <a:xfrm>
            <a:off x="5943600" y="5618202"/>
            <a:ext cx="17526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 dirty="0" err="1">
                <a:solidFill>
                  <a:srgbClr val="00518E"/>
                </a:solidFill>
                <a:latin typeface="+mj-lt"/>
              </a:rPr>
              <a:t>MaxNum</a:t>
            </a:r>
            <a:endParaRPr lang="en-US" altLang="zh-CN" sz="3000" dirty="0">
              <a:solidFill>
                <a:srgbClr val="00518E"/>
              </a:solidFill>
              <a:latin typeface="+mj-lt"/>
            </a:endParaRPr>
          </a:p>
        </p:txBody>
      </p:sp>
      <p:sp>
        <p:nvSpPr>
          <p:cNvPr id="22" name="Line 173"/>
          <p:cNvSpPr>
            <a:spLocks noChangeShapeType="1"/>
          </p:cNvSpPr>
          <p:nvPr/>
        </p:nvSpPr>
        <p:spPr bwMode="auto">
          <a:xfrm>
            <a:off x="7543800" y="5923002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 sz="3200"/>
          </a:p>
        </p:txBody>
      </p:sp>
      <p:sp>
        <p:nvSpPr>
          <p:cNvPr id="23" name="Text Box 174"/>
          <p:cNvSpPr txBox="1">
            <a:spLocks noChangeArrowheads="1"/>
          </p:cNvSpPr>
          <p:nvPr/>
        </p:nvSpPr>
        <p:spPr bwMode="auto">
          <a:xfrm>
            <a:off x="6871200" y="2875002"/>
            <a:ext cx="990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24" name="Line 175"/>
          <p:cNvSpPr>
            <a:spLocks noChangeShapeType="1"/>
          </p:cNvSpPr>
          <p:nvPr/>
        </p:nvSpPr>
        <p:spPr bwMode="auto">
          <a:xfrm>
            <a:off x="7543800" y="3179802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 sz="3200"/>
          </a:p>
        </p:txBody>
      </p:sp>
      <p:sp>
        <p:nvSpPr>
          <p:cNvPr id="26" name="Rectangle 89"/>
          <p:cNvSpPr>
            <a:spLocks noChangeArrowheads="1"/>
          </p:cNvSpPr>
          <p:nvPr/>
        </p:nvSpPr>
        <p:spPr bwMode="auto">
          <a:xfrm>
            <a:off x="609600" y="1046202"/>
            <a:ext cx="5105400" cy="1143000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3200" dirty="0" smtClean="0">
                <a:latin typeface="+mj-lt"/>
              </a:rPr>
              <a:t> </a:t>
            </a:r>
            <a:r>
              <a:rPr lang="zh-CN" altLang="en-US" sz="3200" dirty="0" smtClean="0">
                <a:latin typeface="+mj-lt"/>
              </a:rPr>
              <a:t>当</a:t>
            </a:r>
            <a:r>
              <a:rPr lang="en-US" altLang="zh-CN" sz="3200" dirty="0" err="1" smtClean="0">
                <a:latin typeface="+mj-lt"/>
              </a:rPr>
              <a:t>palist</a:t>
            </a:r>
            <a:r>
              <a:rPr lang="en-US" altLang="zh-CN" sz="3200" dirty="0" smtClean="0">
                <a:latin typeface="+mj-lt"/>
              </a:rPr>
              <a:t>-</a:t>
            </a:r>
            <a:r>
              <a:rPr lang="en-US" altLang="zh-CN" sz="3200" dirty="0">
                <a:latin typeface="+mj-lt"/>
              </a:rPr>
              <a:t>&gt;n &lt;</a:t>
            </a:r>
            <a:r>
              <a:rPr lang="en-US" altLang="zh-CN" sz="3200" dirty="0" err="1" smtClean="0">
                <a:latin typeface="+mj-lt"/>
              </a:rPr>
              <a:t>MaxNum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zh-CN" altLang="en-US" sz="3200" dirty="0" smtClean="0">
                <a:latin typeface="+mj-lt"/>
              </a:rPr>
              <a:t>且</a:t>
            </a:r>
            <a:endParaRPr lang="en-US" altLang="zh-CN" sz="3200" dirty="0" smtClean="0">
              <a:latin typeface="+mj-lt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zh-CN" sz="3200" dirty="0" smtClean="0">
                <a:latin typeface="+mj-lt"/>
              </a:rPr>
              <a:t>    0</a:t>
            </a:r>
            <a:r>
              <a:rPr lang="en-US" altLang="zh-CN" sz="3200" dirty="0" smtClean="0">
                <a:latin typeface="+mj-lt"/>
                <a:sym typeface="Symbol" pitchFamily="18" charset="2"/>
              </a:rPr>
              <a:t>&lt;= </a:t>
            </a:r>
            <a:r>
              <a:rPr lang="en-US" altLang="zh-CN" sz="3200" dirty="0">
                <a:latin typeface="+mj-lt"/>
                <a:sym typeface="Symbol" pitchFamily="18" charset="2"/>
              </a:rPr>
              <a:t>p 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  <a:sym typeface="Symbol" pitchFamily="18" charset="2"/>
              </a:rPr>
              <a:t>&lt;= </a:t>
            </a:r>
            <a:r>
              <a:rPr lang="en-US" altLang="zh-CN" sz="3200" dirty="0" err="1" smtClean="0">
                <a:solidFill>
                  <a:srgbClr val="C00000"/>
                </a:solidFill>
                <a:latin typeface="+mj-lt"/>
              </a:rPr>
              <a:t>palist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-</a:t>
            </a: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&gt;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n</a:t>
            </a:r>
            <a:endParaRPr lang="zh-CN" altLang="en-US" sz="3200" dirty="0">
              <a:latin typeface="+mj-lt"/>
              <a:sym typeface="Symbol" pitchFamily="18" charset="2"/>
            </a:endParaRPr>
          </a:p>
        </p:txBody>
      </p:sp>
      <p:sp>
        <p:nvSpPr>
          <p:cNvPr id="27" name="Rectangle 90"/>
          <p:cNvSpPr>
            <a:spLocks noChangeArrowheads="1"/>
          </p:cNvSpPr>
          <p:nvPr/>
        </p:nvSpPr>
        <p:spPr bwMode="auto">
          <a:xfrm>
            <a:off x="914400" y="2341602"/>
            <a:ext cx="6172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1) </a:t>
            </a:r>
            <a:r>
              <a:rPr lang="zh-CN" altLang="en-US" sz="3200" dirty="0" smtClean="0">
                <a:latin typeface="+mj-lt"/>
              </a:rPr>
              <a:t>当</a:t>
            </a:r>
            <a:r>
              <a:rPr lang="en-US" altLang="zh-CN" sz="3200" dirty="0" smtClean="0">
                <a:latin typeface="+mj-lt"/>
              </a:rPr>
              <a:t>0&lt;=</a:t>
            </a:r>
            <a:r>
              <a:rPr lang="en-US" altLang="zh-CN" sz="3200" dirty="0" smtClean="0">
                <a:latin typeface="+mj-lt"/>
                <a:sym typeface="Symbol" pitchFamily="18" charset="2"/>
              </a:rPr>
              <a:t>p&lt;= </a:t>
            </a:r>
            <a:r>
              <a:rPr lang="en-US" altLang="zh-CN" sz="3200" dirty="0" err="1" smtClean="0">
                <a:latin typeface="+mj-lt"/>
              </a:rPr>
              <a:t>palist</a:t>
            </a:r>
            <a:r>
              <a:rPr lang="en-US" altLang="zh-CN" sz="3200" dirty="0" smtClean="0">
                <a:latin typeface="+mj-lt"/>
              </a:rPr>
              <a:t>-</a:t>
            </a:r>
            <a:r>
              <a:rPr lang="en-US" altLang="zh-CN" sz="3200" dirty="0">
                <a:latin typeface="+mj-lt"/>
              </a:rPr>
              <a:t>&gt;</a:t>
            </a:r>
            <a:r>
              <a:rPr lang="en-US" altLang="zh-CN" sz="3200" dirty="0" smtClean="0">
                <a:latin typeface="+mj-lt"/>
              </a:rPr>
              <a:t>n</a:t>
            </a:r>
            <a:r>
              <a:rPr lang="en-US" altLang="zh-CN" sz="3200" dirty="0" smtClean="0">
                <a:latin typeface="+mj-lt"/>
                <a:sym typeface="Symbol" pitchFamily="18" charset="2"/>
              </a:rPr>
              <a:t>-1</a:t>
            </a:r>
            <a:r>
              <a:rPr lang="zh-CN" altLang="en-US" sz="3200" dirty="0" smtClean="0">
                <a:latin typeface="+mj-lt"/>
                <a:sym typeface="Symbol" pitchFamily="18" charset="2"/>
              </a:rPr>
              <a:t>时，</a:t>
            </a:r>
            <a:endParaRPr lang="zh-CN" altLang="en-US" sz="3200" dirty="0">
              <a:latin typeface="+mj-lt"/>
              <a:sym typeface="Symbol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200" dirty="0">
                <a:latin typeface="+mj-lt"/>
                <a:sym typeface="Symbol" pitchFamily="18" charset="2"/>
              </a:rPr>
              <a:t>    先移动，再插入新</a:t>
            </a:r>
            <a:r>
              <a:rPr lang="zh-CN" altLang="en-US" sz="3200" dirty="0" smtClean="0">
                <a:latin typeface="+mj-lt"/>
                <a:sym typeface="Symbol" pitchFamily="18" charset="2"/>
              </a:rPr>
              <a:t>元素</a:t>
            </a:r>
            <a:r>
              <a:rPr lang="en-US" altLang="zh-CN" sz="3200" dirty="0" smtClean="0">
                <a:latin typeface="+mj-lt"/>
                <a:sym typeface="Symbol" pitchFamily="18" charset="2"/>
              </a:rPr>
              <a:t>x</a:t>
            </a:r>
            <a:endParaRPr lang="zh-CN" altLang="en-US" sz="3200" dirty="0">
              <a:latin typeface="+mj-lt"/>
              <a:sym typeface="Symbol" pitchFamily="18" charset="2"/>
            </a:endParaRPr>
          </a:p>
        </p:txBody>
      </p:sp>
      <p:sp>
        <p:nvSpPr>
          <p:cNvPr id="28" name="Rectangle 91"/>
          <p:cNvSpPr>
            <a:spLocks noChangeArrowheads="1"/>
          </p:cNvSpPr>
          <p:nvPr/>
        </p:nvSpPr>
        <p:spPr bwMode="auto">
          <a:xfrm>
            <a:off x="914400" y="3560802"/>
            <a:ext cx="6172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2) </a:t>
            </a:r>
            <a:r>
              <a:rPr lang="zh-CN" altLang="en-US" sz="3200" dirty="0" smtClean="0">
                <a:latin typeface="+mj-lt"/>
              </a:rPr>
              <a:t>当</a:t>
            </a:r>
            <a:r>
              <a:rPr lang="en-US" altLang="zh-CN" sz="3200" dirty="0">
                <a:latin typeface="+mj-lt"/>
                <a:sym typeface="Symbol" pitchFamily="18" charset="2"/>
              </a:rPr>
              <a:t>p </a:t>
            </a:r>
            <a:r>
              <a:rPr lang="en-US" altLang="zh-CN" sz="3200" dirty="0" smtClean="0">
                <a:latin typeface="+mj-lt"/>
                <a:sym typeface="Symbol" pitchFamily="18" charset="2"/>
              </a:rPr>
              <a:t>== </a:t>
            </a:r>
            <a:r>
              <a:rPr lang="en-US" altLang="zh-CN" sz="3200" dirty="0" err="1" smtClean="0">
                <a:latin typeface="+mj-lt"/>
              </a:rPr>
              <a:t>palist</a:t>
            </a:r>
            <a:r>
              <a:rPr lang="en-US" altLang="zh-CN" sz="3200" dirty="0" smtClean="0">
                <a:latin typeface="+mj-lt"/>
              </a:rPr>
              <a:t>-</a:t>
            </a:r>
            <a:r>
              <a:rPr lang="en-US" altLang="zh-CN" sz="3200" dirty="0">
                <a:latin typeface="+mj-lt"/>
              </a:rPr>
              <a:t>&gt;</a:t>
            </a:r>
            <a:r>
              <a:rPr lang="en-US" altLang="zh-CN" sz="3200" dirty="0" smtClean="0">
                <a:latin typeface="+mj-lt"/>
              </a:rPr>
              <a:t>n</a:t>
            </a:r>
            <a:r>
              <a:rPr lang="zh-CN" altLang="en-US" sz="3200" dirty="0" smtClean="0">
                <a:latin typeface="+mj-lt"/>
                <a:sym typeface="Symbol" pitchFamily="18" charset="2"/>
              </a:rPr>
              <a:t>时，</a:t>
            </a:r>
            <a:endParaRPr lang="zh-CN" altLang="en-US" sz="3200" dirty="0">
              <a:latin typeface="+mj-lt"/>
              <a:sym typeface="Symbol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200" dirty="0" smtClean="0">
                <a:latin typeface="+mj-lt"/>
                <a:sym typeface="Symbol" pitchFamily="18" charset="2"/>
              </a:rPr>
              <a:t>    直接</a:t>
            </a:r>
            <a:r>
              <a:rPr lang="zh-CN" altLang="en-US" sz="3200" dirty="0">
                <a:latin typeface="+mj-lt"/>
                <a:sym typeface="Symbol" pitchFamily="18" charset="2"/>
              </a:rPr>
              <a:t>插入新元素</a:t>
            </a:r>
          </a:p>
        </p:txBody>
      </p:sp>
      <p:sp>
        <p:nvSpPr>
          <p:cNvPr id="12" name="Rectangle 91"/>
          <p:cNvSpPr>
            <a:spLocks noChangeArrowheads="1"/>
          </p:cNvSpPr>
          <p:nvPr/>
        </p:nvSpPr>
        <p:spPr bwMode="auto">
          <a:xfrm>
            <a:off x="914400" y="4780002"/>
            <a:ext cx="2286000" cy="6858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最好情况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?</a:t>
            </a:r>
          </a:p>
        </p:txBody>
      </p:sp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3200400" y="4780002"/>
            <a:ext cx="2819400" cy="6858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移动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0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次</a:t>
            </a:r>
            <a:endParaRPr lang="en-US" altLang="zh-CN" sz="3200" dirty="0" smtClean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18" name="Rectangle 91"/>
          <p:cNvSpPr>
            <a:spLocks noChangeArrowheads="1"/>
          </p:cNvSpPr>
          <p:nvPr/>
        </p:nvSpPr>
        <p:spPr bwMode="auto">
          <a:xfrm>
            <a:off x="914400" y="5465802"/>
            <a:ext cx="2286000" cy="6096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最坏情况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?</a:t>
            </a:r>
            <a:endParaRPr lang="zh-CN" altLang="en-US" sz="3200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19" name="Rectangle 91"/>
          <p:cNvSpPr>
            <a:spLocks noChangeArrowheads="1"/>
          </p:cNvSpPr>
          <p:nvPr/>
        </p:nvSpPr>
        <p:spPr bwMode="auto">
          <a:xfrm>
            <a:off x="3048000" y="5465802"/>
            <a:ext cx="2971800" cy="6096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FFC000"/>
                </a:solidFill>
                <a:latin typeface="+mj-lt"/>
                <a:sym typeface="Wingdings" pitchFamily="2" charset="2"/>
              </a:rPr>
              <a:t>p=0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 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移动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n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次</a:t>
            </a:r>
            <a:endParaRPr lang="zh-CN" altLang="en-US" sz="3200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20" name="Rectangle 89"/>
          <p:cNvSpPr>
            <a:spLocks noChangeArrowheads="1"/>
          </p:cNvSpPr>
          <p:nvPr/>
        </p:nvSpPr>
        <p:spPr bwMode="auto">
          <a:xfrm>
            <a:off x="4572000" y="1579602"/>
            <a:ext cx="2514600" cy="609600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zh-CN" altLang="en-US" sz="3200" dirty="0" smtClean="0">
                <a:sym typeface="Symbol" pitchFamily="18" charset="2"/>
              </a:rPr>
              <a:t>时，</a:t>
            </a:r>
            <a:r>
              <a:rPr lang="zh-CN" altLang="en-US" sz="3200" dirty="0" smtClean="0">
                <a:latin typeface="+mj-lt"/>
                <a:sym typeface="Symbol" pitchFamily="18" charset="2"/>
              </a:rPr>
              <a:t>有</a:t>
            </a:r>
            <a:r>
              <a:rPr lang="zh-CN" altLang="en-US" sz="3200" dirty="0">
                <a:latin typeface="+mj-lt"/>
                <a:sym typeface="Symbol" pitchFamily="18" charset="2"/>
              </a:rPr>
              <a:t>意义</a:t>
            </a:r>
          </a:p>
        </p:txBody>
      </p:sp>
      <p:cxnSp>
        <p:nvCxnSpPr>
          <p:cNvPr id="25" name="直接箭头连接符 24"/>
          <p:cNvCxnSpPr>
            <a:endCxn id="13" idx="0"/>
          </p:cNvCxnSpPr>
          <p:nvPr/>
        </p:nvCxnSpPr>
        <p:spPr bwMode="auto">
          <a:xfrm rot="16200000" flipH="1">
            <a:off x="4210050" y="4379952"/>
            <a:ext cx="762000" cy="381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12" grpId="0" animBg="1"/>
      <p:bldP spid="13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001000" cy="2468562"/>
          </a:xfrm>
        </p:spPr>
        <p:txBody>
          <a:bodyPr/>
          <a:lstStyle/>
          <a:p>
            <a:pPr>
              <a:lnSpc>
                <a:spcPct val="200000"/>
              </a:lnSpc>
              <a:buFontTx/>
              <a:buNone/>
            </a:pPr>
            <a:r>
              <a:rPr lang="zh-CN" altLang="en-US" sz="5400" dirty="0">
                <a:latin typeface="黑体" pitchFamily="2" charset="-122"/>
                <a:ea typeface="黑体" pitchFamily="2" charset="-122"/>
              </a:rPr>
              <a:t>线性结构的一种：</a:t>
            </a:r>
            <a:r>
              <a:rPr lang="zh-CN" altLang="en-US" sz="5400" dirty="0">
                <a:solidFill>
                  <a:srgbClr val="00518E"/>
                </a:solidFill>
                <a:latin typeface="黑体" pitchFamily="2" charset="-122"/>
                <a:ea typeface="黑体" pitchFamily="2" charset="-122"/>
              </a:rPr>
              <a:t>线性表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304800" y="3581400"/>
            <a:ext cx="89916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 (p&lt;0 ||  p&gt;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-&gt;n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(“p does not exist! \n”);  return 0;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304800" y="2209800"/>
            <a:ext cx="89916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 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-&gt;n &gt;=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MaxNum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prinft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(“Overflow!\n”); return 0;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9144000" cy="12954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>
                <a:solidFill>
                  <a:srgbClr val="00518E"/>
                </a:solidFill>
                <a:ea typeface="黑体" pitchFamily="2" charset="-122"/>
              </a:rPr>
              <a:t>int</a:t>
            </a:r>
            <a:r>
              <a:rPr lang="en-US" altLang="zh-CN" sz="3000" dirty="0">
                <a:ea typeface="黑体" pitchFamily="2" charset="-122"/>
              </a:rPr>
              <a:t> </a:t>
            </a:r>
            <a:r>
              <a:rPr lang="en-US" altLang="zh-CN" sz="3000" dirty="0" err="1" smtClean="0">
                <a:ea typeface="黑体" pitchFamily="2" charset="-122"/>
              </a:rPr>
              <a:t>insertPre_seq</a:t>
            </a:r>
            <a:r>
              <a:rPr lang="en-US" altLang="zh-CN" sz="3000" dirty="0" smtClean="0">
                <a:ea typeface="黑体" pitchFamily="2" charset="-122"/>
              </a:rPr>
              <a:t>(</a:t>
            </a:r>
            <a:r>
              <a:rPr lang="en-US" altLang="zh-CN" sz="3000" dirty="0" err="1" smtClean="0">
                <a:solidFill>
                  <a:srgbClr val="00518E"/>
                </a:solidFill>
                <a:ea typeface="黑体" pitchFamily="2" charset="-122"/>
              </a:rPr>
              <a:t>PSeqList</a:t>
            </a:r>
            <a:r>
              <a:rPr lang="en-US" altLang="zh-CN" sz="3000" dirty="0" smtClean="0">
                <a:solidFill>
                  <a:srgbClr val="00518E"/>
                </a:solidFill>
                <a:ea typeface="黑体" pitchFamily="2" charset="-122"/>
              </a:rPr>
              <a:t> </a:t>
            </a:r>
            <a:r>
              <a:rPr lang="en-US" altLang="zh-CN" sz="3000" dirty="0" err="1">
                <a:ea typeface="黑体" pitchFamily="2" charset="-122"/>
              </a:rPr>
              <a:t>palist</a:t>
            </a:r>
            <a:r>
              <a:rPr lang="en-US" altLang="zh-CN" sz="3000" dirty="0">
                <a:ea typeface="黑体" pitchFamily="2" charset="-122"/>
              </a:rPr>
              <a:t>, </a:t>
            </a:r>
            <a:r>
              <a:rPr lang="en-US" altLang="zh-CN" sz="3000" dirty="0" err="1">
                <a:solidFill>
                  <a:srgbClr val="00518E"/>
                </a:solidFill>
                <a:ea typeface="黑体" pitchFamily="2" charset="-122"/>
              </a:rPr>
              <a:t>int</a:t>
            </a:r>
            <a:r>
              <a:rPr lang="en-US" altLang="zh-CN" sz="3000" dirty="0">
                <a:ea typeface="黑体" pitchFamily="2" charset="-122"/>
              </a:rPr>
              <a:t> </a:t>
            </a:r>
            <a:r>
              <a:rPr lang="en-US" altLang="zh-CN" sz="3000" dirty="0" smtClean="0">
                <a:ea typeface="黑体" pitchFamily="2" charset="-122"/>
              </a:rPr>
              <a:t>p, </a:t>
            </a:r>
            <a:r>
              <a:rPr lang="en-US" altLang="zh-CN" sz="3000" dirty="0" err="1" smtClean="0">
                <a:solidFill>
                  <a:srgbClr val="00518E"/>
                </a:solidFill>
                <a:ea typeface="黑体" pitchFamily="2" charset="-122"/>
              </a:rPr>
              <a:t>DataType</a:t>
            </a:r>
            <a:r>
              <a:rPr lang="en-US" altLang="zh-CN" sz="3000" dirty="0" smtClean="0">
                <a:solidFill>
                  <a:srgbClr val="00518E"/>
                </a:solidFill>
                <a:ea typeface="黑体" pitchFamily="2" charset="-122"/>
              </a:rPr>
              <a:t> </a:t>
            </a:r>
            <a:r>
              <a:rPr lang="en-US" altLang="zh-CN" sz="3000" dirty="0">
                <a:ea typeface="黑体" pitchFamily="2" charset="-122"/>
              </a:rPr>
              <a:t>x)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黑体" pitchFamily="2" charset="-122"/>
              </a:rPr>
              <a:t>{ </a:t>
            </a:r>
            <a:r>
              <a:rPr lang="en-US" altLang="zh-CN" dirty="0" err="1">
                <a:solidFill>
                  <a:srgbClr val="00518E"/>
                </a:solidFill>
                <a:ea typeface="黑体" pitchFamily="2" charset="-122"/>
              </a:rPr>
              <a:t>int</a:t>
            </a:r>
            <a:r>
              <a:rPr lang="en-US" altLang="zh-CN" dirty="0">
                <a:ea typeface="黑体" pitchFamily="2" charset="-122"/>
              </a:rPr>
              <a:t> q; </a:t>
            </a:r>
          </a:p>
        </p:txBody>
      </p:sp>
      <p:sp>
        <p:nvSpPr>
          <p:cNvPr id="3" name="矩形 2"/>
          <p:cNvSpPr/>
          <p:nvPr/>
        </p:nvSpPr>
        <p:spPr>
          <a:xfrm>
            <a:off x="6553200" y="2321404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None/>
            </a:pP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</a:rPr>
              <a:t>没有空位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52037" y="3693004"/>
            <a:ext cx="237917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</a:rPr>
              <a:t>下标</a:t>
            </a:r>
            <a:r>
              <a:rPr lang="en-US" altLang="zh-CN" dirty="0" smtClean="0">
                <a:solidFill>
                  <a:srgbClr val="00763B"/>
                </a:solidFill>
              </a:rPr>
              <a:t>p</a:t>
            </a:r>
            <a:r>
              <a:rPr lang="zh-CN" altLang="en-US" dirty="0" smtClean="0">
                <a:solidFill>
                  <a:srgbClr val="00763B"/>
                </a:solidFill>
              </a:rPr>
              <a:t>不合法</a:t>
            </a:r>
            <a:endParaRPr lang="zh-CN" altLang="en-US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304800" y="4876800"/>
            <a:ext cx="8991600" cy="137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当插入运算有意义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… 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/>
      <p:bldP spid="4" grpId="0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457200" y="3810000"/>
            <a:ext cx="8839200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-&gt;n  =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-&gt;n+1;   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return 1;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57200" y="3048000"/>
            <a:ext cx="88392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-&gt;element[p] = x;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839200" cy="14478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黑体" pitchFamily="2" charset="-122"/>
              </a:rPr>
              <a:t>for </a:t>
            </a:r>
            <a:r>
              <a:rPr lang="en-US" altLang="zh-CN" dirty="0">
                <a:ea typeface="黑体" pitchFamily="2" charset="-122"/>
              </a:rPr>
              <a:t>(q=</a:t>
            </a:r>
            <a:r>
              <a:rPr lang="en-US" altLang="zh-CN" dirty="0" err="1">
                <a:ea typeface="黑体" pitchFamily="2" charset="-122"/>
              </a:rPr>
              <a:t>palist</a:t>
            </a:r>
            <a:r>
              <a:rPr lang="en-US" altLang="zh-CN" dirty="0">
                <a:ea typeface="黑体" pitchFamily="2" charset="-122"/>
              </a:rPr>
              <a:t>-&gt;n-1; </a:t>
            </a:r>
            <a:r>
              <a:rPr lang="en-US" altLang="zh-CN" dirty="0">
                <a:solidFill>
                  <a:srgbClr val="C00000"/>
                </a:solidFill>
                <a:ea typeface="黑体" pitchFamily="2" charset="-122"/>
              </a:rPr>
              <a:t>q&gt;=p</a:t>
            </a:r>
            <a:r>
              <a:rPr lang="en-US" altLang="zh-CN" dirty="0">
                <a:ea typeface="黑体" pitchFamily="2" charset="-122"/>
              </a:rPr>
              <a:t>; q-</a:t>
            </a:r>
            <a:r>
              <a:rPr lang="en-US" altLang="zh-CN" dirty="0" smtClean="0">
                <a:ea typeface="黑体" pitchFamily="2" charset="-122"/>
              </a:rPr>
              <a:t>-) </a:t>
            </a:r>
            <a:endParaRPr lang="en-US" altLang="zh-CN" dirty="0">
              <a:ea typeface="黑体" pitchFamily="2" charset="-122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ea typeface="黑体" pitchFamily="2" charset="-122"/>
              </a:rPr>
              <a:t>         </a:t>
            </a:r>
            <a:r>
              <a:rPr lang="en-US" altLang="zh-CN" dirty="0" err="1" smtClean="0">
                <a:ea typeface="黑体" pitchFamily="2" charset="-122"/>
              </a:rPr>
              <a:t>palist</a:t>
            </a:r>
            <a:r>
              <a:rPr lang="en-US" altLang="zh-CN" dirty="0" smtClean="0">
                <a:ea typeface="黑体" pitchFamily="2" charset="-122"/>
              </a:rPr>
              <a:t>-&gt;element[q+1</a:t>
            </a:r>
            <a:r>
              <a:rPr lang="en-US" altLang="zh-CN" dirty="0">
                <a:ea typeface="黑体" pitchFamily="2" charset="-122"/>
              </a:rPr>
              <a:t>] = </a:t>
            </a:r>
            <a:r>
              <a:rPr lang="en-US" altLang="zh-CN" dirty="0" err="1" smtClean="0">
                <a:ea typeface="黑体" pitchFamily="2" charset="-122"/>
              </a:rPr>
              <a:t>palist</a:t>
            </a:r>
            <a:r>
              <a:rPr lang="en-US" altLang="zh-CN" dirty="0" smtClean="0">
                <a:ea typeface="黑体" pitchFamily="2" charset="-122"/>
              </a:rPr>
              <a:t>-&gt;element[q]; </a:t>
            </a:r>
            <a:endParaRPr lang="en-US" altLang="zh-CN" dirty="0">
              <a:solidFill>
                <a:srgbClr val="339933"/>
              </a:solidFill>
              <a:ea typeface="黑体" pitchFamily="2" charset="-122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457200" y="9144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当插入运算有意义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… …</a:t>
            </a:r>
          </a:p>
        </p:txBody>
      </p:sp>
      <p:sp>
        <p:nvSpPr>
          <p:cNvPr id="4" name="矩形 3"/>
          <p:cNvSpPr/>
          <p:nvPr/>
        </p:nvSpPr>
        <p:spPr>
          <a:xfrm>
            <a:off x="5029200" y="3921604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</a:rPr>
              <a:t>更新表长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51833" y="3235804"/>
            <a:ext cx="12811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</a:rPr>
              <a:t>插入</a:t>
            </a:r>
            <a:r>
              <a:rPr lang="en-US" altLang="zh-CN" dirty="0" smtClean="0">
                <a:solidFill>
                  <a:srgbClr val="00763B"/>
                </a:solidFill>
              </a:rPr>
              <a:t>x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38800" y="1788004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</a:rPr>
              <a:t>元素后移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49157" grpId="0" uiExpand="1" build="p" animBg="1"/>
      <p:bldP spid="4" grpId="0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28600" y="11430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/>
              <a:t>1. </a:t>
            </a:r>
            <a:r>
              <a:rPr lang="zh-CN" altLang="en-US" sz="3200" dirty="0"/>
              <a:t>在</a:t>
            </a:r>
            <a:r>
              <a:rPr lang="en-US" altLang="zh-CN" sz="3200" dirty="0" err="1"/>
              <a:t>palist</a:t>
            </a:r>
            <a:r>
              <a:rPr lang="zh-CN" altLang="en-US" sz="3200" dirty="0"/>
              <a:t>指向的顺序表中，删除下标为</a:t>
            </a:r>
            <a:r>
              <a:rPr lang="en-US" altLang="zh-CN" sz="3200" dirty="0"/>
              <a:t>p</a:t>
            </a:r>
            <a:r>
              <a:rPr lang="zh-CN" altLang="en-US" sz="3200" dirty="0"/>
              <a:t>的元素</a:t>
            </a:r>
          </a:p>
        </p:txBody>
      </p:sp>
      <p:graphicFrame>
        <p:nvGraphicFramePr>
          <p:cNvPr id="79877" name="Group 5"/>
          <p:cNvGraphicFramePr>
            <a:graphicFrameLocks noGrp="1"/>
          </p:cNvGraphicFramePr>
          <p:nvPr>
            <p:ph idx="1"/>
          </p:nvPr>
        </p:nvGraphicFramePr>
        <p:xfrm>
          <a:off x="2971800" y="1960602"/>
          <a:ext cx="838200" cy="4268789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DFFB8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p+1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n-1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838200" y="5694402"/>
            <a:ext cx="20574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 dirty="0" err="1">
                <a:solidFill>
                  <a:srgbClr val="00518E"/>
                </a:solidFill>
                <a:latin typeface="+mj-lt"/>
              </a:rPr>
              <a:t>MaxNum</a:t>
            </a:r>
            <a:endParaRPr lang="en-US" altLang="zh-CN" sz="3000" dirty="0">
              <a:solidFill>
                <a:srgbClr val="00518E"/>
              </a:solidFill>
              <a:latin typeface="+mj-lt"/>
            </a:endParaRPr>
          </a:p>
        </p:txBody>
      </p:sp>
      <p:sp>
        <p:nvSpPr>
          <p:cNvPr id="79898" name="AutoShape 26"/>
          <p:cNvSpPr>
            <a:spLocks noChangeArrowheads="1"/>
          </p:cNvSpPr>
          <p:nvPr/>
        </p:nvSpPr>
        <p:spPr bwMode="auto">
          <a:xfrm flipV="1">
            <a:off x="3810000" y="3181389"/>
            <a:ext cx="228600" cy="609600"/>
          </a:xfrm>
          <a:prstGeom prst="curvedLeftArrow">
            <a:avLst>
              <a:gd name="adj1" fmla="val 53333"/>
              <a:gd name="adj2" fmla="val 106667"/>
              <a:gd name="adj3" fmla="val 33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79902" name="Text Box 30"/>
          <p:cNvSpPr txBox="1">
            <a:spLocks noChangeArrowheads="1"/>
          </p:cNvSpPr>
          <p:nvPr/>
        </p:nvSpPr>
        <p:spPr bwMode="auto">
          <a:xfrm>
            <a:off x="4114800" y="3257589"/>
            <a:ext cx="4572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/>
              <a:t>①</a:t>
            </a:r>
          </a:p>
        </p:txBody>
      </p:sp>
      <p:sp>
        <p:nvSpPr>
          <p:cNvPr id="79903" name="Text Box 31"/>
          <p:cNvSpPr txBox="1">
            <a:spLocks noChangeArrowheads="1"/>
          </p:cNvSpPr>
          <p:nvPr/>
        </p:nvSpPr>
        <p:spPr bwMode="auto">
          <a:xfrm>
            <a:off x="4114800" y="3867189"/>
            <a:ext cx="4572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/>
              <a:t>②</a:t>
            </a:r>
          </a:p>
        </p:txBody>
      </p:sp>
      <p:sp>
        <p:nvSpPr>
          <p:cNvPr id="79904" name="Rectangle 32"/>
          <p:cNvSpPr>
            <a:spLocks noChangeArrowheads="1"/>
          </p:cNvSpPr>
          <p:nvPr/>
        </p:nvSpPr>
        <p:spPr bwMode="auto">
          <a:xfrm>
            <a:off x="4114800" y="4517746"/>
            <a:ext cx="410369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b="1" dirty="0"/>
              <a:t>③</a:t>
            </a:r>
          </a:p>
        </p:txBody>
      </p:sp>
      <p:graphicFrame>
        <p:nvGraphicFramePr>
          <p:cNvPr id="79966" name="Group 94"/>
          <p:cNvGraphicFramePr>
            <a:graphicFrameLocks noGrp="1"/>
          </p:cNvGraphicFramePr>
          <p:nvPr/>
        </p:nvGraphicFramePr>
        <p:xfrm>
          <a:off x="6324600" y="1960602"/>
          <a:ext cx="838200" cy="4267200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p+1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n-1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26" name="Line 54"/>
          <p:cNvSpPr>
            <a:spLocks noChangeShapeType="1"/>
          </p:cNvSpPr>
          <p:nvPr/>
        </p:nvSpPr>
        <p:spPr bwMode="auto">
          <a:xfrm>
            <a:off x="2590800" y="5999202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9927" name="Text Box 55"/>
          <p:cNvSpPr txBox="1">
            <a:spLocks noChangeArrowheads="1"/>
          </p:cNvSpPr>
          <p:nvPr/>
        </p:nvSpPr>
        <p:spPr bwMode="auto">
          <a:xfrm>
            <a:off x="1839686" y="2951202"/>
            <a:ext cx="113211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p</a:t>
            </a:r>
          </a:p>
        </p:txBody>
      </p:sp>
      <p:sp>
        <p:nvSpPr>
          <p:cNvPr id="79928" name="Line 56"/>
          <p:cNvSpPr>
            <a:spLocks noChangeShapeType="1"/>
          </p:cNvSpPr>
          <p:nvPr/>
        </p:nvSpPr>
        <p:spPr bwMode="auto">
          <a:xfrm>
            <a:off x="2590800" y="3256002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9929" name="Text Box 57"/>
          <p:cNvSpPr txBox="1">
            <a:spLocks noChangeArrowheads="1"/>
          </p:cNvSpPr>
          <p:nvPr/>
        </p:nvSpPr>
        <p:spPr bwMode="auto">
          <a:xfrm>
            <a:off x="5192486" y="2951202"/>
            <a:ext cx="113211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p</a:t>
            </a:r>
          </a:p>
        </p:txBody>
      </p:sp>
      <p:sp>
        <p:nvSpPr>
          <p:cNvPr id="79930" name="Line 58"/>
          <p:cNvSpPr>
            <a:spLocks noChangeShapeType="1"/>
          </p:cNvSpPr>
          <p:nvPr/>
        </p:nvSpPr>
        <p:spPr bwMode="auto">
          <a:xfrm>
            <a:off x="5943600" y="3256002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9931" name="AutoShape 59"/>
          <p:cNvSpPr>
            <a:spLocks noChangeArrowheads="1"/>
          </p:cNvSpPr>
          <p:nvPr/>
        </p:nvSpPr>
        <p:spPr bwMode="auto">
          <a:xfrm>
            <a:off x="4267200" y="2417802"/>
            <a:ext cx="1676400" cy="228600"/>
          </a:xfrm>
          <a:prstGeom prst="rightArrow">
            <a:avLst>
              <a:gd name="adj1" fmla="val 50000"/>
              <a:gd name="adj2" fmla="val 183333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79932" name="Text Box 60"/>
          <p:cNvSpPr txBox="1">
            <a:spLocks noChangeArrowheads="1"/>
          </p:cNvSpPr>
          <p:nvPr/>
        </p:nvSpPr>
        <p:spPr bwMode="auto">
          <a:xfrm>
            <a:off x="4114800" y="1885989"/>
            <a:ext cx="1828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 smtClean="0">
                <a:latin typeface="Times New Roman" pitchFamily="18" charset="0"/>
              </a:rPr>
              <a:t>依次前</a:t>
            </a:r>
            <a:r>
              <a:rPr lang="zh-CN" altLang="en-US" sz="3200" dirty="0">
                <a:latin typeface="Times New Roman" pitchFamily="18" charset="0"/>
              </a:rPr>
              <a:t>移</a:t>
            </a:r>
          </a:p>
        </p:txBody>
      </p:sp>
      <p:sp>
        <p:nvSpPr>
          <p:cNvPr id="79957" name="AutoShape 85"/>
          <p:cNvSpPr>
            <a:spLocks noChangeArrowheads="1"/>
          </p:cNvSpPr>
          <p:nvPr/>
        </p:nvSpPr>
        <p:spPr bwMode="auto">
          <a:xfrm flipV="1">
            <a:off x="3810000" y="3790989"/>
            <a:ext cx="228600" cy="609600"/>
          </a:xfrm>
          <a:prstGeom prst="curvedLeftArrow">
            <a:avLst>
              <a:gd name="adj1" fmla="val 53333"/>
              <a:gd name="adj2" fmla="val 106667"/>
              <a:gd name="adj3" fmla="val 33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79958" name="AutoShape 86"/>
          <p:cNvSpPr>
            <a:spLocks noChangeArrowheads="1"/>
          </p:cNvSpPr>
          <p:nvPr/>
        </p:nvSpPr>
        <p:spPr bwMode="auto">
          <a:xfrm flipV="1">
            <a:off x="3810000" y="4402177"/>
            <a:ext cx="228600" cy="609600"/>
          </a:xfrm>
          <a:prstGeom prst="curvedLeftArrow">
            <a:avLst>
              <a:gd name="adj1" fmla="val 53333"/>
              <a:gd name="adj2" fmla="val 106667"/>
              <a:gd name="adj3" fmla="val 33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 </a:t>
            </a:r>
            <a:r>
              <a:rPr lang="zh-CN" altLang="en-US" dirty="0" smtClean="0">
                <a:ea typeface="黑体" pitchFamily="2" charset="-122"/>
              </a:rPr>
              <a:t>删除元素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8" grpId="0" animBg="1"/>
      <p:bldP spid="79902" grpId="0"/>
      <p:bldP spid="79903" grpId="0"/>
      <p:bldP spid="79904" grpId="0"/>
      <p:bldP spid="79929" grpId="0"/>
      <p:bldP spid="79930" grpId="0" animBg="1"/>
      <p:bldP spid="79931" grpId="0" animBg="1"/>
      <p:bldP spid="79932" grpId="0"/>
      <p:bldP spid="79957" grpId="0" animBg="1"/>
      <p:bldP spid="7995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 </a:t>
            </a:r>
            <a:r>
              <a:rPr lang="zh-CN" altLang="en-US" dirty="0" smtClean="0">
                <a:ea typeface="黑体" pitchFamily="2" charset="-122"/>
              </a:rPr>
              <a:t>删除元素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381000" y="1143000"/>
            <a:ext cx="5029200" cy="609600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3200" dirty="0" smtClean="0">
                <a:latin typeface="+mj-lt"/>
              </a:rPr>
              <a:t> </a:t>
            </a:r>
            <a:r>
              <a:rPr lang="zh-CN" altLang="en-US" sz="3200" dirty="0" smtClean="0">
                <a:latin typeface="+mj-lt"/>
              </a:rPr>
              <a:t>当 </a:t>
            </a:r>
            <a:r>
              <a:rPr lang="en-US" altLang="zh-CN" sz="3200" dirty="0" smtClean="0">
                <a:latin typeface="+mj-lt"/>
              </a:rPr>
              <a:t>0 </a:t>
            </a:r>
            <a:r>
              <a:rPr lang="en-US" altLang="zh-CN" sz="3200" dirty="0" smtClean="0">
                <a:latin typeface="+mj-lt"/>
                <a:sym typeface="Symbol" pitchFamily="18" charset="2"/>
              </a:rPr>
              <a:t>&lt;= p &lt;= </a:t>
            </a:r>
            <a:r>
              <a:rPr lang="en-US" altLang="zh-CN" sz="3200" dirty="0" err="1" smtClean="0">
                <a:latin typeface="+mj-lt"/>
              </a:rPr>
              <a:t>palist</a:t>
            </a:r>
            <a:r>
              <a:rPr lang="en-US" altLang="zh-CN" sz="3200" dirty="0" smtClean="0">
                <a:latin typeface="+mj-lt"/>
              </a:rPr>
              <a:t>-</a:t>
            </a:r>
            <a:r>
              <a:rPr lang="en-US" altLang="zh-CN" sz="3200" dirty="0">
                <a:latin typeface="+mj-lt"/>
              </a:rPr>
              <a:t>&gt;</a:t>
            </a:r>
            <a:r>
              <a:rPr lang="en-US" altLang="zh-CN" sz="3200" dirty="0" smtClean="0">
                <a:latin typeface="+mj-lt"/>
              </a:rPr>
              <a:t>n-1</a:t>
            </a:r>
            <a:endParaRPr lang="zh-CN" altLang="en-US" sz="3200" dirty="0">
              <a:latin typeface="+mj-lt"/>
              <a:sym typeface="Symbol" pitchFamily="18" charset="2"/>
            </a:endParaRPr>
          </a:p>
        </p:txBody>
      </p:sp>
      <p:graphicFrame>
        <p:nvGraphicFramePr>
          <p:cNvPr id="26" name="Group 5"/>
          <p:cNvGraphicFramePr>
            <a:graphicFrameLocks/>
          </p:cNvGraphicFramePr>
          <p:nvPr/>
        </p:nvGraphicFramePr>
        <p:xfrm>
          <a:off x="2362200" y="1929825"/>
          <a:ext cx="838200" cy="4268789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DFFB8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p+1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n-1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228600" y="5663625"/>
            <a:ext cx="20574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 dirty="0" err="1">
                <a:solidFill>
                  <a:srgbClr val="00518E"/>
                </a:solidFill>
                <a:latin typeface="+mj-lt"/>
              </a:rPr>
              <a:t>MaxNum</a:t>
            </a:r>
            <a:endParaRPr lang="en-US" altLang="zh-CN" sz="3000" dirty="0">
              <a:solidFill>
                <a:srgbClr val="00518E"/>
              </a:solidFill>
              <a:latin typeface="+mj-lt"/>
            </a:endParaRPr>
          </a:p>
        </p:txBody>
      </p:sp>
      <p:sp>
        <p:nvSpPr>
          <p:cNvPr id="28" name="Line 54"/>
          <p:cNvSpPr>
            <a:spLocks noChangeShapeType="1"/>
          </p:cNvSpPr>
          <p:nvPr/>
        </p:nvSpPr>
        <p:spPr bwMode="auto">
          <a:xfrm>
            <a:off x="1981200" y="5968425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9" name="Text Box 55"/>
          <p:cNvSpPr txBox="1">
            <a:spLocks noChangeArrowheads="1"/>
          </p:cNvSpPr>
          <p:nvPr/>
        </p:nvSpPr>
        <p:spPr bwMode="auto">
          <a:xfrm>
            <a:off x="1230086" y="2920425"/>
            <a:ext cx="113211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p</a:t>
            </a:r>
          </a:p>
        </p:txBody>
      </p:sp>
      <p:sp>
        <p:nvSpPr>
          <p:cNvPr id="30" name="Line 56"/>
          <p:cNvSpPr>
            <a:spLocks noChangeShapeType="1"/>
          </p:cNvSpPr>
          <p:nvPr/>
        </p:nvSpPr>
        <p:spPr bwMode="auto">
          <a:xfrm>
            <a:off x="1981200" y="3225225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7" name="Rectangle 90"/>
          <p:cNvSpPr>
            <a:spLocks noChangeArrowheads="1"/>
          </p:cNvSpPr>
          <p:nvPr/>
        </p:nvSpPr>
        <p:spPr bwMode="auto">
          <a:xfrm>
            <a:off x="3429000" y="1905000"/>
            <a:ext cx="57150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1) </a:t>
            </a:r>
            <a:r>
              <a:rPr lang="zh-CN" altLang="en-US" sz="3200" dirty="0" smtClean="0">
                <a:latin typeface="+mj-lt"/>
              </a:rPr>
              <a:t>当</a:t>
            </a:r>
            <a:r>
              <a:rPr lang="en-US" altLang="zh-CN" sz="3200" dirty="0" smtClean="0">
                <a:latin typeface="+mj-lt"/>
              </a:rPr>
              <a:t>0 &lt;= </a:t>
            </a:r>
            <a:r>
              <a:rPr lang="en-US" altLang="zh-CN" sz="3200" dirty="0" smtClean="0">
                <a:latin typeface="+mj-lt"/>
                <a:sym typeface="Symbol" pitchFamily="18" charset="2"/>
              </a:rPr>
              <a:t>p &lt; </a:t>
            </a:r>
            <a:r>
              <a:rPr lang="en-US" altLang="zh-CN" sz="3200" dirty="0" err="1" smtClean="0">
                <a:latin typeface="+mj-lt"/>
              </a:rPr>
              <a:t>palist</a:t>
            </a:r>
            <a:r>
              <a:rPr lang="en-US" altLang="zh-CN" sz="3200" dirty="0" smtClean="0">
                <a:latin typeface="+mj-lt"/>
              </a:rPr>
              <a:t>-</a:t>
            </a:r>
            <a:r>
              <a:rPr lang="en-US" altLang="zh-CN" sz="3200" dirty="0">
                <a:latin typeface="+mj-lt"/>
              </a:rPr>
              <a:t>&gt;</a:t>
            </a:r>
            <a:r>
              <a:rPr lang="en-US" altLang="zh-CN" sz="3200" dirty="0" smtClean="0">
                <a:latin typeface="+mj-lt"/>
              </a:rPr>
              <a:t>n</a:t>
            </a:r>
            <a:r>
              <a:rPr lang="en-US" altLang="zh-CN" sz="3200" dirty="0" smtClean="0">
                <a:latin typeface="+mj-lt"/>
                <a:sym typeface="Symbol" pitchFamily="18" charset="2"/>
              </a:rPr>
              <a:t>-1</a:t>
            </a:r>
            <a:r>
              <a:rPr lang="zh-CN" altLang="en-US" sz="3200" dirty="0" smtClean="0">
                <a:latin typeface="+mj-lt"/>
                <a:sym typeface="Symbol" pitchFamily="18" charset="2"/>
              </a:rPr>
              <a:t>时，</a:t>
            </a:r>
            <a:endParaRPr lang="zh-CN" altLang="en-US" sz="3200" dirty="0">
              <a:latin typeface="+mj-lt"/>
              <a:sym typeface="Symbol" pitchFamily="18" charset="2"/>
            </a:endParaRP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200" dirty="0">
                <a:latin typeface="+mj-lt"/>
                <a:sym typeface="Symbol" pitchFamily="18" charset="2"/>
              </a:rPr>
              <a:t>    </a:t>
            </a:r>
            <a:r>
              <a:rPr lang="en-US" altLang="zh-CN" sz="3200" dirty="0" smtClean="0">
                <a:latin typeface="+mj-lt"/>
                <a:sym typeface="Symbol" pitchFamily="18" charset="2"/>
              </a:rPr>
              <a:t>p</a:t>
            </a:r>
            <a:r>
              <a:rPr lang="zh-CN" altLang="en-US" sz="3200" dirty="0" smtClean="0">
                <a:latin typeface="+mj-lt"/>
                <a:sym typeface="Symbol" pitchFamily="18" charset="2"/>
              </a:rPr>
              <a:t>之后的元素前移</a:t>
            </a:r>
            <a:endParaRPr lang="zh-CN" altLang="en-US" sz="3200" dirty="0">
              <a:latin typeface="+mj-lt"/>
              <a:sym typeface="Symbol" pitchFamily="18" charset="2"/>
            </a:endParaRPr>
          </a:p>
        </p:txBody>
      </p:sp>
      <p:sp>
        <p:nvSpPr>
          <p:cNvPr id="38" name="Rectangle 91"/>
          <p:cNvSpPr>
            <a:spLocks noChangeArrowheads="1"/>
          </p:cNvSpPr>
          <p:nvPr/>
        </p:nvSpPr>
        <p:spPr bwMode="auto">
          <a:xfrm>
            <a:off x="3429000" y="3276600"/>
            <a:ext cx="5715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2) </a:t>
            </a:r>
            <a:r>
              <a:rPr lang="zh-CN" altLang="en-US" sz="3200" dirty="0" smtClean="0">
                <a:latin typeface="+mj-lt"/>
              </a:rPr>
              <a:t>当</a:t>
            </a:r>
            <a:r>
              <a:rPr lang="en-US" altLang="zh-CN" sz="3200" dirty="0">
                <a:latin typeface="+mj-lt"/>
                <a:sym typeface="Symbol" pitchFamily="18" charset="2"/>
              </a:rPr>
              <a:t>p </a:t>
            </a:r>
            <a:r>
              <a:rPr lang="en-US" altLang="zh-CN" sz="3200" dirty="0" smtClean="0">
                <a:latin typeface="+mj-lt"/>
                <a:sym typeface="Symbol" pitchFamily="18" charset="2"/>
              </a:rPr>
              <a:t>== </a:t>
            </a:r>
            <a:r>
              <a:rPr lang="en-US" altLang="zh-CN" sz="3200" dirty="0" err="1" smtClean="0">
                <a:latin typeface="+mj-lt"/>
              </a:rPr>
              <a:t>palist</a:t>
            </a:r>
            <a:r>
              <a:rPr lang="en-US" altLang="zh-CN" sz="3200" dirty="0" smtClean="0">
                <a:latin typeface="+mj-lt"/>
              </a:rPr>
              <a:t>-</a:t>
            </a:r>
            <a:r>
              <a:rPr lang="en-US" altLang="zh-CN" sz="3200" dirty="0">
                <a:latin typeface="+mj-lt"/>
              </a:rPr>
              <a:t>&gt;</a:t>
            </a:r>
            <a:r>
              <a:rPr lang="en-US" altLang="zh-CN" sz="3200" dirty="0" smtClean="0">
                <a:latin typeface="+mj-lt"/>
              </a:rPr>
              <a:t>n-1</a:t>
            </a:r>
            <a:r>
              <a:rPr lang="en-US" altLang="zh-CN" sz="3200" dirty="0" smtClean="0">
                <a:latin typeface="+mj-lt"/>
                <a:sym typeface="Symbol" pitchFamily="18" charset="2"/>
              </a:rPr>
              <a:t> </a:t>
            </a:r>
            <a:r>
              <a:rPr lang="zh-CN" altLang="en-US" sz="3200" dirty="0" smtClean="0">
                <a:latin typeface="+mj-lt"/>
                <a:sym typeface="Symbol" pitchFamily="18" charset="2"/>
              </a:rPr>
              <a:t>时，</a:t>
            </a:r>
            <a:endParaRPr lang="zh-CN" altLang="en-US" sz="3200" dirty="0">
              <a:latin typeface="+mj-lt"/>
              <a:sym typeface="Symbol" pitchFamily="18" charset="2"/>
            </a:endParaRPr>
          </a:p>
        </p:txBody>
      </p:sp>
      <p:sp>
        <p:nvSpPr>
          <p:cNvPr id="41" name="Rectangle 91"/>
          <p:cNvSpPr>
            <a:spLocks noChangeArrowheads="1"/>
          </p:cNvSpPr>
          <p:nvPr/>
        </p:nvSpPr>
        <p:spPr bwMode="auto">
          <a:xfrm>
            <a:off x="3429000" y="4648200"/>
            <a:ext cx="2438400" cy="6858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最好情况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?</a:t>
            </a:r>
          </a:p>
        </p:txBody>
      </p:sp>
      <p:sp>
        <p:nvSpPr>
          <p:cNvPr id="42" name="Rectangle 91"/>
          <p:cNvSpPr>
            <a:spLocks noChangeArrowheads="1"/>
          </p:cNvSpPr>
          <p:nvPr/>
        </p:nvSpPr>
        <p:spPr bwMode="auto">
          <a:xfrm>
            <a:off x="5867400" y="4648200"/>
            <a:ext cx="3276600" cy="6858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移动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0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次</a:t>
            </a:r>
            <a:endParaRPr lang="en-US" altLang="zh-CN" sz="3200" dirty="0" smtClean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43" name="Rectangle 91"/>
          <p:cNvSpPr>
            <a:spLocks noChangeArrowheads="1"/>
          </p:cNvSpPr>
          <p:nvPr/>
        </p:nvSpPr>
        <p:spPr bwMode="auto">
          <a:xfrm>
            <a:off x="3429000" y="5334000"/>
            <a:ext cx="2438400" cy="6096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最坏情况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?</a:t>
            </a:r>
            <a:endParaRPr lang="zh-CN" altLang="en-US" sz="3200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44" name="Rectangle 91"/>
          <p:cNvSpPr>
            <a:spLocks noChangeArrowheads="1"/>
          </p:cNvSpPr>
          <p:nvPr/>
        </p:nvSpPr>
        <p:spPr bwMode="auto">
          <a:xfrm>
            <a:off x="5791200" y="5334000"/>
            <a:ext cx="3352800" cy="6096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FFC000"/>
                </a:solidFill>
                <a:latin typeface="+mj-lt"/>
                <a:sym typeface="Symbol" pitchFamily="18" charset="2"/>
              </a:rPr>
              <a:t>p=0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移动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n-1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次</a:t>
            </a:r>
            <a:endParaRPr lang="zh-CN" altLang="en-US" sz="3200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45" name="Rectangle 91"/>
          <p:cNvSpPr>
            <a:spLocks noChangeArrowheads="1"/>
          </p:cNvSpPr>
          <p:nvPr/>
        </p:nvSpPr>
        <p:spPr bwMode="auto">
          <a:xfrm>
            <a:off x="3429000" y="3886200"/>
            <a:ext cx="5715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C00000"/>
                </a:solidFill>
                <a:latin typeface="+mj-lt"/>
                <a:sym typeface="Symbol" pitchFamily="18" charset="2"/>
              </a:rPr>
              <a:t>    </a:t>
            </a:r>
            <a:r>
              <a:rPr lang="zh-CN" altLang="en-US" sz="3200" dirty="0" smtClean="0">
                <a:latin typeface="+mj-lt"/>
                <a:sym typeface="Symbol" pitchFamily="18" charset="2"/>
              </a:rPr>
              <a:t>直接更新表长</a:t>
            </a:r>
            <a:endParaRPr lang="zh-CN" altLang="en-US" sz="3200" dirty="0">
              <a:latin typeface="+mj-lt"/>
              <a:sym typeface="Symbol" pitchFamily="18" charset="2"/>
            </a:endParaRPr>
          </a:p>
        </p:txBody>
      </p:sp>
      <p:sp>
        <p:nvSpPr>
          <p:cNvPr id="17" name="Rectangle 89"/>
          <p:cNvSpPr>
            <a:spLocks noChangeArrowheads="1"/>
          </p:cNvSpPr>
          <p:nvPr/>
        </p:nvSpPr>
        <p:spPr bwMode="auto">
          <a:xfrm>
            <a:off x="5181600" y="1143000"/>
            <a:ext cx="3124200" cy="609600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zh-CN" altLang="en-US" sz="3200" dirty="0" smtClean="0">
                <a:sym typeface="Symbol" pitchFamily="18" charset="2"/>
              </a:rPr>
              <a:t>时，</a:t>
            </a:r>
            <a:r>
              <a:rPr lang="zh-CN" altLang="en-US" sz="3200" dirty="0" smtClean="0">
                <a:latin typeface="+mj-lt"/>
                <a:sym typeface="Symbol" pitchFamily="18" charset="2"/>
              </a:rPr>
              <a:t>运算</a:t>
            </a:r>
            <a:r>
              <a:rPr lang="zh-CN" altLang="en-US" sz="3200" dirty="0">
                <a:latin typeface="+mj-lt"/>
                <a:sym typeface="Symbol" pitchFamily="18" charset="2"/>
              </a:rPr>
              <a:t>有意义</a:t>
            </a:r>
          </a:p>
        </p:txBody>
      </p:sp>
      <p:cxnSp>
        <p:nvCxnSpPr>
          <p:cNvPr id="18" name="直接箭头连接符 17"/>
          <p:cNvCxnSpPr/>
          <p:nvPr/>
        </p:nvCxnSpPr>
        <p:spPr bwMode="auto">
          <a:xfrm rot="16200000" flipH="1">
            <a:off x="6419850" y="4248150"/>
            <a:ext cx="762000" cy="381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2" name="Rectangle 32"/>
          <p:cNvSpPr>
            <a:spLocks noChangeArrowheads="1"/>
          </p:cNvSpPr>
          <p:nvPr/>
        </p:nvSpPr>
        <p:spPr bwMode="auto">
          <a:xfrm>
            <a:off x="381000" y="762000"/>
            <a:ext cx="8839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  <a:latin typeface="+mn-lt"/>
              </a:rPr>
              <a:t>int</a:t>
            </a:r>
            <a:r>
              <a:rPr lang="en-US" altLang="zh-CN" sz="3200" dirty="0">
                <a:solidFill>
                  <a:srgbClr val="00518E"/>
                </a:solidFill>
                <a:latin typeface="+mn-lt"/>
              </a:rPr>
              <a:t> </a:t>
            </a:r>
            <a:r>
              <a:rPr lang="en-US" altLang="zh-CN" sz="3200" dirty="0" err="1">
                <a:latin typeface="+mn-lt"/>
              </a:rPr>
              <a:t>delete_seq</a:t>
            </a:r>
            <a:r>
              <a:rPr lang="en-US" altLang="zh-CN" sz="3200" dirty="0">
                <a:latin typeface="+mn-lt"/>
              </a:rPr>
              <a:t>(</a:t>
            </a:r>
            <a:r>
              <a:rPr lang="en-US" altLang="zh-CN" sz="3200" dirty="0" err="1">
                <a:solidFill>
                  <a:srgbClr val="00518E"/>
                </a:solidFill>
                <a:latin typeface="+mn-lt"/>
              </a:rPr>
              <a:t>PSeqList</a:t>
            </a:r>
            <a:r>
              <a:rPr lang="en-US" altLang="zh-CN" sz="3200" dirty="0">
                <a:latin typeface="+mn-lt"/>
              </a:rPr>
              <a:t> </a:t>
            </a:r>
            <a:r>
              <a:rPr lang="en-US" altLang="zh-CN" sz="3200" dirty="0" err="1">
                <a:latin typeface="+mn-lt"/>
              </a:rPr>
              <a:t>palist</a:t>
            </a:r>
            <a:r>
              <a:rPr lang="en-US" altLang="zh-CN" sz="3200" dirty="0">
                <a:latin typeface="+mn-lt"/>
              </a:rPr>
              <a:t>, </a:t>
            </a:r>
            <a:r>
              <a:rPr lang="en-US" altLang="zh-CN" sz="3200" dirty="0" err="1">
                <a:solidFill>
                  <a:srgbClr val="00518E"/>
                </a:solidFill>
                <a:latin typeface="+mn-lt"/>
              </a:rPr>
              <a:t>int</a:t>
            </a:r>
            <a:r>
              <a:rPr lang="en-US" altLang="zh-CN" sz="3200" dirty="0">
                <a:solidFill>
                  <a:srgbClr val="00518E"/>
                </a:solidFill>
                <a:latin typeface="+mn-lt"/>
              </a:rPr>
              <a:t> </a:t>
            </a:r>
            <a:r>
              <a:rPr lang="en-US" altLang="zh-CN" sz="3200" dirty="0">
                <a:latin typeface="+mn-lt"/>
              </a:rPr>
              <a:t>p</a:t>
            </a:r>
            <a:r>
              <a:rPr lang="en-US" altLang="zh-CN" sz="3200" dirty="0" smtClean="0">
                <a:latin typeface="+mn-lt"/>
              </a:rPr>
              <a:t>)</a:t>
            </a:r>
            <a:endParaRPr lang="en-US" altLang="zh-CN" sz="3200" dirty="0">
              <a:latin typeface="+mn-lt"/>
            </a:endParaRPr>
          </a:p>
        </p:txBody>
      </p:sp>
      <p:sp>
        <p:nvSpPr>
          <p:cNvPr id="3" name="Rectangle 32"/>
          <p:cNvSpPr>
            <a:spLocks noChangeArrowheads="1"/>
          </p:cNvSpPr>
          <p:nvPr/>
        </p:nvSpPr>
        <p:spPr bwMode="auto">
          <a:xfrm>
            <a:off x="381000" y="1447800"/>
            <a:ext cx="88392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n-lt"/>
              </a:rPr>
              <a:t>{ if </a:t>
            </a:r>
            <a:r>
              <a:rPr lang="en-US" altLang="zh-CN" sz="3200" dirty="0">
                <a:latin typeface="+mn-lt"/>
              </a:rPr>
              <a:t>(p&lt;0 || p &gt; </a:t>
            </a:r>
            <a:r>
              <a:rPr lang="en-US" altLang="zh-CN" sz="3200" dirty="0" err="1">
                <a:latin typeface="+mn-lt"/>
              </a:rPr>
              <a:t>palist</a:t>
            </a:r>
            <a:r>
              <a:rPr lang="en-US" altLang="zh-CN" sz="3200" dirty="0">
                <a:latin typeface="+mn-lt"/>
              </a:rPr>
              <a:t>-&gt;n-1</a:t>
            </a:r>
            <a:r>
              <a:rPr lang="en-US" altLang="zh-CN" sz="3200" dirty="0" smtClean="0">
                <a:latin typeface="+mn-lt"/>
              </a:rPr>
              <a:t>)</a:t>
            </a:r>
            <a:endParaRPr lang="en-US" altLang="zh-CN" sz="320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n-lt"/>
              </a:rPr>
              <a:t> </a:t>
            </a:r>
            <a:r>
              <a:rPr lang="en-US" altLang="zh-CN" sz="3200" dirty="0" smtClean="0">
                <a:latin typeface="+mn-lt"/>
              </a:rPr>
              <a:t> </a:t>
            </a:r>
            <a:r>
              <a:rPr lang="en-US" altLang="zh-CN" sz="3200" dirty="0" smtClean="0">
                <a:latin typeface="+mn-lt"/>
              </a:rPr>
              <a:t>{ </a:t>
            </a:r>
            <a:r>
              <a:rPr lang="en-US" altLang="zh-CN" sz="3200" dirty="0" smtClean="0">
                <a:latin typeface="+mn-lt"/>
              </a:rPr>
              <a:t>  </a:t>
            </a:r>
            <a:r>
              <a:rPr lang="en-US" altLang="zh-CN" sz="3200" dirty="0" err="1" smtClean="0">
                <a:latin typeface="+mn-lt"/>
              </a:rPr>
              <a:t>printf</a:t>
            </a:r>
            <a:r>
              <a:rPr lang="en-US" altLang="zh-CN" sz="3200" dirty="0" smtClean="0">
                <a:latin typeface="+mn-lt"/>
              </a:rPr>
              <a:t> </a:t>
            </a:r>
            <a:r>
              <a:rPr lang="en-US" altLang="zh-CN" sz="3200" dirty="0">
                <a:latin typeface="+mn-lt"/>
              </a:rPr>
              <a:t>(“Not exist! \n</a:t>
            </a:r>
            <a:r>
              <a:rPr lang="en-US" altLang="zh-CN" sz="3200" dirty="0" smtClean="0">
                <a:latin typeface="+mn-lt"/>
              </a:rPr>
              <a:t>”);  </a:t>
            </a:r>
            <a:r>
              <a:rPr lang="en-US" altLang="zh-CN" sz="3200" dirty="0">
                <a:latin typeface="+mn-lt"/>
              </a:rPr>
              <a:t>return </a:t>
            </a:r>
            <a:r>
              <a:rPr lang="en-US" altLang="zh-CN" sz="3200" dirty="0" smtClean="0">
                <a:latin typeface="+mn-lt"/>
              </a:rPr>
              <a:t>0;}</a:t>
            </a:r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381000" y="2743200"/>
            <a:ext cx="8839200" cy="198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q;</a:t>
            </a:r>
            <a:r>
              <a:rPr lang="en-US" altLang="zh-CN" sz="3200" dirty="0" smtClean="0">
                <a:latin typeface="+mn-lt"/>
              </a:rPr>
              <a:t> 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n-lt"/>
              </a:rPr>
              <a:t>  for(q=p; q </a:t>
            </a:r>
            <a:r>
              <a:rPr lang="en-US" altLang="zh-CN" sz="3200" dirty="0">
                <a:solidFill>
                  <a:srgbClr val="C00000"/>
                </a:solidFill>
                <a:latin typeface="+mn-lt"/>
              </a:rPr>
              <a:t>&lt;</a:t>
            </a:r>
            <a:r>
              <a:rPr lang="en-US" altLang="zh-CN" sz="3200" dirty="0" err="1">
                <a:solidFill>
                  <a:srgbClr val="C00000"/>
                </a:solidFill>
                <a:latin typeface="+mn-lt"/>
              </a:rPr>
              <a:t>palist</a:t>
            </a:r>
            <a:r>
              <a:rPr lang="en-US" altLang="zh-CN" sz="3200" dirty="0">
                <a:solidFill>
                  <a:srgbClr val="C00000"/>
                </a:solidFill>
                <a:latin typeface="+mn-lt"/>
              </a:rPr>
              <a:t>-&gt;n-1</a:t>
            </a:r>
            <a:r>
              <a:rPr lang="en-US" altLang="zh-CN" sz="3200" dirty="0" smtClean="0">
                <a:latin typeface="+mn-lt"/>
              </a:rPr>
              <a:t>; q++)</a:t>
            </a:r>
            <a:endParaRPr lang="en-US" altLang="zh-CN" sz="320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n-lt"/>
              </a:rPr>
              <a:t>    </a:t>
            </a:r>
            <a:r>
              <a:rPr lang="en-US" altLang="zh-CN" sz="3200" dirty="0" smtClean="0">
                <a:latin typeface="+mn-lt"/>
              </a:rPr>
              <a:t>   </a:t>
            </a:r>
            <a:r>
              <a:rPr lang="en-US" altLang="zh-CN" sz="3200" dirty="0" err="1" smtClean="0">
                <a:latin typeface="+mn-lt"/>
              </a:rPr>
              <a:t>palist</a:t>
            </a:r>
            <a:r>
              <a:rPr lang="en-US" altLang="zh-CN" sz="3200" dirty="0" smtClean="0">
                <a:latin typeface="+mn-lt"/>
              </a:rPr>
              <a:t>-&gt;element[q</a:t>
            </a:r>
            <a:r>
              <a:rPr lang="en-US" altLang="zh-CN" sz="3200" dirty="0">
                <a:latin typeface="+mn-lt"/>
              </a:rPr>
              <a:t>] = </a:t>
            </a:r>
            <a:r>
              <a:rPr lang="en-US" altLang="zh-CN" sz="3200" dirty="0" err="1" smtClean="0">
                <a:latin typeface="+mn-lt"/>
              </a:rPr>
              <a:t>palist</a:t>
            </a:r>
            <a:r>
              <a:rPr lang="en-US" altLang="zh-CN" sz="3200" dirty="0" smtClean="0">
                <a:latin typeface="+mn-lt"/>
              </a:rPr>
              <a:t>-&gt;element[q+1];</a:t>
            </a:r>
            <a:endParaRPr lang="en-US" altLang="zh-CN" sz="3200" dirty="0">
              <a:latin typeface="+mn-lt"/>
            </a:endParaRP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381000" y="4724400"/>
            <a:ext cx="8839200" cy="1752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n-lt"/>
              </a:rPr>
              <a:t>  </a:t>
            </a:r>
            <a:r>
              <a:rPr lang="en-US" altLang="zh-CN" sz="3200" dirty="0" err="1" smtClean="0">
                <a:latin typeface="+mn-lt"/>
              </a:rPr>
              <a:t>palist</a:t>
            </a:r>
            <a:r>
              <a:rPr lang="en-US" altLang="zh-CN" sz="3200" dirty="0" smtClean="0">
                <a:latin typeface="+mn-lt"/>
              </a:rPr>
              <a:t>-</a:t>
            </a:r>
            <a:r>
              <a:rPr lang="en-US" altLang="zh-CN" sz="3200" dirty="0">
                <a:latin typeface="+mn-lt"/>
              </a:rPr>
              <a:t>&gt;n </a:t>
            </a:r>
            <a:r>
              <a:rPr lang="en-US" altLang="zh-CN" sz="3200" dirty="0">
                <a:solidFill>
                  <a:srgbClr val="C00000"/>
                </a:solidFill>
                <a:latin typeface="+mn-lt"/>
              </a:rPr>
              <a:t>= </a:t>
            </a:r>
            <a:r>
              <a:rPr lang="en-US" altLang="zh-CN" sz="3200" dirty="0" err="1">
                <a:solidFill>
                  <a:srgbClr val="C00000"/>
                </a:solidFill>
                <a:latin typeface="+mn-lt"/>
              </a:rPr>
              <a:t>palist</a:t>
            </a:r>
            <a:r>
              <a:rPr lang="en-US" altLang="zh-CN" sz="3200" dirty="0">
                <a:solidFill>
                  <a:srgbClr val="C00000"/>
                </a:solidFill>
                <a:latin typeface="+mn-lt"/>
              </a:rPr>
              <a:t>-&gt;n-1</a:t>
            </a:r>
            <a:r>
              <a:rPr lang="en-US" altLang="zh-CN" sz="3200" dirty="0" smtClean="0">
                <a:solidFill>
                  <a:srgbClr val="C00000"/>
                </a:solidFill>
                <a:latin typeface="+mn-lt"/>
              </a:rPr>
              <a:t>;</a:t>
            </a:r>
            <a:endParaRPr lang="en-US" altLang="zh-CN" sz="3200" dirty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n-lt"/>
              </a:rPr>
              <a:t>  return(1</a:t>
            </a:r>
            <a:r>
              <a:rPr lang="en-US" altLang="zh-CN" sz="3200" dirty="0">
                <a:latin typeface="+mn-lt"/>
              </a:rPr>
              <a:t>);</a:t>
            </a: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n-lt"/>
              </a:rPr>
              <a:t>}</a:t>
            </a:r>
            <a:endParaRPr lang="en-US" altLang="zh-CN" sz="3200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81600" y="1559404"/>
            <a:ext cx="4419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</a:rPr>
              <a:t>若下标</a:t>
            </a:r>
            <a:r>
              <a:rPr lang="en-US" altLang="zh-CN" dirty="0" smtClean="0">
                <a:solidFill>
                  <a:srgbClr val="00763B"/>
                </a:solidFill>
              </a:rPr>
              <a:t>p</a:t>
            </a:r>
            <a:r>
              <a:rPr lang="zh-CN" altLang="en-US" dirty="0" smtClean="0">
                <a:solidFill>
                  <a:srgbClr val="00763B"/>
                </a:solidFill>
              </a:rPr>
              <a:t>不合法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67400" y="3429000"/>
            <a:ext cx="3276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763B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  <a:latin typeface="+mj-lt"/>
              </a:rPr>
              <a:t>依次前移</a:t>
            </a:r>
            <a:endParaRPr lang="zh-CN" altLang="en-US" dirty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6800" y="4800600"/>
            <a:ext cx="3276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763B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  <a:latin typeface="+mj-lt"/>
              </a:rPr>
              <a:t>更新表长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9" name="Rectangle 27"/>
          <p:cNvSpPr>
            <a:spLocks noChangeArrowheads="1"/>
          </p:cNvSpPr>
          <p:nvPr/>
        </p:nvSpPr>
        <p:spPr bwMode="auto">
          <a:xfrm>
            <a:off x="1066800" y="2514600"/>
            <a:ext cx="739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1. </a:t>
            </a:r>
            <a:r>
              <a:rPr lang="zh-CN" altLang="en-US" sz="3200" dirty="0" smtClean="0">
                <a:solidFill>
                  <a:srgbClr val="00518E"/>
                </a:solidFill>
              </a:rPr>
              <a:t>查找</a:t>
            </a:r>
            <a:r>
              <a:rPr lang="en-US" altLang="zh-CN" sz="3200" dirty="0" smtClean="0">
                <a:solidFill>
                  <a:srgbClr val="00518E"/>
                </a:solidFill>
              </a:rPr>
              <a:t>x</a:t>
            </a:r>
            <a:r>
              <a:rPr lang="zh-CN" altLang="en-US" sz="3200" dirty="0" smtClean="0">
                <a:solidFill>
                  <a:srgbClr val="00518E"/>
                </a:solidFill>
              </a:rPr>
              <a:t>首次出现的位置下标</a:t>
            </a:r>
            <a:r>
              <a:rPr lang="en-US" altLang="zh-CN" sz="3200" dirty="0" smtClean="0">
                <a:solidFill>
                  <a:srgbClr val="00518E"/>
                </a:solidFill>
              </a:rPr>
              <a:t>p</a:t>
            </a:r>
            <a:endParaRPr lang="zh-CN" altLang="en-US" sz="3200" dirty="0">
              <a:solidFill>
                <a:srgbClr val="00518E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p = </a:t>
            </a:r>
            <a:r>
              <a:rPr lang="en-US" altLang="zh-CN" sz="3200" dirty="0" err="1" smtClean="0"/>
              <a:t>locate_seq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palist</a:t>
            </a:r>
            <a:r>
              <a:rPr lang="en-US" altLang="zh-CN" sz="3200" dirty="0"/>
              <a:t>, x</a:t>
            </a:r>
            <a:r>
              <a:rPr lang="en-US" altLang="zh-CN" sz="3200" dirty="0" smtClean="0"/>
              <a:t>);</a:t>
            </a:r>
            <a:endParaRPr lang="en-US" altLang="zh-CN" sz="3200" dirty="0">
              <a:sym typeface="Symbol" pitchFamily="18" charset="2"/>
            </a:endParaRPr>
          </a:p>
        </p:txBody>
      </p:sp>
      <p:sp>
        <p:nvSpPr>
          <p:cNvPr id="85022" name="Rectangle 30"/>
          <p:cNvSpPr>
            <a:spLocks noChangeArrowheads="1"/>
          </p:cNvSpPr>
          <p:nvPr/>
        </p:nvSpPr>
        <p:spPr bwMode="auto">
          <a:xfrm>
            <a:off x="304800" y="9906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/>
              <a:t>2) </a:t>
            </a:r>
            <a:r>
              <a:rPr lang="zh-CN" altLang="en-US" sz="3200" dirty="0" smtClean="0"/>
              <a:t>删除表中第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个值</a:t>
            </a:r>
            <a:r>
              <a:rPr lang="zh-CN" altLang="en-US" sz="3200" dirty="0"/>
              <a:t>为</a:t>
            </a:r>
            <a:r>
              <a:rPr lang="en-US" altLang="zh-CN" sz="3200" dirty="0"/>
              <a:t>x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元素，返回成功与否</a:t>
            </a:r>
            <a:endParaRPr lang="zh-CN" altLang="en-US" sz="3200" dirty="0"/>
          </a:p>
        </p:txBody>
      </p:sp>
      <p:sp>
        <p:nvSpPr>
          <p:cNvPr id="85024" name="Rectangle 32"/>
          <p:cNvSpPr>
            <a:spLocks noChangeArrowheads="1"/>
          </p:cNvSpPr>
          <p:nvPr/>
        </p:nvSpPr>
        <p:spPr bwMode="auto">
          <a:xfrm>
            <a:off x="1066800" y="3810000"/>
            <a:ext cx="739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2. </a:t>
            </a:r>
            <a:r>
              <a:rPr lang="zh-CN" altLang="en-US" sz="3200" dirty="0">
                <a:solidFill>
                  <a:srgbClr val="00518E"/>
                </a:solidFill>
                <a:sym typeface="Symbol" pitchFamily="18" charset="2"/>
              </a:rPr>
              <a:t>删除下标为</a:t>
            </a:r>
            <a:r>
              <a:rPr lang="en-US" altLang="zh-CN" sz="3200" dirty="0">
                <a:solidFill>
                  <a:srgbClr val="00518E"/>
                </a:solidFill>
                <a:sym typeface="Symbol" pitchFamily="18" charset="2"/>
              </a:rPr>
              <a:t>p</a:t>
            </a:r>
            <a:r>
              <a:rPr lang="zh-CN" altLang="en-US" sz="3200" dirty="0">
                <a:solidFill>
                  <a:srgbClr val="00518E"/>
                </a:solidFill>
                <a:sym typeface="Symbol" pitchFamily="18" charset="2"/>
              </a:rPr>
              <a:t>的元素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result = </a:t>
            </a:r>
            <a:r>
              <a:rPr lang="en-US" altLang="zh-CN" sz="3200" dirty="0" err="1" smtClean="0"/>
              <a:t>delete_seq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palist</a:t>
            </a:r>
            <a:r>
              <a:rPr lang="en-US" altLang="zh-CN" sz="3200" dirty="0"/>
              <a:t>, p</a:t>
            </a:r>
            <a:r>
              <a:rPr lang="en-US" altLang="zh-CN" sz="3200" dirty="0" smtClean="0"/>
              <a:t>);</a:t>
            </a:r>
            <a:endParaRPr lang="en-US" altLang="zh-CN" sz="3200" dirty="0">
              <a:sym typeface="Symbol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zh-CN" sz="3200" dirty="0">
              <a:solidFill>
                <a:srgbClr val="00518E"/>
              </a:solidFill>
              <a:sym typeface="Symbol" pitchFamily="18" charset="2"/>
            </a:endParaRPr>
          </a:p>
        </p:txBody>
      </p:sp>
      <p:sp>
        <p:nvSpPr>
          <p:cNvPr id="85025" name="Rectangle 33"/>
          <p:cNvSpPr>
            <a:spLocks noChangeArrowheads="1"/>
          </p:cNvSpPr>
          <p:nvPr/>
        </p:nvSpPr>
        <p:spPr bwMode="auto">
          <a:xfrm>
            <a:off x="838200" y="1676400"/>
            <a:ext cx="8001000" cy="12999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delete_seq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PSeqList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palist</a:t>
            </a:r>
            <a:r>
              <a:rPr lang="en-US" altLang="zh-CN" sz="3200" dirty="0"/>
              <a:t>, </a:t>
            </a:r>
            <a:r>
              <a:rPr lang="en-US" altLang="zh-CN" sz="3200" dirty="0" err="1" smtClean="0"/>
              <a:t>Datatype</a:t>
            </a:r>
            <a:r>
              <a:rPr lang="en-US" altLang="zh-CN" sz="3200" dirty="0" smtClean="0"/>
              <a:t> x)</a:t>
            </a:r>
            <a:endParaRPr lang="en-US" altLang="zh-CN" sz="3200" dirty="0"/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{</a:t>
            </a:r>
          </a:p>
        </p:txBody>
      </p:sp>
      <p:sp>
        <p:nvSpPr>
          <p:cNvPr id="85026" name="Rectangle 34"/>
          <p:cNvSpPr>
            <a:spLocks noChangeArrowheads="1"/>
          </p:cNvSpPr>
          <p:nvPr/>
        </p:nvSpPr>
        <p:spPr bwMode="auto">
          <a:xfrm>
            <a:off x="685800" y="48768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dirty="0"/>
              <a:t>}</a:t>
            </a:r>
            <a:endParaRPr lang="en-US" altLang="zh-CN" sz="3200" dirty="0">
              <a:sym typeface="Symbol" pitchFamily="18" charset="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 </a:t>
            </a:r>
            <a:r>
              <a:rPr lang="zh-CN" altLang="en-US" dirty="0" smtClean="0">
                <a:ea typeface="黑体" pitchFamily="2" charset="-122"/>
              </a:rPr>
              <a:t>删除元素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9" grpId="0"/>
      <p:bldP spid="85024" grpId="0"/>
      <p:bldP spid="850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1048640"/>
            <a:ext cx="8839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问题规模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，设待查</a:t>
            </a:r>
            <a:r>
              <a:rPr lang="zh-CN" altLang="en-US" sz="3200" dirty="0" smtClean="0"/>
              <a:t>找元素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的下标为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/>
              <a:t>                       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在</a:t>
            </a:r>
            <a:r>
              <a:rPr lang="zh-CN" altLang="en-US" sz="3200" dirty="0" smtClean="0"/>
              <a:t>下标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处</a:t>
            </a:r>
            <a:r>
              <a:rPr lang="zh-CN" altLang="en-US" sz="3200" dirty="0"/>
              <a:t>插入或</a:t>
            </a:r>
            <a:r>
              <a:rPr lang="zh-CN" altLang="en-US" sz="3200" dirty="0" smtClean="0"/>
              <a:t>删除</a:t>
            </a:r>
            <a:endParaRPr lang="en-US" altLang="zh-CN" sz="3200" dirty="0"/>
          </a:p>
        </p:txBody>
      </p:sp>
      <p:graphicFrame>
        <p:nvGraphicFramePr>
          <p:cNvPr id="87135" name="Group 95"/>
          <p:cNvGraphicFramePr>
            <a:graphicFrameLocks noGrp="1"/>
          </p:cNvGraphicFramePr>
          <p:nvPr>
            <p:ph idx="1"/>
          </p:nvPr>
        </p:nvGraphicFramePr>
        <p:xfrm>
          <a:off x="228600" y="2237771"/>
          <a:ext cx="8839200" cy="1285464"/>
        </p:xfrm>
        <a:graphic>
          <a:graphicData uri="http://schemas.openxmlformats.org/drawingml/2006/table">
            <a:tbl>
              <a:tblPr/>
              <a:tblGrid>
                <a:gridCol w="1219200"/>
                <a:gridCol w="2514600"/>
                <a:gridCol w="2362200"/>
                <a:gridCol w="2743200"/>
              </a:tblGrid>
              <a:tr h="563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输入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查找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插入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删除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704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最好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比较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移动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0</a:t>
                      </a: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移动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0</a:t>
                      </a: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2.2 </a:t>
            </a:r>
            <a:r>
              <a:rPr lang="zh-CN" altLang="en-US" dirty="0" smtClean="0">
                <a:ea typeface="黑体" pitchFamily="2" charset="-122"/>
              </a:rPr>
              <a:t>代价分析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6" name="Group 95"/>
          <p:cNvGraphicFramePr>
            <a:graphicFrameLocks/>
          </p:cNvGraphicFramePr>
          <p:nvPr/>
        </p:nvGraphicFramePr>
        <p:xfrm>
          <a:off x="228600" y="3487040"/>
          <a:ext cx="8839200" cy="1124904"/>
        </p:xfrm>
        <a:graphic>
          <a:graphicData uri="http://schemas.openxmlformats.org/drawingml/2006/table">
            <a:tbl>
              <a:tblPr/>
              <a:tblGrid>
                <a:gridCol w="1219200"/>
                <a:gridCol w="2514600"/>
                <a:gridCol w="2362200"/>
                <a:gridCol w="2743200"/>
              </a:tblGrid>
              <a:tr h="10910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最坏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比较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</a:t>
                      </a: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O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(n)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移动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</a:t>
                      </a: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, </a:t>
                      </a:r>
                      <a:r>
                        <a:rPr kumimoji="0" lang="en-US" altLang="zh-CN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O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(n)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移动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n-1</a:t>
                      </a: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, </a:t>
                      </a:r>
                      <a:r>
                        <a:rPr kumimoji="0" lang="en-US" altLang="zh-CN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O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(n)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95"/>
          <p:cNvGraphicFramePr>
            <a:graphicFrameLocks/>
          </p:cNvGraphicFramePr>
          <p:nvPr/>
        </p:nvGraphicFramePr>
        <p:xfrm>
          <a:off x="228600" y="4630040"/>
          <a:ext cx="8839200" cy="725741"/>
        </p:xfrm>
        <a:graphic>
          <a:graphicData uri="http://schemas.openxmlformats.org/drawingml/2006/table">
            <a:tbl>
              <a:tblPr/>
              <a:tblGrid>
                <a:gridCol w="1219200"/>
                <a:gridCol w="2514600"/>
                <a:gridCol w="2362200"/>
                <a:gridCol w="2743200"/>
              </a:tblGrid>
              <a:tr h="72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一般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比较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p+1</a:t>
                      </a: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移动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n-p</a:t>
                      </a: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移动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n-p-1</a:t>
                      </a: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95"/>
          <p:cNvGraphicFramePr>
            <a:graphicFrameLocks/>
          </p:cNvGraphicFramePr>
          <p:nvPr/>
        </p:nvGraphicFramePr>
        <p:xfrm>
          <a:off x="228600" y="5315840"/>
          <a:ext cx="8839200" cy="780160"/>
        </p:xfrm>
        <a:graphic>
          <a:graphicData uri="http://schemas.openxmlformats.org/drawingml/2006/table">
            <a:tbl>
              <a:tblPr/>
              <a:tblGrid>
                <a:gridCol w="1219200"/>
                <a:gridCol w="2514600"/>
                <a:gridCol w="2362200"/>
                <a:gridCol w="2743200"/>
              </a:tblGrid>
              <a:tr h="780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平均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n/2, </a:t>
                      </a:r>
                      <a:r>
                        <a:rPr kumimoji="0" lang="en-US" altLang="zh-CN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O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(n)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n/2, </a:t>
                      </a:r>
                      <a:r>
                        <a:rPr kumimoji="0" lang="en-US" altLang="zh-CN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O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(n)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(n-1)/2, </a:t>
                      </a:r>
                      <a:r>
                        <a:rPr kumimoji="0" lang="en-US" altLang="zh-CN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O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(n)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066800"/>
            <a:ext cx="8382000" cy="2057400"/>
          </a:xfrm>
          <a:prstGeom prst="rect">
            <a:avLst/>
          </a:prstGeom>
          <a:solidFill>
            <a:srgbClr val="FFFFA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</a:rPr>
              <a:t>顺序存储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</a:rPr>
              <a:t>：</a:t>
            </a:r>
            <a:endParaRPr lang="en-US" altLang="zh-CN" sz="3200" dirty="0" smtClean="0">
              <a:solidFill>
                <a:srgbClr val="00518E"/>
              </a:solidFill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黑体" pitchFamily="2" charset="-122"/>
              </a:rPr>
              <a:t>  </a:t>
            </a:r>
            <a:r>
              <a:rPr lang="zh-CN" altLang="en-US" sz="3200" dirty="0" smtClean="0">
                <a:latin typeface="黑体" pitchFamily="2" charset="-122"/>
              </a:rPr>
              <a:t>用</a:t>
            </a:r>
            <a:r>
              <a:rPr lang="zh-CN" altLang="en-US" sz="3200" dirty="0">
                <a:latin typeface="黑体" pitchFamily="2" charset="-122"/>
              </a:rPr>
              <a:t>一</a:t>
            </a:r>
            <a:r>
              <a:rPr lang="zh-CN" altLang="en-US" sz="3200" dirty="0" smtClean="0">
                <a:latin typeface="黑体" pitchFamily="2" charset="-122"/>
              </a:rPr>
              <a:t>组连续的</a:t>
            </a:r>
            <a:r>
              <a:rPr lang="zh-CN" altLang="en-US" sz="3200" dirty="0">
                <a:latin typeface="黑体" pitchFamily="2" charset="-122"/>
              </a:rPr>
              <a:t>内存单元</a:t>
            </a:r>
            <a:r>
              <a:rPr lang="zh-CN" altLang="en-US" sz="3200" dirty="0" smtClean="0">
                <a:latin typeface="黑体" pitchFamily="2" charset="-122"/>
              </a:rPr>
              <a:t>、按照逻辑顺序、</a:t>
            </a:r>
            <a:endParaRPr lang="en-US" altLang="zh-CN" sz="3200" dirty="0" smtClean="0"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黑体" pitchFamily="2" charset="-122"/>
              </a:rPr>
              <a:t>  </a:t>
            </a:r>
            <a:r>
              <a:rPr lang="zh-CN" altLang="en-US" sz="3200" dirty="0" smtClean="0">
                <a:latin typeface="黑体" pitchFamily="2" charset="-122"/>
              </a:rPr>
              <a:t>依次</a:t>
            </a:r>
            <a:r>
              <a:rPr lang="zh-CN" altLang="en-US" sz="3200" dirty="0">
                <a:latin typeface="黑体" pitchFamily="2" charset="-122"/>
              </a:rPr>
              <a:t>存储线性表</a:t>
            </a:r>
            <a:r>
              <a:rPr lang="zh-CN" altLang="en-US" sz="3200" dirty="0" smtClean="0">
                <a:latin typeface="黑体" pitchFamily="2" charset="-122"/>
              </a:rPr>
              <a:t>中各元素 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顺序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表</a:t>
            </a:r>
            <a:r>
              <a:rPr lang="en-US" altLang="zh-CN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;</a:t>
            </a:r>
            <a:endParaRPr lang="zh-CN" altLang="en-US" sz="3200" dirty="0">
              <a:solidFill>
                <a:srgbClr val="00518E"/>
              </a:solidFill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81000" y="3200400"/>
            <a:ext cx="8382000" cy="251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</a:rPr>
              <a:t>链式存储</a:t>
            </a:r>
            <a:r>
              <a:rPr lang="zh-CN" altLang="en-US" sz="3200" dirty="0" smtClean="0">
                <a:solidFill>
                  <a:srgbClr val="00518E"/>
                </a:solidFill>
              </a:rPr>
              <a:t>：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   </a:t>
            </a:r>
            <a:r>
              <a:rPr lang="zh-CN" altLang="en-US" sz="3200" dirty="0" smtClean="0"/>
              <a:t>用</a:t>
            </a:r>
            <a:r>
              <a:rPr lang="zh-CN" altLang="en-US" sz="3200" dirty="0"/>
              <a:t>一组非连续的内存单元，分别存储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zh-CN" altLang="en-US" sz="3200" dirty="0" smtClean="0"/>
              <a:t>   用</a:t>
            </a:r>
            <a:r>
              <a:rPr lang="zh-CN" altLang="en-US" sz="3200" dirty="0" smtClean="0">
                <a:solidFill>
                  <a:srgbClr val="C00000"/>
                </a:solidFill>
              </a:rPr>
              <a:t>指针</a:t>
            </a:r>
            <a:r>
              <a:rPr lang="zh-CN" altLang="en-US" sz="3200" dirty="0" smtClean="0"/>
              <a:t>指示元素</a:t>
            </a:r>
            <a:r>
              <a:rPr lang="zh-CN" altLang="en-US" sz="3200" dirty="0"/>
              <a:t>之间的逻辑关系和存储地址 </a:t>
            </a: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   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链表</a:t>
            </a:r>
            <a:endParaRPr lang="zh-CN" altLang="en-US" sz="3200" dirty="0">
              <a:solidFill>
                <a:srgbClr val="00518E"/>
              </a:solidFill>
            </a:endParaRPr>
          </a:p>
          <a:p>
            <a:pPr marL="342900" indent="-342900"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线性表的存储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2192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</a:rPr>
              <a:t>非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</a:rPr>
              <a:t>连续的内存单元</a:t>
            </a:r>
            <a:endParaRPr lang="zh-CN" altLang="en-US" sz="3200" dirty="0">
              <a:solidFill>
                <a:srgbClr val="00518E"/>
              </a:solidFill>
              <a:latin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28956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结点构成：</a:t>
            </a: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在数据之外，附加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指针</a:t>
            </a:r>
            <a:endParaRPr lang="zh-CN" altLang="en-US" sz="3200" dirty="0">
              <a:latin typeface="黑体" pitchFamily="2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2.3 </a:t>
            </a:r>
            <a:r>
              <a:rPr lang="zh-CN" altLang="en-US" dirty="0" smtClean="0">
                <a:ea typeface="黑体" pitchFamily="2" charset="-122"/>
              </a:rPr>
              <a:t>链表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905000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黑体" pitchFamily="2" charset="-122"/>
              </a:rPr>
              <a:t>  --</a:t>
            </a:r>
            <a:r>
              <a:rPr lang="zh-CN" altLang="en-US" sz="3200" dirty="0" smtClean="0">
                <a:latin typeface="黑体" pitchFamily="2" charset="-122"/>
              </a:rPr>
              <a:t>逻辑</a:t>
            </a:r>
            <a:r>
              <a:rPr lang="zh-CN" altLang="en-US" sz="3200" dirty="0">
                <a:latin typeface="黑体" pitchFamily="2" charset="-122"/>
              </a:rPr>
              <a:t>相邻元素的物理位置不一定相邻；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657600" y="4114800"/>
            <a:ext cx="5105400" cy="685800"/>
          </a:xfrm>
          <a:prstGeom prst="rect">
            <a:avLst/>
          </a:prstGeom>
          <a:solidFill>
            <a:srgbClr val="B2FF8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 smtClean="0">
                <a:latin typeface="黑体" pitchFamily="2" charset="-122"/>
              </a:rPr>
              <a:t>指示逻辑关系、存储地址</a:t>
            </a:r>
            <a:endParaRPr lang="en-US" altLang="zh-CN" sz="3200" dirty="0" smtClean="0">
              <a:latin typeface="黑体" pitchFamily="2" charset="-122"/>
            </a:endParaRPr>
          </a:p>
        </p:txBody>
      </p:sp>
      <p:cxnSp>
        <p:nvCxnSpPr>
          <p:cNvPr id="12" name="直接箭头连接符 11"/>
          <p:cNvCxnSpPr>
            <a:endCxn id="10" idx="0"/>
          </p:cNvCxnSpPr>
          <p:nvPr/>
        </p:nvCxnSpPr>
        <p:spPr bwMode="auto">
          <a:xfrm rot="5400000">
            <a:off x="6115050" y="3600450"/>
            <a:ext cx="609600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1981200" y="3581400"/>
            <a:ext cx="5029200" cy="17526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3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7676" y="1143000"/>
            <a:ext cx="85010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589A"/>
                </a:solidFill>
              </a:rPr>
              <a:t> 单链表：</a:t>
            </a:r>
            <a:r>
              <a:rPr lang="zh-CN" altLang="en-US" sz="3200" dirty="0"/>
              <a:t>为</a:t>
            </a:r>
            <a:r>
              <a:rPr lang="zh-CN" altLang="en-US" sz="3200" dirty="0" smtClean="0"/>
              <a:t>每个结点新增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个指针域</a:t>
            </a:r>
            <a:endParaRPr lang="zh-CN" altLang="en-US" sz="3200" dirty="0">
              <a:sym typeface="Wingdings" pitchFamily="2" charset="2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5297488" y="4648200"/>
            <a:ext cx="598487" cy="6096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j-lt"/>
                <a:ea typeface="宋体" pitchFamily="2" charset="-122"/>
              </a:rPr>
              <a:t>p</a:t>
            </a:r>
            <a:r>
              <a:rPr lang="en-US" altLang="zh-CN" sz="3200" baseline="-25000" dirty="0">
                <a:latin typeface="+mj-lt"/>
                <a:ea typeface="宋体" pitchFamily="2" charset="-122"/>
              </a:rPr>
              <a:t>i</a:t>
            </a: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4724400" y="4648200"/>
            <a:ext cx="598488" cy="609600"/>
          </a:xfrm>
          <a:prstGeom prst="rect">
            <a:avLst/>
          </a:prstGeom>
          <a:solidFill>
            <a:srgbClr val="00518E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200" baseline="-25000">
                <a:solidFill>
                  <a:schemeClr val="bg1"/>
                </a:solidFill>
                <a:latin typeface="+mj-lt"/>
              </a:rPr>
              <a:t>i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2068512" y="4603750"/>
            <a:ext cx="250348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00518E"/>
                </a:solidFill>
                <a:latin typeface="Times New Roman" pitchFamily="18" charset="0"/>
              </a:rPr>
              <a:t>单</a:t>
            </a:r>
            <a:r>
              <a:rPr lang="zh-CN" altLang="en-US" sz="3200" dirty="0" smtClean="0">
                <a:solidFill>
                  <a:srgbClr val="00518E"/>
                </a:solidFill>
                <a:latin typeface="Times New Roman" pitchFamily="18" charset="0"/>
              </a:rPr>
              <a:t>链表结点</a:t>
            </a:r>
            <a:r>
              <a:rPr lang="zh-CN" altLang="en-US" sz="3200" dirty="0">
                <a:solidFill>
                  <a:srgbClr val="00518E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2073275" y="3733800"/>
            <a:ext cx="228123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00518E"/>
                </a:solidFill>
                <a:latin typeface="Times New Roman" pitchFamily="18" charset="0"/>
              </a:rPr>
              <a:t>顺序</a:t>
            </a:r>
            <a:r>
              <a:rPr lang="zh-CN" altLang="en-US" sz="3200" dirty="0" smtClean="0">
                <a:solidFill>
                  <a:srgbClr val="00518E"/>
                </a:solidFill>
                <a:latin typeface="Times New Roman" pitchFamily="18" charset="0"/>
              </a:rPr>
              <a:t>表结点</a:t>
            </a:r>
            <a:r>
              <a:rPr lang="zh-CN" altLang="en-US" sz="3200" dirty="0">
                <a:solidFill>
                  <a:srgbClr val="00518E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4735513" y="3733800"/>
            <a:ext cx="598487" cy="609600"/>
          </a:xfrm>
          <a:prstGeom prst="rect">
            <a:avLst/>
          </a:prstGeom>
          <a:solidFill>
            <a:srgbClr val="00518E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200" baseline="-25000">
                <a:solidFill>
                  <a:schemeClr val="bg1"/>
                </a:solidFill>
                <a:latin typeface="+mj-lt"/>
              </a:rPr>
              <a:t>i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2.3 </a:t>
            </a:r>
            <a:r>
              <a:rPr lang="zh-CN" altLang="en-US" dirty="0" smtClean="0">
                <a:ea typeface="黑体" pitchFamily="2" charset="-122"/>
              </a:rPr>
              <a:t>链表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14338" y="1905000"/>
            <a:ext cx="289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sym typeface="Wingdings" pitchFamily="2" charset="2"/>
              </a:rPr>
              <a:t>    </a:t>
            </a:r>
            <a:r>
              <a:rPr lang="en-US" altLang="zh-CN" sz="3200" dirty="0" smtClean="0">
                <a:sym typeface="Wingdings" pitchFamily="2" charset="2"/>
              </a:rPr>
              <a:t>(</a:t>
            </a:r>
            <a:r>
              <a:rPr lang="en-US" altLang="zh-CN" sz="3200" dirty="0">
                <a:sym typeface="Wingdings" pitchFamily="2" charset="2"/>
              </a:rPr>
              <a:t>1) </a:t>
            </a:r>
            <a:r>
              <a:rPr lang="zh-CN" altLang="en-US" sz="3200" dirty="0">
                <a:sym typeface="Wingdings" pitchFamily="2" charset="2"/>
              </a:rPr>
              <a:t>数据域</a:t>
            </a:r>
            <a:r>
              <a:rPr lang="zh-CN" altLang="en-US" sz="3200" dirty="0" smtClean="0">
                <a:sym typeface="Wingdings" pitchFamily="2" charset="2"/>
              </a:rPr>
              <a:t>：</a:t>
            </a:r>
            <a:endParaRPr lang="zh-CN" altLang="en-US" sz="3200" dirty="0">
              <a:sym typeface="Wingdings" pitchFamily="2" charset="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14338" y="2667000"/>
            <a:ext cx="274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sym typeface="Wingdings" pitchFamily="2" charset="2"/>
              </a:rPr>
              <a:t>    </a:t>
            </a:r>
            <a:r>
              <a:rPr lang="en-US" altLang="zh-CN" sz="3200" dirty="0" smtClean="0">
                <a:sym typeface="Wingdings" pitchFamily="2" charset="2"/>
              </a:rPr>
              <a:t>(</a:t>
            </a:r>
            <a:r>
              <a:rPr lang="en-US" altLang="zh-CN" sz="3200" dirty="0">
                <a:sym typeface="Wingdings" pitchFamily="2" charset="2"/>
              </a:rPr>
              <a:t>2) </a:t>
            </a:r>
            <a:r>
              <a:rPr lang="zh-CN" altLang="en-US" sz="3200" dirty="0">
                <a:sym typeface="Wingdings" pitchFamily="2" charset="2"/>
              </a:rPr>
              <a:t>指针域</a:t>
            </a:r>
            <a:r>
              <a:rPr lang="zh-CN" altLang="en-US" sz="3200" dirty="0" smtClean="0">
                <a:sym typeface="Wingdings" pitchFamily="2" charset="2"/>
              </a:rPr>
              <a:t>：</a:t>
            </a:r>
            <a:endParaRPr lang="zh-CN" altLang="en-US" sz="3200" dirty="0">
              <a:sym typeface="Wingdings" pitchFamily="2" charset="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081338" y="1905000"/>
            <a:ext cx="59102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00763B"/>
                </a:solidFill>
                <a:sym typeface="Wingdings" pitchFamily="2" charset="2"/>
              </a:rPr>
              <a:t>元素本身信息；</a:t>
            </a:r>
            <a:endParaRPr lang="zh-CN" altLang="en-US" sz="3200" dirty="0">
              <a:solidFill>
                <a:srgbClr val="00763B"/>
              </a:solidFill>
              <a:sym typeface="Wingdings" pitchFamily="2" charset="2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081338" y="2667000"/>
            <a:ext cx="59102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00763B"/>
                </a:solidFill>
                <a:sym typeface="Wingdings" pitchFamily="2" charset="2"/>
              </a:rPr>
              <a:t>后继结点的存储位置；</a:t>
            </a:r>
            <a:endParaRPr lang="zh-CN" altLang="en-US" sz="3200" dirty="0">
              <a:solidFill>
                <a:srgbClr val="00763B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2" grpId="0" animBg="1"/>
      <p:bldP spid="94215" grpId="0" animBg="1"/>
      <p:bldP spid="94216" grpId="0" animBg="1"/>
      <p:bldP spid="94217" grpId="0"/>
      <p:bldP spid="94218" grpId="0"/>
      <p:bldP spid="94220" grpId="0" animBg="1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线性表引例</a:t>
            </a:r>
          </a:p>
        </p:txBody>
      </p:sp>
      <p:sp>
        <p:nvSpPr>
          <p:cNvPr id="4710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60350" y="1066800"/>
            <a:ext cx="865505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例：计算机系学生成绩表，逻辑结构：</a:t>
            </a:r>
            <a:endParaRPr lang="zh-CN" altLang="en-US" sz="3200" baseline="0" dirty="0">
              <a:solidFill>
                <a:srgbClr val="CC0000"/>
              </a:solidFill>
              <a:latin typeface="+mj-lt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352800" y="2913888"/>
          <a:ext cx="5715000" cy="318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741"/>
                <a:gridCol w="1096027"/>
                <a:gridCol w="1096027"/>
                <a:gridCol w="1330890"/>
                <a:gridCol w="1174315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学号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姓名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高数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大物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Java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张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90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70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60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王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80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90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60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李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70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80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90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赵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60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70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80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陈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70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60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90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169986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k</a:t>
            </a:r>
            <a:r>
              <a:rPr lang="en-US" altLang="zh-CN" sz="3200" baseline="-25000" dirty="0" smtClean="0">
                <a:solidFill>
                  <a:schemeClr val="bg1"/>
                </a:solidFill>
              </a:rPr>
              <a:t>1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200272" y="19812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k</a:t>
            </a:r>
            <a:r>
              <a:rPr lang="en-US" altLang="zh-CN" sz="3200" baseline="-25000" dirty="0" smtClean="0">
                <a:solidFill>
                  <a:schemeClr val="bg1"/>
                </a:solidFill>
              </a:rPr>
              <a:t>2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284536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k</a:t>
            </a:r>
            <a:r>
              <a:rPr lang="en-US" altLang="zh-CN" sz="3200" baseline="-25000" dirty="0" smtClean="0">
                <a:solidFill>
                  <a:schemeClr val="bg1"/>
                </a:solidFill>
              </a:rPr>
              <a:t>3</a:t>
            </a:r>
            <a:endParaRPr lang="zh-CN" altLang="en-US" sz="3200" baseline="-250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408485" y="19812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k</a:t>
            </a:r>
            <a:r>
              <a:rPr lang="en-US" altLang="zh-CN" sz="3200" baseline="-25000" dirty="0" smtClean="0">
                <a:solidFill>
                  <a:schemeClr val="bg1"/>
                </a:solidFill>
              </a:rPr>
              <a:t>4</a:t>
            </a:r>
            <a:endParaRPr lang="zh-CN" altLang="en-US" sz="3200" baseline="-250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505450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k</a:t>
            </a:r>
            <a:r>
              <a:rPr lang="en-US" altLang="zh-CN" sz="3200" baseline="-25000" dirty="0" smtClean="0">
                <a:solidFill>
                  <a:schemeClr val="bg1"/>
                </a:solidFill>
              </a:rPr>
              <a:t>5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0" name="直接箭头连接符 19"/>
          <p:cNvCxnSpPr>
            <a:stCxn id="15" idx="6"/>
            <a:endCxn id="16" idx="2"/>
          </p:cNvCxnSpPr>
          <p:nvPr/>
        </p:nvCxnSpPr>
        <p:spPr bwMode="auto">
          <a:xfrm>
            <a:off x="1684336" y="2228057"/>
            <a:ext cx="515936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stCxn id="16" idx="6"/>
            <a:endCxn id="17" idx="2"/>
          </p:cNvCxnSpPr>
          <p:nvPr/>
        </p:nvCxnSpPr>
        <p:spPr bwMode="auto">
          <a:xfrm>
            <a:off x="2714623" y="2228057"/>
            <a:ext cx="569913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>
            <a:stCxn id="17" idx="6"/>
            <a:endCxn id="18" idx="2"/>
          </p:cNvCxnSpPr>
          <p:nvPr/>
        </p:nvCxnSpPr>
        <p:spPr bwMode="auto">
          <a:xfrm>
            <a:off x="3798886" y="2228057"/>
            <a:ext cx="609599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>
            <a:stCxn id="18" idx="6"/>
            <a:endCxn id="19" idx="2"/>
          </p:cNvCxnSpPr>
          <p:nvPr/>
        </p:nvCxnSpPr>
        <p:spPr bwMode="auto">
          <a:xfrm>
            <a:off x="4922836" y="2228057"/>
            <a:ext cx="582614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矩形 23"/>
          <p:cNvSpPr/>
          <p:nvPr/>
        </p:nvSpPr>
        <p:spPr>
          <a:xfrm>
            <a:off x="381000" y="3429000"/>
            <a:ext cx="2971800" cy="584775"/>
          </a:xfrm>
          <a:prstGeom prst="rect">
            <a:avLst/>
          </a:prstGeom>
          <a:noFill/>
          <a:ln w="28575">
            <a:solidFill>
              <a:srgbClr val="0066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结点</a:t>
            </a:r>
            <a:r>
              <a:rPr lang="en-US" altLang="zh-CN" sz="3200" dirty="0" smtClean="0"/>
              <a:t>: </a:t>
            </a:r>
            <a:r>
              <a:rPr lang="en-US" altLang="zh-CN" sz="3200" dirty="0" smtClean="0">
                <a:sym typeface="Wingdings" pitchFamily="2" charset="2"/>
              </a:rPr>
              <a:t>1</a:t>
            </a:r>
            <a:r>
              <a:rPr lang="zh-CN" altLang="en-US" sz="3200" dirty="0" smtClean="0">
                <a:sym typeface="Wingdings" pitchFamily="2" charset="2"/>
              </a:rPr>
              <a:t>条记录</a:t>
            </a:r>
            <a:endParaRPr lang="zh-CN" altLang="en-US" sz="3200" dirty="0"/>
          </a:p>
        </p:txBody>
      </p:sp>
      <p:sp>
        <p:nvSpPr>
          <p:cNvPr id="25" name="矩形 24"/>
          <p:cNvSpPr/>
          <p:nvPr/>
        </p:nvSpPr>
        <p:spPr>
          <a:xfrm>
            <a:off x="3352800" y="3429000"/>
            <a:ext cx="5715000" cy="584775"/>
          </a:xfrm>
          <a:prstGeom prst="rect">
            <a:avLst/>
          </a:prstGeom>
          <a:solidFill>
            <a:srgbClr val="61D6FF">
              <a:alpha val="24706"/>
            </a:srgbClr>
          </a:solidFill>
          <a:ln w="28575">
            <a:solidFill>
              <a:srgbClr val="0066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3200" dirty="0"/>
          </a:p>
        </p:txBody>
      </p:sp>
      <p:sp>
        <p:nvSpPr>
          <p:cNvPr id="26" name="下箭头 25"/>
          <p:cNvSpPr/>
          <p:nvPr/>
        </p:nvSpPr>
        <p:spPr bwMode="auto">
          <a:xfrm flipV="1">
            <a:off x="1371600" y="2560800"/>
            <a:ext cx="152400" cy="792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6" name="Line 14"/>
          <p:cNvSpPr>
            <a:spLocks noChangeShapeType="1"/>
          </p:cNvSpPr>
          <p:nvPr/>
        </p:nvSpPr>
        <p:spPr bwMode="auto">
          <a:xfrm>
            <a:off x="1638300" y="1699638"/>
            <a:ext cx="5329238" cy="15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3200"/>
          </a:p>
        </p:txBody>
      </p:sp>
      <p:sp>
        <p:nvSpPr>
          <p:cNvPr id="95247" name="Oval 15"/>
          <p:cNvSpPr>
            <a:spLocks noChangeArrowheads="1"/>
          </p:cNvSpPr>
          <p:nvPr/>
        </p:nvSpPr>
        <p:spPr bwMode="auto">
          <a:xfrm>
            <a:off x="1422400" y="1320225"/>
            <a:ext cx="750888" cy="731838"/>
          </a:xfrm>
          <a:prstGeom prst="ellipse">
            <a:avLst/>
          </a:prstGeom>
          <a:solidFill>
            <a:srgbClr val="00589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95248" name="Oval 16"/>
          <p:cNvSpPr>
            <a:spLocks noChangeArrowheads="1"/>
          </p:cNvSpPr>
          <p:nvPr/>
        </p:nvSpPr>
        <p:spPr bwMode="auto">
          <a:xfrm>
            <a:off x="2717800" y="1320225"/>
            <a:ext cx="750888" cy="731838"/>
          </a:xfrm>
          <a:prstGeom prst="ellipse">
            <a:avLst/>
          </a:prstGeom>
          <a:solidFill>
            <a:srgbClr val="00589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95249" name="Oval 17"/>
          <p:cNvSpPr>
            <a:spLocks noChangeArrowheads="1"/>
          </p:cNvSpPr>
          <p:nvPr/>
        </p:nvSpPr>
        <p:spPr bwMode="auto">
          <a:xfrm>
            <a:off x="4159250" y="1320225"/>
            <a:ext cx="757238" cy="731838"/>
          </a:xfrm>
          <a:prstGeom prst="ellipse">
            <a:avLst/>
          </a:prstGeom>
          <a:solidFill>
            <a:srgbClr val="00589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95250" name="Oval 18"/>
          <p:cNvSpPr>
            <a:spLocks noChangeArrowheads="1"/>
          </p:cNvSpPr>
          <p:nvPr/>
        </p:nvSpPr>
        <p:spPr bwMode="auto">
          <a:xfrm>
            <a:off x="5599113" y="1320225"/>
            <a:ext cx="765175" cy="731838"/>
          </a:xfrm>
          <a:prstGeom prst="ellipse">
            <a:avLst/>
          </a:prstGeom>
          <a:solidFill>
            <a:srgbClr val="00589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95251" name="Oval 19"/>
          <p:cNvSpPr>
            <a:spLocks noChangeArrowheads="1"/>
          </p:cNvSpPr>
          <p:nvPr/>
        </p:nvSpPr>
        <p:spPr bwMode="auto">
          <a:xfrm>
            <a:off x="6823075" y="1320225"/>
            <a:ext cx="760413" cy="731838"/>
          </a:xfrm>
          <a:prstGeom prst="ellipse">
            <a:avLst/>
          </a:prstGeom>
          <a:solidFill>
            <a:srgbClr val="00589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95252" name="Rectangle 20"/>
          <p:cNvSpPr>
            <a:spLocks noChangeArrowheads="1"/>
          </p:cNvSpPr>
          <p:nvPr/>
        </p:nvSpPr>
        <p:spPr bwMode="auto">
          <a:xfrm>
            <a:off x="2638425" y="2976563"/>
            <a:ext cx="790575" cy="757237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1066800" y="3048000"/>
            <a:ext cx="1752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latin typeface="Times New Roman" pitchFamily="18" charset="0"/>
              </a:rPr>
              <a:t>顺序表：</a:t>
            </a:r>
          </a:p>
        </p:txBody>
      </p:sp>
      <p:sp>
        <p:nvSpPr>
          <p:cNvPr id="95262" name="Text Box 30"/>
          <p:cNvSpPr txBox="1">
            <a:spLocks noChangeArrowheads="1"/>
          </p:cNvSpPr>
          <p:nvPr/>
        </p:nvSpPr>
        <p:spPr bwMode="auto">
          <a:xfrm>
            <a:off x="2667000" y="2082225"/>
            <a:ext cx="3733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latin typeface="Times New Roman" pitchFamily="18" charset="0"/>
              </a:rPr>
              <a:t>线性表逻辑结构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3400425" y="29718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5264" name="Rectangle 32"/>
          <p:cNvSpPr>
            <a:spLocks noChangeArrowheads="1"/>
          </p:cNvSpPr>
          <p:nvPr/>
        </p:nvSpPr>
        <p:spPr bwMode="auto">
          <a:xfrm>
            <a:off x="4162425" y="29718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5265" name="Rectangle 33"/>
          <p:cNvSpPr>
            <a:spLocks noChangeArrowheads="1"/>
          </p:cNvSpPr>
          <p:nvPr/>
        </p:nvSpPr>
        <p:spPr bwMode="auto">
          <a:xfrm>
            <a:off x="4972050" y="29718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5266" name="Rectangle 34"/>
          <p:cNvSpPr>
            <a:spLocks noChangeArrowheads="1"/>
          </p:cNvSpPr>
          <p:nvPr/>
        </p:nvSpPr>
        <p:spPr bwMode="auto">
          <a:xfrm>
            <a:off x="5762625" y="29718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5271" name="Rectangle 39"/>
          <p:cNvSpPr>
            <a:spLocks noChangeArrowheads="1"/>
          </p:cNvSpPr>
          <p:nvPr/>
        </p:nvSpPr>
        <p:spPr bwMode="auto">
          <a:xfrm>
            <a:off x="2270125" y="459682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272" name="Rectangle 40"/>
          <p:cNvSpPr>
            <a:spLocks noChangeArrowheads="1"/>
          </p:cNvSpPr>
          <p:nvPr/>
        </p:nvSpPr>
        <p:spPr bwMode="auto">
          <a:xfrm>
            <a:off x="1828800" y="459682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95288" name="Text Box 56"/>
          <p:cNvSpPr txBox="1">
            <a:spLocks noChangeArrowheads="1"/>
          </p:cNvSpPr>
          <p:nvPr/>
        </p:nvSpPr>
        <p:spPr bwMode="auto">
          <a:xfrm>
            <a:off x="228600" y="4012050"/>
            <a:ext cx="1752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C00000"/>
                </a:solidFill>
                <a:latin typeface="黑体" pitchFamily="2" charset="-122"/>
              </a:rPr>
              <a:t>头指针</a:t>
            </a:r>
          </a:p>
        </p:txBody>
      </p:sp>
      <p:sp>
        <p:nvSpPr>
          <p:cNvPr id="95290" name="Text Box 58"/>
          <p:cNvSpPr txBox="1">
            <a:spLocks noChangeArrowheads="1"/>
          </p:cNvSpPr>
          <p:nvPr/>
        </p:nvSpPr>
        <p:spPr bwMode="auto">
          <a:xfrm>
            <a:off x="3962400" y="5358825"/>
            <a:ext cx="1676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 smtClean="0">
                <a:solidFill>
                  <a:srgbClr val="004274"/>
                </a:solidFill>
                <a:latin typeface="黑体" pitchFamily="2" charset="-122"/>
              </a:rPr>
              <a:t>单链表</a:t>
            </a:r>
            <a:endParaRPr lang="zh-CN" altLang="en-US" sz="3200" dirty="0">
              <a:solidFill>
                <a:srgbClr val="004274"/>
              </a:solidFill>
              <a:latin typeface="黑体" pitchFamily="2" charset="-122"/>
            </a:endParaRPr>
          </a:p>
        </p:txBody>
      </p:sp>
      <p:sp>
        <p:nvSpPr>
          <p:cNvPr id="95291" name="Rectangle 59"/>
          <p:cNvSpPr>
            <a:spLocks noChangeArrowheads="1"/>
          </p:cNvSpPr>
          <p:nvPr/>
        </p:nvSpPr>
        <p:spPr bwMode="auto">
          <a:xfrm>
            <a:off x="3565525" y="459682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292" name="Rectangle 60"/>
          <p:cNvSpPr>
            <a:spLocks noChangeArrowheads="1"/>
          </p:cNvSpPr>
          <p:nvPr/>
        </p:nvSpPr>
        <p:spPr bwMode="auto">
          <a:xfrm>
            <a:off x="3124200" y="459682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95294" name="Rectangle 62"/>
          <p:cNvSpPr>
            <a:spLocks noChangeArrowheads="1"/>
          </p:cNvSpPr>
          <p:nvPr/>
        </p:nvSpPr>
        <p:spPr bwMode="auto">
          <a:xfrm>
            <a:off x="4860925" y="460158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295" name="Rectangle 63"/>
          <p:cNvSpPr>
            <a:spLocks noChangeArrowheads="1"/>
          </p:cNvSpPr>
          <p:nvPr/>
        </p:nvSpPr>
        <p:spPr bwMode="auto">
          <a:xfrm>
            <a:off x="4419600" y="460158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95297" name="Rectangle 65"/>
          <p:cNvSpPr>
            <a:spLocks noChangeArrowheads="1"/>
          </p:cNvSpPr>
          <p:nvPr/>
        </p:nvSpPr>
        <p:spPr bwMode="auto">
          <a:xfrm>
            <a:off x="6156325" y="460158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298" name="Rectangle 66"/>
          <p:cNvSpPr>
            <a:spLocks noChangeArrowheads="1"/>
          </p:cNvSpPr>
          <p:nvPr/>
        </p:nvSpPr>
        <p:spPr bwMode="auto">
          <a:xfrm>
            <a:off x="5715000" y="460158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95300" name="Rectangle 68"/>
          <p:cNvSpPr>
            <a:spLocks noChangeArrowheads="1"/>
          </p:cNvSpPr>
          <p:nvPr/>
        </p:nvSpPr>
        <p:spPr bwMode="auto">
          <a:xfrm>
            <a:off x="7451725" y="460158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95301" name="Rectangle 69"/>
          <p:cNvSpPr>
            <a:spLocks noChangeArrowheads="1"/>
          </p:cNvSpPr>
          <p:nvPr/>
        </p:nvSpPr>
        <p:spPr bwMode="auto">
          <a:xfrm>
            <a:off x="7010400" y="460158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95303" name="Text Box 71"/>
          <p:cNvSpPr txBox="1">
            <a:spLocks noChangeArrowheads="1"/>
          </p:cNvSpPr>
          <p:nvPr/>
        </p:nvSpPr>
        <p:spPr bwMode="auto">
          <a:xfrm>
            <a:off x="7010400" y="3987225"/>
            <a:ext cx="2057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latin typeface="黑体" pitchFamily="2" charset="-122"/>
              </a:rPr>
              <a:t>空指针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2.3 </a:t>
            </a:r>
            <a:r>
              <a:rPr lang="zh-CN" altLang="en-US" dirty="0" smtClean="0">
                <a:ea typeface="黑体" pitchFamily="2" charset="-122"/>
              </a:rPr>
              <a:t>链表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9" name="直接箭头连接符 38"/>
          <p:cNvCxnSpPr>
            <a:endCxn id="95301" idx="1"/>
          </p:cNvCxnSpPr>
          <p:nvPr/>
        </p:nvCxnSpPr>
        <p:spPr bwMode="auto">
          <a:xfrm>
            <a:off x="6477000" y="490162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>
            <a:endCxn id="95298" idx="1"/>
          </p:cNvCxnSpPr>
          <p:nvPr/>
        </p:nvCxnSpPr>
        <p:spPr bwMode="auto">
          <a:xfrm>
            <a:off x="5181600" y="490162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>
            <a:off x="3886200" y="490162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>
            <a:endCxn id="95292" idx="1"/>
          </p:cNvCxnSpPr>
          <p:nvPr/>
        </p:nvCxnSpPr>
        <p:spPr bwMode="auto">
          <a:xfrm>
            <a:off x="2590800" y="490162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898525" y="459682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H</a:t>
            </a:r>
            <a:endParaRPr lang="zh-CN" altLang="zh-CN" sz="3600" dirty="0">
              <a:solidFill>
                <a:srgbClr val="C0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7" name="直接箭头连接符 46"/>
          <p:cNvCxnSpPr>
            <a:endCxn id="95272" idx="1"/>
          </p:cNvCxnSpPr>
          <p:nvPr/>
        </p:nvCxnSpPr>
        <p:spPr bwMode="auto">
          <a:xfrm>
            <a:off x="1295400" y="490162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71" grpId="0" animBg="1"/>
      <p:bldP spid="95272" grpId="0" animBg="1"/>
      <p:bldP spid="95288" grpId="0"/>
      <p:bldP spid="95290" grpId="0"/>
      <p:bldP spid="95291" grpId="0" animBg="1"/>
      <p:bldP spid="95292" grpId="0" animBg="1"/>
      <p:bldP spid="95294" grpId="0" animBg="1"/>
      <p:bldP spid="95295" grpId="0" animBg="1"/>
      <p:bldP spid="95297" grpId="0" animBg="1"/>
      <p:bldP spid="95298" grpId="0" animBg="1"/>
      <p:bldP spid="95300" grpId="0" animBg="1"/>
      <p:bldP spid="95301" grpId="0" animBg="1"/>
      <p:bldP spid="95303" grpId="0"/>
      <p:bldP spid="4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65" name="Rectangle 109"/>
          <p:cNvSpPr>
            <a:spLocks noChangeArrowheads="1"/>
          </p:cNvSpPr>
          <p:nvPr/>
        </p:nvSpPr>
        <p:spPr bwMode="auto">
          <a:xfrm>
            <a:off x="2438400" y="13620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366" name="Rectangle 110"/>
          <p:cNvSpPr>
            <a:spLocks noChangeArrowheads="1"/>
          </p:cNvSpPr>
          <p:nvPr/>
        </p:nvSpPr>
        <p:spPr bwMode="auto">
          <a:xfrm>
            <a:off x="1997075" y="13620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bg1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96370" name="Rectangle 114"/>
          <p:cNvSpPr>
            <a:spLocks noChangeArrowheads="1"/>
          </p:cNvSpPr>
          <p:nvPr/>
        </p:nvSpPr>
        <p:spPr bwMode="auto">
          <a:xfrm>
            <a:off x="3733800" y="13620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371" name="Rectangle 115"/>
          <p:cNvSpPr>
            <a:spLocks noChangeArrowheads="1"/>
          </p:cNvSpPr>
          <p:nvPr/>
        </p:nvSpPr>
        <p:spPr bwMode="auto">
          <a:xfrm>
            <a:off x="3292475" y="13620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D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6373" name="Rectangle 117"/>
          <p:cNvSpPr>
            <a:spLocks noChangeArrowheads="1"/>
          </p:cNvSpPr>
          <p:nvPr/>
        </p:nvSpPr>
        <p:spPr bwMode="auto">
          <a:xfrm>
            <a:off x="5029200" y="13668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374" name="Rectangle 118"/>
          <p:cNvSpPr>
            <a:spLocks noChangeArrowheads="1"/>
          </p:cNvSpPr>
          <p:nvPr/>
        </p:nvSpPr>
        <p:spPr bwMode="auto">
          <a:xfrm>
            <a:off x="4587875" y="13668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6376" name="Rectangle 120"/>
          <p:cNvSpPr>
            <a:spLocks noChangeArrowheads="1"/>
          </p:cNvSpPr>
          <p:nvPr/>
        </p:nvSpPr>
        <p:spPr bwMode="auto">
          <a:xfrm>
            <a:off x="6324600" y="13668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377" name="Rectangle 121"/>
          <p:cNvSpPr>
            <a:spLocks noChangeArrowheads="1"/>
          </p:cNvSpPr>
          <p:nvPr/>
        </p:nvSpPr>
        <p:spPr bwMode="auto">
          <a:xfrm>
            <a:off x="5883275" y="13668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6379" name="Rectangle 123"/>
          <p:cNvSpPr>
            <a:spLocks noChangeArrowheads="1"/>
          </p:cNvSpPr>
          <p:nvPr/>
        </p:nvSpPr>
        <p:spPr bwMode="auto">
          <a:xfrm>
            <a:off x="7620000" y="13668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</a:p>
        </p:txBody>
      </p:sp>
      <p:sp>
        <p:nvSpPr>
          <p:cNvPr id="96380" name="Rectangle 124"/>
          <p:cNvSpPr>
            <a:spLocks noChangeArrowheads="1"/>
          </p:cNvSpPr>
          <p:nvPr/>
        </p:nvSpPr>
        <p:spPr bwMode="auto">
          <a:xfrm>
            <a:off x="7178675" y="13668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1066800" y="13620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latin typeface="Times New Roman" pitchFamily="18" charset="0"/>
                <a:ea typeface="宋体" pitchFamily="2" charset="-122"/>
              </a:rPr>
              <a:t>H</a:t>
            </a:r>
            <a:endParaRPr lang="zh-CN" altLang="zh-CN" sz="3600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4" name="直接箭头连接符 33"/>
          <p:cNvCxnSpPr>
            <a:endCxn id="96366" idx="1"/>
          </p:cNvCxnSpPr>
          <p:nvPr/>
        </p:nvCxnSpPr>
        <p:spPr bwMode="auto">
          <a:xfrm>
            <a:off x="1463675" y="16668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2759075" y="16668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>
            <a:off x="4054475" y="16668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>
            <a:off x="5349875" y="16668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6645275" y="16668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1" name="Group 108"/>
          <p:cNvGraphicFramePr>
            <a:graphicFrameLocks noGrp="1"/>
          </p:cNvGraphicFramePr>
          <p:nvPr/>
        </p:nvGraphicFramePr>
        <p:xfrm>
          <a:off x="609600" y="2208212"/>
          <a:ext cx="7848600" cy="3474720"/>
        </p:xfrm>
        <a:graphic>
          <a:graphicData uri="http://schemas.openxmlformats.org/drawingml/2006/table">
            <a:tbl>
              <a:tblPr/>
              <a:tblGrid>
                <a:gridCol w="1962150"/>
                <a:gridCol w="1964221"/>
                <a:gridCol w="1960079"/>
                <a:gridCol w="1962150"/>
              </a:tblGrid>
              <a:tr h="493713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头指针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</a:t>
                      </a: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：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FF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存储地址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数据域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指针域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Null (</a:t>
                      </a: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空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Rectangle 98"/>
          <p:cNvSpPr>
            <a:spLocks noChangeArrowheads="1"/>
          </p:cNvSpPr>
          <p:nvPr/>
        </p:nvSpPr>
        <p:spPr bwMode="auto">
          <a:xfrm>
            <a:off x="2590800" y="4495800"/>
            <a:ext cx="5867400" cy="609600"/>
          </a:xfrm>
          <a:prstGeom prst="rect">
            <a:avLst/>
          </a:prstGeom>
          <a:solidFill>
            <a:srgbClr val="0070C0">
              <a:alpha val="25999"/>
            </a:srgb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99"/>
          <p:cNvSpPr>
            <a:spLocks noChangeArrowheads="1"/>
          </p:cNvSpPr>
          <p:nvPr/>
        </p:nvSpPr>
        <p:spPr bwMode="auto">
          <a:xfrm>
            <a:off x="2590800" y="2819400"/>
            <a:ext cx="5867400" cy="533400"/>
          </a:xfrm>
          <a:prstGeom prst="rect">
            <a:avLst/>
          </a:prstGeom>
          <a:solidFill>
            <a:srgbClr val="0070C0">
              <a:alpha val="25999"/>
            </a:srgb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Rectangle 100"/>
          <p:cNvSpPr>
            <a:spLocks noChangeArrowheads="1"/>
          </p:cNvSpPr>
          <p:nvPr/>
        </p:nvSpPr>
        <p:spPr bwMode="auto">
          <a:xfrm>
            <a:off x="2590800" y="5105400"/>
            <a:ext cx="5867400" cy="609600"/>
          </a:xfrm>
          <a:prstGeom prst="rect">
            <a:avLst/>
          </a:prstGeom>
          <a:solidFill>
            <a:srgbClr val="0070C0">
              <a:alpha val="25999"/>
            </a:srgb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101"/>
          <p:cNvSpPr>
            <a:spLocks noChangeArrowheads="1"/>
          </p:cNvSpPr>
          <p:nvPr/>
        </p:nvSpPr>
        <p:spPr bwMode="auto">
          <a:xfrm>
            <a:off x="2590800" y="3352800"/>
            <a:ext cx="5867400" cy="609600"/>
          </a:xfrm>
          <a:prstGeom prst="rect">
            <a:avLst/>
          </a:prstGeom>
          <a:solidFill>
            <a:srgbClr val="0070C0">
              <a:alpha val="25999"/>
            </a:srgb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102"/>
          <p:cNvSpPr>
            <a:spLocks noChangeArrowheads="1"/>
          </p:cNvSpPr>
          <p:nvPr/>
        </p:nvSpPr>
        <p:spPr bwMode="auto">
          <a:xfrm>
            <a:off x="2590800" y="3962400"/>
            <a:ext cx="5867400" cy="534988"/>
          </a:xfrm>
          <a:prstGeom prst="rect">
            <a:avLst/>
          </a:prstGeom>
          <a:solidFill>
            <a:srgbClr val="0070C0">
              <a:alpha val="25999"/>
            </a:srgb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auto">
          <a:xfrm>
            <a:off x="2133600" y="3405187"/>
            <a:ext cx="1436688" cy="6492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2.3.1 </a:t>
            </a:r>
            <a:r>
              <a:rPr lang="zh-CN" altLang="en-US" dirty="0" smtClean="0">
                <a:ea typeface="黑体" pitchFamily="2" charset="-122"/>
              </a:rPr>
              <a:t>单链表存储示例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65" grpId="0" animBg="1"/>
      <p:bldP spid="96366" grpId="0" animBg="1"/>
      <p:bldP spid="96370" grpId="0" animBg="1"/>
      <p:bldP spid="96371" grpId="0" animBg="1"/>
      <p:bldP spid="96373" grpId="0" animBg="1"/>
      <p:bldP spid="96374" grpId="0" animBg="1"/>
      <p:bldP spid="96376" grpId="0" animBg="1"/>
      <p:bldP spid="96377" grpId="0" animBg="1"/>
      <p:bldP spid="96379" grpId="0" animBg="1"/>
      <p:bldP spid="96380" grpId="0" animBg="1"/>
      <p:bldP spid="3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2.3.1 </a:t>
            </a:r>
            <a:r>
              <a:rPr lang="zh-CN" altLang="en-US" dirty="0" smtClean="0">
                <a:ea typeface="黑体" pitchFamily="2" charset="-122"/>
              </a:rPr>
              <a:t>带头结点的单链表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Rectangle 39"/>
          <p:cNvSpPr>
            <a:spLocks noChangeArrowheads="1"/>
          </p:cNvSpPr>
          <p:nvPr/>
        </p:nvSpPr>
        <p:spPr bwMode="auto">
          <a:xfrm>
            <a:off x="3352800" y="1447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Rectangle 40"/>
          <p:cNvSpPr>
            <a:spLocks noChangeArrowheads="1"/>
          </p:cNvSpPr>
          <p:nvPr/>
        </p:nvSpPr>
        <p:spPr bwMode="auto">
          <a:xfrm>
            <a:off x="2911475" y="1447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9" name="Rectangle 59"/>
          <p:cNvSpPr>
            <a:spLocks noChangeArrowheads="1"/>
          </p:cNvSpPr>
          <p:nvPr/>
        </p:nvSpPr>
        <p:spPr bwMode="auto">
          <a:xfrm>
            <a:off x="4648200" y="1447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Rectangle 60"/>
          <p:cNvSpPr>
            <a:spLocks noChangeArrowheads="1"/>
          </p:cNvSpPr>
          <p:nvPr/>
        </p:nvSpPr>
        <p:spPr bwMode="auto">
          <a:xfrm>
            <a:off x="4206875" y="1447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71" name="Rectangle 62"/>
          <p:cNvSpPr>
            <a:spLocks noChangeArrowheads="1"/>
          </p:cNvSpPr>
          <p:nvPr/>
        </p:nvSpPr>
        <p:spPr bwMode="auto">
          <a:xfrm>
            <a:off x="5943600" y="14525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" name="Rectangle 63"/>
          <p:cNvSpPr>
            <a:spLocks noChangeArrowheads="1"/>
          </p:cNvSpPr>
          <p:nvPr/>
        </p:nvSpPr>
        <p:spPr bwMode="auto">
          <a:xfrm>
            <a:off x="5502275" y="14525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73" name="Rectangle 65"/>
          <p:cNvSpPr>
            <a:spLocks noChangeArrowheads="1"/>
          </p:cNvSpPr>
          <p:nvPr/>
        </p:nvSpPr>
        <p:spPr bwMode="auto">
          <a:xfrm>
            <a:off x="7239000" y="14525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4" name="Rectangle 66"/>
          <p:cNvSpPr>
            <a:spLocks noChangeArrowheads="1"/>
          </p:cNvSpPr>
          <p:nvPr/>
        </p:nvSpPr>
        <p:spPr bwMode="auto">
          <a:xfrm>
            <a:off x="6797675" y="14525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75" name="Rectangle 68"/>
          <p:cNvSpPr>
            <a:spLocks noChangeArrowheads="1"/>
          </p:cNvSpPr>
          <p:nvPr/>
        </p:nvSpPr>
        <p:spPr bwMode="auto">
          <a:xfrm>
            <a:off x="8534400" y="14525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76" name="Rectangle 69"/>
          <p:cNvSpPr>
            <a:spLocks noChangeArrowheads="1"/>
          </p:cNvSpPr>
          <p:nvPr/>
        </p:nvSpPr>
        <p:spPr bwMode="auto">
          <a:xfrm>
            <a:off x="8093075" y="14525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77" name="直接箭头连接符 76"/>
          <p:cNvCxnSpPr>
            <a:endCxn id="76" idx="1"/>
          </p:cNvCxnSpPr>
          <p:nvPr/>
        </p:nvCxnSpPr>
        <p:spPr bwMode="auto">
          <a:xfrm>
            <a:off x="7559675" y="1752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直接箭头连接符 77"/>
          <p:cNvCxnSpPr>
            <a:endCxn id="74" idx="1"/>
          </p:cNvCxnSpPr>
          <p:nvPr/>
        </p:nvCxnSpPr>
        <p:spPr bwMode="auto">
          <a:xfrm>
            <a:off x="6264275" y="1752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接箭头连接符 78"/>
          <p:cNvCxnSpPr/>
          <p:nvPr/>
        </p:nvCxnSpPr>
        <p:spPr bwMode="auto">
          <a:xfrm>
            <a:off x="4968875" y="1752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>
            <a:endCxn id="70" idx="1"/>
          </p:cNvCxnSpPr>
          <p:nvPr/>
        </p:nvCxnSpPr>
        <p:spPr bwMode="auto">
          <a:xfrm>
            <a:off x="3673475" y="17526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Rectangle 39"/>
          <p:cNvSpPr>
            <a:spLocks noChangeArrowheads="1"/>
          </p:cNvSpPr>
          <p:nvPr/>
        </p:nvSpPr>
        <p:spPr bwMode="auto">
          <a:xfrm>
            <a:off x="2057400" y="1447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5" name="直接箭头连接符 84"/>
          <p:cNvCxnSpPr/>
          <p:nvPr/>
        </p:nvCxnSpPr>
        <p:spPr bwMode="auto">
          <a:xfrm>
            <a:off x="2378075" y="17526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Rectangle 39"/>
          <p:cNvSpPr>
            <a:spLocks noChangeArrowheads="1"/>
          </p:cNvSpPr>
          <p:nvPr/>
        </p:nvSpPr>
        <p:spPr bwMode="auto">
          <a:xfrm>
            <a:off x="685800" y="1447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latin typeface="Times New Roman" pitchFamily="18" charset="0"/>
                <a:ea typeface="宋体" pitchFamily="2" charset="-122"/>
              </a:rPr>
              <a:t>H</a:t>
            </a:r>
            <a:endParaRPr lang="zh-CN" altLang="zh-CN" sz="3600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>
            <a:off x="1082675" y="17526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44" descr="浅色上对角线"/>
          <p:cNvSpPr>
            <a:spLocks noChangeArrowheads="1"/>
          </p:cNvSpPr>
          <p:nvPr/>
        </p:nvSpPr>
        <p:spPr bwMode="auto">
          <a:xfrm>
            <a:off x="1600200" y="1448325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9" name="Text Box 71"/>
          <p:cNvSpPr txBox="1">
            <a:spLocks noChangeArrowheads="1"/>
          </p:cNvSpPr>
          <p:nvPr/>
        </p:nvSpPr>
        <p:spPr bwMode="auto">
          <a:xfrm>
            <a:off x="1295400" y="2066925"/>
            <a:ext cx="15240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 smtClean="0">
                <a:solidFill>
                  <a:srgbClr val="C00000"/>
                </a:solidFill>
                <a:latin typeface="黑体" pitchFamily="2" charset="-122"/>
              </a:rPr>
              <a:t>头结点</a:t>
            </a:r>
            <a:endParaRPr lang="zh-CN" altLang="en-US" sz="3200" dirty="0">
              <a:solidFill>
                <a:srgbClr val="C00000"/>
              </a:solidFill>
              <a:latin typeface="黑体" pitchFamily="2" charset="-122"/>
            </a:endParaRPr>
          </a:p>
        </p:txBody>
      </p:sp>
      <p:sp>
        <p:nvSpPr>
          <p:cNvPr id="42" name="Text Box 47"/>
          <p:cNvSpPr txBox="1">
            <a:spLocks noChangeArrowheads="1"/>
          </p:cNvSpPr>
          <p:nvPr/>
        </p:nvSpPr>
        <p:spPr bwMode="auto">
          <a:xfrm>
            <a:off x="457200" y="2895600"/>
            <a:ext cx="89154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</a:rPr>
              <a:t>头结点：</a:t>
            </a:r>
          </a:p>
          <a:p>
            <a:pPr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 sz="3200" dirty="0">
                <a:latin typeface="Times New Roman" pitchFamily="18" charset="0"/>
              </a:rPr>
              <a:t>   </a:t>
            </a:r>
            <a:r>
              <a:rPr lang="en-US" altLang="zh-CN" sz="3200" dirty="0">
                <a:latin typeface="Times New Roman" pitchFamily="18" charset="0"/>
              </a:rPr>
              <a:t>-- </a:t>
            </a:r>
            <a:r>
              <a:rPr lang="zh-CN" altLang="en-US" sz="3200" dirty="0" smtClean="0">
                <a:latin typeface="Times New Roman" pitchFamily="18" charset="0"/>
              </a:rPr>
              <a:t>可以</a:t>
            </a:r>
            <a:r>
              <a:rPr lang="zh-CN" altLang="en-US" sz="3200" dirty="0">
                <a:latin typeface="Times New Roman" pitchFamily="18" charset="0"/>
              </a:rPr>
              <a:t>保存与整个表相关的信息，如表长</a:t>
            </a:r>
            <a:r>
              <a:rPr lang="zh-CN" altLang="en-US" sz="3200" dirty="0" smtClean="0">
                <a:latin typeface="Times New Roman" pitchFamily="18" charset="0"/>
              </a:rPr>
              <a:t>；</a:t>
            </a:r>
          </a:p>
        </p:txBody>
      </p:sp>
      <p:sp>
        <p:nvSpPr>
          <p:cNvPr id="44" name="Text Box 47"/>
          <p:cNvSpPr txBox="1">
            <a:spLocks noChangeArrowheads="1"/>
          </p:cNvSpPr>
          <p:nvPr/>
        </p:nvSpPr>
        <p:spPr bwMode="auto">
          <a:xfrm>
            <a:off x="457200" y="4114800"/>
            <a:ext cx="8915400" cy="7817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Times New Roman" pitchFamily="18" charset="0"/>
              </a:rPr>
              <a:t>   -- </a:t>
            </a:r>
            <a:r>
              <a:rPr lang="zh-CN" altLang="en-US" sz="3200" dirty="0" smtClean="0">
                <a:latin typeface="Times New Roman" pitchFamily="18" charset="0"/>
              </a:rPr>
              <a:t>空</a:t>
            </a:r>
            <a:r>
              <a:rPr lang="zh-CN" altLang="en-US" sz="3200" dirty="0" smtClean="0">
                <a:latin typeface="Times New Roman" pitchFamily="18" charset="0"/>
              </a:rPr>
              <a:t>表，头结点的指针</a:t>
            </a:r>
            <a:r>
              <a:rPr lang="zh-CN" altLang="en-US" sz="3200" dirty="0" smtClean="0">
                <a:latin typeface="Times New Roman" pitchFamily="18" charset="0"/>
              </a:rPr>
              <a:t>域为空</a:t>
            </a:r>
            <a:r>
              <a:rPr lang="en-US" altLang="zh-CN" sz="3200" dirty="0" smtClean="0">
                <a:latin typeface="Times New Roman" pitchFamily="18" charset="0"/>
              </a:rPr>
              <a:t>null</a:t>
            </a:r>
            <a:r>
              <a:rPr lang="zh-CN" altLang="en-US" sz="3200" dirty="0" smtClean="0">
                <a:latin typeface="Times New Roman" pitchFamily="18" charset="0"/>
              </a:rPr>
              <a:t>；</a:t>
            </a:r>
            <a:endParaRPr lang="zh-CN" alt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457200" y="4785824"/>
            <a:ext cx="8915400" cy="7817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Times New Roman" pitchFamily="18" charset="0"/>
              </a:rPr>
              <a:t>   -- </a:t>
            </a:r>
            <a:r>
              <a:rPr lang="zh-CN" altLang="en-US" sz="3200" dirty="0" smtClean="0">
                <a:solidFill>
                  <a:srgbClr val="003399"/>
                </a:solidFill>
                <a:latin typeface="Times New Roman" pitchFamily="18" charset="0"/>
              </a:rPr>
              <a:t>在</a:t>
            </a:r>
            <a:r>
              <a:rPr lang="en-US" altLang="zh-CN" sz="3200" dirty="0" smtClean="0">
                <a:solidFill>
                  <a:srgbClr val="003399"/>
                </a:solidFill>
                <a:latin typeface="Times New Roman" pitchFamily="18" charset="0"/>
              </a:rPr>
              <a:t>k</a:t>
            </a:r>
            <a:r>
              <a:rPr lang="en-US" altLang="zh-CN" sz="3200" baseline="-25000" dirty="0" smtClean="0">
                <a:solidFill>
                  <a:srgbClr val="003399"/>
                </a:solidFill>
                <a:latin typeface="Times New Roman" pitchFamily="18" charset="0"/>
              </a:rPr>
              <a:t>0</a:t>
            </a:r>
            <a:r>
              <a:rPr lang="zh-CN" altLang="en-US" sz="3200" dirty="0" smtClean="0">
                <a:solidFill>
                  <a:srgbClr val="003399"/>
                </a:solidFill>
                <a:latin typeface="Times New Roman" pitchFamily="18" charset="0"/>
              </a:rPr>
              <a:t>处插入、删除都不影响头指针的值；</a:t>
            </a:r>
            <a:endParaRPr lang="zh-CN" alt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cxnSp>
        <p:nvCxnSpPr>
          <p:cNvPr id="27" name="直接箭头连接符 26"/>
          <p:cNvCxnSpPr>
            <a:endCxn id="68" idx="1"/>
          </p:cNvCxnSpPr>
          <p:nvPr/>
        </p:nvCxnSpPr>
        <p:spPr bwMode="auto">
          <a:xfrm>
            <a:off x="1066800" y="1750218"/>
            <a:ext cx="18446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8" grpId="0" animBg="1"/>
      <p:bldP spid="89" grpId="0"/>
      <p:bldP spid="42" grpId="0" animBg="1"/>
      <p:bldP spid="44" grpId="0" animBg="1"/>
      <p:bldP spid="4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457200" y="44958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typedef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 *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685800"/>
          </a:xfrm>
          <a:solidFill>
            <a:srgbClr val="FFFFB9"/>
          </a:solidFill>
          <a:ln/>
        </p:spPr>
        <p:txBody>
          <a:bodyPr/>
          <a:lstStyle/>
          <a:p>
            <a:pPr marL="10800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>
                <a:ea typeface="黑体" pitchFamily="2" charset="-122"/>
              </a:rPr>
              <a:t>struct</a:t>
            </a:r>
            <a:r>
              <a:rPr lang="en-US" altLang="zh-CN" dirty="0">
                <a:ea typeface="黑体" pitchFamily="2" charset="-122"/>
              </a:rPr>
              <a:t> Node</a:t>
            </a:r>
            <a:r>
              <a:rPr lang="en-US" altLang="zh-CN" dirty="0" smtClean="0">
                <a:ea typeface="黑体" pitchFamily="2" charset="-122"/>
              </a:rPr>
              <a:t>; </a:t>
            </a:r>
            <a:endParaRPr lang="en-US" altLang="zh-CN" dirty="0">
              <a:solidFill>
                <a:srgbClr val="00763B"/>
              </a:solidFill>
              <a:ea typeface="黑体" pitchFamily="2" charset="-122"/>
            </a:endParaRP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457200" y="51054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</a:rPr>
              <a:t>LinkList</a:t>
            </a:r>
            <a:r>
              <a:rPr lang="en-US" altLang="zh-CN" sz="3200" dirty="0">
                <a:solidFill>
                  <a:srgbClr val="00518E"/>
                </a:solidFill>
              </a:rPr>
              <a:t> 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llist</a:t>
            </a:r>
            <a:r>
              <a:rPr lang="en-US" altLang="zh-CN" sz="3200" dirty="0"/>
              <a:t>; </a:t>
            </a:r>
            <a:endParaRPr lang="en-US" altLang="zh-CN" sz="3200" dirty="0">
              <a:solidFill>
                <a:srgbClr val="00763B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2.3.1 </a:t>
            </a:r>
            <a:r>
              <a:rPr lang="zh-CN" altLang="en-US" dirty="0" smtClean="0">
                <a:ea typeface="黑体" pitchFamily="2" charset="-122"/>
              </a:rPr>
              <a:t>单链表定义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57200" y="2286000"/>
            <a:ext cx="8686800" cy="22098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</a:t>
            </a:r>
          </a:p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info; 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89A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link;   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indent="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457200" y="1736400"/>
            <a:ext cx="8686800" cy="6096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typedef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 *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85249" y="1219200"/>
            <a:ext cx="3005951" cy="558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</a:rPr>
              <a:t>单链表结点类型</a:t>
            </a:r>
            <a:endParaRPr lang="en-US" altLang="zh-CN" dirty="0">
              <a:solidFill>
                <a:srgbClr val="00763B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43600" y="1795339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63B"/>
                </a:solidFill>
              </a:rPr>
              <a:t>//</a:t>
            </a:r>
            <a:r>
              <a:rPr lang="zh-CN" altLang="en-US" kern="0" dirty="0" smtClean="0">
                <a:solidFill>
                  <a:srgbClr val="00763B"/>
                </a:solidFill>
              </a:rPr>
              <a:t>结点指针类型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81400" y="2931004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63B"/>
                </a:solidFill>
              </a:rPr>
              <a:t>//</a:t>
            </a:r>
            <a:r>
              <a:rPr lang="zh-CN" altLang="en-US" kern="0" dirty="0" smtClean="0">
                <a:solidFill>
                  <a:srgbClr val="00763B"/>
                </a:solidFill>
              </a:rPr>
              <a:t>数据域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013049" y="3540604"/>
            <a:ext cx="407355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63B"/>
                </a:solidFill>
              </a:rPr>
              <a:t>//</a:t>
            </a:r>
            <a:r>
              <a:rPr lang="zh-CN" altLang="en-US" kern="0" dirty="0" smtClean="0">
                <a:solidFill>
                  <a:srgbClr val="00763B"/>
                </a:solidFill>
              </a:rPr>
              <a:t>指针域</a:t>
            </a:r>
            <a:r>
              <a:rPr lang="en-US" altLang="zh-CN" kern="0" dirty="0" smtClean="0">
                <a:solidFill>
                  <a:srgbClr val="00763B"/>
                </a:solidFill>
              </a:rPr>
              <a:t>,</a:t>
            </a:r>
            <a:r>
              <a:rPr lang="zh-CN" altLang="en-US" kern="0" dirty="0" smtClean="0">
                <a:solidFill>
                  <a:srgbClr val="00763B"/>
                </a:solidFill>
              </a:rPr>
              <a:t>可指向一个结点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192322" y="4572000"/>
            <a:ext cx="2646878" cy="558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763B"/>
                </a:solidFill>
              </a:rPr>
              <a:t>//</a:t>
            </a:r>
            <a:r>
              <a:rPr lang="zh-CN" altLang="en-US" kern="0" dirty="0" smtClean="0">
                <a:solidFill>
                  <a:srgbClr val="00763B"/>
                </a:solidFill>
              </a:rPr>
              <a:t>结点指针类型</a:t>
            </a:r>
            <a:endParaRPr lang="en-US" altLang="zh-CN" kern="0" dirty="0">
              <a:solidFill>
                <a:srgbClr val="00763B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73603" y="5200846"/>
            <a:ext cx="3884397" cy="590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en-US" altLang="zh-CN" dirty="0" err="1" smtClean="0">
                <a:solidFill>
                  <a:srgbClr val="00763B"/>
                </a:solidFill>
              </a:rPr>
              <a:t>llist</a:t>
            </a:r>
            <a:r>
              <a:rPr lang="zh-CN" altLang="en-US" dirty="0" smtClean="0">
                <a:solidFill>
                  <a:srgbClr val="00763B"/>
                </a:solidFill>
              </a:rPr>
              <a:t>为单链表的头指针</a:t>
            </a:r>
            <a:endParaRPr lang="en-US" altLang="zh-CN" dirty="0">
              <a:solidFill>
                <a:srgbClr val="00763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4454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381000" y="1219200"/>
            <a:ext cx="815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/>
              <a:t>  1. </a:t>
            </a:r>
            <a:r>
              <a:rPr lang="zh-CN" altLang="en-US" sz="3200" dirty="0"/>
              <a:t>创建空表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2. </a:t>
            </a:r>
            <a:r>
              <a:rPr lang="zh-CN" altLang="en-US" sz="3200" dirty="0"/>
              <a:t>判断是否为</a:t>
            </a:r>
            <a:r>
              <a:rPr lang="zh-CN" altLang="en-US" sz="3200" dirty="0" smtClean="0"/>
              <a:t>空表</a:t>
            </a:r>
            <a:endParaRPr lang="zh-CN" altLang="en-US" sz="3200" dirty="0"/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3. </a:t>
            </a:r>
            <a:r>
              <a:rPr lang="zh-CN" altLang="en-US" sz="3200" dirty="0"/>
              <a:t>查找元素、求某元素的存储位置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4. </a:t>
            </a:r>
            <a:r>
              <a:rPr lang="zh-CN" altLang="en-US" sz="3200" dirty="0" smtClean="0"/>
              <a:t>在单链表中</a:t>
            </a:r>
            <a:r>
              <a:rPr lang="zh-CN" altLang="en-US" sz="3200" dirty="0"/>
              <a:t>插入元素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5. </a:t>
            </a:r>
            <a:r>
              <a:rPr lang="zh-CN" altLang="en-US" sz="3200" dirty="0" smtClean="0"/>
              <a:t>从单链表中</a:t>
            </a:r>
            <a:r>
              <a:rPr lang="zh-CN" altLang="en-US" sz="3200" dirty="0"/>
              <a:t>删除元素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2.3.2 </a:t>
            </a:r>
            <a:r>
              <a:rPr lang="zh-CN" altLang="en-US" dirty="0" smtClean="0">
                <a:ea typeface="黑体" pitchFamily="2" charset="-122"/>
              </a:rPr>
              <a:t>单链表运算的实现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4724400" cy="7620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>
                <a:ea typeface="黑体" pitchFamily="2" charset="-122"/>
              </a:rPr>
              <a:t>为头结点申请空间</a:t>
            </a:r>
            <a:r>
              <a:rPr lang="zh-CN" altLang="en-US" dirty="0" smtClean="0">
                <a:ea typeface="黑体" pitchFamily="2" charset="-122"/>
              </a:rPr>
              <a:t>；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创建空链表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13"/>
          <p:cNvSpPr txBox="1">
            <a:spLocks noChangeArrowheads="1"/>
          </p:cNvSpPr>
          <p:nvPr/>
        </p:nvSpPr>
        <p:spPr bwMode="auto">
          <a:xfrm>
            <a:off x="457200" y="32766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3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.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设置头结点的指针域；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6" name="Rectangle 13"/>
          <p:cNvSpPr txBox="1">
            <a:spLocks noChangeArrowheads="1"/>
          </p:cNvSpPr>
          <p:nvPr/>
        </p:nvSpPr>
        <p:spPr bwMode="auto">
          <a:xfrm>
            <a:off x="457200" y="1371600"/>
            <a:ext cx="441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1.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声明头指针；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6934200" y="23775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/>
              <a:t> </a:t>
            </a:r>
            <a:endParaRPr lang="zh-CN" altLang="zh-CN" sz="36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5562600" y="23775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latin typeface="Times New Roman" pitchFamily="18" charset="0"/>
                <a:ea typeface="宋体" pitchFamily="2" charset="-122"/>
              </a:rPr>
              <a:t>H</a:t>
            </a:r>
            <a:endParaRPr lang="zh-CN" altLang="zh-CN" sz="3600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5959475" y="26823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44" descr="浅色上对角线"/>
          <p:cNvSpPr>
            <a:spLocks noChangeArrowheads="1"/>
          </p:cNvSpPr>
          <p:nvPr/>
        </p:nvSpPr>
        <p:spPr bwMode="auto">
          <a:xfrm>
            <a:off x="6477000" y="2378025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58000" y="2286000"/>
            <a:ext cx="647934" cy="711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600" b="1" dirty="0" smtClean="0">
                <a:solidFill>
                  <a:srgbClr val="C00000"/>
                </a:solidFill>
              </a:rPr>
              <a:t>∧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7" grpId="0" build="p"/>
      <p:bldP spid="15" grpId="0"/>
      <p:bldP spid="16" grpId="0"/>
      <p:bldP spid="17" grpId="0" animBg="1"/>
      <p:bldP spid="18" grpId="0" animBg="1"/>
      <p:bldP spid="20" grpId="0" animBg="1"/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686800" cy="6096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spcBef>
                <a:spcPct val="30000"/>
              </a:spcBef>
              <a:buFontTx/>
              <a:buNone/>
            </a:pPr>
            <a:r>
              <a:rPr lang="en-US" altLang="zh-CN" dirty="0" err="1">
                <a:solidFill>
                  <a:srgbClr val="00518E"/>
                </a:solidFill>
                <a:ea typeface="黑体" pitchFamily="2" charset="-122"/>
              </a:rPr>
              <a:t>LinkList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 err="1">
                <a:ea typeface="黑体" pitchFamily="2" charset="-122"/>
              </a:rPr>
              <a:t>createNullList_link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en-US" altLang="zh-CN" dirty="0">
                <a:solidFill>
                  <a:srgbClr val="00518E"/>
                </a:solidFill>
                <a:ea typeface="黑体" pitchFamily="2" charset="-122"/>
              </a:rPr>
              <a:t>void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创建空链表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533400" y="17526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     /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声明头指针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 bwMode="auto">
          <a:xfrm>
            <a:off x="533400" y="24384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malloc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sizeof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));</a:t>
            </a:r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533400" y="3124200"/>
            <a:ext cx="86868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!= NULL)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头结点空间分配成功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-&gt;link = NULL;  </a:t>
            </a:r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533400" y="4343400"/>
            <a:ext cx="8686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else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(“out of space!\n”); 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8" name="Rectangle 6"/>
          <p:cNvSpPr txBox="1">
            <a:spLocks noChangeArrowheads="1"/>
          </p:cNvSpPr>
          <p:nvPr/>
        </p:nvSpPr>
        <p:spPr bwMode="auto">
          <a:xfrm>
            <a:off x="533400" y="4953000"/>
            <a:ext cx="86868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return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lang="en-US" altLang="zh-CN" sz="3200" kern="0" dirty="0" smtClean="0">
                <a:solidFill>
                  <a:srgbClr val="006600"/>
                </a:solidFill>
                <a:latin typeface="+mn-lt"/>
              </a:rPr>
              <a:t>//</a:t>
            </a:r>
            <a:r>
              <a:rPr lang="zh-CN" altLang="en-US" sz="3200" kern="0" dirty="0" smtClean="0">
                <a:solidFill>
                  <a:srgbClr val="006600"/>
                </a:solidFill>
                <a:latin typeface="+mn-lt"/>
              </a:rPr>
              <a:t>返回头指针</a:t>
            </a:r>
            <a:endParaRPr lang="en-US" altLang="zh-CN" sz="3200" kern="0" dirty="0" smtClean="0">
              <a:solidFill>
                <a:srgbClr val="0066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4648200" y="3777091"/>
            <a:ext cx="4572000" cy="525721"/>
          </a:xfrm>
          <a:prstGeom prst="rect">
            <a:avLst/>
          </a:prstGeom>
          <a:solidFill>
            <a:srgbClr val="00763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// </a:t>
            </a:r>
            <a:r>
              <a:rPr lang="en-US" altLang="zh-CN" dirty="0" err="1" smtClean="0">
                <a:solidFill>
                  <a:schemeClr val="bg1"/>
                </a:solidFill>
                <a:latin typeface="+mj-lt"/>
              </a:rPr>
              <a:t>llist</a:t>
            </a:r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-&gt;link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</a:rPr>
              <a:t>有意义，才能用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2100894"/>
            <a:ext cx="6781800" cy="2895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 dirty="0" err="1" smtClean="0">
                <a:solidFill>
                  <a:srgbClr val="00518E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isNullList_link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518E"/>
                </a:solidFill>
              </a:rPr>
              <a:t>LinkList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llist</a:t>
            </a:r>
            <a:r>
              <a:rPr lang="en-US" altLang="zh-CN" dirty="0"/>
              <a:t>)</a:t>
            </a:r>
          </a:p>
          <a:p>
            <a:pPr>
              <a:buFontTx/>
              <a:buNone/>
            </a:pPr>
            <a:r>
              <a:rPr lang="en-US" altLang="zh-CN" dirty="0"/>
              <a:t>{   </a:t>
            </a:r>
          </a:p>
          <a:p>
            <a:pPr>
              <a:lnSpc>
                <a:spcPct val="16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      return </a:t>
            </a:r>
            <a:r>
              <a:rPr lang="en-US" altLang="zh-CN" dirty="0" smtClean="0"/>
              <a:t>( </a:t>
            </a:r>
            <a:r>
              <a:rPr lang="en-US" altLang="zh-CN" dirty="0" err="1" smtClean="0">
                <a:solidFill>
                  <a:srgbClr val="C00000"/>
                </a:solidFill>
              </a:rPr>
              <a:t>llist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en-US" altLang="zh-CN" dirty="0">
                <a:solidFill>
                  <a:srgbClr val="C00000"/>
                </a:solidFill>
              </a:rPr>
              <a:t>&gt;link </a:t>
            </a:r>
            <a:r>
              <a:rPr lang="en-US" altLang="zh-CN" dirty="0"/>
              <a:t>== NULL) ;</a:t>
            </a:r>
          </a:p>
          <a:p>
            <a:pPr>
              <a:buFontTx/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2438400" y="4539294"/>
            <a:ext cx="5410200" cy="1175706"/>
          </a:xfrm>
          <a:prstGeom prst="rect">
            <a:avLst/>
          </a:prstGeom>
          <a:solidFill>
            <a:srgbClr val="FEDBA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latin typeface="+mj-lt"/>
              </a:rPr>
              <a:t>llist</a:t>
            </a:r>
            <a:r>
              <a:rPr lang="zh-CN" altLang="en-US" sz="3200" dirty="0">
                <a:latin typeface="+mj-lt"/>
              </a:rPr>
              <a:t>为头指针</a:t>
            </a:r>
            <a:r>
              <a:rPr lang="zh-CN" altLang="en-US" sz="3200" dirty="0" smtClean="0">
                <a:latin typeface="+mj-lt"/>
              </a:rPr>
              <a:t>，指向</a:t>
            </a:r>
            <a:r>
              <a:rPr lang="zh-CN" altLang="en-US" sz="3200" dirty="0">
                <a:latin typeface="+mj-lt"/>
              </a:rPr>
              <a:t>头结点</a:t>
            </a:r>
            <a:r>
              <a:rPr lang="zh-CN" altLang="en-US" sz="3200" dirty="0" smtClean="0">
                <a:latin typeface="+mj-lt"/>
              </a:rPr>
              <a:t>，</a:t>
            </a:r>
            <a:endParaRPr lang="en-US" altLang="zh-CN" sz="3200" dirty="0" smtClean="0"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所以，</a:t>
            </a:r>
            <a:r>
              <a:rPr lang="en-US" altLang="zh-CN" sz="3200" dirty="0" err="1" smtClean="0">
                <a:latin typeface="+mj-lt"/>
              </a:rPr>
              <a:t>llist</a:t>
            </a:r>
            <a:r>
              <a:rPr lang="zh-CN" altLang="en-US" sz="3200" dirty="0" smtClean="0">
                <a:latin typeface="+mj-lt"/>
              </a:rPr>
              <a:t>总</a:t>
            </a:r>
            <a:r>
              <a:rPr lang="zh-CN" altLang="en-US" sz="3200" dirty="0">
                <a:latin typeface="+mj-lt"/>
              </a:rPr>
              <a:t>是非空</a:t>
            </a:r>
            <a:r>
              <a:rPr lang="zh-CN" altLang="en-US" sz="3200" dirty="0" smtClean="0">
                <a:latin typeface="+mj-lt"/>
              </a:rPr>
              <a:t>；</a:t>
            </a:r>
            <a:endParaRPr lang="zh-CN" altLang="en-US" sz="3200" dirty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判断表空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533400" y="1186494"/>
            <a:ext cx="8153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 dirty="0" smtClean="0">
                <a:latin typeface="+mj-lt"/>
              </a:rPr>
              <a:t> 检查</a:t>
            </a:r>
            <a:r>
              <a:rPr lang="zh-CN" altLang="en-US" sz="3200" dirty="0">
                <a:latin typeface="+mj-lt"/>
              </a:rPr>
              <a:t>头结点的指针</a:t>
            </a:r>
            <a:r>
              <a:rPr lang="zh-CN" altLang="en-US" sz="3200" dirty="0" smtClean="0">
                <a:latin typeface="+mj-lt"/>
              </a:rPr>
              <a:t>域 </a:t>
            </a:r>
            <a:r>
              <a:rPr lang="en-US" altLang="zh-CN" sz="3200" dirty="0" err="1" smtClean="0">
                <a:latin typeface="+mj-lt"/>
              </a:rPr>
              <a:t>llist</a:t>
            </a:r>
            <a:r>
              <a:rPr lang="en-US" altLang="zh-CN" sz="3200" dirty="0" smtClean="0">
                <a:latin typeface="+mj-lt"/>
              </a:rPr>
              <a:t>-</a:t>
            </a:r>
            <a:r>
              <a:rPr lang="en-US" altLang="zh-CN" sz="3200" dirty="0">
                <a:latin typeface="+mj-lt"/>
              </a:rPr>
              <a:t>&gt;link </a:t>
            </a:r>
            <a:r>
              <a:rPr lang="zh-CN" altLang="en-US" sz="3200" dirty="0">
                <a:latin typeface="+mj-lt"/>
              </a:rPr>
              <a:t>是否为</a:t>
            </a:r>
            <a:r>
              <a:rPr lang="zh-CN" altLang="en-US" sz="3200" dirty="0" smtClean="0">
                <a:latin typeface="+mj-lt"/>
              </a:rPr>
              <a:t>空</a:t>
            </a:r>
            <a:endParaRPr lang="zh-CN" altLang="en-US" sz="3200" dirty="0">
              <a:solidFill>
                <a:srgbClr val="003399"/>
              </a:solidFill>
              <a:latin typeface="+mj-lt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rot="5400000" flipH="1" flipV="1">
            <a:off x="3292285" y="4249385"/>
            <a:ext cx="579024" cy="794"/>
          </a:xfrm>
          <a:prstGeom prst="straightConnector1">
            <a:avLst/>
          </a:prstGeom>
          <a:solidFill>
            <a:srgbClr val="B9FFB9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2743200" y="3274470"/>
            <a:ext cx="1676400" cy="762000"/>
          </a:xfrm>
          <a:prstGeom prst="rect">
            <a:avLst/>
          </a:prstGeom>
          <a:solidFill>
            <a:srgbClr val="CCCCCC">
              <a:alpha val="27843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8115066" y="178533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/>
              <a:t> </a:t>
            </a:r>
            <a:endParaRPr lang="zh-CN" altLang="zh-CN" sz="36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6270859" y="1785332"/>
            <a:ext cx="968141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err="1" smtClean="0">
                <a:solidFill>
                  <a:srgbClr val="00518E"/>
                </a:solidFill>
                <a:latin typeface="+mn-lt"/>
                <a:ea typeface="宋体" pitchFamily="2" charset="-122"/>
              </a:rPr>
              <a:t>llist</a:t>
            </a:r>
            <a:endParaRPr lang="zh-CN" altLang="zh-CN" sz="3600" dirty="0">
              <a:solidFill>
                <a:srgbClr val="00518E"/>
              </a:solidFill>
              <a:latin typeface="+mn-lt"/>
              <a:ea typeface="宋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7140341" y="2090132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44" descr="浅色上对角线"/>
          <p:cNvSpPr>
            <a:spLocks noChangeArrowheads="1"/>
          </p:cNvSpPr>
          <p:nvPr/>
        </p:nvSpPr>
        <p:spPr bwMode="auto">
          <a:xfrm>
            <a:off x="7657866" y="1785857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8866" y="1693832"/>
            <a:ext cx="647934" cy="711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600" b="1" dirty="0" smtClean="0">
                <a:solidFill>
                  <a:srgbClr val="C00000"/>
                </a:solidFill>
              </a:rPr>
              <a:t>∧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6" grpId="0" build="p"/>
      <p:bldP spid="105487" grpId="0" animBg="1"/>
      <p:bldP spid="6" grpId="0"/>
      <p:bldP spid="13" grpId="0" animBg="1"/>
      <p:bldP spid="10" grpId="0" animBg="1"/>
      <p:bldP spid="12" grpId="0" animBg="1"/>
      <p:bldP spid="16" grpId="0" animBg="1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8"/>
          <p:cNvSpPr txBox="1">
            <a:spLocks noChangeArrowheads="1"/>
          </p:cNvSpPr>
          <p:nvPr/>
        </p:nvSpPr>
        <p:spPr bwMode="auto">
          <a:xfrm>
            <a:off x="457200" y="4419600"/>
            <a:ext cx="8839200" cy="99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return (p);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1065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839200" cy="6096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>
                <a:solidFill>
                  <a:srgbClr val="00518E"/>
                </a:solidFill>
                <a:latin typeface="+mj-lt"/>
                <a:ea typeface="黑体" pitchFamily="2" charset="-122"/>
              </a:rPr>
              <a:t>PNode</a:t>
            </a: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locate_link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en-US" altLang="zh-CN" dirty="0" err="1">
                <a:solidFill>
                  <a:srgbClr val="00518E"/>
                </a:solidFill>
                <a:latin typeface="+mj-lt"/>
                <a:ea typeface="黑体" pitchFamily="2" charset="-122"/>
              </a:rPr>
              <a:t>LinkList</a:t>
            </a: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llist</a:t>
            </a:r>
            <a:r>
              <a:rPr lang="en-US" altLang="zh-CN" dirty="0">
                <a:latin typeface="+mj-lt"/>
                <a:ea typeface="黑体" pitchFamily="2" charset="-122"/>
              </a:rPr>
              <a:t>, </a:t>
            </a:r>
            <a:r>
              <a:rPr lang="en-US" altLang="zh-CN" dirty="0" err="1">
                <a:solidFill>
                  <a:srgbClr val="00518E"/>
                </a:solidFill>
                <a:latin typeface="+mj-lt"/>
                <a:ea typeface="黑体" pitchFamily="2" charset="-122"/>
              </a:rPr>
              <a:t>DataType</a:t>
            </a:r>
            <a:r>
              <a:rPr lang="en-US" altLang="zh-CN" dirty="0">
                <a:latin typeface="+mj-lt"/>
                <a:ea typeface="黑体" pitchFamily="2" charset="-122"/>
              </a:rPr>
              <a:t> x</a:t>
            </a:r>
            <a:r>
              <a:rPr lang="en-US" altLang="zh-CN" dirty="0" smtClean="0">
                <a:latin typeface="+mj-lt"/>
                <a:ea typeface="黑体" pitchFamily="2" charset="-122"/>
              </a:rPr>
              <a:t>)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 </a:t>
            </a:r>
            <a:r>
              <a:rPr lang="zh-CN" altLang="en-US" dirty="0" smtClean="0">
                <a:ea typeface="黑体" pitchFamily="2" charset="-122"/>
              </a:rPr>
              <a:t>按值</a:t>
            </a:r>
            <a:r>
              <a:rPr lang="en-US" altLang="zh-CN" dirty="0" smtClean="0">
                <a:ea typeface="黑体" pitchFamily="2" charset="-122"/>
              </a:rPr>
              <a:t>x</a:t>
            </a:r>
            <a:r>
              <a:rPr lang="zh-CN" altLang="en-US" dirty="0" smtClean="0">
                <a:ea typeface="黑体" pitchFamily="2" charset="-122"/>
              </a:rPr>
              <a:t>查找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3276600" y="5324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40"/>
          <p:cNvSpPr>
            <a:spLocks noChangeArrowheads="1"/>
          </p:cNvSpPr>
          <p:nvPr/>
        </p:nvSpPr>
        <p:spPr bwMode="auto">
          <a:xfrm>
            <a:off x="2835275" y="53244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34" name="Rectangle 59"/>
          <p:cNvSpPr>
            <a:spLocks noChangeArrowheads="1"/>
          </p:cNvSpPr>
          <p:nvPr/>
        </p:nvSpPr>
        <p:spPr bwMode="auto">
          <a:xfrm>
            <a:off x="4572000" y="5324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Rectangle 60"/>
          <p:cNvSpPr>
            <a:spLocks noChangeArrowheads="1"/>
          </p:cNvSpPr>
          <p:nvPr/>
        </p:nvSpPr>
        <p:spPr bwMode="auto">
          <a:xfrm>
            <a:off x="4130675" y="53244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5867400" y="5329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63"/>
          <p:cNvSpPr>
            <a:spLocks noChangeArrowheads="1"/>
          </p:cNvSpPr>
          <p:nvPr/>
        </p:nvSpPr>
        <p:spPr bwMode="auto">
          <a:xfrm>
            <a:off x="5426075" y="5329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38" name="Rectangle 65"/>
          <p:cNvSpPr>
            <a:spLocks noChangeArrowheads="1"/>
          </p:cNvSpPr>
          <p:nvPr/>
        </p:nvSpPr>
        <p:spPr bwMode="auto">
          <a:xfrm>
            <a:off x="7162800" y="5329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Rectangle 66"/>
          <p:cNvSpPr>
            <a:spLocks noChangeArrowheads="1"/>
          </p:cNvSpPr>
          <p:nvPr/>
        </p:nvSpPr>
        <p:spPr bwMode="auto">
          <a:xfrm>
            <a:off x="6721475" y="5329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8458200" y="5329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41" name="Rectangle 69"/>
          <p:cNvSpPr>
            <a:spLocks noChangeArrowheads="1"/>
          </p:cNvSpPr>
          <p:nvPr/>
        </p:nvSpPr>
        <p:spPr bwMode="auto">
          <a:xfrm>
            <a:off x="8016875" y="5329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42" name="直接箭头连接符 41"/>
          <p:cNvCxnSpPr>
            <a:endCxn id="41" idx="1"/>
          </p:cNvCxnSpPr>
          <p:nvPr/>
        </p:nvCxnSpPr>
        <p:spPr bwMode="auto">
          <a:xfrm>
            <a:off x="7483475" y="5629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>
            <a:endCxn id="39" idx="1"/>
          </p:cNvCxnSpPr>
          <p:nvPr/>
        </p:nvCxnSpPr>
        <p:spPr bwMode="auto">
          <a:xfrm>
            <a:off x="6188075" y="5629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>
            <a:off x="4892675" y="5629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>
            <a:endCxn id="35" idx="1"/>
          </p:cNvCxnSpPr>
          <p:nvPr/>
        </p:nvCxnSpPr>
        <p:spPr bwMode="auto">
          <a:xfrm>
            <a:off x="3597275" y="56292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1981200" y="5324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2301875" y="56292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304800" y="5324475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1006475" y="56292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4" descr="浅色上对角线"/>
          <p:cNvSpPr>
            <a:spLocks noChangeArrowheads="1"/>
          </p:cNvSpPr>
          <p:nvPr/>
        </p:nvSpPr>
        <p:spPr bwMode="auto">
          <a:xfrm>
            <a:off x="1524000" y="5325000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2916237" y="4562475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ea typeface="宋体" pitchFamily="2" charset="-122"/>
              </a:rPr>
              <a:t>p</a:t>
            </a:r>
          </a:p>
        </p:txBody>
      </p:sp>
      <p:cxnSp>
        <p:nvCxnSpPr>
          <p:cNvPr id="53" name="直接箭头连接符 52"/>
          <p:cNvCxnSpPr>
            <a:stCxn id="52" idx="2"/>
            <a:endCxn id="33" idx="0"/>
          </p:cNvCxnSpPr>
          <p:nvPr/>
        </p:nvCxnSpPr>
        <p:spPr bwMode="auto">
          <a:xfrm rot="16200000" flipH="1">
            <a:off x="2940342" y="5162841"/>
            <a:ext cx="317711" cy="555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 Box 34"/>
          <p:cNvSpPr txBox="1">
            <a:spLocks noChangeArrowheads="1"/>
          </p:cNvSpPr>
          <p:nvPr/>
        </p:nvSpPr>
        <p:spPr bwMode="auto">
          <a:xfrm>
            <a:off x="4211637" y="4562475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ea typeface="宋体" pitchFamily="2" charset="-122"/>
              </a:rPr>
              <a:t>p</a:t>
            </a:r>
          </a:p>
        </p:txBody>
      </p:sp>
      <p:cxnSp>
        <p:nvCxnSpPr>
          <p:cNvPr id="59" name="直接箭头连接符 58"/>
          <p:cNvCxnSpPr>
            <a:stCxn id="58" idx="2"/>
            <a:endCxn id="35" idx="0"/>
          </p:cNvCxnSpPr>
          <p:nvPr/>
        </p:nvCxnSpPr>
        <p:spPr bwMode="auto">
          <a:xfrm rot="16200000" flipH="1">
            <a:off x="4235742" y="5162841"/>
            <a:ext cx="317711" cy="555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 Box 34"/>
          <p:cNvSpPr txBox="1">
            <a:spLocks noChangeArrowheads="1"/>
          </p:cNvSpPr>
          <p:nvPr/>
        </p:nvSpPr>
        <p:spPr bwMode="auto">
          <a:xfrm>
            <a:off x="5507037" y="4575386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ea typeface="宋体" pitchFamily="2" charset="-122"/>
              </a:rPr>
              <a:t>p</a:t>
            </a:r>
          </a:p>
        </p:txBody>
      </p:sp>
      <p:cxnSp>
        <p:nvCxnSpPr>
          <p:cNvPr id="61" name="直接箭头连接符 60"/>
          <p:cNvCxnSpPr>
            <a:stCxn id="60" idx="2"/>
            <a:endCxn id="37" idx="0"/>
          </p:cNvCxnSpPr>
          <p:nvPr/>
        </p:nvCxnSpPr>
        <p:spPr bwMode="auto">
          <a:xfrm rot="16200000" flipH="1">
            <a:off x="5535216" y="5171678"/>
            <a:ext cx="309563" cy="555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8"/>
          <p:cNvSpPr txBox="1">
            <a:spLocks noChangeArrowheads="1"/>
          </p:cNvSpPr>
          <p:nvPr/>
        </p:nvSpPr>
        <p:spPr bwMode="auto">
          <a:xfrm>
            <a:off x="457200" y="16002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if 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== NULL)   return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NULL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63" name="Rectangle 8"/>
          <p:cNvSpPr txBox="1">
            <a:spLocks noChangeArrowheads="1"/>
          </p:cNvSpPr>
          <p:nvPr/>
        </p:nvSpPr>
        <p:spPr bwMode="auto">
          <a:xfrm>
            <a:off x="457200" y="2708400"/>
            <a:ext cx="88392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p=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-&gt;link; </a:t>
            </a:r>
            <a:endParaRPr lang="en-US" altLang="zh-CN" sz="3200" kern="0" dirty="0" smtClean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64" name="Rectangle 8"/>
          <p:cNvSpPr txBox="1">
            <a:spLocks noChangeArrowheads="1"/>
          </p:cNvSpPr>
          <p:nvPr/>
        </p:nvSpPr>
        <p:spPr bwMode="auto">
          <a:xfrm>
            <a:off x="457200" y="32766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while( p !=NULL &amp;&amp;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p-&gt;info !=x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p= p-&gt;link;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124200" y="2783788"/>
            <a:ext cx="2938625" cy="525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6600"/>
                </a:solidFill>
              </a:rPr>
              <a:t>//p</a:t>
            </a:r>
            <a:r>
              <a:rPr lang="zh-CN" altLang="en-US" kern="0" dirty="0" smtClean="0">
                <a:solidFill>
                  <a:srgbClr val="006600"/>
                </a:solidFill>
              </a:rPr>
              <a:t>指向第</a:t>
            </a:r>
            <a:r>
              <a:rPr lang="en-US" altLang="zh-CN" kern="0" dirty="0" smtClean="0">
                <a:solidFill>
                  <a:srgbClr val="006600"/>
                </a:solidFill>
              </a:rPr>
              <a:t>1</a:t>
            </a:r>
            <a:r>
              <a:rPr lang="zh-CN" altLang="en-US" kern="0" dirty="0" smtClean="0">
                <a:solidFill>
                  <a:srgbClr val="006600"/>
                </a:solidFill>
              </a:rPr>
              <a:t>个结点</a:t>
            </a:r>
            <a:endParaRPr lang="en-US" altLang="zh-CN" kern="0" dirty="0" smtClean="0">
              <a:solidFill>
                <a:srgbClr val="0066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10000" y="3893879"/>
            <a:ext cx="4333238" cy="525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6600"/>
                </a:solidFill>
              </a:rPr>
              <a:t>//</a:t>
            </a:r>
            <a:r>
              <a:rPr lang="zh-CN" altLang="en-US" kern="0" dirty="0" smtClean="0">
                <a:solidFill>
                  <a:srgbClr val="006600"/>
                </a:solidFill>
              </a:rPr>
              <a:t>若未找到，游历</a:t>
            </a:r>
            <a:r>
              <a:rPr lang="zh-CN" altLang="en-US" dirty="0" smtClean="0">
                <a:solidFill>
                  <a:srgbClr val="006600"/>
                </a:solidFill>
              </a:rPr>
              <a:t>指针</a:t>
            </a:r>
            <a:r>
              <a:rPr lang="zh-CN" altLang="en-US" kern="0" dirty="0" smtClean="0">
                <a:solidFill>
                  <a:srgbClr val="006600"/>
                </a:solidFill>
              </a:rPr>
              <a:t>右移</a:t>
            </a:r>
            <a:endParaRPr lang="en-US" altLang="zh-CN" kern="0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106504" grpId="0" uiExpand="1" build="p" animBg="1"/>
      <p:bldP spid="52" grpId="0"/>
      <p:bldP spid="52" grpId="1"/>
      <p:bldP spid="58" grpId="0"/>
      <p:bldP spid="58" grpId="1"/>
      <p:bldP spid="60" grpId="0"/>
      <p:bldP spid="60" grpId="1"/>
      <p:bldP spid="62" grpId="0" animBg="1"/>
      <p:bldP spid="63" grpId="0" animBg="1"/>
      <p:bldP spid="64" grpId="0" animBg="1"/>
      <p:bldP spid="51" grpId="0"/>
      <p:bldP spid="5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091625"/>
            <a:ext cx="8229600" cy="609600"/>
          </a:xfrm>
          <a:noFill/>
          <a:ln/>
        </p:spPr>
        <p:txBody>
          <a:bodyPr/>
          <a:lstStyle/>
          <a:p>
            <a:pPr>
              <a:buSzPct val="75000"/>
              <a:buFont typeface="Wingdings" pitchFamily="2" charset="2"/>
              <a:buChar char="Ø"/>
            </a:pPr>
            <a:r>
              <a:rPr lang="zh-CN" altLang="en-US" dirty="0" smtClean="0">
                <a:latin typeface="+mj-lt"/>
                <a:ea typeface="黑体" pitchFamily="2" charset="-122"/>
              </a:rPr>
              <a:t> 在指针</a:t>
            </a:r>
            <a:r>
              <a:rPr lang="en-US" altLang="zh-CN" dirty="0" smtClean="0">
                <a:latin typeface="+mj-lt"/>
                <a:ea typeface="黑体" pitchFamily="2" charset="-122"/>
              </a:rPr>
              <a:t>p</a:t>
            </a:r>
            <a:r>
              <a:rPr lang="zh-CN" altLang="en-US" dirty="0" smtClean="0">
                <a:latin typeface="+mj-lt"/>
                <a:ea typeface="黑体" pitchFamily="2" charset="-122"/>
              </a:rPr>
              <a:t>所指结点之后</a:t>
            </a:r>
            <a:r>
              <a:rPr lang="zh-CN" altLang="en-US" dirty="0">
                <a:latin typeface="+mj-lt"/>
                <a:ea typeface="黑体" pitchFamily="2" charset="-122"/>
              </a:rPr>
              <a:t>，插入元素</a:t>
            </a:r>
            <a:r>
              <a:rPr lang="en-US" altLang="zh-CN" dirty="0">
                <a:latin typeface="+mj-lt"/>
                <a:ea typeface="黑体" pitchFamily="2" charset="-122"/>
              </a:rPr>
              <a:t>x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92175" y="1777425"/>
            <a:ext cx="794702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</a:rPr>
              <a:t>1. </a:t>
            </a:r>
            <a:r>
              <a:rPr lang="zh-CN" altLang="en-US" sz="3200" dirty="0">
                <a:latin typeface="+mj-lt"/>
              </a:rPr>
              <a:t>申请新结点</a:t>
            </a:r>
            <a:r>
              <a:rPr lang="en-US" altLang="zh-CN" sz="3200" dirty="0">
                <a:latin typeface="+mj-lt"/>
              </a:rPr>
              <a:t>q</a:t>
            </a:r>
            <a:r>
              <a:rPr lang="zh-CN" altLang="en-US" sz="3200" dirty="0">
                <a:latin typeface="+mj-lt"/>
              </a:rPr>
              <a:t>，置其数据域为</a:t>
            </a:r>
            <a:r>
              <a:rPr lang="en-US" altLang="zh-CN" sz="3200" dirty="0">
                <a:latin typeface="+mj-lt"/>
              </a:rPr>
              <a:t>x</a:t>
            </a:r>
            <a:r>
              <a:rPr lang="zh-CN" altLang="en-US" sz="3200" dirty="0">
                <a:latin typeface="+mj-lt"/>
              </a:rPr>
              <a:t>；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92175" y="2463225"/>
            <a:ext cx="7947025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</a:rPr>
              <a:t>2. </a:t>
            </a:r>
            <a:r>
              <a:rPr lang="en-US" altLang="zh-CN" sz="3200" dirty="0" smtClean="0">
                <a:latin typeface="+mj-lt"/>
              </a:rPr>
              <a:t>q</a:t>
            </a:r>
            <a:r>
              <a:rPr lang="zh-CN" altLang="en-US" sz="3200" dirty="0" smtClean="0">
                <a:latin typeface="+mj-lt"/>
              </a:rPr>
              <a:t>挂到链表上：</a:t>
            </a:r>
            <a:r>
              <a:rPr lang="en-US" altLang="zh-CN" sz="3200" dirty="0" smtClean="0">
                <a:latin typeface="+mj-lt"/>
              </a:rPr>
              <a:t>q</a:t>
            </a:r>
            <a:r>
              <a:rPr lang="zh-CN" altLang="en-US" sz="3200" dirty="0" smtClean="0">
                <a:latin typeface="+mj-lt"/>
              </a:rPr>
              <a:t>的指针域指向</a:t>
            </a:r>
            <a:r>
              <a:rPr lang="en-US" altLang="zh-CN" sz="3200" dirty="0" smtClean="0">
                <a:latin typeface="+mj-lt"/>
              </a:rPr>
              <a:t>p</a:t>
            </a:r>
            <a:r>
              <a:rPr lang="zh-CN" altLang="en-US" sz="3200" dirty="0" smtClean="0">
                <a:latin typeface="+mj-lt"/>
              </a:rPr>
              <a:t>的后继；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92175" y="3166488"/>
            <a:ext cx="7947025" cy="6683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</a:rPr>
              <a:t>3. p</a:t>
            </a:r>
            <a:r>
              <a:rPr lang="zh-CN" altLang="en-US" sz="3200" dirty="0">
                <a:latin typeface="+mj-lt"/>
              </a:rPr>
              <a:t>的指针域指向</a:t>
            </a:r>
            <a:r>
              <a:rPr lang="en-US" altLang="zh-CN" sz="3200" dirty="0">
                <a:latin typeface="+mj-lt"/>
              </a:rPr>
              <a:t>q</a:t>
            </a:r>
            <a:r>
              <a:rPr lang="zh-CN" altLang="en-US" sz="3200" dirty="0">
                <a:latin typeface="+mj-lt"/>
              </a:rPr>
              <a:t>，</a:t>
            </a:r>
            <a:r>
              <a:rPr lang="zh-CN" altLang="en-US" sz="3200" dirty="0">
                <a:solidFill>
                  <a:srgbClr val="C00000"/>
                </a:solidFill>
                <a:latin typeface="+mj-lt"/>
              </a:rPr>
              <a:t>原链自动断开；</a:t>
            </a: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 </a:t>
            </a:r>
            <a:r>
              <a:rPr lang="zh-CN" altLang="en-US" dirty="0" smtClean="0">
                <a:ea typeface="黑体" pitchFamily="2" charset="-122"/>
              </a:rPr>
              <a:t>插入元素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3260725" y="426620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819400" y="426620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5" name="Rectangle 62"/>
          <p:cNvSpPr>
            <a:spLocks noChangeArrowheads="1"/>
          </p:cNvSpPr>
          <p:nvPr/>
        </p:nvSpPr>
        <p:spPr bwMode="auto">
          <a:xfrm>
            <a:off x="5622925" y="427096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63"/>
          <p:cNvSpPr>
            <a:spLocks noChangeArrowheads="1"/>
          </p:cNvSpPr>
          <p:nvPr/>
        </p:nvSpPr>
        <p:spPr bwMode="auto">
          <a:xfrm>
            <a:off x="5105400" y="4270966"/>
            <a:ext cx="6096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i-1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7" name="Rectangle 65"/>
          <p:cNvSpPr>
            <a:spLocks noChangeArrowheads="1"/>
          </p:cNvSpPr>
          <p:nvPr/>
        </p:nvSpPr>
        <p:spPr bwMode="auto">
          <a:xfrm>
            <a:off x="7146925" y="427096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66"/>
          <p:cNvSpPr>
            <a:spLocks noChangeArrowheads="1"/>
          </p:cNvSpPr>
          <p:nvPr/>
        </p:nvSpPr>
        <p:spPr bwMode="auto">
          <a:xfrm>
            <a:off x="6705600" y="427096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err="1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err="1" smtClean="0">
                <a:solidFill>
                  <a:schemeClr val="bg1"/>
                </a:solidFill>
                <a:ea typeface="宋体" pitchFamily="2" charset="-122"/>
              </a:rPr>
              <a:t>i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9" name="Rectangle 68"/>
          <p:cNvSpPr>
            <a:spLocks noChangeArrowheads="1"/>
          </p:cNvSpPr>
          <p:nvPr/>
        </p:nvSpPr>
        <p:spPr bwMode="auto">
          <a:xfrm>
            <a:off x="8594725" y="427096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50" name="Rectangle 69"/>
          <p:cNvSpPr>
            <a:spLocks noChangeArrowheads="1"/>
          </p:cNvSpPr>
          <p:nvPr/>
        </p:nvSpPr>
        <p:spPr bwMode="auto">
          <a:xfrm>
            <a:off x="8001000" y="4270966"/>
            <a:ext cx="6858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n-1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>
            <a:off x="7467600" y="457100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>
            <a:endCxn id="48" idx="1"/>
          </p:cNvCxnSpPr>
          <p:nvPr/>
        </p:nvCxnSpPr>
        <p:spPr bwMode="auto">
          <a:xfrm flipV="1">
            <a:off x="5943600" y="4578147"/>
            <a:ext cx="7620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>
            <a:off x="4572000" y="457100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>
            <a:off x="3581400" y="457100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1965325" y="426620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>
            <a:off x="2286000" y="457100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39"/>
          <p:cNvSpPr>
            <a:spLocks noChangeArrowheads="1"/>
          </p:cNvSpPr>
          <p:nvPr/>
        </p:nvSpPr>
        <p:spPr bwMode="auto">
          <a:xfrm>
            <a:off x="288925" y="4266203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 bwMode="auto">
          <a:xfrm>
            <a:off x="990600" y="457100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44" descr="浅色上对角线"/>
          <p:cNvSpPr>
            <a:spLocks noChangeArrowheads="1"/>
          </p:cNvSpPr>
          <p:nvPr/>
        </p:nvSpPr>
        <p:spPr bwMode="auto">
          <a:xfrm>
            <a:off x="1508125" y="4266728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0" name="Text Box 34"/>
          <p:cNvSpPr txBox="1">
            <a:spLocks noChangeArrowheads="1"/>
          </p:cNvSpPr>
          <p:nvPr/>
        </p:nvSpPr>
        <p:spPr bwMode="auto">
          <a:xfrm>
            <a:off x="5029200" y="3758625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ea typeface="宋体" pitchFamily="2" charset="-122"/>
              </a:rPr>
              <a:t>p</a:t>
            </a:r>
          </a:p>
        </p:txBody>
      </p:sp>
      <p:cxnSp>
        <p:nvCxnSpPr>
          <p:cNvPr id="61" name="直接箭头连接符 60"/>
          <p:cNvCxnSpPr>
            <a:stCxn id="60" idx="3"/>
          </p:cNvCxnSpPr>
          <p:nvPr/>
        </p:nvCxnSpPr>
        <p:spPr bwMode="auto">
          <a:xfrm>
            <a:off x="5389563" y="3980770"/>
            <a:ext cx="96837" cy="29188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 Box 18"/>
          <p:cNvSpPr txBox="1">
            <a:spLocks noChangeArrowheads="1"/>
          </p:cNvSpPr>
          <p:nvPr/>
        </p:nvSpPr>
        <p:spPr bwMode="auto">
          <a:xfrm>
            <a:off x="4071937" y="4204291"/>
            <a:ext cx="576263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…</a:t>
            </a:r>
          </a:p>
        </p:txBody>
      </p:sp>
      <p:sp>
        <p:nvSpPr>
          <p:cNvPr id="65" name="Rectangle 68"/>
          <p:cNvSpPr>
            <a:spLocks noChangeArrowheads="1"/>
          </p:cNvSpPr>
          <p:nvPr/>
        </p:nvSpPr>
        <p:spPr bwMode="auto">
          <a:xfrm>
            <a:off x="6308725" y="532824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66" name="Rectangle 69"/>
          <p:cNvSpPr>
            <a:spLocks noChangeArrowheads="1"/>
          </p:cNvSpPr>
          <p:nvPr/>
        </p:nvSpPr>
        <p:spPr bwMode="auto">
          <a:xfrm>
            <a:off x="5867400" y="5328241"/>
            <a:ext cx="533400" cy="614362"/>
          </a:xfrm>
          <a:prstGeom prst="rect">
            <a:avLst/>
          </a:prstGeom>
          <a:solidFill>
            <a:srgbClr val="00763B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72" name="曲线连接符 71"/>
          <p:cNvCxnSpPr>
            <a:endCxn id="66" idx="0"/>
          </p:cNvCxnSpPr>
          <p:nvPr/>
        </p:nvCxnSpPr>
        <p:spPr bwMode="auto">
          <a:xfrm rot="16200000" flipH="1">
            <a:off x="5660231" y="4854372"/>
            <a:ext cx="681038" cy="2667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曲线连接符 77"/>
          <p:cNvCxnSpPr>
            <a:endCxn id="48" idx="2"/>
          </p:cNvCxnSpPr>
          <p:nvPr/>
        </p:nvCxnSpPr>
        <p:spPr bwMode="auto">
          <a:xfrm rot="5400000" flipH="1" flipV="1">
            <a:off x="6411703" y="5026828"/>
            <a:ext cx="702097" cy="419098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Text Box 34"/>
          <p:cNvSpPr txBox="1">
            <a:spLocks noChangeArrowheads="1"/>
          </p:cNvSpPr>
          <p:nvPr/>
        </p:nvSpPr>
        <p:spPr bwMode="auto">
          <a:xfrm>
            <a:off x="5257800" y="5739825"/>
            <a:ext cx="390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82" name="Text Box 35"/>
          <p:cNvSpPr txBox="1">
            <a:spLocks noChangeArrowheads="1"/>
          </p:cNvSpPr>
          <p:nvPr/>
        </p:nvSpPr>
        <p:spPr bwMode="auto">
          <a:xfrm>
            <a:off x="7010400" y="4875803"/>
            <a:ext cx="36036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83" name="Text Box 36"/>
          <p:cNvSpPr txBox="1">
            <a:spLocks noChangeArrowheads="1"/>
          </p:cNvSpPr>
          <p:nvPr/>
        </p:nvSpPr>
        <p:spPr bwMode="auto">
          <a:xfrm>
            <a:off x="5583238" y="4824428"/>
            <a:ext cx="36036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③</a:t>
            </a:r>
          </a:p>
        </p:txBody>
      </p:sp>
      <p:sp>
        <p:nvSpPr>
          <p:cNvPr id="85" name="Text Box 34"/>
          <p:cNvSpPr txBox="1">
            <a:spLocks noChangeArrowheads="1"/>
          </p:cNvSpPr>
          <p:nvPr/>
        </p:nvSpPr>
        <p:spPr bwMode="auto">
          <a:xfrm>
            <a:off x="5181600" y="5441483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ea typeface="宋体" pitchFamily="2" charset="-122"/>
              </a:rPr>
              <a:t>q</a:t>
            </a:r>
            <a:endParaRPr lang="en-US" altLang="zh-CN" sz="3200" dirty="0">
              <a:solidFill>
                <a:srgbClr val="00518E"/>
              </a:solidFill>
              <a:ea typeface="宋体" pitchFamily="2" charset="-122"/>
            </a:endParaRPr>
          </a:p>
        </p:txBody>
      </p:sp>
      <p:cxnSp>
        <p:nvCxnSpPr>
          <p:cNvPr id="86" name="直接箭头连接符 85"/>
          <p:cNvCxnSpPr>
            <a:stCxn id="85" idx="3"/>
            <a:endCxn id="66" idx="1"/>
          </p:cNvCxnSpPr>
          <p:nvPr/>
        </p:nvCxnSpPr>
        <p:spPr bwMode="auto">
          <a:xfrm flipV="1">
            <a:off x="5541963" y="5635422"/>
            <a:ext cx="325437" cy="2820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  <p:bldP spid="65" grpId="0" animBg="1"/>
      <p:bldP spid="66" grpId="0" animBg="1"/>
      <p:bldP spid="81" grpId="0"/>
      <p:bldP spid="82" grpId="0"/>
      <p:bldP spid="83" grpId="0"/>
      <p:bldP spid="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2.1 </a:t>
            </a:r>
            <a:r>
              <a:rPr lang="zh-CN" altLang="en-US" dirty="0">
                <a:ea typeface="黑体" pitchFamily="2" charset="-122"/>
              </a:rPr>
              <a:t>线性表的基本概念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1"/>
            <a:ext cx="8686800" cy="1143000"/>
          </a:xfrm>
        </p:spPr>
        <p:txBody>
          <a:bodyPr/>
          <a:lstStyle/>
          <a:p>
            <a:pPr>
              <a:lnSpc>
                <a:spcPct val="120000"/>
              </a:lnSpc>
              <a:buSzPct val="75000"/>
              <a:buFont typeface="Wingdings" pitchFamily="2" charset="2"/>
              <a:buChar char="p"/>
            </a:pPr>
            <a:r>
              <a:rPr lang="zh-CN" altLang="en-US" dirty="0">
                <a:solidFill>
                  <a:srgbClr val="003399"/>
                </a:solidFill>
                <a:ea typeface="黑体" pitchFamily="2" charset="-122"/>
              </a:rPr>
              <a:t>线性表：</a:t>
            </a:r>
            <a:r>
              <a:rPr lang="zh-CN" altLang="en-US" dirty="0">
                <a:ea typeface="黑体" pitchFamily="2" charset="-122"/>
              </a:rPr>
              <a:t>有限个、类型相同的元素组成</a:t>
            </a:r>
            <a:r>
              <a:rPr lang="zh-CN" altLang="en-US" dirty="0" smtClean="0">
                <a:ea typeface="黑体" pitchFamily="2" charset="-122"/>
              </a:rPr>
              <a:t>的</a:t>
            </a:r>
            <a:endParaRPr lang="en-US" altLang="zh-CN" dirty="0" smtClean="0">
              <a:ea typeface="黑体" pitchFamily="2" charset="-122"/>
            </a:endParaRPr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dirty="0" smtClean="0">
                <a:ea typeface="黑体" pitchFamily="2" charset="-122"/>
              </a:rPr>
              <a:t>                 </a:t>
            </a:r>
            <a:r>
              <a:rPr lang="zh-CN" altLang="en-US" dirty="0" smtClean="0">
                <a:ea typeface="黑体" pitchFamily="2" charset="-122"/>
              </a:rPr>
              <a:t>有序序列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85800" y="2209800"/>
            <a:ext cx="8305800" cy="643061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3200" dirty="0" smtClean="0"/>
              <a:t>逻辑表示：</a:t>
            </a:r>
            <a:r>
              <a:rPr lang="en-US" altLang="zh-CN" sz="3200" dirty="0" smtClean="0"/>
              <a:t>L=&lt;</a:t>
            </a:r>
            <a:r>
              <a:rPr lang="en-US" altLang="zh-CN" sz="3200" dirty="0"/>
              <a:t>K, R</a:t>
            </a:r>
            <a:r>
              <a:rPr lang="en-US" altLang="zh-CN" sz="3200" dirty="0" smtClean="0"/>
              <a:t>&gt;</a:t>
            </a:r>
            <a:endParaRPr lang="en-US" altLang="zh-CN" sz="3200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5800" y="2846630"/>
            <a:ext cx="8305800" cy="1524000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3200" dirty="0" smtClean="0"/>
              <a:t>其中</a:t>
            </a:r>
            <a:r>
              <a:rPr lang="zh-CN" altLang="en-US" sz="3200" dirty="0"/>
              <a:t>，      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K={k</a:t>
            </a:r>
            <a:r>
              <a:rPr lang="en-US" altLang="zh-CN" sz="3200" baseline="-25000" dirty="0"/>
              <a:t>0</a:t>
            </a:r>
            <a:r>
              <a:rPr lang="en-US" altLang="zh-CN" sz="3200" dirty="0"/>
              <a:t>,…</a:t>
            </a: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n</a:t>
            </a:r>
            <a:r>
              <a:rPr lang="en-US" altLang="zh-CN" sz="3200" dirty="0"/>
              <a:t>}</a:t>
            </a:r>
            <a:r>
              <a:rPr lang="zh-CN" altLang="en-US" sz="3200" dirty="0" smtClean="0"/>
              <a:t>，</a:t>
            </a:r>
            <a:r>
              <a:rPr lang="zh-CN" altLang="en-US" sz="3200" dirty="0" smtClean="0">
                <a:solidFill>
                  <a:srgbClr val="003399"/>
                </a:solidFill>
              </a:rPr>
              <a:t>元素集合 </a:t>
            </a:r>
            <a:endParaRPr lang="zh-CN" altLang="en-US" sz="3200" dirty="0">
              <a:solidFill>
                <a:srgbClr val="003399"/>
              </a:solidFill>
            </a:endParaRPr>
          </a:p>
          <a:p>
            <a:pPr>
              <a:buFontTx/>
              <a:buNone/>
            </a:pPr>
            <a:r>
              <a:rPr lang="en-US" altLang="zh-CN" sz="3200" dirty="0" smtClean="0"/>
              <a:t>                  R</a:t>
            </a:r>
            <a:r>
              <a:rPr lang="en-US" altLang="zh-CN" sz="3200" dirty="0"/>
              <a:t>={ </a:t>
            </a:r>
            <a:r>
              <a:rPr lang="en-US" altLang="zh-CN" sz="3200" dirty="0">
                <a:solidFill>
                  <a:srgbClr val="003399"/>
                </a:solidFill>
              </a:rPr>
              <a:t>&lt;k</a:t>
            </a:r>
            <a:r>
              <a:rPr lang="en-US" altLang="zh-CN" sz="3200" baseline="-25000" dirty="0">
                <a:solidFill>
                  <a:srgbClr val="003399"/>
                </a:solidFill>
              </a:rPr>
              <a:t>i</a:t>
            </a:r>
            <a:r>
              <a:rPr lang="en-US" altLang="zh-CN" sz="3200" dirty="0">
                <a:solidFill>
                  <a:srgbClr val="003399"/>
                </a:solidFill>
              </a:rPr>
              <a:t>,k</a:t>
            </a:r>
            <a:r>
              <a:rPr lang="en-US" altLang="zh-CN" sz="3200" baseline="-25000" dirty="0">
                <a:solidFill>
                  <a:srgbClr val="003399"/>
                </a:solidFill>
              </a:rPr>
              <a:t>i+1</a:t>
            </a:r>
            <a:r>
              <a:rPr lang="en-US" altLang="zh-CN" sz="3200" dirty="0">
                <a:solidFill>
                  <a:srgbClr val="003399"/>
                </a:solidFill>
              </a:rPr>
              <a:t>&gt; </a:t>
            </a:r>
            <a:r>
              <a:rPr lang="en-US" altLang="zh-CN" sz="3200" dirty="0"/>
              <a:t>| 0</a:t>
            </a:r>
            <a:r>
              <a:rPr lang="en-US" altLang="en-US" sz="3200" dirty="0"/>
              <a:t>≤</a:t>
            </a:r>
            <a:r>
              <a:rPr lang="en-US" altLang="zh-CN" sz="3200" dirty="0"/>
              <a:t>i</a:t>
            </a:r>
            <a:r>
              <a:rPr lang="en-US" altLang="en-US" sz="3200" dirty="0"/>
              <a:t>≤</a:t>
            </a:r>
            <a:r>
              <a:rPr lang="en-US" altLang="zh-CN" sz="3200" dirty="0"/>
              <a:t>n-2</a:t>
            </a:r>
            <a:r>
              <a:rPr lang="en-US" altLang="zh-CN" sz="3200" dirty="0" smtClean="0"/>
              <a:t>}</a:t>
            </a:r>
            <a:r>
              <a:rPr lang="zh-CN" altLang="en-US" sz="3200" dirty="0" smtClean="0"/>
              <a:t>，</a:t>
            </a:r>
            <a:r>
              <a:rPr lang="zh-CN" altLang="en-US" sz="3200" dirty="0" smtClean="0">
                <a:solidFill>
                  <a:srgbClr val="003399"/>
                </a:solidFill>
              </a:rPr>
              <a:t>关系集合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5800" y="4347258"/>
            <a:ext cx="8305800" cy="1335558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Tx/>
              <a:buNone/>
            </a:pPr>
            <a:r>
              <a:rPr lang="en-US" altLang="zh-CN" sz="3200" dirty="0" smtClean="0"/>
              <a:t>                  </a:t>
            </a:r>
            <a:r>
              <a:rPr lang="en-US" altLang="zh-CN" sz="3200" dirty="0" err="1" smtClean="0"/>
              <a:t>i</a:t>
            </a:r>
            <a:r>
              <a:rPr lang="zh-CN" altLang="en-US" sz="3200" dirty="0"/>
              <a:t>称为</a:t>
            </a: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i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索引</a:t>
            </a:r>
            <a:r>
              <a:rPr lang="zh-CN" altLang="en-US" sz="3200" dirty="0" smtClean="0"/>
              <a:t>或</a:t>
            </a:r>
            <a:r>
              <a:rPr lang="zh-CN" altLang="en-US" sz="3200" dirty="0" smtClean="0">
                <a:solidFill>
                  <a:srgbClr val="003399"/>
                </a:solidFill>
              </a:rPr>
              <a:t>下标</a:t>
            </a:r>
            <a:endParaRPr lang="zh-CN" altLang="en-US" sz="3200" dirty="0">
              <a:solidFill>
                <a:srgbClr val="003399"/>
              </a:solidFill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3200" dirty="0" smtClean="0"/>
              <a:t>                  </a:t>
            </a:r>
            <a:r>
              <a:rPr lang="en-US" altLang="zh-CN" sz="3200" dirty="0" err="1" smtClean="0"/>
              <a:t>k</a:t>
            </a:r>
            <a:r>
              <a:rPr lang="en-US" altLang="zh-CN" sz="3200" baseline="-25000" dirty="0" err="1" smtClean="0"/>
              <a:t>i</a:t>
            </a:r>
            <a:r>
              <a:rPr lang="zh-CN" altLang="en-US" sz="3200" dirty="0"/>
              <a:t>为</a:t>
            </a:r>
            <a:r>
              <a:rPr lang="en-US" altLang="zh-CN" sz="3200" dirty="0"/>
              <a:t>k</a:t>
            </a:r>
            <a:r>
              <a:rPr lang="en-US" altLang="zh-CN" sz="3200" baseline="-25000" dirty="0"/>
              <a:t>i+1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003399"/>
                </a:solidFill>
              </a:rPr>
              <a:t>前驱</a:t>
            </a:r>
            <a:r>
              <a:rPr lang="zh-CN" altLang="en-US" sz="3200" dirty="0"/>
              <a:t>，反之为</a:t>
            </a:r>
            <a:r>
              <a:rPr lang="zh-CN" altLang="en-US" sz="3200" dirty="0">
                <a:solidFill>
                  <a:srgbClr val="003399"/>
                </a:solidFill>
              </a:rPr>
              <a:t>后继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  <p:bldP spid="6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3254514"/>
            <a:ext cx="929640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   else</a:t>
            </a:r>
            <a:endParaRPr lang="zh-CN" altLang="en-US" sz="3200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296400" cy="6858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>
                <a:solidFill>
                  <a:srgbClr val="00518E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sz="3000" dirty="0">
                <a:latin typeface="+mj-lt"/>
                <a:ea typeface="黑体" pitchFamily="2" charset="-122"/>
              </a:rPr>
              <a:t> </a:t>
            </a:r>
            <a:r>
              <a:rPr lang="en-US" altLang="zh-CN" sz="3000" dirty="0" err="1" smtClean="0">
                <a:latin typeface="+mj-lt"/>
                <a:ea typeface="黑体" pitchFamily="2" charset="-122"/>
              </a:rPr>
              <a:t>insertPost_link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(</a:t>
            </a:r>
            <a:r>
              <a:rPr lang="en-US" altLang="zh-CN" sz="3000" dirty="0" err="1" smtClean="0">
                <a:solidFill>
                  <a:srgbClr val="00518E"/>
                </a:solidFill>
                <a:latin typeface="+mj-lt"/>
                <a:ea typeface="黑体" pitchFamily="2" charset="-122"/>
              </a:rPr>
              <a:t>LinkList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000" dirty="0" err="1">
                <a:latin typeface="+mj-lt"/>
                <a:ea typeface="黑体" pitchFamily="2" charset="-122"/>
              </a:rPr>
              <a:t>llist</a:t>
            </a:r>
            <a:r>
              <a:rPr lang="en-US" altLang="zh-CN" sz="3000" dirty="0">
                <a:latin typeface="+mj-lt"/>
                <a:ea typeface="黑体" pitchFamily="2" charset="-122"/>
              </a:rPr>
              <a:t>, </a:t>
            </a:r>
            <a:r>
              <a:rPr lang="en-US" altLang="zh-CN" sz="3000" dirty="0" err="1">
                <a:solidFill>
                  <a:srgbClr val="00518E"/>
                </a:solidFill>
                <a:latin typeface="+mj-lt"/>
                <a:ea typeface="黑体" pitchFamily="2" charset="-122"/>
              </a:rPr>
              <a:t>PNode</a:t>
            </a:r>
            <a:r>
              <a:rPr lang="en-US" altLang="zh-CN" sz="3000" dirty="0">
                <a:latin typeface="+mj-lt"/>
                <a:ea typeface="黑体" pitchFamily="2" charset="-122"/>
              </a:rPr>
              <a:t> </a:t>
            </a:r>
            <a:r>
              <a:rPr lang="en-US" altLang="zh-CN" sz="3000" dirty="0" err="1" smtClean="0">
                <a:latin typeface="+mj-lt"/>
                <a:ea typeface="黑体" pitchFamily="2" charset="-122"/>
              </a:rPr>
              <a:t>p,</a:t>
            </a:r>
            <a:r>
              <a:rPr lang="en-US" altLang="zh-CN" sz="3000" dirty="0" err="1" smtClean="0">
                <a:solidFill>
                  <a:srgbClr val="00518E"/>
                </a:solidFill>
                <a:latin typeface="+mj-lt"/>
                <a:ea typeface="黑体" pitchFamily="2" charset="-122"/>
              </a:rPr>
              <a:t>DataType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000" dirty="0">
                <a:latin typeface="+mj-lt"/>
                <a:ea typeface="黑体" pitchFamily="2" charset="-122"/>
              </a:rPr>
              <a:t>x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)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0" y="1295400"/>
            <a:ext cx="92964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q = 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malloc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sizeof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));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2057400"/>
            <a:ext cx="9296400" cy="137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if (q == NULL)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(“Out of space!\n”);   return(0);}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3810000"/>
            <a:ext cx="9296400" cy="259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q-&gt;info=x;  </a:t>
            </a:r>
            <a:endParaRPr lang="en-US" altLang="zh-CN" sz="3200" kern="0" dirty="0" smtClean="0">
              <a:solidFill>
                <a:srgbClr val="0066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q-&gt;link = p-&gt;link;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p-&gt;link = q;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61009" y="2092804"/>
            <a:ext cx="289694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6600"/>
                </a:solidFill>
              </a:rPr>
              <a:t>//</a:t>
            </a:r>
            <a:r>
              <a:rPr lang="zh-CN" altLang="en-US" kern="0" dirty="0" smtClean="0">
                <a:solidFill>
                  <a:srgbClr val="006600"/>
                </a:solidFill>
              </a:rPr>
              <a:t>若空间分配失败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97823" y="3776539"/>
            <a:ext cx="237917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6600"/>
                </a:solidFill>
              </a:rPr>
              <a:t>//</a:t>
            </a:r>
            <a:r>
              <a:rPr lang="zh-CN" altLang="en-US" kern="0" dirty="0" smtClean="0">
                <a:solidFill>
                  <a:srgbClr val="006600"/>
                </a:solidFill>
              </a:rPr>
              <a:t>设置新结点</a:t>
            </a:r>
            <a:r>
              <a:rPr lang="en-US" altLang="zh-CN" kern="0" dirty="0" smtClean="0">
                <a:solidFill>
                  <a:srgbClr val="006600"/>
                </a:solidFill>
              </a:rPr>
              <a:t>q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90037" y="4386139"/>
            <a:ext cx="237917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63B"/>
                </a:solidFill>
              </a:rPr>
              <a:t>//</a:t>
            </a:r>
            <a:r>
              <a:rPr lang="en-US" altLang="zh-CN" kern="0" dirty="0" smtClean="0">
                <a:solidFill>
                  <a:srgbClr val="006600"/>
                </a:solidFill>
              </a:rPr>
              <a:t>q</a:t>
            </a:r>
            <a:r>
              <a:rPr lang="zh-CN" altLang="en-US" kern="0" dirty="0" smtClean="0">
                <a:solidFill>
                  <a:srgbClr val="006600"/>
                </a:solidFill>
              </a:rPr>
              <a:t>链入原链表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069598" y="5064604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6600"/>
                </a:solidFill>
              </a:rPr>
              <a:t>//</a:t>
            </a:r>
            <a:r>
              <a:rPr lang="zh-CN" altLang="en-US" kern="0" dirty="0" smtClean="0">
                <a:solidFill>
                  <a:srgbClr val="006600"/>
                </a:solidFill>
              </a:rPr>
              <a:t>完成新链表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3575" y="2209800"/>
            <a:ext cx="748982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</a:rPr>
              <a:t>2. </a:t>
            </a:r>
            <a:r>
              <a:rPr lang="zh-CN" altLang="en-US" sz="3200" dirty="0">
                <a:latin typeface="+mj-lt"/>
              </a:rPr>
              <a:t>申请新结点</a:t>
            </a:r>
            <a:r>
              <a:rPr lang="en-US" altLang="zh-CN" sz="3200" dirty="0">
                <a:latin typeface="+mj-lt"/>
              </a:rPr>
              <a:t>q</a:t>
            </a:r>
            <a:r>
              <a:rPr lang="zh-CN" altLang="en-US" sz="3200" dirty="0">
                <a:latin typeface="+mj-lt"/>
              </a:rPr>
              <a:t>，置其数据域为</a:t>
            </a:r>
            <a:r>
              <a:rPr lang="en-US" altLang="zh-CN" sz="3200" dirty="0">
                <a:latin typeface="+mj-lt"/>
              </a:rPr>
              <a:t>x</a:t>
            </a:r>
            <a:r>
              <a:rPr lang="zh-CN" altLang="en-US" sz="3200" dirty="0">
                <a:latin typeface="+mj-lt"/>
              </a:rPr>
              <a:t>；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63575" y="2819400"/>
            <a:ext cx="748982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</a:rPr>
              <a:t>3. </a:t>
            </a:r>
            <a:r>
              <a:rPr lang="en-US" altLang="zh-CN" sz="3200" dirty="0" smtClean="0">
                <a:latin typeface="+mj-lt"/>
              </a:rPr>
              <a:t>q</a:t>
            </a:r>
            <a:r>
              <a:rPr lang="zh-CN" altLang="en-US" sz="3200" dirty="0" smtClean="0">
                <a:latin typeface="+mj-lt"/>
              </a:rPr>
              <a:t>挂到原链表：</a:t>
            </a:r>
            <a:r>
              <a:rPr lang="en-US" altLang="zh-CN" sz="3200" dirty="0" smtClean="0">
                <a:latin typeface="+mj-lt"/>
              </a:rPr>
              <a:t>q</a:t>
            </a:r>
            <a:r>
              <a:rPr lang="zh-CN" altLang="en-US" sz="3200" dirty="0" smtClean="0">
                <a:latin typeface="+mj-lt"/>
              </a:rPr>
              <a:t>的</a:t>
            </a:r>
            <a:r>
              <a:rPr lang="zh-CN" altLang="en-US" sz="3200" dirty="0">
                <a:latin typeface="+mj-lt"/>
              </a:rPr>
              <a:t>指针域指向</a:t>
            </a:r>
            <a:r>
              <a:rPr lang="en-US" altLang="zh-CN" sz="3200" dirty="0">
                <a:latin typeface="+mj-lt"/>
              </a:rPr>
              <a:t>p</a:t>
            </a:r>
            <a:r>
              <a:rPr lang="zh-CN" altLang="en-US" sz="3200" dirty="0">
                <a:latin typeface="+mj-lt"/>
              </a:rPr>
              <a:t>；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3575" y="3457575"/>
            <a:ext cx="7489825" cy="6572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</a:rPr>
              <a:t>4. p1</a:t>
            </a:r>
            <a:r>
              <a:rPr lang="zh-CN" altLang="en-US" sz="3200" dirty="0">
                <a:latin typeface="+mj-lt"/>
              </a:rPr>
              <a:t>的指针域指向</a:t>
            </a:r>
            <a:r>
              <a:rPr lang="en-US" altLang="zh-CN" sz="3200" dirty="0">
                <a:latin typeface="+mj-lt"/>
              </a:rPr>
              <a:t>q</a:t>
            </a:r>
            <a:r>
              <a:rPr lang="zh-CN" altLang="en-US" sz="3200" dirty="0">
                <a:latin typeface="+mj-lt"/>
              </a:rPr>
              <a:t>，原链自动断开；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3575" y="1600200"/>
            <a:ext cx="7489825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1. </a:t>
            </a: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找到</a:t>
            </a: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p</a:t>
            </a: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的前驱</a:t>
            </a: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p1</a:t>
            </a: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；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</a:t>
            </a:r>
            <a:r>
              <a:rPr lang="zh-CN" altLang="en-US" dirty="0" smtClean="0">
                <a:ea typeface="黑体" pitchFamily="2" charset="-122"/>
              </a:rPr>
              <a:t>、插入元素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5"/>
          <p:cNvSpPr txBox="1">
            <a:spLocks noChangeArrowheads="1"/>
          </p:cNvSpPr>
          <p:nvPr/>
        </p:nvSpPr>
        <p:spPr bwMode="auto">
          <a:xfrm>
            <a:off x="228600" y="9906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在指针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所指结点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之前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，插入元素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x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59" name="Rectangle 39"/>
          <p:cNvSpPr>
            <a:spLocks noChangeArrowheads="1"/>
          </p:cNvSpPr>
          <p:nvPr/>
        </p:nvSpPr>
        <p:spPr bwMode="auto">
          <a:xfrm>
            <a:off x="1812925" y="4475434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 bwMode="auto">
          <a:xfrm>
            <a:off x="2133600" y="4780234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39"/>
          <p:cNvSpPr>
            <a:spLocks noChangeArrowheads="1"/>
          </p:cNvSpPr>
          <p:nvPr/>
        </p:nvSpPr>
        <p:spPr bwMode="auto">
          <a:xfrm>
            <a:off x="136525" y="4475434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 bwMode="auto">
          <a:xfrm>
            <a:off x="838200" y="4780234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44" descr="浅色上对角线"/>
          <p:cNvSpPr>
            <a:spLocks noChangeArrowheads="1"/>
          </p:cNvSpPr>
          <p:nvPr/>
        </p:nvSpPr>
        <p:spPr bwMode="auto">
          <a:xfrm>
            <a:off x="1355725" y="4475959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4860925" y="5537472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68" name="Rectangle 69"/>
          <p:cNvSpPr>
            <a:spLocks noChangeArrowheads="1"/>
          </p:cNvSpPr>
          <p:nvPr/>
        </p:nvSpPr>
        <p:spPr bwMode="auto">
          <a:xfrm>
            <a:off x="4419600" y="5537472"/>
            <a:ext cx="533400" cy="614362"/>
          </a:xfrm>
          <a:prstGeom prst="rect">
            <a:avLst/>
          </a:prstGeom>
          <a:solidFill>
            <a:srgbClr val="00763B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70" name="曲线连接符 69"/>
          <p:cNvCxnSpPr/>
          <p:nvPr/>
        </p:nvCxnSpPr>
        <p:spPr bwMode="auto">
          <a:xfrm rot="5400000" flipH="1" flipV="1">
            <a:off x="4963903" y="5236059"/>
            <a:ext cx="702097" cy="419098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 Box 35"/>
          <p:cNvSpPr txBox="1">
            <a:spLocks noChangeArrowheads="1"/>
          </p:cNvSpPr>
          <p:nvPr/>
        </p:nvSpPr>
        <p:spPr bwMode="auto">
          <a:xfrm>
            <a:off x="3983037" y="5867400"/>
            <a:ext cx="36036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73" name="Text Box 36"/>
          <p:cNvSpPr txBox="1">
            <a:spLocks noChangeArrowheads="1"/>
          </p:cNvSpPr>
          <p:nvPr/>
        </p:nvSpPr>
        <p:spPr bwMode="auto">
          <a:xfrm>
            <a:off x="5507038" y="5130225"/>
            <a:ext cx="36036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③</a:t>
            </a: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3733800" y="5650714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ea typeface="宋体" pitchFamily="2" charset="-122"/>
              </a:rPr>
              <a:t>q</a:t>
            </a:r>
            <a:endParaRPr lang="en-US" altLang="zh-CN" sz="3200" dirty="0">
              <a:solidFill>
                <a:srgbClr val="00518E"/>
              </a:solidFill>
              <a:ea typeface="宋体" pitchFamily="2" charset="-122"/>
            </a:endParaRPr>
          </a:p>
        </p:txBody>
      </p:sp>
      <p:cxnSp>
        <p:nvCxnSpPr>
          <p:cNvPr id="75" name="直接箭头连接符 74"/>
          <p:cNvCxnSpPr>
            <a:stCxn id="74" idx="3"/>
            <a:endCxn id="68" idx="1"/>
          </p:cNvCxnSpPr>
          <p:nvPr/>
        </p:nvCxnSpPr>
        <p:spPr bwMode="auto">
          <a:xfrm flipV="1">
            <a:off x="4094163" y="5844653"/>
            <a:ext cx="325437" cy="2820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3108325" y="447643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" name="Rectangle 40"/>
          <p:cNvSpPr>
            <a:spLocks noChangeArrowheads="1"/>
          </p:cNvSpPr>
          <p:nvPr/>
        </p:nvSpPr>
        <p:spPr bwMode="auto">
          <a:xfrm>
            <a:off x="2667000" y="4476431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78" name="Rectangle 59"/>
          <p:cNvSpPr>
            <a:spLocks noChangeArrowheads="1"/>
          </p:cNvSpPr>
          <p:nvPr/>
        </p:nvSpPr>
        <p:spPr bwMode="auto">
          <a:xfrm>
            <a:off x="4403725" y="447643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" name="Rectangle 60"/>
          <p:cNvSpPr>
            <a:spLocks noChangeArrowheads="1"/>
          </p:cNvSpPr>
          <p:nvPr/>
        </p:nvSpPr>
        <p:spPr bwMode="auto">
          <a:xfrm>
            <a:off x="3962400" y="4476431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80" name="Rectangle 62"/>
          <p:cNvSpPr>
            <a:spLocks noChangeArrowheads="1"/>
          </p:cNvSpPr>
          <p:nvPr/>
        </p:nvSpPr>
        <p:spPr bwMode="auto">
          <a:xfrm>
            <a:off x="5699125" y="448119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" name="Rectangle 63"/>
          <p:cNvSpPr>
            <a:spLocks noChangeArrowheads="1"/>
          </p:cNvSpPr>
          <p:nvPr/>
        </p:nvSpPr>
        <p:spPr bwMode="auto">
          <a:xfrm>
            <a:off x="5257800" y="4481194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82" name="Rectangle 65"/>
          <p:cNvSpPr>
            <a:spLocks noChangeArrowheads="1"/>
          </p:cNvSpPr>
          <p:nvPr/>
        </p:nvSpPr>
        <p:spPr bwMode="auto">
          <a:xfrm>
            <a:off x="6994525" y="448119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Rectangle 66"/>
          <p:cNvSpPr>
            <a:spLocks noChangeArrowheads="1"/>
          </p:cNvSpPr>
          <p:nvPr/>
        </p:nvSpPr>
        <p:spPr bwMode="auto">
          <a:xfrm>
            <a:off x="6553200" y="4481194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84" name="Rectangle 68"/>
          <p:cNvSpPr>
            <a:spLocks noChangeArrowheads="1"/>
          </p:cNvSpPr>
          <p:nvPr/>
        </p:nvSpPr>
        <p:spPr bwMode="auto">
          <a:xfrm>
            <a:off x="8289925" y="448119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85" name="Rectangle 69"/>
          <p:cNvSpPr>
            <a:spLocks noChangeArrowheads="1"/>
          </p:cNvSpPr>
          <p:nvPr/>
        </p:nvSpPr>
        <p:spPr bwMode="auto">
          <a:xfrm>
            <a:off x="7848600" y="4481194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86" name="直接箭头连接符 85"/>
          <p:cNvCxnSpPr>
            <a:endCxn id="85" idx="1"/>
          </p:cNvCxnSpPr>
          <p:nvPr/>
        </p:nvCxnSpPr>
        <p:spPr bwMode="auto">
          <a:xfrm>
            <a:off x="7315200" y="4781231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>
            <a:endCxn id="83" idx="1"/>
          </p:cNvCxnSpPr>
          <p:nvPr/>
        </p:nvCxnSpPr>
        <p:spPr bwMode="auto">
          <a:xfrm>
            <a:off x="6019800" y="4781231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>
            <a:off x="3429000" y="4781231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>
            <a:endCxn id="79" idx="1"/>
          </p:cNvCxnSpPr>
          <p:nvPr/>
        </p:nvCxnSpPr>
        <p:spPr bwMode="auto">
          <a:xfrm>
            <a:off x="3429000" y="4781231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Text Box 34"/>
          <p:cNvSpPr txBox="1">
            <a:spLocks noChangeArrowheads="1"/>
          </p:cNvSpPr>
          <p:nvPr/>
        </p:nvSpPr>
        <p:spPr bwMode="auto">
          <a:xfrm>
            <a:off x="5029200" y="3962400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ea typeface="宋体" pitchFamily="2" charset="-122"/>
              </a:rPr>
              <a:t>p</a:t>
            </a:r>
          </a:p>
        </p:txBody>
      </p:sp>
      <p:cxnSp>
        <p:nvCxnSpPr>
          <p:cNvPr id="91" name="直接箭头连接符 90"/>
          <p:cNvCxnSpPr>
            <a:stCxn id="90" idx="3"/>
          </p:cNvCxnSpPr>
          <p:nvPr/>
        </p:nvCxnSpPr>
        <p:spPr bwMode="auto">
          <a:xfrm>
            <a:off x="5389563" y="4184545"/>
            <a:ext cx="96837" cy="29188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Text Box 34"/>
          <p:cNvSpPr txBox="1">
            <a:spLocks noChangeArrowheads="1"/>
          </p:cNvSpPr>
          <p:nvPr/>
        </p:nvSpPr>
        <p:spPr bwMode="auto">
          <a:xfrm>
            <a:off x="3525837" y="3962400"/>
            <a:ext cx="6651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ea typeface="宋体" pitchFamily="2" charset="-122"/>
              </a:rPr>
              <a:t>p1</a:t>
            </a:r>
            <a:endParaRPr lang="en-US" altLang="zh-CN" sz="3200" dirty="0">
              <a:solidFill>
                <a:srgbClr val="C00000"/>
              </a:solidFill>
              <a:ea typeface="宋体" pitchFamily="2" charset="-122"/>
            </a:endParaRPr>
          </a:p>
        </p:txBody>
      </p:sp>
      <p:cxnSp>
        <p:nvCxnSpPr>
          <p:cNvPr id="93" name="直接箭头连接符 92"/>
          <p:cNvCxnSpPr/>
          <p:nvPr/>
        </p:nvCxnSpPr>
        <p:spPr bwMode="auto">
          <a:xfrm rot="16200000" flipH="1">
            <a:off x="4020503" y="4209096"/>
            <a:ext cx="285431" cy="24923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曲线连接符 68"/>
          <p:cNvCxnSpPr>
            <a:endCxn id="68" idx="0"/>
          </p:cNvCxnSpPr>
          <p:nvPr/>
        </p:nvCxnSpPr>
        <p:spPr bwMode="auto">
          <a:xfrm rot="16200000" flipH="1">
            <a:off x="4298814" y="5149986"/>
            <a:ext cx="736872" cy="381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Text Box 34"/>
          <p:cNvSpPr txBox="1">
            <a:spLocks noChangeArrowheads="1"/>
          </p:cNvSpPr>
          <p:nvPr/>
        </p:nvSpPr>
        <p:spPr bwMode="auto">
          <a:xfrm>
            <a:off x="4257675" y="3911025"/>
            <a:ext cx="390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101" name="Text Box 71"/>
          <p:cNvSpPr txBox="1">
            <a:spLocks noChangeArrowheads="1"/>
          </p:cNvSpPr>
          <p:nvPr/>
        </p:nvSpPr>
        <p:spPr bwMode="auto">
          <a:xfrm>
            <a:off x="4114800" y="5053013"/>
            <a:ext cx="36036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④</a:t>
            </a:r>
          </a:p>
        </p:txBody>
      </p:sp>
      <p:cxnSp>
        <p:nvCxnSpPr>
          <p:cNvPr id="102" name="直接箭头连接符 101"/>
          <p:cNvCxnSpPr/>
          <p:nvPr/>
        </p:nvCxnSpPr>
        <p:spPr bwMode="auto">
          <a:xfrm>
            <a:off x="4724400" y="4800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3" name="AutoShape 75"/>
          <p:cNvSpPr>
            <a:spLocks noChangeArrowheads="1"/>
          </p:cNvSpPr>
          <p:nvPr/>
        </p:nvSpPr>
        <p:spPr bwMode="auto">
          <a:xfrm>
            <a:off x="5638800" y="1295400"/>
            <a:ext cx="3886200" cy="1295400"/>
          </a:xfrm>
          <a:prstGeom prst="star8">
            <a:avLst>
              <a:gd name="adj" fmla="val 38250"/>
            </a:avLst>
          </a:prstGeom>
          <a:solidFill>
            <a:srgbClr val="00763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寻找</a:t>
            </a:r>
            <a:r>
              <a:rPr lang="en-US" altLang="zh-CN" sz="3200" dirty="0">
                <a:solidFill>
                  <a:schemeClr val="bg1"/>
                </a:solidFill>
              </a:rPr>
              <a:t>p</a:t>
            </a:r>
            <a:r>
              <a:rPr lang="zh-CN" altLang="en-US" sz="3200" dirty="0">
                <a:solidFill>
                  <a:schemeClr val="bg1"/>
                </a:solidFill>
              </a:rPr>
              <a:t>的前驱？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  <p:bldP spid="5" grpId="0" animBg="1"/>
      <p:bldP spid="67" grpId="0" animBg="1"/>
      <p:bldP spid="68" grpId="0" animBg="1"/>
      <p:bldP spid="72" grpId="0"/>
      <p:bldP spid="73" grpId="0"/>
      <p:bldP spid="74" grpId="0"/>
      <p:bldP spid="92" grpId="0"/>
      <p:bldP spid="98" grpId="0"/>
      <p:bldP spid="101" grpId="0"/>
      <p:bldP spid="10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85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609600"/>
          </a:xfrm>
          <a:noFill/>
          <a:ln/>
        </p:spPr>
        <p:txBody>
          <a:bodyPr/>
          <a:lstStyle/>
          <a:p>
            <a:r>
              <a:rPr lang="zh-CN" altLang="en-US" dirty="0" smtClean="0">
                <a:latin typeface="+mj-lt"/>
                <a:ea typeface="黑体" pitchFamily="2" charset="-122"/>
              </a:rPr>
              <a:t>寻找指针</a:t>
            </a:r>
            <a:r>
              <a:rPr lang="en-US" altLang="zh-CN" dirty="0" smtClean="0">
                <a:latin typeface="+mj-lt"/>
                <a:ea typeface="黑体" pitchFamily="2" charset="-122"/>
              </a:rPr>
              <a:t>p</a:t>
            </a:r>
            <a:r>
              <a:rPr lang="zh-CN" altLang="en-US" dirty="0" smtClean="0">
                <a:latin typeface="+mj-lt"/>
                <a:ea typeface="黑体" pitchFamily="2" charset="-122"/>
              </a:rPr>
              <a:t>所指结点的前驱：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 </a:t>
            </a:r>
            <a:r>
              <a:rPr lang="zh-CN" altLang="en-US" dirty="0" smtClean="0">
                <a:ea typeface="黑体" pitchFamily="2" charset="-122"/>
              </a:rPr>
              <a:t>寻找前驱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2117725" y="2875234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2438400" y="3180034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441325" y="2875234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1143000" y="3180034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44" descr="浅色上对角线"/>
          <p:cNvSpPr>
            <a:spLocks noChangeArrowheads="1"/>
          </p:cNvSpPr>
          <p:nvPr/>
        </p:nvSpPr>
        <p:spPr bwMode="auto">
          <a:xfrm>
            <a:off x="1660525" y="2875759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3413125" y="287623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40"/>
          <p:cNvSpPr>
            <a:spLocks noChangeArrowheads="1"/>
          </p:cNvSpPr>
          <p:nvPr/>
        </p:nvSpPr>
        <p:spPr bwMode="auto">
          <a:xfrm>
            <a:off x="2971800" y="2876231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15" name="Rectangle 59"/>
          <p:cNvSpPr>
            <a:spLocks noChangeArrowheads="1"/>
          </p:cNvSpPr>
          <p:nvPr/>
        </p:nvSpPr>
        <p:spPr bwMode="auto">
          <a:xfrm>
            <a:off x="4708525" y="287623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60"/>
          <p:cNvSpPr>
            <a:spLocks noChangeArrowheads="1"/>
          </p:cNvSpPr>
          <p:nvPr/>
        </p:nvSpPr>
        <p:spPr bwMode="auto">
          <a:xfrm>
            <a:off x="4267200" y="2876231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7" name="Rectangle 62"/>
          <p:cNvSpPr>
            <a:spLocks noChangeArrowheads="1"/>
          </p:cNvSpPr>
          <p:nvPr/>
        </p:nvSpPr>
        <p:spPr bwMode="auto">
          <a:xfrm>
            <a:off x="6003925" y="288099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63"/>
          <p:cNvSpPr>
            <a:spLocks noChangeArrowheads="1"/>
          </p:cNvSpPr>
          <p:nvPr/>
        </p:nvSpPr>
        <p:spPr bwMode="auto">
          <a:xfrm>
            <a:off x="5562600" y="2880994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9" name="Rectangle 65"/>
          <p:cNvSpPr>
            <a:spLocks noChangeArrowheads="1"/>
          </p:cNvSpPr>
          <p:nvPr/>
        </p:nvSpPr>
        <p:spPr bwMode="auto">
          <a:xfrm>
            <a:off x="7299325" y="288099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66"/>
          <p:cNvSpPr>
            <a:spLocks noChangeArrowheads="1"/>
          </p:cNvSpPr>
          <p:nvPr/>
        </p:nvSpPr>
        <p:spPr bwMode="auto">
          <a:xfrm>
            <a:off x="6858000" y="2880994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21" name="Rectangle 68"/>
          <p:cNvSpPr>
            <a:spLocks noChangeArrowheads="1"/>
          </p:cNvSpPr>
          <p:nvPr/>
        </p:nvSpPr>
        <p:spPr bwMode="auto">
          <a:xfrm>
            <a:off x="8594725" y="288099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22" name="Rectangle 69"/>
          <p:cNvSpPr>
            <a:spLocks noChangeArrowheads="1"/>
          </p:cNvSpPr>
          <p:nvPr/>
        </p:nvSpPr>
        <p:spPr bwMode="auto">
          <a:xfrm>
            <a:off x="8153400" y="2880994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23" name="直接箭头连接符 22"/>
          <p:cNvCxnSpPr>
            <a:endCxn id="22" idx="1"/>
          </p:cNvCxnSpPr>
          <p:nvPr/>
        </p:nvCxnSpPr>
        <p:spPr bwMode="auto">
          <a:xfrm>
            <a:off x="7620000" y="3181031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endCxn id="20" idx="1"/>
          </p:cNvCxnSpPr>
          <p:nvPr/>
        </p:nvCxnSpPr>
        <p:spPr bwMode="auto">
          <a:xfrm>
            <a:off x="6324600" y="3181031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3733800" y="3181031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>
            <a:endCxn id="16" idx="1"/>
          </p:cNvCxnSpPr>
          <p:nvPr/>
        </p:nvCxnSpPr>
        <p:spPr bwMode="auto">
          <a:xfrm>
            <a:off x="3733800" y="3181031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5334000" y="2362200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ea typeface="宋体" pitchFamily="2" charset="-122"/>
              </a:rPr>
              <a:t>p</a:t>
            </a:r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 bwMode="auto">
          <a:xfrm>
            <a:off x="5694363" y="2584345"/>
            <a:ext cx="96837" cy="29188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>
            <a:off x="5029200" y="32004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2819399" y="3982557"/>
            <a:ext cx="685801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p1</a:t>
            </a:r>
            <a:endParaRPr lang="en-US" altLang="zh-CN" sz="3200" dirty="0">
              <a:ea typeface="宋体" pitchFamily="2" charset="-122"/>
            </a:endParaRPr>
          </a:p>
        </p:txBody>
      </p:sp>
      <p:cxnSp>
        <p:nvCxnSpPr>
          <p:cNvPr id="34" name="直接箭头连接符 33"/>
          <p:cNvCxnSpPr>
            <a:stCxn id="33" idx="0"/>
            <a:endCxn id="14" idx="2"/>
          </p:cNvCxnSpPr>
          <p:nvPr/>
        </p:nvCxnSpPr>
        <p:spPr bwMode="auto">
          <a:xfrm rot="5400000" flipH="1" flipV="1">
            <a:off x="2954419" y="3698476"/>
            <a:ext cx="491963" cy="762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4152899" y="3975311"/>
            <a:ext cx="647701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p1</a:t>
            </a:r>
            <a:endParaRPr lang="en-US" altLang="zh-CN" sz="3200" dirty="0">
              <a:ea typeface="宋体" pitchFamily="2" charset="-122"/>
            </a:endParaRPr>
          </a:p>
        </p:txBody>
      </p:sp>
      <p:cxnSp>
        <p:nvCxnSpPr>
          <p:cNvPr id="44" name="直接箭头连接符 43"/>
          <p:cNvCxnSpPr>
            <a:stCxn id="43" idx="0"/>
            <a:endCxn id="16" idx="2"/>
          </p:cNvCxnSpPr>
          <p:nvPr/>
        </p:nvCxnSpPr>
        <p:spPr bwMode="auto">
          <a:xfrm rot="5400000" flipH="1" flipV="1">
            <a:off x="4262967" y="3704378"/>
            <a:ext cx="484717" cy="571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9"/>
          <p:cNvSpPr txBox="1">
            <a:spLocks noChangeArrowheads="1"/>
          </p:cNvSpPr>
          <p:nvPr/>
        </p:nvSpPr>
        <p:spPr bwMode="auto">
          <a:xfrm>
            <a:off x="609600" y="1676400"/>
            <a:ext cx="85344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从头结点开始，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检查</a:t>
            </a:r>
            <a:r>
              <a:rPr lang="zh-CN" altLang="en-US" sz="3200" kern="0" dirty="0" smtClean="0">
                <a:solidFill>
                  <a:srgbClr val="00518E"/>
                </a:solidFill>
                <a:latin typeface="+mj-lt"/>
              </a:rPr>
              <a:t>结点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指针域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后继</a:t>
            </a:r>
            <a:r>
              <a:rPr lang="en-US" altLang="zh-CN" sz="3200" kern="0" dirty="0" smtClean="0">
                <a:solidFill>
                  <a:srgbClr val="00518E"/>
                </a:solidFill>
                <a:latin typeface="+mj-lt"/>
              </a:rPr>
              <a:t>)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?= p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518E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58" name="AutoShape 75"/>
          <p:cNvSpPr>
            <a:spLocks noChangeArrowheads="1"/>
          </p:cNvSpPr>
          <p:nvPr/>
        </p:nvSpPr>
        <p:spPr bwMode="auto">
          <a:xfrm>
            <a:off x="2514600" y="4267200"/>
            <a:ext cx="6629400" cy="1295400"/>
          </a:xfrm>
          <a:prstGeom prst="star8">
            <a:avLst>
              <a:gd name="adj" fmla="val 38250"/>
            </a:avLst>
          </a:prstGeom>
          <a:solidFill>
            <a:srgbClr val="00763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寻找值为</a:t>
            </a:r>
            <a:r>
              <a:rPr lang="en-US" altLang="zh-CN" sz="3200" dirty="0" smtClean="0">
                <a:solidFill>
                  <a:schemeClr val="bg1"/>
                </a:solidFill>
              </a:rPr>
              <a:t>x</a:t>
            </a:r>
            <a:r>
              <a:rPr lang="zh-CN" altLang="en-US" sz="3200" dirty="0" smtClean="0">
                <a:solidFill>
                  <a:schemeClr val="bg1"/>
                </a:solidFill>
              </a:rPr>
              <a:t>的结点的前驱？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9" name="Rectangle 49"/>
          <p:cNvSpPr txBox="1">
            <a:spLocks noChangeArrowheads="1"/>
          </p:cNvSpPr>
          <p:nvPr/>
        </p:nvSpPr>
        <p:spPr bwMode="auto">
          <a:xfrm>
            <a:off x="609600" y="5257800"/>
            <a:ext cx="85344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从头结点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开始，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检查结点的后继的数据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?= x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518E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600200" y="3997163"/>
            <a:ext cx="685801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p1</a:t>
            </a:r>
            <a:endParaRPr lang="en-US" altLang="zh-CN" sz="3200" dirty="0">
              <a:ea typeface="宋体" pitchFamily="2" charset="-122"/>
            </a:endParaRPr>
          </a:p>
        </p:txBody>
      </p:sp>
      <p:cxnSp>
        <p:nvCxnSpPr>
          <p:cNvPr id="36" name="直接箭头连接符 35"/>
          <p:cNvCxnSpPr>
            <a:stCxn id="35" idx="0"/>
          </p:cNvCxnSpPr>
          <p:nvPr/>
        </p:nvCxnSpPr>
        <p:spPr bwMode="auto">
          <a:xfrm rot="5400000" flipH="1" flipV="1">
            <a:off x="1735220" y="3713082"/>
            <a:ext cx="491963" cy="762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43" grpId="0"/>
      <p:bldP spid="47" grpId="0" animBg="1"/>
      <p:bldP spid="58" grpId="0" animBg="1"/>
      <p:bldP spid="59" grpId="0" animBg="1"/>
      <p:bldP spid="35" grpId="0"/>
      <p:bldP spid="35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寻找</a:t>
            </a:r>
            <a:r>
              <a:rPr lang="en-US" altLang="zh-CN" dirty="0" smtClean="0">
                <a:ea typeface="黑体" pitchFamily="2" charset="-122"/>
              </a:rPr>
              <a:t>p</a:t>
            </a:r>
            <a:r>
              <a:rPr lang="zh-CN" altLang="en-US" dirty="0" smtClean="0">
                <a:ea typeface="黑体" pitchFamily="2" charset="-122"/>
              </a:rPr>
              <a:t>结点的前驱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457200" y="12954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err="1">
                <a:solidFill>
                  <a:srgbClr val="00518E"/>
                </a:solidFill>
              </a:rPr>
              <a:t>PNode</a:t>
            </a:r>
            <a:r>
              <a:rPr lang="en-US" altLang="zh-CN" sz="3200" dirty="0"/>
              <a:t> </a:t>
            </a:r>
            <a:r>
              <a:rPr lang="en-US" altLang="zh-CN" sz="3200" dirty="0" err="1"/>
              <a:t>locatePre_link</a:t>
            </a:r>
            <a:r>
              <a:rPr lang="en-US" altLang="zh-CN" sz="3200" dirty="0" smtClean="0"/>
              <a:t>( </a:t>
            </a:r>
            <a:r>
              <a:rPr lang="en-US" altLang="zh-CN" sz="3200" dirty="0" err="1" smtClean="0">
                <a:solidFill>
                  <a:srgbClr val="00518E"/>
                </a:solidFill>
              </a:rPr>
              <a:t>LinkList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llist</a:t>
            </a:r>
            <a:r>
              <a:rPr lang="en-US" altLang="zh-CN" sz="3200" dirty="0"/>
              <a:t>, </a:t>
            </a:r>
            <a:r>
              <a:rPr lang="en-US" altLang="zh-CN" sz="3200" dirty="0" err="1">
                <a:solidFill>
                  <a:srgbClr val="00518E"/>
                </a:solidFill>
              </a:rPr>
              <a:t>PNode</a:t>
            </a:r>
            <a:r>
              <a:rPr lang="en-US" altLang="zh-CN" sz="3200" dirty="0"/>
              <a:t> p</a:t>
            </a:r>
            <a:r>
              <a:rPr lang="en-US" altLang="zh-CN" sz="3200" dirty="0" smtClean="0"/>
              <a:t>)</a:t>
            </a:r>
            <a:endParaRPr lang="en-US" altLang="zh-CN" sz="3200" dirty="0"/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457200" y="19812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/>
              <a:t>{ if(</a:t>
            </a:r>
            <a:r>
              <a:rPr lang="en-US" altLang="zh-CN" sz="3200" dirty="0" err="1" smtClean="0"/>
              <a:t>llist</a:t>
            </a:r>
            <a:r>
              <a:rPr lang="en-US" altLang="zh-CN" sz="3200" dirty="0"/>
              <a:t>==null) </a:t>
            </a:r>
            <a:r>
              <a:rPr lang="en-US" altLang="zh-CN" sz="3200" dirty="0" smtClean="0"/>
              <a:t>   return </a:t>
            </a:r>
            <a:r>
              <a:rPr lang="en-US" altLang="zh-CN" sz="3200" dirty="0"/>
              <a:t>null</a:t>
            </a:r>
            <a:r>
              <a:rPr lang="en-US" altLang="zh-CN" sz="3200" dirty="0" smtClean="0"/>
              <a:t>; </a:t>
            </a:r>
            <a:endParaRPr lang="en-US" altLang="zh-CN" sz="3200" dirty="0"/>
          </a:p>
        </p:txBody>
      </p:sp>
      <p:sp>
        <p:nvSpPr>
          <p:cNvPr id="38" name="Rectangle 46"/>
          <p:cNvSpPr>
            <a:spLocks noChangeArrowheads="1"/>
          </p:cNvSpPr>
          <p:nvPr/>
        </p:nvSpPr>
        <p:spPr bwMode="auto">
          <a:xfrm>
            <a:off x="457200" y="2667000"/>
            <a:ext cx="86868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rgbClr val="00518E"/>
                </a:solidFill>
              </a:rPr>
              <a:t> </a:t>
            </a:r>
            <a:r>
              <a:rPr lang="en-US" altLang="zh-CN" sz="3200" dirty="0" err="1" smtClean="0">
                <a:solidFill>
                  <a:srgbClr val="00518E"/>
                </a:solidFill>
              </a:rPr>
              <a:t>PNode</a:t>
            </a:r>
            <a:r>
              <a:rPr lang="en-US" altLang="zh-CN" sz="3200" dirty="0" smtClean="0">
                <a:solidFill>
                  <a:srgbClr val="00518E"/>
                </a:solidFill>
              </a:rPr>
              <a:t> </a:t>
            </a:r>
            <a:r>
              <a:rPr lang="en-US" altLang="zh-CN" sz="3200" dirty="0" smtClean="0"/>
              <a:t>p1= </a:t>
            </a:r>
            <a:r>
              <a:rPr lang="en-US" altLang="zh-CN" sz="3200" dirty="0" err="1" smtClean="0"/>
              <a:t>llist</a:t>
            </a:r>
            <a:r>
              <a:rPr lang="en-US" altLang="zh-CN" sz="3200" dirty="0" smtClean="0"/>
              <a:t>; </a:t>
            </a:r>
            <a:endParaRPr lang="en-US" altLang="zh-CN" sz="3200" kern="0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457200" y="3429000"/>
            <a:ext cx="86868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/>
              <a:t>  while( </a:t>
            </a:r>
            <a:r>
              <a:rPr lang="en-US" altLang="zh-CN" sz="3200" dirty="0" smtClean="0">
                <a:solidFill>
                  <a:srgbClr val="7030A0"/>
                </a:solidFill>
              </a:rPr>
              <a:t>p1!=</a:t>
            </a:r>
            <a:r>
              <a:rPr lang="en-US" altLang="zh-CN" sz="3200" dirty="0">
                <a:solidFill>
                  <a:srgbClr val="7030A0"/>
                </a:solidFill>
              </a:rPr>
              <a:t>null </a:t>
            </a:r>
            <a:r>
              <a:rPr lang="en-US" altLang="zh-CN" sz="3200" dirty="0"/>
              <a:t>&amp;&amp; </a:t>
            </a:r>
            <a:r>
              <a:rPr lang="en-US" altLang="zh-CN" sz="3200" dirty="0">
                <a:solidFill>
                  <a:srgbClr val="C00000"/>
                </a:solidFill>
              </a:rPr>
              <a:t>p1-&gt;link!=p</a:t>
            </a:r>
            <a:r>
              <a:rPr lang="en-US" altLang="zh-CN" sz="3200" dirty="0"/>
              <a:t>)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/>
              <a:t>         </a:t>
            </a:r>
            <a:r>
              <a:rPr lang="en-US" altLang="zh-CN" sz="3200" dirty="0" smtClean="0"/>
              <a:t>   p1= p1-</a:t>
            </a:r>
            <a:r>
              <a:rPr lang="en-US" altLang="zh-CN" sz="3200" dirty="0"/>
              <a:t>&gt;link</a:t>
            </a:r>
            <a:r>
              <a:rPr lang="en-US" altLang="zh-CN" sz="3200" dirty="0" smtClean="0"/>
              <a:t>;</a:t>
            </a:r>
            <a:endParaRPr lang="en-US" altLang="zh-CN" sz="3200" dirty="0"/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457200" y="4724400"/>
            <a:ext cx="86868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/>
              <a:t> </a:t>
            </a:r>
            <a:r>
              <a:rPr lang="en-US" altLang="zh-CN" sz="3200" dirty="0" smtClean="0"/>
              <a:t> return </a:t>
            </a:r>
            <a:r>
              <a:rPr lang="en-US" altLang="zh-CN" sz="3200" dirty="0"/>
              <a:t>p1;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3733800" y="2753380"/>
            <a:ext cx="4015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kern="0" dirty="0" smtClean="0">
                <a:solidFill>
                  <a:srgbClr val="006600"/>
                </a:solidFill>
              </a:rPr>
              <a:t>//</a:t>
            </a:r>
            <a:r>
              <a:rPr lang="zh-CN" altLang="en-US" kern="0" dirty="0" smtClean="0">
                <a:solidFill>
                  <a:srgbClr val="006600"/>
                </a:solidFill>
              </a:rPr>
              <a:t>游历指针</a:t>
            </a:r>
            <a:r>
              <a:rPr lang="en-US" altLang="zh-CN" kern="0" dirty="0" smtClean="0">
                <a:solidFill>
                  <a:srgbClr val="006600"/>
                </a:solidFill>
              </a:rPr>
              <a:t>p1</a:t>
            </a:r>
            <a:r>
              <a:rPr lang="zh-CN" altLang="en-US" kern="0" dirty="0" smtClean="0">
                <a:solidFill>
                  <a:srgbClr val="006600"/>
                </a:solidFill>
              </a:rPr>
              <a:t>指向头结点</a:t>
            </a:r>
            <a:endParaRPr lang="en-US" altLang="zh-CN" kern="0" dirty="0">
              <a:solidFill>
                <a:srgbClr val="0066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43400" y="4063425"/>
            <a:ext cx="480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kern="0" dirty="0" smtClean="0">
                <a:solidFill>
                  <a:srgbClr val="006600"/>
                </a:solidFill>
              </a:rPr>
              <a:t>//</a:t>
            </a:r>
            <a:r>
              <a:rPr lang="zh-CN" altLang="en-US" kern="0" dirty="0" smtClean="0">
                <a:solidFill>
                  <a:srgbClr val="006600"/>
                </a:solidFill>
              </a:rPr>
              <a:t>若后继不是</a:t>
            </a:r>
            <a:r>
              <a:rPr lang="en-US" altLang="zh-CN" kern="0" dirty="0" smtClean="0">
                <a:solidFill>
                  <a:srgbClr val="006600"/>
                </a:solidFill>
              </a:rPr>
              <a:t>p, </a:t>
            </a:r>
            <a:r>
              <a:rPr lang="zh-CN" altLang="en-US" kern="0" dirty="0" smtClean="0">
                <a:solidFill>
                  <a:srgbClr val="006600"/>
                </a:solidFill>
              </a:rPr>
              <a:t>则指针右移</a:t>
            </a:r>
            <a:endParaRPr lang="en-US" altLang="zh-CN" kern="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9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 </a:t>
            </a:r>
            <a:r>
              <a:rPr lang="zh-CN" altLang="en-US" dirty="0" smtClean="0">
                <a:ea typeface="黑体" pitchFamily="2" charset="-122"/>
              </a:rPr>
              <a:t>插入元素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Rectangle 5"/>
          <p:cNvSpPr txBox="1">
            <a:spLocks noChangeArrowheads="1"/>
          </p:cNvSpPr>
          <p:nvPr/>
        </p:nvSpPr>
        <p:spPr bwMode="auto">
          <a:xfrm>
            <a:off x="228600" y="1040249"/>
            <a:ext cx="8534400" cy="137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在带头结点单链表中，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第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i+1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个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结点之前，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顺序表中下标为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的元素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k</a:t>
            </a:r>
            <a:r>
              <a:rPr kumimoji="0" lang="en-US" altLang="zh-CN" sz="32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之前，插入元素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x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514600" y="365660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2073275" y="3656602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7" name="Rectangle 62"/>
          <p:cNvSpPr>
            <a:spLocks noChangeArrowheads="1"/>
          </p:cNvSpPr>
          <p:nvPr/>
        </p:nvSpPr>
        <p:spPr bwMode="auto">
          <a:xfrm>
            <a:off x="4876800" y="366136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63"/>
          <p:cNvSpPr>
            <a:spLocks noChangeArrowheads="1"/>
          </p:cNvSpPr>
          <p:nvPr/>
        </p:nvSpPr>
        <p:spPr bwMode="auto">
          <a:xfrm>
            <a:off x="4359275" y="3661365"/>
            <a:ext cx="6096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i-1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9" name="Rectangle 65"/>
          <p:cNvSpPr>
            <a:spLocks noChangeArrowheads="1"/>
          </p:cNvSpPr>
          <p:nvPr/>
        </p:nvSpPr>
        <p:spPr bwMode="auto">
          <a:xfrm>
            <a:off x="6400800" y="366136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Rectangle 66"/>
          <p:cNvSpPr>
            <a:spLocks noChangeArrowheads="1"/>
          </p:cNvSpPr>
          <p:nvPr/>
        </p:nvSpPr>
        <p:spPr bwMode="auto">
          <a:xfrm>
            <a:off x="5959475" y="3661365"/>
            <a:ext cx="533400" cy="614362"/>
          </a:xfrm>
          <a:prstGeom prst="rect">
            <a:avLst/>
          </a:prstGeom>
          <a:solidFill>
            <a:srgbClr val="CA5106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err="1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err="1" smtClean="0">
                <a:solidFill>
                  <a:schemeClr val="bg1"/>
                </a:solidFill>
                <a:ea typeface="宋体" pitchFamily="2" charset="-122"/>
              </a:rPr>
              <a:t>i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7848600" y="366136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52" name="Rectangle 69"/>
          <p:cNvSpPr>
            <a:spLocks noChangeArrowheads="1"/>
          </p:cNvSpPr>
          <p:nvPr/>
        </p:nvSpPr>
        <p:spPr bwMode="auto">
          <a:xfrm>
            <a:off x="7254875" y="3661365"/>
            <a:ext cx="6858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n-1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>
            <a:off x="6721475" y="3961402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>
            <a:endCxn id="50" idx="1"/>
          </p:cNvCxnSpPr>
          <p:nvPr/>
        </p:nvCxnSpPr>
        <p:spPr bwMode="auto">
          <a:xfrm flipV="1">
            <a:off x="5197475" y="3968546"/>
            <a:ext cx="7620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>
            <a:off x="3825875" y="3961402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>
            <a:off x="2835275" y="3961402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39"/>
          <p:cNvSpPr>
            <a:spLocks noChangeArrowheads="1"/>
          </p:cNvSpPr>
          <p:nvPr/>
        </p:nvSpPr>
        <p:spPr bwMode="auto">
          <a:xfrm>
            <a:off x="1219200" y="365660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 bwMode="auto">
          <a:xfrm>
            <a:off x="1539875" y="3961402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39"/>
          <p:cNvSpPr>
            <a:spLocks noChangeArrowheads="1"/>
          </p:cNvSpPr>
          <p:nvPr/>
        </p:nvSpPr>
        <p:spPr bwMode="auto">
          <a:xfrm>
            <a:off x="593725" y="4673024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0" name="直接箭头连接符 59"/>
          <p:cNvCxnSpPr>
            <a:stCxn id="59" idx="0"/>
            <a:endCxn id="61" idx="2"/>
          </p:cNvCxnSpPr>
          <p:nvPr/>
        </p:nvCxnSpPr>
        <p:spPr bwMode="auto">
          <a:xfrm rot="5400000" flipH="1" flipV="1">
            <a:off x="804914" y="4449239"/>
            <a:ext cx="401534" cy="4603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44" descr="浅色上对角线"/>
          <p:cNvSpPr>
            <a:spLocks noChangeArrowheads="1"/>
          </p:cNvSpPr>
          <p:nvPr/>
        </p:nvSpPr>
        <p:spPr bwMode="auto">
          <a:xfrm>
            <a:off x="762000" y="3657127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3325812" y="3594690"/>
            <a:ext cx="576263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…</a:t>
            </a: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3906837" y="3072824"/>
            <a:ext cx="6651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ea typeface="宋体" pitchFamily="2" charset="-122"/>
              </a:rPr>
              <a:t>p</a:t>
            </a:r>
            <a:endParaRPr lang="en-US" altLang="zh-CN" sz="3200" dirty="0">
              <a:solidFill>
                <a:srgbClr val="C00000"/>
              </a:solidFill>
              <a:ea typeface="宋体" pitchFamily="2" charset="-122"/>
            </a:endParaRPr>
          </a:p>
        </p:txBody>
      </p:sp>
      <p:cxnSp>
        <p:nvCxnSpPr>
          <p:cNvPr id="67" name="直接箭头连接符 66"/>
          <p:cNvCxnSpPr/>
          <p:nvPr/>
        </p:nvCxnSpPr>
        <p:spPr bwMode="auto">
          <a:xfrm rot="16200000" flipH="1">
            <a:off x="4401503" y="3319520"/>
            <a:ext cx="285431" cy="24923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49"/>
          <p:cNvSpPr txBox="1">
            <a:spLocks noChangeArrowheads="1"/>
          </p:cNvSpPr>
          <p:nvPr/>
        </p:nvSpPr>
        <p:spPr bwMode="auto">
          <a:xfrm>
            <a:off x="685800" y="2335649"/>
            <a:ext cx="8077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407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--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407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借助计数器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j=0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407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寻找下标为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407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i-1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407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的元素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407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5470525" y="4724097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5029200" y="4724097"/>
            <a:ext cx="533400" cy="614362"/>
          </a:xfrm>
          <a:prstGeom prst="rect">
            <a:avLst/>
          </a:prstGeom>
          <a:solidFill>
            <a:srgbClr val="00763B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73" name="曲线连接符 72"/>
          <p:cNvCxnSpPr/>
          <p:nvPr/>
        </p:nvCxnSpPr>
        <p:spPr bwMode="auto">
          <a:xfrm rot="5400000" flipH="1" flipV="1">
            <a:off x="5573503" y="4422684"/>
            <a:ext cx="702097" cy="419098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 Box 35"/>
          <p:cNvSpPr txBox="1">
            <a:spLocks noChangeArrowheads="1"/>
          </p:cNvSpPr>
          <p:nvPr/>
        </p:nvSpPr>
        <p:spPr bwMode="auto">
          <a:xfrm>
            <a:off x="4592637" y="5054025"/>
            <a:ext cx="36036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75" name="Text Box 36"/>
          <p:cNvSpPr txBox="1">
            <a:spLocks noChangeArrowheads="1"/>
          </p:cNvSpPr>
          <p:nvPr/>
        </p:nvSpPr>
        <p:spPr bwMode="auto">
          <a:xfrm>
            <a:off x="6116638" y="4316850"/>
            <a:ext cx="36036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③</a:t>
            </a:r>
          </a:p>
        </p:txBody>
      </p:sp>
      <p:sp>
        <p:nvSpPr>
          <p:cNvPr id="76" name="Text Box 34"/>
          <p:cNvSpPr txBox="1">
            <a:spLocks noChangeArrowheads="1"/>
          </p:cNvSpPr>
          <p:nvPr/>
        </p:nvSpPr>
        <p:spPr bwMode="auto">
          <a:xfrm>
            <a:off x="4343400" y="4837339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ea typeface="宋体" pitchFamily="2" charset="-122"/>
              </a:rPr>
              <a:t>q</a:t>
            </a:r>
            <a:endParaRPr lang="en-US" altLang="zh-CN" sz="3200" dirty="0">
              <a:solidFill>
                <a:srgbClr val="00518E"/>
              </a:solidFill>
              <a:ea typeface="宋体" pitchFamily="2" charset="-122"/>
            </a:endParaRPr>
          </a:p>
        </p:txBody>
      </p:sp>
      <p:cxnSp>
        <p:nvCxnSpPr>
          <p:cNvPr id="77" name="直接箭头连接符 76"/>
          <p:cNvCxnSpPr>
            <a:stCxn id="76" idx="3"/>
            <a:endCxn id="72" idx="1"/>
          </p:cNvCxnSpPr>
          <p:nvPr/>
        </p:nvCxnSpPr>
        <p:spPr bwMode="auto">
          <a:xfrm flipV="1">
            <a:off x="4703763" y="5031278"/>
            <a:ext cx="325437" cy="2820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曲线连接符 77"/>
          <p:cNvCxnSpPr/>
          <p:nvPr/>
        </p:nvCxnSpPr>
        <p:spPr bwMode="auto">
          <a:xfrm rot="16200000" flipH="1">
            <a:off x="4832214" y="4336611"/>
            <a:ext cx="736872" cy="381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Text Box 71"/>
          <p:cNvSpPr txBox="1">
            <a:spLocks noChangeArrowheads="1"/>
          </p:cNvSpPr>
          <p:nvPr/>
        </p:nvSpPr>
        <p:spPr bwMode="auto">
          <a:xfrm>
            <a:off x="4724400" y="4239638"/>
            <a:ext cx="36036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④</a:t>
            </a:r>
          </a:p>
        </p:txBody>
      </p:sp>
      <p:sp>
        <p:nvSpPr>
          <p:cNvPr id="80" name="Text Box 34"/>
          <p:cNvSpPr txBox="1">
            <a:spLocks noChangeArrowheads="1"/>
          </p:cNvSpPr>
          <p:nvPr/>
        </p:nvSpPr>
        <p:spPr bwMode="auto">
          <a:xfrm>
            <a:off x="4638675" y="3021449"/>
            <a:ext cx="390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6" grpId="0"/>
      <p:bldP spid="70" grpId="0" animBg="1"/>
      <p:bldP spid="71" grpId="0" animBg="1"/>
      <p:bldP spid="72" grpId="0" animBg="1"/>
      <p:bldP spid="74" grpId="0"/>
      <p:bldP spid="75" grpId="0"/>
      <p:bldP spid="76" grpId="0"/>
      <p:bldP spid="79" grpId="0"/>
      <p:bldP spid="8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55264" y="5867400"/>
            <a:ext cx="8788736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00763B"/>
                </a:solidFill>
              </a:rPr>
              <a:t>  //</a:t>
            </a:r>
            <a:r>
              <a:rPr lang="zh-CN" altLang="en-US" kern="0" dirty="0" smtClean="0">
                <a:solidFill>
                  <a:srgbClr val="00763B"/>
                </a:solidFill>
              </a:rPr>
              <a:t>若成功找到下标为</a:t>
            </a:r>
            <a:r>
              <a:rPr lang="en-US" altLang="zh-CN" kern="0" dirty="0" smtClean="0">
                <a:solidFill>
                  <a:srgbClr val="00763B"/>
                </a:solidFill>
              </a:rPr>
              <a:t>i-1</a:t>
            </a:r>
            <a:r>
              <a:rPr lang="zh-CN" altLang="en-US" kern="0" dirty="0" smtClean="0">
                <a:solidFill>
                  <a:srgbClr val="00763B"/>
                </a:solidFill>
              </a:rPr>
              <a:t>的结点</a:t>
            </a:r>
            <a:r>
              <a:rPr lang="en-US" altLang="zh-CN" kern="0" dirty="0" smtClean="0">
                <a:solidFill>
                  <a:srgbClr val="00763B"/>
                </a:solidFill>
              </a:rPr>
              <a:t>(p</a:t>
            </a:r>
            <a:r>
              <a:rPr lang="zh-CN" altLang="en-US" kern="0" dirty="0" smtClean="0">
                <a:solidFill>
                  <a:srgbClr val="00763B"/>
                </a:solidFill>
              </a:rPr>
              <a:t>正指向它</a:t>
            </a:r>
            <a:r>
              <a:rPr lang="en-US" altLang="zh-CN" kern="0" dirty="0" smtClean="0">
                <a:solidFill>
                  <a:srgbClr val="00763B"/>
                </a:solidFill>
              </a:rPr>
              <a:t>)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264" y="533400"/>
            <a:ext cx="8788736" cy="6858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>
                <a:solidFill>
                  <a:srgbClr val="00518E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insert_link</a:t>
            </a:r>
            <a:r>
              <a:rPr lang="en-US" altLang="zh-CN" dirty="0" smtClean="0">
                <a:latin typeface="+mj-lt"/>
                <a:ea typeface="黑体" pitchFamily="2" charset="-122"/>
              </a:rPr>
              <a:t>( </a:t>
            </a:r>
            <a:r>
              <a:rPr lang="en-US" altLang="zh-CN" dirty="0" err="1" smtClean="0">
                <a:solidFill>
                  <a:srgbClr val="00518E"/>
                </a:solidFill>
                <a:latin typeface="+mj-lt"/>
                <a:ea typeface="黑体" pitchFamily="2" charset="-122"/>
              </a:rPr>
              <a:t>LinkList</a:t>
            </a:r>
            <a:r>
              <a:rPr lang="en-US" altLang="zh-CN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llist</a:t>
            </a:r>
            <a:r>
              <a:rPr lang="en-US" altLang="zh-CN" dirty="0">
                <a:latin typeface="+mj-lt"/>
                <a:ea typeface="黑体" pitchFamily="2" charset="-122"/>
              </a:rPr>
              <a:t>, </a:t>
            </a:r>
            <a:r>
              <a:rPr lang="en-US" altLang="zh-CN" dirty="0" err="1">
                <a:solidFill>
                  <a:srgbClr val="00518E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i</a:t>
            </a:r>
            <a:r>
              <a:rPr lang="en-US" altLang="zh-CN" dirty="0">
                <a:latin typeface="+mj-lt"/>
                <a:ea typeface="黑体" pitchFamily="2" charset="-122"/>
              </a:rPr>
              <a:t>,  </a:t>
            </a:r>
            <a:r>
              <a:rPr lang="en-US" altLang="zh-CN" dirty="0" err="1">
                <a:solidFill>
                  <a:srgbClr val="00518E"/>
                </a:solidFill>
                <a:latin typeface="+mj-lt"/>
                <a:ea typeface="黑体" pitchFamily="2" charset="-122"/>
              </a:rPr>
              <a:t>DataType</a:t>
            </a:r>
            <a:r>
              <a:rPr lang="en-US" altLang="zh-CN" dirty="0">
                <a:latin typeface="+mj-lt"/>
                <a:ea typeface="黑体" pitchFamily="2" charset="-122"/>
              </a:rPr>
              <a:t> x</a:t>
            </a:r>
            <a:r>
              <a:rPr lang="en-US" altLang="zh-CN" dirty="0" smtClean="0">
                <a:latin typeface="+mj-lt"/>
                <a:ea typeface="黑体" pitchFamily="2" charset="-122"/>
              </a:rPr>
              <a:t>) 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5264" y="1143000"/>
            <a:ext cx="8788736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p, q; </a:t>
            </a:r>
            <a:r>
              <a:rPr lang="en-US" altLang="zh-CN" kern="0" dirty="0" smtClean="0">
                <a:solidFill>
                  <a:srgbClr val="00763B"/>
                </a:solidFill>
              </a:rPr>
              <a:t>//</a:t>
            </a:r>
            <a:r>
              <a:rPr lang="zh-CN" altLang="en-US" kern="0" dirty="0" smtClean="0">
                <a:solidFill>
                  <a:srgbClr val="00763B"/>
                </a:solidFill>
              </a:rPr>
              <a:t>游历指针</a:t>
            </a:r>
            <a:endParaRPr lang="en-US" altLang="zh-CN" kern="0" dirty="0" smtClean="0">
              <a:solidFill>
                <a:srgbClr val="00763B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p=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  </a:t>
            </a:r>
            <a:r>
              <a:rPr lang="en-US" altLang="zh-CN" kern="0" dirty="0" smtClean="0">
                <a:solidFill>
                  <a:srgbClr val="00763B"/>
                </a:solidFill>
              </a:rPr>
              <a:t>//p</a:t>
            </a:r>
            <a:r>
              <a:rPr lang="zh-CN" altLang="en-US" kern="0" dirty="0" smtClean="0">
                <a:solidFill>
                  <a:srgbClr val="00763B"/>
                </a:solidFill>
              </a:rPr>
              <a:t>指向头结点</a:t>
            </a:r>
            <a:r>
              <a:rPr lang="en-US" altLang="zh-CN" kern="0" dirty="0" smtClean="0">
                <a:solidFill>
                  <a:srgbClr val="00763B"/>
                </a:solidFill>
              </a:rPr>
              <a:t>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5264" y="2362200"/>
            <a:ext cx="8788736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/>
              <a:t>  </a:t>
            </a:r>
            <a:r>
              <a:rPr lang="en-US" altLang="zh-CN" sz="3200" kern="0" dirty="0" err="1" smtClean="0"/>
              <a:t>int</a:t>
            </a:r>
            <a:r>
              <a:rPr lang="en-US" altLang="zh-CN" sz="3200" kern="0" dirty="0" smtClean="0"/>
              <a:t> j =0;  </a:t>
            </a:r>
            <a:r>
              <a:rPr lang="en-US" altLang="zh-CN" kern="0" dirty="0" smtClean="0">
                <a:solidFill>
                  <a:srgbClr val="00763B"/>
                </a:solidFill>
              </a:rPr>
              <a:t>//</a:t>
            </a:r>
            <a:r>
              <a:rPr lang="zh-CN" altLang="en-US" kern="0" dirty="0" smtClean="0">
                <a:solidFill>
                  <a:srgbClr val="00763B"/>
                </a:solidFill>
              </a:rPr>
              <a:t>声明计数器</a:t>
            </a:r>
            <a:r>
              <a:rPr lang="en-US" altLang="zh-CN" kern="0" dirty="0" smtClean="0">
                <a:solidFill>
                  <a:srgbClr val="00763B"/>
                </a:solidFill>
              </a:rPr>
              <a:t>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5264" y="2971800"/>
            <a:ext cx="8788736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while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 p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!=NULL&amp;&amp;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j&lt;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  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p= p-&gt;link;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j=j+1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 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5264" y="4191000"/>
            <a:ext cx="8788736" cy="1752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if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 p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==NULL</a:t>
            </a:r>
            <a:r>
              <a:rPr lang="en-US" altLang="zh-CN" sz="3200" kern="0" dirty="0" smtClean="0"/>
              <a:t> || j</a:t>
            </a:r>
            <a:r>
              <a:rPr lang="en-US" altLang="zh-CN" sz="3200" kern="0" dirty="0" smtClean="0"/>
              <a:t>!=</a:t>
            </a:r>
            <a:r>
              <a:rPr lang="en-US" altLang="zh-CN" sz="3200" kern="0" dirty="0" err="1" smtClean="0"/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  <a:endParaRPr lang="en-US" altLang="zh-CN" sz="3200" kern="0" dirty="0" smtClean="0">
              <a:solidFill>
                <a:srgbClr val="00763B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{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(“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=%d is illegal !\n”,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return 0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 }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67200" y="4267200"/>
            <a:ext cx="5105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63B"/>
                </a:solidFill>
              </a:rPr>
              <a:t>//</a:t>
            </a:r>
            <a:r>
              <a:rPr lang="zh-CN" altLang="en-US" kern="0" dirty="0" smtClean="0">
                <a:solidFill>
                  <a:srgbClr val="00763B"/>
                </a:solidFill>
              </a:rPr>
              <a:t>若未找到下标为</a:t>
            </a:r>
            <a:r>
              <a:rPr lang="en-US" altLang="zh-CN" kern="0" dirty="0" smtClean="0">
                <a:solidFill>
                  <a:srgbClr val="00763B"/>
                </a:solidFill>
              </a:rPr>
              <a:t>i-1</a:t>
            </a:r>
            <a:r>
              <a:rPr lang="zh-CN" altLang="en-US" kern="0" dirty="0" smtClean="0">
                <a:solidFill>
                  <a:srgbClr val="00763B"/>
                </a:solidFill>
              </a:rPr>
              <a:t>的元素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22464" y="3099562"/>
            <a:ext cx="4750136" cy="558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763B"/>
                </a:solidFill>
              </a:rPr>
              <a:t>//</a:t>
            </a:r>
            <a:r>
              <a:rPr lang="zh-CN" altLang="en-US" kern="0" dirty="0" smtClean="0">
                <a:solidFill>
                  <a:srgbClr val="00763B"/>
                </a:solidFill>
              </a:rPr>
              <a:t>当计数未达到</a:t>
            </a:r>
            <a:r>
              <a:rPr lang="en-US" altLang="zh-CN" kern="0" dirty="0" smtClean="0">
                <a:solidFill>
                  <a:srgbClr val="00763B"/>
                </a:solidFill>
              </a:rPr>
              <a:t>, </a:t>
            </a:r>
            <a:r>
              <a:rPr lang="zh-CN" altLang="en-US" kern="0" dirty="0" smtClean="0">
                <a:solidFill>
                  <a:srgbClr val="00763B"/>
                </a:solidFill>
              </a:rPr>
              <a:t>指针右移</a:t>
            </a:r>
            <a:endParaRPr lang="en-US" altLang="zh-CN" kern="0" dirty="0" smtClean="0">
              <a:solidFill>
                <a:srgbClr val="00763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  <p:bldP spid="7" grpId="0" animBg="1"/>
      <p:bldP spid="9" grpId="0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534400" cy="7620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q</a:t>
            </a:r>
            <a:r>
              <a:rPr lang="en-US" altLang="zh-CN" dirty="0">
                <a:latin typeface="+mj-lt"/>
                <a:ea typeface="黑体" pitchFamily="2" charset="-122"/>
              </a:rPr>
              <a:t>=(</a:t>
            </a:r>
            <a:r>
              <a:rPr lang="en-US" altLang="zh-CN" dirty="0" err="1">
                <a:latin typeface="+mj-lt"/>
                <a:ea typeface="黑体" pitchFamily="2" charset="-122"/>
              </a:rPr>
              <a:t>PNode</a:t>
            </a:r>
            <a:r>
              <a:rPr lang="en-US" altLang="zh-CN" dirty="0">
                <a:latin typeface="+mj-lt"/>
                <a:ea typeface="黑体" pitchFamily="2" charset="-122"/>
              </a:rPr>
              <a:t>)</a:t>
            </a:r>
            <a:r>
              <a:rPr lang="en-US" altLang="zh-CN" dirty="0" err="1">
                <a:latin typeface="+mj-lt"/>
                <a:ea typeface="黑体" pitchFamily="2" charset="-122"/>
              </a:rPr>
              <a:t>malloc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en-US" altLang="zh-CN" dirty="0" err="1">
                <a:latin typeface="+mj-lt"/>
                <a:ea typeface="黑体" pitchFamily="2" charset="-122"/>
              </a:rPr>
              <a:t>sizeof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en-US" altLang="zh-CN" dirty="0" err="1">
                <a:latin typeface="+mj-lt"/>
                <a:ea typeface="黑体" pitchFamily="2" charset="-122"/>
              </a:rPr>
              <a:t>struct</a:t>
            </a:r>
            <a:r>
              <a:rPr lang="en-US" altLang="zh-CN" dirty="0">
                <a:latin typeface="+mj-lt"/>
                <a:ea typeface="黑体" pitchFamily="2" charset="-122"/>
              </a:rPr>
              <a:t> Node));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09600" y="1752600"/>
            <a:ext cx="85344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if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 q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==NULL)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(“Out of space!\n”);   return 0; 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971800"/>
            <a:ext cx="8534400" cy="3352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else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    q-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&gt;info=x;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q-&gt;link = p-&gt;link 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p-&gt;link = q; }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return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1;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9618" y="3048000"/>
            <a:ext cx="37561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6600"/>
                </a:solidFill>
              </a:rPr>
              <a:t>//</a:t>
            </a:r>
            <a:r>
              <a:rPr lang="zh-CN" altLang="en-US" kern="0" dirty="0" smtClean="0">
                <a:solidFill>
                  <a:srgbClr val="006600"/>
                </a:solidFill>
              </a:rPr>
              <a:t>在</a:t>
            </a:r>
            <a:r>
              <a:rPr lang="en-US" altLang="zh-CN" kern="0" dirty="0" smtClean="0">
                <a:solidFill>
                  <a:srgbClr val="006600"/>
                </a:solidFill>
              </a:rPr>
              <a:t>p</a:t>
            </a:r>
            <a:r>
              <a:rPr lang="zh-CN" altLang="en-US" kern="0" dirty="0" smtClean="0">
                <a:solidFill>
                  <a:srgbClr val="006600"/>
                </a:solidFill>
              </a:rPr>
              <a:t>之后 插入新</a:t>
            </a:r>
            <a:r>
              <a:rPr lang="zh-CN" altLang="en-US" kern="0" dirty="0" smtClean="0">
                <a:solidFill>
                  <a:srgbClr val="006600"/>
                </a:solidFill>
              </a:rPr>
              <a:t>结点</a:t>
            </a:r>
            <a:r>
              <a:rPr lang="en-US" altLang="zh-CN" kern="0" dirty="0" smtClean="0">
                <a:solidFill>
                  <a:srgbClr val="006600"/>
                </a:solidFill>
              </a:rPr>
              <a:t>q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609600"/>
            <a:ext cx="85344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00763B"/>
                </a:solidFill>
              </a:rPr>
              <a:t>//</a:t>
            </a:r>
            <a:r>
              <a:rPr lang="zh-CN" altLang="en-US" kern="0" dirty="0" smtClean="0">
                <a:solidFill>
                  <a:srgbClr val="00763B"/>
                </a:solidFill>
              </a:rPr>
              <a:t>成功找到下标为</a:t>
            </a:r>
            <a:r>
              <a:rPr lang="en-US" altLang="zh-CN" kern="0" dirty="0" smtClean="0">
                <a:solidFill>
                  <a:srgbClr val="00763B"/>
                </a:solidFill>
              </a:rPr>
              <a:t>i-1</a:t>
            </a:r>
            <a:r>
              <a:rPr lang="zh-CN" altLang="en-US" kern="0" dirty="0" smtClean="0">
                <a:solidFill>
                  <a:srgbClr val="00763B"/>
                </a:solidFill>
              </a:rPr>
              <a:t>的结点</a:t>
            </a:r>
            <a:r>
              <a:rPr lang="en-US" altLang="zh-CN" kern="0" dirty="0" smtClean="0">
                <a:solidFill>
                  <a:srgbClr val="00763B"/>
                </a:solidFill>
              </a:rPr>
              <a:t>(p</a:t>
            </a:r>
            <a:r>
              <a:rPr lang="zh-CN" altLang="en-US" kern="0" dirty="0" smtClean="0">
                <a:solidFill>
                  <a:srgbClr val="00763B"/>
                </a:solidFill>
              </a:rPr>
              <a:t>正指向它</a:t>
            </a:r>
            <a:r>
              <a:rPr lang="en-US" altLang="zh-CN" kern="0" dirty="0" smtClean="0">
                <a:solidFill>
                  <a:srgbClr val="00763B"/>
                </a:solidFill>
              </a:rPr>
              <a:t>)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229600" cy="609600"/>
          </a:xfrm>
          <a:noFill/>
          <a:ln/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黑体" pitchFamily="2" charset="-122"/>
              </a:rPr>
              <a:t> 从</a:t>
            </a:r>
            <a:r>
              <a:rPr lang="zh-CN" altLang="en-US" dirty="0">
                <a:ea typeface="黑体" pitchFamily="2" charset="-122"/>
              </a:rPr>
              <a:t>单链表中</a:t>
            </a:r>
            <a:r>
              <a:rPr lang="zh-CN" altLang="en-US" dirty="0" smtClean="0">
                <a:ea typeface="黑体" pitchFamily="2" charset="-122"/>
              </a:rPr>
              <a:t>删除第</a:t>
            </a:r>
            <a:r>
              <a:rPr lang="en-US" altLang="zh-CN" dirty="0" smtClean="0">
                <a:ea typeface="黑体" pitchFamily="2" charset="-122"/>
              </a:rPr>
              <a:t>1</a:t>
            </a:r>
            <a:r>
              <a:rPr lang="zh-CN" altLang="en-US" dirty="0" smtClean="0">
                <a:ea typeface="黑体" pitchFamily="2" charset="-122"/>
              </a:rPr>
              <a:t>个值为</a:t>
            </a:r>
            <a:r>
              <a:rPr lang="en-US" altLang="zh-CN" dirty="0" smtClean="0">
                <a:ea typeface="黑体" pitchFamily="2" charset="-122"/>
              </a:rPr>
              <a:t>x</a:t>
            </a:r>
            <a:r>
              <a:rPr lang="zh-CN" altLang="en-US" dirty="0" smtClean="0">
                <a:ea typeface="黑体" pitchFamily="2" charset="-122"/>
              </a:rPr>
              <a:t>的结点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1600200"/>
            <a:ext cx="83820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/>
              <a:t>1. </a:t>
            </a:r>
            <a:r>
              <a:rPr lang="zh-CN" altLang="en-US" sz="3200" dirty="0"/>
              <a:t>遍历，查找</a:t>
            </a:r>
            <a:r>
              <a:rPr lang="en-US" altLang="zh-CN" sz="3200" dirty="0"/>
              <a:t>x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地址</a:t>
            </a:r>
            <a:r>
              <a:rPr lang="zh-CN" altLang="en-US" sz="3200" dirty="0"/>
              <a:t>为</a:t>
            </a:r>
            <a:r>
              <a:rPr lang="en-US" altLang="zh-CN" sz="3200" dirty="0"/>
              <a:t>q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，其前驱</a:t>
            </a:r>
            <a:r>
              <a:rPr lang="en-US" altLang="zh-CN" sz="3200" dirty="0"/>
              <a:t>p</a:t>
            </a:r>
            <a:r>
              <a:rPr lang="zh-CN" altLang="en-US" sz="3200" dirty="0"/>
              <a:t>；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0" y="2209800"/>
            <a:ext cx="838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/>
              <a:t>2. </a:t>
            </a:r>
            <a:r>
              <a:rPr lang="zh-CN" altLang="en-US" sz="3200" dirty="0" smtClean="0"/>
              <a:t>从链表中删除</a:t>
            </a:r>
            <a:r>
              <a:rPr lang="en-US" altLang="zh-CN" sz="3200" dirty="0" smtClean="0"/>
              <a:t>x</a:t>
            </a:r>
            <a:endParaRPr lang="zh-CN" altLang="en-US" sz="320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62000" y="2895600"/>
            <a:ext cx="83820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/>
              <a:t>3. </a:t>
            </a:r>
            <a:r>
              <a:rPr lang="zh-CN" altLang="en-US" sz="3200" dirty="0"/>
              <a:t>释放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结点占用</a:t>
            </a:r>
            <a:r>
              <a:rPr lang="zh-CN" altLang="en-US" sz="3200" dirty="0"/>
              <a:t>的内存空间；</a:t>
            </a: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6. </a:t>
            </a:r>
            <a:r>
              <a:rPr lang="zh-CN" altLang="en-US" dirty="0" smtClean="0">
                <a:ea typeface="黑体" pitchFamily="2" charset="-122"/>
              </a:rPr>
              <a:t>删除元素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1812925" y="408474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>
            <a:off x="2133600" y="4389542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136525" y="4084742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838200" y="4389542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4" descr="浅色上对角线"/>
          <p:cNvSpPr>
            <a:spLocks noChangeArrowheads="1"/>
          </p:cNvSpPr>
          <p:nvPr/>
        </p:nvSpPr>
        <p:spPr bwMode="auto">
          <a:xfrm>
            <a:off x="1355725" y="4085267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3108325" y="4085739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40"/>
          <p:cNvSpPr>
            <a:spLocks noChangeArrowheads="1"/>
          </p:cNvSpPr>
          <p:nvPr/>
        </p:nvSpPr>
        <p:spPr bwMode="auto">
          <a:xfrm>
            <a:off x="2667000" y="4085739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0" name="Rectangle 59"/>
          <p:cNvSpPr>
            <a:spLocks noChangeArrowheads="1"/>
          </p:cNvSpPr>
          <p:nvPr/>
        </p:nvSpPr>
        <p:spPr bwMode="auto">
          <a:xfrm>
            <a:off x="4403725" y="4085739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60"/>
          <p:cNvSpPr>
            <a:spLocks noChangeArrowheads="1"/>
          </p:cNvSpPr>
          <p:nvPr/>
        </p:nvSpPr>
        <p:spPr bwMode="auto">
          <a:xfrm>
            <a:off x="3962400" y="4085739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52" name="Rectangle 62"/>
          <p:cNvSpPr>
            <a:spLocks noChangeArrowheads="1"/>
          </p:cNvSpPr>
          <p:nvPr/>
        </p:nvSpPr>
        <p:spPr bwMode="auto">
          <a:xfrm>
            <a:off x="5699125" y="4090502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63"/>
          <p:cNvSpPr>
            <a:spLocks noChangeArrowheads="1"/>
          </p:cNvSpPr>
          <p:nvPr/>
        </p:nvSpPr>
        <p:spPr bwMode="auto">
          <a:xfrm>
            <a:off x="5257800" y="4090502"/>
            <a:ext cx="533400" cy="614362"/>
          </a:xfrm>
          <a:prstGeom prst="rect">
            <a:avLst/>
          </a:prstGeom>
          <a:solidFill>
            <a:srgbClr val="CA5106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4" name="Rectangle 65"/>
          <p:cNvSpPr>
            <a:spLocks noChangeArrowheads="1"/>
          </p:cNvSpPr>
          <p:nvPr/>
        </p:nvSpPr>
        <p:spPr bwMode="auto">
          <a:xfrm>
            <a:off x="6994525" y="4090502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66"/>
          <p:cNvSpPr>
            <a:spLocks noChangeArrowheads="1"/>
          </p:cNvSpPr>
          <p:nvPr/>
        </p:nvSpPr>
        <p:spPr bwMode="auto">
          <a:xfrm>
            <a:off x="6553200" y="4090502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8289925" y="4090502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57" name="Rectangle 69"/>
          <p:cNvSpPr>
            <a:spLocks noChangeArrowheads="1"/>
          </p:cNvSpPr>
          <p:nvPr/>
        </p:nvSpPr>
        <p:spPr bwMode="auto">
          <a:xfrm>
            <a:off x="7848600" y="4090502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58" name="直接箭头连接符 57"/>
          <p:cNvCxnSpPr>
            <a:endCxn id="57" idx="1"/>
          </p:cNvCxnSpPr>
          <p:nvPr/>
        </p:nvCxnSpPr>
        <p:spPr bwMode="auto">
          <a:xfrm>
            <a:off x="7315200" y="4390539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>
            <a:endCxn id="55" idx="1"/>
          </p:cNvCxnSpPr>
          <p:nvPr/>
        </p:nvCxnSpPr>
        <p:spPr bwMode="auto">
          <a:xfrm>
            <a:off x="6019800" y="4390539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>
            <a:off x="3429000" y="4390539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endCxn id="51" idx="1"/>
          </p:cNvCxnSpPr>
          <p:nvPr/>
        </p:nvCxnSpPr>
        <p:spPr bwMode="auto">
          <a:xfrm>
            <a:off x="3429000" y="4390539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>
            <a:off x="4724400" y="440990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5165725" y="4999142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4" name="直接箭头连接符 63"/>
          <p:cNvCxnSpPr/>
          <p:nvPr/>
        </p:nvCxnSpPr>
        <p:spPr bwMode="auto">
          <a:xfrm rot="5400000" flipH="1" flipV="1">
            <a:off x="5302303" y="4878442"/>
            <a:ext cx="482495" cy="1142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ectangle 39"/>
          <p:cNvSpPr>
            <a:spLocks noChangeArrowheads="1"/>
          </p:cNvSpPr>
          <p:nvPr/>
        </p:nvSpPr>
        <p:spPr bwMode="auto">
          <a:xfrm>
            <a:off x="3810000" y="50244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 bwMode="auto">
          <a:xfrm rot="5400000" flipH="1" flipV="1">
            <a:off x="3946578" y="4878442"/>
            <a:ext cx="482495" cy="1142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曲线连接符 69"/>
          <p:cNvCxnSpPr>
            <a:endCxn id="55" idx="0"/>
          </p:cNvCxnSpPr>
          <p:nvPr/>
        </p:nvCxnSpPr>
        <p:spPr bwMode="auto">
          <a:xfrm flipV="1">
            <a:off x="4648200" y="4090502"/>
            <a:ext cx="2171700" cy="375240"/>
          </a:xfrm>
          <a:prstGeom prst="curvedConnector4">
            <a:avLst>
              <a:gd name="adj1" fmla="val 6089"/>
              <a:gd name="adj2" fmla="val 229011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build="p"/>
      <p:bldP spid="4" grpId="0" animBg="1"/>
      <p:bldP spid="2" grpId="0" animBg="1"/>
      <p:bldP spid="3" grpId="0" animBg="1"/>
      <p:bldP spid="52" grpId="0" animBg="1"/>
      <p:bldP spid="53" grpId="0" animBg="1"/>
      <p:bldP spid="63" grpId="0" animBg="1"/>
      <p:bldP spid="63" grpId="1" animBg="1"/>
      <p:bldP spid="6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6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81000" y="457200"/>
            <a:ext cx="8763000" cy="6096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>
                <a:solidFill>
                  <a:srgbClr val="00518E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deleteV_link</a:t>
            </a:r>
            <a:r>
              <a:rPr lang="en-US" altLang="zh-CN" dirty="0" smtClean="0">
                <a:latin typeface="+mj-lt"/>
                <a:ea typeface="黑体" pitchFamily="2" charset="-122"/>
              </a:rPr>
              <a:t>( </a:t>
            </a:r>
            <a:r>
              <a:rPr lang="en-US" altLang="zh-CN" dirty="0" err="1" smtClean="0">
                <a:solidFill>
                  <a:srgbClr val="00518E"/>
                </a:solidFill>
                <a:latin typeface="+mj-lt"/>
                <a:ea typeface="黑体" pitchFamily="2" charset="-122"/>
              </a:rPr>
              <a:t>LinkList</a:t>
            </a:r>
            <a:r>
              <a:rPr lang="en-US" altLang="zh-CN" dirty="0" smtClean="0">
                <a:solidFill>
                  <a:srgbClr val="00518E"/>
                </a:solidFill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llist</a:t>
            </a:r>
            <a:r>
              <a:rPr lang="en-US" altLang="zh-CN" dirty="0">
                <a:latin typeface="+mj-lt"/>
                <a:ea typeface="黑体" pitchFamily="2" charset="-122"/>
              </a:rPr>
              <a:t>, </a:t>
            </a:r>
            <a:r>
              <a:rPr lang="en-US" altLang="zh-CN" dirty="0" err="1">
                <a:solidFill>
                  <a:srgbClr val="00518E"/>
                </a:solidFill>
                <a:latin typeface="+mj-lt"/>
                <a:ea typeface="黑体" pitchFamily="2" charset="-122"/>
              </a:rPr>
              <a:t>DataType</a:t>
            </a:r>
            <a:r>
              <a:rPr lang="en-US" altLang="zh-CN" dirty="0">
                <a:solidFill>
                  <a:srgbClr val="00518E"/>
                </a:solidFill>
                <a:latin typeface="+mj-lt"/>
                <a:ea typeface="黑体" pitchFamily="2" charset="-122"/>
              </a:rPr>
              <a:t> </a:t>
            </a:r>
            <a:r>
              <a:rPr lang="en-US" altLang="zh-CN" dirty="0">
                <a:latin typeface="+mj-lt"/>
                <a:ea typeface="黑体" pitchFamily="2" charset="-122"/>
              </a:rPr>
              <a:t>x</a:t>
            </a:r>
            <a:r>
              <a:rPr lang="en-US" altLang="zh-CN" dirty="0" smtClean="0">
                <a:latin typeface="+mj-lt"/>
                <a:ea typeface="黑体" pitchFamily="2" charset="-122"/>
              </a:rPr>
              <a:t>)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3" name="Rectangle 16"/>
          <p:cNvSpPr txBox="1">
            <a:spLocks noChangeArrowheads="1"/>
          </p:cNvSpPr>
          <p:nvPr/>
        </p:nvSpPr>
        <p:spPr bwMode="auto">
          <a:xfrm>
            <a:off x="381000" y="990600"/>
            <a:ext cx="8763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p=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, q; </a:t>
            </a:r>
          </a:p>
        </p:txBody>
      </p:sp>
      <p:sp>
        <p:nvSpPr>
          <p:cNvPr id="4" name="Rectangle 16"/>
          <p:cNvSpPr txBox="1">
            <a:spLocks noChangeArrowheads="1"/>
          </p:cNvSpPr>
          <p:nvPr/>
        </p:nvSpPr>
        <p:spPr bwMode="auto">
          <a:xfrm>
            <a:off x="381000" y="1600200"/>
            <a:ext cx="87630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while(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p-&gt;link !=NULL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&amp;&amp;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p-&gt;link-&gt;info !=x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  p= p-&gt;link;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5" name="Rectangle 16"/>
          <p:cNvSpPr txBox="1">
            <a:spLocks noChangeArrowheads="1"/>
          </p:cNvSpPr>
          <p:nvPr/>
        </p:nvSpPr>
        <p:spPr bwMode="auto">
          <a:xfrm>
            <a:off x="381000" y="2667000"/>
            <a:ext cx="87630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if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 p-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&gt;link ==NULL)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(“x does not exist! \n”);    return 0; }</a:t>
            </a:r>
          </a:p>
        </p:txBody>
      </p:sp>
      <p:sp>
        <p:nvSpPr>
          <p:cNvPr id="6" name="Rectangle 16"/>
          <p:cNvSpPr txBox="1">
            <a:spLocks noChangeArrowheads="1"/>
          </p:cNvSpPr>
          <p:nvPr/>
        </p:nvSpPr>
        <p:spPr bwMode="auto">
          <a:xfrm>
            <a:off x="381000" y="3733800"/>
            <a:ext cx="8763000" cy="2895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else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  q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= p-&gt;link;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p-&gt;link = q-&gt;link; </a:t>
            </a:r>
            <a:endParaRPr lang="en-US" altLang="zh-CN" sz="3200" kern="0" dirty="0" smtClean="0">
              <a:solidFill>
                <a:srgbClr val="006600"/>
              </a:solidFill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free(q);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return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1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 }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2400" y="2092804"/>
            <a:ext cx="27174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6600"/>
                </a:solidFill>
              </a:rPr>
              <a:t>//</a:t>
            </a:r>
            <a:r>
              <a:rPr lang="zh-CN" altLang="en-US" kern="0" dirty="0" smtClean="0">
                <a:solidFill>
                  <a:srgbClr val="006600"/>
                </a:solidFill>
              </a:rPr>
              <a:t>从头开始寻找</a:t>
            </a:r>
            <a:r>
              <a:rPr lang="en-US" altLang="zh-CN" kern="0" dirty="0" smtClean="0">
                <a:solidFill>
                  <a:srgbClr val="006600"/>
                </a:solidFill>
              </a:rPr>
              <a:t>x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24000" y="3733800"/>
            <a:ext cx="41745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6600"/>
                </a:solidFill>
              </a:rPr>
              <a:t>//</a:t>
            </a:r>
            <a:r>
              <a:rPr lang="zh-CN" altLang="en-US" kern="0" dirty="0" smtClean="0">
                <a:solidFill>
                  <a:srgbClr val="006600"/>
                </a:solidFill>
              </a:rPr>
              <a:t>找到</a:t>
            </a:r>
            <a:r>
              <a:rPr lang="en-US" altLang="zh-CN" kern="0" dirty="0" smtClean="0">
                <a:solidFill>
                  <a:srgbClr val="006600"/>
                </a:solidFill>
              </a:rPr>
              <a:t>x</a:t>
            </a:r>
            <a:r>
              <a:rPr lang="zh-CN" altLang="en-US" kern="0" dirty="0" smtClean="0">
                <a:solidFill>
                  <a:srgbClr val="006600"/>
                </a:solidFill>
              </a:rPr>
              <a:t>，且</a:t>
            </a:r>
            <a:r>
              <a:rPr lang="en-US" altLang="zh-CN" kern="0" dirty="0" smtClean="0">
                <a:solidFill>
                  <a:srgbClr val="006600"/>
                </a:solidFill>
              </a:rPr>
              <a:t>p</a:t>
            </a:r>
            <a:r>
              <a:rPr lang="zh-CN" altLang="en-US" kern="0" dirty="0" smtClean="0">
                <a:solidFill>
                  <a:srgbClr val="006600"/>
                </a:solidFill>
              </a:rPr>
              <a:t>指向</a:t>
            </a:r>
            <a:r>
              <a:rPr lang="en-US" altLang="zh-CN" kern="0" dirty="0" smtClean="0">
                <a:solidFill>
                  <a:srgbClr val="006600"/>
                </a:solidFill>
              </a:rPr>
              <a:t>x</a:t>
            </a:r>
            <a:r>
              <a:rPr lang="zh-CN" altLang="en-US" kern="0" dirty="0" smtClean="0">
                <a:solidFill>
                  <a:srgbClr val="006600"/>
                </a:solidFill>
              </a:rPr>
              <a:t>的前驱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21589" y="2667000"/>
            <a:ext cx="27174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6600"/>
                </a:solidFill>
              </a:rPr>
              <a:t>//</a:t>
            </a:r>
            <a:r>
              <a:rPr lang="zh-CN" altLang="en-US" kern="0" dirty="0" smtClean="0">
                <a:solidFill>
                  <a:srgbClr val="006600"/>
                </a:solidFill>
              </a:rPr>
              <a:t>判断是否找到</a:t>
            </a:r>
            <a:r>
              <a:rPr lang="en-US" altLang="zh-CN" kern="0" dirty="0" smtClean="0">
                <a:solidFill>
                  <a:srgbClr val="006600"/>
                </a:solidFill>
              </a:rPr>
              <a:t>x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419600" y="4724400"/>
            <a:ext cx="130195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6600"/>
                </a:solidFill>
              </a:rPr>
              <a:t>//</a:t>
            </a:r>
            <a:r>
              <a:rPr lang="zh-CN" altLang="en-US" kern="0" dirty="0" smtClean="0">
                <a:solidFill>
                  <a:srgbClr val="006600"/>
                </a:solidFill>
              </a:rPr>
              <a:t>删除</a:t>
            </a:r>
            <a:r>
              <a:rPr lang="en-US" altLang="zh-CN" kern="0" dirty="0" smtClean="0">
                <a:solidFill>
                  <a:srgbClr val="006600"/>
                </a:solidFill>
              </a:rPr>
              <a:t>q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39775" y="2286000"/>
            <a:ext cx="7489825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/>
              <a:t>2. </a:t>
            </a:r>
            <a:r>
              <a:rPr lang="zh-CN" altLang="en-US" sz="3200" dirty="0" smtClean="0"/>
              <a:t>删除</a:t>
            </a:r>
            <a:r>
              <a:rPr lang="en-US" altLang="zh-CN" sz="3200" dirty="0" smtClean="0"/>
              <a:t>p</a:t>
            </a:r>
            <a:endParaRPr lang="zh-CN" altLang="en-US" sz="3200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39775" y="1676400"/>
            <a:ext cx="7489825" cy="660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/>
              <a:t>1. </a:t>
            </a:r>
            <a:r>
              <a:rPr lang="zh-CN" altLang="en-US" sz="3200" dirty="0"/>
              <a:t>找到</a:t>
            </a:r>
            <a:r>
              <a:rPr lang="en-US" altLang="zh-CN" sz="3200" dirty="0"/>
              <a:t>p</a:t>
            </a:r>
            <a:r>
              <a:rPr lang="zh-CN" altLang="en-US" sz="3200" dirty="0"/>
              <a:t>的前驱</a:t>
            </a:r>
            <a:r>
              <a:rPr lang="en-US" altLang="zh-CN" sz="3200" dirty="0"/>
              <a:t>p1</a:t>
            </a:r>
            <a:r>
              <a:rPr lang="zh-CN" altLang="en-US" sz="3200" dirty="0"/>
              <a:t>；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39775" y="2895600"/>
            <a:ext cx="7489825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/>
              <a:t>3. </a:t>
            </a:r>
            <a:r>
              <a:rPr lang="zh-CN" altLang="en-US" sz="3200" dirty="0"/>
              <a:t>释放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所指结点占用</a:t>
            </a:r>
            <a:r>
              <a:rPr lang="zh-CN" altLang="en-US" sz="3200" dirty="0"/>
              <a:t>的内存空间；</a:t>
            </a: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6. </a:t>
            </a:r>
            <a:r>
              <a:rPr lang="zh-CN" altLang="en-US" dirty="0" smtClean="0">
                <a:ea typeface="黑体" pitchFamily="2" charset="-122"/>
              </a:rPr>
              <a:t>删除元素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5"/>
          <p:cNvSpPr txBox="1">
            <a:spLocks noChangeArrowheads="1"/>
          </p:cNvSpPr>
          <p:nvPr/>
        </p:nvSpPr>
        <p:spPr bwMode="auto">
          <a:xfrm>
            <a:off x="228600" y="9906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从单链表中删除指针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指向的结点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812925" y="4298209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2133600" y="4603009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136525" y="4298209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838200" y="4603009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4" descr="浅色上对角线"/>
          <p:cNvSpPr>
            <a:spLocks noChangeArrowheads="1"/>
          </p:cNvSpPr>
          <p:nvPr/>
        </p:nvSpPr>
        <p:spPr bwMode="auto">
          <a:xfrm>
            <a:off x="1355725" y="4298734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3108325" y="4299206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40"/>
          <p:cNvSpPr>
            <a:spLocks noChangeArrowheads="1"/>
          </p:cNvSpPr>
          <p:nvPr/>
        </p:nvSpPr>
        <p:spPr bwMode="auto">
          <a:xfrm>
            <a:off x="2667000" y="4299206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6" name="Rectangle 59"/>
          <p:cNvSpPr>
            <a:spLocks noChangeArrowheads="1"/>
          </p:cNvSpPr>
          <p:nvPr/>
        </p:nvSpPr>
        <p:spPr bwMode="auto">
          <a:xfrm>
            <a:off x="4403725" y="4299206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Rectangle 60"/>
          <p:cNvSpPr>
            <a:spLocks noChangeArrowheads="1"/>
          </p:cNvSpPr>
          <p:nvPr/>
        </p:nvSpPr>
        <p:spPr bwMode="auto">
          <a:xfrm>
            <a:off x="3962400" y="4299206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58" name="Rectangle 62"/>
          <p:cNvSpPr>
            <a:spLocks noChangeArrowheads="1"/>
          </p:cNvSpPr>
          <p:nvPr/>
        </p:nvSpPr>
        <p:spPr bwMode="auto">
          <a:xfrm>
            <a:off x="5699125" y="430396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Rectangle 63"/>
          <p:cNvSpPr>
            <a:spLocks noChangeArrowheads="1"/>
          </p:cNvSpPr>
          <p:nvPr/>
        </p:nvSpPr>
        <p:spPr bwMode="auto">
          <a:xfrm>
            <a:off x="5257800" y="4303969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0" name="Rectangle 65"/>
          <p:cNvSpPr>
            <a:spLocks noChangeArrowheads="1"/>
          </p:cNvSpPr>
          <p:nvPr/>
        </p:nvSpPr>
        <p:spPr bwMode="auto">
          <a:xfrm>
            <a:off x="6994525" y="430396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Rectangle 66"/>
          <p:cNvSpPr>
            <a:spLocks noChangeArrowheads="1"/>
          </p:cNvSpPr>
          <p:nvPr/>
        </p:nvSpPr>
        <p:spPr bwMode="auto">
          <a:xfrm>
            <a:off x="6553200" y="4303969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62" name="Rectangle 68"/>
          <p:cNvSpPr>
            <a:spLocks noChangeArrowheads="1"/>
          </p:cNvSpPr>
          <p:nvPr/>
        </p:nvSpPr>
        <p:spPr bwMode="auto">
          <a:xfrm>
            <a:off x="8289925" y="430396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63" name="Rectangle 69"/>
          <p:cNvSpPr>
            <a:spLocks noChangeArrowheads="1"/>
          </p:cNvSpPr>
          <p:nvPr/>
        </p:nvSpPr>
        <p:spPr bwMode="auto">
          <a:xfrm>
            <a:off x="7848600" y="4303969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64" name="直接箭头连接符 63"/>
          <p:cNvCxnSpPr>
            <a:endCxn id="63" idx="1"/>
          </p:cNvCxnSpPr>
          <p:nvPr/>
        </p:nvCxnSpPr>
        <p:spPr bwMode="auto">
          <a:xfrm>
            <a:off x="7315200" y="4604006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直接箭头连接符 64"/>
          <p:cNvCxnSpPr>
            <a:endCxn id="61" idx="1"/>
          </p:cNvCxnSpPr>
          <p:nvPr/>
        </p:nvCxnSpPr>
        <p:spPr bwMode="auto">
          <a:xfrm>
            <a:off x="6019800" y="4604006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>
            <a:off x="3429000" y="4604006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直接箭头连接符 66"/>
          <p:cNvCxnSpPr>
            <a:endCxn id="57" idx="1"/>
          </p:cNvCxnSpPr>
          <p:nvPr/>
        </p:nvCxnSpPr>
        <p:spPr bwMode="auto">
          <a:xfrm>
            <a:off x="3429000" y="4604006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 Box 34"/>
          <p:cNvSpPr txBox="1">
            <a:spLocks noChangeArrowheads="1"/>
          </p:cNvSpPr>
          <p:nvPr/>
        </p:nvSpPr>
        <p:spPr bwMode="auto">
          <a:xfrm>
            <a:off x="5029200" y="3785175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p</a:t>
            </a:r>
          </a:p>
        </p:txBody>
      </p:sp>
      <p:cxnSp>
        <p:nvCxnSpPr>
          <p:cNvPr id="69" name="直接箭头连接符 68"/>
          <p:cNvCxnSpPr>
            <a:stCxn id="68" idx="3"/>
          </p:cNvCxnSpPr>
          <p:nvPr/>
        </p:nvCxnSpPr>
        <p:spPr bwMode="auto">
          <a:xfrm>
            <a:off x="5389563" y="4007320"/>
            <a:ext cx="96837" cy="29188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 Box 34"/>
          <p:cNvSpPr txBox="1">
            <a:spLocks noChangeArrowheads="1"/>
          </p:cNvSpPr>
          <p:nvPr/>
        </p:nvSpPr>
        <p:spPr bwMode="auto">
          <a:xfrm>
            <a:off x="3525837" y="3785175"/>
            <a:ext cx="6651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ea typeface="宋体" pitchFamily="2" charset="-122"/>
              </a:rPr>
              <a:t>p1</a:t>
            </a:r>
            <a:endParaRPr lang="en-US" altLang="zh-CN" sz="3200" dirty="0">
              <a:solidFill>
                <a:srgbClr val="C00000"/>
              </a:solidFill>
              <a:ea typeface="宋体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16200000" flipH="1">
            <a:off x="4020503" y="4031871"/>
            <a:ext cx="285431" cy="24923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曲线连接符 71"/>
          <p:cNvCxnSpPr>
            <a:endCxn id="61" idx="2"/>
          </p:cNvCxnSpPr>
          <p:nvPr/>
        </p:nvCxnSpPr>
        <p:spPr bwMode="auto">
          <a:xfrm>
            <a:off x="4648200" y="4623375"/>
            <a:ext cx="2171700" cy="294956"/>
          </a:xfrm>
          <a:prstGeom prst="curvedConnector4">
            <a:avLst>
              <a:gd name="adj1" fmla="val 25285"/>
              <a:gd name="adj2" fmla="val 282360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>
            <a:off x="4724400" y="46233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  <p:bldP spid="58" grpId="0" animBg="1"/>
      <p:bldP spid="59" grpId="0" animBg="1"/>
      <p:bldP spid="68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2.1 </a:t>
            </a:r>
            <a:r>
              <a:rPr lang="zh-CN" altLang="en-US" dirty="0">
                <a:ea typeface="黑体" pitchFamily="2" charset="-122"/>
              </a:rPr>
              <a:t>线性表的基本概念</a:t>
            </a:r>
          </a:p>
        </p:txBody>
      </p:sp>
      <p:sp>
        <p:nvSpPr>
          <p:cNvPr id="50180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85800" y="1676400"/>
            <a:ext cx="8153400" cy="643061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表</a:t>
            </a:r>
            <a:r>
              <a:rPr lang="zh-CN" altLang="en-US" sz="3200" dirty="0"/>
              <a:t>中元素个数为表的</a:t>
            </a:r>
            <a:r>
              <a:rPr lang="zh-CN" altLang="en-US" sz="3200" dirty="0">
                <a:solidFill>
                  <a:srgbClr val="003399"/>
                </a:solidFill>
              </a:rPr>
              <a:t>长度</a:t>
            </a:r>
            <a:r>
              <a:rPr lang="zh-CN" altLang="en-US" sz="3200" dirty="0" smtClean="0">
                <a:solidFill>
                  <a:srgbClr val="003399"/>
                </a:solidFill>
              </a:rPr>
              <a:t>；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75000"/>
              <a:buFont typeface="Wingdings" pitchFamily="2" charset="2"/>
              <a:buChar char="p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线性表：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通常表示为</a:t>
            </a:r>
            <a:r>
              <a:rPr lang="en-US" altLang="zh-CN" sz="3200" dirty="0" smtClean="0"/>
              <a:t>L=(k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, k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, …, </a:t>
            </a:r>
            <a:r>
              <a:rPr lang="en-US" altLang="zh-CN" sz="3200" dirty="0" err="1" smtClean="0"/>
              <a:t>k</a:t>
            </a:r>
            <a:r>
              <a:rPr lang="en-US" altLang="zh-CN" sz="3200" baseline="-25000" dirty="0" err="1" smtClean="0"/>
              <a:t>n</a:t>
            </a:r>
            <a:r>
              <a:rPr lang="en-US" altLang="zh-CN" sz="3200" dirty="0" smtClean="0"/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5800" y="2362200"/>
            <a:ext cx="8153400" cy="643061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长度</a:t>
            </a:r>
            <a:r>
              <a:rPr lang="zh-CN" altLang="en-US" sz="3200" dirty="0"/>
              <a:t>为</a:t>
            </a:r>
            <a:r>
              <a:rPr lang="en-US" altLang="zh-CN" sz="3200" dirty="0"/>
              <a:t>0</a:t>
            </a:r>
            <a:r>
              <a:rPr lang="zh-CN" altLang="en-US" sz="3200" dirty="0"/>
              <a:t>的表为</a:t>
            </a:r>
            <a:r>
              <a:rPr lang="zh-CN" altLang="en-US" sz="3200" dirty="0">
                <a:solidFill>
                  <a:srgbClr val="003399"/>
                </a:solidFill>
              </a:rPr>
              <a:t>空表</a:t>
            </a:r>
            <a:r>
              <a:rPr lang="zh-CN" altLang="en-US" sz="3200" dirty="0" smtClean="0">
                <a:solidFill>
                  <a:srgbClr val="003399"/>
                </a:solidFill>
              </a:rPr>
              <a:t>；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85800" y="3048000"/>
            <a:ext cx="8153400" cy="1323439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-- k</a:t>
            </a:r>
            <a:r>
              <a:rPr lang="en-US" altLang="zh-CN" sz="3200" baseline="-25000" dirty="0" smtClean="0"/>
              <a:t>0</a:t>
            </a:r>
            <a:r>
              <a:rPr lang="zh-CN" altLang="en-US" sz="3200" dirty="0"/>
              <a:t>是第一个元素</a:t>
            </a:r>
            <a:r>
              <a:rPr lang="zh-CN" altLang="en-US" sz="3200" dirty="0" smtClean="0"/>
              <a:t>，无前驱，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3200" dirty="0" smtClean="0"/>
              <a:t>   称为 </a:t>
            </a:r>
            <a:r>
              <a:rPr lang="zh-CN" altLang="en-US" sz="3200" dirty="0" smtClean="0">
                <a:solidFill>
                  <a:srgbClr val="003399"/>
                </a:solidFill>
              </a:rPr>
              <a:t>首元素；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85800" y="4416414"/>
            <a:ext cx="8153400" cy="1323439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-- </a:t>
            </a:r>
            <a:r>
              <a:rPr lang="en-US" altLang="zh-CN" sz="3200" dirty="0" err="1" smtClean="0"/>
              <a:t>k</a:t>
            </a:r>
            <a:r>
              <a:rPr lang="en-US" altLang="zh-CN" sz="3200" baseline="-25000" dirty="0" err="1" smtClean="0"/>
              <a:t>n</a:t>
            </a:r>
            <a:r>
              <a:rPr lang="zh-CN" altLang="en-US" sz="3200" dirty="0"/>
              <a:t>是最后一个元素</a:t>
            </a:r>
            <a:r>
              <a:rPr lang="zh-CN" altLang="en-US" sz="3200" dirty="0" smtClean="0"/>
              <a:t>，无后继，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称为</a:t>
            </a:r>
            <a:r>
              <a:rPr lang="zh-CN" altLang="en-US" sz="3200" dirty="0" smtClean="0">
                <a:solidFill>
                  <a:srgbClr val="003366"/>
                </a:solidFill>
              </a:rPr>
              <a:t> </a:t>
            </a:r>
            <a:r>
              <a:rPr lang="zh-CN" altLang="en-US" sz="3200" dirty="0">
                <a:solidFill>
                  <a:srgbClr val="003399"/>
                </a:solidFill>
              </a:rPr>
              <a:t>尾元素；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nimBg="1"/>
      <p:bldP spid="9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229600" cy="1828800"/>
          </a:xfrm>
          <a:noFill/>
          <a:ln/>
        </p:spPr>
        <p:txBody>
          <a:bodyPr/>
          <a:lstStyle/>
          <a:p>
            <a:r>
              <a:rPr lang="zh-CN" altLang="en-US" dirty="0">
                <a:solidFill>
                  <a:srgbClr val="00518E"/>
                </a:solidFill>
                <a:ea typeface="黑体" pitchFamily="2" charset="-122"/>
              </a:rPr>
              <a:t>在单链表中查找第一个值为</a:t>
            </a:r>
            <a:r>
              <a:rPr lang="en-US" altLang="zh-CN" dirty="0">
                <a:solidFill>
                  <a:srgbClr val="00518E"/>
                </a:solidFill>
                <a:ea typeface="黑体" pitchFamily="2" charset="-122"/>
              </a:rPr>
              <a:t>x</a:t>
            </a:r>
            <a:r>
              <a:rPr lang="zh-CN" altLang="en-US" dirty="0">
                <a:solidFill>
                  <a:srgbClr val="00518E"/>
                </a:solidFill>
                <a:ea typeface="黑体" pitchFamily="2" charset="-122"/>
              </a:rPr>
              <a:t>的元素</a:t>
            </a:r>
            <a:r>
              <a:rPr lang="zh-CN" altLang="en-US" dirty="0">
                <a:solidFill>
                  <a:srgbClr val="003399"/>
                </a:solidFill>
                <a:ea typeface="黑体" pitchFamily="2" charset="-122"/>
              </a:rPr>
              <a:t>：</a:t>
            </a:r>
          </a:p>
          <a:p>
            <a:pPr>
              <a:buFontTx/>
              <a:buNone/>
            </a:pPr>
            <a:r>
              <a:rPr lang="zh-CN" altLang="en-US" dirty="0">
                <a:ea typeface="黑体" pitchFamily="2" charset="-122"/>
              </a:rPr>
              <a:t>   </a:t>
            </a:r>
            <a:r>
              <a:rPr lang="en-US" altLang="zh-CN" dirty="0">
                <a:ea typeface="黑体" pitchFamily="2" charset="-122"/>
              </a:rPr>
              <a:t>---- </a:t>
            </a:r>
            <a:r>
              <a:rPr lang="zh-CN" altLang="en-US" dirty="0">
                <a:ea typeface="黑体" pitchFamily="2" charset="-122"/>
              </a:rPr>
              <a:t>从头结点开始，</a:t>
            </a:r>
            <a:r>
              <a:rPr lang="zh-CN" altLang="en-US" dirty="0" smtClean="0">
                <a:ea typeface="黑体" pitchFamily="2" charset="-122"/>
              </a:rPr>
              <a:t>遍历、匹配</a:t>
            </a:r>
            <a:endParaRPr lang="zh-CN" altLang="en-US" dirty="0">
              <a:ea typeface="黑体" pitchFamily="2" charset="-122"/>
            </a:endParaRPr>
          </a:p>
          <a:p>
            <a:pPr>
              <a:buFontTx/>
              <a:buNone/>
            </a:pPr>
            <a:r>
              <a:rPr lang="zh-CN" altLang="en-US" dirty="0">
                <a:ea typeface="黑体" pitchFamily="2" charset="-122"/>
              </a:rPr>
              <a:t>   </a:t>
            </a:r>
            <a:r>
              <a:rPr lang="en-US" altLang="zh-CN" dirty="0">
                <a:ea typeface="黑体" pitchFamily="2" charset="-122"/>
              </a:rPr>
              <a:t>---- </a:t>
            </a:r>
            <a:r>
              <a:rPr lang="zh-CN" altLang="en-US" dirty="0" smtClean="0">
                <a:ea typeface="黑体" pitchFamily="2" charset="-122"/>
              </a:rPr>
              <a:t>时间复杂</a:t>
            </a:r>
            <a:r>
              <a:rPr lang="zh-CN" altLang="en-US" dirty="0">
                <a:ea typeface="黑体" pitchFamily="2" charset="-122"/>
              </a:rPr>
              <a:t>度为</a:t>
            </a:r>
            <a:r>
              <a:rPr lang="en-US" altLang="zh-CN" i="1" dirty="0">
                <a:ea typeface="黑体" pitchFamily="2" charset="-122"/>
              </a:rPr>
              <a:t>O</a:t>
            </a:r>
            <a:r>
              <a:rPr lang="en-US" altLang="zh-CN" dirty="0">
                <a:ea typeface="黑体" pitchFamily="2" charset="-122"/>
              </a:rPr>
              <a:t>(n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单链表代价分析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228600" y="32766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在单链表中查找第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个元素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----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从头结点开始，借助计数器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j,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遍历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----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时间复杂度为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O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(n)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066800"/>
            <a:ext cx="8382000" cy="2057400"/>
          </a:xfrm>
          <a:prstGeom prst="rect">
            <a:avLst/>
          </a:prstGeom>
          <a:solidFill>
            <a:srgbClr val="FFFFA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</a:rPr>
              <a:t>顺序存储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</a:rPr>
              <a:t>：</a:t>
            </a:r>
            <a:endParaRPr lang="en-US" altLang="zh-CN" sz="3200" dirty="0" smtClean="0">
              <a:solidFill>
                <a:srgbClr val="00518E"/>
              </a:solidFill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黑体" pitchFamily="2" charset="-122"/>
              </a:rPr>
              <a:t>  </a:t>
            </a:r>
            <a:r>
              <a:rPr lang="zh-CN" altLang="en-US" sz="3200" dirty="0" smtClean="0">
                <a:latin typeface="黑体" pitchFamily="2" charset="-122"/>
              </a:rPr>
              <a:t>用</a:t>
            </a:r>
            <a:r>
              <a:rPr lang="zh-CN" altLang="en-US" sz="3200" dirty="0">
                <a:latin typeface="黑体" pitchFamily="2" charset="-122"/>
              </a:rPr>
              <a:t>一</a:t>
            </a:r>
            <a:r>
              <a:rPr lang="zh-CN" altLang="en-US" sz="3200" dirty="0" smtClean="0">
                <a:latin typeface="黑体" pitchFamily="2" charset="-122"/>
              </a:rPr>
              <a:t>组连续的</a:t>
            </a:r>
            <a:r>
              <a:rPr lang="zh-CN" altLang="en-US" sz="3200" dirty="0">
                <a:latin typeface="黑体" pitchFamily="2" charset="-122"/>
              </a:rPr>
              <a:t>内存单元</a:t>
            </a:r>
            <a:r>
              <a:rPr lang="zh-CN" altLang="en-US" sz="3200" dirty="0" smtClean="0">
                <a:latin typeface="黑体" pitchFamily="2" charset="-122"/>
              </a:rPr>
              <a:t>、按照逻辑顺序、</a:t>
            </a:r>
            <a:endParaRPr lang="en-US" altLang="zh-CN" sz="3200" dirty="0" smtClean="0"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黑体" pitchFamily="2" charset="-122"/>
              </a:rPr>
              <a:t>  </a:t>
            </a:r>
            <a:r>
              <a:rPr lang="zh-CN" altLang="en-US" sz="3200" dirty="0" smtClean="0">
                <a:latin typeface="黑体" pitchFamily="2" charset="-122"/>
              </a:rPr>
              <a:t>依次</a:t>
            </a:r>
            <a:r>
              <a:rPr lang="zh-CN" altLang="en-US" sz="3200" dirty="0">
                <a:latin typeface="黑体" pitchFamily="2" charset="-122"/>
              </a:rPr>
              <a:t>存储线性表</a:t>
            </a:r>
            <a:r>
              <a:rPr lang="zh-CN" altLang="en-US" sz="3200" dirty="0" smtClean="0">
                <a:latin typeface="黑体" pitchFamily="2" charset="-122"/>
              </a:rPr>
              <a:t>中各元素 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顺序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表</a:t>
            </a:r>
            <a:r>
              <a:rPr lang="en-US" altLang="zh-CN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;</a:t>
            </a:r>
            <a:endParaRPr lang="zh-CN" altLang="en-US" sz="3200" dirty="0">
              <a:solidFill>
                <a:srgbClr val="00518E"/>
              </a:solidFill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81000" y="3200400"/>
            <a:ext cx="8382000" cy="251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</a:rPr>
              <a:t>链式存储</a:t>
            </a:r>
            <a:r>
              <a:rPr lang="zh-CN" altLang="en-US" sz="3200" dirty="0" smtClean="0">
                <a:solidFill>
                  <a:srgbClr val="00518E"/>
                </a:solidFill>
              </a:rPr>
              <a:t>：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   </a:t>
            </a:r>
            <a:r>
              <a:rPr lang="zh-CN" altLang="en-US" sz="3200" dirty="0" smtClean="0"/>
              <a:t>用</a:t>
            </a:r>
            <a:r>
              <a:rPr lang="zh-CN" altLang="en-US" sz="3200" dirty="0"/>
              <a:t>一组非连续的内存单元，分别存储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zh-CN" altLang="en-US" sz="3200" dirty="0" smtClean="0"/>
              <a:t>   用</a:t>
            </a:r>
            <a:r>
              <a:rPr lang="zh-CN" altLang="en-US" sz="3200" dirty="0" smtClean="0">
                <a:solidFill>
                  <a:srgbClr val="C00000"/>
                </a:solidFill>
              </a:rPr>
              <a:t>指针</a:t>
            </a:r>
            <a:r>
              <a:rPr lang="zh-CN" altLang="en-US" sz="3200" dirty="0" smtClean="0"/>
              <a:t>指示元素</a:t>
            </a:r>
            <a:r>
              <a:rPr lang="zh-CN" altLang="en-US" sz="3200" dirty="0"/>
              <a:t>之间的逻辑关系和存储地址 </a:t>
            </a: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   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链表</a:t>
            </a:r>
            <a:endParaRPr lang="zh-CN" altLang="en-US" sz="3200" dirty="0">
              <a:solidFill>
                <a:srgbClr val="00518E"/>
              </a:solidFill>
            </a:endParaRPr>
          </a:p>
          <a:p>
            <a:pPr marL="342900" indent="-342900"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线性表的存储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6600"/>
                </a:solidFill>
              </a:rPr>
              <a:t>优点</a:t>
            </a:r>
            <a:r>
              <a:rPr lang="zh-CN" altLang="en-US" sz="3200" dirty="0">
                <a:solidFill>
                  <a:srgbClr val="006600"/>
                </a:solidFill>
              </a:rPr>
              <a:t>：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/>
              <a:t>   </a:t>
            </a:r>
            <a:r>
              <a:rPr lang="en-US" altLang="zh-CN" sz="3200" dirty="0"/>
              <a:t>1. </a:t>
            </a:r>
            <a:r>
              <a:rPr lang="zh-CN" altLang="en-US" sz="3200" dirty="0"/>
              <a:t>存储密度高：数据本身所</a:t>
            </a:r>
            <a:r>
              <a:rPr lang="zh-CN" altLang="en-US" sz="3200" dirty="0" smtClean="0"/>
              <a:t>占空间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结点空间；</a:t>
            </a:r>
            <a:endParaRPr lang="zh-CN" altLang="en-US" sz="3200" dirty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/>
              <a:t>   </a:t>
            </a:r>
            <a:r>
              <a:rPr lang="en-US" altLang="zh-CN" sz="3200" dirty="0"/>
              <a:t>2. </a:t>
            </a:r>
            <a:r>
              <a:rPr lang="zh-CN" altLang="en-US" sz="3200" dirty="0"/>
              <a:t>方便随机存取表中任一</a:t>
            </a:r>
            <a:r>
              <a:rPr lang="zh-CN" altLang="en-US" sz="3200" dirty="0" smtClean="0"/>
              <a:t>元素；</a:t>
            </a:r>
            <a:endParaRPr lang="zh-CN" altLang="en-US" sz="3200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2895600"/>
            <a:ext cx="8839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C00000"/>
                </a:solidFill>
              </a:rPr>
              <a:t>缺点：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/>
              <a:t>   </a:t>
            </a:r>
            <a:r>
              <a:rPr lang="en-US" altLang="zh-CN" sz="3200" dirty="0"/>
              <a:t>1. </a:t>
            </a:r>
            <a:r>
              <a:rPr lang="zh-CN" altLang="en-US" sz="3200" dirty="0"/>
              <a:t>插入或</a:t>
            </a:r>
            <a:r>
              <a:rPr lang="zh-CN" altLang="en-US" sz="3200" dirty="0" smtClean="0"/>
              <a:t>删除，</a:t>
            </a:r>
            <a:r>
              <a:rPr lang="zh-CN" altLang="en-US" sz="3200" dirty="0"/>
              <a:t>需依次移动</a:t>
            </a:r>
            <a:r>
              <a:rPr lang="zh-CN" altLang="en-US" sz="3200" dirty="0" smtClean="0"/>
              <a:t>大量元素；</a:t>
            </a:r>
            <a:endParaRPr lang="zh-CN" altLang="en-US" sz="3200" dirty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/>
              <a:t>   </a:t>
            </a:r>
            <a:r>
              <a:rPr lang="en-US" altLang="zh-CN" sz="3200" dirty="0"/>
              <a:t>2. </a:t>
            </a:r>
            <a:r>
              <a:rPr lang="zh-CN" altLang="en-US" sz="3200" dirty="0"/>
              <a:t>预先分配存储空间 </a:t>
            </a:r>
            <a:r>
              <a:rPr lang="zh-CN" altLang="en-US" sz="3200" dirty="0">
                <a:sym typeface="Wingdings" pitchFamily="2" charset="2"/>
              </a:rPr>
              <a:t></a:t>
            </a:r>
            <a:r>
              <a:rPr lang="en-US" altLang="zh-CN" sz="3200" dirty="0">
                <a:sym typeface="Wingdings" pitchFamily="2" charset="2"/>
              </a:rPr>
              <a:t>1)</a:t>
            </a:r>
            <a:r>
              <a:rPr lang="zh-CN" altLang="en-US" sz="3200" dirty="0">
                <a:sym typeface="Wingdings" pitchFamily="2" charset="2"/>
              </a:rPr>
              <a:t>可能溢出</a:t>
            </a:r>
            <a:r>
              <a:rPr lang="zh-CN" altLang="en-US" sz="3200" dirty="0" smtClean="0">
                <a:sym typeface="Wingdings" pitchFamily="2" charset="2"/>
              </a:rPr>
              <a:t>，</a:t>
            </a:r>
            <a:endParaRPr lang="en-US" altLang="zh-CN" sz="3200" dirty="0" smtClean="0"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 smtClean="0">
                <a:sym typeface="Wingdings" pitchFamily="2" charset="2"/>
              </a:rPr>
              <a:t>                                        2</a:t>
            </a:r>
            <a:r>
              <a:rPr lang="en-US" altLang="zh-CN" sz="3200" dirty="0">
                <a:sym typeface="Wingdings" pitchFamily="2" charset="2"/>
              </a:rPr>
              <a:t>)</a:t>
            </a:r>
            <a:r>
              <a:rPr lang="zh-CN" altLang="en-US" sz="3200" dirty="0">
                <a:sym typeface="Wingdings" pitchFamily="2" charset="2"/>
              </a:rPr>
              <a:t>空间可能长期闲置；</a:t>
            </a:r>
            <a:endParaRPr lang="zh-CN" altLang="en-US" sz="32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顺序表分析与评价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6600"/>
                </a:solidFill>
                <a:latin typeface="+mj-lt"/>
              </a:rPr>
              <a:t>优点</a:t>
            </a:r>
            <a:r>
              <a:rPr lang="zh-CN" altLang="en-US" sz="3200" dirty="0">
                <a:solidFill>
                  <a:srgbClr val="006600"/>
                </a:solidFill>
                <a:latin typeface="+mj-lt"/>
              </a:rPr>
              <a:t>：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 smtClean="0">
                <a:latin typeface="+mj-lt"/>
              </a:rPr>
              <a:t>   </a:t>
            </a:r>
            <a:r>
              <a:rPr lang="en-US" altLang="zh-CN" sz="3200" dirty="0" smtClean="0">
                <a:latin typeface="+mj-lt"/>
              </a:rPr>
              <a:t>1. </a:t>
            </a:r>
            <a:r>
              <a:rPr lang="zh-CN" altLang="en-US" sz="3200" dirty="0" smtClean="0">
                <a:latin typeface="+mj-lt"/>
              </a:rPr>
              <a:t>插入或删除，只需修改指针，无需移动元素；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 smtClean="0">
                <a:latin typeface="+mj-lt"/>
              </a:rPr>
              <a:t>   </a:t>
            </a:r>
            <a:r>
              <a:rPr lang="en-US" altLang="zh-CN" sz="3200" dirty="0" smtClean="0">
                <a:latin typeface="+mj-lt"/>
              </a:rPr>
              <a:t>2. </a:t>
            </a:r>
            <a:r>
              <a:rPr lang="zh-CN" altLang="en-US" sz="3200" dirty="0" smtClean="0">
                <a:latin typeface="+mj-lt"/>
              </a:rPr>
              <a:t>动态分配存储空间；</a:t>
            </a:r>
            <a:endParaRPr lang="zh-CN" altLang="en-US" sz="3200" dirty="0">
              <a:latin typeface="+mj-lt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28956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C00000"/>
                </a:solidFill>
                <a:latin typeface="+mj-lt"/>
              </a:rPr>
              <a:t>缺点：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+mj-lt"/>
              </a:rPr>
              <a:t> </a:t>
            </a:r>
            <a:r>
              <a:rPr lang="zh-CN" altLang="en-US" sz="3200" dirty="0" smtClean="0">
                <a:latin typeface="+mj-lt"/>
              </a:rPr>
              <a:t>  </a:t>
            </a:r>
            <a:r>
              <a:rPr lang="en-US" altLang="zh-CN" sz="3200" dirty="0" smtClean="0">
                <a:latin typeface="+mj-lt"/>
              </a:rPr>
              <a:t>1. </a:t>
            </a:r>
            <a:r>
              <a:rPr lang="zh-CN" altLang="en-US" sz="3200" dirty="0" smtClean="0">
                <a:latin typeface="+mj-lt"/>
              </a:rPr>
              <a:t>存储密度比顺序表低；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 smtClean="0">
                <a:latin typeface="+mj-lt"/>
              </a:rPr>
              <a:t>   </a:t>
            </a:r>
            <a:r>
              <a:rPr lang="en-US" altLang="zh-CN" sz="3200" dirty="0" smtClean="0">
                <a:latin typeface="+mj-lt"/>
              </a:rPr>
              <a:t>2. </a:t>
            </a:r>
            <a:r>
              <a:rPr lang="zh-CN" altLang="en-US" sz="3200" dirty="0" smtClean="0">
                <a:latin typeface="+mj-lt"/>
              </a:rPr>
              <a:t>不能随机访问第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zh-CN" altLang="en-US" sz="3200" dirty="0" smtClean="0">
                <a:latin typeface="+mj-lt"/>
              </a:rPr>
              <a:t>个元素，需顺链查找；</a:t>
            </a:r>
            <a:endParaRPr lang="zh-CN" altLang="en-US" sz="3200" dirty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单链表分析与评价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1812925" y="509487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2133600" y="539967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136525" y="5094878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838200" y="539967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44" descr="浅色上对角线"/>
          <p:cNvSpPr>
            <a:spLocks noChangeArrowheads="1"/>
          </p:cNvSpPr>
          <p:nvPr/>
        </p:nvSpPr>
        <p:spPr bwMode="auto">
          <a:xfrm>
            <a:off x="1355725" y="5095403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3108325" y="5095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40"/>
          <p:cNvSpPr>
            <a:spLocks noChangeArrowheads="1"/>
          </p:cNvSpPr>
          <p:nvPr/>
        </p:nvSpPr>
        <p:spPr bwMode="auto">
          <a:xfrm>
            <a:off x="2667000" y="50958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15" name="Rectangle 59"/>
          <p:cNvSpPr>
            <a:spLocks noChangeArrowheads="1"/>
          </p:cNvSpPr>
          <p:nvPr/>
        </p:nvSpPr>
        <p:spPr bwMode="auto">
          <a:xfrm>
            <a:off x="4403725" y="5095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60"/>
          <p:cNvSpPr>
            <a:spLocks noChangeArrowheads="1"/>
          </p:cNvSpPr>
          <p:nvPr/>
        </p:nvSpPr>
        <p:spPr bwMode="auto">
          <a:xfrm>
            <a:off x="3962400" y="50958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7" name="Rectangle 62"/>
          <p:cNvSpPr>
            <a:spLocks noChangeArrowheads="1"/>
          </p:cNvSpPr>
          <p:nvPr/>
        </p:nvSpPr>
        <p:spPr bwMode="auto">
          <a:xfrm>
            <a:off x="5699125" y="5100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63"/>
          <p:cNvSpPr>
            <a:spLocks noChangeArrowheads="1"/>
          </p:cNvSpPr>
          <p:nvPr/>
        </p:nvSpPr>
        <p:spPr bwMode="auto">
          <a:xfrm>
            <a:off x="5257800" y="51006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9" name="Rectangle 65"/>
          <p:cNvSpPr>
            <a:spLocks noChangeArrowheads="1"/>
          </p:cNvSpPr>
          <p:nvPr/>
        </p:nvSpPr>
        <p:spPr bwMode="auto">
          <a:xfrm>
            <a:off x="6994525" y="5100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66"/>
          <p:cNvSpPr>
            <a:spLocks noChangeArrowheads="1"/>
          </p:cNvSpPr>
          <p:nvPr/>
        </p:nvSpPr>
        <p:spPr bwMode="auto">
          <a:xfrm>
            <a:off x="6553200" y="51006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21" name="Rectangle 68"/>
          <p:cNvSpPr>
            <a:spLocks noChangeArrowheads="1"/>
          </p:cNvSpPr>
          <p:nvPr/>
        </p:nvSpPr>
        <p:spPr bwMode="auto">
          <a:xfrm>
            <a:off x="8289925" y="5100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22" name="Rectangle 69"/>
          <p:cNvSpPr>
            <a:spLocks noChangeArrowheads="1"/>
          </p:cNvSpPr>
          <p:nvPr/>
        </p:nvSpPr>
        <p:spPr bwMode="auto">
          <a:xfrm>
            <a:off x="7848600" y="51006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23" name="直接箭头连接符 22"/>
          <p:cNvCxnSpPr>
            <a:endCxn id="22" idx="1"/>
          </p:cNvCxnSpPr>
          <p:nvPr/>
        </p:nvCxnSpPr>
        <p:spPr bwMode="auto">
          <a:xfrm>
            <a:off x="7315200" y="54006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endCxn id="20" idx="1"/>
          </p:cNvCxnSpPr>
          <p:nvPr/>
        </p:nvCxnSpPr>
        <p:spPr bwMode="auto">
          <a:xfrm>
            <a:off x="6019800" y="54006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3429000" y="54006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>
            <a:endCxn id="16" idx="1"/>
          </p:cNvCxnSpPr>
          <p:nvPr/>
        </p:nvCxnSpPr>
        <p:spPr bwMode="auto">
          <a:xfrm>
            <a:off x="3429000" y="54006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>
            <a:off x="4724400" y="5420044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2.1 </a:t>
            </a:r>
            <a:r>
              <a:rPr lang="zh-CN" altLang="en-US" dirty="0" smtClean="0">
                <a:ea typeface="黑体" pitchFamily="2" charset="-122"/>
              </a:rPr>
              <a:t>数据</a:t>
            </a:r>
            <a:r>
              <a:rPr lang="zh-CN" altLang="en-US" dirty="0">
                <a:ea typeface="黑体" pitchFamily="2" charset="-122"/>
              </a:rPr>
              <a:t>元素的类型</a:t>
            </a:r>
          </a:p>
        </p:txBody>
      </p:sp>
      <p:sp>
        <p:nvSpPr>
          <p:cNvPr id="56323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304800" y="1167825"/>
            <a:ext cx="2514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1. </a:t>
            </a:r>
            <a:r>
              <a:rPr lang="zh-CN" altLang="en-US" sz="3200" dirty="0">
                <a:solidFill>
                  <a:srgbClr val="00518E"/>
                </a:solidFill>
              </a:rPr>
              <a:t>原子类型</a:t>
            </a:r>
            <a:r>
              <a:rPr lang="zh-CN" altLang="en-US" sz="3200" dirty="0" smtClean="0">
                <a:solidFill>
                  <a:srgbClr val="00518E"/>
                </a:solidFill>
              </a:rPr>
              <a:t>：</a:t>
            </a:r>
            <a:endParaRPr lang="en-US" altLang="zh-CN" sz="3200" dirty="0">
              <a:solidFill>
                <a:srgbClr val="00518E"/>
              </a:solidFill>
            </a:endParaRP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304800" y="1858292"/>
            <a:ext cx="2514600" cy="661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2. </a:t>
            </a:r>
            <a:r>
              <a:rPr lang="zh-CN" altLang="en-US" sz="3200" dirty="0">
                <a:solidFill>
                  <a:srgbClr val="00518E"/>
                </a:solidFill>
              </a:rPr>
              <a:t>结构类型</a:t>
            </a:r>
            <a:r>
              <a:rPr lang="zh-CN" altLang="en-US" sz="3200" dirty="0" smtClean="0">
                <a:solidFill>
                  <a:srgbClr val="00518E"/>
                </a:solidFill>
              </a:rPr>
              <a:t>：</a:t>
            </a:r>
            <a:endParaRPr lang="en-US" altLang="zh-CN" sz="3200" dirty="0">
              <a:solidFill>
                <a:srgbClr val="00518E"/>
              </a:solidFill>
            </a:endParaRPr>
          </a:p>
        </p:txBody>
      </p:sp>
      <p:sp>
        <p:nvSpPr>
          <p:cNvPr id="56386" name="Rectangle 66"/>
          <p:cNvSpPr>
            <a:spLocks noChangeArrowheads="1"/>
          </p:cNvSpPr>
          <p:nvPr/>
        </p:nvSpPr>
        <p:spPr bwMode="auto">
          <a:xfrm>
            <a:off x="915988" y="5363400"/>
            <a:ext cx="684212" cy="486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k</a:t>
            </a:r>
            <a:r>
              <a:rPr lang="en-US" altLang="zh-CN" sz="3200" baseline="-25000" dirty="0">
                <a:ea typeface="宋体" pitchFamily="2" charset="-122"/>
              </a:rPr>
              <a:t>34</a:t>
            </a:r>
          </a:p>
        </p:txBody>
      </p:sp>
      <p:graphicFrame>
        <p:nvGraphicFramePr>
          <p:cNvPr id="56440" name="Group 120"/>
          <p:cNvGraphicFramePr>
            <a:graphicFrameLocks noGrp="1"/>
          </p:cNvGraphicFramePr>
          <p:nvPr>
            <p:ph idx="1"/>
          </p:nvPr>
        </p:nvGraphicFramePr>
        <p:xfrm>
          <a:off x="1600200" y="2743200"/>
          <a:ext cx="6934200" cy="3108960"/>
        </p:xfrm>
        <a:graphic>
          <a:graphicData uri="http://schemas.openxmlformats.org/drawingml/2006/table">
            <a:tbl>
              <a:tblPr/>
              <a:tblGrid>
                <a:gridCol w="1429732"/>
                <a:gridCol w="1429732"/>
                <a:gridCol w="1429732"/>
                <a:gridCol w="1358246"/>
                <a:gridCol w="1286758"/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高数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英语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大物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201401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张三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201402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李四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201403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王五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201434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许张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441" name="Rectangle 121"/>
          <p:cNvSpPr>
            <a:spLocks noChangeArrowheads="1"/>
          </p:cNvSpPr>
          <p:nvPr/>
        </p:nvSpPr>
        <p:spPr bwMode="auto">
          <a:xfrm>
            <a:off x="915987" y="4314600"/>
            <a:ext cx="684213" cy="486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ea typeface="宋体" pitchFamily="2" charset="-122"/>
              </a:rPr>
              <a:t>k</a:t>
            </a:r>
            <a:r>
              <a:rPr lang="en-US" altLang="zh-CN" sz="3200" baseline="-25000">
                <a:ea typeface="宋体" pitchFamily="2" charset="-122"/>
              </a:rPr>
              <a:t>3</a:t>
            </a:r>
          </a:p>
        </p:txBody>
      </p:sp>
      <p:sp>
        <p:nvSpPr>
          <p:cNvPr id="56442" name="Rectangle 122"/>
          <p:cNvSpPr>
            <a:spLocks noChangeArrowheads="1"/>
          </p:cNvSpPr>
          <p:nvPr/>
        </p:nvSpPr>
        <p:spPr bwMode="auto">
          <a:xfrm>
            <a:off x="915987" y="3781200"/>
            <a:ext cx="684213" cy="486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k</a:t>
            </a:r>
            <a:r>
              <a:rPr lang="en-US" altLang="zh-CN" sz="3200" baseline="-25000" dirty="0">
                <a:ea typeface="宋体" pitchFamily="2" charset="-122"/>
              </a:rPr>
              <a:t>2</a:t>
            </a:r>
          </a:p>
        </p:txBody>
      </p:sp>
      <p:sp>
        <p:nvSpPr>
          <p:cNvPr id="56443" name="Rectangle 123"/>
          <p:cNvSpPr>
            <a:spLocks noChangeArrowheads="1"/>
          </p:cNvSpPr>
          <p:nvPr/>
        </p:nvSpPr>
        <p:spPr bwMode="auto">
          <a:xfrm>
            <a:off x="915987" y="3247800"/>
            <a:ext cx="684213" cy="486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k</a:t>
            </a:r>
            <a:r>
              <a:rPr lang="en-US" altLang="zh-CN" sz="3200" baseline="-25000" dirty="0">
                <a:ea typeface="宋体" pitchFamily="2" charset="-122"/>
              </a:rPr>
              <a:t>1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2743200" y="1167825"/>
            <a:ext cx="6400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 smtClean="0"/>
              <a:t>如，</a:t>
            </a:r>
            <a:r>
              <a:rPr lang="en-US" altLang="zh-CN" sz="3200" dirty="0" err="1" smtClean="0"/>
              <a:t>k</a:t>
            </a:r>
            <a:r>
              <a:rPr lang="en-US" altLang="zh-CN" sz="3200" baseline="-25000" dirty="0" err="1" smtClean="0"/>
              <a:t>i</a:t>
            </a:r>
            <a:r>
              <a:rPr lang="en-US" altLang="zh-CN" sz="3200" b="1" dirty="0" smtClean="0"/>
              <a:t>∈</a:t>
            </a:r>
            <a:r>
              <a:rPr lang="en-US" altLang="zh-CN" sz="3200" dirty="0"/>
              <a:t>{A, </a:t>
            </a:r>
            <a:r>
              <a:rPr lang="en-US" altLang="zh-CN" sz="3200" dirty="0" smtClean="0"/>
              <a:t>B,…, </a:t>
            </a:r>
            <a:r>
              <a:rPr lang="en-US" altLang="zh-CN" sz="3200" dirty="0"/>
              <a:t>Z}</a:t>
            </a:r>
            <a:r>
              <a:rPr lang="zh-CN" altLang="en-US" sz="3200" dirty="0"/>
              <a:t>或</a:t>
            </a:r>
            <a:r>
              <a:rPr lang="en-US" altLang="zh-CN" sz="3200" dirty="0"/>
              <a:t>{</a:t>
            </a:r>
            <a:r>
              <a:rPr lang="en-US" altLang="zh-CN" sz="3200" dirty="0" smtClean="0"/>
              <a:t>1, 2,…,9}</a:t>
            </a:r>
            <a:endParaRPr lang="en-US" altLang="zh-CN" sz="3200" dirty="0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743200" y="1858292"/>
            <a:ext cx="6400800" cy="732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err="1" smtClean="0"/>
              <a:t>K</a:t>
            </a:r>
            <a:r>
              <a:rPr lang="en-US" altLang="zh-CN" sz="3200" baseline="-25000" dirty="0" err="1" smtClean="0"/>
              <a:t>i</a:t>
            </a:r>
            <a:r>
              <a:rPr lang="zh-CN" altLang="en-US" sz="3200" dirty="0" smtClean="0"/>
              <a:t>为一</a:t>
            </a:r>
            <a:r>
              <a:rPr lang="zh-CN" altLang="en-US" sz="3200" dirty="0"/>
              <a:t>条</a:t>
            </a:r>
            <a:r>
              <a:rPr lang="zh-CN" altLang="en-US" sz="3200" dirty="0" smtClean="0"/>
              <a:t>记录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6" grpId="0"/>
      <p:bldP spid="56337" grpId="0"/>
      <p:bldP spid="56386" grpId="0" animBg="1"/>
      <p:bldP spid="56441" grpId="0" animBg="1"/>
      <p:bldP spid="56442" grpId="0" animBg="1"/>
      <p:bldP spid="56443" grpId="0" animBg="1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2.1 </a:t>
            </a:r>
            <a:r>
              <a:rPr lang="zh-CN" altLang="en-US" dirty="0" smtClean="0">
                <a:ea typeface="黑体" pitchFamily="2" charset="-122"/>
              </a:rPr>
              <a:t>线性表特点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51204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228600" y="3279136"/>
            <a:ext cx="7993062" cy="624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SzPct val="70000"/>
              <a:buFontTx/>
              <a:buNone/>
            </a:pPr>
            <a:r>
              <a:rPr lang="en-US" altLang="zh-CN" sz="3200" dirty="0">
                <a:solidFill>
                  <a:srgbClr val="00517A"/>
                </a:solidFill>
                <a:latin typeface="+mj-lt"/>
              </a:rPr>
              <a:t> 3. </a:t>
            </a:r>
            <a:r>
              <a:rPr lang="zh-CN" altLang="en-US" sz="3200" dirty="0">
                <a:solidFill>
                  <a:srgbClr val="00517A"/>
                </a:solidFill>
                <a:latin typeface="+mj-lt"/>
              </a:rPr>
              <a:t>有穷性：</a:t>
            </a:r>
            <a:r>
              <a:rPr lang="zh-CN" altLang="en-US" sz="3200" dirty="0">
                <a:latin typeface="+mj-lt"/>
              </a:rPr>
              <a:t>元素</a:t>
            </a:r>
            <a:r>
              <a:rPr lang="en-US" altLang="zh-CN" sz="3200" dirty="0">
                <a:latin typeface="+mj-lt"/>
              </a:rPr>
              <a:t>(</a:t>
            </a:r>
            <a:r>
              <a:rPr lang="zh-CN" altLang="en-US" sz="3200" dirty="0">
                <a:latin typeface="+mj-lt"/>
              </a:rPr>
              <a:t>结点</a:t>
            </a:r>
            <a:r>
              <a:rPr lang="en-US" altLang="zh-CN" sz="3200" dirty="0">
                <a:latin typeface="+mj-lt"/>
              </a:rPr>
              <a:t>)</a:t>
            </a:r>
            <a:r>
              <a:rPr lang="zh-CN" altLang="en-US" sz="3200" dirty="0">
                <a:latin typeface="+mj-lt"/>
              </a:rPr>
              <a:t>个数有限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228600" y="1778877"/>
            <a:ext cx="8915400" cy="13726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  <a:buSzPct val="70000"/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 2. </a:t>
            </a: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有序性：</a:t>
            </a:r>
            <a:r>
              <a:rPr lang="en-US" altLang="zh-CN" sz="3200" dirty="0">
                <a:latin typeface="+mj-lt"/>
              </a:rPr>
              <a:t>(</a:t>
            </a:r>
            <a:r>
              <a:rPr lang="zh-CN" altLang="en-US" sz="3200" dirty="0" smtClean="0">
                <a:latin typeface="+mj-lt"/>
              </a:rPr>
              <a:t>首</a:t>
            </a:r>
            <a:r>
              <a:rPr lang="en-US" altLang="zh-CN" sz="3200" dirty="0" smtClean="0">
                <a:latin typeface="+mj-lt"/>
              </a:rPr>
              <a:t>, </a:t>
            </a:r>
            <a:r>
              <a:rPr lang="zh-CN" altLang="en-US" sz="3200" dirty="0" smtClean="0">
                <a:latin typeface="+mj-lt"/>
              </a:rPr>
              <a:t>尾</a:t>
            </a:r>
            <a:r>
              <a:rPr lang="zh-CN" altLang="en-US" sz="3200" dirty="0">
                <a:latin typeface="+mj-lt"/>
              </a:rPr>
              <a:t>除外</a:t>
            </a:r>
            <a:r>
              <a:rPr lang="en-US" altLang="zh-CN" sz="3200" dirty="0" smtClean="0">
                <a:latin typeface="+mj-lt"/>
              </a:rPr>
              <a:t>) </a:t>
            </a:r>
            <a:r>
              <a:rPr lang="zh-CN" altLang="en-US" sz="3200" dirty="0" smtClean="0">
                <a:latin typeface="+mj-lt"/>
              </a:rPr>
              <a:t>唯一</a:t>
            </a:r>
            <a:r>
              <a:rPr lang="zh-CN" altLang="en-US" sz="3200" dirty="0">
                <a:latin typeface="+mj-lt"/>
              </a:rPr>
              <a:t>前驱和唯一后继 </a:t>
            </a:r>
          </a:p>
          <a:p>
            <a:pPr>
              <a:lnSpc>
                <a:spcPct val="130000"/>
              </a:lnSpc>
              <a:spcBef>
                <a:spcPct val="0"/>
              </a:spcBef>
              <a:buSzPct val="70000"/>
              <a:buFontTx/>
              <a:buNone/>
            </a:pPr>
            <a:r>
              <a:rPr lang="zh-CN" altLang="en-US" sz="3200" dirty="0" smtClean="0">
                <a:latin typeface="+mj-lt"/>
              </a:rPr>
              <a:t>                    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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相邻元素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: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一对一</a:t>
            </a:r>
            <a:r>
              <a:rPr lang="zh-CN" altLang="en-US" sz="3200" dirty="0">
                <a:latin typeface="+mj-lt"/>
                <a:sym typeface="Wingdings" pitchFamily="2" charset="2"/>
              </a:rPr>
              <a:t>的序偶</a:t>
            </a:r>
            <a:r>
              <a:rPr lang="en-US" altLang="zh-CN" sz="3200" dirty="0">
                <a:latin typeface="+mj-lt"/>
                <a:sym typeface="Wingdings" pitchFamily="2" charset="2"/>
              </a:rPr>
              <a:t>&lt;</a:t>
            </a:r>
            <a:r>
              <a:rPr lang="en-US" altLang="zh-CN" sz="3200" dirty="0" err="1">
                <a:latin typeface="+mj-lt"/>
                <a:sym typeface="Wingdings" pitchFamily="2" charset="2"/>
              </a:rPr>
              <a:t>k</a:t>
            </a:r>
            <a:r>
              <a:rPr lang="en-US" altLang="zh-CN" sz="3200" baseline="-25000" dirty="0" err="1">
                <a:latin typeface="+mj-lt"/>
                <a:sym typeface="Wingdings" pitchFamily="2" charset="2"/>
              </a:rPr>
              <a:t>i</a:t>
            </a:r>
            <a:r>
              <a:rPr lang="en-US" altLang="zh-CN" sz="3200" dirty="0">
                <a:latin typeface="+mj-lt"/>
                <a:sym typeface="Wingdings" pitchFamily="2" charset="2"/>
              </a:rPr>
              <a:t>, k</a:t>
            </a:r>
            <a:r>
              <a:rPr lang="en-US" altLang="zh-CN" sz="3200" baseline="-25000" dirty="0">
                <a:latin typeface="+mj-lt"/>
                <a:sym typeface="Wingdings" pitchFamily="2" charset="2"/>
              </a:rPr>
              <a:t>i+1</a:t>
            </a:r>
            <a:r>
              <a:rPr lang="en-US" altLang="zh-CN" sz="3200" dirty="0">
                <a:latin typeface="+mj-lt"/>
                <a:sym typeface="Wingdings" pitchFamily="2" charset="2"/>
              </a:rPr>
              <a:t>&gt;</a:t>
            </a:r>
            <a:r>
              <a:rPr lang="zh-CN" altLang="en-US" sz="3200" dirty="0">
                <a:latin typeface="+mj-lt"/>
              </a:rPr>
              <a:t>；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209550" y="1084331"/>
            <a:ext cx="81724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 1</a:t>
            </a:r>
            <a:r>
              <a:rPr lang="en-US" altLang="zh-CN" sz="3200" dirty="0" smtClean="0">
                <a:solidFill>
                  <a:srgbClr val="00518E"/>
                </a:solidFill>
                <a:latin typeface="+mj-lt"/>
              </a:rPr>
              <a:t>. </a:t>
            </a:r>
            <a:r>
              <a:rPr lang="zh-CN" altLang="en-US" sz="3200" dirty="0" smtClean="0">
                <a:solidFill>
                  <a:srgbClr val="00518E"/>
                </a:solidFill>
                <a:latin typeface="+mj-lt"/>
              </a:rPr>
              <a:t>同一性</a:t>
            </a:r>
            <a:r>
              <a:rPr lang="zh-CN" altLang="en-US" sz="3200" dirty="0">
                <a:solidFill>
                  <a:srgbClr val="00517A"/>
                </a:solidFill>
                <a:latin typeface="+mj-lt"/>
              </a:rPr>
              <a:t>：</a:t>
            </a:r>
            <a:r>
              <a:rPr lang="zh-CN" altLang="en-US" sz="3200" dirty="0">
                <a:latin typeface="+mj-lt"/>
              </a:rPr>
              <a:t>所有元素属于同一类型；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1600200" y="4190400"/>
            <a:ext cx="649288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2857200" y="41910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51213" name="Oval 13"/>
          <p:cNvSpPr>
            <a:spLocks noChangeArrowheads="1"/>
          </p:cNvSpPr>
          <p:nvPr/>
        </p:nvSpPr>
        <p:spPr bwMode="auto">
          <a:xfrm>
            <a:off x="4235450" y="41910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51214" name="Oval 14"/>
          <p:cNvSpPr>
            <a:spLocks noChangeArrowheads="1"/>
          </p:cNvSpPr>
          <p:nvPr/>
        </p:nvSpPr>
        <p:spPr bwMode="auto">
          <a:xfrm>
            <a:off x="5562600" y="41910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51215" name="Oval 15"/>
          <p:cNvSpPr>
            <a:spLocks noChangeArrowheads="1"/>
          </p:cNvSpPr>
          <p:nvPr/>
        </p:nvSpPr>
        <p:spPr bwMode="auto">
          <a:xfrm>
            <a:off x="6899275" y="41910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990600" y="4851400"/>
            <a:ext cx="167640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/>
              <a:t>首</a:t>
            </a:r>
            <a:r>
              <a:rPr lang="zh-CN" altLang="en-US" sz="3200" dirty="0" smtClean="0"/>
              <a:t>元素</a:t>
            </a:r>
            <a:endParaRPr lang="en-US" altLang="zh-CN" sz="3200" dirty="0" smtClean="0"/>
          </a:p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(</a:t>
            </a:r>
            <a:r>
              <a:rPr lang="zh-CN" altLang="en-US" sz="3200" dirty="0"/>
              <a:t>首结点</a:t>
            </a:r>
            <a:r>
              <a:rPr lang="en-US" altLang="zh-CN" sz="3200" dirty="0"/>
              <a:t>)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6437312" y="4851400"/>
            <a:ext cx="1716088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/>
              <a:t>尾</a:t>
            </a:r>
            <a:r>
              <a:rPr lang="zh-CN" altLang="en-US" sz="3200" dirty="0" smtClean="0"/>
              <a:t>元素</a:t>
            </a:r>
            <a:endParaRPr lang="en-US" altLang="zh-CN" sz="3200" dirty="0" smtClean="0"/>
          </a:p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(</a:t>
            </a:r>
            <a:r>
              <a:rPr lang="zh-CN" altLang="en-US" sz="3200" dirty="0"/>
              <a:t>尾结点</a:t>
            </a:r>
            <a:r>
              <a:rPr lang="en-US" altLang="zh-CN" sz="3200" dirty="0"/>
              <a:t>)</a:t>
            </a:r>
          </a:p>
        </p:txBody>
      </p:sp>
      <p:cxnSp>
        <p:nvCxnSpPr>
          <p:cNvPr id="16" name="直接连接符 15"/>
          <p:cNvCxnSpPr>
            <a:stCxn id="51211" idx="6"/>
            <a:endCxn id="51212" idx="2"/>
          </p:cNvCxnSpPr>
          <p:nvPr/>
        </p:nvCxnSpPr>
        <p:spPr bwMode="auto">
          <a:xfrm>
            <a:off x="2249488" y="4514400"/>
            <a:ext cx="607712" cy="6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51212" idx="6"/>
            <a:endCxn id="51213" idx="2"/>
          </p:cNvCxnSpPr>
          <p:nvPr/>
        </p:nvCxnSpPr>
        <p:spPr bwMode="auto">
          <a:xfrm>
            <a:off x="3505200" y="4515000"/>
            <a:ext cx="7302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51213" idx="6"/>
            <a:endCxn id="51214" idx="2"/>
          </p:cNvCxnSpPr>
          <p:nvPr/>
        </p:nvCxnSpPr>
        <p:spPr bwMode="auto">
          <a:xfrm>
            <a:off x="4883450" y="4515000"/>
            <a:ext cx="6791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51214" idx="6"/>
            <a:endCxn id="51215" idx="2"/>
          </p:cNvCxnSpPr>
          <p:nvPr/>
        </p:nvCxnSpPr>
        <p:spPr bwMode="auto">
          <a:xfrm>
            <a:off x="6210600" y="4515000"/>
            <a:ext cx="688675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/>
      <p:bldP spid="51208" grpId="0"/>
      <p:bldP spid="5120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440" name="Text Box 72"/>
          <p:cNvSpPr txBox="1">
            <a:spLocks noChangeArrowheads="1"/>
          </p:cNvSpPr>
          <p:nvPr/>
        </p:nvSpPr>
        <p:spPr bwMode="auto">
          <a:xfrm>
            <a:off x="2206325" y="1981200"/>
            <a:ext cx="160178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zh-CN" altLang="en-US" sz="3200" dirty="0"/>
              <a:t>型</a:t>
            </a:r>
          </a:p>
        </p:txBody>
      </p:sp>
      <p:sp>
        <p:nvSpPr>
          <p:cNvPr id="58443" name="Text Box 75"/>
          <p:cNvSpPr txBox="1">
            <a:spLocks noChangeArrowheads="1"/>
          </p:cNvSpPr>
          <p:nvPr/>
        </p:nvSpPr>
        <p:spPr bwMode="auto">
          <a:xfrm>
            <a:off x="7620000" y="2362200"/>
            <a:ext cx="75565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5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×</a:t>
            </a:r>
          </a:p>
        </p:txBody>
      </p:sp>
      <p:sp>
        <p:nvSpPr>
          <p:cNvPr id="58451" name="Text Box 83"/>
          <p:cNvSpPr txBox="1">
            <a:spLocks noChangeArrowheads="1"/>
          </p:cNvSpPr>
          <p:nvPr/>
        </p:nvSpPr>
        <p:spPr bwMode="auto">
          <a:xfrm>
            <a:off x="3654125" y="1981200"/>
            <a:ext cx="160178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/>
              <a:t>char </a:t>
            </a:r>
            <a:r>
              <a:rPr lang="zh-CN" altLang="en-US" sz="3200" dirty="0"/>
              <a:t>型</a:t>
            </a:r>
          </a:p>
        </p:txBody>
      </p:sp>
      <p:sp>
        <p:nvSpPr>
          <p:cNvPr id="58452" name="Text Box 84"/>
          <p:cNvSpPr txBox="1">
            <a:spLocks noChangeArrowheads="1"/>
          </p:cNvSpPr>
          <p:nvPr/>
        </p:nvSpPr>
        <p:spPr bwMode="auto">
          <a:xfrm>
            <a:off x="2206325" y="3644025"/>
            <a:ext cx="1676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/>
              <a:t>原子型</a:t>
            </a:r>
          </a:p>
        </p:txBody>
      </p:sp>
      <p:sp>
        <p:nvSpPr>
          <p:cNvPr id="58459" name="Text Box 91"/>
          <p:cNvSpPr txBox="1">
            <a:spLocks noChangeArrowheads="1"/>
          </p:cNvSpPr>
          <p:nvPr/>
        </p:nvSpPr>
        <p:spPr bwMode="auto">
          <a:xfrm>
            <a:off x="4949525" y="3644025"/>
            <a:ext cx="1752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/>
              <a:t>结构型</a:t>
            </a:r>
          </a:p>
        </p:txBody>
      </p:sp>
      <p:sp>
        <p:nvSpPr>
          <p:cNvPr id="58437" name="Rectangle 69"/>
          <p:cNvSpPr>
            <a:spLocks noChangeArrowheads="1"/>
          </p:cNvSpPr>
          <p:nvPr/>
        </p:nvSpPr>
        <p:spPr bwMode="auto">
          <a:xfrm>
            <a:off x="5482925" y="4188000"/>
            <a:ext cx="609600" cy="5842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ea typeface="宋体" pitchFamily="2" charset="-122"/>
              </a:rPr>
              <a:t>k</a:t>
            </a:r>
            <a:r>
              <a:rPr lang="en-US" altLang="zh-CN" sz="3600" baseline="-25000" dirty="0">
                <a:ea typeface="宋体" pitchFamily="2" charset="-122"/>
              </a:rPr>
              <a:t>3</a:t>
            </a:r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1520525" y="2526975"/>
            <a:ext cx="649288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25" name="Oval 12"/>
          <p:cNvSpPr>
            <a:spLocks noChangeArrowheads="1"/>
          </p:cNvSpPr>
          <p:nvPr/>
        </p:nvSpPr>
        <p:spPr bwMode="auto">
          <a:xfrm>
            <a:off x="2714325" y="2527575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4155775" y="2527575"/>
            <a:ext cx="648000" cy="648000"/>
          </a:xfrm>
          <a:prstGeom prst="ellipse">
            <a:avLst/>
          </a:prstGeom>
          <a:solidFill>
            <a:srgbClr val="FFDCB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latin typeface="+mj-lt"/>
              </a:rPr>
              <a:t>k</a:t>
            </a:r>
            <a:r>
              <a:rPr lang="en-US" altLang="zh-CN" sz="3600" baseline="-25000" dirty="0">
                <a:latin typeface="+mj-lt"/>
              </a:rPr>
              <a:t>2</a:t>
            </a:r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5482925" y="2527575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8" name="Oval 15"/>
          <p:cNvSpPr>
            <a:spLocks noChangeArrowheads="1"/>
          </p:cNvSpPr>
          <p:nvPr/>
        </p:nvSpPr>
        <p:spPr bwMode="auto">
          <a:xfrm>
            <a:off x="6819600" y="2527575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cxnSp>
        <p:nvCxnSpPr>
          <p:cNvPr id="29" name="直接连接符 28"/>
          <p:cNvCxnSpPr>
            <a:stCxn id="24" idx="6"/>
            <a:endCxn id="25" idx="2"/>
          </p:cNvCxnSpPr>
          <p:nvPr/>
        </p:nvCxnSpPr>
        <p:spPr bwMode="auto">
          <a:xfrm>
            <a:off x="2169813" y="2850975"/>
            <a:ext cx="544512" cy="6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5" idx="6"/>
            <a:endCxn id="26" idx="2"/>
          </p:cNvCxnSpPr>
          <p:nvPr/>
        </p:nvCxnSpPr>
        <p:spPr bwMode="auto">
          <a:xfrm>
            <a:off x="3362325" y="2851575"/>
            <a:ext cx="7934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6" idx="6"/>
            <a:endCxn id="27" idx="2"/>
          </p:cNvCxnSpPr>
          <p:nvPr/>
        </p:nvCxnSpPr>
        <p:spPr bwMode="auto">
          <a:xfrm>
            <a:off x="4803775" y="2851575"/>
            <a:ext cx="6791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27" idx="6"/>
            <a:endCxn id="28" idx="2"/>
          </p:cNvCxnSpPr>
          <p:nvPr/>
        </p:nvCxnSpPr>
        <p:spPr bwMode="auto">
          <a:xfrm>
            <a:off x="6130925" y="2851575"/>
            <a:ext cx="688675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11"/>
          <p:cNvSpPr>
            <a:spLocks noChangeArrowheads="1"/>
          </p:cNvSpPr>
          <p:nvPr/>
        </p:nvSpPr>
        <p:spPr bwMode="auto">
          <a:xfrm>
            <a:off x="1520525" y="4152000"/>
            <a:ext cx="649288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2714325" y="41526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35" name="Oval 13"/>
          <p:cNvSpPr>
            <a:spLocks noChangeArrowheads="1"/>
          </p:cNvSpPr>
          <p:nvPr/>
        </p:nvSpPr>
        <p:spPr bwMode="auto">
          <a:xfrm>
            <a:off x="4155775" y="41526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37" name="Oval 15"/>
          <p:cNvSpPr>
            <a:spLocks noChangeArrowheads="1"/>
          </p:cNvSpPr>
          <p:nvPr/>
        </p:nvSpPr>
        <p:spPr bwMode="auto">
          <a:xfrm>
            <a:off x="6819600" y="41526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cxnSp>
        <p:nvCxnSpPr>
          <p:cNvPr id="38" name="直接连接符 37"/>
          <p:cNvCxnSpPr>
            <a:stCxn id="33" idx="6"/>
            <a:endCxn id="34" idx="2"/>
          </p:cNvCxnSpPr>
          <p:nvPr/>
        </p:nvCxnSpPr>
        <p:spPr bwMode="auto">
          <a:xfrm>
            <a:off x="2169813" y="4476000"/>
            <a:ext cx="544512" cy="6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stCxn id="34" idx="6"/>
            <a:endCxn id="35" idx="2"/>
          </p:cNvCxnSpPr>
          <p:nvPr/>
        </p:nvCxnSpPr>
        <p:spPr bwMode="auto">
          <a:xfrm>
            <a:off x="3362325" y="4476600"/>
            <a:ext cx="7934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5" idx="6"/>
            <a:endCxn id="58437" idx="1"/>
          </p:cNvCxnSpPr>
          <p:nvPr/>
        </p:nvCxnSpPr>
        <p:spPr bwMode="auto">
          <a:xfrm>
            <a:off x="4803775" y="4476600"/>
            <a:ext cx="679150" cy="35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58437" idx="3"/>
            <a:endCxn id="37" idx="2"/>
          </p:cNvCxnSpPr>
          <p:nvPr/>
        </p:nvCxnSpPr>
        <p:spPr bwMode="auto">
          <a:xfrm flipV="1">
            <a:off x="6092525" y="4476600"/>
            <a:ext cx="727075" cy="35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 Box 75"/>
          <p:cNvSpPr txBox="1">
            <a:spLocks noChangeArrowheads="1"/>
          </p:cNvSpPr>
          <p:nvPr/>
        </p:nvSpPr>
        <p:spPr bwMode="auto">
          <a:xfrm>
            <a:off x="7620000" y="4029670"/>
            <a:ext cx="75565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5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×</a:t>
            </a:r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209550" y="1084331"/>
            <a:ext cx="81724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7A"/>
                </a:solidFill>
                <a:latin typeface="+mj-lt"/>
              </a:rPr>
              <a:t> 1</a:t>
            </a:r>
            <a:r>
              <a:rPr lang="en-US" altLang="zh-CN" sz="3200" dirty="0" smtClean="0">
                <a:solidFill>
                  <a:srgbClr val="00517A"/>
                </a:solidFill>
                <a:latin typeface="+mj-lt"/>
              </a:rPr>
              <a:t>. </a:t>
            </a:r>
            <a:r>
              <a:rPr lang="zh-CN" altLang="en-US" sz="3200" dirty="0" smtClean="0">
                <a:solidFill>
                  <a:srgbClr val="00517A"/>
                </a:solidFill>
                <a:latin typeface="+mj-lt"/>
              </a:rPr>
              <a:t>同一性</a:t>
            </a:r>
            <a:r>
              <a:rPr lang="zh-CN" altLang="en-US" sz="3200" dirty="0">
                <a:solidFill>
                  <a:srgbClr val="00517A"/>
                </a:solidFill>
                <a:latin typeface="+mj-lt"/>
              </a:rPr>
              <a:t>：</a:t>
            </a:r>
            <a:r>
              <a:rPr lang="zh-CN" altLang="en-US" sz="3200" dirty="0">
                <a:latin typeface="+mj-lt"/>
              </a:rPr>
              <a:t>所有元素属于同一类型；</a:t>
            </a:r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2.1 </a:t>
            </a:r>
            <a:r>
              <a:rPr lang="zh-CN" altLang="en-US" dirty="0" smtClean="0">
                <a:ea typeface="黑体" pitchFamily="2" charset="-122"/>
              </a:rPr>
              <a:t>线性表特点</a:t>
            </a:r>
            <a:endParaRPr lang="zh-CN" altLang="en-US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43" grpId="0"/>
      <p:bldP spid="58452" grpId="0"/>
      <p:bldP spid="58459" grpId="0"/>
      <p:bldP spid="58437" grpId="0" animBg="1"/>
      <p:bldP spid="33" grpId="0" animBg="1"/>
      <p:bldP spid="34" grpId="0" animBg="1"/>
      <p:bldP spid="35" grpId="0" animBg="1"/>
      <p:bldP spid="37" grpId="0" animBg="1"/>
      <p:bldP spid="4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4477</TotalTime>
  <Words>3813</Words>
  <Application>Microsoft Office PowerPoint</Application>
  <PresentationFormat>全屏显示(4:3)</PresentationFormat>
  <Paragraphs>870</Paragraphs>
  <Slides>63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默认设计模板</vt:lpstr>
      <vt:lpstr>幻灯片 1</vt:lpstr>
      <vt:lpstr>回顾</vt:lpstr>
      <vt:lpstr>幻灯片 3</vt:lpstr>
      <vt:lpstr>线性表引例</vt:lpstr>
      <vt:lpstr>2.1 线性表的基本概念</vt:lpstr>
      <vt:lpstr>2.1 线性表的基本概念</vt:lpstr>
      <vt:lpstr>2.1 数据元素的类型</vt:lpstr>
      <vt:lpstr>2.1 线性表特点</vt:lpstr>
      <vt:lpstr>2.1 线性表特点</vt:lpstr>
      <vt:lpstr>2.1 线性表的抽象数据类型</vt:lpstr>
      <vt:lpstr>2.1 线性表的抽象数据类型</vt:lpstr>
      <vt:lpstr>线性表的数据结构</vt:lpstr>
      <vt:lpstr>线性表的存储</vt:lpstr>
      <vt:lpstr>线性表的存储</vt:lpstr>
      <vt:lpstr>2.2 顺序表</vt:lpstr>
      <vt:lpstr>2.2 顺序表</vt:lpstr>
      <vt:lpstr>2.2 顺序表</vt:lpstr>
      <vt:lpstr>幻灯片 18</vt:lpstr>
      <vt:lpstr>幻灯片 19</vt:lpstr>
      <vt:lpstr>幻灯片 20</vt:lpstr>
      <vt:lpstr>幻灯片 21</vt:lpstr>
      <vt:lpstr>2.2 顺序表运算的实现</vt:lpstr>
      <vt:lpstr>1. 创建空顺序表</vt:lpstr>
      <vt:lpstr>幻灯片 24</vt:lpstr>
      <vt:lpstr>幻灯片 25</vt:lpstr>
      <vt:lpstr>2. 判断表空</vt:lpstr>
      <vt:lpstr>3. 查找元素</vt:lpstr>
      <vt:lpstr>4. 插入元素</vt:lpstr>
      <vt:lpstr>4. 插入元素</vt:lpstr>
      <vt:lpstr>幻灯片 30</vt:lpstr>
      <vt:lpstr>幻灯片 31</vt:lpstr>
      <vt:lpstr>5. 删除元素</vt:lpstr>
      <vt:lpstr>5. 删除元素</vt:lpstr>
      <vt:lpstr>幻灯片 34</vt:lpstr>
      <vt:lpstr>5. 删除元素</vt:lpstr>
      <vt:lpstr>2.2 代价分析</vt:lpstr>
      <vt:lpstr>线性表的存储</vt:lpstr>
      <vt:lpstr>2.3 链表</vt:lpstr>
      <vt:lpstr>2.3 链表</vt:lpstr>
      <vt:lpstr>2.3 链表</vt:lpstr>
      <vt:lpstr>2.3.1 单链表存储示例</vt:lpstr>
      <vt:lpstr>2.3.1 带头结点的单链表</vt:lpstr>
      <vt:lpstr>2.3.1 单链表定义</vt:lpstr>
      <vt:lpstr>2.3.2 单链表运算的实现</vt:lpstr>
      <vt:lpstr>1. 创建空链表</vt:lpstr>
      <vt:lpstr>1. 创建空链表</vt:lpstr>
      <vt:lpstr>2. 判断表空</vt:lpstr>
      <vt:lpstr>3. 按值x查找</vt:lpstr>
      <vt:lpstr>4. 插入元素</vt:lpstr>
      <vt:lpstr>幻灯片 50</vt:lpstr>
      <vt:lpstr>4、插入元素</vt:lpstr>
      <vt:lpstr>5. 寻找前驱</vt:lpstr>
      <vt:lpstr>寻找p结点的前驱</vt:lpstr>
      <vt:lpstr>4. 插入元素</vt:lpstr>
      <vt:lpstr>幻灯片 55</vt:lpstr>
      <vt:lpstr>幻灯片 56</vt:lpstr>
      <vt:lpstr>6. 删除元素</vt:lpstr>
      <vt:lpstr>幻灯片 58</vt:lpstr>
      <vt:lpstr>6. 删除元素</vt:lpstr>
      <vt:lpstr>单链表代价分析</vt:lpstr>
      <vt:lpstr>线性表的存储</vt:lpstr>
      <vt:lpstr>顺序表分析与评价</vt:lpstr>
      <vt:lpstr>单链表分析与评价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lenovo-</cp:lastModifiedBy>
  <cp:revision>1024</cp:revision>
  <cp:lastPrinted>1601-01-01T00:00:00Z</cp:lastPrinted>
  <dcterms:created xsi:type="dcterms:W3CDTF">1601-01-01T00:00:00Z</dcterms:created>
  <dcterms:modified xsi:type="dcterms:W3CDTF">2021-03-10T08:22:05Z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