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582" r:id="rId3"/>
    <p:sldId id="604" r:id="rId4"/>
    <p:sldId id="680" r:id="rId5"/>
    <p:sldId id="605" r:id="rId6"/>
    <p:sldId id="639" r:id="rId7"/>
    <p:sldId id="609" r:id="rId8"/>
    <p:sldId id="640" r:id="rId9"/>
    <p:sldId id="641" r:id="rId10"/>
    <p:sldId id="681" r:id="rId11"/>
    <p:sldId id="682" r:id="rId12"/>
    <p:sldId id="683" r:id="rId13"/>
    <p:sldId id="684" r:id="rId14"/>
    <p:sldId id="685" r:id="rId15"/>
    <p:sldId id="647" r:id="rId16"/>
    <p:sldId id="642" r:id="rId17"/>
    <p:sldId id="663" r:id="rId18"/>
    <p:sldId id="643" r:id="rId19"/>
    <p:sldId id="644" r:id="rId20"/>
    <p:sldId id="645" r:id="rId21"/>
    <p:sldId id="646" r:id="rId22"/>
    <p:sldId id="648" r:id="rId23"/>
    <p:sldId id="686" r:id="rId24"/>
    <p:sldId id="661" r:id="rId25"/>
    <p:sldId id="665" r:id="rId26"/>
    <p:sldId id="670" r:id="rId27"/>
    <p:sldId id="671" r:id="rId28"/>
    <p:sldId id="672" r:id="rId29"/>
    <p:sldId id="673" r:id="rId30"/>
    <p:sldId id="674" r:id="rId31"/>
    <p:sldId id="675" r:id="rId32"/>
    <p:sldId id="676" r:id="rId33"/>
    <p:sldId id="677" r:id="rId34"/>
    <p:sldId id="687" r:id="rId35"/>
    <p:sldId id="659" r:id="rId36"/>
    <p:sldId id="658" r:id="rId37"/>
    <p:sldId id="660" r:id="rId38"/>
    <p:sldId id="678" r:id="rId39"/>
    <p:sldId id="679" r:id="rId40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CC"/>
    <a:srgbClr val="990099"/>
    <a:srgbClr val="FF9999"/>
    <a:srgbClr val="FF3300"/>
    <a:srgbClr val="E1FFE1"/>
    <a:srgbClr val="FFFFCC"/>
    <a:srgbClr val="006600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2" autoAdjust="0"/>
    <p:restoredTop sz="92069" autoAdjust="0"/>
  </p:normalViewPr>
  <p:slideViewPr>
    <p:cSldViewPr>
      <p:cViewPr varScale="1">
        <p:scale>
          <a:sx n="110" d="100"/>
          <a:sy n="110" d="100"/>
        </p:scale>
        <p:origin x="67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fld id="{6A41B8F9-9993-4153-9BD2-DBAE39F085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973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fld id="{6A41B8F9-9993-4153-9BD2-DBAE39F085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620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fld id="{6A41B8F9-9993-4153-9BD2-DBAE39F085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950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fld id="{6A41B8F9-9993-4153-9BD2-DBAE39F085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491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472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5078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fld id="{6A41B8F9-9993-4153-9BD2-DBAE39F085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860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8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排序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30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讲：选择排序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7010400" y="31242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根最大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--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大根堆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124200" y="31242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根最小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--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小根堆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055941"/>
            <a:ext cx="8763000" cy="20034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 typeface="Wingdings" pitchFamily="2" charset="2"/>
              <a:buChar char="p"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 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堆：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一棵完全二叉树，且具有 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堆序性：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           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每个非叶子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≤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其左、右孩子；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5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   </a:t>
            </a:r>
            <a:r>
              <a:rPr kumimoji="0" lang="en-US" altLang="zh-CN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or  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黑体" pitchFamily="2" charset="-122"/>
                <a:cs typeface="+mn-cs"/>
              </a:rPr>
              <a:t>每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个非叶子 </a:t>
            </a:r>
            <a:r>
              <a:rPr kumimoji="0" lang="zh-CN" altLang="en-US" sz="3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≥</a:t>
            </a:r>
            <a:r>
              <a:rPr kumimoji="0" lang="zh-CN" alt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其左、右孩子；</a:t>
            </a:r>
            <a:endParaRPr kumimoji="0" lang="en-US" altLang="zh-CN" sz="3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2133600" y="3252562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2863200" y="39893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2482800" y="4769962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11" name="直接连接符 10"/>
          <p:cNvCxnSpPr>
            <a:stCxn id="6" idx="3"/>
            <a:endCxn id="16" idx="0"/>
          </p:cNvCxnSpPr>
          <p:nvPr/>
        </p:nvCxnSpPr>
        <p:spPr bwMode="auto">
          <a:xfrm rot="5400000">
            <a:off x="1839867" y="3642415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6" idx="5"/>
            <a:endCxn id="9" idx="0"/>
          </p:cNvCxnSpPr>
          <p:nvPr/>
        </p:nvCxnSpPr>
        <p:spPr bwMode="auto">
          <a:xfrm rot="16200000" flipH="1">
            <a:off x="2725919" y="3582080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3"/>
            <a:endCxn id="10" idx="0"/>
          </p:cNvCxnSpPr>
          <p:nvPr/>
        </p:nvCxnSpPr>
        <p:spPr bwMode="auto">
          <a:xfrm rot="5400000">
            <a:off x="2687701" y="4515381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3270000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30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15" name="直接连接符 14"/>
          <p:cNvCxnSpPr>
            <a:stCxn id="9" idx="5"/>
            <a:endCxn id="14" idx="0"/>
          </p:cNvCxnSpPr>
          <p:nvPr/>
        </p:nvCxnSpPr>
        <p:spPr bwMode="auto">
          <a:xfrm rot="16200000" flipH="1">
            <a:off x="3260200" y="4514199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498800" y="4015229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1143000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18" name="直接连接符 17"/>
          <p:cNvCxnSpPr>
            <a:stCxn id="16" idx="3"/>
            <a:endCxn id="17" idx="0"/>
          </p:cNvCxnSpPr>
          <p:nvPr/>
        </p:nvCxnSpPr>
        <p:spPr bwMode="auto">
          <a:xfrm rot="5400000">
            <a:off x="1336515" y="4552634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1815866" y="47940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6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20" name="直接连接符 19"/>
          <p:cNvCxnSpPr>
            <a:stCxn id="16" idx="5"/>
            <a:endCxn id="19" idx="0"/>
          </p:cNvCxnSpPr>
          <p:nvPr/>
        </p:nvCxnSpPr>
        <p:spPr bwMode="auto">
          <a:xfrm rot="16200000" flipH="1">
            <a:off x="1863866" y="4572000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762000" y="5632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10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22" name="直接连接符 21"/>
          <p:cNvCxnSpPr>
            <a:stCxn id="17" idx="3"/>
            <a:endCxn id="21" idx="0"/>
          </p:cNvCxnSpPr>
          <p:nvPr/>
        </p:nvCxnSpPr>
        <p:spPr bwMode="auto">
          <a:xfrm rot="5400000">
            <a:off x="938401" y="5348519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1549200" y="5632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15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24" name="直接连接符 23"/>
          <p:cNvCxnSpPr>
            <a:stCxn id="17" idx="5"/>
            <a:endCxn id="23" idx="0"/>
          </p:cNvCxnSpPr>
          <p:nvPr/>
        </p:nvCxnSpPr>
        <p:spPr bwMode="auto">
          <a:xfrm rot="16200000" flipH="1">
            <a:off x="1522919" y="5335918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6019800" y="32004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30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749400" y="3937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369000" y="4717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31" name="直接连接符 30"/>
          <p:cNvCxnSpPr>
            <a:stCxn id="28" idx="3"/>
            <a:endCxn id="36" idx="0"/>
          </p:cNvCxnSpPr>
          <p:nvPr/>
        </p:nvCxnSpPr>
        <p:spPr bwMode="auto">
          <a:xfrm rot="5400000">
            <a:off x="5726067" y="35902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28" idx="5"/>
            <a:endCxn id="29" idx="0"/>
          </p:cNvCxnSpPr>
          <p:nvPr/>
        </p:nvCxnSpPr>
        <p:spPr bwMode="auto">
          <a:xfrm rot="16200000" flipH="1">
            <a:off x="6612119" y="35299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3"/>
            <a:endCxn id="30" idx="0"/>
          </p:cNvCxnSpPr>
          <p:nvPr/>
        </p:nvCxnSpPr>
        <p:spPr bwMode="auto">
          <a:xfrm rot="5400000">
            <a:off x="6573901" y="44632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1562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35" name="直接连接符 34"/>
          <p:cNvCxnSpPr>
            <a:stCxn id="29" idx="5"/>
            <a:endCxn id="34" idx="0"/>
          </p:cNvCxnSpPr>
          <p:nvPr/>
        </p:nvCxnSpPr>
        <p:spPr bwMode="auto">
          <a:xfrm rot="16200000" flipH="1">
            <a:off x="7146400" y="44620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5385000" y="39630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15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50292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10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38" name="直接连接符 37"/>
          <p:cNvCxnSpPr>
            <a:stCxn id="36" idx="3"/>
            <a:endCxn id="37" idx="0"/>
          </p:cNvCxnSpPr>
          <p:nvPr/>
        </p:nvCxnSpPr>
        <p:spPr bwMode="auto">
          <a:xfrm rot="5400000">
            <a:off x="5222715" y="45004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5702066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6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40" name="直接连接符 39"/>
          <p:cNvCxnSpPr>
            <a:stCxn id="36" idx="5"/>
            <a:endCxn id="39" idx="0"/>
          </p:cNvCxnSpPr>
          <p:nvPr/>
        </p:nvCxnSpPr>
        <p:spPr bwMode="auto">
          <a:xfrm rot="16200000" flipH="1">
            <a:off x="5750066" y="45198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46482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42" name="直接连接符 41"/>
          <p:cNvCxnSpPr>
            <a:stCxn id="37" idx="3"/>
            <a:endCxn id="41" idx="0"/>
          </p:cNvCxnSpPr>
          <p:nvPr/>
        </p:nvCxnSpPr>
        <p:spPr bwMode="auto">
          <a:xfrm rot="5400000">
            <a:off x="4824601" y="52963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54354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44" name="直接连接符 43"/>
          <p:cNvCxnSpPr>
            <a:stCxn id="37" idx="5"/>
            <a:endCxn id="43" idx="0"/>
          </p:cNvCxnSpPr>
          <p:nvPr/>
        </p:nvCxnSpPr>
        <p:spPr bwMode="auto">
          <a:xfrm rot="16200000" flipH="1">
            <a:off x="5409119" y="5283756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矩形 46"/>
          <p:cNvSpPr/>
          <p:nvPr/>
        </p:nvSpPr>
        <p:spPr>
          <a:xfrm>
            <a:off x="6934200" y="5791200"/>
            <a:ext cx="220980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存储方式？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88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4" grpId="0" animBg="1"/>
      <p:bldP spid="16" grpId="0" animBg="1"/>
      <p:bldP spid="17" grpId="0" animBg="1"/>
      <p:bldP spid="19" grpId="0" animBg="1"/>
      <p:bldP spid="21" grpId="0" animBg="1"/>
      <p:bldP spid="23" grpId="0" animBg="1"/>
      <p:bldP spid="28" grpId="0" animBg="1"/>
      <p:bldP spid="29" grpId="0" animBg="1"/>
      <p:bldP spid="30" grpId="0" animBg="1"/>
      <p:bldP spid="34" grpId="0" animBg="1"/>
      <p:bldP spid="36" grpId="0" animBg="1"/>
      <p:bldP spid="37" grpId="0" animBg="1"/>
      <p:bldP spid="39" grpId="0" animBg="1"/>
      <p:bldP spid="41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回顾：堆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的存储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51595"/>
            <a:ext cx="8763000" cy="73250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--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堆的存储方式：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顺序存储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                          </a:t>
            </a:r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2209800" y="22860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2939400" y="3022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2559000" y="38034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11" name="直接连接符 10"/>
          <p:cNvCxnSpPr>
            <a:stCxn id="6" idx="3"/>
            <a:endCxn id="16" idx="0"/>
          </p:cNvCxnSpPr>
          <p:nvPr/>
        </p:nvCxnSpPr>
        <p:spPr bwMode="auto">
          <a:xfrm rot="5400000">
            <a:off x="1916067" y="26758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6" idx="5"/>
            <a:endCxn id="9" idx="0"/>
          </p:cNvCxnSpPr>
          <p:nvPr/>
        </p:nvCxnSpPr>
        <p:spPr bwMode="auto">
          <a:xfrm rot="16200000" flipH="1">
            <a:off x="2802119" y="26155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3"/>
            <a:endCxn id="10" idx="0"/>
          </p:cNvCxnSpPr>
          <p:nvPr/>
        </p:nvCxnSpPr>
        <p:spPr bwMode="auto">
          <a:xfrm rot="5400000">
            <a:off x="2763901" y="35488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3346200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30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15" name="直接连接符 14"/>
          <p:cNvCxnSpPr>
            <a:stCxn id="9" idx="5"/>
            <a:endCxn id="14" idx="0"/>
          </p:cNvCxnSpPr>
          <p:nvPr/>
        </p:nvCxnSpPr>
        <p:spPr bwMode="auto">
          <a:xfrm rot="16200000" flipH="1">
            <a:off x="3336400" y="35476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575000" y="30486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1219200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18" name="直接连接符 17"/>
          <p:cNvCxnSpPr>
            <a:stCxn id="16" idx="3"/>
            <a:endCxn id="17" idx="0"/>
          </p:cNvCxnSpPr>
          <p:nvPr/>
        </p:nvCxnSpPr>
        <p:spPr bwMode="auto">
          <a:xfrm rot="5400000">
            <a:off x="1412715" y="35860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1892066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6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20" name="直接连接符 19"/>
          <p:cNvCxnSpPr>
            <a:stCxn id="16" idx="5"/>
            <a:endCxn id="19" idx="0"/>
          </p:cNvCxnSpPr>
          <p:nvPr/>
        </p:nvCxnSpPr>
        <p:spPr bwMode="auto">
          <a:xfrm rot="16200000" flipH="1">
            <a:off x="1940066" y="36054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38200" y="46656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10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22" name="直接连接符 21"/>
          <p:cNvCxnSpPr>
            <a:stCxn id="17" idx="3"/>
            <a:endCxn id="21" idx="0"/>
          </p:cNvCxnSpPr>
          <p:nvPr/>
        </p:nvCxnSpPr>
        <p:spPr bwMode="auto">
          <a:xfrm rot="5400000">
            <a:off x="1014601" y="43819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800600" y="1857613"/>
            <a:ext cx="4343400" cy="33239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∵完全二叉树的性质：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6E24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按</a:t>
            </a:r>
            <a:r>
              <a:rPr lang="en-US" altLang="zh-CN" dirty="0" smtClean="0">
                <a:solidFill>
                  <a:srgbClr val="246E24"/>
                </a:solidFill>
              </a:rPr>
              <a:t>”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6E24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从上到下，从左到右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6E24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6E24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将结点从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6E24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6E24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开始编号，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246E24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46E24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则：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246E24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父亲与左、右孩子的编号之间满足一定规律。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027349" y="5334000"/>
          <a:ext cx="704045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数组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k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8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12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回顾：堆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的存储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51594"/>
            <a:ext cx="8763000" cy="7534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--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堆的存储方式：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顺序存储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                    </a:t>
            </a:r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2209800" y="22860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2939400" y="3022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2559000" y="38034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11" name="直接连接符 10"/>
          <p:cNvCxnSpPr>
            <a:stCxn id="6" idx="3"/>
            <a:endCxn id="16" idx="0"/>
          </p:cNvCxnSpPr>
          <p:nvPr/>
        </p:nvCxnSpPr>
        <p:spPr bwMode="auto">
          <a:xfrm rot="5400000">
            <a:off x="1916067" y="26758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>
            <a:stCxn id="6" idx="5"/>
            <a:endCxn id="9" idx="0"/>
          </p:cNvCxnSpPr>
          <p:nvPr/>
        </p:nvCxnSpPr>
        <p:spPr bwMode="auto">
          <a:xfrm rot="16200000" flipH="1">
            <a:off x="2802119" y="26155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9" idx="3"/>
            <a:endCxn id="10" idx="0"/>
          </p:cNvCxnSpPr>
          <p:nvPr/>
        </p:nvCxnSpPr>
        <p:spPr bwMode="auto">
          <a:xfrm rot="5400000">
            <a:off x="2763901" y="35488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3346200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30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15" name="直接连接符 14"/>
          <p:cNvCxnSpPr>
            <a:stCxn id="9" idx="5"/>
            <a:endCxn id="14" idx="0"/>
          </p:cNvCxnSpPr>
          <p:nvPr/>
        </p:nvCxnSpPr>
        <p:spPr bwMode="auto">
          <a:xfrm rot="16200000" flipH="1">
            <a:off x="3336400" y="35476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8"/>
          <p:cNvSpPr>
            <a:spLocks noChangeArrowheads="1"/>
          </p:cNvSpPr>
          <p:nvPr/>
        </p:nvSpPr>
        <p:spPr bwMode="auto">
          <a:xfrm>
            <a:off x="1575000" y="30486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1219200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18" name="直接连接符 17"/>
          <p:cNvCxnSpPr>
            <a:stCxn id="16" idx="3"/>
            <a:endCxn id="17" idx="0"/>
          </p:cNvCxnSpPr>
          <p:nvPr/>
        </p:nvCxnSpPr>
        <p:spPr bwMode="auto">
          <a:xfrm rot="5400000">
            <a:off x="1412715" y="35860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1892066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6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20" name="直接连接符 19"/>
          <p:cNvCxnSpPr>
            <a:stCxn id="16" idx="5"/>
            <a:endCxn id="19" idx="0"/>
          </p:cNvCxnSpPr>
          <p:nvPr/>
        </p:nvCxnSpPr>
        <p:spPr bwMode="auto">
          <a:xfrm rot="16200000" flipH="1">
            <a:off x="1940066" y="36054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38200" y="46656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10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22" name="直接连接符 21"/>
          <p:cNvCxnSpPr>
            <a:stCxn id="17" idx="3"/>
            <a:endCxn id="21" idx="0"/>
          </p:cNvCxnSpPr>
          <p:nvPr/>
        </p:nvCxnSpPr>
        <p:spPr bwMode="auto">
          <a:xfrm rot="5400000">
            <a:off x="1014601" y="43819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2027349" y="5334000"/>
          <a:ext cx="704045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数组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k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8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5105400" y="1905000"/>
            <a:ext cx="4038600" cy="2514600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下标为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i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的元素，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其左孩子下标为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2i+1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；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右孩子下标为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2i+2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；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父亲下标为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  <a:sym typeface="Symbol"/>
              </a:rPr>
              <a:t>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(i-1)/2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  <a:sym typeface="Symbol"/>
              </a:rPr>
              <a:t>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；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51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回顾：小根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1151595"/>
            <a:ext cx="81534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--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将小根堆顺序存储，则满足：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                                                     </a:t>
            </a:r>
          </a:p>
        </p:txBody>
      </p:sp>
      <p:sp>
        <p:nvSpPr>
          <p:cNvPr id="48" name="左大括号 47"/>
          <p:cNvSpPr/>
          <p:nvPr/>
        </p:nvSpPr>
        <p:spPr bwMode="auto">
          <a:xfrm>
            <a:off x="6324600" y="1452670"/>
            <a:ext cx="180000" cy="838200"/>
          </a:xfrm>
          <a:prstGeom prst="leftBrace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53200" y="1757470"/>
            <a:ext cx="1816523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k</a:t>
            </a:r>
            <a:r>
              <a:rPr kumimoji="0" lang="en-US" altLang="zh-CN" sz="3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i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 ≤ k</a:t>
            </a:r>
            <a:r>
              <a:rPr kumimoji="0" lang="en-US" altLang="zh-CN" sz="36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2i+2</a:t>
            </a:r>
          </a:p>
        </p:txBody>
      </p:sp>
      <p:sp>
        <p:nvSpPr>
          <p:cNvPr id="50" name="矩形 49"/>
          <p:cNvSpPr/>
          <p:nvPr/>
        </p:nvSpPr>
        <p:spPr>
          <a:xfrm>
            <a:off x="6553200" y="1071670"/>
            <a:ext cx="181652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k</a:t>
            </a:r>
            <a:r>
              <a:rPr kumimoji="0" lang="en-US" altLang="zh-CN" sz="3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i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 ≤ k</a:t>
            </a:r>
            <a:r>
              <a:rPr kumimoji="0" lang="en-US" altLang="zh-CN" sz="36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2i+1</a:t>
            </a:r>
            <a:endParaRPr kumimoji="0" lang="zh-CN" altLang="en-US" sz="3600" b="0" i="0" u="none" strike="noStrike" kern="1200" cap="none" spc="0" normalizeH="0" baseline="-2500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209800" y="22860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2939400" y="3022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559000" y="38034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31" name="直接连接符 30"/>
          <p:cNvCxnSpPr>
            <a:stCxn id="28" idx="3"/>
            <a:endCxn id="36" idx="0"/>
          </p:cNvCxnSpPr>
          <p:nvPr/>
        </p:nvCxnSpPr>
        <p:spPr bwMode="auto">
          <a:xfrm rot="5400000">
            <a:off x="1916067" y="26758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28" idx="5"/>
            <a:endCxn id="29" idx="0"/>
          </p:cNvCxnSpPr>
          <p:nvPr/>
        </p:nvCxnSpPr>
        <p:spPr bwMode="auto">
          <a:xfrm rot="16200000" flipH="1">
            <a:off x="2802119" y="26155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3"/>
            <a:endCxn id="30" idx="0"/>
          </p:cNvCxnSpPr>
          <p:nvPr/>
        </p:nvCxnSpPr>
        <p:spPr bwMode="auto">
          <a:xfrm rot="5400000">
            <a:off x="2763901" y="35488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3346200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30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35" name="直接连接符 34"/>
          <p:cNvCxnSpPr>
            <a:stCxn id="29" idx="5"/>
            <a:endCxn id="34" idx="0"/>
          </p:cNvCxnSpPr>
          <p:nvPr/>
        </p:nvCxnSpPr>
        <p:spPr bwMode="auto">
          <a:xfrm rot="16200000" flipH="1">
            <a:off x="3336400" y="35476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1575000" y="30486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1219200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38" name="直接连接符 37"/>
          <p:cNvCxnSpPr>
            <a:stCxn id="36" idx="3"/>
            <a:endCxn id="37" idx="0"/>
          </p:cNvCxnSpPr>
          <p:nvPr/>
        </p:nvCxnSpPr>
        <p:spPr bwMode="auto">
          <a:xfrm rot="5400000">
            <a:off x="1412715" y="35860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1892066" y="38274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6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40" name="直接连接符 39"/>
          <p:cNvCxnSpPr>
            <a:stCxn id="36" idx="5"/>
            <a:endCxn id="39" idx="0"/>
          </p:cNvCxnSpPr>
          <p:nvPr/>
        </p:nvCxnSpPr>
        <p:spPr bwMode="auto">
          <a:xfrm rot="16200000" flipH="1">
            <a:off x="1940066" y="36054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838200" y="46656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10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42" name="直接连接符 41"/>
          <p:cNvCxnSpPr>
            <a:stCxn id="37" idx="3"/>
            <a:endCxn id="41" idx="0"/>
          </p:cNvCxnSpPr>
          <p:nvPr/>
        </p:nvCxnSpPr>
        <p:spPr bwMode="auto">
          <a:xfrm rot="5400000">
            <a:off x="1014601" y="43819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2027349" y="5334000"/>
          <a:ext cx="7040451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3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数组</a:t>
                      </a: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k</a:t>
                      </a: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0" dirty="0" smtClean="0">
                          <a:solidFill>
                            <a:srgbClr val="0033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元素值</a:t>
                      </a:r>
                      <a:endParaRPr lang="zh-CN" altLang="en-US" sz="28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25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30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3399"/>
                          </a:solidFill>
                        </a:rPr>
                        <a:t>10</a:t>
                      </a:r>
                      <a:endParaRPr lang="zh-CN" altLang="en-US" sz="28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2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6858000" y="3124200"/>
            <a:ext cx="1752600" cy="954107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根最大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--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大根堆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回顾：大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根堆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5867400" y="3200400"/>
            <a:ext cx="540000" cy="540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30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597000" y="39372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6216600" y="4717800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31" name="直接连接符 30"/>
          <p:cNvCxnSpPr>
            <a:stCxn id="28" idx="3"/>
            <a:endCxn id="36" idx="0"/>
          </p:cNvCxnSpPr>
          <p:nvPr/>
        </p:nvCxnSpPr>
        <p:spPr bwMode="auto">
          <a:xfrm rot="5400000">
            <a:off x="5573667" y="3590253"/>
            <a:ext cx="301748" cy="44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28" idx="5"/>
            <a:endCxn id="29" idx="0"/>
          </p:cNvCxnSpPr>
          <p:nvPr/>
        </p:nvCxnSpPr>
        <p:spPr bwMode="auto">
          <a:xfrm rot="16200000" flipH="1">
            <a:off x="6459719" y="3529918"/>
            <a:ext cx="275881" cy="5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3"/>
            <a:endCxn id="30" idx="0"/>
          </p:cNvCxnSpPr>
          <p:nvPr/>
        </p:nvCxnSpPr>
        <p:spPr bwMode="auto">
          <a:xfrm rot="5400000">
            <a:off x="6421501" y="4463219"/>
            <a:ext cx="319681" cy="189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0038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35" name="直接连接符 34"/>
          <p:cNvCxnSpPr>
            <a:stCxn id="29" idx="5"/>
            <a:endCxn id="34" idx="0"/>
          </p:cNvCxnSpPr>
          <p:nvPr/>
        </p:nvCxnSpPr>
        <p:spPr bwMode="auto">
          <a:xfrm rot="16200000" flipH="1">
            <a:off x="6994000" y="4462037"/>
            <a:ext cx="343719" cy="21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8"/>
          <p:cNvSpPr>
            <a:spLocks noChangeArrowheads="1"/>
          </p:cNvSpPr>
          <p:nvPr/>
        </p:nvSpPr>
        <p:spPr bwMode="auto">
          <a:xfrm>
            <a:off x="5232600" y="3963067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15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4876800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10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38" name="直接连接符 37"/>
          <p:cNvCxnSpPr>
            <a:stCxn id="36" idx="3"/>
            <a:endCxn id="37" idx="0"/>
          </p:cNvCxnSpPr>
          <p:nvPr/>
        </p:nvCxnSpPr>
        <p:spPr bwMode="auto">
          <a:xfrm rot="5400000">
            <a:off x="5070315" y="4500472"/>
            <a:ext cx="317852" cy="164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5549666" y="47418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6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40" name="直接连接符 39"/>
          <p:cNvCxnSpPr>
            <a:stCxn id="36" idx="5"/>
            <a:endCxn id="39" idx="0"/>
          </p:cNvCxnSpPr>
          <p:nvPr/>
        </p:nvCxnSpPr>
        <p:spPr bwMode="auto">
          <a:xfrm rot="16200000" flipH="1">
            <a:off x="5597666" y="4519838"/>
            <a:ext cx="317852" cy="1261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44958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5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42" name="直接连接符 41"/>
          <p:cNvCxnSpPr>
            <a:stCxn id="37" idx="3"/>
            <a:endCxn id="41" idx="0"/>
          </p:cNvCxnSpPr>
          <p:nvPr/>
        </p:nvCxnSpPr>
        <p:spPr bwMode="auto">
          <a:xfrm rot="5400000">
            <a:off x="4672201" y="5296357"/>
            <a:ext cx="377281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5283000" y="5580038"/>
            <a:ext cx="540000" cy="540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3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cxnSp>
        <p:nvCxnSpPr>
          <p:cNvPr id="44" name="直接连接符 43"/>
          <p:cNvCxnSpPr>
            <a:stCxn id="37" idx="5"/>
            <a:endCxn id="43" idx="0"/>
          </p:cNvCxnSpPr>
          <p:nvPr/>
        </p:nvCxnSpPr>
        <p:spPr bwMode="auto">
          <a:xfrm rot="16200000" flipH="1">
            <a:off x="5256719" y="5283756"/>
            <a:ext cx="377281" cy="21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8153400" cy="13726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--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将大根堆顺序存储，则满足：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                                                     </a:t>
            </a:r>
          </a:p>
        </p:txBody>
      </p:sp>
      <p:sp>
        <p:nvSpPr>
          <p:cNvPr id="48" name="左大括号 47"/>
          <p:cNvSpPr/>
          <p:nvPr/>
        </p:nvSpPr>
        <p:spPr bwMode="auto">
          <a:xfrm>
            <a:off x="6324600" y="1452670"/>
            <a:ext cx="180000" cy="838200"/>
          </a:xfrm>
          <a:prstGeom prst="leftBrace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553200" y="1757470"/>
            <a:ext cx="1816523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Pct val="75000"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k</a:t>
            </a:r>
            <a:r>
              <a:rPr kumimoji="0" lang="en-US" altLang="zh-CN" sz="3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i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 ≥ k</a:t>
            </a:r>
            <a:r>
              <a:rPr kumimoji="0" lang="en-US" altLang="zh-CN" sz="36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2i+2</a:t>
            </a:r>
          </a:p>
        </p:txBody>
      </p:sp>
      <p:sp>
        <p:nvSpPr>
          <p:cNvPr id="50" name="矩形 49"/>
          <p:cNvSpPr/>
          <p:nvPr/>
        </p:nvSpPr>
        <p:spPr>
          <a:xfrm>
            <a:off x="6553200" y="1071670"/>
            <a:ext cx="1816523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k</a:t>
            </a:r>
            <a:r>
              <a:rPr kumimoji="0" lang="en-US" altLang="zh-CN" sz="3600" b="0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i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 ≥ k</a:t>
            </a:r>
            <a:r>
              <a:rPr kumimoji="0" lang="en-US" altLang="zh-CN" sz="36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charset="0"/>
                <a:ea typeface="黑体" pitchFamily="2" charset="-122"/>
                <a:cs typeface="+mn-cs"/>
              </a:rPr>
              <a:t>2i+1</a:t>
            </a:r>
            <a:endParaRPr kumimoji="0" lang="zh-CN" altLang="en-US" sz="3600" b="0" i="0" u="none" strike="noStrike" kern="1200" cap="none" spc="0" normalizeH="0" baseline="-2500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126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1.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建立大根堆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--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方法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sz="3000" kern="0" dirty="0" smtClean="0">
                <a:latin typeface="+mn-lt"/>
              </a:rPr>
              <a:t>按照</a:t>
            </a:r>
            <a:r>
              <a:rPr lang="en-US" altLang="zh-CN" sz="3000" kern="0" dirty="0" smtClean="0">
                <a:latin typeface="+mn-lt"/>
              </a:rPr>
              <a:t>5.4.1</a:t>
            </a:r>
            <a:r>
              <a:rPr lang="zh-CN" altLang="en-US" sz="3000" kern="0" dirty="0" smtClean="0">
                <a:latin typeface="+mn-lt"/>
              </a:rPr>
              <a:t>节，算法</a:t>
            </a:r>
            <a:r>
              <a:rPr lang="en-US" altLang="zh-CN" sz="3000" kern="0" dirty="0" smtClean="0">
                <a:latin typeface="+mn-lt"/>
              </a:rPr>
              <a:t>5.17</a:t>
            </a: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</a:t>
            </a:r>
            <a:r>
              <a:rPr lang="zh-CN" altLang="en-US" sz="3000" kern="0" dirty="0" smtClean="0">
                <a:latin typeface="+mn-lt"/>
              </a:rPr>
              <a:t>向空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”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大根堆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” </a:t>
            </a:r>
            <a:r>
              <a:rPr lang="zh-CN" altLang="en-US" sz="3000" kern="0" dirty="0" smtClean="0">
                <a:latin typeface="+mn-lt"/>
              </a:rPr>
              <a:t>中，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逐个插入</a:t>
            </a:r>
            <a:r>
              <a:rPr lang="zh-CN" altLang="en-US" sz="3000" kern="0" dirty="0" smtClean="0">
                <a:latin typeface="+mn-lt"/>
              </a:rPr>
              <a:t>待排序记录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方法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2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sz="3000" kern="0" dirty="0" smtClean="0">
                <a:latin typeface="+mn-lt"/>
              </a:rPr>
              <a:t>先将</a:t>
            </a:r>
            <a:r>
              <a:rPr lang="zh-CN" altLang="en-US" sz="3000" kern="0" dirty="0" smtClean="0">
                <a:latin typeface="+mn-lt"/>
              </a:rPr>
              <a:t>待排序记录建成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完全二叉树，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</a:t>
            </a:r>
            <a:r>
              <a:rPr lang="zh-CN" altLang="en-US" sz="3000" kern="0" dirty="0" smtClean="0">
                <a:latin typeface="+mn-lt"/>
              </a:rPr>
              <a:t>再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“从后向前”</a:t>
            </a:r>
            <a:r>
              <a:rPr lang="zh-CN" altLang="en-US" sz="3000" kern="0" dirty="0" smtClean="0">
                <a:latin typeface="+mn-lt"/>
              </a:rPr>
              <a:t>依次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调整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9200" y="4800600"/>
            <a:ext cx="1524000" cy="5741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sift</a:t>
            </a:r>
            <a:r>
              <a:rPr lang="zh-CN" altLang="en-US" dirty="0" smtClean="0">
                <a:solidFill>
                  <a:srgbClr val="FF0000"/>
                </a:solidFill>
              </a:rPr>
              <a:t>函数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接箭头连接符 7"/>
          <p:cNvCxnSpPr>
            <a:stCxn id="7" idx="0"/>
          </p:cNvCxnSpPr>
          <p:nvPr/>
        </p:nvCxnSpPr>
        <p:spPr bwMode="auto">
          <a:xfrm flipV="1">
            <a:off x="5791200" y="4495800"/>
            <a:ext cx="1524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矩形 8"/>
          <p:cNvSpPr/>
          <p:nvPr/>
        </p:nvSpPr>
        <p:spPr>
          <a:xfrm>
            <a:off x="3581400" y="1066800"/>
            <a:ext cx="5562600" cy="523220"/>
          </a:xfrm>
          <a:prstGeom prst="rect">
            <a:avLst/>
          </a:prstGeom>
          <a:solidFill>
            <a:srgbClr val="CCFF99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/>
              <a:t>26, 5, 77, 1, 61, 11, 59, 15, 48, 19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2819400" y="4014000"/>
            <a:ext cx="19812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1. 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</a:rPr>
              <a:t>建立大根堆</a:t>
            </a:r>
            <a:endParaRPr lang="en-US" altLang="zh-CN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方法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2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kern="0" dirty="0" smtClean="0">
                <a:latin typeface="+mn-lt"/>
              </a:rPr>
              <a:t>先，将待排序记录建成</a:t>
            </a:r>
            <a:r>
              <a:rPr lang="en-US" altLang="zh-CN" kern="0" dirty="0" smtClean="0"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个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完全二叉树，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      </a:t>
            </a:r>
            <a:r>
              <a:rPr lang="zh-CN" altLang="en-US" kern="0" dirty="0" smtClean="0">
                <a:latin typeface="+mn-lt"/>
              </a:rPr>
              <a:t>再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“从后向前”</a:t>
            </a:r>
            <a:r>
              <a:rPr lang="zh-CN" altLang="en-US" kern="0" dirty="0" smtClean="0">
                <a:latin typeface="+mn-lt"/>
              </a:rPr>
              <a:t>依次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</a:rPr>
              <a:t>调整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</a:rPr>
              <a:t>(sift)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3552499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2940049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3612823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833437" y="43243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3692525" y="428148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2971800" y="431641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4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3369590"/>
            <a:ext cx="553795" cy="25660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3369590"/>
            <a:ext cx="695204" cy="24323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1"/>
          <p:cNvCxnSpPr>
            <a:cxnSpLocks noChangeShapeType="1"/>
            <a:stCxn id="7" idx="3"/>
            <a:endCxn id="11" idx="0"/>
          </p:cNvCxnSpPr>
          <p:nvPr/>
        </p:nvCxnSpPr>
        <p:spPr bwMode="auto">
          <a:xfrm flipH="1">
            <a:off x="1085850" y="3982039"/>
            <a:ext cx="516610" cy="34231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2"/>
          <p:cNvCxnSpPr>
            <a:cxnSpLocks noChangeShapeType="1"/>
            <a:stCxn id="10" idx="3"/>
            <a:endCxn id="13" idx="0"/>
          </p:cNvCxnSpPr>
          <p:nvPr/>
        </p:nvCxnSpPr>
        <p:spPr bwMode="auto">
          <a:xfrm flipH="1">
            <a:off x="3224213" y="4042364"/>
            <a:ext cx="161009" cy="2740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3"/>
          <p:cNvCxnSpPr>
            <a:cxnSpLocks noChangeShapeType="1"/>
            <a:stCxn id="10" idx="5"/>
            <a:endCxn id="12" idx="0"/>
          </p:cNvCxnSpPr>
          <p:nvPr/>
        </p:nvCxnSpPr>
        <p:spPr bwMode="auto">
          <a:xfrm>
            <a:off x="3741065" y="4042364"/>
            <a:ext cx="203079" cy="2391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2162175" y="43243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0" name="直接连接符 25"/>
          <p:cNvCxnSpPr>
            <a:cxnSpLocks noChangeShapeType="1"/>
            <a:stCxn id="7" idx="5"/>
            <a:endCxn id="19" idx="0"/>
          </p:cNvCxnSpPr>
          <p:nvPr/>
        </p:nvCxnSpPr>
        <p:spPr bwMode="auto">
          <a:xfrm>
            <a:off x="1958302" y="3982039"/>
            <a:ext cx="456286" cy="34231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495300" y="504348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2" name="直接连接符 27"/>
          <p:cNvCxnSpPr>
            <a:cxnSpLocks noChangeShapeType="1"/>
            <a:stCxn id="11" idx="3"/>
            <a:endCxn id="21" idx="0"/>
          </p:cNvCxnSpPr>
          <p:nvPr/>
        </p:nvCxnSpPr>
        <p:spPr bwMode="auto">
          <a:xfrm flipH="1">
            <a:off x="747713" y="4753891"/>
            <a:ext cx="159654" cy="2895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1" idx="5"/>
          </p:cNvCxnSpPr>
          <p:nvPr/>
        </p:nvCxnSpPr>
        <p:spPr bwMode="auto">
          <a:xfrm flipH="1" flipV="1">
            <a:off x="1264332" y="4753891"/>
            <a:ext cx="169181" cy="3038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5057775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5043487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7" name="直接连接符 31"/>
          <p:cNvCxnSpPr>
            <a:cxnSpLocks noChangeShapeType="1"/>
            <a:stCxn id="19" idx="3"/>
            <a:endCxn id="26" idx="0"/>
          </p:cNvCxnSpPr>
          <p:nvPr/>
        </p:nvCxnSpPr>
        <p:spPr bwMode="auto">
          <a:xfrm flipH="1">
            <a:off x="2085181" y="4753891"/>
            <a:ext cx="150924" cy="2895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矩形 28"/>
          <p:cNvSpPr/>
          <p:nvPr/>
        </p:nvSpPr>
        <p:spPr bwMode="auto">
          <a:xfrm>
            <a:off x="2667000" y="2209800"/>
            <a:ext cx="19812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81400" y="1066800"/>
            <a:ext cx="5562600" cy="523220"/>
          </a:xfrm>
          <a:prstGeom prst="rect">
            <a:avLst/>
          </a:prstGeom>
          <a:solidFill>
            <a:srgbClr val="CCFF99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 smtClean="0"/>
              <a:t>26, 5, 77, 1, 61, 11, 59, 15, 48, 19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267200" y="2743200"/>
            <a:ext cx="4876800" cy="2934073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从</a:t>
            </a:r>
            <a:r>
              <a:rPr lang="zh-CN" altLang="en-US" dirty="0" smtClean="0">
                <a:solidFill>
                  <a:srgbClr val="0000CC"/>
                </a:solidFill>
              </a:rPr>
              <a:t>最后结点的父亲</a:t>
            </a:r>
            <a:r>
              <a:rPr lang="zh-CN" altLang="en-US" dirty="0" smtClean="0"/>
              <a:t>开始，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-- </a:t>
            </a:r>
            <a:r>
              <a:rPr lang="zh-CN" altLang="en-US" dirty="0" smtClean="0">
                <a:sym typeface="Wingdings" pitchFamily="2" charset="2"/>
              </a:rPr>
              <a:t>最后结点下标：</a:t>
            </a:r>
            <a:r>
              <a:rPr lang="en-US" altLang="zh-CN" dirty="0" smtClean="0">
                <a:sym typeface="Wingdings" pitchFamily="2" charset="2"/>
              </a:rPr>
              <a:t>n-1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Wingdings" pitchFamily="2" charset="2"/>
              </a:rPr>
              <a:t>    </a:t>
            </a:r>
            <a:r>
              <a:rPr lang="zh-CN" altLang="en-US" dirty="0" smtClean="0">
                <a:solidFill>
                  <a:srgbClr val="0000CC"/>
                </a:solidFill>
                <a:sym typeface="Wingdings" pitchFamily="2" charset="2"/>
              </a:rPr>
              <a:t>父亲下标 </a:t>
            </a:r>
            <a:r>
              <a:rPr lang="en-US" altLang="zh-CN" dirty="0" smtClean="0">
                <a:solidFill>
                  <a:srgbClr val="C00000"/>
                </a:solidFill>
                <a:sym typeface="Wingdings" pitchFamily="2" charset="2"/>
              </a:rPr>
              <a:t>p=</a:t>
            </a:r>
            <a:r>
              <a:rPr lang="zh-CN" altLang="en-US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zh-CN" altLang="en-US" b="1" dirty="0" smtClean="0">
                <a:solidFill>
                  <a:srgbClr val="C00000"/>
                </a:solidFill>
                <a:sym typeface="Symbol"/>
              </a:rPr>
              <a:t></a:t>
            </a:r>
            <a:r>
              <a:rPr lang="en-US" altLang="zh-CN" dirty="0" smtClean="0">
                <a:solidFill>
                  <a:srgbClr val="C00000"/>
                </a:solidFill>
              </a:rPr>
              <a:t>(n-1-1)/2</a:t>
            </a:r>
            <a:r>
              <a:rPr lang="en-US" altLang="zh-CN" b="1" dirty="0" smtClean="0">
                <a:solidFill>
                  <a:srgbClr val="C00000"/>
                </a:solidFill>
                <a:sym typeface="Symbol"/>
              </a:rPr>
              <a:t></a:t>
            </a:r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dirty="0" smtClean="0">
                <a:sym typeface="Symbol"/>
              </a:rPr>
              <a:t>-- </a:t>
            </a:r>
            <a:r>
              <a:rPr lang="zh-CN" altLang="en-US" dirty="0" smtClean="0">
                <a:sym typeface="Symbol"/>
              </a:rPr>
              <a:t>“从后向前”：</a:t>
            </a:r>
            <a:endParaRPr lang="en-US" altLang="zh-CN" dirty="0" smtClean="0"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ym typeface="Symbol"/>
              </a:rPr>
              <a:t>    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依次调整 </a:t>
            </a:r>
            <a:r>
              <a:rPr lang="en-US" altLang="zh-CN" dirty="0" smtClean="0">
                <a:solidFill>
                  <a:srgbClr val="C00000"/>
                </a:solidFill>
                <a:sym typeface="Symbol"/>
              </a:rPr>
              <a:t>p, p-1, p-2, …, 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533400" y="5715000"/>
          <a:ext cx="8381999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record</a:t>
                      </a:r>
                      <a:endParaRPr lang="zh-CN" altLang="en-US" sz="2600" b="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77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61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 bwMode="auto">
          <a:xfrm flipH="1">
            <a:off x="2895600" y="609600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21" grpId="0" animBg="1"/>
      <p:bldP spid="2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1. </a:t>
            </a:r>
            <a:r>
              <a:rPr lang="zh-CN" altLang="en-US" kern="0" dirty="0" smtClean="0">
                <a:solidFill>
                  <a:srgbClr val="990099"/>
                </a:solidFill>
                <a:latin typeface="+mn-lt"/>
              </a:rPr>
              <a:t>建立大根堆</a:t>
            </a:r>
            <a:endParaRPr lang="en-US" altLang="zh-CN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方法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2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kern="0" dirty="0" smtClean="0">
                <a:latin typeface="+mn-lt"/>
              </a:rPr>
              <a:t>先，将待排序记录建成</a:t>
            </a:r>
            <a:r>
              <a:rPr lang="en-US" altLang="zh-CN" kern="0" dirty="0" smtClean="0">
                <a:latin typeface="+mn-lt"/>
              </a:rPr>
              <a:t>1</a:t>
            </a:r>
            <a:r>
              <a:rPr lang="zh-CN" altLang="en-US" kern="0" dirty="0" smtClean="0">
                <a:latin typeface="+mn-lt"/>
              </a:rPr>
              <a:t>个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完全二叉树，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      </a:t>
            </a:r>
            <a:r>
              <a:rPr lang="zh-CN" altLang="en-US" kern="0" dirty="0" smtClean="0">
                <a:latin typeface="+mn-lt"/>
              </a:rPr>
              <a:t>再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“从后向前”</a:t>
            </a:r>
            <a:r>
              <a:rPr lang="zh-CN" altLang="en-US" kern="0" dirty="0" smtClean="0">
                <a:latin typeface="+mn-lt"/>
              </a:rPr>
              <a:t>依次</a:t>
            </a:r>
            <a:r>
              <a:rPr lang="zh-CN" altLang="en-US" kern="0" dirty="0" smtClean="0">
                <a:solidFill>
                  <a:srgbClr val="FF0000"/>
                </a:solidFill>
                <a:latin typeface="+mn-lt"/>
              </a:rPr>
              <a:t>调整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</a:rPr>
              <a:t>(sift)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2000" y="2743201"/>
            <a:ext cx="8382000" cy="3280898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sift</a:t>
            </a:r>
            <a:r>
              <a:rPr lang="zh-CN" altLang="en-US" dirty="0" smtClean="0"/>
              <a:t>（待调整：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判断</a:t>
            </a:r>
            <a:r>
              <a:rPr lang="zh-CN" altLang="en-US" dirty="0" smtClean="0">
                <a:solidFill>
                  <a:srgbClr val="0000CC"/>
                </a:solidFill>
              </a:rPr>
              <a:t>“待调整 </a:t>
            </a:r>
            <a:r>
              <a:rPr lang="en-US" altLang="zh-CN" dirty="0" smtClean="0">
                <a:solidFill>
                  <a:srgbClr val="0000CC"/>
                </a:solidFill>
              </a:rPr>
              <a:t>x</a:t>
            </a:r>
            <a:r>
              <a:rPr lang="zh-CN" altLang="en-US" dirty="0" smtClean="0">
                <a:solidFill>
                  <a:srgbClr val="0000CC"/>
                </a:solidFill>
              </a:rPr>
              <a:t>”</a:t>
            </a:r>
            <a:r>
              <a:rPr lang="zh-CN" altLang="en-US" dirty="0" smtClean="0"/>
              <a:t>是否 </a:t>
            </a:r>
            <a:r>
              <a:rPr lang="en-US" altLang="zh-CN" b="1" dirty="0" smtClean="0">
                <a:solidFill>
                  <a:srgbClr val="0000CC"/>
                </a:solidFill>
              </a:rPr>
              <a:t>&gt;</a:t>
            </a:r>
            <a:r>
              <a:rPr lang="zh-CN" altLang="en-US" dirty="0" smtClean="0">
                <a:solidFill>
                  <a:srgbClr val="0000CC"/>
                </a:solidFill>
              </a:rPr>
              <a:t>左孩子 </a:t>
            </a:r>
            <a:r>
              <a:rPr lang="en-US" altLang="zh-CN" dirty="0" smtClean="0"/>
              <a:t>&amp;&amp; </a:t>
            </a:r>
            <a:r>
              <a:rPr lang="en-US" altLang="zh-CN" b="1" dirty="0" smtClean="0">
                <a:solidFill>
                  <a:srgbClr val="0000CC"/>
                </a:solidFill>
              </a:rPr>
              <a:t>&gt;</a:t>
            </a:r>
            <a:r>
              <a:rPr lang="zh-CN" altLang="en-US" dirty="0" smtClean="0">
                <a:solidFill>
                  <a:srgbClr val="0000CC"/>
                </a:solidFill>
              </a:rPr>
              <a:t>右孩子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-- 1.1 </a:t>
            </a:r>
            <a:r>
              <a:rPr lang="zh-CN" altLang="en-US" dirty="0" smtClean="0"/>
              <a:t>是，则无需调整，</a:t>
            </a:r>
            <a:r>
              <a:rPr lang="zh-CN" altLang="en-US" dirty="0" smtClean="0">
                <a:solidFill>
                  <a:srgbClr val="FF0000"/>
                </a:solidFill>
              </a:rPr>
              <a:t>结束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-- 1.2. </a:t>
            </a:r>
            <a:r>
              <a:rPr lang="zh-CN" altLang="en-US" dirty="0" smtClean="0"/>
              <a:t>否，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</a:t>
            </a:r>
            <a:r>
              <a:rPr lang="zh-CN" altLang="en-US" dirty="0" smtClean="0">
                <a:solidFill>
                  <a:srgbClr val="0000CC"/>
                </a:solidFill>
              </a:rPr>
              <a:t>继续“调整 </a:t>
            </a:r>
            <a:r>
              <a:rPr lang="en-US" altLang="zh-CN" dirty="0" smtClean="0">
                <a:solidFill>
                  <a:srgbClr val="0000CC"/>
                </a:solidFill>
              </a:rPr>
              <a:t>x</a:t>
            </a:r>
            <a:r>
              <a:rPr lang="zh-CN" altLang="en-US" dirty="0" smtClean="0">
                <a:solidFill>
                  <a:srgbClr val="0000CC"/>
                </a:solidFill>
              </a:rPr>
              <a:t>”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990099"/>
                </a:solidFill>
              </a:rPr>
              <a:t>即：重复</a:t>
            </a: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r>
              <a:rPr lang="zh-CN" altLang="en-US" dirty="0" smtClean="0">
                <a:solidFill>
                  <a:srgbClr val="990099"/>
                </a:solidFill>
              </a:rPr>
              <a:t>，直到</a:t>
            </a:r>
            <a:endParaRPr lang="en-US" altLang="zh-CN" dirty="0" smtClean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/>
              <a:t>                    x</a:t>
            </a:r>
            <a:r>
              <a:rPr lang="zh-CN" altLang="en-US" dirty="0" smtClean="0"/>
              <a:t>与孩子满足堆序性，或 </a:t>
            </a:r>
            <a:r>
              <a:rPr lang="en-US" altLang="zh-CN" dirty="0" smtClean="0"/>
              <a:t>x</a:t>
            </a:r>
            <a:r>
              <a:rPr lang="zh-CN" altLang="en-US" dirty="0" smtClean="0"/>
              <a:t>成为叶子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819400" y="4343400"/>
            <a:ext cx="6324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/>
              <a:t>将</a:t>
            </a:r>
            <a:r>
              <a:rPr lang="zh-CN" altLang="en-US" dirty="0" smtClean="0">
                <a:solidFill>
                  <a:srgbClr val="0000CC"/>
                </a:solidFill>
              </a:rPr>
              <a:t>“</a:t>
            </a:r>
            <a:r>
              <a:rPr lang="en-US" altLang="zh-CN" dirty="0" smtClean="0">
                <a:solidFill>
                  <a:srgbClr val="0000CC"/>
                </a:solidFill>
              </a:rPr>
              <a:t>x</a:t>
            </a:r>
            <a:r>
              <a:rPr lang="zh-CN" altLang="en-US" dirty="0" smtClean="0">
                <a:solidFill>
                  <a:srgbClr val="0000CC"/>
                </a:solidFill>
              </a:rPr>
              <a:t>”</a:t>
            </a:r>
            <a:r>
              <a:rPr lang="zh-CN" altLang="en-US" dirty="0" smtClean="0"/>
              <a:t>与其</a:t>
            </a:r>
            <a:r>
              <a:rPr lang="zh-CN" altLang="en-US" dirty="0" smtClean="0">
                <a:solidFill>
                  <a:srgbClr val="0000CC"/>
                </a:solidFill>
              </a:rPr>
              <a:t>最大的孩子</a:t>
            </a:r>
            <a:r>
              <a:rPr lang="zh-CN" altLang="en-US" dirty="0" smtClean="0"/>
              <a:t>交换，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sz="3000" kern="0" dirty="0" smtClean="0">
                <a:latin typeface="+mn-lt"/>
              </a:rPr>
              <a:t>26, 5, 77, 1, 61, 11, 59, 15, 48, 19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669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28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2731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2423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591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58341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58341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2997200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57525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57525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2997200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275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897313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897313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41813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275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897313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324600" y="2613026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234238" y="187483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107363" y="2667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629275" y="35131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88363" y="3463925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767638" y="34988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754140" y="2304379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663778" y="2304379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81688" y="3043238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8020050" y="3097213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537575" y="3097213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958013" y="35131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754813" y="3043238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91138" y="4373563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543550" y="3943351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6059488" y="3943351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76938" y="4387851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629400" y="4373563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81813" y="3943351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286000" y="4972376"/>
            <a:ext cx="475643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1. </a:t>
            </a:r>
            <a:r>
              <a:rPr lang="zh-CN" altLang="en-US" kern="0" dirty="0" smtClean="0">
                <a:solidFill>
                  <a:srgbClr val="0000CC"/>
                </a:solidFill>
              </a:rPr>
              <a:t>调整</a:t>
            </a:r>
            <a:r>
              <a:rPr lang="en-US" altLang="zh-CN" kern="0" dirty="0" smtClean="0">
                <a:solidFill>
                  <a:srgbClr val="0000CC"/>
                </a:solidFill>
              </a:rPr>
              <a:t>61</a:t>
            </a:r>
            <a:r>
              <a:rPr lang="zh-CN" altLang="en-US" kern="0" dirty="0" smtClean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 smtClean="0">
                <a:solidFill>
                  <a:srgbClr val="C00000"/>
                </a:solidFill>
              </a:rPr>
              <a:t>sift(4)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2" name="椭圆 51"/>
          <p:cNvSpPr/>
          <p:nvPr/>
        </p:nvSpPr>
        <p:spPr bwMode="auto">
          <a:xfrm rot="1029740">
            <a:off x="1751269" y="3406236"/>
            <a:ext cx="1001216" cy="15286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右箭头 52"/>
          <p:cNvSpPr/>
          <p:nvPr/>
        </p:nvSpPr>
        <p:spPr bwMode="auto">
          <a:xfrm>
            <a:off x="3962400" y="4267201"/>
            <a:ext cx="1143000" cy="6095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4800" y="5581976"/>
            <a:ext cx="8839200" cy="630942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chemeClr val="bg1"/>
                </a:solidFill>
              </a:rPr>
              <a:t>建完全二叉树，从最后结点的父亲开始，依次调整</a:t>
            </a:r>
            <a:r>
              <a:rPr lang="en-US" altLang="zh-CN" kern="0" dirty="0" smtClean="0">
                <a:solidFill>
                  <a:schemeClr val="bg1"/>
                </a:solidFill>
              </a:rPr>
              <a:t>(sift)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5" grpId="0" animBg="1"/>
      <p:bldP spid="48" grpId="0" animBg="1"/>
      <p:bldP spid="49" grpId="0" animBg="1"/>
      <p:bldP spid="51" grpId="0"/>
      <p:bldP spid="52" grpId="0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sz="3000" kern="0" dirty="0" smtClean="0">
                <a:latin typeface="+mn-lt"/>
              </a:rPr>
              <a:t>26, 5, 77, 1, 61, 11, 59, 15, 48, 19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56354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1816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1667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5646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1360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4852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47707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47707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2986566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46891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46891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5646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2986566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16891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886679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886679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31179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16891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886679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324600" y="257223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234238" y="183404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107363" y="2626204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629275" y="347234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88363" y="342312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767638" y="345805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754140" y="2263583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663778" y="2263583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81688" y="3002442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8020050" y="3056417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537575" y="3056417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958013" y="347234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754813" y="3002442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91138" y="433276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543550" y="3902555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6059488" y="3902555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76938" y="4347055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629400" y="4332767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81813" y="3902555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301945" y="4988404"/>
            <a:ext cx="455605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2. </a:t>
            </a:r>
            <a:r>
              <a:rPr lang="zh-CN" altLang="en-US" kern="0" dirty="0" smtClean="0">
                <a:solidFill>
                  <a:srgbClr val="0000CC"/>
                </a:solidFill>
              </a:rPr>
              <a:t>调整</a:t>
            </a:r>
            <a:r>
              <a:rPr lang="en-US" altLang="zh-CN" kern="0" dirty="0" smtClean="0">
                <a:solidFill>
                  <a:srgbClr val="0000CC"/>
                </a:solidFill>
              </a:rPr>
              <a:t>1</a:t>
            </a:r>
            <a:r>
              <a:rPr lang="zh-CN" altLang="en-US" kern="0" dirty="0" smtClean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 smtClean="0">
                <a:solidFill>
                  <a:srgbClr val="C00000"/>
                </a:solidFill>
              </a:rPr>
              <a:t>sift(3)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右箭头 52"/>
          <p:cNvSpPr/>
          <p:nvPr/>
        </p:nvSpPr>
        <p:spPr bwMode="auto">
          <a:xfrm rot="10800000">
            <a:off x="3962400" y="4150204"/>
            <a:ext cx="1143000" cy="5885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5232446" y="3464404"/>
            <a:ext cx="1320754" cy="15286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20" grpId="0" animBg="1"/>
      <p:bldP spid="22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排序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n</a:t>
            </a:r>
            <a:r>
              <a:rPr lang="zh-CN" altLang="en-US" sz="3000" kern="0" dirty="0" smtClean="0">
                <a:latin typeface="+mn-lt"/>
              </a:rPr>
              <a:t>个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记录</a:t>
            </a:r>
            <a:r>
              <a:rPr lang="zh-CN" altLang="en-US" sz="3000" kern="0" dirty="0" smtClean="0">
                <a:latin typeface="+mn-lt"/>
              </a:rPr>
              <a:t> </a:t>
            </a:r>
            <a:r>
              <a:rPr lang="en-US" altLang="zh-CN" sz="3000" kern="0" dirty="0" smtClean="0">
                <a:latin typeface="+mn-lt"/>
              </a:rPr>
              <a:t>{R</a:t>
            </a:r>
            <a:r>
              <a:rPr lang="en-US" altLang="zh-CN" sz="3000" b="1" kern="0" baseline="-25000" dirty="0" smtClean="0"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, R</a:t>
            </a:r>
            <a:r>
              <a:rPr lang="en-US" altLang="zh-CN" sz="3000" b="1" kern="0" baseline="-25000" dirty="0" smtClean="0">
                <a:latin typeface="+mn-lt"/>
              </a:rPr>
              <a:t>1</a:t>
            </a:r>
            <a:r>
              <a:rPr lang="en-US" altLang="zh-CN" sz="3000" kern="0" dirty="0" smtClean="0">
                <a:latin typeface="+mn-lt"/>
              </a:rPr>
              <a:t>, …, R</a:t>
            </a:r>
            <a:r>
              <a:rPr lang="en-US" altLang="zh-CN" sz="3000" b="1" kern="0" baseline="-25000" dirty="0" smtClean="0">
                <a:latin typeface="+mn-lt"/>
              </a:rPr>
              <a:t>n-1</a:t>
            </a:r>
            <a:r>
              <a:rPr lang="en-US" altLang="zh-CN" sz="3000" kern="0" dirty="0" smtClean="0">
                <a:latin typeface="+mn-lt"/>
              </a:rPr>
              <a:t>}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对应的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排序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码</a:t>
            </a:r>
            <a:r>
              <a:rPr lang="zh-CN" altLang="en-US" sz="3000" kern="0" dirty="0" smtClean="0">
                <a:latin typeface="+mn-lt"/>
              </a:rPr>
              <a:t>（</a:t>
            </a:r>
            <a:r>
              <a:rPr lang="zh-CN" altLang="en-US" sz="3000" kern="0" dirty="0" smtClean="0"/>
              <a:t>关键码</a:t>
            </a:r>
            <a:r>
              <a:rPr lang="zh-CN" altLang="en-US" sz="3000" kern="0" dirty="0" smtClean="0">
                <a:latin typeface="+mn-lt"/>
              </a:rPr>
              <a:t>）为 </a:t>
            </a:r>
            <a:r>
              <a:rPr lang="en-US" altLang="zh-CN" sz="3000" kern="0" dirty="0" smtClean="0">
                <a:latin typeface="+mn-lt"/>
              </a:rPr>
              <a:t>{K</a:t>
            </a:r>
            <a:r>
              <a:rPr lang="en-US" altLang="zh-CN" sz="3000" b="1" kern="0" baseline="-25000" dirty="0" smtClean="0"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, K</a:t>
            </a:r>
            <a:r>
              <a:rPr lang="en-US" altLang="zh-CN" sz="3000" b="1" kern="0" baseline="-25000" dirty="0" smtClean="0">
                <a:latin typeface="+mn-lt"/>
              </a:rPr>
              <a:t>1</a:t>
            </a:r>
            <a:r>
              <a:rPr lang="en-US" altLang="zh-CN" sz="3000" kern="0" dirty="0" smtClean="0">
                <a:latin typeface="+mn-lt"/>
              </a:rPr>
              <a:t>, …, K</a:t>
            </a:r>
            <a:r>
              <a:rPr lang="en-US" altLang="zh-CN" sz="3000" b="1" kern="0" baseline="-25000" dirty="0" smtClean="0">
                <a:latin typeface="+mn-lt"/>
              </a:rPr>
              <a:t>n-1</a:t>
            </a:r>
            <a:r>
              <a:rPr lang="en-US" altLang="zh-CN" sz="3000" kern="0" dirty="0" smtClean="0">
                <a:latin typeface="+mn-lt"/>
              </a:rPr>
              <a:t>}</a:t>
            </a:r>
          </a:p>
          <a:p>
            <a:pPr marL="342900" indent="-342900" algn="just">
              <a:lnSpc>
                <a:spcPct val="140000"/>
              </a:lnSpc>
              <a:spcBef>
                <a:spcPts val="180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稳定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若待排序的记录中，存在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相同的排序码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latin typeface="+mn-lt"/>
              </a:rPr>
              <a:t>且，排序后，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相同排序码</a:t>
            </a:r>
            <a:r>
              <a:rPr lang="zh-CN" altLang="en-US" sz="3000" kern="0" dirty="0" smtClean="0">
                <a:latin typeface="+mn-lt"/>
              </a:rPr>
              <a:t>的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相对次序</a:t>
            </a:r>
            <a:r>
              <a:rPr lang="zh-CN" altLang="en-US" sz="3000" kern="0" dirty="0" smtClean="0">
                <a:latin typeface="+mn-lt"/>
              </a:rPr>
              <a:t>保持不变，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latin typeface="+mn-lt"/>
              </a:rPr>
              <a:t>则稳定</a:t>
            </a: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sz="3000" kern="0" dirty="0" smtClean="0">
                <a:latin typeface="+mn-lt"/>
              </a:rPr>
              <a:t>26, 5, 77, 1, 61, 11, 59, 15, 48, 19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669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28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2731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2423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591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58341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58341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2997200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57525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57525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2997200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275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897313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897313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41813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275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897313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248400" y="2582864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58038" y="184467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031163" y="263683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553075" y="348297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12163" y="34337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691438" y="346868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677940" y="2274217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587578" y="2274217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05488" y="3013076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7943850" y="3067051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461375" y="3067051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881813" y="348297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678613" y="3013076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14938" y="4343401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467350" y="3913189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5983288" y="3913189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00738" y="4357689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553200" y="4343401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05613" y="3913189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482570" y="4999038"/>
            <a:ext cx="475643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3. </a:t>
            </a:r>
            <a:r>
              <a:rPr lang="zh-CN" altLang="en-US" kern="0" dirty="0" smtClean="0">
                <a:solidFill>
                  <a:srgbClr val="0000CC"/>
                </a:solidFill>
              </a:rPr>
              <a:t>调整</a:t>
            </a:r>
            <a:r>
              <a:rPr lang="en-US" altLang="zh-CN" kern="0" dirty="0" smtClean="0">
                <a:solidFill>
                  <a:srgbClr val="0000CC"/>
                </a:solidFill>
              </a:rPr>
              <a:t>77</a:t>
            </a:r>
            <a:r>
              <a:rPr lang="zh-CN" altLang="en-US" kern="0" dirty="0" smtClean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 smtClean="0">
                <a:solidFill>
                  <a:srgbClr val="C00000"/>
                </a:solidFill>
              </a:rPr>
              <a:t>sift(2)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右箭头 52"/>
          <p:cNvSpPr/>
          <p:nvPr/>
        </p:nvSpPr>
        <p:spPr bwMode="auto">
          <a:xfrm>
            <a:off x="3962400" y="4160838"/>
            <a:ext cx="1143000" cy="6266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2895600" y="2560638"/>
            <a:ext cx="1320754" cy="15286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5" grpId="0" animBg="1"/>
      <p:bldP spid="48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sz="3000" kern="0" dirty="0" smtClean="0">
                <a:latin typeface="+mn-lt"/>
              </a:rPr>
              <a:t>26, 5, 77, 1, 61, 11, 59, 15, 48, 19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669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28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2731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2423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591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58341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58341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2997200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57525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57525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2997200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275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897313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897313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41813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275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897313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248400" y="2582864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58038" y="184467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031163" y="263683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553075" y="348297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12163" y="34337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691438" y="346868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677940" y="2274217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587578" y="2274217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05488" y="3013076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7943850" y="3067051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461375" y="3067051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881813" y="348297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678613" y="3013076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14938" y="4343401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467350" y="3913189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5983288" y="3913189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00738" y="4357689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553200" y="4343401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05613" y="3913189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454345" y="5084058"/>
            <a:ext cx="455605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4. </a:t>
            </a:r>
            <a:r>
              <a:rPr lang="zh-CN" altLang="en-US" kern="0" dirty="0" smtClean="0">
                <a:solidFill>
                  <a:srgbClr val="0000CC"/>
                </a:solidFill>
              </a:rPr>
              <a:t>调整</a:t>
            </a:r>
            <a:r>
              <a:rPr lang="en-US" altLang="zh-CN" kern="0" dirty="0" smtClean="0">
                <a:solidFill>
                  <a:srgbClr val="0000CC"/>
                </a:solidFill>
              </a:rPr>
              <a:t>5</a:t>
            </a:r>
            <a:r>
              <a:rPr lang="zh-CN" altLang="en-US" kern="0" dirty="0" smtClean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 smtClean="0">
                <a:solidFill>
                  <a:srgbClr val="C00000"/>
                </a:solidFill>
              </a:rPr>
              <a:t>sift(1)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右箭头 52"/>
          <p:cNvSpPr/>
          <p:nvPr/>
        </p:nvSpPr>
        <p:spPr bwMode="auto">
          <a:xfrm rot="10800000">
            <a:off x="3886201" y="4160838"/>
            <a:ext cx="1143000" cy="6266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953000" y="2484438"/>
            <a:ext cx="2514600" cy="2590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20" grpId="0" animBg="1"/>
      <p:bldP spid="22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sz="3000" kern="0" dirty="0" smtClean="0">
                <a:latin typeface="+mn-lt"/>
              </a:rPr>
              <a:t>26, 5, 77, 1, 61, 11, 59, 15, 48, 19</a:t>
            </a:r>
            <a:endParaRPr lang="en-US" altLang="zh-CN" kern="0" dirty="0" smtClean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9715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5896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57474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972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5439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8932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88503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88503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3027362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87687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87687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972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3027362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5768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927475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927475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71975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57687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927475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248400" y="2613026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58038" y="187483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031163" y="2667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553075" y="35131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12163" y="3463925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691438" y="34988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677940" y="2304379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587578" y="2304379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05488" y="3043238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7943850" y="3097213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461375" y="3097213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881813" y="35131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678613" y="3043238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14938" y="4373563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467350" y="3943351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5983288" y="3943351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00738" y="4387851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553200" y="4373563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05613" y="3943351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286000" y="5181600"/>
            <a:ext cx="475643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5. </a:t>
            </a:r>
            <a:r>
              <a:rPr lang="zh-CN" altLang="en-US" kern="0" dirty="0" smtClean="0">
                <a:solidFill>
                  <a:srgbClr val="0000CC"/>
                </a:solidFill>
              </a:rPr>
              <a:t>调整</a:t>
            </a:r>
            <a:r>
              <a:rPr lang="en-US" altLang="zh-CN" kern="0" dirty="0" smtClean="0">
                <a:solidFill>
                  <a:srgbClr val="0000CC"/>
                </a:solidFill>
              </a:rPr>
              <a:t>26</a:t>
            </a:r>
            <a:r>
              <a:rPr lang="zh-CN" altLang="en-US" kern="0" dirty="0" smtClean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 smtClean="0">
                <a:solidFill>
                  <a:srgbClr val="C00000"/>
                </a:solidFill>
              </a:rPr>
              <a:t>sift(0)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右箭头 52"/>
          <p:cNvSpPr/>
          <p:nvPr/>
        </p:nvSpPr>
        <p:spPr bwMode="auto">
          <a:xfrm>
            <a:off x="4038600" y="4191000"/>
            <a:ext cx="1143000" cy="6266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228600" y="1828800"/>
            <a:ext cx="3962400" cy="34503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67716" y="4800600"/>
            <a:ext cx="1980029" cy="574196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初始大根堆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5" grpId="0" animBg="1"/>
      <p:bldP spid="48" grpId="0" animBg="1"/>
      <p:bldP spid="49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</a:t>
            </a:r>
            <a:r>
              <a:rPr lang="zh-CN" altLang="en-US" dirty="0" smtClean="0">
                <a:ea typeface="黑体" pitchFamily="2" charset="-122"/>
              </a:rPr>
              <a:t>建立 大根堆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1"/>
            <a:ext cx="8839200" cy="58636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4800" y="1371600"/>
            <a:ext cx="8839200" cy="309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30000"/>
              </a:lnSpc>
              <a:spcBef>
                <a:spcPts val="0"/>
              </a:spcBef>
            </a:pPr>
            <a:r>
              <a:rPr lang="en-US" altLang="zh-CN" sz="3000" kern="0" dirty="0">
                <a:solidFill>
                  <a:srgbClr val="C00000"/>
                </a:solidFill>
              </a:rPr>
              <a:t>Sift(</a:t>
            </a:r>
            <a:r>
              <a:rPr lang="en-US" altLang="zh-CN" sz="3000" kern="0" dirty="0" err="1">
                <a:solidFill>
                  <a:srgbClr val="C00000"/>
                </a:solidFill>
              </a:rPr>
              <a:t>i</a:t>
            </a:r>
            <a:r>
              <a:rPr lang="en-US" altLang="zh-CN" sz="3000" kern="0" dirty="0">
                <a:solidFill>
                  <a:srgbClr val="C00000"/>
                </a:solidFill>
              </a:rPr>
              <a:t>)</a:t>
            </a:r>
            <a:r>
              <a:rPr lang="zh-CN" altLang="en-US" sz="3000" kern="0" dirty="0" smtClean="0"/>
              <a:t>的时间开销是多少？</a:t>
            </a:r>
            <a:endParaRPr lang="en-US" altLang="zh-CN" sz="3000" kern="0" dirty="0" smtClean="0"/>
          </a:p>
          <a:p>
            <a:pPr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O(h-m)</a:t>
            </a:r>
            <a:r>
              <a:rPr lang="zh-CN" altLang="en-US" sz="3000" kern="0" dirty="0" smtClean="0"/>
              <a:t>，其中</a:t>
            </a:r>
            <a:r>
              <a:rPr lang="en-US" altLang="zh-CN" sz="3000" kern="0" dirty="0" smtClean="0"/>
              <a:t>h</a:t>
            </a:r>
            <a:r>
              <a:rPr lang="zh-CN" altLang="en-US" sz="3000" kern="0" dirty="0" smtClean="0"/>
              <a:t>为树高，</a:t>
            </a:r>
            <a:r>
              <a:rPr lang="en-US" altLang="zh-CN" sz="3000" kern="0" dirty="0" smtClean="0"/>
              <a:t>m</a:t>
            </a:r>
            <a:r>
              <a:rPr lang="zh-CN" altLang="en-US" sz="3000" kern="0" dirty="0" smtClean="0"/>
              <a:t>为结点</a:t>
            </a:r>
            <a:r>
              <a:rPr lang="en-US" altLang="zh-CN" sz="3000" kern="0" dirty="0" err="1" smtClean="0"/>
              <a:t>i</a:t>
            </a:r>
            <a:r>
              <a:rPr lang="zh-CN" altLang="en-US" sz="3000" kern="0" dirty="0" smtClean="0"/>
              <a:t>所在的层数</a:t>
            </a:r>
            <a:endParaRPr lang="en-US" altLang="zh-CN" sz="3000" kern="0" dirty="0" smtClean="0"/>
          </a:p>
          <a:p>
            <a:pPr marL="457200" indent="-457200">
              <a:lnSpc>
                <a:spcPct val="130000"/>
              </a:lnSpc>
              <a:spcBef>
                <a:spcPts val="0"/>
              </a:spcBef>
            </a:pPr>
            <a:endParaRPr lang="en-US" altLang="zh-CN" sz="3000" kern="0" dirty="0"/>
          </a:p>
          <a:p>
            <a:pPr marL="457200" indent="-457200">
              <a:lnSpc>
                <a:spcPct val="130000"/>
              </a:lnSpc>
              <a:spcBef>
                <a:spcPts val="0"/>
              </a:spcBef>
            </a:pPr>
            <a:r>
              <a:rPr lang="zh-CN" altLang="en-US" sz="3000" kern="0" dirty="0" smtClean="0"/>
              <a:t>整个建堆的时间开销是多少？</a:t>
            </a:r>
            <a:endParaRPr lang="en-US" altLang="zh-CN" sz="3000" kern="0" dirty="0" smtClean="0"/>
          </a:p>
          <a:p>
            <a:pPr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O(n)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6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solidFill>
                <a:srgbClr val="006600"/>
              </a:solidFill>
              <a:latin typeface="+mn-lt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/>
        </p:nvGraphicFramePr>
        <p:xfrm>
          <a:off x="533400" y="49530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record</a:t>
                      </a:r>
                      <a:endParaRPr lang="zh-CN" altLang="en-US" sz="2600" b="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77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61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矩形 50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，将其 放入 排序序列</a:t>
            </a:r>
            <a:endParaRPr lang="en-US" altLang="zh-CN" sz="3000" kern="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</a:t>
            </a:r>
            <a:r>
              <a:rPr lang="en-US" altLang="zh-CN" sz="3000" kern="0" dirty="0" smtClean="0"/>
              <a:t>  </a:t>
            </a:r>
            <a:r>
              <a:rPr lang="en-US" altLang="zh-CN" sz="3000" kern="0" dirty="0" smtClean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zh-CN" altLang="en-US" sz="3000" kern="0" dirty="0" smtClean="0">
                <a:solidFill>
                  <a:srgbClr val="0000CC"/>
                </a:solidFill>
                <a:sym typeface="Wingdings" pitchFamily="2" charset="2"/>
              </a:rPr>
              <a:t>堆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6172200" y="1600200"/>
            <a:ext cx="1600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5562600" y="1924454"/>
            <a:ext cx="3581400" cy="1169551"/>
          </a:xfrm>
          <a:prstGeom prst="rect">
            <a:avLst/>
          </a:prstGeom>
          <a:solidFill>
            <a:srgbClr val="E1FFE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另外申请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个数组？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zh-CN" altLang="en-US" dirty="0" smtClean="0"/>
              <a:t>借助</a:t>
            </a:r>
            <a:r>
              <a:rPr lang="zh-CN" altLang="en-US" dirty="0" smtClean="0">
                <a:solidFill>
                  <a:srgbClr val="0000CC"/>
                </a:solidFill>
              </a:rPr>
              <a:t>“已有的堆”</a:t>
            </a:r>
            <a:r>
              <a:rPr lang="zh-CN" altLang="en-US" dirty="0" smtClean="0"/>
              <a:t>？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箭头连接符 79"/>
          <p:cNvCxnSpPr>
            <a:endCxn id="57" idx="0"/>
          </p:cNvCxnSpPr>
          <p:nvPr/>
        </p:nvCxnSpPr>
        <p:spPr bwMode="auto">
          <a:xfrm flipH="1">
            <a:off x="7353300" y="1619654"/>
            <a:ext cx="3429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矩形 85"/>
          <p:cNvSpPr/>
          <p:nvPr/>
        </p:nvSpPr>
        <p:spPr bwMode="auto">
          <a:xfrm>
            <a:off x="4495800" y="3372254"/>
            <a:ext cx="4648200" cy="6309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rgbClr val="FF0000"/>
                </a:solidFill>
              </a:rPr>
              <a:t>交换：</a:t>
            </a:r>
            <a:r>
              <a:rPr lang="zh-CN" altLang="en-US" dirty="0" smtClean="0"/>
              <a:t>堆顶 </a:t>
            </a:r>
            <a:r>
              <a:rPr lang="en-US" altLang="zh-CN" dirty="0" smtClean="0">
                <a:sym typeface="Wingdings" pitchFamily="2" charset="2"/>
              </a:rPr>
              <a:t> </a:t>
            </a:r>
            <a:r>
              <a:rPr lang="zh-CN" altLang="en-US" dirty="0" smtClean="0">
                <a:sym typeface="Wingdings" pitchFamily="2" charset="2"/>
              </a:rPr>
              <a:t>最后元素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>
            <a:off x="7315200" y="2915054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Oval 26"/>
          <p:cNvSpPr>
            <a:spLocks noChangeArrowheads="1"/>
          </p:cNvSpPr>
          <p:nvPr/>
        </p:nvSpPr>
        <p:spPr bwMode="auto">
          <a:xfrm>
            <a:off x="1490662" y="288113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2400300" y="22493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3273425" y="29351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795337" y="35814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3654425" y="359074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2933700" y="362567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5" name="直接连接符 19"/>
          <p:cNvCxnSpPr>
            <a:cxnSpLocks noChangeShapeType="1"/>
            <a:stCxn id="90" idx="3"/>
            <a:endCxn id="89" idx="7"/>
          </p:cNvCxnSpPr>
          <p:nvPr/>
        </p:nvCxnSpPr>
        <p:spPr bwMode="auto">
          <a:xfrm flipH="1">
            <a:off x="1920202" y="267885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" name="直接连接符 20"/>
          <p:cNvCxnSpPr>
            <a:cxnSpLocks noChangeShapeType="1"/>
            <a:stCxn id="90" idx="5"/>
            <a:endCxn id="91" idx="0"/>
          </p:cNvCxnSpPr>
          <p:nvPr/>
        </p:nvCxnSpPr>
        <p:spPr bwMode="auto">
          <a:xfrm>
            <a:off x="2829840" y="2678852"/>
            <a:ext cx="695204" cy="25625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" name="直接连接符 21"/>
          <p:cNvCxnSpPr>
            <a:cxnSpLocks noChangeShapeType="1"/>
            <a:stCxn id="89" idx="3"/>
            <a:endCxn id="92" idx="0"/>
          </p:cNvCxnSpPr>
          <p:nvPr/>
        </p:nvCxnSpPr>
        <p:spPr bwMode="auto">
          <a:xfrm flipH="1">
            <a:off x="1047750" y="3310677"/>
            <a:ext cx="516610" cy="2707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直接连接符 22"/>
          <p:cNvCxnSpPr>
            <a:cxnSpLocks noChangeShapeType="1"/>
            <a:stCxn id="91" idx="3"/>
            <a:endCxn id="94" idx="0"/>
          </p:cNvCxnSpPr>
          <p:nvPr/>
        </p:nvCxnSpPr>
        <p:spPr bwMode="auto">
          <a:xfrm flipH="1">
            <a:off x="3186113" y="3364652"/>
            <a:ext cx="161009" cy="2610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直接连接符 23"/>
          <p:cNvCxnSpPr>
            <a:cxnSpLocks noChangeShapeType="1"/>
            <a:stCxn id="91" idx="5"/>
            <a:endCxn id="93" idx="0"/>
          </p:cNvCxnSpPr>
          <p:nvPr/>
        </p:nvCxnSpPr>
        <p:spPr bwMode="auto">
          <a:xfrm>
            <a:off x="3702965" y="3364652"/>
            <a:ext cx="203079" cy="2260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Oval 29"/>
          <p:cNvSpPr>
            <a:spLocks noChangeArrowheads="1"/>
          </p:cNvSpPr>
          <p:nvPr/>
        </p:nvSpPr>
        <p:spPr bwMode="auto">
          <a:xfrm>
            <a:off x="2124075" y="35814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05" name="直接连接符 25"/>
          <p:cNvCxnSpPr>
            <a:cxnSpLocks noChangeShapeType="1"/>
            <a:stCxn id="89" idx="5"/>
            <a:endCxn id="104" idx="0"/>
          </p:cNvCxnSpPr>
          <p:nvPr/>
        </p:nvCxnSpPr>
        <p:spPr bwMode="auto">
          <a:xfrm>
            <a:off x="1920202" y="3310677"/>
            <a:ext cx="456286" cy="2707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457200" y="42848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107" name="直接连接符 27"/>
          <p:cNvCxnSpPr>
            <a:cxnSpLocks noChangeShapeType="1"/>
            <a:stCxn id="92" idx="3"/>
            <a:endCxn id="106" idx="0"/>
          </p:cNvCxnSpPr>
          <p:nvPr/>
        </p:nvCxnSpPr>
        <p:spPr bwMode="auto">
          <a:xfrm flipH="1">
            <a:off x="709613" y="4010941"/>
            <a:ext cx="159654" cy="2738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" name="直接连接符 28"/>
          <p:cNvCxnSpPr>
            <a:cxnSpLocks noChangeShapeType="1"/>
            <a:stCxn id="109" idx="0"/>
            <a:endCxn id="92" idx="5"/>
          </p:cNvCxnSpPr>
          <p:nvPr/>
        </p:nvCxnSpPr>
        <p:spPr bwMode="auto">
          <a:xfrm flipH="1" flipV="1">
            <a:off x="1226232" y="4010941"/>
            <a:ext cx="169181" cy="2881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1143000" y="4299126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1795462" y="4284838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111" name="直接连接符 31"/>
          <p:cNvCxnSpPr>
            <a:cxnSpLocks noChangeShapeType="1"/>
            <a:stCxn id="104" idx="3"/>
            <a:endCxn id="110" idx="0"/>
          </p:cNvCxnSpPr>
          <p:nvPr/>
        </p:nvCxnSpPr>
        <p:spPr bwMode="auto">
          <a:xfrm flipH="1">
            <a:off x="2047081" y="4010941"/>
            <a:ext cx="150924" cy="2738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9" name="矩形 48"/>
          <p:cNvSpPr>
            <a:spLocks noChangeArrowheads="1"/>
          </p:cNvSpPr>
          <p:nvPr/>
        </p:nvSpPr>
        <p:spPr bwMode="auto">
          <a:xfrm>
            <a:off x="2390775" y="2209800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438400" y="2209800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375400" y="55519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2667000" y="5551929"/>
            <a:ext cx="5975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4495800" y="4322058"/>
            <a:ext cx="4648200" cy="5663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>
                <a:solidFill>
                  <a:srgbClr val="990099"/>
                </a:solidFill>
              </a:rPr>
              <a:t>调整</a:t>
            </a: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堆顶</a:t>
            </a:r>
            <a:r>
              <a:rPr lang="zh-CN" altLang="en-US" dirty="0" smtClean="0">
                <a:solidFill>
                  <a:srgbClr val="990099"/>
                </a:solidFill>
              </a:rPr>
              <a:t>，即</a:t>
            </a:r>
            <a:r>
              <a:rPr lang="en-US" altLang="zh-CN" dirty="0" smtClean="0">
                <a:solidFill>
                  <a:srgbClr val="990099"/>
                </a:solidFill>
              </a:rPr>
              <a:t>sift(0)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6" name="下箭头 125"/>
          <p:cNvSpPr/>
          <p:nvPr/>
        </p:nvSpPr>
        <p:spPr bwMode="auto">
          <a:xfrm>
            <a:off x="6934200" y="4058054"/>
            <a:ext cx="533400" cy="285346"/>
          </a:xfrm>
          <a:prstGeom prst="downArrow">
            <a:avLst/>
          </a:prstGeom>
          <a:noFill/>
          <a:ln w="2857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5867400" y="2971800"/>
            <a:ext cx="2895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6" grpId="0" animBg="1"/>
      <p:bldP spid="110" grpId="0" animBg="1"/>
      <p:bldP spid="119" grpId="0" animBg="1"/>
      <p:bldP spid="120" grpId="0"/>
      <p:bldP spid="121" grpId="0" animBg="1"/>
      <p:bldP spid="122" grpId="0" animBg="1"/>
      <p:bldP spid="125" grpId="0" animBg="1"/>
      <p:bldP spid="1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144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solidFill>
                <a:srgbClr val="006600"/>
              </a:solidFill>
              <a:latin typeface="+mn-lt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/>
        </p:nvGraphicFramePr>
        <p:xfrm>
          <a:off x="533400" y="48006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77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61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矩形 50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990099"/>
              </a:solidFill>
            </a:endParaRPr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8001000" y="27065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5522912" y="34113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8382000" y="336214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7661275" y="339707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5" name="直接连接符 19"/>
          <p:cNvCxnSpPr>
            <a:cxnSpLocks noChangeShapeType="1"/>
          </p:cNvCxnSpPr>
          <p:nvPr/>
        </p:nvCxnSpPr>
        <p:spPr bwMode="auto">
          <a:xfrm flipH="1">
            <a:off x="6647777" y="245025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" name="直接连接符 20"/>
          <p:cNvCxnSpPr>
            <a:cxnSpLocks noChangeShapeType="1"/>
            <a:endCxn id="91" idx="0"/>
          </p:cNvCxnSpPr>
          <p:nvPr/>
        </p:nvCxnSpPr>
        <p:spPr bwMode="auto">
          <a:xfrm>
            <a:off x="7557415" y="2450252"/>
            <a:ext cx="695204" cy="25625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" name="直接连接符 21"/>
          <p:cNvCxnSpPr>
            <a:cxnSpLocks noChangeShapeType="1"/>
            <a:endCxn id="92" idx="0"/>
          </p:cNvCxnSpPr>
          <p:nvPr/>
        </p:nvCxnSpPr>
        <p:spPr bwMode="auto">
          <a:xfrm flipH="1">
            <a:off x="5775325" y="3082077"/>
            <a:ext cx="516610" cy="3292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直接连接符 22"/>
          <p:cNvCxnSpPr>
            <a:cxnSpLocks noChangeShapeType="1"/>
            <a:stCxn id="91" idx="3"/>
            <a:endCxn id="94" idx="0"/>
          </p:cNvCxnSpPr>
          <p:nvPr/>
        </p:nvCxnSpPr>
        <p:spPr bwMode="auto">
          <a:xfrm flipH="1">
            <a:off x="7913688" y="3136052"/>
            <a:ext cx="161009" cy="2610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直接连接符 23"/>
          <p:cNvCxnSpPr>
            <a:cxnSpLocks noChangeShapeType="1"/>
            <a:stCxn id="91" idx="5"/>
            <a:endCxn id="93" idx="0"/>
          </p:cNvCxnSpPr>
          <p:nvPr/>
        </p:nvCxnSpPr>
        <p:spPr bwMode="auto">
          <a:xfrm>
            <a:off x="8430540" y="3136052"/>
            <a:ext cx="203079" cy="2260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Oval 29"/>
          <p:cNvSpPr>
            <a:spLocks noChangeArrowheads="1"/>
          </p:cNvSpPr>
          <p:nvPr/>
        </p:nvSpPr>
        <p:spPr bwMode="auto">
          <a:xfrm>
            <a:off x="6851650" y="34113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05" name="直接连接符 25"/>
          <p:cNvCxnSpPr>
            <a:cxnSpLocks noChangeShapeType="1"/>
            <a:endCxn id="104" idx="0"/>
          </p:cNvCxnSpPr>
          <p:nvPr/>
        </p:nvCxnSpPr>
        <p:spPr bwMode="auto">
          <a:xfrm>
            <a:off x="6647777" y="3082077"/>
            <a:ext cx="456286" cy="3292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5184775" y="41148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107" name="直接连接符 27"/>
          <p:cNvCxnSpPr>
            <a:cxnSpLocks noChangeShapeType="1"/>
            <a:stCxn id="92" idx="3"/>
            <a:endCxn id="106" idx="0"/>
          </p:cNvCxnSpPr>
          <p:nvPr/>
        </p:nvCxnSpPr>
        <p:spPr bwMode="auto">
          <a:xfrm flipH="1">
            <a:off x="5437188" y="3840903"/>
            <a:ext cx="159654" cy="2738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" name="直接连接符 28"/>
          <p:cNvCxnSpPr>
            <a:cxnSpLocks noChangeShapeType="1"/>
            <a:stCxn id="109" idx="0"/>
            <a:endCxn id="92" idx="5"/>
          </p:cNvCxnSpPr>
          <p:nvPr/>
        </p:nvCxnSpPr>
        <p:spPr bwMode="auto">
          <a:xfrm flipH="1" flipV="1">
            <a:off x="5953807" y="3840903"/>
            <a:ext cx="169181" cy="2881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5870575" y="41290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375400" y="53995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2667000" y="5399529"/>
            <a:ext cx="5975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000" y="2432037"/>
            <a:ext cx="2759089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5--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38" name="右箭头 37"/>
          <p:cNvSpPr/>
          <p:nvPr/>
        </p:nvSpPr>
        <p:spPr bwMode="auto">
          <a:xfrm>
            <a:off x="4267200" y="2819400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67000" y="537972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352800" y="5379720"/>
            <a:ext cx="5213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7165975" y="21336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5" name="矩形 48"/>
          <p:cNvSpPr>
            <a:spLocks noChangeArrowheads="1"/>
          </p:cNvSpPr>
          <p:nvPr/>
        </p:nvSpPr>
        <p:spPr bwMode="auto">
          <a:xfrm>
            <a:off x="6203950" y="2674761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364891" y="537972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4584091" y="5379720"/>
            <a:ext cx="5213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67666" y="3048000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temp=5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6203950" y="2654149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2" name="矩形 48"/>
          <p:cNvSpPr>
            <a:spLocks noChangeArrowheads="1"/>
          </p:cNvSpPr>
          <p:nvPr/>
        </p:nvSpPr>
        <p:spPr bwMode="auto">
          <a:xfrm>
            <a:off x="5544000" y="3384949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5526000" y="3402949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4" name="矩形 48"/>
          <p:cNvSpPr>
            <a:spLocks noChangeArrowheads="1"/>
          </p:cNvSpPr>
          <p:nvPr/>
        </p:nvSpPr>
        <p:spPr bwMode="auto">
          <a:xfrm>
            <a:off x="5210175" y="4124149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572000" y="537972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7086600" y="5379720"/>
            <a:ext cx="5213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158758" y="5282178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5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752600" y="58778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257800" y="4047949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5</a:t>
            </a:r>
            <a:endParaRPr lang="zh-CN" altLang="en-US" dirty="0"/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1490662" y="288113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2400300" y="22493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77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3273425" y="29351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795337" y="35814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3654425" y="359074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2933700" y="362567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83" name="直接连接符 19"/>
          <p:cNvCxnSpPr>
            <a:cxnSpLocks noChangeShapeType="1"/>
            <a:stCxn id="66" idx="3"/>
            <a:endCxn id="64" idx="7"/>
          </p:cNvCxnSpPr>
          <p:nvPr/>
        </p:nvCxnSpPr>
        <p:spPr bwMode="auto">
          <a:xfrm flipH="1">
            <a:off x="1920202" y="267885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" name="直接连接符 20"/>
          <p:cNvCxnSpPr>
            <a:cxnSpLocks noChangeShapeType="1"/>
            <a:stCxn id="66" idx="5"/>
            <a:endCxn id="67" idx="0"/>
          </p:cNvCxnSpPr>
          <p:nvPr/>
        </p:nvCxnSpPr>
        <p:spPr bwMode="auto">
          <a:xfrm>
            <a:off x="2829840" y="2678852"/>
            <a:ext cx="695204" cy="25625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直接连接符 21"/>
          <p:cNvCxnSpPr>
            <a:cxnSpLocks noChangeShapeType="1"/>
            <a:stCxn id="64" idx="3"/>
            <a:endCxn id="80" idx="0"/>
          </p:cNvCxnSpPr>
          <p:nvPr/>
        </p:nvCxnSpPr>
        <p:spPr bwMode="auto">
          <a:xfrm flipH="1">
            <a:off x="1047750" y="3310677"/>
            <a:ext cx="516610" cy="2707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直接连接符 22"/>
          <p:cNvCxnSpPr>
            <a:cxnSpLocks noChangeShapeType="1"/>
            <a:stCxn id="67" idx="3"/>
            <a:endCxn id="82" idx="0"/>
          </p:cNvCxnSpPr>
          <p:nvPr/>
        </p:nvCxnSpPr>
        <p:spPr bwMode="auto">
          <a:xfrm flipH="1">
            <a:off x="3186113" y="3364652"/>
            <a:ext cx="161009" cy="2610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" name="直接连接符 23"/>
          <p:cNvCxnSpPr>
            <a:cxnSpLocks noChangeShapeType="1"/>
            <a:stCxn id="67" idx="5"/>
            <a:endCxn id="81" idx="0"/>
          </p:cNvCxnSpPr>
          <p:nvPr/>
        </p:nvCxnSpPr>
        <p:spPr bwMode="auto">
          <a:xfrm>
            <a:off x="3702965" y="3364652"/>
            <a:ext cx="203079" cy="2260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8" name="Oval 29"/>
          <p:cNvSpPr>
            <a:spLocks noChangeArrowheads="1"/>
          </p:cNvSpPr>
          <p:nvPr/>
        </p:nvSpPr>
        <p:spPr bwMode="auto">
          <a:xfrm>
            <a:off x="2124075" y="35814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00" name="直接连接符 25"/>
          <p:cNvCxnSpPr>
            <a:cxnSpLocks noChangeShapeType="1"/>
            <a:stCxn id="64" idx="5"/>
            <a:endCxn id="88" idx="0"/>
          </p:cNvCxnSpPr>
          <p:nvPr/>
        </p:nvCxnSpPr>
        <p:spPr bwMode="auto">
          <a:xfrm>
            <a:off x="1920202" y="3310677"/>
            <a:ext cx="456286" cy="2707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" name="Oval 30"/>
          <p:cNvSpPr>
            <a:spLocks noChangeArrowheads="1"/>
          </p:cNvSpPr>
          <p:nvPr/>
        </p:nvSpPr>
        <p:spPr bwMode="auto">
          <a:xfrm>
            <a:off x="457200" y="42848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103" name="直接连接符 27"/>
          <p:cNvCxnSpPr>
            <a:cxnSpLocks noChangeShapeType="1"/>
            <a:stCxn id="80" idx="3"/>
            <a:endCxn id="102" idx="0"/>
          </p:cNvCxnSpPr>
          <p:nvPr/>
        </p:nvCxnSpPr>
        <p:spPr bwMode="auto">
          <a:xfrm flipH="1">
            <a:off x="709613" y="4010941"/>
            <a:ext cx="159654" cy="2738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直接连接符 28"/>
          <p:cNvCxnSpPr>
            <a:cxnSpLocks noChangeShapeType="1"/>
            <a:stCxn id="111" idx="0"/>
            <a:endCxn id="80" idx="5"/>
          </p:cNvCxnSpPr>
          <p:nvPr/>
        </p:nvCxnSpPr>
        <p:spPr bwMode="auto">
          <a:xfrm flipH="1" flipV="1">
            <a:off x="1226232" y="4010941"/>
            <a:ext cx="169181" cy="2881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143000" y="4299126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14" name="矩形 48"/>
          <p:cNvSpPr>
            <a:spLocks noChangeArrowheads="1"/>
          </p:cNvSpPr>
          <p:nvPr/>
        </p:nvSpPr>
        <p:spPr bwMode="auto">
          <a:xfrm>
            <a:off x="2390775" y="2209800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438400" y="2209800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104" grpId="0" animBg="1"/>
      <p:bldP spid="106" grpId="0" animBg="1"/>
      <p:bldP spid="109" grpId="0" animBg="1"/>
      <p:bldP spid="122" grpId="0" animBg="1"/>
      <p:bldP spid="37" grpId="0"/>
      <p:bldP spid="38" grpId="0" animBg="1"/>
      <p:bldP spid="60" grpId="0" animBg="1"/>
      <p:bldP spid="61" grpId="0" animBg="1"/>
      <p:bldP spid="61" grpId="1" animBg="1"/>
      <p:bldP spid="63" grpId="0" animBg="1"/>
      <p:bldP spid="65" grpId="0" animBg="1"/>
      <p:bldP spid="65" grpId="1" animBg="1"/>
      <p:bldP spid="68" grpId="0" animBg="1"/>
      <p:bldP spid="69" grpId="0" animBg="1"/>
      <p:bldP spid="69" grpId="1" animBg="1"/>
      <p:bldP spid="70" grpId="0"/>
      <p:bldP spid="71" grpId="0" animBg="1"/>
      <p:bldP spid="72" grpId="0" animBg="1"/>
      <p:bldP spid="72" grpId="1" animBg="1"/>
      <p:bldP spid="73" grpId="0" animBg="1"/>
      <p:bldP spid="74" grpId="0" animBg="1"/>
      <p:bldP spid="75" grpId="0" animBg="1"/>
      <p:bldP spid="76" grpId="0" animBg="1"/>
      <p:bldP spid="77" grpId="0"/>
      <p:bldP spid="78" grpId="0" animBg="1"/>
      <p:bldP spid="7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62" name="Oval 26"/>
          <p:cNvSpPr>
            <a:spLocks noChangeArrowheads="1"/>
          </p:cNvSpPr>
          <p:nvPr/>
        </p:nvSpPr>
        <p:spPr bwMode="auto">
          <a:xfrm>
            <a:off x="6172200" y="264597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3" name="Oval 27"/>
          <p:cNvSpPr>
            <a:spLocks noChangeArrowheads="1"/>
          </p:cNvSpPr>
          <p:nvPr/>
        </p:nvSpPr>
        <p:spPr bwMode="auto">
          <a:xfrm>
            <a:off x="7081838" y="205898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61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7954963" y="2706294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5476875" y="3401513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8335963" y="33586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7615238" y="33935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8" name="直接连接符 19"/>
          <p:cNvCxnSpPr>
            <a:cxnSpLocks noChangeShapeType="1"/>
            <a:stCxn id="63" idx="3"/>
            <a:endCxn id="62" idx="7"/>
          </p:cNvCxnSpPr>
          <p:nvPr/>
        </p:nvCxnSpPr>
        <p:spPr bwMode="auto">
          <a:xfrm flipH="1">
            <a:off x="6601740" y="2488529"/>
            <a:ext cx="553795" cy="23113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直接连接符 20"/>
          <p:cNvCxnSpPr>
            <a:cxnSpLocks noChangeShapeType="1"/>
            <a:stCxn id="63" idx="5"/>
            <a:endCxn id="64" idx="0"/>
          </p:cNvCxnSpPr>
          <p:nvPr/>
        </p:nvCxnSpPr>
        <p:spPr bwMode="auto">
          <a:xfrm>
            <a:off x="7511378" y="2488529"/>
            <a:ext cx="695204" cy="2177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直接连接符 21"/>
          <p:cNvCxnSpPr>
            <a:cxnSpLocks noChangeShapeType="1"/>
            <a:stCxn id="62" idx="3"/>
            <a:endCxn id="65" idx="0"/>
          </p:cNvCxnSpPr>
          <p:nvPr/>
        </p:nvCxnSpPr>
        <p:spPr bwMode="auto">
          <a:xfrm flipH="1">
            <a:off x="5729288" y="3075510"/>
            <a:ext cx="516610" cy="32600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直接连接符 22"/>
          <p:cNvCxnSpPr>
            <a:cxnSpLocks noChangeShapeType="1"/>
            <a:stCxn id="64" idx="3"/>
            <a:endCxn id="67" idx="0"/>
          </p:cNvCxnSpPr>
          <p:nvPr/>
        </p:nvCxnSpPr>
        <p:spPr bwMode="auto">
          <a:xfrm flipH="1">
            <a:off x="7867651" y="3135835"/>
            <a:ext cx="161009" cy="25774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直接连接符 23"/>
          <p:cNvCxnSpPr>
            <a:cxnSpLocks noChangeShapeType="1"/>
            <a:stCxn id="64" idx="5"/>
            <a:endCxn id="66" idx="0"/>
          </p:cNvCxnSpPr>
          <p:nvPr/>
        </p:nvCxnSpPr>
        <p:spPr bwMode="auto">
          <a:xfrm>
            <a:off x="8384503" y="3135835"/>
            <a:ext cx="203079" cy="22281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6805613" y="3401513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74" name="直接连接符 25"/>
          <p:cNvCxnSpPr>
            <a:cxnSpLocks noChangeShapeType="1"/>
            <a:stCxn id="62" idx="5"/>
            <a:endCxn id="73" idx="0"/>
          </p:cNvCxnSpPr>
          <p:nvPr/>
        </p:nvCxnSpPr>
        <p:spPr bwMode="auto">
          <a:xfrm>
            <a:off x="6601740" y="3075510"/>
            <a:ext cx="456286" cy="32600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5138738" y="40444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76" name="直接连接符 27"/>
          <p:cNvCxnSpPr>
            <a:cxnSpLocks noChangeShapeType="1"/>
            <a:stCxn id="65" idx="3"/>
            <a:endCxn id="75" idx="0"/>
          </p:cNvCxnSpPr>
          <p:nvPr/>
        </p:nvCxnSpPr>
        <p:spPr bwMode="auto">
          <a:xfrm flipH="1">
            <a:off x="5391151" y="3831054"/>
            <a:ext cx="159654" cy="2133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" name="直接连接符 28"/>
          <p:cNvCxnSpPr>
            <a:cxnSpLocks noChangeShapeType="1"/>
            <a:stCxn id="78" idx="0"/>
            <a:endCxn id="65" idx="5"/>
          </p:cNvCxnSpPr>
          <p:nvPr/>
        </p:nvCxnSpPr>
        <p:spPr bwMode="auto">
          <a:xfrm flipH="1" flipV="1">
            <a:off x="5907770" y="3831054"/>
            <a:ext cx="169181" cy="2276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5824538" y="405873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8" name="矩形 48"/>
          <p:cNvSpPr>
            <a:spLocks noChangeArrowheads="1"/>
          </p:cNvSpPr>
          <p:nvPr/>
        </p:nvSpPr>
        <p:spPr bwMode="auto">
          <a:xfrm>
            <a:off x="7086600" y="2057400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8006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61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3995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4102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667000" y="53995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1--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 rot="10800000">
            <a:off x="42672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1490662" y="2796782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6" name="Oval 28"/>
          <p:cNvSpPr>
            <a:spLocks noChangeArrowheads="1"/>
          </p:cNvSpPr>
          <p:nvPr/>
        </p:nvSpPr>
        <p:spPr bwMode="auto">
          <a:xfrm>
            <a:off x="3273425" y="285710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95337" y="35523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0" name="Oval 30"/>
          <p:cNvSpPr>
            <a:spLocks noChangeArrowheads="1"/>
          </p:cNvSpPr>
          <p:nvPr/>
        </p:nvSpPr>
        <p:spPr bwMode="auto">
          <a:xfrm>
            <a:off x="3654425" y="3509462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2933700" y="354438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0" name="直接连接符 19"/>
          <p:cNvCxnSpPr>
            <a:cxnSpLocks noChangeShapeType="1"/>
            <a:endCxn id="50" idx="7"/>
          </p:cNvCxnSpPr>
          <p:nvPr/>
        </p:nvCxnSpPr>
        <p:spPr bwMode="auto">
          <a:xfrm flipH="1">
            <a:off x="1920202" y="2639341"/>
            <a:ext cx="553795" cy="23113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" name="直接连接符 20"/>
          <p:cNvCxnSpPr>
            <a:cxnSpLocks noChangeShapeType="1"/>
            <a:endCxn id="56" idx="0"/>
          </p:cNvCxnSpPr>
          <p:nvPr/>
        </p:nvCxnSpPr>
        <p:spPr bwMode="auto">
          <a:xfrm>
            <a:off x="2829840" y="2639341"/>
            <a:ext cx="695204" cy="2177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" name="直接连接符 21"/>
          <p:cNvCxnSpPr>
            <a:cxnSpLocks noChangeShapeType="1"/>
            <a:stCxn id="50" idx="3"/>
            <a:endCxn id="57" idx="0"/>
          </p:cNvCxnSpPr>
          <p:nvPr/>
        </p:nvCxnSpPr>
        <p:spPr bwMode="auto">
          <a:xfrm flipH="1">
            <a:off x="1047750" y="3226322"/>
            <a:ext cx="516610" cy="32600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直接连接符 22"/>
          <p:cNvCxnSpPr>
            <a:cxnSpLocks noChangeShapeType="1"/>
            <a:stCxn id="56" idx="3"/>
            <a:endCxn id="61" idx="0"/>
          </p:cNvCxnSpPr>
          <p:nvPr/>
        </p:nvCxnSpPr>
        <p:spPr bwMode="auto">
          <a:xfrm flipH="1">
            <a:off x="3186113" y="3286647"/>
            <a:ext cx="161009" cy="25774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直接连接符 23"/>
          <p:cNvCxnSpPr>
            <a:cxnSpLocks noChangeShapeType="1"/>
            <a:stCxn id="56" idx="5"/>
            <a:endCxn id="60" idx="0"/>
          </p:cNvCxnSpPr>
          <p:nvPr/>
        </p:nvCxnSpPr>
        <p:spPr bwMode="auto">
          <a:xfrm>
            <a:off x="3702965" y="3286647"/>
            <a:ext cx="203079" cy="22281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5" name="Oval 29"/>
          <p:cNvSpPr>
            <a:spLocks noChangeArrowheads="1"/>
          </p:cNvSpPr>
          <p:nvPr/>
        </p:nvSpPr>
        <p:spPr bwMode="auto">
          <a:xfrm>
            <a:off x="2124075" y="35523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6" name="直接连接符 25"/>
          <p:cNvCxnSpPr>
            <a:cxnSpLocks noChangeShapeType="1"/>
            <a:stCxn id="50" idx="5"/>
            <a:endCxn id="95" idx="0"/>
          </p:cNvCxnSpPr>
          <p:nvPr/>
        </p:nvCxnSpPr>
        <p:spPr bwMode="auto">
          <a:xfrm>
            <a:off x="1920202" y="3226322"/>
            <a:ext cx="456286" cy="32600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0" name="Oval 30"/>
          <p:cNvSpPr>
            <a:spLocks noChangeArrowheads="1"/>
          </p:cNvSpPr>
          <p:nvPr/>
        </p:nvSpPr>
        <p:spPr bwMode="auto">
          <a:xfrm>
            <a:off x="457200" y="41952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106" name="直接连接符 27"/>
          <p:cNvCxnSpPr>
            <a:cxnSpLocks noChangeShapeType="1"/>
            <a:stCxn id="57" idx="3"/>
            <a:endCxn id="100" idx="0"/>
          </p:cNvCxnSpPr>
          <p:nvPr/>
        </p:nvCxnSpPr>
        <p:spPr bwMode="auto">
          <a:xfrm flipH="1">
            <a:off x="709613" y="3981866"/>
            <a:ext cx="159654" cy="2133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矩形 110"/>
          <p:cNvSpPr/>
          <p:nvPr/>
        </p:nvSpPr>
        <p:spPr>
          <a:xfrm>
            <a:off x="2743200" y="54102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112" name="Oval 29"/>
          <p:cNvSpPr>
            <a:spLocks noChangeArrowheads="1"/>
          </p:cNvSpPr>
          <p:nvPr/>
        </p:nvSpPr>
        <p:spPr bwMode="auto">
          <a:xfrm>
            <a:off x="2390775" y="22860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962400" y="54102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114" name="矩形 48"/>
          <p:cNvSpPr>
            <a:spLocks noChangeArrowheads="1"/>
          </p:cNvSpPr>
          <p:nvPr/>
        </p:nvSpPr>
        <p:spPr bwMode="auto">
          <a:xfrm>
            <a:off x="3276600" y="2809375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62400" y="5399529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116" name="Oval 29"/>
          <p:cNvSpPr>
            <a:spLocks noChangeArrowheads="1"/>
          </p:cNvSpPr>
          <p:nvPr/>
        </p:nvSpPr>
        <p:spPr bwMode="auto">
          <a:xfrm>
            <a:off x="3276600" y="2839537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477000" y="54102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118" name="矩形 48"/>
          <p:cNvSpPr>
            <a:spLocks noChangeArrowheads="1"/>
          </p:cNvSpPr>
          <p:nvPr/>
        </p:nvSpPr>
        <p:spPr bwMode="auto">
          <a:xfrm>
            <a:off x="3657600" y="3495175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733800" y="3495175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553200" y="5387269"/>
            <a:ext cx="381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752600" y="58778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58" grpId="0" animBg="1"/>
      <p:bldP spid="97" grpId="0" animBg="1"/>
      <p:bldP spid="98" grpId="0" animBg="1"/>
      <p:bldP spid="98" grpId="1" animBg="1"/>
      <p:bldP spid="99" grpId="0"/>
      <p:bldP spid="101" grpId="0"/>
      <p:bldP spid="102" grpId="0" animBg="1"/>
      <p:bldP spid="50" grpId="0" animBg="1"/>
      <p:bldP spid="56" grpId="0" animBg="1"/>
      <p:bldP spid="57" grpId="0" animBg="1"/>
      <p:bldP spid="60" grpId="0" animBg="1"/>
      <p:bldP spid="61" grpId="0" animBg="1"/>
      <p:bldP spid="95" grpId="0" animBg="1"/>
      <p:bldP spid="100" grpId="0" animBg="1"/>
      <p:bldP spid="111" grpId="0" animBg="1"/>
      <p:bldP spid="112" grpId="0" animBg="1"/>
      <p:bldP spid="113" grpId="0" animBg="1"/>
      <p:bldP spid="113" grpId="1" animBg="1"/>
      <p:bldP spid="114" grpId="0" animBg="1"/>
      <p:bldP spid="114" grpId="1" animBg="1"/>
      <p:bldP spid="115" grpId="0" animBg="1"/>
      <p:bldP spid="116" grpId="0" animBg="1"/>
      <p:bldP spid="117" grpId="0" animBg="1"/>
      <p:bldP spid="118" grpId="0" animBg="1"/>
      <p:bldP spid="119" grpId="0"/>
      <p:bldP spid="1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1490662" y="2796782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3" name="Oval 27"/>
          <p:cNvSpPr>
            <a:spLocks noChangeArrowheads="1"/>
          </p:cNvSpPr>
          <p:nvPr/>
        </p:nvSpPr>
        <p:spPr bwMode="auto">
          <a:xfrm>
            <a:off x="2400300" y="2244224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59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3273425" y="285710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795337" y="356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3654425" y="352533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2933700" y="35602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81" name="直接连接符 19"/>
          <p:cNvCxnSpPr>
            <a:cxnSpLocks noChangeShapeType="1"/>
            <a:stCxn id="53" idx="3"/>
            <a:endCxn id="51" idx="7"/>
          </p:cNvCxnSpPr>
          <p:nvPr/>
        </p:nvCxnSpPr>
        <p:spPr bwMode="auto">
          <a:xfrm flipH="1">
            <a:off x="1920202" y="2673765"/>
            <a:ext cx="553795" cy="19671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" name="直接连接符 20"/>
          <p:cNvCxnSpPr>
            <a:cxnSpLocks noChangeShapeType="1"/>
            <a:stCxn id="53" idx="5"/>
            <a:endCxn id="54" idx="0"/>
          </p:cNvCxnSpPr>
          <p:nvPr/>
        </p:nvCxnSpPr>
        <p:spPr bwMode="auto">
          <a:xfrm>
            <a:off x="2829840" y="2673765"/>
            <a:ext cx="695204" cy="18334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直接连接符 21"/>
          <p:cNvCxnSpPr>
            <a:cxnSpLocks noChangeShapeType="1"/>
            <a:stCxn id="51" idx="3"/>
            <a:endCxn id="55" idx="0"/>
          </p:cNvCxnSpPr>
          <p:nvPr/>
        </p:nvCxnSpPr>
        <p:spPr bwMode="auto">
          <a:xfrm flipH="1">
            <a:off x="1047750" y="3226322"/>
            <a:ext cx="516610" cy="34187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" name="直接连接符 22"/>
          <p:cNvCxnSpPr>
            <a:cxnSpLocks noChangeShapeType="1"/>
            <a:stCxn id="54" idx="3"/>
            <a:endCxn id="80" idx="0"/>
          </p:cNvCxnSpPr>
          <p:nvPr/>
        </p:nvCxnSpPr>
        <p:spPr bwMode="auto">
          <a:xfrm flipH="1">
            <a:off x="3186113" y="3286647"/>
            <a:ext cx="161009" cy="27361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直接连接符 23"/>
          <p:cNvCxnSpPr>
            <a:cxnSpLocks noChangeShapeType="1"/>
            <a:stCxn id="54" idx="5"/>
            <a:endCxn id="79" idx="0"/>
          </p:cNvCxnSpPr>
          <p:nvPr/>
        </p:nvCxnSpPr>
        <p:spPr bwMode="auto">
          <a:xfrm>
            <a:off x="3702965" y="3286647"/>
            <a:ext cx="203079" cy="23869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6" name="Oval 29"/>
          <p:cNvSpPr>
            <a:spLocks noChangeArrowheads="1"/>
          </p:cNvSpPr>
          <p:nvPr/>
        </p:nvSpPr>
        <p:spPr bwMode="auto">
          <a:xfrm>
            <a:off x="2124075" y="356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87" name="直接连接符 25"/>
          <p:cNvCxnSpPr>
            <a:cxnSpLocks noChangeShapeType="1"/>
            <a:stCxn id="51" idx="5"/>
            <a:endCxn id="86" idx="0"/>
          </p:cNvCxnSpPr>
          <p:nvPr/>
        </p:nvCxnSpPr>
        <p:spPr bwMode="auto">
          <a:xfrm>
            <a:off x="1920202" y="3226322"/>
            <a:ext cx="456286" cy="34187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457200" y="421113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cxnSp>
        <p:nvCxnSpPr>
          <p:cNvPr id="89" name="直接连接符 27"/>
          <p:cNvCxnSpPr>
            <a:cxnSpLocks noChangeShapeType="1"/>
            <a:stCxn id="55" idx="3"/>
            <a:endCxn id="88" idx="0"/>
          </p:cNvCxnSpPr>
          <p:nvPr/>
        </p:nvCxnSpPr>
        <p:spPr bwMode="auto">
          <a:xfrm flipH="1">
            <a:off x="709613" y="3997741"/>
            <a:ext cx="159654" cy="2133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8006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3995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4102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5--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temp=5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>
            <a:off x="42672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矩形 48"/>
          <p:cNvSpPr>
            <a:spLocks noChangeArrowheads="1"/>
          </p:cNvSpPr>
          <p:nvPr/>
        </p:nvSpPr>
        <p:spPr bwMode="auto">
          <a:xfrm>
            <a:off x="2390775" y="2283869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4102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2667000" y="5410200"/>
            <a:ext cx="5975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5943600" y="280680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8" name="Oval 28"/>
          <p:cNvSpPr>
            <a:spLocks noChangeArrowheads="1"/>
          </p:cNvSpPr>
          <p:nvPr/>
        </p:nvSpPr>
        <p:spPr bwMode="auto">
          <a:xfrm>
            <a:off x="7726363" y="286713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9" name="Oval 29"/>
          <p:cNvSpPr>
            <a:spLocks noChangeArrowheads="1"/>
          </p:cNvSpPr>
          <p:nvPr/>
        </p:nvSpPr>
        <p:spPr bwMode="auto">
          <a:xfrm>
            <a:off x="5248275" y="35782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8107363" y="3535362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7386638" y="357028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4" name="直接连接符 19"/>
          <p:cNvCxnSpPr>
            <a:cxnSpLocks noChangeShapeType="1"/>
            <a:endCxn id="49" idx="7"/>
          </p:cNvCxnSpPr>
          <p:nvPr/>
        </p:nvCxnSpPr>
        <p:spPr bwMode="auto">
          <a:xfrm flipH="1">
            <a:off x="6373140" y="2683790"/>
            <a:ext cx="553795" cy="19671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20"/>
          <p:cNvCxnSpPr>
            <a:cxnSpLocks noChangeShapeType="1"/>
            <a:endCxn id="58" idx="0"/>
          </p:cNvCxnSpPr>
          <p:nvPr/>
        </p:nvCxnSpPr>
        <p:spPr bwMode="auto">
          <a:xfrm>
            <a:off x="7282778" y="2683790"/>
            <a:ext cx="695204" cy="18334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21"/>
          <p:cNvCxnSpPr>
            <a:cxnSpLocks noChangeShapeType="1"/>
            <a:stCxn id="49" idx="3"/>
            <a:endCxn id="59" idx="0"/>
          </p:cNvCxnSpPr>
          <p:nvPr/>
        </p:nvCxnSpPr>
        <p:spPr bwMode="auto">
          <a:xfrm flipH="1">
            <a:off x="5500688" y="3236347"/>
            <a:ext cx="516610" cy="34187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直接连接符 22"/>
          <p:cNvCxnSpPr>
            <a:cxnSpLocks noChangeShapeType="1"/>
            <a:stCxn id="58" idx="3"/>
            <a:endCxn id="63" idx="0"/>
          </p:cNvCxnSpPr>
          <p:nvPr/>
        </p:nvCxnSpPr>
        <p:spPr bwMode="auto">
          <a:xfrm flipH="1">
            <a:off x="7639051" y="3296672"/>
            <a:ext cx="161009" cy="27361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直接连接符 23"/>
          <p:cNvCxnSpPr>
            <a:cxnSpLocks noChangeShapeType="1"/>
            <a:stCxn id="58" idx="5"/>
            <a:endCxn id="62" idx="0"/>
          </p:cNvCxnSpPr>
          <p:nvPr/>
        </p:nvCxnSpPr>
        <p:spPr bwMode="auto">
          <a:xfrm>
            <a:off x="8155903" y="3296672"/>
            <a:ext cx="203079" cy="23869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6577013" y="35782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70" name="直接连接符 25"/>
          <p:cNvCxnSpPr>
            <a:cxnSpLocks noChangeShapeType="1"/>
            <a:stCxn id="49" idx="5"/>
            <a:endCxn id="69" idx="0"/>
          </p:cNvCxnSpPr>
          <p:nvPr/>
        </p:nvCxnSpPr>
        <p:spPr bwMode="auto">
          <a:xfrm>
            <a:off x="6373140" y="3236347"/>
            <a:ext cx="456286" cy="34187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矩形 73"/>
          <p:cNvSpPr/>
          <p:nvPr/>
        </p:nvSpPr>
        <p:spPr>
          <a:xfrm>
            <a:off x="2667000" y="54102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6858000" y="22860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6" name="矩形 48"/>
          <p:cNvSpPr>
            <a:spLocks noChangeArrowheads="1"/>
          </p:cNvSpPr>
          <p:nvPr/>
        </p:nvSpPr>
        <p:spPr bwMode="auto">
          <a:xfrm>
            <a:off x="5943600" y="27792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346200" y="54102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5943600" y="28194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8" name="矩形 48"/>
          <p:cNvSpPr>
            <a:spLocks noChangeArrowheads="1"/>
          </p:cNvSpPr>
          <p:nvPr/>
        </p:nvSpPr>
        <p:spPr bwMode="auto">
          <a:xfrm>
            <a:off x="6581775" y="35814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346200" y="54102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5181600" y="54102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644349" y="3581400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12" name="矩形 111"/>
          <p:cNvSpPr/>
          <p:nvPr/>
        </p:nvSpPr>
        <p:spPr>
          <a:xfrm>
            <a:off x="5257800" y="53872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752600" y="58778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9" grpId="0"/>
      <p:bldP spid="101" grpId="0"/>
      <p:bldP spid="102" grpId="0" animBg="1"/>
      <p:bldP spid="50" grpId="0" animBg="1"/>
      <p:bldP spid="56" grpId="0" animBg="1"/>
      <p:bldP spid="57" grpId="0" animBg="1"/>
      <p:bldP spid="57" grpId="1" animBg="1"/>
      <p:bldP spid="49" grpId="0" animBg="1"/>
      <p:bldP spid="58" grpId="0" animBg="1"/>
      <p:bldP spid="59" grpId="0" animBg="1"/>
      <p:bldP spid="62" grpId="0" animBg="1"/>
      <p:bldP spid="63" grpId="0" animBg="1"/>
      <p:bldP spid="69" grpId="0" animBg="1"/>
      <p:bldP spid="74" grpId="0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98" grpId="0" animBg="1"/>
      <p:bldP spid="109" grpId="0" animBg="1"/>
      <p:bldP spid="110" grpId="0" animBg="1"/>
      <p:bldP spid="111" grpId="0"/>
      <p:bldP spid="1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1--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 rot="10800000">
            <a:off x="42672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5953125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61" name="Oval 27"/>
          <p:cNvSpPr>
            <a:spLocks noChangeArrowheads="1"/>
          </p:cNvSpPr>
          <p:nvPr/>
        </p:nvSpPr>
        <p:spPr bwMode="auto">
          <a:xfrm>
            <a:off x="6862763" y="237753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48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71" name="Oval 28"/>
          <p:cNvSpPr>
            <a:spLocks noChangeArrowheads="1"/>
          </p:cNvSpPr>
          <p:nvPr/>
        </p:nvSpPr>
        <p:spPr bwMode="auto">
          <a:xfrm>
            <a:off x="7735888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5257800" y="36576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8116888" y="369411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7396163" y="36877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2" name="直接连接符 19"/>
          <p:cNvCxnSpPr>
            <a:cxnSpLocks noChangeShapeType="1"/>
            <a:stCxn id="61" idx="3"/>
            <a:endCxn id="60" idx="7"/>
          </p:cNvCxnSpPr>
          <p:nvPr/>
        </p:nvCxnSpPr>
        <p:spPr bwMode="auto">
          <a:xfrm flipH="1">
            <a:off x="6382665" y="2807071"/>
            <a:ext cx="553795" cy="2019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直接连接符 20"/>
          <p:cNvCxnSpPr>
            <a:cxnSpLocks noChangeShapeType="1"/>
            <a:stCxn id="61" idx="5"/>
            <a:endCxn id="71" idx="0"/>
          </p:cNvCxnSpPr>
          <p:nvPr/>
        </p:nvCxnSpPr>
        <p:spPr bwMode="auto">
          <a:xfrm>
            <a:off x="7292303" y="2807071"/>
            <a:ext cx="695204" cy="18854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直接连接符 21"/>
          <p:cNvCxnSpPr>
            <a:cxnSpLocks noChangeShapeType="1"/>
            <a:stCxn id="60" idx="3"/>
            <a:endCxn id="72" idx="0"/>
          </p:cNvCxnSpPr>
          <p:nvPr/>
        </p:nvCxnSpPr>
        <p:spPr bwMode="auto">
          <a:xfrm flipH="1">
            <a:off x="5510213" y="3364827"/>
            <a:ext cx="516610" cy="29277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5" name="直接连接符 22"/>
          <p:cNvCxnSpPr>
            <a:cxnSpLocks noChangeShapeType="1"/>
            <a:stCxn id="71" idx="3"/>
            <a:endCxn id="91" idx="0"/>
          </p:cNvCxnSpPr>
          <p:nvPr/>
        </p:nvCxnSpPr>
        <p:spPr bwMode="auto">
          <a:xfrm flipH="1">
            <a:off x="7648576" y="3425152"/>
            <a:ext cx="161009" cy="26261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" name="直接连接符 23"/>
          <p:cNvCxnSpPr>
            <a:cxnSpLocks noChangeShapeType="1"/>
            <a:stCxn id="71" idx="5"/>
            <a:endCxn id="90" idx="0"/>
          </p:cNvCxnSpPr>
          <p:nvPr/>
        </p:nvCxnSpPr>
        <p:spPr bwMode="auto">
          <a:xfrm>
            <a:off x="8165428" y="3425152"/>
            <a:ext cx="203079" cy="26896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6586538" y="36957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03" name="直接连接符 25"/>
          <p:cNvCxnSpPr>
            <a:cxnSpLocks noChangeShapeType="1"/>
            <a:stCxn id="60" idx="5"/>
            <a:endCxn id="100" idx="0"/>
          </p:cNvCxnSpPr>
          <p:nvPr/>
        </p:nvCxnSpPr>
        <p:spPr bwMode="auto">
          <a:xfrm>
            <a:off x="6382665" y="3364827"/>
            <a:ext cx="456286" cy="33087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矩形 48"/>
          <p:cNvSpPr>
            <a:spLocks noChangeArrowheads="1"/>
          </p:cNvSpPr>
          <p:nvPr/>
        </p:nvSpPr>
        <p:spPr bwMode="auto">
          <a:xfrm>
            <a:off x="6867525" y="2360069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6670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39558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Oval 26"/>
          <p:cNvSpPr>
            <a:spLocks noChangeArrowheads="1"/>
          </p:cNvSpPr>
          <p:nvPr/>
        </p:nvSpPr>
        <p:spPr bwMode="auto">
          <a:xfrm>
            <a:off x="16002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17" name="Oval 28"/>
          <p:cNvSpPr>
            <a:spLocks noChangeArrowheads="1"/>
          </p:cNvSpPr>
          <p:nvPr/>
        </p:nvSpPr>
        <p:spPr bwMode="auto">
          <a:xfrm>
            <a:off x="33829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8" name="Oval 29"/>
          <p:cNvSpPr>
            <a:spLocks noChangeArrowheads="1"/>
          </p:cNvSpPr>
          <p:nvPr/>
        </p:nvSpPr>
        <p:spPr bwMode="auto">
          <a:xfrm>
            <a:off x="904875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0" name="Oval 29"/>
          <p:cNvSpPr>
            <a:spLocks noChangeArrowheads="1"/>
          </p:cNvSpPr>
          <p:nvPr/>
        </p:nvSpPr>
        <p:spPr bwMode="auto">
          <a:xfrm>
            <a:off x="3043238" y="375602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21" name="直接连接符 19"/>
          <p:cNvCxnSpPr>
            <a:cxnSpLocks noChangeShapeType="1"/>
            <a:endCxn id="115" idx="7"/>
          </p:cNvCxnSpPr>
          <p:nvPr/>
        </p:nvCxnSpPr>
        <p:spPr bwMode="auto">
          <a:xfrm flipH="1">
            <a:off x="20297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" name="直接连接符 20"/>
          <p:cNvCxnSpPr>
            <a:cxnSpLocks noChangeShapeType="1"/>
            <a:endCxn id="117" idx="0"/>
          </p:cNvCxnSpPr>
          <p:nvPr/>
        </p:nvCxnSpPr>
        <p:spPr bwMode="auto">
          <a:xfrm>
            <a:off x="29393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" name="直接连接符 21"/>
          <p:cNvCxnSpPr>
            <a:cxnSpLocks noChangeShapeType="1"/>
            <a:stCxn id="115" idx="3"/>
            <a:endCxn id="118" idx="0"/>
          </p:cNvCxnSpPr>
          <p:nvPr/>
        </p:nvCxnSpPr>
        <p:spPr bwMode="auto">
          <a:xfrm flipH="1">
            <a:off x="1157288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4" name="直接连接符 22"/>
          <p:cNvCxnSpPr>
            <a:cxnSpLocks noChangeShapeType="1"/>
            <a:stCxn id="117" idx="3"/>
            <a:endCxn id="120" idx="0"/>
          </p:cNvCxnSpPr>
          <p:nvPr/>
        </p:nvCxnSpPr>
        <p:spPr bwMode="auto">
          <a:xfrm flipH="1">
            <a:off x="3295651" y="3425152"/>
            <a:ext cx="161009" cy="3308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6" name="Oval 29"/>
          <p:cNvSpPr>
            <a:spLocks noChangeArrowheads="1"/>
          </p:cNvSpPr>
          <p:nvPr/>
        </p:nvSpPr>
        <p:spPr bwMode="auto">
          <a:xfrm>
            <a:off x="2233613" y="37639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27" name="直接连接符 25"/>
          <p:cNvCxnSpPr>
            <a:cxnSpLocks noChangeShapeType="1"/>
            <a:stCxn id="115" idx="5"/>
            <a:endCxn id="126" idx="0"/>
          </p:cNvCxnSpPr>
          <p:nvPr/>
        </p:nvCxnSpPr>
        <p:spPr bwMode="auto">
          <a:xfrm>
            <a:off x="2029740" y="3364827"/>
            <a:ext cx="456286" cy="3991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Oval 29"/>
          <p:cNvSpPr>
            <a:spLocks noChangeArrowheads="1"/>
          </p:cNvSpPr>
          <p:nvPr/>
        </p:nvSpPr>
        <p:spPr bwMode="auto">
          <a:xfrm>
            <a:off x="2495550" y="2316162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3" name="矩形 48"/>
          <p:cNvSpPr>
            <a:spLocks noChangeArrowheads="1"/>
          </p:cNvSpPr>
          <p:nvPr/>
        </p:nvSpPr>
        <p:spPr bwMode="auto">
          <a:xfrm>
            <a:off x="3381375" y="2969669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9" name="Oval 29"/>
          <p:cNvSpPr>
            <a:spLocks noChangeArrowheads="1"/>
          </p:cNvSpPr>
          <p:nvPr/>
        </p:nvSpPr>
        <p:spPr bwMode="auto">
          <a:xfrm>
            <a:off x="3381375" y="29880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0" name="矩形 48"/>
          <p:cNvSpPr>
            <a:spLocks noChangeArrowheads="1"/>
          </p:cNvSpPr>
          <p:nvPr/>
        </p:nvSpPr>
        <p:spPr bwMode="auto">
          <a:xfrm>
            <a:off x="3048000" y="37338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9624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092907" y="3787069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943600" y="50824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752600" y="55730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90" grpId="0" animBg="1"/>
      <p:bldP spid="104" grpId="0" animBg="1"/>
      <p:bldP spid="105" grpId="0" animBg="1"/>
      <p:bldP spid="106" grpId="0" animBg="1"/>
      <p:bldP spid="107" grpId="0" animBg="1"/>
      <p:bldP spid="114" grpId="0" animBg="1"/>
      <p:bldP spid="114" grpId="1" animBg="1"/>
      <p:bldP spid="115" grpId="0" animBg="1"/>
      <p:bldP spid="117" grpId="0" animBg="1"/>
      <p:bldP spid="118" grpId="0" animBg="1"/>
      <p:bldP spid="120" grpId="0" animBg="1"/>
      <p:bldP spid="126" grpId="0" animBg="1"/>
      <p:bldP spid="108" grpId="0" animBg="1"/>
      <p:bldP spid="113" grpId="0" animBg="1"/>
      <p:bldP spid="113" grpId="1" animBg="1"/>
      <p:bldP spid="129" grpId="0" animBg="1"/>
      <p:bldP spid="130" grpId="0" animBg="1"/>
      <p:bldP spid="131" grpId="0" animBg="1"/>
      <p:bldP spid="132" grpId="0" animBg="1"/>
      <p:bldP spid="133" grpId="0"/>
      <p:bldP spid="13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1--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>
            <a:off x="43434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115" name="Oval 26"/>
          <p:cNvSpPr>
            <a:spLocks noChangeArrowheads="1"/>
          </p:cNvSpPr>
          <p:nvPr/>
        </p:nvSpPr>
        <p:spPr bwMode="auto">
          <a:xfrm>
            <a:off x="16002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16" name="Oval 27"/>
          <p:cNvSpPr>
            <a:spLocks noChangeArrowheads="1"/>
          </p:cNvSpPr>
          <p:nvPr/>
        </p:nvSpPr>
        <p:spPr bwMode="auto">
          <a:xfrm>
            <a:off x="2509838" y="23034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26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117" name="Oval 28"/>
          <p:cNvSpPr>
            <a:spLocks noChangeArrowheads="1"/>
          </p:cNvSpPr>
          <p:nvPr/>
        </p:nvSpPr>
        <p:spPr bwMode="auto">
          <a:xfrm>
            <a:off x="33829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8" name="Oval 29"/>
          <p:cNvSpPr>
            <a:spLocks noChangeArrowheads="1"/>
          </p:cNvSpPr>
          <p:nvPr/>
        </p:nvSpPr>
        <p:spPr bwMode="auto">
          <a:xfrm>
            <a:off x="904875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0" name="Oval 29"/>
          <p:cNvSpPr>
            <a:spLocks noChangeArrowheads="1"/>
          </p:cNvSpPr>
          <p:nvPr/>
        </p:nvSpPr>
        <p:spPr bwMode="auto">
          <a:xfrm>
            <a:off x="3043238" y="375602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21" name="直接连接符 19"/>
          <p:cNvCxnSpPr>
            <a:cxnSpLocks noChangeShapeType="1"/>
            <a:stCxn id="116" idx="3"/>
            <a:endCxn id="115" idx="7"/>
          </p:cNvCxnSpPr>
          <p:nvPr/>
        </p:nvCxnSpPr>
        <p:spPr bwMode="auto">
          <a:xfrm flipH="1">
            <a:off x="20297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" name="直接连接符 20"/>
          <p:cNvCxnSpPr>
            <a:cxnSpLocks noChangeShapeType="1"/>
            <a:stCxn id="116" idx="5"/>
            <a:endCxn id="117" idx="0"/>
          </p:cNvCxnSpPr>
          <p:nvPr/>
        </p:nvCxnSpPr>
        <p:spPr bwMode="auto">
          <a:xfrm>
            <a:off x="29393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" name="直接连接符 21"/>
          <p:cNvCxnSpPr>
            <a:cxnSpLocks noChangeShapeType="1"/>
            <a:stCxn id="115" idx="3"/>
            <a:endCxn id="118" idx="0"/>
          </p:cNvCxnSpPr>
          <p:nvPr/>
        </p:nvCxnSpPr>
        <p:spPr bwMode="auto">
          <a:xfrm flipH="1">
            <a:off x="1157288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4" name="直接连接符 22"/>
          <p:cNvCxnSpPr>
            <a:cxnSpLocks noChangeShapeType="1"/>
            <a:stCxn id="117" idx="3"/>
            <a:endCxn id="120" idx="0"/>
          </p:cNvCxnSpPr>
          <p:nvPr/>
        </p:nvCxnSpPr>
        <p:spPr bwMode="auto">
          <a:xfrm flipH="1">
            <a:off x="3295651" y="3425152"/>
            <a:ext cx="161009" cy="3308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6" name="Oval 29"/>
          <p:cNvSpPr>
            <a:spLocks noChangeArrowheads="1"/>
          </p:cNvSpPr>
          <p:nvPr/>
        </p:nvSpPr>
        <p:spPr bwMode="auto">
          <a:xfrm>
            <a:off x="2233613" y="37639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27" name="直接连接符 25"/>
          <p:cNvCxnSpPr>
            <a:cxnSpLocks noChangeShapeType="1"/>
            <a:stCxn id="115" idx="5"/>
            <a:endCxn id="126" idx="0"/>
          </p:cNvCxnSpPr>
          <p:nvPr/>
        </p:nvCxnSpPr>
        <p:spPr bwMode="auto">
          <a:xfrm>
            <a:off x="2029740" y="3364827"/>
            <a:ext cx="456286" cy="3991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52" name="矩形 48"/>
          <p:cNvSpPr>
            <a:spLocks noChangeArrowheads="1"/>
          </p:cNvSpPr>
          <p:nvPr/>
        </p:nvSpPr>
        <p:spPr bwMode="auto">
          <a:xfrm>
            <a:off x="2514600" y="228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7366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60198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78025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5324475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4" name="直接连接符 19"/>
          <p:cNvCxnSpPr>
            <a:cxnSpLocks noChangeShapeType="1"/>
            <a:endCxn id="57" idx="7"/>
          </p:cNvCxnSpPr>
          <p:nvPr/>
        </p:nvCxnSpPr>
        <p:spPr bwMode="auto">
          <a:xfrm flipH="1">
            <a:off x="64493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20"/>
          <p:cNvCxnSpPr>
            <a:cxnSpLocks noChangeShapeType="1"/>
            <a:endCxn id="59" idx="0"/>
          </p:cNvCxnSpPr>
          <p:nvPr/>
        </p:nvCxnSpPr>
        <p:spPr bwMode="auto">
          <a:xfrm>
            <a:off x="73589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21"/>
          <p:cNvCxnSpPr>
            <a:cxnSpLocks noChangeShapeType="1"/>
            <a:stCxn id="57" idx="3"/>
            <a:endCxn id="62" idx="0"/>
          </p:cNvCxnSpPr>
          <p:nvPr/>
        </p:nvCxnSpPr>
        <p:spPr bwMode="auto">
          <a:xfrm flipH="1">
            <a:off x="5576888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6653213" y="37639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9" name="直接连接符 25"/>
          <p:cNvCxnSpPr>
            <a:cxnSpLocks noChangeShapeType="1"/>
            <a:stCxn id="57" idx="5"/>
            <a:endCxn id="68" idx="0"/>
          </p:cNvCxnSpPr>
          <p:nvPr/>
        </p:nvCxnSpPr>
        <p:spPr bwMode="auto">
          <a:xfrm>
            <a:off x="6449340" y="3364827"/>
            <a:ext cx="456286" cy="3991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矩形 72"/>
          <p:cNvSpPr/>
          <p:nvPr/>
        </p:nvSpPr>
        <p:spPr>
          <a:xfrm>
            <a:off x="33528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74" name="矩形 48"/>
          <p:cNvSpPr>
            <a:spLocks noChangeArrowheads="1"/>
          </p:cNvSpPr>
          <p:nvPr/>
        </p:nvSpPr>
        <p:spPr bwMode="auto">
          <a:xfrm>
            <a:off x="6048375" y="28956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6934200" y="2316162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3528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6019800" y="29520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5720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78" name="矩形 48"/>
          <p:cNvSpPr>
            <a:spLocks noChangeArrowheads="1"/>
          </p:cNvSpPr>
          <p:nvPr/>
        </p:nvSpPr>
        <p:spPr bwMode="auto">
          <a:xfrm>
            <a:off x="5334000" y="37338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74866" y="3787069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648200" y="50824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36600" y="5094729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752600" y="55730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120" grpId="0" animBg="1"/>
      <p:bldP spid="51" grpId="0" animBg="1"/>
      <p:bldP spid="52" grpId="0" animBg="1"/>
      <p:bldP spid="55" grpId="0" animBg="1"/>
      <p:bldP spid="55" grpId="1" animBg="1"/>
      <p:bldP spid="57" grpId="0" animBg="1"/>
      <p:bldP spid="59" grpId="0" animBg="1"/>
      <p:bldP spid="62" grpId="0" animBg="1"/>
      <p:bldP spid="68" grpId="0" animBg="1"/>
      <p:bldP spid="73" grpId="0" animBg="1"/>
      <p:bldP spid="73" grpId="1" animBg="1"/>
      <p:bldP spid="74" grpId="0" animBg="1"/>
      <p:bldP spid="74" grpId="1" animBg="1"/>
      <p:bldP spid="5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 </a:t>
            </a:r>
            <a:r>
              <a:rPr lang="en-US" altLang="zh-CN" dirty="0" smtClean="0">
                <a:ea typeface="黑体" pitchFamily="2" charset="-122"/>
              </a:rPr>
              <a:t>---- </a:t>
            </a:r>
            <a:r>
              <a:rPr lang="zh-CN" altLang="en-US" dirty="0" smtClean="0">
                <a:ea typeface="黑体" pitchFamily="2" charset="-122"/>
              </a:rPr>
              <a:t>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插入排序，基本思路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每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步：将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个待排序记录，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按排序码大小，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插入到“已经排好序”</a:t>
            </a:r>
            <a:r>
              <a:rPr lang="zh-CN" altLang="en-US" sz="3000" kern="0" dirty="0" smtClean="0">
                <a:latin typeface="+mn-lt"/>
              </a:rPr>
              <a:t>的序列中；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直接插入排序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二分插入排序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表插入排序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shell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（希尔）排序（缩小增量法）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6800" y="2971800"/>
            <a:ext cx="4267201" cy="224676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 打过扑克牌，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-- </a:t>
            </a:r>
            <a:r>
              <a:rPr lang="zh-CN" altLang="en-US" dirty="0" smtClean="0"/>
              <a:t>抓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张牌，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>
                <a:solidFill>
                  <a:srgbClr val="0000CC"/>
                </a:solidFill>
              </a:rPr>
              <a:t>即刻插入到合适位置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插入排序</a:t>
            </a:r>
            <a:r>
              <a:rPr lang="en-US" altLang="zh-CN" dirty="0" smtClean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5--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temp=5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 rot="10800000">
            <a:off x="43434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60198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6929438" y="23034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19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78025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5324475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4" name="直接连接符 19"/>
          <p:cNvCxnSpPr>
            <a:cxnSpLocks noChangeShapeType="1"/>
            <a:stCxn id="58" idx="3"/>
            <a:endCxn id="57" idx="7"/>
          </p:cNvCxnSpPr>
          <p:nvPr/>
        </p:nvCxnSpPr>
        <p:spPr bwMode="auto">
          <a:xfrm flipH="1">
            <a:off x="64493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20"/>
          <p:cNvCxnSpPr>
            <a:cxnSpLocks noChangeShapeType="1"/>
            <a:stCxn id="58" idx="5"/>
            <a:endCxn id="59" idx="0"/>
          </p:cNvCxnSpPr>
          <p:nvPr/>
        </p:nvCxnSpPr>
        <p:spPr bwMode="auto">
          <a:xfrm>
            <a:off x="73589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21"/>
          <p:cNvCxnSpPr>
            <a:cxnSpLocks noChangeShapeType="1"/>
            <a:stCxn id="57" idx="3"/>
            <a:endCxn id="62" idx="0"/>
          </p:cNvCxnSpPr>
          <p:nvPr/>
        </p:nvCxnSpPr>
        <p:spPr bwMode="auto">
          <a:xfrm flipH="1">
            <a:off x="5576888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6653213" y="37639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9" name="直接连接符 25"/>
          <p:cNvCxnSpPr>
            <a:cxnSpLocks noChangeShapeType="1"/>
            <a:stCxn id="57" idx="5"/>
            <a:endCxn id="68" idx="0"/>
          </p:cNvCxnSpPr>
          <p:nvPr/>
        </p:nvCxnSpPr>
        <p:spPr bwMode="auto">
          <a:xfrm>
            <a:off x="6449340" y="3364827"/>
            <a:ext cx="456286" cy="3991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1" name="矩形 80"/>
          <p:cNvSpPr/>
          <p:nvPr/>
        </p:nvSpPr>
        <p:spPr>
          <a:xfrm>
            <a:off x="1752600" y="5562600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5" name="矩形 48"/>
          <p:cNvSpPr>
            <a:spLocks noChangeArrowheads="1"/>
          </p:cNvSpPr>
          <p:nvPr/>
        </p:nvSpPr>
        <p:spPr bwMode="auto">
          <a:xfrm>
            <a:off x="6934200" y="228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512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685925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2595563" y="2303461"/>
            <a:ext cx="503237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3468688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990600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2" name="直接连接符 19"/>
          <p:cNvCxnSpPr>
            <a:cxnSpLocks noChangeShapeType="1"/>
            <a:stCxn id="29" idx="3"/>
            <a:endCxn id="28" idx="7"/>
          </p:cNvCxnSpPr>
          <p:nvPr/>
        </p:nvCxnSpPr>
        <p:spPr bwMode="auto">
          <a:xfrm flipH="1">
            <a:off x="2115465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20"/>
          <p:cNvCxnSpPr>
            <a:cxnSpLocks noChangeShapeType="1"/>
            <a:stCxn id="29" idx="5"/>
            <a:endCxn id="30" idx="0"/>
          </p:cNvCxnSpPr>
          <p:nvPr/>
        </p:nvCxnSpPr>
        <p:spPr bwMode="auto">
          <a:xfrm>
            <a:off x="3025103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连接符 21"/>
          <p:cNvCxnSpPr>
            <a:cxnSpLocks noChangeShapeType="1"/>
            <a:stCxn id="28" idx="3"/>
            <a:endCxn id="31" idx="0"/>
          </p:cNvCxnSpPr>
          <p:nvPr/>
        </p:nvCxnSpPr>
        <p:spPr bwMode="auto">
          <a:xfrm flipH="1">
            <a:off x="1243013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矩形 48"/>
          <p:cNvSpPr>
            <a:spLocks noChangeArrowheads="1"/>
          </p:cNvSpPr>
          <p:nvPr/>
        </p:nvSpPr>
        <p:spPr bwMode="auto">
          <a:xfrm>
            <a:off x="1692000" y="291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3528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752600" y="285777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3429000" y="49845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68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5" grpId="0"/>
      <p:bldP spid="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641711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1--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380377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>
            <a:off x="4556111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752600" y="5562600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512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685925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2595563" y="23034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ea typeface="黑体" pitchFamily="49" charset="-122"/>
              </a:rPr>
              <a:t>15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3468688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990600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2" name="直接连接符 19"/>
          <p:cNvCxnSpPr>
            <a:cxnSpLocks noChangeShapeType="1"/>
            <a:stCxn id="29" idx="3"/>
            <a:endCxn id="28" idx="7"/>
          </p:cNvCxnSpPr>
          <p:nvPr/>
        </p:nvCxnSpPr>
        <p:spPr bwMode="auto">
          <a:xfrm flipH="1">
            <a:off x="2115465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20"/>
          <p:cNvCxnSpPr>
            <a:cxnSpLocks noChangeShapeType="1"/>
            <a:stCxn id="29" idx="5"/>
            <a:endCxn id="30" idx="0"/>
          </p:cNvCxnSpPr>
          <p:nvPr/>
        </p:nvCxnSpPr>
        <p:spPr bwMode="auto">
          <a:xfrm>
            <a:off x="3025103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连接符 21"/>
          <p:cNvCxnSpPr>
            <a:cxnSpLocks noChangeShapeType="1"/>
            <a:stCxn id="28" idx="3"/>
            <a:endCxn id="31" idx="0"/>
          </p:cNvCxnSpPr>
          <p:nvPr/>
        </p:nvCxnSpPr>
        <p:spPr bwMode="auto">
          <a:xfrm flipH="1">
            <a:off x="1243013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矩形 48"/>
          <p:cNvSpPr>
            <a:spLocks noChangeArrowheads="1"/>
          </p:cNvSpPr>
          <p:nvPr/>
        </p:nvSpPr>
        <p:spPr bwMode="auto">
          <a:xfrm>
            <a:off x="2590800" y="228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6670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1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2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59436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6853238" y="2303461"/>
            <a:ext cx="503237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77263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53" name="直接连接符 19"/>
          <p:cNvCxnSpPr>
            <a:cxnSpLocks noChangeShapeType="1"/>
            <a:stCxn id="50" idx="3"/>
            <a:endCxn id="44" idx="7"/>
          </p:cNvCxnSpPr>
          <p:nvPr/>
        </p:nvCxnSpPr>
        <p:spPr bwMode="auto">
          <a:xfrm flipH="1">
            <a:off x="63731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20"/>
          <p:cNvCxnSpPr>
            <a:cxnSpLocks noChangeShapeType="1"/>
            <a:stCxn id="50" idx="5"/>
            <a:endCxn id="52" idx="0"/>
          </p:cNvCxnSpPr>
          <p:nvPr/>
        </p:nvCxnSpPr>
        <p:spPr bwMode="auto">
          <a:xfrm>
            <a:off x="72827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矩形 48"/>
          <p:cNvSpPr>
            <a:spLocks noChangeArrowheads="1"/>
          </p:cNvSpPr>
          <p:nvPr/>
        </p:nvSpPr>
        <p:spPr bwMode="auto">
          <a:xfrm>
            <a:off x="7724775" y="29718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9624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772400" y="30250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038600" y="50824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 smtClean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31" grpId="0" animBg="1"/>
      <p:bldP spid="41" grpId="0" animBg="1"/>
      <p:bldP spid="42" grpId="0" animBg="1"/>
      <p:bldP spid="43" grpId="0" animBg="1"/>
      <p:bldP spid="44" grpId="0" animBg="1"/>
      <p:bldP spid="50" grpId="0" animBg="1"/>
      <p:bldP spid="52" grpId="0" animBg="1"/>
      <p:bldP spid="55" grpId="0" animBg="1"/>
      <p:bldP spid="60" grpId="0" animBg="1"/>
      <p:bldP spid="61" grpId="0" animBg="1"/>
      <p:bldP spid="63" grpId="0"/>
      <p:bldP spid="6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3528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1--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0914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 rot="10800000">
            <a:off x="42672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752600" y="5562600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512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572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59436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6853238" y="23034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ea typeface="黑体" pitchFamily="49" charset="-122"/>
              </a:rPr>
              <a:t>11</a:t>
            </a:r>
          </a:p>
        </p:txBody>
      </p: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77263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53" name="直接连接符 19"/>
          <p:cNvCxnSpPr>
            <a:cxnSpLocks noChangeShapeType="1"/>
            <a:stCxn id="50" idx="3"/>
            <a:endCxn id="44" idx="7"/>
          </p:cNvCxnSpPr>
          <p:nvPr/>
        </p:nvCxnSpPr>
        <p:spPr bwMode="auto">
          <a:xfrm flipH="1">
            <a:off x="63731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20"/>
          <p:cNvCxnSpPr>
            <a:cxnSpLocks noChangeShapeType="1"/>
            <a:stCxn id="50" idx="5"/>
            <a:endCxn id="52" idx="0"/>
          </p:cNvCxnSpPr>
          <p:nvPr/>
        </p:nvCxnSpPr>
        <p:spPr bwMode="auto">
          <a:xfrm>
            <a:off x="72827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矩形 36"/>
          <p:cNvSpPr/>
          <p:nvPr/>
        </p:nvSpPr>
        <p:spPr>
          <a:xfrm>
            <a:off x="39558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9" name="矩形 48"/>
          <p:cNvSpPr>
            <a:spLocks noChangeArrowheads="1"/>
          </p:cNvSpPr>
          <p:nvPr/>
        </p:nvSpPr>
        <p:spPr bwMode="auto">
          <a:xfrm>
            <a:off x="6858000" y="228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3462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1524000" y="30876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2433638" y="2455861"/>
            <a:ext cx="503237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</a:p>
        </p:txBody>
      </p:sp>
      <p:cxnSp>
        <p:nvCxnSpPr>
          <p:cNvPr id="59" name="直接连接符 19"/>
          <p:cNvCxnSpPr>
            <a:cxnSpLocks noChangeShapeType="1"/>
            <a:stCxn id="57" idx="3"/>
            <a:endCxn id="49" idx="7"/>
          </p:cNvCxnSpPr>
          <p:nvPr/>
        </p:nvCxnSpPr>
        <p:spPr bwMode="auto">
          <a:xfrm flipH="1">
            <a:off x="1953540" y="28854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矩形 48"/>
          <p:cNvSpPr>
            <a:spLocks noChangeArrowheads="1"/>
          </p:cNvSpPr>
          <p:nvPr/>
        </p:nvSpPr>
        <p:spPr bwMode="auto">
          <a:xfrm>
            <a:off x="1524000" y="3048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86574" y="3048000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424958" y="49845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52" grpId="0" animBg="1"/>
      <p:bldP spid="37" grpId="0" animBg="1"/>
      <p:bldP spid="38" grpId="0" animBg="1"/>
      <p:bldP spid="39" grpId="0" animBg="1"/>
      <p:bldP spid="40" grpId="0" animBg="1"/>
      <p:bldP spid="45" grpId="0" animBg="1"/>
      <p:bldP spid="49" grpId="0" animBg="1"/>
      <p:bldP spid="57" grpId="0" animBg="1"/>
      <p:bldP spid="65" grpId="0" animBg="1"/>
      <p:bldP spid="66" grpId="0"/>
      <p:bldP spid="6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zh-CN" altLang="en-US" dirty="0" smtClean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2.1 </a:t>
            </a:r>
            <a:r>
              <a:rPr lang="zh-CN" altLang="en-US" sz="3000" kern="0" dirty="0" smtClean="0"/>
              <a:t>取出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堆顶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 smtClean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2.2 </a:t>
            </a:r>
            <a:r>
              <a:rPr lang="zh-CN" altLang="en-US" sz="3000" kern="0" dirty="0" smtClean="0"/>
              <a:t>调整剩余结点，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sift(0)</a:t>
            </a:r>
            <a:endParaRPr lang="zh-CN" altLang="en-US" sz="3000" kern="0" dirty="0" smtClean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 smtClean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 smtClean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61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26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752600" y="5562600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 smtClean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512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572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9558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11</a:t>
            </a:r>
            <a:endParaRPr lang="zh-CN" altLang="en-US" dirty="0"/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1524000" y="30876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en-US" altLang="zh-CN" sz="3200" dirty="0">
              <a:ea typeface="黑体" pitchFamily="49" charset="-122"/>
            </a:endParaRPr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2433638" y="24558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ea typeface="黑体" pitchFamily="49" charset="-122"/>
              </a:rPr>
              <a:t>5</a:t>
            </a:r>
          </a:p>
        </p:txBody>
      </p:sp>
      <p:cxnSp>
        <p:nvCxnSpPr>
          <p:cNvPr id="59" name="直接连接符 19"/>
          <p:cNvCxnSpPr>
            <a:cxnSpLocks noChangeShapeType="1"/>
            <a:stCxn id="57" idx="3"/>
            <a:endCxn id="49" idx="7"/>
          </p:cNvCxnSpPr>
          <p:nvPr/>
        </p:nvCxnSpPr>
        <p:spPr bwMode="auto">
          <a:xfrm flipH="1">
            <a:off x="1953540" y="28854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矩形 33"/>
          <p:cNvSpPr/>
          <p:nvPr/>
        </p:nvSpPr>
        <p:spPr>
          <a:xfrm>
            <a:off x="33528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6670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6" name="矩形 48"/>
          <p:cNvSpPr>
            <a:spLocks noChangeArrowheads="1"/>
          </p:cNvSpPr>
          <p:nvPr/>
        </p:nvSpPr>
        <p:spPr bwMode="auto">
          <a:xfrm>
            <a:off x="2438400" y="24384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 smtClean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4" grpId="0" animBg="1"/>
      <p:bldP spid="35" grpId="0" animBg="1"/>
      <p:bldP spid="3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排序、调整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4334"/>
            <a:ext cx="8839200" cy="586366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/>
              <p:cNvSpPr/>
              <p:nvPr/>
            </p:nvSpPr>
            <p:spPr>
              <a:xfrm>
                <a:off x="304800" y="1371600"/>
                <a:ext cx="8839200" cy="18928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3000" kern="0" dirty="0" smtClean="0"/>
                  <a:t>排序时间</a:t>
                </a:r>
                <a14:m>
                  <m:oMath xmlns:m="http://schemas.openxmlformats.org/officeDocument/2006/math">
                    <m:r>
                      <a:rPr lang="en-US" altLang="zh-CN" sz="3000" b="0" i="1" kern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000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000" b="0" i="1" kern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30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000" b="0" i="0" kern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CN" sz="3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3000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000" kern="0" dirty="0" smtClean="0"/>
              </a:p>
              <a:p>
                <a:pPr marL="914400" lvl="1" indent="-457200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3000" kern="0" dirty="0" smtClean="0"/>
                  <a:t>建堆：</a:t>
                </a:r>
                <a:r>
                  <a:rPr lang="en-US" altLang="zh-CN" sz="3000" kern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3000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000" i="1" ker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000" i="1" ker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000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000" kern="0" dirty="0" smtClean="0"/>
              </a:p>
              <a:p>
                <a:pPr marL="914400" lvl="1" indent="-457200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3000" kern="0" dirty="0" smtClean="0"/>
                  <a:t>每次调整：</a:t>
                </a:r>
                <a14:m>
                  <m:oMath xmlns:m="http://schemas.openxmlformats.org/officeDocument/2006/math">
                    <m:r>
                      <a:rPr lang="en-US" altLang="zh-CN" sz="3000" i="1" ker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000" i="1" ker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30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3000" b="0" i="0" kern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US" altLang="zh-CN" sz="3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3000" i="1" ker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000" kern="0" dirty="0" smtClean="0"/>
                  <a:t>，共</a:t>
                </a:r>
                <a14:m>
                  <m:oMath xmlns:m="http://schemas.openxmlformats.org/officeDocument/2006/math">
                    <m:r>
                      <a:rPr lang="en-US" altLang="zh-CN" sz="3000" b="0" i="1" kern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3000" i="1" kern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zh-CN" sz="3000" b="0" i="1" kern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3000" kern="0" dirty="0" smtClean="0"/>
                  <a:t>次调整</a:t>
                </a:r>
                <a:endParaRPr lang="en-US" altLang="zh-CN" sz="3000" kern="0" dirty="0" smtClean="0"/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371600"/>
                <a:ext cx="8839200" cy="1892826"/>
              </a:xfrm>
              <a:prstGeom prst="rect">
                <a:avLst/>
              </a:prstGeom>
              <a:blipFill>
                <a:blip r:embed="rId3"/>
                <a:stretch>
                  <a:fillRect l="-1379" t="-1286" b="-4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88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8.3.2 </a:t>
            </a:r>
            <a:r>
              <a:rPr lang="zh-CN" altLang="en-US" dirty="0" smtClean="0">
                <a:ea typeface="黑体" pitchFamily="2" charset="-122"/>
              </a:rPr>
              <a:t>堆排序（</a:t>
            </a:r>
            <a:r>
              <a:rPr lang="en-US" altLang="zh-CN" dirty="0" smtClean="0">
                <a:ea typeface="黑体" pitchFamily="2" charset="-122"/>
              </a:rPr>
              <a:t>Heap Sort</a:t>
            </a:r>
            <a:r>
              <a:rPr lang="zh-CN" altLang="en-US" dirty="0" smtClean="0">
                <a:ea typeface="黑体" pitchFamily="2" charset="-122"/>
              </a:rPr>
              <a:t>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存储结构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顺序存储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   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key;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char  info;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kern="0" dirty="0" err="1" smtClean="0">
                <a:latin typeface="+mn-lt"/>
              </a:rPr>
              <a:t>typedef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n;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</a:t>
            </a:r>
            <a:r>
              <a:rPr lang="en-US" altLang="zh-CN" kern="0" dirty="0" err="1" smtClean="0">
                <a:latin typeface="+mn-lt"/>
              </a:rPr>
              <a:t>RecordNode</a:t>
            </a:r>
            <a:r>
              <a:rPr lang="en-US" altLang="zh-CN" kern="0" dirty="0" smtClean="0">
                <a:latin typeface="+mn-lt"/>
              </a:rPr>
              <a:t> * record;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sp>
        <p:nvSpPr>
          <p:cNvPr id="25" name="矩形 24"/>
          <p:cNvSpPr/>
          <p:nvPr/>
        </p:nvSpPr>
        <p:spPr>
          <a:xfrm>
            <a:off x="3246255" y="3200400"/>
            <a:ext cx="237116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“记录”类型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1817" y="2150730"/>
            <a:ext cx="18902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排序码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key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9430" y="428433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“记录”的个数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7817" y="4800600"/>
            <a:ext cx="398378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指针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record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指向“记录”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8013" y="533400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“记录”表结构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8.3.2 </a:t>
            </a:r>
            <a:r>
              <a:rPr lang="zh-CN" altLang="en-US" dirty="0" smtClean="0">
                <a:ea typeface="黑体" pitchFamily="2" charset="-122"/>
              </a:rPr>
              <a:t>堆排序（</a:t>
            </a:r>
            <a:r>
              <a:rPr lang="en-US" altLang="zh-CN" dirty="0" smtClean="0">
                <a:ea typeface="黑体" pitchFamily="2" charset="-122"/>
              </a:rPr>
              <a:t>Heap Sort</a:t>
            </a:r>
            <a:r>
              <a:rPr lang="zh-CN" altLang="en-US" dirty="0" smtClean="0">
                <a:ea typeface="黑体" pitchFamily="2" charset="-122"/>
              </a:rPr>
              <a:t>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heapSort</a:t>
            </a:r>
            <a:r>
              <a:rPr lang="en-US" altLang="zh-CN" sz="3000" kern="0" dirty="0" smtClean="0">
                <a:latin typeface="+mn-lt"/>
              </a:rPr>
              <a:t>(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*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{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000" kern="0" dirty="0" smtClean="0">
                <a:latin typeface="+mn-lt"/>
              </a:rPr>
              <a:t> 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, n=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-&gt;n;  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sz="3000" kern="0" dirty="0" smtClean="0">
                <a:latin typeface="+mn-lt"/>
              </a:rPr>
              <a:t> temp;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for( </a:t>
            </a:r>
            <a:r>
              <a:rPr lang="en-US" altLang="zh-CN" sz="3000" kern="0" dirty="0" err="1" smtClean="0">
                <a:solidFill>
                  <a:srgbClr val="008000"/>
                </a:solidFill>
                <a:latin typeface="+mn-lt"/>
              </a:rPr>
              <a:t>i</a:t>
            </a: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=n/2-1;</a:t>
            </a:r>
            <a:r>
              <a:rPr lang="en-US" altLang="zh-CN" sz="3000" kern="0" dirty="0" smtClean="0">
                <a:latin typeface="+mn-lt"/>
              </a:rPr>
              <a:t> 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&gt;=0; 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--)  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         sift</a:t>
            </a:r>
            <a:r>
              <a:rPr lang="en-US" altLang="zh-CN" sz="3000" kern="0" dirty="0" smtClean="0">
                <a:latin typeface="+mn-lt"/>
              </a:rPr>
              <a:t>(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, n, </a:t>
            </a:r>
            <a:r>
              <a:rPr lang="en-US" altLang="zh-CN" sz="3000" kern="0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);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for( </a:t>
            </a:r>
            <a:r>
              <a:rPr lang="en-US" altLang="zh-CN" sz="3000" kern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</a:rPr>
              <a:t>=n-1;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&gt;0;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--)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temp =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-&gt;record[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];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-&gt;record[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] =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-&gt;record[</a:t>
            </a:r>
            <a:r>
              <a:rPr lang="en-US" altLang="zh-CN" sz="3000" b="1" kern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];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-&gt;record[</a:t>
            </a:r>
            <a:r>
              <a:rPr lang="en-US" altLang="zh-CN" sz="3000" b="1" kern="0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] =temp;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sift</a:t>
            </a:r>
            <a:r>
              <a:rPr lang="en-US" altLang="zh-CN" sz="3000" kern="0" dirty="0" smtClean="0">
                <a:latin typeface="+mn-lt"/>
              </a:rPr>
              <a:t>(</a:t>
            </a:r>
            <a:r>
              <a:rPr lang="en-US" altLang="zh-CN" sz="3000" kern="0" dirty="0" err="1" smtClean="0">
                <a:latin typeface="+mn-lt"/>
              </a:rPr>
              <a:t>pvector</a:t>
            </a:r>
            <a:r>
              <a:rPr lang="en-US" altLang="zh-CN" sz="3000" kern="0" dirty="0" smtClean="0">
                <a:latin typeface="+mn-lt"/>
              </a:rPr>
              <a:t>, </a:t>
            </a:r>
            <a:r>
              <a:rPr lang="en-US" altLang="zh-CN" sz="3000" b="1" kern="0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, </a:t>
            </a: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)  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}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</a:t>
            </a:r>
          </a:p>
        </p:txBody>
      </p:sp>
      <p:sp>
        <p:nvSpPr>
          <p:cNvPr id="25" name="矩形 24"/>
          <p:cNvSpPr/>
          <p:nvPr/>
        </p:nvSpPr>
        <p:spPr>
          <a:xfrm>
            <a:off x="4317379" y="2736837"/>
            <a:ext cx="481734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依次对 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 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进行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，建成大根堆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 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62400" y="5486400"/>
            <a:ext cx="374333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对根（下标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0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）进行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sift 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19600" y="2133600"/>
            <a:ext cx="453681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b="1" dirty="0" smtClean="0">
                <a:solidFill>
                  <a:srgbClr val="008000"/>
                </a:solidFill>
                <a:sym typeface="Symbol"/>
              </a:rPr>
              <a:t> </a:t>
            </a:r>
            <a:r>
              <a:rPr lang="en-US" altLang="zh-CN" sz="2600" dirty="0" smtClean="0">
                <a:solidFill>
                  <a:srgbClr val="008000"/>
                </a:solidFill>
              </a:rPr>
              <a:t>(n-1-1)/2</a:t>
            </a:r>
            <a:r>
              <a:rPr lang="en-US" altLang="zh-CN" sz="2600" b="1" dirty="0" smtClean="0">
                <a:solidFill>
                  <a:srgbClr val="008000"/>
                </a:solidFill>
                <a:sym typeface="Symbol"/>
              </a:rPr>
              <a:t>: 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最后位置的父亲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57600" y="3270237"/>
            <a:ext cx="559480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//n-1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次：取出最大值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(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根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), 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放在堆之后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38" name="右大括号 37"/>
          <p:cNvSpPr/>
          <p:nvPr/>
        </p:nvSpPr>
        <p:spPr bwMode="auto">
          <a:xfrm>
            <a:off x="7549436" y="3962400"/>
            <a:ext cx="228600" cy="1371600"/>
          </a:xfrm>
          <a:prstGeom prst="righ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01836" y="4038600"/>
            <a:ext cx="1518364" cy="1412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rgbClr val="990099"/>
                </a:solidFill>
              </a:rPr>
              <a:t>树根与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rgbClr val="990099"/>
                </a:solidFill>
              </a:rPr>
              <a:t>堆中最后</a:t>
            </a:r>
            <a:endParaRPr lang="en-US" altLang="zh-CN" sz="2600" kern="0" dirty="0" smtClean="0">
              <a:solidFill>
                <a:srgbClr val="990099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rgbClr val="990099"/>
                </a:solidFill>
              </a:rPr>
              <a:t>元素交换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6000" y="36720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 smtClean="0"/>
              <a:t>{</a:t>
            </a:r>
            <a:endParaRPr lang="zh-CN" altLang="en-US" sz="3000" dirty="0"/>
          </a:p>
        </p:txBody>
      </p:sp>
      <p:cxnSp>
        <p:nvCxnSpPr>
          <p:cNvPr id="48" name="直接连接符 47"/>
          <p:cNvCxnSpPr/>
          <p:nvPr/>
        </p:nvCxnSpPr>
        <p:spPr bwMode="auto">
          <a:xfrm>
            <a:off x="3048000" y="5943600"/>
            <a:ext cx="3048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3352800" y="5943600"/>
            <a:ext cx="5791200" cy="533400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txBody>
          <a:bodyPr wrap="non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0000CC"/>
                </a:solidFill>
              </a:rPr>
              <a:t>取出最大值后，剩余堆的大小</a:t>
            </a:r>
            <a:r>
              <a:rPr lang="en-US" altLang="zh-CN" sz="2600" dirty="0" err="1" smtClean="0">
                <a:solidFill>
                  <a:srgbClr val="0000CC"/>
                </a:solidFill>
              </a:rPr>
              <a:t>i</a:t>
            </a:r>
            <a:r>
              <a:rPr lang="zh-CN" altLang="en-US" sz="2600" dirty="0" smtClean="0">
                <a:solidFill>
                  <a:srgbClr val="0000CC"/>
                </a:solidFill>
              </a:rPr>
              <a:t>（长度）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2" grpId="0"/>
      <p:bldP spid="37" grpId="0"/>
      <p:bldP spid="38" grpId="0" animBg="1"/>
      <p:bldP spid="39" grpId="0"/>
      <p:bldP spid="41" grpId="0"/>
      <p:bldP spid="5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228600" y="457200"/>
            <a:ext cx="89154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void sift( </a:t>
            </a:r>
            <a:r>
              <a:rPr lang="en-US" altLang="zh-CN" sz="2900" kern="0" dirty="0" err="1" smtClean="0">
                <a:solidFill>
                  <a:srgbClr val="0000CC"/>
                </a:solidFill>
              </a:rPr>
              <a:t>SortObject</a:t>
            </a:r>
            <a:r>
              <a:rPr lang="en-US" altLang="zh-CN" sz="2900" kern="0" dirty="0" smtClean="0">
                <a:solidFill>
                  <a:srgbClr val="0000CC"/>
                </a:solidFill>
              </a:rPr>
              <a:t> * </a:t>
            </a:r>
            <a:r>
              <a:rPr lang="en-US" altLang="zh-CN" sz="2900" kern="0" dirty="0" err="1" smtClean="0"/>
              <a:t>pVec</a:t>
            </a:r>
            <a:r>
              <a:rPr lang="en-US" altLang="zh-CN" sz="2900" kern="0" dirty="0" smtClean="0"/>
              <a:t>, </a:t>
            </a:r>
            <a:r>
              <a:rPr lang="en-US" altLang="zh-CN" sz="29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2900" kern="0" dirty="0" smtClean="0"/>
              <a:t> size, </a:t>
            </a:r>
            <a:r>
              <a:rPr lang="en-US" altLang="zh-CN" sz="2900" kern="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2900" kern="0" dirty="0" smtClean="0"/>
              <a:t> p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=2*p+1; 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RecordNode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temp</a:t>
            </a:r>
            <a:r>
              <a:rPr lang="en-US" altLang="zh-CN" sz="2900" kern="0" dirty="0" smtClean="0"/>
              <a:t>=</a:t>
            </a:r>
            <a:r>
              <a:rPr lang="en-US" altLang="zh-CN" sz="2900" kern="0" dirty="0" err="1" smtClean="0"/>
              <a:t>pVec</a:t>
            </a:r>
            <a:r>
              <a:rPr lang="en-US" altLang="zh-CN" sz="2900" kern="0" dirty="0" smtClean="0"/>
              <a:t>-&gt;record[p];</a:t>
            </a:r>
            <a:endParaRPr kumimoji="0" lang="en-US" altLang="zh-CN" sz="2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while(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 &lt;size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)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if(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&lt;size-1 &amp;&amp;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 smtClean="0">
                <a:latin typeface="+mj-lt"/>
              </a:rPr>
              <a:t>       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pVec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lang="en-US" altLang="zh-CN" sz="2900" kern="0" dirty="0" smtClean="0">
                <a:latin typeface="+mj-lt"/>
              </a:rPr>
              <a:t>record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[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].key </a:t>
            </a:r>
            <a:r>
              <a:rPr kumimoji="0" lang="en-US" altLang="zh-CN" sz="2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&lt;</a:t>
            </a:r>
            <a:r>
              <a:rPr lang="en-US" altLang="zh-CN" sz="2900" kern="0" dirty="0" smtClean="0"/>
              <a:t> </a:t>
            </a:r>
            <a:r>
              <a:rPr lang="en-US" altLang="zh-CN" sz="2900" kern="0" dirty="0" err="1" smtClean="0"/>
              <a:t>pVec</a:t>
            </a:r>
            <a:r>
              <a:rPr lang="en-US" altLang="zh-CN" sz="2900" kern="0" dirty="0" smtClean="0"/>
              <a:t>-&gt;record[</a:t>
            </a:r>
            <a:r>
              <a:rPr lang="en-US" altLang="zh-CN" sz="2900" kern="0" dirty="0" smtClean="0">
                <a:solidFill>
                  <a:srgbClr val="0000CC"/>
                </a:solidFill>
              </a:rPr>
              <a:t>ch+1</a:t>
            </a:r>
            <a:r>
              <a:rPr lang="en-US" altLang="zh-CN" sz="2900" kern="0" dirty="0" smtClean="0"/>
              <a:t>].key) </a:t>
            </a:r>
            <a:endParaRPr kumimoji="0" lang="en-US" altLang="zh-CN" sz="2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 </a:t>
            </a:r>
            <a:r>
              <a:rPr kumimoji="0" lang="en-US" altLang="zh-CN" sz="29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 ++;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 smtClean="0">
                <a:latin typeface="+mj-lt"/>
              </a:rPr>
              <a:t>    </a:t>
            </a:r>
            <a:r>
              <a:rPr lang="en-US" altLang="zh-CN" sz="2900" kern="0" dirty="0" smtClean="0">
                <a:solidFill>
                  <a:srgbClr val="990099"/>
                </a:solidFill>
              </a:rPr>
              <a:t>if( </a:t>
            </a:r>
            <a:r>
              <a:rPr lang="en-US" altLang="zh-CN" sz="2900" kern="0" dirty="0" err="1" smtClean="0"/>
              <a:t>temp.key</a:t>
            </a:r>
            <a:r>
              <a:rPr lang="en-US" altLang="zh-CN" sz="2900" kern="0" dirty="0" smtClean="0"/>
              <a:t> </a:t>
            </a:r>
            <a:r>
              <a:rPr lang="en-US" altLang="zh-CN" sz="2900" b="1" kern="0" dirty="0" smtClean="0">
                <a:solidFill>
                  <a:srgbClr val="FF0000"/>
                </a:solidFill>
              </a:rPr>
              <a:t>&lt;</a:t>
            </a:r>
            <a:r>
              <a:rPr lang="en-US" altLang="zh-CN" sz="2900" kern="0" dirty="0" smtClean="0"/>
              <a:t> </a:t>
            </a:r>
            <a:r>
              <a:rPr lang="en-US" altLang="zh-CN" sz="2900" kern="0" dirty="0" err="1" smtClean="0"/>
              <a:t>pVec</a:t>
            </a:r>
            <a:r>
              <a:rPr lang="en-US" altLang="zh-CN" sz="2900" kern="0" dirty="0" smtClean="0"/>
              <a:t>-&gt;record[</a:t>
            </a:r>
            <a:r>
              <a:rPr lang="en-US" altLang="zh-CN" sz="2900" kern="0" dirty="0" err="1" smtClean="0"/>
              <a:t>ch</a:t>
            </a:r>
            <a:r>
              <a:rPr lang="en-US" altLang="zh-CN" sz="2900" kern="0" dirty="0" smtClean="0"/>
              <a:t>].key </a:t>
            </a:r>
            <a:r>
              <a:rPr lang="en-US" altLang="zh-CN" sz="2900" kern="0" dirty="0" smtClean="0">
                <a:solidFill>
                  <a:srgbClr val="990099"/>
                </a:solidFill>
              </a:rPr>
              <a:t>)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 smtClean="0"/>
              <a:t>        </a:t>
            </a:r>
            <a:r>
              <a:rPr lang="en-US" altLang="zh-CN" sz="2900" kern="0" dirty="0" err="1" smtClean="0"/>
              <a:t>pVec</a:t>
            </a:r>
            <a:r>
              <a:rPr lang="en-US" altLang="zh-CN" sz="2900" kern="0" dirty="0" smtClean="0"/>
              <a:t>-&gt;record[p] = </a:t>
            </a:r>
            <a:r>
              <a:rPr lang="en-US" altLang="zh-CN" sz="2900" kern="0" dirty="0" err="1" smtClean="0"/>
              <a:t>pVec</a:t>
            </a:r>
            <a:r>
              <a:rPr lang="en-US" altLang="zh-CN" sz="2900" kern="0" dirty="0" smtClean="0"/>
              <a:t>-&gt;record[</a:t>
            </a:r>
            <a:r>
              <a:rPr lang="en-US" altLang="zh-CN" sz="2900" kern="0" dirty="0" err="1" smtClean="0"/>
              <a:t>ch</a:t>
            </a:r>
            <a:r>
              <a:rPr lang="en-US" altLang="zh-CN" sz="2900" kern="0" dirty="0" smtClean="0"/>
              <a:t>];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 smtClean="0"/>
              <a:t>        p=</a:t>
            </a:r>
            <a:r>
              <a:rPr lang="en-US" altLang="zh-CN" sz="2900" kern="0" dirty="0" err="1" smtClean="0"/>
              <a:t>ch</a:t>
            </a:r>
            <a:r>
              <a:rPr lang="en-US" altLang="zh-CN" sz="2900" kern="0" dirty="0" smtClean="0"/>
              <a:t>;   </a:t>
            </a:r>
            <a:r>
              <a:rPr lang="en-US" altLang="zh-CN" sz="2900" kern="0" dirty="0" err="1" smtClean="0"/>
              <a:t>ch</a:t>
            </a:r>
            <a:r>
              <a:rPr lang="en-US" altLang="zh-CN" sz="2900" kern="0" dirty="0" smtClean="0"/>
              <a:t> =2*p+1; </a:t>
            </a:r>
            <a:endParaRPr lang="en-US" altLang="zh-CN" sz="2900" kern="0" dirty="0" smtClean="0">
              <a:solidFill>
                <a:srgbClr val="990099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 smtClean="0"/>
              <a:t>    </a:t>
            </a:r>
            <a:r>
              <a:rPr lang="en-US" altLang="zh-CN" sz="2900" kern="0" dirty="0" smtClean="0">
                <a:solidFill>
                  <a:srgbClr val="990099"/>
                </a:solidFill>
              </a:rPr>
              <a:t>else</a:t>
            </a:r>
            <a:r>
              <a:rPr lang="en-US" altLang="zh-CN" sz="2900" kern="0" dirty="0" smtClean="0"/>
              <a:t>  break;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 smtClean="0"/>
              <a:t>    </a:t>
            </a:r>
            <a:r>
              <a:rPr lang="en-US" altLang="zh-CN" sz="2900" kern="0" dirty="0" err="1" smtClean="0"/>
              <a:t>pVec</a:t>
            </a:r>
            <a:r>
              <a:rPr lang="en-US" altLang="zh-CN" sz="2900" kern="0" dirty="0" smtClean="0"/>
              <a:t>-&gt;record[p] = temp; }</a:t>
            </a:r>
            <a:endParaRPr kumimoji="0" lang="en-US" altLang="zh-CN" sz="2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71800" y="990600"/>
            <a:ext cx="5943600" cy="505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008A00"/>
                </a:solidFill>
              </a:rPr>
              <a:t>// p: </a:t>
            </a:r>
            <a:r>
              <a:rPr lang="zh-CN" altLang="en-US" sz="2400" kern="0" dirty="0" smtClean="0">
                <a:solidFill>
                  <a:srgbClr val="008A00"/>
                </a:solidFill>
              </a:rPr>
              <a:t>待</a:t>
            </a:r>
            <a:r>
              <a:rPr lang="en-US" altLang="zh-CN" sz="2400" kern="0" dirty="0" smtClean="0">
                <a:solidFill>
                  <a:srgbClr val="008A00"/>
                </a:solidFill>
              </a:rPr>
              <a:t>sift</a:t>
            </a:r>
            <a:r>
              <a:rPr lang="zh-CN" altLang="en-US" sz="2400" kern="0" dirty="0" smtClean="0">
                <a:solidFill>
                  <a:srgbClr val="008A00"/>
                </a:solidFill>
              </a:rPr>
              <a:t>位置，</a:t>
            </a:r>
            <a:r>
              <a:rPr lang="en-US" altLang="zh-CN" sz="2400" kern="0" dirty="0" err="1" smtClean="0">
                <a:solidFill>
                  <a:srgbClr val="008A00"/>
                </a:solidFill>
              </a:rPr>
              <a:t>ch</a:t>
            </a:r>
            <a:r>
              <a:rPr lang="zh-CN" altLang="en-US" sz="2400" kern="0" dirty="0" smtClean="0">
                <a:solidFill>
                  <a:srgbClr val="008A00"/>
                </a:solidFill>
              </a:rPr>
              <a:t>初始为其左子</a:t>
            </a:r>
            <a:r>
              <a:rPr lang="en-US" altLang="zh-CN" sz="2400" kern="0" dirty="0" smtClean="0">
                <a:solidFill>
                  <a:srgbClr val="008A00"/>
                </a:solidFill>
              </a:rPr>
              <a:t>(</a:t>
            </a:r>
            <a:r>
              <a:rPr lang="zh-CN" altLang="en-US" sz="2400" kern="0" dirty="0" smtClean="0">
                <a:solidFill>
                  <a:srgbClr val="008A00"/>
                </a:solidFill>
              </a:rPr>
              <a:t>下标</a:t>
            </a:r>
            <a:r>
              <a:rPr lang="en-US" altLang="zh-CN" sz="2400" kern="0" dirty="0" smtClean="0">
                <a:solidFill>
                  <a:srgbClr val="008A00"/>
                </a:solidFill>
              </a:rPr>
              <a:t>)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498000" y="1517637"/>
            <a:ext cx="30480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//temp: 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待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sift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元素</a:t>
            </a:r>
            <a:endParaRPr lang="en-US" altLang="zh-CN" sz="2600" kern="0" dirty="0" smtClean="0">
              <a:solidFill>
                <a:srgbClr val="990099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09800" y="3546157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kern="0" dirty="0" smtClean="0">
                <a:solidFill>
                  <a:srgbClr val="008A00"/>
                </a:solidFill>
              </a:rPr>
              <a:t>//</a:t>
            </a:r>
            <a:r>
              <a:rPr lang="en-US" altLang="zh-CN" sz="2400" kern="0" dirty="0" err="1" smtClean="0">
                <a:solidFill>
                  <a:srgbClr val="008A00"/>
                </a:solidFill>
              </a:rPr>
              <a:t>ch</a:t>
            </a:r>
            <a:r>
              <a:rPr lang="zh-CN" altLang="en-US" sz="2400" kern="0" dirty="0" smtClean="0">
                <a:solidFill>
                  <a:srgbClr val="008A00"/>
                </a:solidFill>
              </a:rPr>
              <a:t>：待</a:t>
            </a:r>
            <a:r>
              <a:rPr lang="en-US" altLang="zh-CN" sz="2400" kern="0" dirty="0" smtClean="0">
                <a:solidFill>
                  <a:srgbClr val="008A00"/>
                </a:solidFill>
              </a:rPr>
              <a:t>sift</a:t>
            </a:r>
            <a:r>
              <a:rPr lang="zh-CN" altLang="en-US" sz="2400" kern="0" dirty="0" smtClean="0">
                <a:solidFill>
                  <a:srgbClr val="008A00"/>
                </a:solidFill>
              </a:rPr>
              <a:t>位置</a:t>
            </a:r>
            <a:r>
              <a:rPr lang="en-US" altLang="zh-CN" sz="2400" kern="0" dirty="0" smtClean="0">
                <a:solidFill>
                  <a:srgbClr val="008A00"/>
                </a:solidFill>
              </a:rPr>
              <a:t>p</a:t>
            </a:r>
            <a:r>
              <a:rPr lang="zh-CN" altLang="en-US" sz="2400" kern="0" dirty="0" smtClean="0">
                <a:solidFill>
                  <a:srgbClr val="008A00"/>
                </a:solidFill>
              </a:rPr>
              <a:t>的、</a:t>
            </a:r>
            <a:r>
              <a:rPr lang="zh-CN" altLang="en-US" sz="2400" kern="0" dirty="0" smtClean="0">
                <a:solidFill>
                  <a:srgbClr val="FF0000"/>
                </a:solidFill>
              </a:rPr>
              <a:t>较大</a:t>
            </a:r>
            <a:r>
              <a:rPr lang="zh-CN" altLang="en-US" sz="2400" kern="0" dirty="0" smtClean="0">
                <a:solidFill>
                  <a:srgbClr val="008A00"/>
                </a:solidFill>
              </a:rPr>
              <a:t>孩子的下标</a:t>
            </a:r>
            <a:endParaRPr lang="zh-CN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4343400" y="5070157"/>
            <a:ext cx="495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待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sift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位置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p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下降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1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层</a:t>
            </a:r>
            <a:r>
              <a:rPr lang="en-US" altLang="zh-CN" sz="2400" kern="0" dirty="0" smtClean="0">
                <a:solidFill>
                  <a:srgbClr val="C00000"/>
                </a:solidFill>
              </a:rPr>
              <a:t>, </a:t>
            </a:r>
            <a:r>
              <a:rPr lang="en-US" altLang="zh-CN" sz="2400" kern="0" dirty="0" err="1" smtClean="0">
                <a:solidFill>
                  <a:srgbClr val="C00000"/>
                </a:solidFill>
              </a:rPr>
              <a:t>ch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更新为左子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06263" y="4536757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400" kern="0" dirty="0" smtClean="0">
                <a:solidFill>
                  <a:srgbClr val="C00000"/>
                </a:solidFill>
              </a:rPr>
              <a:t>大孩子上升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86200" y="1981200"/>
            <a:ext cx="52578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400" kern="0" dirty="0" smtClean="0">
                <a:solidFill>
                  <a:srgbClr val="990099"/>
                </a:solidFill>
              </a:rPr>
              <a:t>在为</a:t>
            </a:r>
            <a:r>
              <a:rPr lang="en-US" altLang="zh-CN" sz="2400" kern="0" dirty="0" smtClean="0">
                <a:solidFill>
                  <a:srgbClr val="990099"/>
                </a:solidFill>
              </a:rPr>
              <a:t>temp</a:t>
            </a:r>
            <a:r>
              <a:rPr lang="zh-CN" altLang="en-US" sz="2400" kern="0" dirty="0" smtClean="0">
                <a:solidFill>
                  <a:srgbClr val="990099"/>
                </a:solidFill>
              </a:rPr>
              <a:t>找到最终位置之前，</a:t>
            </a:r>
            <a:endParaRPr lang="en-US" altLang="zh-CN" sz="2400" kern="0" dirty="0" smtClean="0">
              <a:solidFill>
                <a:srgbClr val="990099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kern="0" dirty="0" smtClean="0">
                <a:solidFill>
                  <a:srgbClr val="990099"/>
                </a:solidFill>
              </a:rPr>
              <a:t>// temp</a:t>
            </a:r>
            <a:r>
              <a:rPr lang="zh-CN" altLang="en-US" sz="2400" kern="0" dirty="0" smtClean="0">
                <a:solidFill>
                  <a:srgbClr val="990099"/>
                </a:solidFill>
              </a:rPr>
              <a:t>不参与交换，即空位置下沉</a:t>
            </a:r>
            <a:r>
              <a:rPr lang="en-US" altLang="zh-CN" sz="2400" kern="0" dirty="0" smtClean="0">
                <a:solidFill>
                  <a:srgbClr val="990099"/>
                </a:solidFill>
              </a:rPr>
              <a:t>1</a:t>
            </a:r>
            <a:r>
              <a:rPr lang="zh-CN" altLang="en-US" sz="2400" kern="0" dirty="0" smtClean="0">
                <a:solidFill>
                  <a:srgbClr val="990099"/>
                </a:solidFill>
              </a:rPr>
              <a:t>层</a:t>
            </a:r>
            <a:endParaRPr lang="zh-CN" altLang="en-US" sz="2400" dirty="0">
              <a:solidFill>
                <a:srgbClr val="990099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953000" y="6096000"/>
            <a:ext cx="4267200" cy="49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将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temp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放入最终位置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1000" y="2393757"/>
            <a:ext cx="3241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kern="0" dirty="0" smtClean="0">
                <a:solidFill>
                  <a:srgbClr val="C00000"/>
                </a:solidFill>
              </a:rPr>
              <a:t>{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43200" y="5486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kern="0" dirty="0" smtClean="0">
                <a:solidFill>
                  <a:srgbClr val="C00000"/>
                </a:solidFill>
              </a:rPr>
              <a:t>}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600" y="44511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{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114800" y="49845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6" grpId="0"/>
      <p:bldP spid="40" grpId="0"/>
      <p:bldP spid="10" grpId="0"/>
      <p:bldP spid="11" grpId="0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 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掌握：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1. </a:t>
            </a:r>
            <a:r>
              <a:rPr lang="zh-CN" altLang="en-US" sz="3000" kern="0" dirty="0" smtClean="0">
                <a:latin typeface="+mn-lt"/>
              </a:rPr>
              <a:t>直接选择排序：过程、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 smtClean="0">
                <a:latin typeface="+mn-lt"/>
              </a:rPr>
              <a:t>，不稳定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2. </a:t>
            </a:r>
            <a:r>
              <a:rPr lang="zh-CN" altLang="en-US" sz="3000" kern="0" dirty="0" smtClean="0">
                <a:latin typeface="+mn-lt"/>
              </a:rPr>
              <a:t>堆排序：过程、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 smtClean="0">
                <a:latin typeface="+mn-lt"/>
              </a:rPr>
              <a:t>，不稳定</a:t>
            </a:r>
            <a:endParaRPr lang="en-US" altLang="zh-CN" sz="3000" kern="0" dirty="0" smtClean="0">
              <a:solidFill>
                <a:srgbClr val="FF0000"/>
              </a:solidFill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 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P285</a:t>
            </a: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latin typeface="+mn-lt"/>
              </a:rPr>
              <a:t>复习题</a:t>
            </a:r>
            <a:r>
              <a:rPr lang="en-US" altLang="zh-CN" sz="3200" kern="0" dirty="0" smtClean="0">
                <a:latin typeface="+mn-lt"/>
              </a:rPr>
              <a:t>1</a:t>
            </a:r>
            <a:r>
              <a:rPr lang="zh-CN" altLang="en-US" sz="3200" kern="0" dirty="0" smtClean="0">
                <a:latin typeface="+mn-lt"/>
              </a:rPr>
              <a:t>，写出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solidFill>
                  <a:srgbClr val="008000"/>
                </a:solidFill>
                <a:latin typeface="+mn-lt"/>
              </a:rPr>
              <a:t>直接选择排序</a:t>
            </a:r>
            <a:r>
              <a:rPr lang="zh-CN" altLang="en-US" sz="3200" kern="0" dirty="0" smtClean="0">
                <a:latin typeface="+mn-lt"/>
              </a:rPr>
              <a:t>、</a:t>
            </a:r>
            <a:r>
              <a:rPr lang="zh-CN" altLang="en-US" sz="3200" kern="0" dirty="0" smtClean="0">
                <a:solidFill>
                  <a:srgbClr val="008000"/>
                </a:solidFill>
                <a:latin typeface="+mn-lt"/>
              </a:rPr>
              <a:t>堆排序</a:t>
            </a:r>
            <a:r>
              <a:rPr lang="zh-CN" altLang="en-US" sz="3200" kern="0" dirty="0" smtClean="0">
                <a:latin typeface="+mn-lt"/>
              </a:rPr>
              <a:t>的各趟运行结果</a:t>
            </a:r>
            <a:r>
              <a:rPr lang="zh-CN" altLang="en-US" sz="3200" kern="0" dirty="0" smtClean="0">
                <a:latin typeface="+mn-lt"/>
              </a:rPr>
              <a:t>。</a:t>
            </a:r>
            <a:endParaRPr lang="en-US" altLang="zh-CN" sz="3200" kern="0" dirty="0" smtClean="0">
              <a:latin typeface="+mn-lt"/>
            </a:endParaRPr>
          </a:p>
          <a:p>
            <a:pPr marL="457200" indent="-457200" algn="just">
              <a:lnSpc>
                <a:spcPct val="140000"/>
              </a:lnSpc>
              <a:spcBef>
                <a:spcPts val="600"/>
              </a:spcBef>
              <a:defRPr/>
            </a:pPr>
            <a:r>
              <a:rPr lang="zh-CN" altLang="en-US" sz="3200" kern="0" dirty="0" smtClean="0">
                <a:latin typeface="+mn-lt"/>
              </a:rPr>
              <a:t>（</a:t>
            </a:r>
            <a:r>
              <a:rPr lang="en-US" altLang="zh-CN" sz="3200" kern="0" dirty="0" smtClean="0">
                <a:latin typeface="+mn-lt"/>
              </a:rPr>
              <a:t>Top K</a:t>
            </a:r>
            <a:r>
              <a:rPr lang="zh-CN" altLang="en-US" sz="3200" kern="0" dirty="0" smtClean="0">
                <a:latin typeface="+mn-lt"/>
              </a:rPr>
              <a:t>问题）给定</a:t>
            </a:r>
            <a:r>
              <a:rPr lang="en-US" altLang="zh-CN" sz="3200" kern="0" dirty="0" smtClean="0">
                <a:latin typeface="+mn-lt"/>
              </a:rPr>
              <a:t>n</a:t>
            </a:r>
            <a:r>
              <a:rPr lang="zh-CN" altLang="en-US" sz="3200" kern="0" dirty="0" smtClean="0">
                <a:latin typeface="+mn-lt"/>
              </a:rPr>
              <a:t>个数，找出其中最大的</a:t>
            </a:r>
            <a:r>
              <a:rPr lang="en-US" altLang="zh-CN" sz="3200" kern="0" dirty="0" smtClean="0">
                <a:latin typeface="+mn-lt"/>
              </a:rPr>
              <a:t>k</a:t>
            </a:r>
            <a:r>
              <a:rPr lang="zh-CN" altLang="en-US" sz="3200" kern="0" dirty="0" smtClean="0">
                <a:latin typeface="+mn-lt"/>
              </a:rPr>
              <a:t>个数。</a:t>
            </a:r>
            <a:endParaRPr lang="en-US" altLang="zh-CN" sz="3200" kern="0" dirty="0" smtClean="0">
              <a:latin typeface="+mn-lt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</a:t>
            </a:r>
            <a:r>
              <a:rPr lang="en-US" altLang="zh-CN" sz="3200" kern="0" dirty="0" smtClean="0">
                <a:latin typeface="+mn-lt"/>
              </a:rPr>
              <a:t>   </a:t>
            </a:r>
            <a:r>
              <a:rPr lang="zh-CN" altLang="en-US" sz="3200" kern="0" dirty="0" smtClean="0">
                <a:solidFill>
                  <a:srgbClr val="008000"/>
                </a:solidFill>
                <a:latin typeface="+mn-lt"/>
              </a:rPr>
              <a:t>请给出一种算法，并分析其时间开销、空间开销。</a:t>
            </a:r>
            <a:endParaRPr lang="en-US" altLang="zh-CN" sz="3200" kern="0" dirty="0" smtClean="0">
              <a:solidFill>
                <a:srgbClr val="008000"/>
              </a:solidFill>
              <a:latin typeface="+mn-lt"/>
            </a:endParaRPr>
          </a:p>
          <a:p>
            <a:pPr marL="457200" indent="-457200" algn="just">
              <a:lnSpc>
                <a:spcPct val="140000"/>
              </a:lnSpc>
              <a:spcBef>
                <a:spcPts val="600"/>
              </a:spcBef>
              <a:defRPr/>
            </a:pP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 </a:t>
            </a:r>
            <a:r>
              <a:rPr lang="zh-CN" altLang="en-US" dirty="0" smtClean="0">
                <a:ea typeface="黑体" pitchFamily="2" charset="-122"/>
              </a:rPr>
              <a:t>选择排序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选择排序，基本思路：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每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步</a:t>
            </a:r>
            <a:r>
              <a:rPr lang="en-US" altLang="zh-CN" sz="3000" kern="0" dirty="0" smtClean="0">
                <a:latin typeface="+mn-lt"/>
              </a:rPr>
              <a:t>(</a:t>
            </a:r>
            <a:r>
              <a:rPr lang="zh-CN" altLang="en-US" sz="3000" kern="0" dirty="0" smtClean="0">
                <a:latin typeface="+mn-lt"/>
              </a:rPr>
              <a:t>趟</a:t>
            </a:r>
            <a:r>
              <a:rPr lang="en-US" altLang="zh-CN" sz="3000" kern="0" dirty="0" smtClean="0">
                <a:latin typeface="+mn-lt"/>
              </a:rPr>
              <a:t>)</a:t>
            </a:r>
            <a:r>
              <a:rPr lang="zh-CN" altLang="en-US" sz="3000" kern="0" dirty="0" smtClean="0">
                <a:latin typeface="+mn-lt"/>
              </a:rPr>
              <a:t>：从待排序记录中，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选出最小排序码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顺序放在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“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已排序记录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”</a:t>
            </a:r>
            <a:r>
              <a:rPr lang="zh-CN" altLang="en-US" sz="3000" kern="0" dirty="0" smtClean="0">
                <a:latin typeface="+mn-lt"/>
              </a:rPr>
              <a:t>之后；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直接选择排序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堆排序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62400" y="3506653"/>
            <a:ext cx="5181601" cy="2055947"/>
          </a:xfrm>
          <a:prstGeom prst="rect">
            <a:avLst/>
          </a:prstGeom>
          <a:solidFill>
            <a:srgbClr val="FFFF99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 smtClean="0"/>
              <a:t> 大小不同的苹果，每天吃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>
              <a:lnSpc>
                <a:spcPct val="140000"/>
              </a:lnSpc>
              <a:spcBef>
                <a:spcPts val="120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   -- </a:t>
            </a:r>
            <a:r>
              <a:rPr lang="zh-CN" altLang="en-US" dirty="0" smtClean="0">
                <a:solidFill>
                  <a:srgbClr val="0000CC"/>
                </a:solidFill>
              </a:rPr>
              <a:t>每次都挑 剩下的苹果中，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      </a:t>
            </a:r>
            <a:r>
              <a:rPr lang="zh-CN" altLang="en-US" dirty="0" smtClean="0">
                <a:solidFill>
                  <a:srgbClr val="0000CC"/>
                </a:solidFill>
              </a:rPr>
              <a:t>最小的那个，来吃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8.3.1 </a:t>
            </a:r>
            <a:r>
              <a:rPr lang="zh-CN" altLang="en-US" dirty="0" smtClean="0">
                <a:ea typeface="黑体" pitchFamily="2" charset="-122"/>
              </a:rPr>
              <a:t>直接选择排序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基本方法（设：从小到大排序）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1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趟</a:t>
            </a:r>
            <a:r>
              <a:rPr lang="zh-CN" altLang="en-US" sz="3000" kern="0" dirty="0" smtClean="0">
                <a:latin typeface="+mn-lt"/>
              </a:rPr>
              <a:t>：在所有记录中，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选出最小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</a:t>
            </a:r>
            <a:r>
              <a:rPr lang="zh-CN" altLang="en-US" sz="3000" kern="0" dirty="0" smtClean="0">
                <a:latin typeface="+mn-lt"/>
              </a:rPr>
              <a:t>与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1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个</a:t>
            </a:r>
            <a:r>
              <a:rPr lang="zh-CN" altLang="en-US" sz="3000" kern="0" dirty="0" smtClean="0">
                <a:latin typeface="+mn-lt"/>
              </a:rPr>
              <a:t>记录交换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2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趟</a:t>
            </a:r>
            <a:r>
              <a:rPr lang="zh-CN" altLang="en-US" sz="3000" kern="0" dirty="0" smtClean="0">
                <a:latin typeface="+mn-lt"/>
              </a:rPr>
              <a:t>：从第</a:t>
            </a:r>
            <a:r>
              <a:rPr lang="en-US" altLang="zh-CN" sz="3000" kern="0" dirty="0" smtClean="0">
                <a:latin typeface="+mn-lt"/>
              </a:rPr>
              <a:t>2</a:t>
            </a:r>
            <a:r>
              <a:rPr lang="zh-CN" altLang="en-US" sz="3000" kern="0" dirty="0" smtClean="0">
                <a:latin typeface="+mn-lt"/>
              </a:rPr>
              <a:t>个及其之后的记录中，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选出最小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</a:t>
            </a:r>
            <a:r>
              <a:rPr lang="zh-CN" altLang="en-US" sz="3000" kern="0" dirty="0" smtClean="0">
                <a:latin typeface="+mn-lt"/>
              </a:rPr>
              <a:t>与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2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个</a:t>
            </a:r>
            <a:r>
              <a:rPr lang="zh-CN" altLang="en-US" sz="3000" kern="0" dirty="0" smtClean="0">
                <a:latin typeface="+mn-lt"/>
              </a:rPr>
              <a:t>记录交换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b="1" kern="0" dirty="0" smtClean="0">
                <a:latin typeface="+mn-lt"/>
              </a:rPr>
              <a:t>  ……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</a:t>
            </a:r>
            <a:r>
              <a:rPr lang="en-US" altLang="zh-CN" sz="3000" kern="0" dirty="0" smtClean="0"/>
              <a:t> -- 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第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n-1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趟</a:t>
            </a:r>
            <a:r>
              <a:rPr lang="zh-CN" altLang="en-US" sz="3000" kern="0" dirty="0" smtClean="0"/>
              <a:t>：从第</a:t>
            </a:r>
            <a:r>
              <a:rPr lang="en-US" altLang="zh-CN" sz="3000" kern="0" dirty="0" smtClean="0"/>
              <a:t>n-1</a:t>
            </a:r>
            <a:r>
              <a:rPr lang="zh-CN" altLang="en-US" sz="3000" kern="0" dirty="0" smtClean="0"/>
              <a:t>、第</a:t>
            </a:r>
            <a:r>
              <a:rPr lang="en-US" altLang="zh-CN" sz="3000" kern="0" dirty="0" smtClean="0"/>
              <a:t>n</a:t>
            </a:r>
            <a:r>
              <a:rPr lang="zh-CN" altLang="en-US" sz="3000" kern="0" dirty="0" smtClean="0"/>
              <a:t>个记录中，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选出最小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     </a:t>
            </a:r>
            <a:r>
              <a:rPr lang="zh-CN" altLang="en-US" sz="3000" kern="0" dirty="0" smtClean="0">
                <a:latin typeface="+mn-lt"/>
              </a:rPr>
              <a:t>与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n-1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个</a:t>
            </a:r>
            <a:r>
              <a:rPr lang="zh-CN" altLang="en-US" sz="3000" kern="0" dirty="0" smtClean="0">
                <a:latin typeface="+mn-lt"/>
              </a:rPr>
              <a:t>记录交换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8.3.1 </a:t>
            </a:r>
            <a:r>
              <a:rPr lang="zh-CN" altLang="en-US" dirty="0" smtClean="0">
                <a:ea typeface="黑体" pitchFamily="2" charset="-122"/>
              </a:rPr>
              <a:t>直接选择排序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</a:t>
            </a:r>
            <a:r>
              <a:rPr lang="en-US" altLang="zh-CN" kern="0" dirty="0" smtClean="0"/>
              <a:t>49</a:t>
            </a:r>
            <a:r>
              <a:rPr lang="zh-CN" altLang="en-US" kern="0" dirty="0" smtClean="0"/>
              <a:t>*</a:t>
            </a:r>
            <a:r>
              <a:rPr lang="en-US" altLang="zh-CN" kern="0" dirty="0" smtClean="0"/>
              <a:t>, 13</a:t>
            </a:r>
            <a:r>
              <a:rPr lang="en-US" altLang="zh-CN" kern="0" dirty="0" smtClean="0">
                <a:latin typeface="+mn-lt"/>
              </a:rPr>
              <a:t>, 27, 76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8598" y="2188458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8599" y="27268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42999" y="2198638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[13] </a:t>
            </a:r>
            <a:r>
              <a:rPr lang="en-US" altLang="zh-CN" dirty="0" smtClean="0"/>
              <a:t>38,  65,  97,  49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00CC"/>
                </a:solidFill>
              </a:rPr>
              <a:t>49,</a:t>
            </a:r>
            <a:r>
              <a:rPr lang="en-US" altLang="zh-CN" dirty="0" smtClean="0"/>
              <a:t>  27,  76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42999" y="2667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27]  </a:t>
            </a:r>
            <a:r>
              <a:rPr lang="en-US" altLang="zh-CN" dirty="0" smtClean="0"/>
              <a:t>65,  97,  49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49,  </a:t>
            </a:r>
            <a:r>
              <a:rPr lang="en-US" altLang="zh-CN" dirty="0" smtClean="0">
                <a:solidFill>
                  <a:srgbClr val="0000CC"/>
                </a:solidFill>
              </a:rPr>
              <a:t>38,</a:t>
            </a:r>
            <a:r>
              <a:rPr lang="en-US" altLang="zh-CN" dirty="0" smtClean="0"/>
              <a:t>  76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28599" y="3276600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142999" y="3222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 38]  </a:t>
            </a:r>
            <a:r>
              <a:rPr lang="en-US" altLang="zh-CN" dirty="0" smtClean="0"/>
              <a:t>97,  49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49,  </a:t>
            </a:r>
            <a:r>
              <a:rPr lang="en-US" altLang="zh-CN" dirty="0" smtClean="0">
                <a:solidFill>
                  <a:srgbClr val="0000CC"/>
                </a:solidFill>
              </a:rPr>
              <a:t>65,  </a:t>
            </a:r>
            <a:r>
              <a:rPr lang="en-US" altLang="zh-CN" dirty="0" smtClean="0"/>
              <a:t>76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28599" y="37936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8599" y="4343400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28598" y="4876800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8599" y="54102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380999" y="24384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0999" y="29931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80999" y="354285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0999" y="407625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=4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80999" y="4586358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80999" y="5103441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=6</a:t>
            </a:r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228599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1143000" y="16865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49,  38,  65,  97,  49</a:t>
            </a:r>
            <a:r>
              <a:rPr lang="zh-CN" altLang="en-US" dirty="0" smtClean="0"/>
              <a:t>*</a:t>
            </a:r>
            <a:r>
              <a:rPr lang="en-US" altLang="zh-CN" dirty="0" smtClean="0"/>
              <a:t>, 13,  27,  76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80999" y="1860357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 bwMode="auto">
          <a:xfrm>
            <a:off x="4648200" y="1728000"/>
            <a:ext cx="5334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334000" y="2209800"/>
            <a:ext cx="5334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334000" y="2743200"/>
            <a:ext cx="5334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962400" y="3276600"/>
            <a:ext cx="609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43000" y="3712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 38,  49</a:t>
            </a:r>
            <a:r>
              <a:rPr lang="zh-CN" altLang="en-US" dirty="0" smtClean="0">
                <a:solidFill>
                  <a:srgbClr val="990099"/>
                </a:solidFill>
              </a:rPr>
              <a:t>*</a:t>
            </a:r>
            <a:r>
              <a:rPr lang="en-US" altLang="zh-CN" dirty="0" smtClean="0">
                <a:solidFill>
                  <a:srgbClr val="990099"/>
                </a:solidFill>
              </a:rPr>
              <a:t>]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0000CC"/>
                </a:solidFill>
              </a:rPr>
              <a:t>97</a:t>
            </a:r>
            <a:r>
              <a:rPr lang="en-US" altLang="zh-CN" dirty="0" smtClean="0"/>
              <a:t>,  49,  65,  76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 bwMode="auto">
          <a:xfrm>
            <a:off x="4648200" y="3810000"/>
            <a:ext cx="609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43000" y="4267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 38,  49</a:t>
            </a:r>
            <a:r>
              <a:rPr lang="zh-CN" altLang="en-US" dirty="0" smtClean="0">
                <a:solidFill>
                  <a:srgbClr val="990099"/>
                </a:solidFill>
              </a:rPr>
              <a:t>*</a:t>
            </a:r>
            <a:r>
              <a:rPr lang="en-US" altLang="zh-CN" dirty="0" smtClean="0">
                <a:solidFill>
                  <a:srgbClr val="990099"/>
                </a:solidFill>
              </a:rPr>
              <a:t>, 49]  </a:t>
            </a:r>
            <a:r>
              <a:rPr lang="en-US" altLang="zh-CN" dirty="0" smtClean="0">
                <a:solidFill>
                  <a:srgbClr val="0000CC"/>
                </a:solidFill>
              </a:rPr>
              <a:t>97,</a:t>
            </a:r>
            <a:r>
              <a:rPr lang="en-US" altLang="zh-CN" dirty="0" smtClean="0"/>
              <a:t>  65,  76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 bwMode="auto">
          <a:xfrm>
            <a:off x="5334000" y="4343400"/>
            <a:ext cx="609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43000" y="4800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 38,  49</a:t>
            </a:r>
            <a:r>
              <a:rPr lang="zh-CN" altLang="en-US" dirty="0" smtClean="0">
                <a:solidFill>
                  <a:srgbClr val="990099"/>
                </a:solidFill>
              </a:rPr>
              <a:t>*</a:t>
            </a:r>
            <a:r>
              <a:rPr lang="en-US" altLang="zh-CN" dirty="0" smtClean="0">
                <a:solidFill>
                  <a:srgbClr val="990099"/>
                </a:solidFill>
              </a:rPr>
              <a:t>, 49,  65]  </a:t>
            </a:r>
            <a:r>
              <a:rPr lang="en-US" altLang="zh-CN" dirty="0" smtClean="0">
                <a:solidFill>
                  <a:srgbClr val="0000CC"/>
                </a:solidFill>
              </a:rPr>
              <a:t>97,</a:t>
            </a:r>
            <a:r>
              <a:rPr lang="en-US" altLang="zh-CN" dirty="0" smtClean="0"/>
              <a:t>  76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 bwMode="auto">
          <a:xfrm>
            <a:off x="6019800" y="4876800"/>
            <a:ext cx="609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3000" y="5334000"/>
            <a:ext cx="6553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 38,  49</a:t>
            </a:r>
            <a:r>
              <a:rPr lang="zh-CN" altLang="en-US" dirty="0" smtClean="0">
                <a:solidFill>
                  <a:srgbClr val="990099"/>
                </a:solidFill>
              </a:rPr>
              <a:t>*</a:t>
            </a:r>
            <a:r>
              <a:rPr lang="en-US" altLang="zh-CN" dirty="0" smtClean="0">
                <a:solidFill>
                  <a:srgbClr val="990099"/>
                </a:solidFill>
              </a:rPr>
              <a:t>, 49,  65,  76]  </a:t>
            </a:r>
            <a:r>
              <a:rPr lang="en-US" altLang="zh-CN" dirty="0" smtClean="0">
                <a:solidFill>
                  <a:srgbClr val="0000CC"/>
                </a:solidFill>
              </a:rPr>
              <a:t>97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05600" y="2514600"/>
            <a:ext cx="2438400" cy="230832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rgbClr val="FF9999"/>
                </a:solidFill>
              </a:rPr>
              <a:t>--</a:t>
            </a:r>
            <a:r>
              <a:rPr lang="zh-CN" altLang="en-US" sz="2400" dirty="0" smtClean="0">
                <a:solidFill>
                  <a:srgbClr val="FF9999"/>
                </a:solidFill>
              </a:rPr>
              <a:t> 对于 </a:t>
            </a:r>
            <a:r>
              <a:rPr lang="en-US" altLang="zh-CN" sz="2400" dirty="0" err="1" smtClean="0">
                <a:solidFill>
                  <a:srgbClr val="FF9999"/>
                </a:solidFill>
              </a:rPr>
              <a:t>i</a:t>
            </a:r>
            <a:r>
              <a:rPr lang="zh-CN" altLang="en-US" sz="2400" dirty="0" smtClean="0">
                <a:solidFill>
                  <a:srgbClr val="FF9999"/>
                </a:solidFill>
              </a:rPr>
              <a:t>，</a:t>
            </a:r>
            <a:r>
              <a:rPr lang="zh-CN" altLang="en-US" sz="2400" dirty="0" smtClean="0">
                <a:solidFill>
                  <a:schemeClr val="bg1"/>
                </a:solidFill>
              </a:rPr>
              <a:t>找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  A[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</a:rPr>
              <a:t>]……A[n-1]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</a:rPr>
              <a:t>之中的</a:t>
            </a:r>
            <a:r>
              <a:rPr lang="zh-CN" altLang="en-US" sz="2400" dirty="0" smtClean="0">
                <a:solidFill>
                  <a:srgbClr val="FFFF00"/>
                </a:solidFill>
              </a:rPr>
              <a:t>最小值，</a:t>
            </a:r>
            <a:endParaRPr lang="en-US" altLang="zh-CN" sz="2400" dirty="0" smtClean="0">
              <a:solidFill>
                <a:srgbClr val="FFFF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</a:rPr>
              <a:t>并， 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  </a:t>
            </a:r>
            <a:r>
              <a:rPr lang="zh-CN" altLang="en-US" sz="2400" dirty="0" smtClean="0">
                <a:solidFill>
                  <a:schemeClr val="bg1"/>
                </a:solidFill>
              </a:rPr>
              <a:t>将其与</a:t>
            </a:r>
            <a:r>
              <a:rPr lang="en-US" altLang="zh-CN" sz="2400" dirty="0" smtClean="0">
                <a:solidFill>
                  <a:schemeClr val="bg1"/>
                </a:solidFill>
              </a:rPr>
              <a:t>A[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</a:rPr>
              <a:t>]</a:t>
            </a:r>
            <a:r>
              <a:rPr lang="zh-CN" altLang="en-US" sz="2400" dirty="0" smtClean="0">
                <a:solidFill>
                  <a:srgbClr val="FFFF00"/>
                </a:solidFill>
              </a:rPr>
              <a:t>交换</a:t>
            </a:r>
            <a:endParaRPr lang="en-US" altLang="zh-CN" sz="2400" dirty="0" smtClean="0">
              <a:solidFill>
                <a:srgbClr val="FFFF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5600" y="4832464"/>
            <a:ext cx="2438400" cy="532453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ym typeface="Wingdings" pitchFamily="2" charset="2"/>
              </a:rPr>
              <a:t> </a:t>
            </a:r>
            <a:r>
              <a:rPr lang="zh-CN" altLang="en-US" sz="2600" dirty="0" smtClean="0">
                <a:sym typeface="Wingdings" pitchFamily="2" charset="2"/>
              </a:rPr>
              <a:t>不</a:t>
            </a:r>
            <a:r>
              <a:rPr lang="zh-CN" altLang="en-US" sz="2600" dirty="0" smtClean="0"/>
              <a:t>稳定</a:t>
            </a:r>
            <a:endParaRPr lang="en-US" altLang="zh-CN" sz="2600" dirty="0" smtClean="0"/>
          </a:p>
        </p:txBody>
      </p:sp>
      <p:sp>
        <p:nvSpPr>
          <p:cNvPr id="47" name="矩形 46"/>
          <p:cNvSpPr/>
          <p:nvPr/>
        </p:nvSpPr>
        <p:spPr>
          <a:xfrm>
            <a:off x="6705600" y="1979069"/>
            <a:ext cx="2438400" cy="4914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solidFill>
                  <a:schemeClr val="bg1"/>
                </a:solidFill>
              </a:rPr>
              <a:t>-- </a:t>
            </a:r>
            <a:r>
              <a:rPr lang="zh-CN" altLang="en-US" sz="2400" dirty="0" smtClean="0">
                <a:solidFill>
                  <a:schemeClr val="bg1"/>
                </a:solidFill>
              </a:rPr>
              <a:t>共</a:t>
            </a:r>
            <a:r>
              <a:rPr lang="en-US" altLang="zh-CN" sz="2400" dirty="0" smtClean="0">
                <a:solidFill>
                  <a:schemeClr val="bg1"/>
                </a:solidFill>
              </a:rPr>
              <a:t>n-1</a:t>
            </a:r>
            <a:r>
              <a:rPr lang="zh-CN" altLang="en-US" sz="2400" dirty="0" smtClean="0">
                <a:solidFill>
                  <a:schemeClr val="bg1"/>
                </a:solidFill>
              </a:rPr>
              <a:t>趟；</a:t>
            </a:r>
            <a:endParaRPr lang="en-US" altLang="zh-CN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8.3.1 </a:t>
            </a:r>
            <a:r>
              <a:rPr lang="zh-CN" altLang="en-US" dirty="0" smtClean="0">
                <a:ea typeface="黑体" pitchFamily="2" charset="-122"/>
              </a:rPr>
              <a:t>直接选择排序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存储结构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顺序存储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   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key;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char  info;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kern="0" dirty="0" err="1" smtClean="0">
                <a:latin typeface="+mn-lt"/>
              </a:rPr>
              <a:t>typedef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n;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</a:t>
            </a:r>
            <a:r>
              <a:rPr lang="en-US" altLang="zh-CN" kern="0" dirty="0" err="1" smtClean="0">
                <a:latin typeface="+mn-lt"/>
              </a:rPr>
              <a:t>RecordNode</a:t>
            </a:r>
            <a:r>
              <a:rPr lang="en-US" altLang="zh-CN" kern="0" dirty="0" smtClean="0">
                <a:latin typeface="+mn-lt"/>
              </a:rPr>
              <a:t> * record;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sp>
        <p:nvSpPr>
          <p:cNvPr id="25" name="矩形 24"/>
          <p:cNvSpPr/>
          <p:nvPr/>
        </p:nvSpPr>
        <p:spPr>
          <a:xfrm>
            <a:off x="3246255" y="3200400"/>
            <a:ext cx="237116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“记录”类型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1817" y="2150730"/>
            <a:ext cx="18902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排序码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key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9430" y="428433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“记录”的个数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7817" y="4800600"/>
            <a:ext cx="398378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指针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record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指向“记录”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8013" y="533400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“记录”表结构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609600"/>
            <a:ext cx="87630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selectSort</a:t>
            </a:r>
            <a:r>
              <a:rPr lang="en-US" altLang="zh-CN" kern="0" dirty="0" smtClean="0">
                <a:latin typeface="+mn-lt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{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, j, min;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 smtClean="0">
                <a:latin typeface="+mn-lt"/>
              </a:rPr>
              <a:t>temp,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data =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for(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=0</a:t>
            </a:r>
            <a:r>
              <a:rPr lang="en-US" altLang="zh-CN" kern="0" dirty="0" smtClean="0">
                <a:latin typeface="+mn-lt"/>
              </a:rPr>
              <a:t>; 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-&gt;n-1;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</a:rPr>
              <a:t>  </a:t>
            </a:r>
            <a:r>
              <a:rPr lang="en-US" altLang="zh-CN" kern="0" dirty="0" smtClean="0">
                <a:latin typeface="+mn-lt"/>
              </a:rPr>
              <a:t>  min=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for( 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j= i+1</a:t>
            </a:r>
            <a:r>
              <a:rPr lang="en-US" altLang="zh-CN" kern="0" dirty="0" smtClean="0">
                <a:latin typeface="+mn-lt"/>
              </a:rPr>
              <a:t>;  j&lt;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-&gt;n;  j++)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if( data[ j].key &lt; data[min].key)     min=j;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      if( min !=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)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temp = 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 = data[min];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data[min] = temp;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}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</a:t>
            </a:r>
            <a:r>
              <a:rPr lang="en-US" altLang="zh-CN" kern="0" dirty="0" smtClean="0">
                <a:solidFill>
                  <a:srgbClr val="FF0000"/>
                </a:solidFill>
                <a:latin typeface="+mn-lt"/>
              </a:rPr>
              <a:t> } 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  </a:t>
            </a:r>
          </a:p>
        </p:txBody>
      </p:sp>
      <p:sp>
        <p:nvSpPr>
          <p:cNvPr id="14" name="矩形 13"/>
          <p:cNvSpPr/>
          <p:nvPr/>
        </p:nvSpPr>
        <p:spPr>
          <a:xfrm>
            <a:off x="685800" y="23937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FF0000"/>
                </a:solidFill>
              </a:rPr>
              <a:t>{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0600" y="42987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283853" y="2470200"/>
            <a:ext cx="6699270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 smtClean="0">
                <a:solidFill>
                  <a:srgbClr val="008000"/>
                </a:solidFill>
              </a:rPr>
              <a:t>// min</a:t>
            </a:r>
            <a:r>
              <a:rPr lang="zh-CN" altLang="en-US" sz="2400" kern="0" dirty="0" smtClean="0">
                <a:solidFill>
                  <a:srgbClr val="008000"/>
                </a:solidFill>
              </a:rPr>
              <a:t>：最小值的下标，最小值可能与</a:t>
            </a:r>
            <a:r>
              <a:rPr lang="en-US" altLang="zh-CN" sz="2400" kern="0" dirty="0" smtClean="0">
                <a:solidFill>
                  <a:srgbClr val="008000"/>
                </a:solidFill>
              </a:rPr>
              <a:t>data[</a:t>
            </a:r>
            <a:r>
              <a:rPr lang="en-US" altLang="zh-CN" sz="2400" kern="0" dirty="0" err="1" smtClean="0">
                <a:solidFill>
                  <a:srgbClr val="008000"/>
                </a:solidFill>
              </a:rPr>
              <a:t>i</a:t>
            </a:r>
            <a:r>
              <a:rPr lang="en-US" altLang="zh-CN" sz="2400" kern="0" dirty="0" smtClean="0">
                <a:solidFill>
                  <a:srgbClr val="008000"/>
                </a:solidFill>
              </a:rPr>
              <a:t>]</a:t>
            </a:r>
            <a:r>
              <a:rPr lang="zh-CN" altLang="en-US" sz="2400" kern="0" dirty="0" smtClean="0">
                <a:solidFill>
                  <a:srgbClr val="008000"/>
                </a:solidFill>
              </a:rPr>
              <a:t>交换</a:t>
            </a:r>
            <a:endParaRPr lang="zh-CN" altLang="en-US" sz="24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91200" y="2971800"/>
            <a:ext cx="33528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找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”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剩余中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”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的最小值</a:t>
            </a:r>
            <a:endParaRPr lang="zh-CN" altLang="en-US" sz="2600" b="1" kern="0" baseline="-25000" dirty="0" smtClean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17181" y="1998330"/>
            <a:ext cx="4003019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共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n-1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趟，选出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n-1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个最小</a:t>
            </a:r>
            <a:endParaRPr lang="zh-CN" altLang="en-US" sz="2600" b="1" kern="0" baseline="-25000" dirty="0" smtClean="0">
              <a:solidFill>
                <a:srgbClr val="9900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84936" y="4724400"/>
            <a:ext cx="3191899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时间复杂度：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91400" y="4724400"/>
            <a:ext cx="103746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 smtClean="0">
                <a:solidFill>
                  <a:schemeClr val="bg1"/>
                </a:solidFill>
              </a:rPr>
              <a:t>O</a:t>
            </a:r>
            <a:r>
              <a:rPr lang="en-US" altLang="zh-CN" kern="0" dirty="0" smtClean="0">
                <a:solidFill>
                  <a:schemeClr val="bg1"/>
                </a:solidFill>
              </a:rPr>
              <a:t>(n</a:t>
            </a:r>
            <a:r>
              <a:rPr lang="en-US" altLang="zh-CN" b="1" kern="0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CN" kern="0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8.3.2 </a:t>
            </a:r>
            <a:r>
              <a:rPr lang="zh-CN" altLang="en-US" dirty="0" smtClean="0">
                <a:ea typeface="黑体" pitchFamily="2" charset="-122"/>
              </a:rPr>
              <a:t>堆排序（</a:t>
            </a:r>
            <a:r>
              <a:rPr lang="en-US" altLang="zh-CN" dirty="0" smtClean="0">
                <a:ea typeface="黑体" pitchFamily="2" charset="-122"/>
              </a:rPr>
              <a:t>Heap Sort</a:t>
            </a:r>
            <a:r>
              <a:rPr lang="zh-CN" altLang="en-US" dirty="0" smtClean="0">
                <a:ea typeface="黑体" pitchFamily="2" charset="-122"/>
              </a:rPr>
              <a:t>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出发点（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motivation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）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   </a:t>
            </a:r>
            <a:r>
              <a:rPr lang="zh-CN" altLang="en-US" sz="3000" kern="0" dirty="0" smtClean="0">
                <a:latin typeface="+mn-lt"/>
              </a:rPr>
              <a:t>选择排序，每次选出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个最小值，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                     但，每次都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“重新”</a:t>
            </a:r>
            <a:r>
              <a:rPr lang="zh-CN" altLang="en-US" sz="3000" kern="0" dirty="0" smtClean="0">
                <a:latin typeface="+mn-lt"/>
              </a:rPr>
              <a:t>开始选择</a:t>
            </a:r>
            <a:endParaRPr lang="en-US" altLang="zh-CN" sz="3000" kern="0" dirty="0" smtClean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堆排序，基本方法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1. </a:t>
            </a:r>
            <a:r>
              <a:rPr lang="zh-CN" altLang="en-US" sz="3000" kern="0" dirty="0" smtClean="0">
                <a:latin typeface="+mn-lt"/>
              </a:rPr>
              <a:t>将待排序数据 建立成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大根堆；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2.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重复：</a:t>
            </a:r>
            <a:r>
              <a:rPr lang="zh-CN" altLang="en-US" sz="3000" kern="0" dirty="0" smtClean="0">
                <a:latin typeface="+mn-lt"/>
              </a:rPr>
              <a:t>选出最大值（堆顶）、并调整剩余部分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4343400" y="4800601"/>
            <a:ext cx="304800" cy="304799"/>
          </a:xfrm>
          <a:prstGeom prst="downArrow">
            <a:avLst/>
          </a:prstGeom>
          <a:solidFill>
            <a:srgbClr val="00B05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2857" y="5029200"/>
            <a:ext cx="182133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ym typeface="Wingdings" pitchFamily="2" charset="2"/>
              </a:rPr>
              <a:t>由大到小</a:t>
            </a:r>
            <a:r>
              <a:rPr lang="en-US" altLang="zh-CN" kern="0" dirty="0" smtClean="0">
                <a:sym typeface="Wingdings" pitchFamily="2" charset="2"/>
              </a:rPr>
              <a:t>?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3564000" y="3690000"/>
            <a:ext cx="26670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2857" y="5563635"/>
            <a:ext cx="182133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ym typeface="Wingdings" pitchFamily="2" charset="2"/>
              </a:rPr>
              <a:t>由小到大</a:t>
            </a:r>
            <a:r>
              <a:rPr lang="en-US" altLang="zh-CN" kern="0" dirty="0" smtClean="0">
                <a:sym typeface="Wingdings" pitchFamily="2" charset="2"/>
              </a:rPr>
              <a:t>?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02789" y="5334000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ym typeface="Wingdings" pitchFamily="2" charset="2"/>
              </a:rPr>
              <a:t>排序</a:t>
            </a:r>
            <a:endParaRPr lang="zh-CN" altLang="en-US" dirty="0"/>
          </a:p>
        </p:txBody>
      </p:sp>
      <p:sp>
        <p:nvSpPr>
          <p:cNvPr id="12" name="右大括号 11"/>
          <p:cNvSpPr/>
          <p:nvPr/>
        </p:nvSpPr>
        <p:spPr bwMode="auto">
          <a:xfrm>
            <a:off x="5574189" y="5257800"/>
            <a:ext cx="198119" cy="762000"/>
          </a:xfrm>
          <a:prstGeom prst="righ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00400" y="5045111"/>
            <a:ext cx="543739" cy="593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8000"/>
                </a:solidFill>
                <a:latin typeface="华文琥珀" pitchFamily="2" charset="-122"/>
                <a:ea typeface="华文琥珀" pitchFamily="2" charset="-122"/>
                <a:sym typeface="Wingdings" pitchFamily="2" charset="2"/>
              </a:rPr>
              <a:t>√</a:t>
            </a:r>
            <a:endParaRPr lang="zh-CN" altLang="en-US" dirty="0">
              <a:solidFill>
                <a:srgbClr val="0080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00400" y="5562600"/>
            <a:ext cx="543739" cy="593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8000"/>
                </a:solidFill>
                <a:latin typeface="华文琥珀" pitchFamily="2" charset="-122"/>
                <a:ea typeface="华文琥珀" pitchFamily="2" charset="-122"/>
                <a:sym typeface="Wingdings" pitchFamily="2" charset="2"/>
              </a:rPr>
              <a:t>√</a:t>
            </a:r>
            <a:endParaRPr lang="zh-CN" altLang="en-US" dirty="0">
              <a:solidFill>
                <a:srgbClr val="008000"/>
              </a:solidFill>
              <a:latin typeface="华文琥珀" pitchFamily="2" charset="-122"/>
              <a:ea typeface="华文琥珀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/>
      <p:bldP spid="12" grpId="0" animBg="1"/>
      <p:bldP spid="13" grpId="0"/>
      <p:bldP spid="14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21527</TotalTime>
  <Words>3302</Words>
  <Application>Microsoft Office PowerPoint</Application>
  <PresentationFormat>全屏显示(4:3)</PresentationFormat>
  <Paragraphs>1061</Paragraphs>
  <Slides>39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黑体</vt:lpstr>
      <vt:lpstr>华文琥珀</vt:lpstr>
      <vt:lpstr>楷体_GB2312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默认设计模板</vt:lpstr>
      <vt:lpstr>PowerPoint 演示文稿</vt:lpstr>
      <vt:lpstr>回顾</vt:lpstr>
      <vt:lpstr>回顾 ---- 插入排序</vt:lpstr>
      <vt:lpstr>8.3 选择排序</vt:lpstr>
      <vt:lpstr>8.3.1 直接选择排序</vt:lpstr>
      <vt:lpstr>8.3.1 直接选择排序</vt:lpstr>
      <vt:lpstr>8.3.1 直接选择排序</vt:lpstr>
      <vt:lpstr>PowerPoint 演示文稿</vt:lpstr>
      <vt:lpstr>8.3.2 堆排序（Heap Sort）</vt:lpstr>
      <vt:lpstr>回顾：堆</vt:lpstr>
      <vt:lpstr>回顾：堆的存储</vt:lpstr>
      <vt:lpstr>回顾：堆的存储</vt:lpstr>
      <vt:lpstr>回顾：小根堆</vt:lpstr>
      <vt:lpstr>回顾：大根堆</vt:lpstr>
      <vt:lpstr>1. 建立 大根堆</vt:lpstr>
      <vt:lpstr>1. 建立 大根堆</vt:lpstr>
      <vt:lpstr>1. 建立 大根堆</vt:lpstr>
      <vt:lpstr>1. 建立 大根堆</vt:lpstr>
      <vt:lpstr>1. 建立 大根堆</vt:lpstr>
      <vt:lpstr>1. 建立 大根堆</vt:lpstr>
      <vt:lpstr>1. 建立 大根堆</vt:lpstr>
      <vt:lpstr>1. 建立 大根堆</vt:lpstr>
      <vt:lpstr>1. 建立 大根堆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8.3.2 堆排序（Heap Sort）</vt:lpstr>
      <vt:lpstr>8.3.2 堆排序（Heap Sort）</vt:lpstr>
      <vt:lpstr>PowerPoint 演示文稿</vt:lpstr>
      <vt:lpstr>小 结</vt:lpstr>
      <vt:lpstr>作 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TB</cp:lastModifiedBy>
  <cp:revision>3348</cp:revision>
  <cp:lastPrinted>1601-01-01T00:00:00Z</cp:lastPrinted>
  <dcterms:created xsi:type="dcterms:W3CDTF">1601-01-01T00:00:00Z</dcterms:created>
  <dcterms:modified xsi:type="dcterms:W3CDTF">2021-06-08T02:21:48Z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