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604" r:id="rId3"/>
    <p:sldId id="605" r:id="rId4"/>
    <p:sldId id="638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09" r:id="rId14"/>
    <p:sldId id="648" r:id="rId15"/>
    <p:sldId id="649" r:id="rId16"/>
    <p:sldId id="651" r:id="rId17"/>
    <p:sldId id="653" r:id="rId18"/>
    <p:sldId id="650" r:id="rId19"/>
    <p:sldId id="656" r:id="rId20"/>
    <p:sldId id="657" r:id="rId21"/>
    <p:sldId id="659" r:id="rId22"/>
    <p:sldId id="660" r:id="rId23"/>
    <p:sldId id="661" r:id="rId24"/>
    <p:sldId id="662" r:id="rId25"/>
    <p:sldId id="663" r:id="rId26"/>
    <p:sldId id="665" r:id="rId27"/>
    <p:sldId id="666" r:id="rId28"/>
    <p:sldId id="602" r:id="rId29"/>
    <p:sldId id="603" r:id="rId3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B0"/>
    <a:srgbClr val="990099"/>
    <a:srgbClr val="0000CC"/>
    <a:srgbClr val="004600"/>
    <a:srgbClr val="006600"/>
    <a:srgbClr val="003399"/>
    <a:srgbClr val="008000"/>
    <a:srgbClr val="003366"/>
    <a:srgbClr val="FFFF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58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31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讲：交换排序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n-6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9200" y="1620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13, 38, </a:t>
            </a:r>
            <a:r>
              <a:rPr lang="en-US" altLang="zh-CN" dirty="0" smtClean="0"/>
              <a:t>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</a:t>
            </a:r>
            <a:r>
              <a:rPr lang="en-US" altLang="zh-CN" dirty="0" smtClean="0">
                <a:solidFill>
                  <a:srgbClr val="990099"/>
                </a:solidFill>
              </a:rPr>
              <a:t>27, 38, </a:t>
            </a:r>
            <a:r>
              <a:rPr lang="en-US" altLang="zh-CN" dirty="0" smtClean="0"/>
              <a:t>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6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n-7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</a:t>
            </a:r>
            <a:r>
              <a:rPr lang="en-US" altLang="zh-CN" dirty="0" smtClean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9600" y="4683306"/>
            <a:ext cx="4724400" cy="1132618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若某</a:t>
            </a:r>
            <a:r>
              <a:rPr lang="en-US" altLang="zh-CN" sz="2600" dirty="0" smtClean="0">
                <a:solidFill>
                  <a:srgbClr val="0000CC"/>
                </a:solidFill>
              </a:rPr>
              <a:t>1</a:t>
            </a:r>
            <a:r>
              <a:rPr lang="zh-CN" altLang="en-US" sz="2600" dirty="0" smtClean="0">
                <a:solidFill>
                  <a:srgbClr val="0000CC"/>
                </a:solidFill>
              </a:rPr>
              <a:t>趟冒泡，没发生交换？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600" dirty="0" smtClean="0">
              <a:solidFill>
                <a:srgbClr val="0000CC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9600" y="5258747"/>
            <a:ext cx="4185761" cy="532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C00000"/>
                </a:solidFill>
              </a:rPr>
              <a:t>则已经有</a:t>
            </a:r>
            <a:r>
              <a:rPr lang="zh-CN" altLang="en-US" sz="2600" dirty="0" smtClean="0">
                <a:solidFill>
                  <a:srgbClr val="C00000"/>
                </a:solidFill>
              </a:rPr>
              <a:t>序</a:t>
            </a:r>
            <a:r>
              <a:rPr lang="zh-CN" altLang="en-US" sz="2600" dirty="0" smtClean="0">
                <a:solidFill>
                  <a:srgbClr val="C00000"/>
                </a:solidFill>
              </a:rPr>
              <a:t>，可直接结束</a:t>
            </a:r>
            <a:r>
              <a:rPr lang="zh-CN" altLang="en-US" sz="2600" dirty="0" smtClean="0">
                <a:solidFill>
                  <a:srgbClr val="C00000"/>
                </a:solidFill>
              </a:rPr>
              <a:t>。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7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n-8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</a:t>
            </a:r>
            <a:r>
              <a:rPr lang="en-US" altLang="zh-CN" dirty="0" smtClean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</a:t>
            </a:r>
            <a:r>
              <a:rPr lang="en-US" altLang="zh-CN" dirty="0" smtClean="0">
                <a:solidFill>
                  <a:srgbClr val="008000"/>
                </a:solidFill>
              </a:rPr>
              <a:t>27, 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8763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bubbleSort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{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j, </a:t>
            </a:r>
            <a:r>
              <a:rPr lang="en-US" altLang="zh-CN" sz="3000" kern="0" dirty="0" err="1" smtClean="0">
                <a:latin typeface="+mn-lt"/>
              </a:rPr>
              <a:t>noswap</a:t>
            </a:r>
            <a:r>
              <a:rPr lang="en-US" altLang="zh-CN" sz="3000" kern="0" dirty="0" smtClean="0">
                <a:latin typeface="+mn-lt"/>
              </a:rPr>
              <a:t>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temp,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 smtClean="0">
                <a:latin typeface="+mn-lt"/>
              </a:rPr>
              <a:t> data =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=0;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&lt;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-&gt;n-1;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noswap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=0;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for( j=0; 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j&lt;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+mn-lt"/>
              </a:rPr>
              <a:t>pvector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-&gt;n-i-1;  </a:t>
            </a:r>
            <a:r>
              <a:rPr lang="en-US" altLang="zh-CN" sz="3000" kern="0" dirty="0" smtClean="0">
                <a:latin typeface="+mn-lt"/>
              </a:rPr>
              <a:t>j++)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if(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sz="3000" b="1" kern="0" dirty="0" smtClean="0">
                <a:solidFill>
                  <a:srgbClr val="0000CC"/>
                </a:solidFill>
                <a:latin typeface="+mn-lt"/>
              </a:rPr>
              <a:t>&gt;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data[ j+1].key 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temp = data[ j];        data[ j] = data[ j+1];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data[ j+1] = temp;   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noswap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=1;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  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if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(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noswap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==0)   </a:t>
            </a:r>
            <a:r>
              <a:rPr lang="en-US" altLang="zh-CN" sz="3000" kern="0" dirty="0" smtClean="0">
                <a:latin typeface="+mn-lt"/>
              </a:rPr>
              <a:t>break;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9" name="矩形 8"/>
          <p:cNvSpPr/>
          <p:nvPr/>
        </p:nvSpPr>
        <p:spPr>
          <a:xfrm>
            <a:off x="5556958" y="2057400"/>
            <a:ext cx="252024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总共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趟冒泡</a:t>
            </a:r>
            <a:endParaRPr lang="zh-CN" altLang="en-US" sz="2600" b="1" kern="0" baseline="-25000" dirty="0" smtClean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514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76308" y="4070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56985" y="1044000"/>
            <a:ext cx="56156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noswap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==0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：本趟冒泡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,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未执行交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换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11080" y="2667000"/>
            <a:ext cx="606127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待排序区域：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          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，相邻元素比大小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4200" y="3657600"/>
            <a:ext cx="170431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需要交换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295400" y="5922000"/>
            <a:ext cx="3886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096000" y="5257800"/>
            <a:ext cx="2286000" cy="1412694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若某</a:t>
            </a:r>
            <a:r>
              <a:rPr lang="en-US" altLang="zh-CN" sz="2600" dirty="0" smtClean="0">
                <a:solidFill>
                  <a:srgbClr val="0000CC"/>
                </a:solidFill>
              </a:rPr>
              <a:t>1</a:t>
            </a:r>
            <a:r>
              <a:rPr lang="zh-CN" altLang="en-US" sz="2600" dirty="0" smtClean="0">
                <a:solidFill>
                  <a:srgbClr val="0000CC"/>
                </a:solidFill>
              </a:rPr>
              <a:t>趟冒泡，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没发生交换，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则已经有序。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cxnSp>
        <p:nvCxnSpPr>
          <p:cNvPr id="23" name="直接连接符 22"/>
          <p:cNvCxnSpPr>
            <a:endCxn id="22" idx="1"/>
          </p:cNvCxnSpPr>
          <p:nvPr/>
        </p:nvCxnSpPr>
        <p:spPr bwMode="auto">
          <a:xfrm>
            <a:off x="5181600" y="5908494"/>
            <a:ext cx="914400" cy="55653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667000" y="3600000"/>
            <a:ext cx="281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5313014" y="2667000"/>
            <a:ext cx="1316386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0~n-i-1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8" grpId="0"/>
      <p:bldP spid="2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复杂度分析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zh-CN" altLang="en-US" kern="0" dirty="0" smtClean="0">
                <a:latin typeface="+mn-lt"/>
              </a:rPr>
              <a:t>初始为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正序</a:t>
            </a:r>
            <a:r>
              <a:rPr lang="zh-CN" altLang="en-US" kern="0" dirty="0" smtClean="0">
                <a:latin typeface="+mn-lt"/>
              </a:rPr>
              <a:t>（已有序，且与最终结果相同）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需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趟冒泡，比较次数：       交换次数：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最坏情况</a:t>
            </a: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kern="0" dirty="0" smtClean="0">
                <a:latin typeface="+mn-lt"/>
              </a:rPr>
              <a:t>初始为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反序</a:t>
            </a:r>
            <a:r>
              <a:rPr lang="zh-CN" altLang="en-US" kern="0" dirty="0" smtClean="0">
                <a:latin typeface="+mn-lt"/>
              </a:rPr>
              <a:t>（已有序，但</a:t>
            </a:r>
            <a:r>
              <a:rPr lang="zh-CN" altLang="en-US" dirty="0" smtClean="0"/>
              <a:t>与最终结果相反</a:t>
            </a:r>
            <a:r>
              <a:rPr lang="zh-CN" altLang="en-US" kern="0" dirty="0" smtClean="0">
                <a:latin typeface="+mn-lt"/>
              </a:rPr>
              <a:t>）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需      趟冒泡，比较次数：       </a:t>
            </a:r>
            <a:endParaRPr lang="en-US" altLang="zh-CN" kern="0" dirty="0" smtClean="0"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zh-CN" altLang="en-US" kern="0" dirty="0" smtClean="0">
                <a:sym typeface="Wingdings" pitchFamily="2" charset="2"/>
              </a:rPr>
              <a:t>每次比较后，都发生交换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交换次数：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2850957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n-1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21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0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4572000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O</a:t>
            </a:r>
            <a:r>
              <a:rPr lang="en-US" altLang="zh-CN" dirty="0" smtClean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4537" y="5136957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O</a:t>
            </a:r>
            <a:r>
              <a:rPr lang="en-US" altLang="zh-CN" dirty="0" smtClean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5800" y="13716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平均时间复杂度：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47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572000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  <a:sym typeface="Wingdings" pitchFamily="2" charset="2"/>
              </a:rPr>
              <a:t>n-1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1400" y="13716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出发点（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motivation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）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冒泡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排序中，相邻记录比较，若逆序，则交换 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但，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次交换，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只能消除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个逆序 </a:t>
            </a:r>
            <a:endParaRPr lang="en-US" altLang="zh-CN" kern="0" dirty="0" smtClean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能否，交换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不相邻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的记录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1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次消除多个逆序？</a:t>
            </a:r>
            <a:endParaRPr lang="en-US" altLang="zh-CN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C. A. R Hoare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提出：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快速排序（分区交换排序）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800" y="4038600"/>
            <a:ext cx="84582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10" name="下箭头 9"/>
          <p:cNvSpPr/>
          <p:nvPr/>
        </p:nvSpPr>
        <p:spPr bwMode="auto">
          <a:xfrm>
            <a:off x="5715000" y="3810000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800" y="4038600"/>
            <a:ext cx="6858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从待排序码中，选出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如</a:t>
            </a:r>
            <a:r>
              <a:rPr lang="en-US" altLang="zh-CN" dirty="0" smtClean="0"/>
              <a:t>R</a:t>
            </a:r>
            <a:r>
              <a:rPr lang="en-US" altLang="zh-CN" b="1" baseline="-25000" dirty="0" smtClean="0"/>
              <a:t>0</a:t>
            </a:r>
            <a:r>
              <a:rPr lang="en-US" altLang="zh-CN" dirty="0" smtClean="0"/>
              <a:t>.key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90800" y="4572000"/>
            <a:ext cx="6858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  </a:t>
            </a:r>
            <a:r>
              <a:rPr lang="zh-CN" altLang="en-US" dirty="0" smtClean="0">
                <a:solidFill>
                  <a:srgbClr val="006600"/>
                </a:solidFill>
              </a:rPr>
              <a:t>小于</a:t>
            </a:r>
            <a:r>
              <a:rPr lang="en-US" altLang="zh-CN" dirty="0" smtClean="0">
                <a:solidFill>
                  <a:srgbClr val="006600"/>
                </a:solidFill>
              </a:rPr>
              <a:t>k</a:t>
            </a:r>
            <a:r>
              <a:rPr lang="zh-CN" altLang="en-US" dirty="0" smtClean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大于</a:t>
            </a:r>
            <a:r>
              <a:rPr lang="en-US" altLang="zh-CN" dirty="0" smtClean="0">
                <a:solidFill>
                  <a:srgbClr val="990099"/>
                </a:solidFill>
              </a:rPr>
              <a:t>k</a:t>
            </a:r>
            <a:r>
              <a:rPr lang="zh-CN" altLang="en-US" dirty="0" smtClean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 smtClean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5614162"/>
            <a:ext cx="68580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k </a:t>
            </a:r>
            <a:r>
              <a:rPr lang="zh-CN" altLang="en-US" dirty="0" smtClean="0"/>
              <a:t>放在“左、右两个子表”的</a:t>
            </a:r>
            <a:r>
              <a:rPr lang="zh-CN" altLang="en-US" dirty="0" smtClean="0">
                <a:solidFill>
                  <a:srgbClr val="C00000"/>
                </a:solidFill>
              </a:rPr>
              <a:t>分界处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8686800" y="1371600"/>
            <a:ext cx="0" cy="2667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矩形 10"/>
          <p:cNvSpPr/>
          <p:nvPr/>
        </p:nvSpPr>
        <p:spPr>
          <a:xfrm>
            <a:off x="2590800" y="6172200"/>
            <a:ext cx="6553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700" dirty="0" smtClean="0">
                <a:solidFill>
                  <a:schemeClr val="bg1"/>
                </a:solidFill>
              </a:rPr>
              <a:t>为</a:t>
            </a:r>
            <a:r>
              <a:rPr lang="zh-CN" altLang="en-US" sz="2700" dirty="0">
                <a:solidFill>
                  <a:schemeClr val="bg1"/>
                </a:solidFill>
              </a:rPr>
              <a:t>此</a:t>
            </a:r>
            <a:r>
              <a:rPr lang="zh-CN" altLang="en-US" sz="2700" dirty="0" smtClean="0">
                <a:solidFill>
                  <a:schemeClr val="bg1"/>
                </a:solidFill>
              </a:rPr>
              <a:t>趟的分区基准</a:t>
            </a:r>
            <a:r>
              <a:rPr lang="en-US" altLang="zh-CN" sz="2700" dirty="0" smtClean="0">
                <a:solidFill>
                  <a:schemeClr val="bg1"/>
                </a:solidFill>
              </a:rPr>
              <a:t>k</a:t>
            </a:r>
            <a:r>
              <a:rPr lang="zh-CN" altLang="en-US" sz="2700" dirty="0" smtClean="0">
                <a:solidFill>
                  <a:schemeClr val="bg1"/>
                </a:solidFill>
              </a:rPr>
              <a:t>，找到了</a:t>
            </a:r>
            <a:r>
              <a:rPr lang="zh-CN" altLang="en-US" sz="2700" dirty="0" smtClean="0">
                <a:solidFill>
                  <a:srgbClr val="FFFF00"/>
                </a:solidFill>
              </a:rPr>
              <a:t>最终位置</a:t>
            </a:r>
            <a:endParaRPr lang="zh-CN" altLang="en-US" sz="27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/>
      <p:bldP spid="12" grpId="0"/>
      <p:bldP spid="13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基本思路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1676400"/>
            <a:ext cx="86106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r>
              <a:rPr lang="zh-CN" altLang="en-US" dirty="0" smtClean="0"/>
              <a:t>从待排序码中，选出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R</a:t>
            </a:r>
            <a:r>
              <a:rPr lang="en-US" altLang="zh-CN" b="1" baseline="-25000" dirty="0" smtClean="0"/>
              <a:t>0</a:t>
            </a:r>
            <a:r>
              <a:rPr lang="en-US" altLang="zh-CN" dirty="0" smtClean="0"/>
              <a:t>.key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将  </a:t>
            </a:r>
            <a:r>
              <a:rPr lang="zh-CN" altLang="en-US" dirty="0" smtClean="0">
                <a:solidFill>
                  <a:srgbClr val="006600"/>
                </a:solidFill>
              </a:rPr>
              <a:t>小于</a:t>
            </a:r>
            <a:r>
              <a:rPr lang="en-US" altLang="zh-CN" dirty="0" smtClean="0">
                <a:solidFill>
                  <a:srgbClr val="006600"/>
                </a:solidFill>
              </a:rPr>
              <a:t>k</a:t>
            </a:r>
            <a:r>
              <a:rPr lang="zh-CN" altLang="en-US" dirty="0" smtClean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大于</a:t>
            </a:r>
            <a:r>
              <a:rPr lang="en-US" altLang="zh-CN" dirty="0" smtClean="0">
                <a:solidFill>
                  <a:srgbClr val="990099"/>
                </a:solidFill>
              </a:rPr>
              <a:t>k</a:t>
            </a:r>
            <a:r>
              <a:rPr lang="zh-CN" altLang="en-US" dirty="0" smtClean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</a:t>
            </a:r>
            <a:r>
              <a:rPr lang="zh-CN" altLang="en-US" dirty="0" smtClean="0"/>
              <a:t>放在左、右两个子表的分界处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33400" y="4089959"/>
            <a:ext cx="8610600" cy="2677656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r>
              <a:rPr lang="zh-CN" altLang="en-US" dirty="0" smtClean="0"/>
              <a:t>对</a:t>
            </a:r>
            <a:r>
              <a:rPr lang="en-US" altLang="zh-CN" dirty="0" smtClean="0"/>
              <a:t>K</a:t>
            </a:r>
            <a:r>
              <a:rPr lang="zh-CN" altLang="en-US" dirty="0" smtClean="0"/>
              <a:t>左、右两个字表，分别执行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趟快排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smtClean="0">
                <a:sym typeface="Wingdings" pitchFamily="2" charset="2"/>
              </a:rPr>
              <a:t>4</a:t>
            </a:r>
            <a:r>
              <a:rPr lang="zh-CN" altLang="en-US" dirty="0" smtClean="0">
                <a:sym typeface="Wingdings" pitchFamily="2" charset="2"/>
              </a:rPr>
              <a:t>个子表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ym typeface="Wingdings" pitchFamily="2" charset="2"/>
              </a:rPr>
              <a:t> …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  <a:sym typeface="Wingdings" pitchFamily="2" charset="2"/>
              </a:rPr>
              <a:t>直到：各子表长度≤</a:t>
            </a:r>
            <a:r>
              <a:rPr lang="en-US" altLang="zh-CN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8" name="下箭头 7"/>
          <p:cNvSpPr/>
          <p:nvPr/>
        </p:nvSpPr>
        <p:spPr bwMode="auto">
          <a:xfrm>
            <a:off x="5181600" y="3760791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5334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    </a:t>
            </a:r>
            <a:r>
              <a:rPr lang="en-US" altLang="zh-CN" kern="0" dirty="0" smtClean="0">
                <a:latin typeface="+mn-lt"/>
              </a:rPr>
              <a:t>1. </a:t>
            </a:r>
            <a:r>
              <a:rPr lang="zh-CN" altLang="en-US" kern="0" dirty="0" smtClean="0">
                <a:sym typeface="Wingdings" pitchFamily="2" charset="2"/>
              </a:rPr>
              <a:t>左游历下标：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=0</a:t>
            </a:r>
            <a:r>
              <a:rPr lang="zh-CN" altLang="en-US" kern="0" dirty="0" smtClean="0">
                <a:sym typeface="Wingdings" pitchFamily="2" charset="2"/>
              </a:rPr>
              <a:t>， 右游历下标：</a:t>
            </a:r>
            <a:r>
              <a:rPr lang="en-US" altLang="zh-CN" kern="0" dirty="0" smtClean="0">
                <a:sym typeface="Wingdings" pitchFamily="2" charset="2"/>
              </a:rPr>
              <a:t>j=n-1,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取出分区基准：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temp=R[0]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初始空位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R[0]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：在左表中，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即</a:t>
            </a:r>
            <a:r>
              <a:rPr lang="en-US" altLang="zh-CN" kern="0" dirty="0" smtClean="0">
                <a:solidFill>
                  <a:srgbClr val="008000"/>
                </a:solidFill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008000"/>
                </a:solidFill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 </a:t>
            </a:r>
            <a:endParaRPr lang="en-US" altLang="zh-CN" kern="0" dirty="0" smtClean="0">
              <a:solidFill>
                <a:srgbClr val="008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重复以下两种扫描，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直到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==j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(1) </a:t>
            </a:r>
            <a:r>
              <a:rPr lang="en-US" altLang="zh-CN" b="1" kern="0" dirty="0" smtClean="0">
                <a:latin typeface="+mn-lt"/>
                <a:sym typeface="Wingdings" pitchFamily="2" charset="2"/>
              </a:rPr>
              <a:t>j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向左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 j].key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&lt;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中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，则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++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(2) </a:t>
            </a:r>
            <a:r>
              <a:rPr lang="en-US" altLang="zh-CN" b="1" kern="0" dirty="0" err="1" smtClean="0"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向右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].key </a:t>
            </a:r>
            <a:r>
              <a:rPr lang="en-US" altLang="zh-CN" b="1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&gt;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中，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则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j--</a:t>
            </a: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3.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将“</a:t>
            </a:r>
            <a:r>
              <a:rPr lang="zh-CN" altLang="en-US" kern="0" dirty="0" smtClean="0">
                <a:sym typeface="Wingdings" pitchFamily="2" charset="2"/>
              </a:rPr>
              <a:t>分区基准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”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temp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，放到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空位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中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8763000" y="3429000"/>
            <a:ext cx="228600" cy="19050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400" y="1524000"/>
            <a:ext cx="2514600" cy="1849737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空位置在左，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</a:rPr>
              <a:t>则 </a:t>
            </a:r>
            <a:r>
              <a:rPr lang="en-US" altLang="zh-CN" sz="2600" dirty="0" smtClean="0">
                <a:solidFill>
                  <a:srgbClr val="FFFF00"/>
                </a:solidFill>
              </a:rPr>
              <a:t>j </a:t>
            </a:r>
            <a:r>
              <a:rPr lang="zh-CN" altLang="en-US" sz="2600" dirty="0" smtClean="0">
                <a:solidFill>
                  <a:srgbClr val="FFFF00"/>
                </a:solidFill>
              </a:rPr>
              <a:t>扫描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空位置在右，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</a:rPr>
              <a:t>则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6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扫描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8915401" y="3209498"/>
            <a:ext cx="180000" cy="1210102"/>
          </a:xfrm>
          <a:custGeom>
            <a:avLst/>
            <a:gdLst>
              <a:gd name="connsiteX0" fmla="*/ 0 w 279779"/>
              <a:gd name="connsiteY0" fmla="*/ 1171432 h 1171432"/>
              <a:gd name="connsiteX1" fmla="*/ 272955 w 279779"/>
              <a:gd name="connsiteY1" fmla="*/ 843886 h 1171432"/>
              <a:gd name="connsiteX2" fmla="*/ 40943 w 279779"/>
              <a:gd name="connsiteY2" fmla="*/ 120555 h 1171432"/>
              <a:gd name="connsiteX3" fmla="*/ 68239 w 279779"/>
              <a:gd name="connsiteY3" fmla="*/ 120555 h 117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79" h="1171432">
                <a:moveTo>
                  <a:pt x="0" y="1171432"/>
                </a:moveTo>
                <a:cubicBezTo>
                  <a:pt x="133065" y="1095232"/>
                  <a:pt x="266131" y="1019032"/>
                  <a:pt x="272955" y="843886"/>
                </a:cubicBezTo>
                <a:cubicBezTo>
                  <a:pt x="279779" y="668740"/>
                  <a:pt x="75062" y="241110"/>
                  <a:pt x="40943" y="120555"/>
                </a:cubicBezTo>
                <a:cubicBezTo>
                  <a:pt x="6824" y="0"/>
                  <a:pt x="37531" y="60277"/>
                  <a:pt x="68239" y="120555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3401" y="123720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初始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temp=49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3401" y="18772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0"/>
                <a:gridCol w="611980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14601" y="1247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    ,  38,  65,  97,  76,  13,  27,  49* ]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96613"/>
              </p:ext>
            </p:extLst>
          </p:nvPr>
        </p:nvGraphicFramePr>
        <p:xfrm>
          <a:off x="533400" y="2545080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/>
                <a:gridCol w="611980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27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++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3401" y="32308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/>
                <a:gridCol w="611980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69392"/>
              </p:ext>
            </p:extLst>
          </p:nvPr>
        </p:nvGraphicFramePr>
        <p:xfrm>
          <a:off x="533400" y="3895338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2"/>
                <a:gridCol w="611980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65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j-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-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1" y="4565898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80322"/>
              </p:ext>
            </p:extLst>
          </p:nvPr>
        </p:nvGraphicFramePr>
        <p:xfrm>
          <a:off x="533401" y="5228397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 bwMode="auto">
          <a:xfrm>
            <a:off x="8686800" y="2130258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8686800" y="1313400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237200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63000" y="1977858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43200" y="1313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29718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78486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514600" y="184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    ,  38,  65,  97,  76,  13,  27,  49* ]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 bwMode="auto">
          <a:xfrm>
            <a:off x="2743199" y="191282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2971799" y="2262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7125600" y="22176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2514600" y="25326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65,  97,  76,  13,      ,  49* ]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 bwMode="auto">
          <a:xfrm>
            <a:off x="6934200" y="26238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3657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7125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514600" y="32184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65,  97,  76,  13,      ,  49* ]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 bwMode="auto">
          <a:xfrm>
            <a:off x="6934200" y="33096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43434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71256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2514600" y="390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    ,  97,  76,  13,  65,  49* ]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4114800" y="3962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43434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64770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2514600" y="45720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    ,  97,  76,  13,  65,  49* ]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 bwMode="auto">
          <a:xfrm>
            <a:off x="4114800" y="4630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43434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>
            <a:off x="64770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2514600" y="5275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5334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 animBg="1"/>
      <p:bldP spid="49" grpId="0"/>
      <p:bldP spid="50" grpId="0" animBg="1"/>
      <p:bldP spid="53" grpId="0"/>
      <p:bldP spid="54" grpId="0" animBg="1"/>
      <p:bldP spid="57" grpId="0"/>
      <p:bldP spid="58" grpId="0" animBg="1"/>
      <p:bldP spid="61" grpId="0"/>
      <p:bldP spid="62" grpId="0" animBg="1"/>
      <p:bldP spid="65" grpId="0"/>
      <p:bldP spid="66" grpId="0" animBg="1"/>
      <p:bldP spid="69" grpId="0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 </a:t>
            </a:r>
            <a:r>
              <a:rPr lang="zh-CN" altLang="en-US" dirty="0" smtClean="0">
                <a:ea typeface="黑体" pitchFamily="2" charset="-122"/>
              </a:rPr>
              <a:t>交换排序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交换排序，基本思路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将待排序码，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两两比较，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交换</a:t>
            </a:r>
            <a:r>
              <a:rPr lang="zh-CN" altLang="en-US" sz="3000" kern="0" dirty="0" smtClean="0">
                <a:latin typeface="+mn-lt"/>
              </a:rPr>
              <a:t>不满足“顺序要求”的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“偶对”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latin typeface="+mn-lt"/>
              </a:rPr>
              <a:t>直到全部满足。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冒泡排序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快速排序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1" y="1228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移动后，</a:t>
                      </a:r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1" y="1882759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14600" y="1237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1600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2514600" y="1885519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 bwMode="auto">
          <a:xfrm>
            <a:off x="6248400" y="1943719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50292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64770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56612"/>
              </p:ext>
            </p:extLst>
          </p:nvPr>
        </p:nvGraphicFramePr>
        <p:xfrm>
          <a:off x="533400" y="25239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97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j--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5266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    ,  76,  97,  65,  49*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4800600" y="26001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5029199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5791200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533400" y="32097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2514599" y="32124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    ,  76,  97,  65,  49* ]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 bwMode="auto">
          <a:xfrm>
            <a:off x="4800600" y="32859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5029199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5181600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533400" y="3895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放入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49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38982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 bwMode="auto">
          <a:xfrm>
            <a:off x="1295400" y="3956476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433747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433747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下箭头 101"/>
          <p:cNvSpPr/>
          <p:nvPr/>
        </p:nvSpPr>
        <p:spPr bwMode="auto">
          <a:xfrm>
            <a:off x="3429000" y="4413676"/>
            <a:ext cx="3810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3" name="下箭头 102"/>
          <p:cNvSpPr/>
          <p:nvPr/>
        </p:nvSpPr>
        <p:spPr bwMode="auto">
          <a:xfrm>
            <a:off x="6705600" y="4413676"/>
            <a:ext cx="381000" cy="3048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743200" y="4718476"/>
            <a:ext cx="2031325" cy="1352422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在此区间内，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快速排序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715000" y="4718476"/>
            <a:ext cx="2514600" cy="1352422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在此区间内，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快速排序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04800" y="4705491"/>
            <a:ext cx="2362200" cy="13905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设上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级区间，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下标范围：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[left]……[right]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743200" y="5556676"/>
            <a:ext cx="1798890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[left]….[i-1]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791200" y="5556676"/>
            <a:ext cx="2085827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[i+1]….[right]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4800600" y="3886200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8" grpId="0"/>
      <p:bldP spid="79" grpId="0" animBg="1"/>
      <p:bldP spid="83" grpId="0"/>
      <p:bldP spid="84" grpId="0" animBg="1"/>
      <p:bldP spid="88" grpId="0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533400"/>
            <a:ext cx="88392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l,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r)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if( l &gt;= r)   return;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=l,  j=r;    temp=data[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 != j)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&amp;&amp;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</a:rPr>
              <a:t>&gt;=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 smtClean="0">
                <a:latin typeface="+mn-lt"/>
              </a:rPr>
              <a:t>)   j--;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) 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++] =data[ j];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&amp;&amp;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data[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</a:rPr>
              <a:t>&lt;=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 smtClean="0">
                <a:latin typeface="+mn-lt"/>
              </a:rPr>
              <a:t>) 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)  data[ j--] 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 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}</a:t>
            </a:r>
            <a:r>
              <a:rPr lang="en-US" altLang="zh-CN" kern="0" dirty="0" smtClean="0">
                <a:latin typeface="+mn-lt"/>
              </a:rPr>
              <a:t>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data[</a:t>
            </a:r>
            <a:r>
              <a:rPr lang="en-US" altLang="zh-CN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]=temp;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l, i-1);  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i+1, r);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09508" y="2774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{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650" y="1933069"/>
            <a:ext cx="257795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//temp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：分区基准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7800" y="342900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data[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]=data[ j];  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++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7800" y="443673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data[ j]=data[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];  j--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0800" y="2390269"/>
            <a:ext cx="459613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//1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趟快排，为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temp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寻找最终位置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5200" y="1018669"/>
            <a:ext cx="158569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递归出口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172200" y="990600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7696200" y="2895600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 j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向左扫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2400" y="3941802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 </a:t>
            </a:r>
            <a:r>
              <a:rPr lang="en-US" altLang="zh-CN" sz="2400" kern="0" dirty="0" err="1" smtClean="0">
                <a:solidFill>
                  <a:srgbClr val="C00000"/>
                </a:solidFill>
              </a:rPr>
              <a:t>i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向右扫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6" grpId="0"/>
      <p:bldP spid="19" grpId="0"/>
      <p:bldP spid="2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304801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12219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16611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16611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276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718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4419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599" y="19605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38,      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743200" y="23997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5562600" y="23997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1910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36576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4419600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04800" y="26376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2514598" y="264038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    ,  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2743199" y="307958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5562599" y="307958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3429000" y="26610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3657599" y="30948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810000" y="3100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34290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34317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</a:t>
            </a:r>
            <a:r>
              <a:rPr lang="en-US" altLang="zh-CN" dirty="0" smtClean="0">
                <a:solidFill>
                  <a:srgbClr val="FF0000"/>
                </a:solidFill>
              </a:rPr>
              <a:t>27,</a:t>
            </a:r>
            <a:r>
              <a:rPr lang="en-US" altLang="zh-CN" dirty="0" smtClean="0"/>
              <a:t>  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2743199" y="387096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5562599" y="38709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114800" y="388620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04800" y="4198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2514598" y="4201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</a:t>
            </a:r>
            <a:r>
              <a:rPr lang="en-US" altLang="zh-CN" dirty="0" smtClean="0"/>
              <a:t>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5562599" y="4640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4114800" y="465562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28956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30480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>
            <a:off x="43434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>
            <a:off x="44958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04800" y="4960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2514598" y="4963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5562599" y="5402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49" grpId="0"/>
      <p:bldP spid="52" grpId="0" animBg="1"/>
      <p:bldP spid="58" grpId="0"/>
      <p:bldP spid="55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12266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1229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76,  97,  65,  49* ]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5562599" y="16685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57912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7848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2514600" y="1972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97,  65,       ]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 bwMode="auto">
          <a:xfrm>
            <a:off x="77214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5562600" y="2407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65532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7848601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304800" y="2719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734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    ,  65,  97 ]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6324600" y="2743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5562599" y="3169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6553199" y="3177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7315200" y="3153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304800" y="3481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2514599" y="349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    ,  97 ]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 bwMode="auto">
          <a:xfrm>
            <a:off x="7035600" y="3505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>
            <a:off x="5562599" y="3931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162800" y="3924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7315200" y="3915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4258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4273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47244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47244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8" grpId="0"/>
      <p:bldP spid="79" grpId="0" animBg="1"/>
      <p:bldP spid="84" grpId="0"/>
      <p:bldP spid="85" grpId="0" animBg="1"/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123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16848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16848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7150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66294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8686800" y="1981200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8763000" y="1828800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304800" y="1975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2514600" y="19668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       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5486401" y="2417426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772401" y="24174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5544001" y="19926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7150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58674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04800" y="2737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2514599" y="27522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</a:t>
            </a:r>
            <a:r>
              <a:rPr lang="en-US" altLang="zh-CN" dirty="0" smtClean="0"/>
              <a:t>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7772400" y="32028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6324600" y="3217826"/>
            <a:ext cx="609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304800" y="3473224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矩形 92"/>
          <p:cNvSpPr/>
          <p:nvPr/>
        </p:nvSpPr>
        <p:spPr>
          <a:xfrm>
            <a:off x="2514599" y="3488224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65,  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7772400" y="3938824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304800" y="420360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矩形 100"/>
          <p:cNvSpPr/>
          <p:nvPr/>
        </p:nvSpPr>
        <p:spPr>
          <a:xfrm>
            <a:off x="2514599" y="421860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65,  76,  97 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 animBg="1"/>
      <p:bldP spid="52" grpId="0"/>
      <p:bldP spid="93" grpId="0"/>
      <p:bldP spid="1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复杂度分析</a:t>
            </a:r>
            <a:r>
              <a:rPr lang="en-US" altLang="zh-CN" kern="0" dirty="0" smtClean="0">
                <a:latin typeface="+mn-lt"/>
              </a:rPr>
              <a:t> -- </a:t>
            </a:r>
            <a:r>
              <a:rPr lang="zh-CN" altLang="en-US" kern="0" dirty="0" smtClean="0">
                <a:latin typeface="+mn-lt"/>
              </a:rPr>
              <a:t>比较次数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</a:t>
            </a:r>
            <a:r>
              <a:rPr lang="zh-CN" altLang="en-US" kern="0" dirty="0" smtClean="0">
                <a:latin typeface="+mn-lt"/>
              </a:rPr>
              <a:t>每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趟，“待排序列”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等长的两个子表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      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C(n) ≤ n+2C(n/2)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b="1" kern="0" dirty="0" smtClean="0">
                <a:sym typeface="Wingdings" pitchFamily="2" charset="2"/>
              </a:rPr>
              <a:t>… </a:t>
            </a:r>
            <a:r>
              <a:rPr lang="en-US" altLang="zh-CN" kern="0" dirty="0" smtClean="0">
                <a:sym typeface="Wingdings" pitchFamily="2" charset="2"/>
              </a:rPr>
              <a:t>≈</a:t>
            </a:r>
            <a:r>
              <a:rPr lang="en-US" altLang="zh-CN" i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(nlog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n)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最坏情况</a:t>
            </a:r>
            <a:endParaRPr lang="en-US" altLang="zh-CN" kern="0" dirty="0" smtClean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待排序记录，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已排好序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左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or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右子表长度为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0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 err="1" smtClean="0">
                <a:sym typeface="Wingdings" pitchFamily="2" charset="2"/>
              </a:rPr>
              <a:t>C</a:t>
            </a:r>
            <a:r>
              <a:rPr lang="en-US" altLang="zh-CN" b="1" kern="0" baseline="-25000" dirty="0" err="1" smtClean="0">
                <a:sym typeface="Wingdings" pitchFamily="2" charset="2"/>
              </a:rPr>
              <a:t>max</a:t>
            </a:r>
            <a:r>
              <a:rPr lang="en-US" altLang="zh-CN" kern="0" dirty="0" smtClean="0">
                <a:sym typeface="Wingdings" pitchFamily="2" charset="2"/>
              </a:rPr>
              <a:t>=(n-1)+(n-2)+…+1 ≈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O(n</a:t>
            </a:r>
            <a:r>
              <a:rPr lang="en-US" altLang="zh-CN" b="1" kern="0" baseline="3000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)</a:t>
            </a: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7800" y="1534180"/>
            <a:ext cx="3886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交换次数 ≤ 比较次数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400" y="5410200"/>
            <a:ext cx="5943600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正序； 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反序； 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都相等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276600" y="4648200"/>
            <a:ext cx="0" cy="7620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是否稳定？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不稳定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72</a:t>
            </a:r>
            <a:r>
              <a:rPr lang="zh-CN" altLang="en-US" sz="3000" kern="0" dirty="0" smtClean="0">
                <a:latin typeface="+mn-lt"/>
              </a:rPr>
              <a:t>， 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， 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*，快速排序，结果？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49</a:t>
            </a:r>
            <a:r>
              <a:rPr lang="zh-CN" altLang="en-US" sz="3000" kern="0" dirty="0" smtClean="0">
                <a:latin typeface="+mn-lt"/>
              </a:rPr>
              <a:t>*，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en-US" altLang="zh-CN" sz="3000" kern="0" dirty="0" smtClean="0">
                <a:latin typeface="+mn-lt"/>
              </a:rPr>
              <a:t>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冒泡排序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，稳定</a:t>
            </a:r>
            <a:r>
              <a:rPr lang="zh-CN" altLang="en-US" sz="3000" kern="0" dirty="0" smtClean="0"/>
              <a:t>，最好、最坏情况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快速排序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不稳定，</a:t>
            </a:r>
            <a:r>
              <a:rPr lang="zh-CN" altLang="en-US" sz="3000" kern="0" dirty="0" smtClean="0">
                <a:latin typeface="+mn-lt"/>
              </a:rPr>
              <a:t>最好、最坏情况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BB0"/>
                </a:solidFill>
                <a:latin typeface="+mn-lt"/>
              </a:rPr>
              <a:t>--  </a:t>
            </a:r>
            <a:r>
              <a:rPr lang="zh-CN" altLang="en-US" sz="3200" kern="0" dirty="0" smtClean="0">
                <a:solidFill>
                  <a:srgbClr val="003BB0"/>
                </a:solidFill>
                <a:latin typeface="+mn-lt"/>
              </a:rPr>
              <a:t>复</a:t>
            </a:r>
            <a:r>
              <a:rPr lang="zh-CN" altLang="en-US" sz="3200" kern="0" dirty="0" smtClean="0">
                <a:solidFill>
                  <a:srgbClr val="003BB0"/>
                </a:solidFill>
                <a:latin typeface="+mn-lt"/>
              </a:rPr>
              <a:t>习题</a:t>
            </a:r>
            <a:r>
              <a:rPr lang="en-US" altLang="zh-CN" sz="3200" kern="0" dirty="0" smtClean="0">
                <a:solidFill>
                  <a:srgbClr val="003BB0"/>
                </a:solidFill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冒泡排序的各趟运行结果、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第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趟快速排序过程</a:t>
            </a:r>
            <a:r>
              <a:rPr lang="zh-CN" altLang="en-US" sz="3200" kern="0" dirty="0" smtClean="0"/>
              <a:t>。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BB0"/>
                </a:solidFill>
                <a:latin typeface="+mn-lt"/>
              </a:rPr>
              <a:t>-- </a:t>
            </a:r>
            <a:r>
              <a:rPr lang="zh-CN" altLang="en-US" sz="3200" dirty="0" smtClean="0">
                <a:solidFill>
                  <a:srgbClr val="003BB0"/>
                </a:solidFill>
              </a:rPr>
              <a:t>通</a:t>
            </a:r>
            <a:r>
              <a:rPr lang="zh-CN" altLang="en-US" sz="3200" dirty="0">
                <a:solidFill>
                  <a:srgbClr val="003BB0"/>
                </a:solidFill>
              </a:rPr>
              <a:t>过修改快速排序算法，</a:t>
            </a:r>
            <a:r>
              <a:rPr lang="zh-CN" altLang="en-US" sz="3200" dirty="0"/>
              <a:t>给出一种新的求解</a:t>
            </a:r>
            <a:r>
              <a:rPr lang="en-US" altLang="zh-CN" sz="3200" dirty="0"/>
              <a:t>Top K</a:t>
            </a:r>
            <a:r>
              <a:rPr lang="zh-CN" altLang="en-US" sz="3200" dirty="0"/>
              <a:t>问题的算法，并将其与上次作业的算法进行比较。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（“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交换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”后）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≤k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 smtClean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 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（“交换”后） 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en-US" altLang="zh-CN" b="1" kern="0" dirty="0" smtClean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 smtClean="0">
                <a:sym typeface="Wingdings" pitchFamily="2" charset="2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sym typeface="Wingdings" pitchFamily="2" charset="2"/>
              </a:rPr>
              <a:t>n-2.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 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（“交换”后） 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391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n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record[n-1]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  <p:sp>
        <p:nvSpPr>
          <p:cNvPr id="9" name="矩形 8"/>
          <p:cNvSpPr/>
          <p:nvPr/>
        </p:nvSpPr>
        <p:spPr bwMode="auto">
          <a:xfrm>
            <a:off x="5943600" y="4697409"/>
            <a:ext cx="3200400" cy="1698927"/>
          </a:xfrm>
          <a:prstGeom prst="rect">
            <a:avLst/>
          </a:prstGeom>
          <a:solidFill>
            <a:srgbClr val="004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k0,k1</a:t>
            </a:r>
            <a:r>
              <a:rPr lang="zh-CN" altLang="en-US" sz="2400" dirty="0" smtClean="0">
                <a:solidFill>
                  <a:schemeClr val="bg1"/>
                </a:solidFill>
              </a:rPr>
              <a:t>的大小关系，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</a:rPr>
              <a:t>有保证吗？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7922" y="5791200"/>
            <a:ext cx="1258678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rgbClr val="FFC000"/>
                </a:solidFill>
              </a:rPr>
              <a:t>-- </a:t>
            </a:r>
            <a:r>
              <a:rPr lang="zh-CN" altLang="en-US" sz="2600" dirty="0" smtClean="0">
                <a:solidFill>
                  <a:srgbClr val="FFC000"/>
                </a:solidFill>
              </a:rPr>
              <a:t>没有</a:t>
            </a:r>
            <a:endParaRPr lang="zh-CN" altLang="en-US" sz="2600" dirty="0"/>
          </a:p>
        </p:txBody>
      </p:sp>
      <p:sp>
        <p:nvSpPr>
          <p:cNvPr id="13" name="矩形 6"/>
          <p:cNvSpPr/>
          <p:nvPr/>
        </p:nvSpPr>
        <p:spPr>
          <a:xfrm>
            <a:off x="8229600" y="2193429"/>
            <a:ext cx="914400" cy="1692771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</a:rPr>
              <a:t>共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n-1</a:t>
            </a:r>
            <a:r>
              <a:rPr lang="zh-CN" altLang="en-US" sz="2600" dirty="0" smtClean="0">
                <a:solidFill>
                  <a:srgbClr val="FFFF00"/>
                </a:solidFill>
              </a:rPr>
              <a:t>次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</a:rPr>
              <a:t>比较</a:t>
            </a:r>
            <a:endParaRPr lang="en-US" altLang="zh-CN" sz="2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0" grpId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 smtClean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en-US" altLang="zh-CN" b="1" kern="0" dirty="0" smtClean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 smtClean="0">
                <a:sym typeface="Wingdings" pitchFamily="2" charset="2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sym typeface="Wingdings" pitchFamily="2" charset="2"/>
              </a:rPr>
              <a:t>n-3.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n-3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n-2</a:t>
            </a:r>
            <a:endParaRPr lang="en-US" altLang="zh-CN" b="1" kern="0" baseline="-2500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924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record[n-2]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  <p:sp>
        <p:nvSpPr>
          <p:cNvPr id="9" name="矩形 6"/>
          <p:cNvSpPr/>
          <p:nvPr/>
        </p:nvSpPr>
        <p:spPr>
          <a:xfrm>
            <a:off x="8229600" y="2193429"/>
            <a:ext cx="914400" cy="1692771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</a:rPr>
              <a:t>共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n-2</a:t>
            </a:r>
            <a:r>
              <a:rPr lang="zh-CN" altLang="en-US" sz="2600" dirty="0" smtClean="0">
                <a:solidFill>
                  <a:srgbClr val="FFFF00"/>
                </a:solidFill>
              </a:rPr>
              <a:t>次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</a:rPr>
              <a:t>比较</a:t>
            </a:r>
            <a:endParaRPr lang="en-US" altLang="zh-CN" sz="2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n-1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9800" y="1676400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record[1]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  <p:sp>
        <p:nvSpPr>
          <p:cNvPr id="9" name="下箭头 8"/>
          <p:cNvSpPr/>
          <p:nvPr/>
        </p:nvSpPr>
        <p:spPr bwMode="auto">
          <a:xfrm>
            <a:off x="3886200" y="3352800"/>
            <a:ext cx="533400" cy="5334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0" y="3866007"/>
            <a:ext cx="8001000" cy="1772793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趟冒泡：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0000CC"/>
                </a:solidFill>
              </a:rPr>
              <a:t>相邻</a:t>
            </a:r>
            <a:r>
              <a:rPr lang="zh-CN" altLang="en-US" dirty="0" smtClean="0"/>
              <a:t>记录的比较，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使得：较大的记录，向后移动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          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200" y="5007858"/>
            <a:ext cx="601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从而</a:t>
            </a:r>
            <a:r>
              <a:rPr lang="zh-CN" altLang="en-US" dirty="0" smtClean="0"/>
              <a:t>：</a:t>
            </a:r>
            <a:r>
              <a:rPr lang="zh-CN" altLang="en-US" dirty="0"/>
              <a:t>待排序</a:t>
            </a:r>
            <a:r>
              <a:rPr lang="zh-CN" altLang="en-US" dirty="0" smtClean="0"/>
              <a:t>组</a:t>
            </a:r>
            <a:r>
              <a:rPr lang="zh-CN" altLang="en-US" dirty="0" smtClean="0"/>
              <a:t>内</a:t>
            </a:r>
            <a:r>
              <a:rPr lang="zh-CN" altLang="en-US" dirty="0" smtClean="0">
                <a:solidFill>
                  <a:srgbClr val="0000CC"/>
                </a:solidFill>
              </a:rPr>
              <a:t>最大记录</a:t>
            </a:r>
            <a:r>
              <a:rPr lang="zh-CN" altLang="en-US" dirty="0" smtClean="0"/>
              <a:t>，靠</a:t>
            </a:r>
            <a:r>
              <a:rPr lang="zh-CN" altLang="en-US" dirty="0" smtClean="0">
                <a:solidFill>
                  <a:srgbClr val="0000CC"/>
                </a:solidFill>
              </a:rPr>
              <a:t>最右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229600" y="2193429"/>
            <a:ext cx="914400" cy="1692771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</a:rPr>
              <a:t>共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</a:rPr>
              <a:t>次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</a:rPr>
              <a:t>比较</a:t>
            </a:r>
            <a:endParaRPr lang="en-US" altLang="zh-CN" sz="2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9201" y="168658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49, 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9201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38, 49,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219201" y="28194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97, 76, 13, 27, 49*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04800" y="58358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219201" y="3450342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97, 76, 13, 27, 49*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219201" y="401529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</a:t>
            </a:r>
            <a:r>
              <a:rPr lang="en-US" altLang="zh-CN" dirty="0" smtClean="0">
                <a:solidFill>
                  <a:srgbClr val="990099"/>
                </a:solidFill>
              </a:rPr>
              <a:t>76, 97</a:t>
            </a:r>
            <a:r>
              <a:rPr lang="en-US" altLang="zh-CN" dirty="0" smtClean="0"/>
              <a:t>, 13, 27, 49*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1219201" y="4616742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</a:t>
            </a:r>
            <a:r>
              <a:rPr lang="en-US" altLang="zh-CN" dirty="0" smtClean="0">
                <a:solidFill>
                  <a:srgbClr val="990099"/>
                </a:solidFill>
              </a:rPr>
              <a:t>13, 97</a:t>
            </a:r>
            <a:r>
              <a:rPr lang="en-US" altLang="zh-CN" dirty="0" smtClean="0"/>
              <a:t>, 27, 49*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219201" y="5181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</a:t>
            </a:r>
            <a:r>
              <a:rPr lang="en-US" altLang="zh-CN" dirty="0" smtClean="0">
                <a:solidFill>
                  <a:srgbClr val="990099"/>
                </a:solidFill>
              </a:rPr>
              <a:t>27, 97</a:t>
            </a:r>
            <a:r>
              <a:rPr lang="en-US" altLang="zh-CN" dirty="0" smtClean="0"/>
              <a:t>, 49*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029201" y="55626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457201" y="54630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219201" y="57912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</a:t>
            </a:r>
            <a:r>
              <a:rPr lang="en-US" altLang="zh-CN" dirty="0" smtClean="0">
                <a:solidFill>
                  <a:srgbClr val="990099"/>
                </a:solidFill>
              </a:rPr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n-2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2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n-3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19200" y="1631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</a:t>
            </a:r>
            <a:r>
              <a:rPr lang="en-US" altLang="zh-CN" dirty="0" smtClean="0">
                <a:solidFill>
                  <a:srgbClr val="990099"/>
                </a:solidFill>
              </a:rPr>
              <a:t>13, 76,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</a:t>
            </a:r>
            <a:r>
              <a:rPr lang="en-US" altLang="zh-CN" dirty="0" smtClean="0">
                <a:solidFill>
                  <a:srgbClr val="990099"/>
                </a:solidFill>
              </a:rPr>
              <a:t>27, 76, </a:t>
            </a:r>
            <a:r>
              <a:rPr lang="en-US" altLang="zh-CN" dirty="0" smtClean="0"/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19200" y="5236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</a:t>
            </a:r>
            <a:r>
              <a:rPr lang="en-US" altLang="zh-CN" dirty="0" smtClean="0">
                <a:solidFill>
                  <a:srgbClr val="990099"/>
                </a:solidFill>
              </a:rPr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3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n-4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</a:t>
            </a:r>
            <a:r>
              <a:rPr lang="en-US" altLang="zh-CN" dirty="0" smtClean="0">
                <a:solidFill>
                  <a:srgbClr val="990099"/>
                </a:solidFill>
              </a:rPr>
              <a:t>13, 65,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19200" y="4038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</a:t>
            </a:r>
            <a:r>
              <a:rPr lang="en-US" altLang="zh-CN" dirty="0" smtClean="0">
                <a:solidFill>
                  <a:srgbClr val="990099"/>
                </a:solidFill>
              </a:rPr>
              <a:t>27, 65,</a:t>
            </a:r>
            <a:r>
              <a:rPr lang="en-US" altLang="zh-CN" dirty="0" smtClean="0"/>
              <a:t>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</a:t>
            </a:r>
            <a:r>
              <a:rPr lang="en-US" altLang="zh-CN" dirty="0" smtClean="0">
                <a:solidFill>
                  <a:srgbClr val="990099"/>
                </a:solidFill>
              </a:rPr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2" grpId="0"/>
      <p:bldP spid="46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4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n-5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9200" y="2826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</a:t>
            </a:r>
            <a:r>
              <a:rPr lang="en-US" altLang="zh-CN" dirty="0" smtClean="0">
                <a:solidFill>
                  <a:srgbClr val="990099"/>
                </a:solidFill>
              </a:rPr>
              <a:t>13, 49,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</a:t>
            </a:r>
            <a:r>
              <a:rPr lang="en-US" altLang="zh-CN" dirty="0" smtClean="0">
                <a:solidFill>
                  <a:srgbClr val="990099"/>
                </a:solidFill>
              </a:rPr>
              <a:t>27, 49, </a:t>
            </a:r>
            <a:r>
              <a:rPr lang="en-US" altLang="zh-CN" dirty="0" smtClean="0"/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971800" y="3429000"/>
            <a:ext cx="12954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48"/>
          <p:cNvSpPr>
            <a:spLocks noChangeArrowheads="1"/>
          </p:cNvSpPr>
          <p:nvPr/>
        </p:nvSpPr>
        <p:spPr bwMode="auto">
          <a:xfrm>
            <a:off x="6019800" y="4267200"/>
            <a:ext cx="3124200" cy="932563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600" dirty="0" smtClean="0">
                <a:ea typeface="黑体" pitchFamily="49" charset="-122"/>
              </a:rPr>
              <a:t>注意：</a:t>
            </a:r>
            <a:r>
              <a:rPr lang="en-US" altLang="zh-CN" sz="2600" dirty="0" smtClean="0">
                <a:ea typeface="黑体" pitchFamily="49" charset="-122"/>
              </a:rPr>
              <a:t>==</a:t>
            </a:r>
            <a:r>
              <a:rPr lang="zh-CN" altLang="en-US" sz="2600" dirty="0" smtClean="0">
                <a:ea typeface="黑体" pitchFamily="49" charset="-122"/>
              </a:rPr>
              <a:t>发生时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600" dirty="0" smtClean="0">
                <a:ea typeface="黑体" pitchFamily="49" charset="-122"/>
              </a:rPr>
              <a:t>           </a:t>
            </a:r>
            <a:r>
              <a:rPr lang="zh-CN" altLang="en-US" sz="2600" dirty="0" smtClean="0">
                <a:ea typeface="黑体" pitchFamily="49" charset="-122"/>
              </a:rPr>
              <a:t>不交换</a:t>
            </a:r>
            <a:endParaRPr lang="en-US" altLang="zh-CN" sz="2600" dirty="0" smtClean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19800" y="5181600"/>
            <a:ext cx="3124200" cy="532453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0" grpId="0"/>
      <p:bldP spid="31" grpId="0"/>
      <p:bldP spid="32" grpId="0"/>
      <p:bldP spid="44" grpId="0"/>
      <p:bldP spid="47" grpId="0" animBg="1"/>
      <p:bldP spid="51" grpId="0" animBg="1"/>
      <p:bldP spid="5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17625</TotalTime>
  <Words>3837</Words>
  <Application>Microsoft Office PowerPoint</Application>
  <PresentationFormat>On-screen Show (4:3)</PresentationFormat>
  <Paragraphs>448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默认设计模板</vt:lpstr>
      <vt:lpstr>PowerPoint Presentation</vt:lpstr>
      <vt:lpstr>8.4 交换排序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PowerPoint Presentation</vt:lpstr>
      <vt:lpstr>8.4.1 冒泡排序</vt:lpstr>
      <vt:lpstr>8.4.2 快速排序</vt:lpstr>
      <vt:lpstr>8.4.2 快速排序</vt:lpstr>
      <vt:lpstr>PowerPoint Presentation</vt:lpstr>
      <vt:lpstr>PowerPoint Presentation</vt:lpstr>
      <vt:lpstr>PowerPoint Presentation</vt:lpstr>
      <vt:lpstr>8.4.2 快速排序</vt:lpstr>
      <vt:lpstr>PowerPoint Presentation</vt:lpstr>
      <vt:lpstr>PowerPoint Presentation</vt:lpstr>
      <vt:lpstr>PowerPoint Presentation</vt:lpstr>
      <vt:lpstr>PowerPoint Presentation</vt:lpstr>
      <vt:lpstr>8.4.2 快速排序</vt:lpstr>
      <vt:lpstr>8.4.2 快速排序</vt:lpstr>
      <vt:lpstr>小 结</vt:lpstr>
      <vt:lpstr>作 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yanfang</cp:lastModifiedBy>
  <cp:revision>3209</cp:revision>
  <cp:lastPrinted>1601-01-01T00:00:00Z</cp:lastPrinted>
  <dcterms:created xsi:type="dcterms:W3CDTF">1601-01-01T00:00:00Z</dcterms:created>
  <dcterms:modified xsi:type="dcterms:W3CDTF">2021-06-09T14:26:27Z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