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353" r:id="rId4"/>
    <p:sldId id="260" r:id="rId5"/>
    <p:sldId id="379" r:id="rId6"/>
    <p:sldId id="380" r:id="rId7"/>
    <p:sldId id="381" r:id="rId8"/>
    <p:sldId id="357" r:id="rId9"/>
    <p:sldId id="382" r:id="rId10"/>
    <p:sldId id="401" r:id="rId11"/>
    <p:sldId id="400" r:id="rId12"/>
    <p:sldId id="383" r:id="rId13"/>
    <p:sldId id="386" r:id="rId14"/>
    <p:sldId id="384" r:id="rId15"/>
    <p:sldId id="385" r:id="rId16"/>
    <p:sldId id="363" r:id="rId17"/>
    <p:sldId id="388" r:id="rId18"/>
    <p:sldId id="389" r:id="rId19"/>
    <p:sldId id="390" r:id="rId20"/>
    <p:sldId id="362" r:id="rId21"/>
    <p:sldId id="391" r:id="rId22"/>
    <p:sldId id="392" r:id="rId23"/>
    <p:sldId id="365" r:id="rId24"/>
    <p:sldId id="394" r:id="rId25"/>
    <p:sldId id="367" r:id="rId26"/>
    <p:sldId id="395" r:id="rId27"/>
    <p:sldId id="396" r:id="rId28"/>
    <p:sldId id="374" r:id="rId29"/>
    <p:sldId id="397" r:id="rId30"/>
    <p:sldId id="398" r:id="rId31"/>
    <p:sldId id="378" r:id="rId32"/>
    <p:sldId id="375" r:id="rId33"/>
    <p:sldId id="399" r:id="rId3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37B20"/>
    <a:srgbClr val="FFF0C1"/>
    <a:srgbClr val="FFFFB7"/>
    <a:srgbClr val="CFFBBD"/>
    <a:srgbClr val="C7F0B6"/>
    <a:srgbClr val="C2FFA3"/>
    <a:srgbClr val="005782"/>
    <a:srgbClr val="026219"/>
    <a:srgbClr val="C5FA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86" autoAdjust="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5329-A10B-4E6C-94DC-06C610B430D7}" type="datetimeFigureOut">
              <a:rPr lang="zh-CN" altLang="en-US" smtClean="0"/>
              <a:pPr/>
              <a:t>2021-3-15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E8EC-137B-4F67-A915-2B081E26E9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E8EC-137B-4F67-A915-2B081E26E94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E8EC-137B-4F67-A915-2B081E26E94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FB953-178E-49A5-B422-CFAEF391D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0710A-FC53-4E07-9236-C63DD75FE2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42553-FB07-4662-9157-8E6920287C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BDD2D8D-25AD-4FEC-A588-7CC384E508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9D8C2-8812-4DC4-A6DC-22EA8CFCD2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28FAF-E0BA-4BA8-B522-7ADC29B973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96D32-2B2F-4A59-846E-2E85FBEDEE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D6867-B6D1-45D8-ABC4-1962E980D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72D7D-1669-48C4-8256-B0E9B577C6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BCD70-E055-4762-B886-27810401F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2009-91B0-472C-9FD4-E22825080A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0AE2E-6E75-4F6A-A014-339F2CE5E1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7D21761D-0E6E-4F74-A5A7-2C8DA9241C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4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讲：循环链表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循环单链表上的操作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838200" y="2286000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判断循环单链表是否为空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13"/>
          <p:cNvSpPr txBox="1">
            <a:spLocks noChangeArrowheads="1"/>
          </p:cNvSpPr>
          <p:nvPr/>
        </p:nvSpPr>
        <p:spPr bwMode="auto">
          <a:xfrm>
            <a:off x="8382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3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. </a:t>
            </a:r>
            <a:r>
              <a:rPr lang="zh-CN" altLang="en-US" sz="3200" kern="0" dirty="0" smtClean="0">
                <a:latin typeface="+mn-lt"/>
              </a:rPr>
              <a:t>在空表中插入结点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0" name="Rectangle 13"/>
          <p:cNvSpPr txBox="1">
            <a:spLocks noChangeArrowheads="1"/>
          </p:cNvSpPr>
          <p:nvPr/>
        </p:nvSpPr>
        <p:spPr bwMode="auto">
          <a:xfrm>
            <a:off x="838200" y="1371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1. </a:t>
            </a:r>
            <a:r>
              <a:rPr lang="zh-CN" altLang="en-US" sz="3200" kern="0" dirty="0" smtClean="0">
                <a:latin typeface="+mn-lt"/>
              </a:rPr>
              <a:t>创建空表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689725" y="3343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6232525" y="3343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6499225" y="3657599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216650" y="2438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6333332" y="31583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838200" y="23622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2)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为头结点申请空间；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13"/>
          <p:cNvSpPr txBox="1">
            <a:spLocks noChangeArrowheads="1"/>
          </p:cNvSpPr>
          <p:nvPr/>
        </p:nvSpPr>
        <p:spPr bwMode="auto">
          <a:xfrm>
            <a:off x="838200" y="3352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3)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设置头结点的指针域；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0" name="Rectangle 13"/>
          <p:cNvSpPr txBox="1">
            <a:spLocks noChangeArrowheads="1"/>
          </p:cNvSpPr>
          <p:nvPr/>
        </p:nvSpPr>
        <p:spPr bwMode="auto">
          <a:xfrm>
            <a:off x="838200" y="1447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1)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声明指向链表的（头或尾）指针；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8" grpId="0" animBg="1"/>
      <p:bldP spid="16" grpId="0" build="p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 txBox="1">
            <a:spLocks noChangeArrowheads="1"/>
          </p:cNvSpPr>
          <p:nvPr/>
        </p:nvSpPr>
        <p:spPr bwMode="auto">
          <a:xfrm>
            <a:off x="457200" y="41148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3" name="Rectangle 6"/>
          <p:cNvSpPr txBox="1">
            <a:spLocks noChangeArrowheads="1"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kern="0" dirty="0" smtClean="0">
                <a:solidFill>
                  <a:srgbClr val="006600"/>
                </a:solidFill>
                <a:latin typeface="+mn-lt"/>
              </a:rPr>
              <a:t>返回链表指针</a:t>
            </a:r>
            <a:endParaRPr lang="en-US" altLang="zh-CN" kern="0" dirty="0" smtClean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299325" y="525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6842125" y="5253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7108825" y="5566836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826250" y="4347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6942932" y="5067569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6"/>
          <p:cNvSpPr txBox="1">
            <a:spLocks noChangeArrowheads="1"/>
          </p:cNvSpPr>
          <p:nvPr/>
        </p:nvSpPr>
        <p:spPr bwMode="auto">
          <a:xfrm>
            <a:off x="457200" y="10668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createNullcList_link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" name="Rectangle 6"/>
          <p:cNvSpPr txBox="1">
            <a:spLocks noChangeArrowheads="1"/>
          </p:cNvSpPr>
          <p:nvPr/>
        </p:nvSpPr>
        <p:spPr bwMode="auto">
          <a:xfrm>
            <a:off x="457200" y="16764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sz="3200" kern="0" dirty="0" smtClean="0">
                <a:latin typeface="+mn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声明链表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尾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37B2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0" name="Rectangle 6"/>
          <p:cNvSpPr txBox="1">
            <a:spLocks noChangeArrowheads="1"/>
          </p:cNvSpPr>
          <p:nvPr/>
        </p:nvSpPr>
        <p:spPr bwMode="auto">
          <a:xfrm>
            <a:off x="457200" y="22860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51" name="Rectangle 6"/>
          <p:cNvSpPr txBox="1">
            <a:spLocks noChangeArrowheads="1"/>
          </p:cNvSpPr>
          <p:nvPr/>
        </p:nvSpPr>
        <p:spPr bwMode="auto">
          <a:xfrm>
            <a:off x="457200" y="2895600"/>
            <a:ext cx="8686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-&gt;link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</p:txBody>
      </p:sp>
      <p:sp>
        <p:nvSpPr>
          <p:cNvPr id="16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25526" y="2971800"/>
            <a:ext cx="2896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若空间申请成功</a:t>
            </a:r>
            <a:endParaRPr lang="en-US" altLang="zh-CN" kern="0" dirty="0" smtClean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0" grpId="0" animBg="1"/>
      <p:bldP spid="51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 txBox="1">
            <a:spLocks noChangeArrowheads="1"/>
          </p:cNvSpPr>
          <p:nvPr/>
        </p:nvSpPr>
        <p:spPr bwMode="auto">
          <a:xfrm>
            <a:off x="381000" y="1219200"/>
            <a:ext cx="8763000" cy="3505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  <a:ea typeface="+mn-ea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isNullcList_link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</a:t>
            </a:r>
          </a:p>
          <a:p>
            <a:pPr marL="342900" lvl="0" indent="-342900">
              <a:lnSpc>
                <a:spcPct val="16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(</a:t>
            </a:r>
            <a:r>
              <a:rPr lang="en-US" altLang="zh-CN" sz="3200" dirty="0" err="1" smtClean="0">
                <a:solidFill>
                  <a:srgbClr val="C00000"/>
                </a:solidFill>
                <a:ea typeface="宋体" pitchFamily="2" charset="-122"/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-&gt;link == </a:t>
            </a:r>
            <a:r>
              <a:rPr lang="en-US" altLang="zh-CN" sz="3200" dirty="0" err="1" smtClean="0">
                <a:solidFill>
                  <a:srgbClr val="C00000"/>
                </a:solidFill>
                <a:ea typeface="宋体" pitchFamily="2" charset="-122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604125" y="2352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7146925" y="23532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7413625" y="2666999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131050" y="1447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7247732" y="21677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判断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表是否为空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33400" y="3276600"/>
            <a:ext cx="7848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>
                <a:solidFill>
                  <a:srgbClr val="C00000"/>
                </a:solidFill>
              </a:rPr>
              <a:t>link =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-&gt;link;  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33400" y="3886200"/>
            <a:ext cx="7848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</a:t>
            </a:r>
            <a:r>
              <a:rPr lang="en-US" altLang="zh-CN" sz="3200" dirty="0">
                <a:solidFill>
                  <a:srgbClr val="C00000"/>
                </a:solidFill>
              </a:rPr>
              <a:t>link = </a:t>
            </a:r>
            <a:r>
              <a:rPr lang="en-US" altLang="zh-CN" sz="3200" dirty="0" smtClean="0">
                <a:solidFill>
                  <a:srgbClr val="C00000"/>
                </a:solidFill>
              </a:rPr>
              <a:t>p;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33400" y="44958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ea typeface="宋体" pitchFamily="2" charset="-122"/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  <a:ea typeface="宋体" pitchFamily="2" charset="-122"/>
              </a:rPr>
              <a:t> =p;</a:t>
            </a:r>
            <a:endParaRPr lang="en-US" altLang="zh-CN" sz="32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33400" y="1066800"/>
            <a:ext cx="78486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/>
              <a:t>…</a:t>
            </a:r>
            <a:r>
              <a:rPr lang="en-US" altLang="zh-CN" sz="3200" dirty="0" smtClean="0">
                <a:solidFill>
                  <a:srgbClr val="037B20"/>
                </a:solidFill>
              </a:rPr>
              <a:t> </a:t>
            </a: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建空表的一系列操作</a:t>
            </a:r>
            <a:endParaRPr lang="en-US" altLang="zh-CN" dirty="0" smtClean="0">
              <a:solidFill>
                <a:srgbClr val="037B20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p;</a:t>
            </a: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/>
              <a:t>p </a:t>
            </a:r>
            <a:r>
              <a:rPr lang="en-US" altLang="zh-CN" sz="3200" dirty="0"/>
              <a:t>= 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  <a:r>
              <a:rPr lang="en-US" altLang="zh-CN" sz="3200" dirty="0" smtClean="0"/>
              <a:t>));</a:t>
            </a: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ea typeface="宋体" pitchFamily="2" charset="-122"/>
              </a:rPr>
              <a:t>p-&gt;info = x; 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5578475" y="4947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5121275" y="49482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5387975" y="5262036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105400" y="40428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5222082" y="4762769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146925" y="4947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6705600" y="49477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5867400" y="5252512"/>
            <a:ext cx="838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391400" y="41142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7064380" y="4500037"/>
            <a:ext cx="555621" cy="46672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连接符 83"/>
          <p:cNvCxnSpPr>
            <a:endCxn id="36" idx="2"/>
          </p:cNvCxnSpPr>
          <p:nvPr/>
        </p:nvCxnSpPr>
        <p:spPr bwMode="auto">
          <a:xfrm rot="10800000" flipV="1">
            <a:off x="5387976" y="5338236"/>
            <a:ext cx="2079625" cy="224363"/>
          </a:xfrm>
          <a:prstGeom prst="bentConnector4">
            <a:avLst>
              <a:gd name="adj1" fmla="val 275"/>
              <a:gd name="adj2" fmla="val 25746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2133600" y="45720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设置尾指针</a:t>
            </a:r>
            <a:endParaRPr lang="zh-CN" altLang="en-US" dirty="0"/>
          </a:p>
        </p:txBody>
      </p:sp>
      <p:sp>
        <p:nvSpPr>
          <p:cNvPr id="2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空表中插入结点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6000" y="16764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建立新结点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42053" y="34076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新结点加入链表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24200" y="40386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连成环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4662E-6 L 0.16666 -1.6466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8141E-6 L 0.1658 -0.0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38" grpId="0" animBg="1"/>
      <p:bldP spid="16" grpId="0" animBg="1"/>
      <p:bldP spid="19" grpId="0" animBg="1"/>
      <p:bldP spid="21" grpId="0" animBg="1"/>
      <p:bldP spid="23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62000" y="1371600"/>
            <a:ext cx="78486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spcBef>
                <a:spcPct val="0"/>
              </a:spcBef>
              <a:buSzPct val="70000"/>
              <a:buNone/>
            </a:pPr>
            <a:r>
              <a:rPr lang="en-US" altLang="zh-CN" sz="3200" kern="0" dirty="0" err="1" smtClean="0">
                <a:solidFill>
                  <a:srgbClr val="003399"/>
                </a:solidFill>
              </a:rPr>
              <a:t>LinkList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clist</a:t>
            </a:r>
            <a:r>
              <a:rPr lang="en-US" altLang="zh-CN" sz="3200" kern="0" dirty="0" smtClean="0"/>
              <a:t>; 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p;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/>
              <a:t>p </a:t>
            </a:r>
            <a:r>
              <a:rPr lang="en-US" altLang="zh-CN" sz="3200" dirty="0"/>
              <a:t>= 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  <a:r>
              <a:rPr lang="en-US" altLang="zh-CN" sz="3200" dirty="0" smtClean="0"/>
              <a:t>))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ea typeface="宋体" pitchFamily="2" charset="-122"/>
              </a:rPr>
              <a:t>p-&gt;info = x; 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715000" y="1514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696200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7254875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239000" y="914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>
            <a:off x="7457284" y="1599410"/>
            <a:ext cx="395288" cy="825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连接符 83"/>
          <p:cNvCxnSpPr>
            <a:endCxn id="19" idx="2"/>
          </p:cNvCxnSpPr>
          <p:nvPr/>
        </p:nvCxnSpPr>
        <p:spPr bwMode="auto">
          <a:xfrm rot="10800000" flipV="1">
            <a:off x="7521575" y="2209798"/>
            <a:ext cx="495302" cy="223839"/>
          </a:xfrm>
          <a:prstGeom prst="bentConnector4">
            <a:avLst>
              <a:gd name="adj1" fmla="val 1034"/>
              <a:gd name="adj2" fmla="val 20212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62000" y="38100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</a:rPr>
              <a:t> = </a:t>
            </a:r>
            <a:r>
              <a:rPr lang="en-US" altLang="zh-CN" sz="3200" dirty="0">
                <a:solidFill>
                  <a:srgbClr val="C00000"/>
                </a:solidFill>
              </a:rPr>
              <a:t>p;  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762000" y="44196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C00000"/>
                </a:solidFill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</a:rPr>
              <a:t>-</a:t>
            </a:r>
            <a:r>
              <a:rPr lang="en-US" altLang="zh-CN" sz="3200" dirty="0">
                <a:solidFill>
                  <a:srgbClr val="C00000"/>
                </a:solidFill>
              </a:rPr>
              <a:t>&gt;link = </a:t>
            </a:r>
            <a:r>
              <a:rPr lang="en-US" altLang="zh-CN" sz="3200" dirty="0" err="1">
                <a:solidFill>
                  <a:srgbClr val="C00000"/>
                </a:solidFill>
              </a:rPr>
              <a:t>clist</a:t>
            </a:r>
            <a:r>
              <a:rPr lang="en-US" altLang="zh-CN" sz="3200" dirty="0" smtClean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无头结点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空表中插入结点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2800" y="14478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声明尾指针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45598" y="20574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建立新结点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62200" y="39410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新结点加入链表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0000" y="45312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设置循环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38" idx="3"/>
            <a:endCxn id="19" idx="1"/>
          </p:cNvCxnSpPr>
          <p:nvPr/>
        </p:nvCxnSpPr>
        <p:spPr bwMode="auto">
          <a:xfrm>
            <a:off x="6492875" y="1821657"/>
            <a:ext cx="7620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6" grpId="0" animBg="1"/>
      <p:bldP spid="19" grpId="0" animBg="1"/>
      <p:bldP spid="21" grpId="0" animBg="1"/>
      <p:bldP spid="34" grpId="0" animBg="1"/>
      <p:bldP spid="40" grpId="0" animBg="1"/>
      <p:bldP spid="20" grpId="1"/>
      <p:bldP spid="23" grpId="1"/>
      <p:bldP spid="25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914400" y="1600200"/>
            <a:ext cx="7086600" cy="25908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void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err="1"/>
              <a:t>NewCircle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p=s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while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(p-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&gt;link!=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q)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p=p-&gt;link;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p-&gt;link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=s;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6096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dirty="0" smtClean="0">
                <a:latin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</a:rPr>
              <a:t>: </a:t>
            </a:r>
            <a:r>
              <a:rPr lang="zh-CN" altLang="en-US" dirty="0" smtClean="0">
                <a:latin typeface="黑体" pitchFamily="2" charset="-122"/>
              </a:rPr>
              <a:t>指针</a:t>
            </a:r>
            <a:r>
              <a:rPr lang="en-US" altLang="zh-CN" dirty="0" smtClean="0"/>
              <a:t>pa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无头结点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循环</a:t>
            </a:r>
            <a:r>
              <a:rPr lang="zh-CN" altLang="en-US" dirty="0"/>
              <a:t>单</a:t>
            </a:r>
            <a:r>
              <a:rPr lang="zh-CN" altLang="en-US" dirty="0" smtClean="0"/>
              <a:t>链表上   </a:t>
            </a:r>
            <a:endParaRPr lang="en-US" altLang="zh-CN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两个结点，请说明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函数的执行</a:t>
            </a:r>
            <a:r>
              <a:rPr lang="zh-CN" altLang="en-US" dirty="0" smtClean="0"/>
              <a:t>结果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600200" y="3962400"/>
            <a:ext cx="6858000" cy="213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void</a:t>
            </a:r>
            <a:r>
              <a:rPr lang="en-US" altLang="zh-CN" sz="3200" dirty="0" smtClean="0"/>
              <a:t> Split(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pa</a:t>
            </a:r>
            <a:r>
              <a:rPr lang="en-US" altLang="zh-CN" sz="3200" dirty="0"/>
              <a:t>, 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pb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37B20"/>
                </a:solidFill>
              </a:rPr>
              <a:t>NewCircle</a:t>
            </a:r>
            <a:r>
              <a:rPr lang="en-US" altLang="zh-CN" sz="3200" dirty="0" smtClean="0"/>
              <a:t>(pa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>
                <a:solidFill>
                  <a:srgbClr val="037B20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, pa);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0" y="1066800"/>
            <a:ext cx="7924800" cy="26670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void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s, 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q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p=s</a:t>
            </a:r>
            <a:r>
              <a:rPr lang="en-US" altLang="zh-CN" sz="3200" dirty="0"/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while </a:t>
            </a:r>
            <a:r>
              <a:rPr lang="en-US" altLang="zh-CN" sz="3200" dirty="0"/>
              <a:t>(p-</a:t>
            </a:r>
            <a:r>
              <a:rPr lang="en-US" altLang="zh-CN" sz="3200" dirty="0" smtClean="0"/>
              <a:t>&gt;link!=</a:t>
            </a:r>
            <a:r>
              <a:rPr lang="en-US" altLang="zh-CN" sz="3200" dirty="0"/>
              <a:t>q) </a:t>
            </a:r>
            <a:r>
              <a:rPr lang="en-US" altLang="zh-CN" sz="3200" dirty="0" smtClean="0"/>
              <a:t>  p=p-&gt;link;</a:t>
            </a:r>
            <a:endParaRPr lang="en-US" altLang="zh-CN" sz="3200" dirty="0"/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p-&gt;link </a:t>
            </a:r>
            <a:r>
              <a:rPr lang="en-US" altLang="zh-CN" sz="3200" dirty="0"/>
              <a:t>=s;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7432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2301875" y="4181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40386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3597275" y="4181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53340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8926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66294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61880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79248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74834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 bwMode="auto">
          <a:xfrm>
            <a:off x="69500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 bwMode="auto">
          <a:xfrm>
            <a:off x="56546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43592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2" idx="1"/>
          </p:cNvCxnSpPr>
          <p:nvPr/>
        </p:nvCxnSpPr>
        <p:spPr bwMode="auto">
          <a:xfrm>
            <a:off x="3063875" y="4486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4478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1768475" y="4486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451725" y="326231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endCxn id="18" idx="0"/>
          </p:cNvCxnSpPr>
          <p:nvPr/>
        </p:nvCxnSpPr>
        <p:spPr bwMode="auto">
          <a:xfrm rot="5400000">
            <a:off x="7568407" y="3982244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83"/>
          <p:cNvCxnSpPr/>
          <p:nvPr/>
        </p:nvCxnSpPr>
        <p:spPr bwMode="auto">
          <a:xfrm rot="10800000" flipV="1">
            <a:off x="1257300" y="4495799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990600" y="418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2286000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>
            <a:off x="2402682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156325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rot="5400000">
            <a:off x="6273007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1828800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16200000" flipH="1">
            <a:off x="2133602" y="3886199"/>
            <a:ext cx="457201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肘形连接符 83"/>
          <p:cNvCxnSpPr>
            <a:endCxn id="10" idx="2"/>
          </p:cNvCxnSpPr>
          <p:nvPr/>
        </p:nvCxnSpPr>
        <p:spPr bwMode="auto">
          <a:xfrm rot="10800000" flipV="1">
            <a:off x="2568576" y="4571998"/>
            <a:ext cx="3070225" cy="223839"/>
          </a:xfrm>
          <a:prstGeom prst="bentConnector4">
            <a:avLst>
              <a:gd name="adj1" fmla="val -129"/>
              <a:gd name="adj2" fmla="val 299682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09600" y="5334000"/>
            <a:ext cx="8610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000" dirty="0" err="1" smtClean="0">
                <a:solidFill>
                  <a:schemeClr val="bg1"/>
                </a:solidFill>
                <a:latin typeface="+mj-lt"/>
              </a:rPr>
              <a:t>NewCircle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在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的前驱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000" dirty="0" smtClean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之间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建环</a:t>
            </a:r>
            <a:endParaRPr lang="zh-CN" altLang="en-US" sz="3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05406" y="2187714"/>
            <a:ext cx="20201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找</a:t>
            </a:r>
            <a:r>
              <a:rPr lang="en-US" altLang="zh-CN" kern="0" dirty="0" smtClean="0">
                <a:solidFill>
                  <a:srgbClr val="037B20"/>
                </a:solidFill>
              </a:rPr>
              <a:t>q</a:t>
            </a:r>
            <a:r>
              <a:rPr lang="zh-CN" altLang="en-US" kern="0" dirty="0" smtClean="0">
                <a:solidFill>
                  <a:srgbClr val="037B20"/>
                </a:solidFill>
              </a:rPr>
              <a:t>的前驱</a:t>
            </a:r>
            <a:endParaRPr lang="zh-CN" altLang="en-US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0.30833 4.209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0629E-6 L 0.3158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7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46125" y="685800"/>
            <a:ext cx="70866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void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Slipt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pa</a:t>
            </a:r>
            <a:r>
              <a:rPr lang="en-US" altLang="zh-CN" sz="3200" dirty="0"/>
              <a:t>, </a:t>
            </a:r>
            <a:r>
              <a:rPr lang="en-US" altLang="zh-CN" sz="3200" dirty="0" err="1">
                <a:solidFill>
                  <a:srgbClr val="003399"/>
                </a:solidFill>
              </a:rPr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pb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37B20"/>
                </a:solidFill>
              </a:rPr>
              <a:t>NewCircle</a:t>
            </a:r>
            <a:r>
              <a:rPr lang="en-US" altLang="zh-CN" sz="3200" dirty="0" smtClean="0"/>
              <a:t>(pa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>
                <a:solidFill>
                  <a:srgbClr val="037B20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, pa);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4225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981200" y="4105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7179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76600" y="4105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62"/>
          <p:cNvSpPr>
            <a:spLocks noChangeArrowheads="1"/>
          </p:cNvSpPr>
          <p:nvPr/>
        </p:nvSpPr>
        <p:spPr bwMode="auto">
          <a:xfrm>
            <a:off x="50133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5720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63087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8674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76041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71628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 bwMode="auto">
          <a:xfrm>
            <a:off x="66294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endCxn id="14" idx="1"/>
          </p:cNvCxnSpPr>
          <p:nvPr/>
        </p:nvCxnSpPr>
        <p:spPr bwMode="auto">
          <a:xfrm>
            <a:off x="53340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40386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0" idx="1"/>
          </p:cNvCxnSpPr>
          <p:nvPr/>
        </p:nvCxnSpPr>
        <p:spPr bwMode="auto">
          <a:xfrm>
            <a:off x="2743200" y="4410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11271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447800" y="4410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131050" y="318611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16" idx="0"/>
          </p:cNvCxnSpPr>
          <p:nvPr/>
        </p:nvCxnSpPr>
        <p:spPr bwMode="auto">
          <a:xfrm rot="5400000">
            <a:off x="7247732" y="3906044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肘形连接符 83"/>
          <p:cNvCxnSpPr/>
          <p:nvPr/>
        </p:nvCxnSpPr>
        <p:spPr bwMode="auto">
          <a:xfrm rot="10800000" flipV="1">
            <a:off x="936625" y="4419599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69925" y="4104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1812925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5400000">
            <a:off x="1929607" y="39203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064250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>
            <a:off x="6102350" y="3917951"/>
            <a:ext cx="390526" cy="222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83"/>
          <p:cNvCxnSpPr>
            <a:endCxn id="7" idx="0"/>
          </p:cNvCxnSpPr>
          <p:nvPr/>
        </p:nvCxnSpPr>
        <p:spPr bwMode="auto">
          <a:xfrm rot="10800000">
            <a:off x="2247901" y="4105276"/>
            <a:ext cx="3070227" cy="390523"/>
          </a:xfrm>
          <a:prstGeom prst="bentConnector4">
            <a:avLst>
              <a:gd name="adj1" fmla="val 316"/>
              <a:gd name="adj2" fmla="val 193484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83"/>
          <p:cNvCxnSpPr>
            <a:endCxn id="14" idx="0"/>
          </p:cNvCxnSpPr>
          <p:nvPr/>
        </p:nvCxnSpPr>
        <p:spPr bwMode="auto">
          <a:xfrm flipV="1">
            <a:off x="1431925" y="4110038"/>
            <a:ext cx="4702175" cy="309562"/>
          </a:xfrm>
          <a:prstGeom prst="bentConnector4">
            <a:avLst>
              <a:gd name="adj1" fmla="val -146"/>
              <a:gd name="adj2" fmla="val 345519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066800" y="2514600"/>
            <a:ext cx="8610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000" dirty="0" err="1" smtClean="0">
                <a:solidFill>
                  <a:schemeClr val="bg1"/>
                </a:solidFill>
                <a:latin typeface="+mj-lt"/>
              </a:rPr>
              <a:t>NewCircle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在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的前驱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000" dirty="0" smtClean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之间</a:t>
            </a:r>
            <a:r>
              <a:rPr lang="zh-CN" altLang="en-US" sz="3000" dirty="0" smtClean="0">
                <a:solidFill>
                  <a:srgbClr val="FFFF00"/>
                </a:solidFill>
                <a:latin typeface="+mj-lt"/>
              </a:rPr>
              <a:t>建环</a:t>
            </a:r>
            <a:endParaRPr lang="zh-CN" altLang="en-US" sz="3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905000" y="5181600"/>
            <a:ext cx="7239000" cy="6096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000" dirty="0" smtClean="0">
                <a:latin typeface="+mj-lt"/>
              </a:rPr>
              <a:t>如果，</a:t>
            </a:r>
            <a:r>
              <a:rPr lang="en-US" altLang="zh-CN" sz="3000" dirty="0" smtClean="0">
                <a:latin typeface="+mj-lt"/>
              </a:rPr>
              <a:t>pa</a:t>
            </a:r>
            <a:r>
              <a:rPr lang="zh-CN" altLang="en-US" sz="3000" dirty="0" smtClean="0">
                <a:latin typeface="+mj-lt"/>
              </a:rPr>
              <a:t>和</a:t>
            </a:r>
            <a:r>
              <a:rPr lang="en-US" altLang="zh-CN" sz="3000" dirty="0" err="1" smtClean="0">
                <a:latin typeface="+mj-lt"/>
              </a:rPr>
              <a:t>pb</a:t>
            </a:r>
            <a:r>
              <a:rPr lang="zh-CN" altLang="en-US" sz="3000" dirty="0" smtClean="0">
                <a:latin typeface="+mj-lt"/>
              </a:rPr>
              <a:t>互换位置呢？</a:t>
            </a:r>
            <a:endParaRPr lang="zh-CN" alt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4008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链表：单链表，循环单链表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双</a:t>
            </a:r>
            <a:r>
              <a:rPr lang="zh-CN" altLang="en-US" sz="4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链表，循环双链表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78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r>
              <a:rPr lang="zh-CN" altLang="en-US" sz="3200" kern="0" dirty="0" smtClean="0">
                <a:latin typeface="+mn-lt"/>
              </a:rPr>
              <a:t>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83058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逻辑表示：</a:t>
            </a:r>
            <a:r>
              <a:rPr lang="en-US" altLang="zh-CN" sz="3200" dirty="0" smtClean="0"/>
              <a:t>L=&lt;</a:t>
            </a:r>
            <a:r>
              <a:rPr lang="en-US" altLang="zh-CN" sz="3200" dirty="0"/>
              <a:t>K, R</a:t>
            </a:r>
            <a:r>
              <a:rPr lang="en-US" altLang="zh-CN" sz="3200" dirty="0" smtClean="0"/>
              <a:t>&gt;</a:t>
            </a:r>
            <a:endParaRPr lang="en-US" altLang="zh-CN" sz="32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33400" y="2846630"/>
            <a:ext cx="8305800" cy="140038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其中</a:t>
            </a:r>
            <a:r>
              <a:rPr lang="zh-CN" altLang="en-US" sz="3200" dirty="0"/>
              <a:t>，      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K={k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,…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元素集合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           R</a:t>
            </a:r>
            <a:r>
              <a:rPr lang="en-US" altLang="zh-CN" sz="3200" dirty="0"/>
              <a:t>={ </a:t>
            </a:r>
            <a:r>
              <a:rPr lang="en-US" altLang="zh-CN" sz="3200" dirty="0">
                <a:solidFill>
                  <a:srgbClr val="003399"/>
                </a:solidFill>
              </a:rPr>
              <a:t>&lt;k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,k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i+1</a:t>
            </a:r>
            <a:r>
              <a:rPr lang="en-US" altLang="zh-CN" sz="3200" dirty="0">
                <a:solidFill>
                  <a:srgbClr val="003399"/>
                </a:solidFill>
              </a:rPr>
              <a:t>&gt; </a:t>
            </a:r>
            <a:r>
              <a:rPr lang="en-US" altLang="zh-CN" sz="3200" dirty="0"/>
              <a:t>| 0</a:t>
            </a:r>
            <a:r>
              <a:rPr lang="en-US" altLang="en-US" sz="3200" dirty="0"/>
              <a:t>≤</a:t>
            </a:r>
            <a:r>
              <a:rPr lang="en-US" altLang="zh-CN" sz="3200" dirty="0"/>
              <a:t>i</a:t>
            </a:r>
            <a:r>
              <a:rPr lang="en-US" altLang="en-US" sz="3200" dirty="0"/>
              <a:t>≤</a:t>
            </a:r>
            <a:r>
              <a:rPr lang="en-US" altLang="zh-CN" sz="3200" dirty="0"/>
              <a:t>n-2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关系集合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1524000" y="4533000"/>
            <a:ext cx="649288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278100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415925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548640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6823075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 bwMode="auto">
          <a:xfrm>
            <a:off x="2173288" y="48570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 bwMode="auto">
          <a:xfrm>
            <a:off x="3429000" y="48576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 bwMode="auto">
          <a:xfrm>
            <a:off x="4807250" y="48576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 bwMode="auto">
          <a:xfrm>
            <a:off x="6134400" y="48576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990600" y="51302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首结点</a:t>
            </a:r>
            <a:endParaRPr lang="en-US" altLang="zh-CN" sz="3200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324600" y="5105400"/>
            <a:ext cx="17160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尾结点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单</a:t>
            </a:r>
            <a:r>
              <a:rPr lang="zh-CN" altLang="en-US" sz="3200" dirty="0">
                <a:latin typeface="黑体" pitchFamily="2" charset="-122"/>
              </a:rPr>
              <a:t>链表中，</a:t>
            </a:r>
            <a:r>
              <a:rPr lang="zh-CN" altLang="en-US" sz="3200" dirty="0" smtClean="0">
                <a:latin typeface="黑体" pitchFamily="2" charset="-122"/>
              </a:rPr>
              <a:t>找结点的前驱 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时间代价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dirty="0"/>
              <a:t>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905000"/>
            <a:ext cx="8534400" cy="7620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为了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方便查找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前驱、后继 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双链表</a:t>
            </a:r>
            <a:endParaRPr lang="zh-CN" altLang="en-US" sz="3200" dirty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09600" y="2590800"/>
            <a:ext cx="82296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--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 增加指向“</a:t>
            </a:r>
            <a:r>
              <a:rPr lang="zh-CN" altLang="en-US" sz="3200" dirty="0" smtClean="0">
                <a:sym typeface="Wingdings" pitchFamily="2" charset="2"/>
              </a:rPr>
              <a:t>前驱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”的指针域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L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676400" y="3429000"/>
            <a:ext cx="50292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32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992688" y="35814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p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419600" y="358140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63712" y="3606225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单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链表结点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649913" y="438785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R</a:t>
            </a:r>
            <a:r>
              <a:rPr lang="en-US" altLang="zh-CN" sz="3200" baseline="-25000" dirty="0" err="1" smtClean="0">
                <a:latin typeface="+mj-lt"/>
                <a:ea typeface="宋体" pitchFamily="2" charset="-122"/>
              </a:rPr>
              <a:t>i</a:t>
            </a:r>
            <a:endParaRPr lang="en-US" altLang="zh-CN" sz="3200" baseline="-25000" dirty="0">
              <a:latin typeface="+mj-lt"/>
              <a:ea typeface="宋体" pitchFamily="2" charset="-122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076825" y="438785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752600" y="4343400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双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链表结点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495800" y="43884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L</a:t>
            </a:r>
            <a:r>
              <a:rPr lang="en-US" altLang="zh-CN" sz="3200" baseline="-25000" dirty="0" smtClean="0">
                <a:latin typeface="+mj-lt"/>
                <a:ea typeface="宋体" pitchFamily="2" charset="-122"/>
              </a:rPr>
              <a:t>i</a:t>
            </a:r>
            <a:endParaRPr lang="en-US" altLang="zh-CN" sz="3200" baseline="-25000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7" grpId="0" animBg="1"/>
      <p:bldP spid="18" grpId="0" animBg="1"/>
      <p:bldP spid="19" grpId="0" animBg="1"/>
      <p:bldP spid="20" grpId="0" animBg="1"/>
      <p:bldP spid="21" grpId="0"/>
      <p:bldP spid="25" grpId="0" animBg="1"/>
      <p:bldP spid="26" grpId="0" animBg="1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295400" y="4552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15240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838200" y="4551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421200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30321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5749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1579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17526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766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847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3275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9105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5052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50292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5373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801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631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578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818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899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8327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415725" y="4567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70104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34131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2971800" y="1824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59"/>
          <p:cNvSpPr>
            <a:spLocks noChangeArrowheads="1"/>
          </p:cNvSpPr>
          <p:nvPr/>
        </p:nvSpPr>
        <p:spPr bwMode="auto">
          <a:xfrm>
            <a:off x="47085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60"/>
          <p:cNvSpPr>
            <a:spLocks noChangeArrowheads="1"/>
          </p:cNvSpPr>
          <p:nvPr/>
        </p:nvSpPr>
        <p:spPr bwMode="auto">
          <a:xfrm>
            <a:off x="4267200" y="1824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6003925" y="1828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5562600" y="1828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5" name="Rectangle 65"/>
          <p:cNvSpPr>
            <a:spLocks noChangeArrowheads="1"/>
          </p:cNvSpPr>
          <p:nvPr/>
        </p:nvSpPr>
        <p:spPr bwMode="auto">
          <a:xfrm>
            <a:off x="7299325" y="1828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66"/>
          <p:cNvSpPr>
            <a:spLocks noChangeArrowheads="1"/>
          </p:cNvSpPr>
          <p:nvPr/>
        </p:nvSpPr>
        <p:spPr bwMode="auto">
          <a:xfrm>
            <a:off x="6858000" y="1828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0" name="直接箭头连接符 89"/>
          <p:cNvCxnSpPr>
            <a:endCxn id="86" idx="1"/>
          </p:cNvCxnSpPr>
          <p:nvPr/>
        </p:nvCxnSpPr>
        <p:spPr bwMode="auto">
          <a:xfrm>
            <a:off x="6324600" y="2128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5029200" y="2128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>
            <a:endCxn id="82" idx="1"/>
          </p:cNvCxnSpPr>
          <p:nvPr/>
        </p:nvCxnSpPr>
        <p:spPr bwMode="auto">
          <a:xfrm>
            <a:off x="3733800" y="2128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177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>
            <a:off x="2438400" y="2128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1660525" y="1823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100" name="直接箭头连接符 99"/>
          <p:cNvCxnSpPr>
            <a:stCxn id="103" idx="3"/>
            <a:endCxn id="98" idx="0"/>
          </p:cNvCxnSpPr>
          <p:nvPr/>
        </p:nvCxnSpPr>
        <p:spPr bwMode="auto">
          <a:xfrm>
            <a:off x="1371600" y="1373982"/>
            <a:ext cx="555625" cy="449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609600" y="1066800"/>
            <a:ext cx="762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4114800" y="36564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4495800" y="36576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4" name="形状 113"/>
          <p:cNvCxnSpPr>
            <a:endCxn id="51" idx="0"/>
          </p:cNvCxnSpPr>
          <p:nvPr/>
        </p:nvCxnSpPr>
        <p:spPr bwMode="auto">
          <a:xfrm rot="10800000" flipV="1">
            <a:off x="1104900" y="3962400"/>
            <a:ext cx="3162300" cy="5892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形状 114"/>
          <p:cNvCxnSpPr>
            <a:endCxn id="76" idx="0"/>
          </p:cNvCxnSpPr>
          <p:nvPr/>
        </p:nvCxnSpPr>
        <p:spPr bwMode="auto">
          <a:xfrm>
            <a:off x="4648200" y="3962400"/>
            <a:ext cx="3451225" cy="5994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3108325" y="34337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4800600" y="34290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3657600" y="25098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单链表</a:t>
            </a:r>
            <a:endParaRPr lang="zh-CN" altLang="zh-CN" sz="3200" dirty="0">
              <a:solidFill>
                <a:srgbClr val="003399"/>
              </a:solidFill>
              <a:latin typeface="黑体" pitchFamily="2" charset="-122"/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3657600" y="53292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双链表</a:t>
            </a:r>
            <a:endParaRPr lang="zh-CN" altLang="zh-CN" sz="3200" dirty="0">
              <a:solidFill>
                <a:srgbClr val="003399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109" grpId="0" animBg="1"/>
      <p:bldP spid="112" grpId="0" animBg="1"/>
      <p:bldP spid="118" grpId="0" animBg="1"/>
      <p:bldP spid="121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255200" y="569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14838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98000" y="5694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81000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9919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5347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1177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17124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364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445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2873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8703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4650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49890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4971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399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229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176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416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497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7925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375525" y="5710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69702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4074600" y="5172074"/>
            <a:ext cx="381000" cy="390526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4455600" y="5172073"/>
            <a:ext cx="381000" cy="390526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4" name="形状 113"/>
          <p:cNvCxnSpPr>
            <a:endCxn id="51" idx="0"/>
          </p:cNvCxnSpPr>
          <p:nvPr/>
        </p:nvCxnSpPr>
        <p:spPr bwMode="auto">
          <a:xfrm rot="10800000" flipV="1">
            <a:off x="1064700" y="5410200"/>
            <a:ext cx="3278700" cy="2844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形状 114"/>
          <p:cNvCxnSpPr>
            <a:endCxn id="76" idx="0"/>
          </p:cNvCxnSpPr>
          <p:nvPr/>
        </p:nvCxnSpPr>
        <p:spPr bwMode="auto">
          <a:xfrm>
            <a:off x="4648200" y="5410200"/>
            <a:ext cx="3411025" cy="2946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3068125" y="4938710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4760400" y="4933947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457200" y="6096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; </a:t>
            </a:r>
            <a:r>
              <a:rPr lang="en-US" altLang="zh-CN" sz="3200" dirty="0" smtClean="0">
                <a:solidFill>
                  <a:srgbClr val="037B20"/>
                </a:solidFill>
              </a:rPr>
              <a:t>//</a:t>
            </a:r>
            <a:r>
              <a:rPr lang="zh-CN" altLang="en-US" sz="3200" dirty="0" smtClean="0">
                <a:solidFill>
                  <a:srgbClr val="037B20"/>
                </a:solidFill>
              </a:rPr>
              <a:t>双链表结点类型</a:t>
            </a:r>
            <a:endParaRPr lang="en-US" altLang="zh-CN" sz="3200" dirty="0">
              <a:solidFill>
                <a:srgbClr val="037B20"/>
              </a:solidFill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57200" y="11430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>
                <a:solidFill>
                  <a:srgbClr val="003399"/>
                </a:solidFill>
              </a:rPr>
              <a:t>struct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 err="1">
                <a:solidFill>
                  <a:srgbClr val="003399"/>
                </a:solidFill>
              </a:rPr>
              <a:t>DoubleNode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* </a:t>
            </a:r>
            <a:r>
              <a:rPr lang="en-US" altLang="zh-CN" sz="3200" dirty="0" err="1" smtClean="0"/>
              <a:t>PDoubleNode</a:t>
            </a:r>
            <a:r>
              <a:rPr lang="en-US" altLang="zh-CN" sz="3200" dirty="0"/>
              <a:t>; 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457200" y="1752600"/>
            <a:ext cx="8686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olidFill>
                  <a:srgbClr val="037B20"/>
                </a:solidFill>
              </a:rPr>
              <a:t>//</a:t>
            </a:r>
            <a:r>
              <a:rPr lang="zh-CN" altLang="en-US" sz="3200" dirty="0" smtClean="0">
                <a:solidFill>
                  <a:srgbClr val="037B20"/>
                </a:solidFill>
              </a:rPr>
              <a:t>结点结构</a:t>
            </a:r>
            <a:endParaRPr lang="en-US" altLang="zh-CN" sz="3200" dirty="0">
              <a:solidFill>
                <a:srgbClr val="037B2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PDoubleNode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, 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sz="3200" dirty="0" smtClean="0"/>
              <a:t> info;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};</a:t>
            </a:r>
            <a:endParaRPr lang="en-US" altLang="zh-CN" sz="3200" dirty="0"/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3657600" y="2971800"/>
            <a:ext cx="5486400" cy="19050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DoubleList</a:t>
            </a:r>
            <a:r>
              <a:rPr lang="en-US" altLang="zh-CN" sz="3200" dirty="0" smtClean="0"/>
              <a:t> </a:t>
            </a: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双链表类型</a:t>
            </a:r>
            <a:endParaRPr lang="en-US" altLang="zh-CN" dirty="0">
              <a:solidFill>
                <a:srgbClr val="037B20"/>
              </a:solidFill>
            </a:endParaRPr>
          </a:p>
          <a:p>
            <a:pPr marL="342900" indent="-342900"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>
                <a:solidFill>
                  <a:srgbClr val="003399"/>
                </a:solidFill>
              </a:rPr>
              <a:t>PDoubleNode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head;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342900" indent="-342900" algn="just"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3399"/>
                </a:solidFill>
              </a:rPr>
              <a:t>PDoubleNode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rear; </a:t>
            </a:r>
            <a:r>
              <a:rPr lang="en-US" altLang="zh-CN" sz="3200" dirty="0" smtClean="0"/>
              <a:t>};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0" grpId="0" animBg="1"/>
      <p:bldP spid="61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双链表中删除</a:t>
            </a:r>
            <a:r>
              <a:rPr lang="zh-CN" altLang="en-US" sz="3200" dirty="0" smtClean="0">
                <a:latin typeface="+mj-lt"/>
              </a:rPr>
              <a:t>指针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所</a:t>
            </a:r>
            <a:r>
              <a:rPr lang="zh-CN" altLang="en-US" sz="3200" dirty="0" smtClean="0">
                <a:latin typeface="+mj-lt"/>
              </a:rPr>
              <a:t>指结点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255200" y="46332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14838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798000" y="46325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81000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9919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5347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21177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>
            <a:off x="17124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32364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7445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42873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38703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0800000">
            <a:off x="34650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49890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64971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60399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6229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52176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67416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82497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77925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7375525" y="4648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69702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844675" y="38088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225675" y="38100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65" name="形状 64"/>
          <p:cNvCxnSpPr>
            <a:endCxn id="42" idx="0"/>
          </p:cNvCxnSpPr>
          <p:nvPr/>
        </p:nvCxnSpPr>
        <p:spPr bwMode="auto">
          <a:xfrm rot="10800000" flipV="1">
            <a:off x="1064700" y="4114799"/>
            <a:ext cx="992700" cy="517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5"/>
          <p:cNvCxnSpPr>
            <a:endCxn id="60" idx="0"/>
          </p:cNvCxnSpPr>
          <p:nvPr/>
        </p:nvCxnSpPr>
        <p:spPr bwMode="auto">
          <a:xfrm>
            <a:off x="2438400" y="4114800"/>
            <a:ext cx="5620825" cy="5279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838200" y="35861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530475" y="35814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3946525" y="5253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0" name="直接箭头连接符 69"/>
          <p:cNvCxnSpPr>
            <a:endCxn id="50" idx="2"/>
          </p:cNvCxnSpPr>
          <p:nvPr/>
        </p:nvCxnSpPr>
        <p:spPr bwMode="auto">
          <a:xfrm rot="5400000" flipH="1" flipV="1">
            <a:off x="4334076" y="5418852"/>
            <a:ext cx="381674" cy="58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肘形连接符 81"/>
          <p:cNvCxnSpPr>
            <a:endCxn id="55" idx="0"/>
          </p:cNvCxnSpPr>
          <p:nvPr/>
        </p:nvCxnSpPr>
        <p:spPr bwMode="auto">
          <a:xfrm flipV="1">
            <a:off x="3200400" y="4642763"/>
            <a:ext cx="3106225" cy="310237"/>
          </a:xfrm>
          <a:prstGeom prst="bentConnector4">
            <a:avLst>
              <a:gd name="adj1" fmla="val 452"/>
              <a:gd name="adj2" fmla="val 217678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81"/>
          <p:cNvCxnSpPr>
            <a:endCxn id="45" idx="2"/>
          </p:cNvCxnSpPr>
          <p:nvPr/>
        </p:nvCxnSpPr>
        <p:spPr bwMode="auto">
          <a:xfrm rot="10800000" flipV="1">
            <a:off x="2801426" y="5029200"/>
            <a:ext cx="3065975" cy="227926"/>
          </a:xfrm>
          <a:prstGeom prst="bentConnector4">
            <a:avLst>
              <a:gd name="adj1" fmla="val -198"/>
              <a:gd name="adj2" fmla="val 37394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6002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000" dirty="0" smtClean="0">
                <a:solidFill>
                  <a:srgbClr val="037B20"/>
                </a:solidFill>
                <a:latin typeface="+mj-lt"/>
              </a:rPr>
              <a:t>1) p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的前驱的</a:t>
            </a:r>
            <a:r>
              <a:rPr lang="en-US" altLang="zh-CN" sz="3000" dirty="0" err="1" smtClean="0">
                <a:solidFill>
                  <a:srgbClr val="037B20"/>
                </a:solidFill>
                <a:latin typeface="+mj-lt"/>
              </a:rPr>
              <a:t>rlink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指向</a:t>
            </a:r>
            <a:r>
              <a:rPr lang="en-US" altLang="zh-CN" sz="3000" dirty="0" smtClean="0">
                <a:solidFill>
                  <a:srgbClr val="037B20"/>
                </a:solidFill>
                <a:latin typeface="+mj-lt"/>
              </a:rPr>
              <a:t> p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的后继；</a:t>
            </a:r>
            <a:endParaRPr lang="zh-CN" altLang="en-US" sz="3000" dirty="0">
              <a:solidFill>
                <a:srgbClr val="037B20"/>
              </a:solidFill>
              <a:latin typeface="+mj-lt"/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85800" y="22098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000" dirty="0" smtClean="0">
                <a:solidFill>
                  <a:srgbClr val="037B20"/>
                </a:solidFill>
                <a:latin typeface="+mj-lt"/>
              </a:rPr>
              <a:t>2) p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的后继的</a:t>
            </a:r>
            <a:r>
              <a:rPr lang="en-US" altLang="zh-CN" sz="3000" dirty="0" err="1" smtClean="0">
                <a:solidFill>
                  <a:srgbClr val="037B20"/>
                </a:solidFill>
                <a:latin typeface="+mj-lt"/>
              </a:rPr>
              <a:t>llink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指向</a:t>
            </a:r>
            <a:r>
              <a:rPr lang="en-US" altLang="zh-CN" sz="3000" dirty="0" smtClean="0">
                <a:solidFill>
                  <a:srgbClr val="037B20"/>
                </a:solidFill>
                <a:latin typeface="+mj-lt"/>
              </a:rPr>
              <a:t> p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的前驱；</a:t>
            </a:r>
            <a:endParaRPr lang="zh-CN" altLang="en-US" sz="3000" dirty="0">
              <a:solidFill>
                <a:srgbClr val="037B20"/>
              </a:solidFill>
              <a:latin typeface="+mj-lt"/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685800" y="28194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000" dirty="0" smtClean="0">
                <a:solidFill>
                  <a:srgbClr val="037B20"/>
                </a:solidFill>
                <a:latin typeface="+mj-lt"/>
              </a:rPr>
              <a:t>3) 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释放</a:t>
            </a:r>
            <a:r>
              <a:rPr lang="en-US" altLang="zh-CN" sz="3000" dirty="0" smtClean="0">
                <a:solidFill>
                  <a:srgbClr val="037B20"/>
                </a:solidFill>
                <a:latin typeface="+mj-lt"/>
              </a:rPr>
              <a:t>p</a:t>
            </a:r>
            <a:r>
              <a:rPr lang="zh-CN" altLang="en-US" sz="3000" dirty="0" smtClean="0">
                <a:solidFill>
                  <a:srgbClr val="037B20"/>
                </a:solidFill>
                <a:latin typeface="+mj-lt"/>
              </a:rPr>
              <a:t>指向的内存空间；</a:t>
            </a:r>
            <a:endParaRPr lang="zh-CN" altLang="en-US" sz="3000" dirty="0">
              <a:solidFill>
                <a:srgbClr val="037B20"/>
              </a:solidFill>
              <a:latin typeface="+mj-lt"/>
            </a:endParaRP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4191000" y="3429000"/>
            <a:ext cx="4419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顺序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1),2) 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或 </a:t>
            </a:r>
            <a:r>
              <a:rPr lang="en-US" altLang="zh-CN" sz="3000" dirty="0" smtClean="0">
                <a:solidFill>
                  <a:schemeClr val="bg1"/>
                </a:solidFill>
                <a:latin typeface="+mj-lt"/>
              </a:rPr>
              <a:t>2),1) </a:t>
            </a:r>
            <a:r>
              <a:rPr lang="zh-CN" altLang="en-US" sz="3000" dirty="0" smtClean="0">
                <a:solidFill>
                  <a:schemeClr val="bg1"/>
                </a:solidFill>
                <a:latin typeface="+mj-lt"/>
              </a:rPr>
              <a:t>均可</a:t>
            </a:r>
            <a:endParaRPr lang="zh-CN" altLang="en-US" sz="30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9" grpId="0" animBg="1"/>
      <p:bldP spid="98" grpId="0" animBg="1"/>
      <p:bldP spid="100" grpId="0" animBg="1"/>
      <p:bldP spid="101" grpId="0" animBg="1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双链表中删除</a:t>
            </a:r>
            <a:r>
              <a:rPr lang="zh-CN" altLang="en-US" sz="3200" dirty="0" smtClean="0">
                <a:latin typeface="+mj-lt"/>
              </a:rPr>
              <a:t>指针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所</a:t>
            </a:r>
            <a:r>
              <a:rPr lang="zh-CN" altLang="en-US" sz="3200" dirty="0" smtClean="0">
                <a:latin typeface="+mj-lt"/>
              </a:rPr>
              <a:t>指结点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762000" y="1676400"/>
            <a:ext cx="76200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 = </a:t>
            </a:r>
            <a:r>
              <a:rPr lang="en-US" altLang="zh-CN" sz="3200" dirty="0" smtClean="0"/>
              <a:t>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en-US" altLang="zh-CN" sz="320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= </a:t>
            </a:r>
            <a:r>
              <a:rPr lang="en-US" altLang="zh-CN" sz="3200" dirty="0" smtClean="0"/>
              <a:t>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en-US" altLang="zh-CN" sz="320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accent2"/>
                </a:solidFill>
              </a:rPr>
              <a:t>  free(p);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255200" y="47856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1483800" y="50166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798000" y="47849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81000" y="47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991925" y="4795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534725" y="47951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117725" y="47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rot="10800000">
            <a:off x="1712402" y="52091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744525" y="4795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4287325" y="47951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3870325" y="47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10800000">
            <a:off x="3465002" y="52091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4989000" y="50166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6497125" y="4795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6039925" y="47951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5622925" y="47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741600" y="50166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249725" y="4795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792525" y="47951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375525" y="4800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6970202" y="52091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844675" y="39612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25675" y="39624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31" name="形状 30"/>
          <p:cNvCxnSpPr>
            <a:endCxn id="8" idx="0"/>
          </p:cNvCxnSpPr>
          <p:nvPr/>
        </p:nvCxnSpPr>
        <p:spPr bwMode="auto">
          <a:xfrm rot="10800000" flipV="1">
            <a:off x="1064700" y="4267199"/>
            <a:ext cx="992700" cy="517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形状 31"/>
          <p:cNvCxnSpPr>
            <a:endCxn id="26" idx="0"/>
          </p:cNvCxnSpPr>
          <p:nvPr/>
        </p:nvCxnSpPr>
        <p:spPr bwMode="auto">
          <a:xfrm>
            <a:off x="2438400" y="4267200"/>
            <a:ext cx="5620825" cy="5279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838200" y="37385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2530475" y="37338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946525" y="5405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6" name="直接箭头连接符 35"/>
          <p:cNvCxnSpPr>
            <a:endCxn id="16" idx="2"/>
          </p:cNvCxnSpPr>
          <p:nvPr/>
        </p:nvCxnSpPr>
        <p:spPr bwMode="auto">
          <a:xfrm rot="5400000" flipH="1" flipV="1">
            <a:off x="4334076" y="5571252"/>
            <a:ext cx="381674" cy="58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肘形连接符 81"/>
          <p:cNvCxnSpPr>
            <a:endCxn id="21" idx="0"/>
          </p:cNvCxnSpPr>
          <p:nvPr/>
        </p:nvCxnSpPr>
        <p:spPr bwMode="auto">
          <a:xfrm flipV="1">
            <a:off x="3200400" y="4795163"/>
            <a:ext cx="3106225" cy="310237"/>
          </a:xfrm>
          <a:prstGeom prst="bentConnector4">
            <a:avLst>
              <a:gd name="adj1" fmla="val 452"/>
              <a:gd name="adj2" fmla="val 217678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81"/>
          <p:cNvCxnSpPr>
            <a:endCxn id="11" idx="2"/>
          </p:cNvCxnSpPr>
          <p:nvPr/>
        </p:nvCxnSpPr>
        <p:spPr bwMode="auto">
          <a:xfrm rot="10800000" flipV="1">
            <a:off x="2801426" y="5181600"/>
            <a:ext cx="3065975" cy="227926"/>
          </a:xfrm>
          <a:prstGeom prst="bentConnector4">
            <a:avLst>
              <a:gd name="adj1" fmla="val -198"/>
              <a:gd name="adj2" fmla="val 37394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所</a:t>
            </a:r>
            <a:r>
              <a:rPr lang="zh-CN" altLang="en-US" sz="3200" dirty="0" smtClean="0"/>
              <a:t>指结点之后插入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元素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762000" y="1600200"/>
            <a:ext cx="754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37B20"/>
                </a:solidFill>
              </a:rPr>
              <a:t>1) </a:t>
            </a:r>
            <a:r>
              <a:rPr lang="en-US" altLang="zh-CN" sz="3000" dirty="0" err="1" smtClean="0">
                <a:solidFill>
                  <a:srgbClr val="037B20"/>
                </a:solidFill>
              </a:rPr>
              <a:t>malloc</a:t>
            </a:r>
            <a:r>
              <a:rPr lang="zh-CN" altLang="en-US" sz="3000" dirty="0" smtClean="0">
                <a:solidFill>
                  <a:srgbClr val="037B20"/>
                </a:solidFill>
              </a:rPr>
              <a:t>语句，为</a:t>
            </a:r>
            <a:r>
              <a:rPr lang="zh-CN" altLang="en-US" sz="3000" dirty="0" smtClean="0">
                <a:solidFill>
                  <a:srgbClr val="037B20"/>
                </a:solidFill>
              </a:rPr>
              <a:t>新结点申请空间；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762000" y="2209800"/>
            <a:ext cx="7543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37B20"/>
                </a:solidFill>
              </a:rPr>
              <a:t>2) </a:t>
            </a:r>
            <a:r>
              <a:rPr lang="zh-CN" altLang="en-US" sz="3000" dirty="0" smtClean="0">
                <a:solidFill>
                  <a:srgbClr val="037B20"/>
                </a:solidFill>
              </a:rPr>
              <a:t>新结点链入链表中；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762000" y="2819400"/>
            <a:ext cx="754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37B20"/>
                </a:solidFill>
              </a:rPr>
              <a:t>3) </a:t>
            </a:r>
            <a:r>
              <a:rPr lang="zh-CN" altLang="en-US" sz="3000" dirty="0" smtClean="0">
                <a:solidFill>
                  <a:srgbClr val="037B20"/>
                </a:solidFill>
              </a:rPr>
              <a:t>剪断</a:t>
            </a:r>
            <a:r>
              <a:rPr lang="zh-CN" altLang="en-US" sz="3000" dirty="0">
                <a:solidFill>
                  <a:srgbClr val="037B20"/>
                </a:solidFill>
              </a:rPr>
              <a:t>原链；</a:t>
            </a:r>
          </a:p>
        </p:txBody>
      </p:sp>
      <p:sp>
        <p:nvSpPr>
          <p:cNvPr id="4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255200" y="4308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14838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98000" y="4308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81000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9919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5347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21177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10800000">
            <a:off x="17124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V="1">
            <a:off x="32364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47445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40"/>
          <p:cNvSpPr>
            <a:spLocks noChangeArrowheads="1"/>
          </p:cNvSpPr>
          <p:nvPr/>
        </p:nvSpPr>
        <p:spPr bwMode="auto">
          <a:xfrm>
            <a:off x="42873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8703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34650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49890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64971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60399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56229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rot="10800000">
            <a:off x="52176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67416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82497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77925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75525" y="43236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>
            <a:off x="69702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6080125" y="3560511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61125" y="3561674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74" name="形状 73"/>
          <p:cNvCxnSpPr>
            <a:endCxn id="51" idx="0"/>
          </p:cNvCxnSpPr>
          <p:nvPr/>
        </p:nvCxnSpPr>
        <p:spPr bwMode="auto">
          <a:xfrm rot="10800000" flipV="1">
            <a:off x="1064700" y="3871237"/>
            <a:ext cx="5259900" cy="4368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形状 74"/>
          <p:cNvCxnSpPr>
            <a:endCxn id="69" idx="0"/>
          </p:cNvCxnSpPr>
          <p:nvPr/>
        </p:nvCxnSpPr>
        <p:spPr bwMode="auto">
          <a:xfrm>
            <a:off x="6629400" y="3871237"/>
            <a:ext cx="1429825" cy="4470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073650" y="3409274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6765925" y="3404511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3886200" y="3714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endCxn id="59" idx="0"/>
          </p:cNvCxnSpPr>
          <p:nvPr/>
        </p:nvCxnSpPr>
        <p:spPr bwMode="auto">
          <a:xfrm rot="16200000" flipH="1">
            <a:off x="4337131" y="4101342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5622925" y="5319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40"/>
          <p:cNvSpPr>
            <a:spLocks noChangeArrowheads="1"/>
          </p:cNvSpPr>
          <p:nvPr/>
        </p:nvSpPr>
        <p:spPr bwMode="auto">
          <a:xfrm>
            <a:off x="5165725" y="5319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4748725" y="53244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>
            <a:endCxn id="64" idx="2"/>
          </p:cNvCxnSpPr>
          <p:nvPr/>
        </p:nvCxnSpPr>
        <p:spPr bwMode="auto">
          <a:xfrm rot="5400000" flipH="1" flipV="1">
            <a:off x="5741395" y="5058608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>
            <a:endCxn id="59" idx="2"/>
          </p:cNvCxnSpPr>
          <p:nvPr/>
        </p:nvCxnSpPr>
        <p:spPr bwMode="auto">
          <a:xfrm rot="16200000" flipV="1">
            <a:off x="4407895" y="5078731"/>
            <a:ext cx="6912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16200000" flipH="1">
            <a:off x="4787105" y="4848341"/>
            <a:ext cx="6143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5445918" y="4897556"/>
            <a:ext cx="538166" cy="30480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3751775" y="5329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>
            <a:endCxn id="84" idx="1"/>
          </p:cNvCxnSpPr>
          <p:nvPr/>
        </p:nvCxnSpPr>
        <p:spPr bwMode="auto">
          <a:xfrm flipV="1">
            <a:off x="4267200" y="5631656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5" grpId="0" animBg="1"/>
      <p:bldP spid="82" grpId="0" animBg="1"/>
      <p:bldP spid="83" grpId="0" animBg="1"/>
      <p:bldP spid="84" grpId="0" animBg="1"/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381000" y="2438400"/>
            <a:ext cx="86868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else  </a:t>
            </a:r>
            <a:r>
              <a:rPr lang="en-US" altLang="zh-CN" sz="3200" dirty="0"/>
              <a:t>{ q-&gt;info=x;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7030A0"/>
                </a:solidFill>
              </a:rPr>
              <a:t>         </a:t>
            </a:r>
            <a:r>
              <a:rPr lang="en-US" altLang="zh-CN" sz="3200" dirty="0" smtClean="0">
                <a:solidFill>
                  <a:srgbClr val="7030A0"/>
                </a:solidFill>
              </a:rPr>
              <a:t>  q-</a:t>
            </a:r>
            <a:r>
              <a:rPr lang="en-US" altLang="zh-CN" sz="3200" dirty="0">
                <a:solidFill>
                  <a:srgbClr val="7030A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llink</a:t>
            </a:r>
            <a:r>
              <a:rPr lang="en-US" altLang="zh-CN" sz="3200" dirty="0" smtClean="0">
                <a:solidFill>
                  <a:srgbClr val="7030A0"/>
                </a:solidFill>
              </a:rPr>
              <a:t>=p; q-</a:t>
            </a:r>
            <a:r>
              <a:rPr lang="en-US" altLang="zh-CN" sz="3200" dirty="0">
                <a:solidFill>
                  <a:srgbClr val="7030A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rlink</a:t>
            </a:r>
            <a:r>
              <a:rPr lang="en-US" altLang="zh-CN" sz="3200" dirty="0" smtClean="0">
                <a:solidFill>
                  <a:srgbClr val="7030A0"/>
                </a:solidFill>
              </a:rPr>
              <a:t>=p-</a:t>
            </a:r>
            <a:r>
              <a:rPr lang="en-US" altLang="zh-CN" sz="3200" dirty="0">
                <a:solidFill>
                  <a:srgbClr val="7030A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rlink</a:t>
            </a:r>
            <a:r>
              <a:rPr lang="en-US" altLang="zh-CN" sz="3200" dirty="0" smtClean="0">
                <a:solidFill>
                  <a:srgbClr val="7030A0"/>
                </a:solidFill>
              </a:rPr>
              <a:t>;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C00000"/>
                </a:solidFill>
              </a:rPr>
              <a:t>p-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dirty="0" smtClean="0">
                <a:solidFill>
                  <a:srgbClr val="C00000"/>
                </a:solidFill>
              </a:rPr>
              <a:t>-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 q;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     p-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 err="1">
                <a:solidFill>
                  <a:srgbClr val="C00000"/>
                </a:solidFill>
              </a:rPr>
              <a:t>rlink</a:t>
            </a: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= q</a:t>
            </a:r>
            <a:r>
              <a:rPr lang="en-US" altLang="zh-CN" sz="3200" dirty="0">
                <a:solidFill>
                  <a:srgbClr val="C00000"/>
                </a:solidFill>
              </a:rPr>
              <a:t>; </a:t>
            </a:r>
            <a:r>
              <a:rPr lang="en-US" altLang="zh-CN" sz="3200" dirty="0" smtClean="0"/>
              <a:t>}   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81000" y="7620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PDoubleNode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/>
              <a:t>q;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q =(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  <a:r>
              <a:rPr lang="en-US" altLang="zh-CN" sz="3200" dirty="0" smtClean="0"/>
              <a:t>));</a:t>
            </a:r>
            <a:endParaRPr lang="en-US" altLang="zh-CN" sz="3200" dirty="0"/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81000" y="19050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if(q</a:t>
            </a:r>
            <a:r>
              <a:rPr lang="en-US" altLang="zh-CN" sz="3200" dirty="0"/>
              <a:t>==NULL) </a:t>
            </a:r>
            <a:r>
              <a:rPr lang="en-US" altLang="zh-CN" sz="3200" dirty="0" smtClean="0"/>
              <a:t>   {</a:t>
            </a:r>
            <a:r>
              <a:rPr lang="en-US" altLang="zh-CN" sz="3200" dirty="0" err="1"/>
              <a:t>printf</a:t>
            </a:r>
            <a:r>
              <a:rPr lang="en-US" altLang="zh-CN" sz="3200" dirty="0" smtClean="0"/>
              <a:t>(“Fail !\n”);    return 0; }</a:t>
            </a:r>
            <a:endParaRPr lang="en-US" altLang="zh-CN" sz="3200" dirty="0"/>
          </a:p>
        </p:txBody>
      </p:sp>
      <p:sp>
        <p:nvSpPr>
          <p:cNvPr id="47" name="矩形 46"/>
          <p:cNvSpPr/>
          <p:nvPr/>
        </p:nvSpPr>
        <p:spPr>
          <a:xfrm>
            <a:off x="3505200" y="7620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为新结点申请空间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81800" y="2988186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新结点链入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15928" y="35406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剪断原链表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1600200" y="4933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18288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1143000" y="4932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6000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33369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8797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4627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20574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35814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0895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46323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42153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38100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68421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63849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9679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70866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85947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81375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7720525" y="4948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rot="10800000">
            <a:off x="73152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967925" y="5868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5510725" y="5867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5093725" y="5872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endCxn id="65" idx="2"/>
          </p:cNvCxnSpPr>
          <p:nvPr/>
        </p:nvCxnSpPr>
        <p:spPr bwMode="auto">
          <a:xfrm rot="5400000" flipH="1" flipV="1">
            <a:off x="6086395" y="5683171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>
            <a:endCxn id="60" idx="2"/>
          </p:cNvCxnSpPr>
          <p:nvPr/>
        </p:nvCxnSpPr>
        <p:spPr bwMode="auto">
          <a:xfrm rot="16200000" flipV="1">
            <a:off x="4790995" y="5665194"/>
            <a:ext cx="6150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/>
          <p:nvPr/>
        </p:nvCxnSpPr>
        <p:spPr bwMode="auto">
          <a:xfrm rot="16200000" flipH="1">
            <a:off x="5170205" y="5434804"/>
            <a:ext cx="5381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>
            <a:off x="5867119" y="5522118"/>
            <a:ext cx="461963" cy="2286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4096775" y="5877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7" name="直接箭头连接符 86"/>
          <p:cNvCxnSpPr>
            <a:endCxn id="78" idx="1"/>
          </p:cNvCxnSpPr>
          <p:nvPr/>
        </p:nvCxnSpPr>
        <p:spPr bwMode="auto">
          <a:xfrm flipV="1">
            <a:off x="4612200" y="6180019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4251325" y="4343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6200000" flipH="1">
            <a:off x="4682131" y="4730668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所</a:t>
            </a:r>
            <a:r>
              <a:rPr lang="zh-CN" altLang="en-US" sz="3200" dirty="0" smtClean="0"/>
              <a:t>指结点</a:t>
            </a:r>
            <a:r>
              <a:rPr lang="zh-CN" altLang="en-US" sz="3200" dirty="0" smtClean="0">
                <a:solidFill>
                  <a:srgbClr val="C00000"/>
                </a:solidFill>
              </a:rPr>
              <a:t>之前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元素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04800" y="1066800"/>
            <a:ext cx="8686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PDoubleNode</a:t>
            </a:r>
            <a:r>
              <a:rPr lang="en-US" altLang="zh-CN" sz="3200" dirty="0" smtClean="0"/>
              <a:t> q;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q =(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Node));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if(q</a:t>
            </a:r>
            <a:r>
              <a:rPr lang="en-US" altLang="zh-CN" sz="3200" dirty="0"/>
              <a:t>==NULL) </a:t>
            </a:r>
            <a:r>
              <a:rPr lang="en-US" altLang="zh-CN" sz="3200" dirty="0" smtClean="0"/>
              <a:t>   {</a:t>
            </a:r>
            <a:r>
              <a:rPr lang="en-US" altLang="zh-CN" sz="3200" dirty="0" err="1"/>
              <a:t>printf</a:t>
            </a:r>
            <a:r>
              <a:rPr lang="en-US" altLang="zh-CN" sz="3200" dirty="0" smtClean="0"/>
              <a:t>(“Fail !\n”);  return </a:t>
            </a:r>
            <a:r>
              <a:rPr lang="en-US" altLang="zh-CN" sz="3200" dirty="0"/>
              <a:t>(0</a:t>
            </a:r>
            <a:r>
              <a:rPr lang="en-US" altLang="zh-CN" sz="3200" dirty="0" smtClean="0"/>
              <a:t>);}</a:t>
            </a:r>
            <a:endParaRPr lang="en-US" altLang="zh-CN" sz="32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else  { q-&gt;info=x; 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 </a:t>
            </a:r>
            <a:r>
              <a:rPr lang="en-US" altLang="zh-CN" sz="3200" dirty="0" smtClean="0">
                <a:solidFill>
                  <a:srgbClr val="7030A0"/>
                </a:solidFill>
              </a:rPr>
              <a:t>q-&gt;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rlink</a:t>
            </a:r>
            <a:r>
              <a:rPr lang="en-US" altLang="zh-CN" sz="3200" dirty="0" smtClean="0">
                <a:solidFill>
                  <a:srgbClr val="7030A0"/>
                </a:solidFill>
              </a:rPr>
              <a:t>=p; q-&gt;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llink</a:t>
            </a:r>
            <a:r>
              <a:rPr lang="en-US" altLang="zh-CN" sz="3200" dirty="0" smtClean="0">
                <a:solidFill>
                  <a:srgbClr val="7030A0"/>
                </a:solidFill>
              </a:rPr>
              <a:t>=p-&gt;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llink</a:t>
            </a:r>
            <a:r>
              <a:rPr lang="en-US" altLang="zh-CN" sz="3200" dirty="0" smtClean="0">
                <a:solidFill>
                  <a:srgbClr val="7030A0"/>
                </a:solidFill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      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 q;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     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 q;</a:t>
            </a:r>
            <a:r>
              <a:rPr lang="zh-CN" altLang="en-US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3380766" y="1083186"/>
            <a:ext cx="3477234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为新结点申请空间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92328" y="3312004"/>
            <a:ext cx="2323072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新结点链入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6800" y="3902586"/>
            <a:ext cx="2323072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剪断原链表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600200" y="5070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288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143000" y="5070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726000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3369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28797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4627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20574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5814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50895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46323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2153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rot="10800000">
            <a:off x="38100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8421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3849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9679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70866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5947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81375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720525" y="50856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73152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5967925" y="6005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510725" y="60048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093725" y="60102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endCxn id="22" idx="2"/>
          </p:cNvCxnSpPr>
          <p:nvPr/>
        </p:nvCxnSpPr>
        <p:spPr bwMode="auto">
          <a:xfrm rot="5400000" flipH="1" flipV="1">
            <a:off x="6086395" y="5820608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18" idx="2"/>
          </p:cNvCxnSpPr>
          <p:nvPr/>
        </p:nvCxnSpPr>
        <p:spPr bwMode="auto">
          <a:xfrm rot="16200000" flipV="1">
            <a:off x="4790995" y="5802631"/>
            <a:ext cx="6150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16200000" flipH="1">
            <a:off x="5170205" y="5572241"/>
            <a:ext cx="5381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5867119" y="5659555"/>
            <a:ext cx="461963" cy="2286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6775" y="6015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37" name="直接箭头连接符 36"/>
          <p:cNvCxnSpPr>
            <a:endCxn id="31" idx="1"/>
          </p:cNvCxnSpPr>
          <p:nvPr/>
        </p:nvCxnSpPr>
        <p:spPr bwMode="auto">
          <a:xfrm flipV="1">
            <a:off x="4612200" y="6317456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943600" y="4495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16200000" flipH="1">
            <a:off x="6374406" y="4883068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985837"/>
            <a:ext cx="457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双</a:t>
            </a:r>
            <a:r>
              <a:rPr lang="zh-CN" altLang="en-US" sz="3200" dirty="0"/>
              <a:t>链表</a:t>
            </a:r>
            <a:r>
              <a:rPr lang="en-US" altLang="zh-CN" sz="3200" dirty="0"/>
              <a:t>(</a:t>
            </a:r>
            <a:r>
              <a:rPr lang="zh-CN" altLang="en-US" sz="3200" dirty="0"/>
              <a:t>不带头结点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5600" y="3429000"/>
            <a:ext cx="6248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循环</a:t>
            </a:r>
            <a:r>
              <a:rPr lang="zh-CN" altLang="en-US" sz="3200" dirty="0"/>
              <a:t>双链表</a:t>
            </a:r>
            <a:r>
              <a:rPr lang="en-US" altLang="zh-CN" sz="3200" dirty="0"/>
              <a:t>(</a:t>
            </a:r>
            <a:r>
              <a:rPr lang="zh-CN" altLang="en-US" sz="3200" dirty="0"/>
              <a:t>不带头结点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4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295400" y="2266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V="1">
            <a:off x="15240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838200" y="2265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421200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321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40"/>
          <p:cNvSpPr>
            <a:spLocks noChangeArrowheads="1"/>
          </p:cNvSpPr>
          <p:nvPr/>
        </p:nvSpPr>
        <p:spPr bwMode="auto">
          <a:xfrm>
            <a:off x="25749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21579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rot="10800000">
            <a:off x="17526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766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847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3275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9105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5052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50292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5373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801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631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578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818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899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8327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415725" y="2281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70104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003925" y="1441874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6384925" y="14430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1" name="形状 80"/>
          <p:cNvCxnSpPr>
            <a:endCxn id="58" idx="0"/>
          </p:cNvCxnSpPr>
          <p:nvPr/>
        </p:nvCxnSpPr>
        <p:spPr bwMode="auto">
          <a:xfrm rot="10800000" flipV="1">
            <a:off x="1104900" y="1824036"/>
            <a:ext cx="5067300" cy="4415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76" idx="0"/>
          </p:cNvCxnSpPr>
          <p:nvPr/>
        </p:nvCxnSpPr>
        <p:spPr bwMode="auto">
          <a:xfrm>
            <a:off x="6629400" y="1824037"/>
            <a:ext cx="1470025" cy="451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4997450" y="1295400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6689725" y="1290637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95400" y="4628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15240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838200" y="462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421200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0321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749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579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0800000">
            <a:off x="17526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V="1">
            <a:off x="32766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47847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3275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9105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0800000">
            <a:off x="35052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50292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65373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60801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56631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0800000">
            <a:off x="52578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67818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82899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78327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7415725" y="46434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0800000">
            <a:off x="70104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609600" y="38040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3" name="形状 112"/>
          <p:cNvCxnSpPr>
            <a:endCxn id="89" idx="0"/>
          </p:cNvCxnSpPr>
          <p:nvPr/>
        </p:nvCxnSpPr>
        <p:spPr bwMode="auto">
          <a:xfrm rot="10800000">
            <a:off x="1104900" y="46278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4400" y="35052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 rot="16200000" flipH="1">
            <a:off x="609600" y="42672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形状 134"/>
          <p:cNvCxnSpPr>
            <a:endCxn id="107" idx="2"/>
          </p:cNvCxnSpPr>
          <p:nvPr/>
        </p:nvCxnSpPr>
        <p:spPr bwMode="auto">
          <a:xfrm>
            <a:off x="609600" y="4953000"/>
            <a:ext cx="7489825" cy="299363"/>
          </a:xfrm>
          <a:prstGeom prst="bentConnector4">
            <a:avLst>
              <a:gd name="adj1" fmla="val 115"/>
              <a:gd name="adj2" fmla="val 212834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10" grpId="0" animBg="1"/>
      <p:bldP spid="1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990600"/>
            <a:ext cx="5334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循环</a:t>
            </a:r>
            <a:r>
              <a:rPr lang="zh-CN" altLang="en-US" sz="3200" dirty="0"/>
              <a:t>双链表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带头</a:t>
            </a:r>
            <a:r>
              <a:rPr lang="zh-CN" altLang="en-US" sz="3200" dirty="0"/>
              <a:t>结点</a:t>
            </a:r>
            <a:r>
              <a:rPr lang="en-US" altLang="zh-CN" sz="3200" dirty="0"/>
              <a:t>)</a:t>
            </a:r>
          </a:p>
        </p:txBody>
      </p:sp>
      <p:sp>
        <p:nvSpPr>
          <p:cNvPr id="54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95400" y="2799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15240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421200" y="280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0321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749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579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0800000">
            <a:off x="17526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V="1">
            <a:off x="32766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47847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3275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9105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0800000">
            <a:off x="35052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50292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65373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60801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56631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0800000">
            <a:off x="52578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67818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82899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78327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7415725" y="28146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0800000">
            <a:off x="70104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609600" y="19752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3" name="形状 112"/>
          <p:cNvCxnSpPr/>
          <p:nvPr/>
        </p:nvCxnSpPr>
        <p:spPr bwMode="auto">
          <a:xfrm rot="10800000">
            <a:off x="1104900" y="27990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4400" y="16764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 rot="16200000" flipH="1">
            <a:off x="609600" y="24384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形状 134"/>
          <p:cNvCxnSpPr>
            <a:endCxn id="107" idx="2"/>
          </p:cNvCxnSpPr>
          <p:nvPr/>
        </p:nvCxnSpPr>
        <p:spPr bwMode="auto">
          <a:xfrm>
            <a:off x="609600" y="3124200"/>
            <a:ext cx="7489825" cy="299363"/>
          </a:xfrm>
          <a:prstGeom prst="bentConnector4">
            <a:avLst>
              <a:gd name="adj1" fmla="val 115"/>
              <a:gd name="adj2" fmla="val 212834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Rectangle 44" descr="浅色上对角线"/>
          <p:cNvSpPr>
            <a:spLocks noChangeArrowheads="1"/>
          </p:cNvSpPr>
          <p:nvPr/>
        </p:nvSpPr>
        <p:spPr bwMode="auto">
          <a:xfrm>
            <a:off x="838200" y="2800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457200" y="4038600"/>
            <a:ext cx="8229600" cy="13716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循环双链表性质</a:t>
            </a:r>
            <a:r>
              <a:rPr lang="en-US" altLang="zh-CN" sz="3200" dirty="0" smtClean="0">
                <a:sym typeface="Wingdings" pitchFamily="2" charset="2"/>
              </a:rPr>
              <a:t>: (p</a:t>
            </a:r>
            <a:r>
              <a:rPr lang="zh-CN" altLang="en-US" sz="3200" dirty="0" smtClean="0">
                <a:sym typeface="Wingdings" pitchFamily="2" charset="2"/>
              </a:rPr>
              <a:t>指向任意结点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endParaRPr lang="en-US" altLang="zh-CN" sz="32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 == p-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</a:t>
            </a:r>
            <a:r>
              <a:rPr lang="zh-CN" altLang="en-US" sz="3200" dirty="0" smtClean="0">
                <a:solidFill>
                  <a:srgbClr val="C00000"/>
                </a:solidFill>
              </a:rPr>
              <a:t>且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 == 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rlink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连续</a:t>
            </a:r>
            <a:r>
              <a:rPr lang="zh-CN" altLang="en-US" sz="3200" dirty="0" smtClean="0">
                <a:latin typeface="黑体" pitchFamily="2" charset="-122"/>
              </a:rPr>
              <a:t>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逻辑顺序</a:t>
            </a:r>
            <a:r>
              <a:rPr lang="zh-CN" altLang="en-US" sz="3200" dirty="0" smtClean="0">
                <a:latin typeface="黑体" pitchFamily="2" charset="-122"/>
              </a:rPr>
              <a:t>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14800" y="1066800"/>
            <a:ext cx="45720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逻辑相邻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&lt;=&gt;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物理相邻</a:t>
            </a:r>
            <a:endParaRPr lang="zh-CN" altLang="en-US" sz="32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线性表的存储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31242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839200" cy="2971800"/>
          </a:xfrm>
          <a:noFill/>
          <a:ln/>
        </p:spPr>
        <p:txBody>
          <a:bodyPr lIns="0" rIns="0"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ea typeface="黑体" pitchFamily="2" charset="-122"/>
              </a:rPr>
              <a:t>例：一</a:t>
            </a:r>
            <a:r>
              <a:rPr lang="zh-CN" altLang="en-US" dirty="0">
                <a:ea typeface="黑体" pitchFamily="2" charset="-122"/>
              </a:rPr>
              <a:t>个单向循环链表，每个结点含有三个域：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    </a:t>
            </a:r>
            <a:r>
              <a:rPr lang="en-US" altLang="zh-CN" dirty="0" err="1" smtClean="0">
                <a:ea typeface="黑体" pitchFamily="2" charset="-122"/>
              </a:rPr>
              <a:t>llink</a:t>
            </a:r>
            <a:r>
              <a:rPr lang="en-US" altLang="zh-CN" dirty="0" smtClean="0">
                <a:ea typeface="黑体" pitchFamily="2" charset="-122"/>
              </a:rPr>
              <a:t> ---- </a:t>
            </a:r>
            <a:r>
              <a:rPr lang="zh-CN" altLang="en-US" dirty="0" smtClean="0">
                <a:ea typeface="黑体" pitchFamily="2" charset="-122"/>
              </a:rPr>
              <a:t>指针</a:t>
            </a:r>
            <a:r>
              <a:rPr lang="zh-CN" altLang="en-US" dirty="0">
                <a:ea typeface="黑体" pitchFamily="2" charset="-122"/>
              </a:rPr>
              <a:t>域</a:t>
            </a:r>
            <a:r>
              <a:rPr lang="zh-CN" altLang="en-US" dirty="0" smtClean="0">
                <a:ea typeface="黑体" pitchFamily="2" charset="-122"/>
              </a:rPr>
              <a:t>，取值均为</a:t>
            </a:r>
            <a:r>
              <a:rPr lang="en-US" altLang="zh-CN" dirty="0" smtClean="0">
                <a:ea typeface="黑体" pitchFamily="2" charset="-122"/>
              </a:rPr>
              <a:t>NULL</a:t>
            </a:r>
            <a:endParaRPr lang="en-US" altLang="zh-CN" dirty="0"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    data ---- </a:t>
            </a:r>
            <a:r>
              <a:rPr lang="zh-CN" altLang="en-US" dirty="0" smtClean="0">
                <a:ea typeface="黑体" pitchFamily="2" charset="-122"/>
              </a:rPr>
              <a:t>数据域，</a:t>
            </a:r>
            <a:endParaRPr lang="zh-CN" altLang="en-US" dirty="0"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    </a:t>
            </a:r>
            <a:r>
              <a:rPr lang="en-US" altLang="zh-CN" dirty="0" err="1" smtClean="0">
                <a:ea typeface="黑体" pitchFamily="2" charset="-122"/>
              </a:rPr>
              <a:t>rlink</a:t>
            </a:r>
            <a:r>
              <a:rPr lang="en-US" altLang="zh-CN" dirty="0" smtClean="0">
                <a:ea typeface="黑体" pitchFamily="2" charset="-122"/>
              </a:rPr>
              <a:t> ----</a:t>
            </a:r>
            <a:r>
              <a:rPr lang="zh-CN" altLang="en-US" dirty="0" smtClean="0">
                <a:ea typeface="黑体" pitchFamily="2" charset="-122"/>
              </a:rPr>
              <a:t>指向后继结点的</a:t>
            </a:r>
            <a:r>
              <a:rPr lang="zh-CN" altLang="en-US" dirty="0">
                <a:ea typeface="黑体" pitchFamily="2" charset="-122"/>
              </a:rPr>
              <a:t>指针</a:t>
            </a:r>
            <a:r>
              <a:rPr lang="zh-CN" altLang="en-US" dirty="0" smtClean="0">
                <a:ea typeface="黑体" pitchFamily="2" charset="-122"/>
              </a:rPr>
              <a:t>域，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ea typeface="黑体" pitchFamily="2" charset="-122"/>
              </a:rPr>
              <a:t>       </a:t>
            </a:r>
            <a:r>
              <a:rPr lang="zh-CN" altLang="en-US" dirty="0" smtClean="0">
                <a:solidFill>
                  <a:srgbClr val="003399"/>
                </a:solidFill>
                <a:ea typeface="黑体" pitchFamily="2" charset="-122"/>
              </a:rPr>
              <a:t>编写算法将此单链表改为双向循环链表。</a:t>
            </a:r>
            <a:endParaRPr lang="zh-CN" altLang="en-US" dirty="0">
              <a:solidFill>
                <a:srgbClr val="003399"/>
              </a:solidFill>
              <a:ea typeface="黑体" pitchFamily="2" charset="-12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295400" y="4857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15240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21200" y="4858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0321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25749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1579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0800000">
            <a:off x="17526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32766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7847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43275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9105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10800000">
            <a:off x="35052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50292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5373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0801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6631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10800000">
            <a:off x="52578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67818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82899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78327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7415725" y="48720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10800000">
            <a:off x="70104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609600" y="40326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48" name="形状 47"/>
          <p:cNvCxnSpPr/>
          <p:nvPr/>
        </p:nvCxnSpPr>
        <p:spPr bwMode="auto">
          <a:xfrm rot="10800000">
            <a:off x="1104900" y="48564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914400" y="37338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rot="16200000" flipH="1">
            <a:off x="609600" y="44958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endCxn id="44" idx="2"/>
          </p:cNvCxnSpPr>
          <p:nvPr/>
        </p:nvCxnSpPr>
        <p:spPr bwMode="auto">
          <a:xfrm>
            <a:off x="609600" y="5334000"/>
            <a:ext cx="7489825" cy="146963"/>
          </a:xfrm>
          <a:prstGeom prst="bentConnector4">
            <a:avLst>
              <a:gd name="adj1" fmla="val -250"/>
              <a:gd name="adj2" fmla="val 255549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2" name="Rectangle 44" descr="浅色上对角线"/>
          <p:cNvSpPr>
            <a:spLocks noChangeArrowheads="1"/>
          </p:cNvSpPr>
          <p:nvPr/>
        </p:nvSpPr>
        <p:spPr bwMode="auto">
          <a:xfrm>
            <a:off x="838200" y="48582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96" name="Rectangle 44"/>
          <p:cNvSpPr>
            <a:spLocks noChangeArrowheads="1"/>
          </p:cNvSpPr>
          <p:nvPr/>
        </p:nvSpPr>
        <p:spPr bwMode="auto">
          <a:xfrm>
            <a:off x="609600" y="2667000"/>
            <a:ext cx="8534400" cy="3429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 = </a:t>
            </a:r>
            <a:r>
              <a:rPr lang="en-US" altLang="zh-CN" sz="3200" dirty="0" err="1"/>
              <a:t>clist</a:t>
            </a:r>
            <a:r>
              <a:rPr lang="en-US" altLang="zh-CN" sz="3200" dirty="0" smtClean="0"/>
              <a:t>;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 ==p)  {p-&gt;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=p;  return 1;}</a:t>
            </a:r>
            <a:endParaRPr lang="en-US" altLang="zh-CN" sz="3200" dirty="0"/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q = </a:t>
            </a:r>
            <a:r>
              <a:rPr lang="en-US" altLang="zh-CN" sz="3200" dirty="0" smtClean="0"/>
              <a:t>p</a:t>
            </a:r>
            <a:r>
              <a:rPr lang="en-US" altLang="zh-CN" sz="3200" dirty="0" smtClean="0"/>
              <a:t>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/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while(q !=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)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   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q-</a:t>
            </a:r>
            <a:r>
              <a:rPr lang="en-US" altLang="zh-CN" sz="3200" dirty="0" smtClean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=p;  </a:t>
            </a:r>
            <a:r>
              <a:rPr lang="en-US" altLang="zh-CN" sz="3200" dirty="0"/>
              <a:t>q=q-</a:t>
            </a:r>
            <a:r>
              <a:rPr lang="en-US" altLang="zh-CN" sz="3200" dirty="0" smtClean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 </a:t>
            </a:r>
            <a:r>
              <a:rPr lang="en-US" altLang="zh-CN" sz="3200" dirty="0"/>
              <a:t>p=p-</a:t>
            </a:r>
            <a:r>
              <a:rPr lang="en-US" altLang="zh-CN" sz="3200" dirty="0" smtClean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}</a:t>
            </a:r>
            <a:endParaRPr lang="en-US" altLang="zh-CN" sz="3200" dirty="0"/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q-</a:t>
            </a:r>
            <a:r>
              <a:rPr lang="en-US" altLang="zh-CN" sz="3200" dirty="0" smtClean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=p</a:t>
            </a:r>
            <a:r>
              <a:rPr lang="en-US" altLang="zh-CN" sz="32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295400" y="1275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15240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21200" y="1276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0321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25749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1579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rot="10800000">
            <a:off x="17526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2766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7847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43275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39105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>
            <a:off x="35052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50292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65373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60801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56631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0800000">
            <a:off x="52578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67818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2899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78327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7415725" y="12906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70104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09600" y="4512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59" name="形状 58"/>
          <p:cNvCxnSpPr/>
          <p:nvPr/>
        </p:nvCxnSpPr>
        <p:spPr bwMode="auto">
          <a:xfrm rot="10800000">
            <a:off x="1104900" y="12750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838200" y="1524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6200000" flipH="1">
            <a:off x="609600" y="9144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形状 61"/>
          <p:cNvCxnSpPr>
            <a:endCxn id="55" idx="2"/>
          </p:cNvCxnSpPr>
          <p:nvPr/>
        </p:nvCxnSpPr>
        <p:spPr bwMode="auto">
          <a:xfrm>
            <a:off x="609600" y="1600200"/>
            <a:ext cx="7489825" cy="299363"/>
          </a:xfrm>
          <a:prstGeom prst="bentConnector4">
            <a:avLst>
              <a:gd name="adj1" fmla="val 115"/>
              <a:gd name="adj2" fmla="val 194599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44" descr="浅色上对角线"/>
          <p:cNvSpPr>
            <a:spLocks noChangeArrowheads="1"/>
          </p:cNvSpPr>
          <p:nvPr/>
        </p:nvSpPr>
        <p:spPr bwMode="auto">
          <a:xfrm>
            <a:off x="838200" y="1276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1295400" y="2057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endCxn id="63" idx="2"/>
          </p:cNvCxnSpPr>
          <p:nvPr/>
        </p:nvCxnSpPr>
        <p:spPr bwMode="auto">
          <a:xfrm rot="16200000" flipV="1">
            <a:off x="1040832" y="1955232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2955925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6200000" flipV="1">
            <a:off x="2701357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32004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V="1">
            <a:off x="29458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48609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16200000" flipV="1">
            <a:off x="46063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47244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16200000" flipV="1">
            <a:off x="44698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63849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rot="16200000" flipV="1">
            <a:off x="61303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65532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16200000" flipV="1">
            <a:off x="62986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82137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 rot="16200000" flipV="1">
            <a:off x="79591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10287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rot="16200000" flipV="1">
            <a:off x="7741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8061325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rot="16200000" flipV="1">
            <a:off x="7806757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3733800" y="5638800"/>
            <a:ext cx="5410200" cy="6858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若</a:t>
            </a:r>
            <a:r>
              <a:rPr lang="en-US" altLang="zh-CN" dirty="0" err="1" smtClean="0">
                <a:solidFill>
                  <a:schemeClr val="bg1"/>
                </a:solidFill>
                <a:latin typeface="+mj-lt"/>
              </a:rPr>
              <a:t>clist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是尾指针</a:t>
            </a:r>
            <a:r>
              <a:rPr lang="en-US" altLang="zh-CN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还一样吗？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09800" y="2667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链表</a:t>
            </a:r>
            <a:r>
              <a:rPr lang="zh-CN" altLang="en-US" kern="0" dirty="0" smtClean="0">
                <a:solidFill>
                  <a:srgbClr val="037B20"/>
                </a:solidFill>
              </a:rPr>
              <a:t>是否</a:t>
            </a:r>
            <a:r>
              <a:rPr lang="zh-CN" altLang="en-US" kern="0" dirty="0" smtClean="0">
                <a:solidFill>
                  <a:srgbClr val="037B20"/>
                </a:solidFill>
              </a:rPr>
              <a:t>只有</a:t>
            </a:r>
            <a:r>
              <a:rPr lang="en-US" altLang="zh-CN" kern="0" dirty="0" smtClean="0">
                <a:solidFill>
                  <a:srgbClr val="037B20"/>
                </a:solidFill>
              </a:rPr>
              <a:t>1</a:t>
            </a:r>
            <a:r>
              <a:rPr lang="zh-CN" altLang="en-US" kern="0" dirty="0" smtClean="0">
                <a:solidFill>
                  <a:srgbClr val="037B20"/>
                </a:solidFill>
              </a:rPr>
              <a:t>个结点</a:t>
            </a:r>
            <a:r>
              <a:rPr lang="en-US" altLang="zh-CN" kern="0" dirty="0" smtClean="0">
                <a:solidFill>
                  <a:srgbClr val="037B20"/>
                </a:solidFill>
              </a:rPr>
              <a:t>?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2800" y="3810000"/>
            <a:ext cx="5867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游历指针</a:t>
            </a:r>
            <a:r>
              <a:rPr lang="en-US" altLang="zh-CN" kern="0" dirty="0" smtClean="0">
                <a:solidFill>
                  <a:srgbClr val="037B20"/>
                </a:solidFill>
              </a:rPr>
              <a:t>p</a:t>
            </a:r>
            <a:r>
              <a:rPr lang="en-US" altLang="zh-CN" kern="0" dirty="0" smtClean="0">
                <a:solidFill>
                  <a:srgbClr val="037B20"/>
                </a:solidFill>
              </a:rPr>
              <a:t>, q </a:t>
            </a:r>
            <a:r>
              <a:rPr lang="zh-CN" altLang="en-US" kern="0" dirty="0" smtClean="0">
                <a:solidFill>
                  <a:srgbClr val="037B20"/>
                </a:solidFill>
              </a:rPr>
              <a:t>，</a:t>
            </a:r>
            <a:r>
              <a:rPr lang="zh-CN" altLang="en-US" kern="0" dirty="0" smtClean="0">
                <a:solidFill>
                  <a:srgbClr val="037B20"/>
                </a:solidFill>
              </a:rPr>
              <a:t>依次</a:t>
            </a:r>
            <a:r>
              <a:rPr lang="zh-CN" altLang="en-US" kern="0" dirty="0" smtClean="0">
                <a:solidFill>
                  <a:srgbClr val="037B20"/>
                </a:solidFill>
              </a:rPr>
              <a:t>修改</a:t>
            </a:r>
            <a:r>
              <a:rPr lang="en-US" altLang="zh-CN" kern="0" dirty="0" smtClean="0">
                <a:solidFill>
                  <a:srgbClr val="037B20"/>
                </a:solidFill>
              </a:rPr>
              <a:t>q-&gt;</a:t>
            </a:r>
            <a:r>
              <a:rPr lang="en-US" altLang="zh-CN" kern="0" dirty="0" err="1" smtClean="0">
                <a:solidFill>
                  <a:srgbClr val="037B20"/>
                </a:solidFill>
              </a:rPr>
              <a:t>llink</a:t>
            </a:r>
            <a:endParaRPr lang="zh-CN" altLang="en-US" dirty="0">
              <a:solidFill>
                <a:srgbClr val="037B2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429000" y="4359786"/>
            <a:ext cx="5867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37B20"/>
                </a:solidFill>
              </a:rPr>
              <a:t>//</a:t>
            </a:r>
            <a:r>
              <a:rPr lang="zh-CN" altLang="en-US" kern="0" dirty="0" smtClean="0">
                <a:solidFill>
                  <a:srgbClr val="037B20"/>
                </a:solidFill>
              </a:rPr>
              <a:t>游历结束与否？</a:t>
            </a:r>
            <a:endParaRPr lang="zh-CN" altLang="en-US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70" grpId="0" animBg="1"/>
      <p:bldP spid="70" grpId="1" animBg="1"/>
      <p:bldP spid="72" grpId="0" animBg="1"/>
      <p:bldP spid="72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4" grpId="0" animBg="1"/>
      <p:bldP spid="86" grpId="0" animBg="1"/>
      <p:bldP spid="66" grpId="0" animBg="1"/>
      <p:bldP spid="69" grpId="0"/>
      <p:bldP spid="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752600"/>
            <a:ext cx="78486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endParaRPr lang="en-US" altLang="zh-CN" sz="3200" dirty="0" smtClean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便于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按序号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随机访问；</a:t>
            </a:r>
            <a:endParaRPr lang="en-US" altLang="zh-CN" sz="3200" dirty="0" smtClean="0">
              <a:latin typeface="黑体" pitchFamily="2" charset="-122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存储密度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大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；</a:t>
            </a:r>
            <a:endParaRPr lang="zh-CN" altLang="en-US" sz="3200" dirty="0"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990600"/>
            <a:ext cx="76438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 线性表</a:t>
            </a:r>
            <a:r>
              <a:rPr lang="zh-CN" altLang="en-US" sz="3200" dirty="0"/>
              <a:t>按存储方式分类：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3676200"/>
            <a:ext cx="7848600" cy="18864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方便</a:t>
            </a:r>
            <a:r>
              <a:rPr lang="zh-CN" altLang="en-US" sz="3200" dirty="0">
                <a:latin typeface="+mj-lt"/>
                <a:sym typeface="Wingdings" pitchFamily="2" charset="2"/>
              </a:rPr>
              <a:t>插入、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删除结点；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无</a:t>
            </a:r>
            <a:r>
              <a:rPr lang="zh-CN" altLang="en-US" sz="3200" dirty="0">
                <a:latin typeface="+mj-lt"/>
                <a:sym typeface="Wingdings" pitchFamily="2" charset="2"/>
              </a:rPr>
              <a:t>惧表长变化；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2192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P66 -- P67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复习题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4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7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算法题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，</a:t>
            </a:r>
            <a:r>
              <a:rPr lang="en-US" altLang="zh-CN" sz="3200" dirty="0" smtClean="0">
                <a:latin typeface="+mj-lt"/>
              </a:rPr>
              <a:t>2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[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对顺序表、单链表 都写出程序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]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4008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链表：</a:t>
            </a:r>
            <a:r>
              <a:rPr lang="zh-CN" altLang="en-US" sz="4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单链表，循环单链表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双</a:t>
            </a: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链表，循环双链表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782"/>
                </a:solidFill>
                <a:latin typeface="+mj-lt"/>
              </a:rPr>
              <a:t>单链表</a:t>
            </a:r>
            <a:r>
              <a:rPr lang="zh-CN" altLang="en-US" sz="3200" dirty="0">
                <a:latin typeface="+mj-lt"/>
              </a:rPr>
              <a:t>最后一</a:t>
            </a:r>
            <a:r>
              <a:rPr lang="zh-CN" altLang="en-US" sz="3200" dirty="0" smtClean="0">
                <a:latin typeface="+mj-lt"/>
              </a:rPr>
              <a:t>个结点指针</a:t>
            </a:r>
            <a:r>
              <a:rPr lang="zh-CN" altLang="en-US" sz="3200" dirty="0">
                <a:latin typeface="+mj-lt"/>
              </a:rPr>
              <a:t>域为</a:t>
            </a:r>
            <a:r>
              <a:rPr lang="en-US" altLang="zh-CN" sz="3200" dirty="0">
                <a:latin typeface="+mj-lt"/>
              </a:rPr>
              <a:t>NULL</a:t>
            </a: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2004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759075" y="1828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4958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4054475" y="1828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7912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3498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70866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6452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83820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79406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4" name="直接箭头连接符 53"/>
          <p:cNvCxnSpPr>
            <a:endCxn id="53" idx="1"/>
          </p:cNvCxnSpPr>
          <p:nvPr/>
        </p:nvCxnSpPr>
        <p:spPr bwMode="auto">
          <a:xfrm>
            <a:off x="74072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61118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8164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5210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19050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2256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228600" y="1828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9302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44" descr="浅色上对角线"/>
          <p:cNvSpPr>
            <a:spLocks noChangeArrowheads="1"/>
          </p:cNvSpPr>
          <p:nvPr/>
        </p:nvSpPr>
        <p:spPr bwMode="auto">
          <a:xfrm>
            <a:off x="1447800" y="18293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228600" y="2819400"/>
            <a:ext cx="8915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单链表中‘尾结点的指针域’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指向头结点</a:t>
            </a:r>
            <a:endParaRPr lang="en-US" altLang="zh-CN" sz="3200" dirty="0" smtClean="0">
              <a:solidFill>
                <a:srgbClr val="C00000"/>
              </a:solidFill>
              <a:latin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 循环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单链表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32004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759075" y="4191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44958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54475" y="4191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7912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53498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0866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6452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3820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9406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74072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61118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8164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35210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9050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22256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28600" y="4191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9302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1447800" y="41915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714500" y="4505324"/>
            <a:ext cx="6972300" cy="300563"/>
          </a:xfrm>
          <a:prstGeom prst="bentConnector4">
            <a:avLst>
              <a:gd name="adj1" fmla="val 64"/>
              <a:gd name="adj2" fmla="val 170849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1676400" y="5114925"/>
            <a:ext cx="70104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在逻辑上，具有“向前查找”的功能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80" grpId="0" animBg="1"/>
      <p:bldP spid="82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头指针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循环单链表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32004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759075" y="190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44958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54475" y="190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7912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53498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0866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6452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3820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9406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74072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61118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8164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3521075" y="2209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9050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2225675" y="2209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88925" y="190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1066800" y="2209800"/>
            <a:ext cx="396875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1447800" y="19055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714500" y="2219324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381000" y="3001292"/>
            <a:ext cx="8458200" cy="216059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例：判断尾结点的语句、时间代价？</a:t>
            </a:r>
            <a:endParaRPr lang="en-US" altLang="zh-CN" sz="3200" dirty="0" smtClean="0"/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单链表：</a:t>
            </a:r>
            <a:endParaRPr lang="zh-CN" altLang="en-US" sz="3200" dirty="0"/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2) (</a:t>
            </a:r>
            <a:r>
              <a:rPr lang="zh-CN" altLang="en-US" sz="3200" dirty="0" smtClean="0"/>
              <a:t>头指针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循环</a:t>
            </a:r>
            <a:r>
              <a:rPr lang="zh-CN" altLang="en-US" sz="3200" dirty="0"/>
              <a:t>单链表：</a:t>
            </a:r>
          </a:p>
        </p:txBody>
      </p:sp>
      <p:sp>
        <p:nvSpPr>
          <p:cNvPr id="86" name="Text Box 45"/>
          <p:cNvSpPr txBox="1">
            <a:spLocks noChangeArrowheads="1"/>
          </p:cNvSpPr>
          <p:nvPr/>
        </p:nvSpPr>
        <p:spPr bwMode="auto">
          <a:xfrm>
            <a:off x="2514600" y="3763292"/>
            <a:ext cx="3962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if(p-&gt;link == null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4724400" y="4449092"/>
            <a:ext cx="400738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if(p-&gt;link == </a:t>
            </a: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81000" y="5181600"/>
            <a:ext cx="8458200" cy="73250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顺链向后遍历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时间代价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尾指针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循环单链表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5908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1494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8862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34448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1816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47402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64770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0356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7724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3310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67976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55022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2068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29114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2954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160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7299325" y="1062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>
            <a:endCxn id="73" idx="0"/>
          </p:cNvCxnSpPr>
          <p:nvPr/>
        </p:nvCxnSpPr>
        <p:spPr bwMode="auto">
          <a:xfrm rot="5400000">
            <a:off x="7416007" y="1710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838200" y="191028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104900" y="2224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81000" y="3001292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例：访问第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个结点、尾结点的语句、时间代价？</a:t>
            </a:r>
            <a:endParaRPr lang="en-US" altLang="zh-CN" sz="3200" dirty="0" smtClean="0"/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381000" y="5134892"/>
            <a:ext cx="8763000" cy="73250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时间代价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en-US" altLang="zh-CN" sz="3200" dirty="0"/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81000" y="3657600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       指向第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个结点的指针：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381000" y="4323648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       指向尾结点的指针：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29692" y="3657600"/>
            <a:ext cx="2876108" cy="702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-&gt;link-&gt;link</a:t>
            </a:r>
          </a:p>
        </p:txBody>
      </p:sp>
      <p:sp>
        <p:nvSpPr>
          <p:cNvPr id="30" name="矩形 29"/>
          <p:cNvSpPr/>
          <p:nvPr/>
        </p:nvSpPr>
        <p:spPr>
          <a:xfrm>
            <a:off x="4876800" y="4343400"/>
            <a:ext cx="891591" cy="702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90888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无</a:t>
            </a:r>
            <a:r>
              <a:rPr lang="zh-CN" altLang="en-US" sz="3200" dirty="0" smtClean="0">
                <a:latin typeface="黑体" pitchFamily="2" charset="-122"/>
              </a:rPr>
              <a:t>头</a:t>
            </a:r>
            <a:r>
              <a:rPr lang="zh-CN" altLang="en-US" sz="3200" dirty="0">
                <a:latin typeface="黑体" pitchFamily="2" charset="-122"/>
              </a:rPr>
              <a:t>结点的循环单链表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990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带头</a:t>
            </a:r>
            <a:r>
              <a:rPr lang="zh-CN" altLang="en-US" sz="3200" dirty="0">
                <a:latin typeface="黑体" pitchFamily="2" charset="-122"/>
              </a:rPr>
              <a:t>结点的循环单链表</a:t>
            </a:r>
          </a:p>
        </p:txBody>
      </p:sp>
      <p:sp>
        <p:nvSpPr>
          <p:cNvPr id="46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尾指针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25908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1494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38862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4448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51816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47402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64770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0356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77724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3310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 bwMode="auto">
          <a:xfrm>
            <a:off x="67976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55" idx="1"/>
          </p:cNvCxnSpPr>
          <p:nvPr/>
        </p:nvCxnSpPr>
        <p:spPr bwMode="auto">
          <a:xfrm>
            <a:off x="55022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42068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1" idx="1"/>
          </p:cNvCxnSpPr>
          <p:nvPr/>
        </p:nvCxnSpPr>
        <p:spPr bwMode="auto">
          <a:xfrm>
            <a:off x="29114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2954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16160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7299325" y="990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endCxn id="57" idx="0"/>
          </p:cNvCxnSpPr>
          <p:nvPr/>
        </p:nvCxnSpPr>
        <p:spPr bwMode="auto">
          <a:xfrm rot="5400000">
            <a:off x="7416007" y="1710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44" descr="浅色上对角线"/>
          <p:cNvSpPr>
            <a:spLocks noChangeArrowheads="1"/>
          </p:cNvSpPr>
          <p:nvPr/>
        </p:nvSpPr>
        <p:spPr bwMode="auto">
          <a:xfrm>
            <a:off x="838200" y="191028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7" name="肘形连接符 83"/>
          <p:cNvCxnSpPr>
            <a:endCxn id="66" idx="2"/>
          </p:cNvCxnSpPr>
          <p:nvPr/>
        </p:nvCxnSpPr>
        <p:spPr bwMode="auto">
          <a:xfrm rot="10800000" flipV="1">
            <a:off x="1104900" y="2224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5908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2149475" y="4195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Rectangle 59"/>
          <p:cNvSpPr>
            <a:spLocks noChangeArrowheads="1"/>
          </p:cNvSpPr>
          <p:nvPr/>
        </p:nvSpPr>
        <p:spPr bwMode="auto">
          <a:xfrm>
            <a:off x="38862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3444875" y="4195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62"/>
          <p:cNvSpPr>
            <a:spLocks noChangeArrowheads="1"/>
          </p:cNvSpPr>
          <p:nvPr/>
        </p:nvSpPr>
        <p:spPr bwMode="auto">
          <a:xfrm>
            <a:off x="51816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63"/>
          <p:cNvSpPr>
            <a:spLocks noChangeArrowheads="1"/>
          </p:cNvSpPr>
          <p:nvPr/>
        </p:nvSpPr>
        <p:spPr bwMode="auto">
          <a:xfrm>
            <a:off x="47402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64770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60356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77724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73310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8" name="直接箭头连接符 77"/>
          <p:cNvCxnSpPr>
            <a:endCxn id="77" idx="1"/>
          </p:cNvCxnSpPr>
          <p:nvPr/>
        </p:nvCxnSpPr>
        <p:spPr bwMode="auto">
          <a:xfrm>
            <a:off x="67976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75" idx="1"/>
          </p:cNvCxnSpPr>
          <p:nvPr/>
        </p:nvCxnSpPr>
        <p:spPr bwMode="auto">
          <a:xfrm>
            <a:off x="55022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42068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endCxn id="71" idx="1"/>
          </p:cNvCxnSpPr>
          <p:nvPr/>
        </p:nvCxnSpPr>
        <p:spPr bwMode="auto">
          <a:xfrm>
            <a:off x="2911475" y="4500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12954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1616075" y="4500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7299325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直接箭头连接符 84"/>
          <p:cNvCxnSpPr>
            <a:endCxn id="77" idx="0"/>
          </p:cNvCxnSpPr>
          <p:nvPr/>
        </p:nvCxnSpPr>
        <p:spPr bwMode="auto">
          <a:xfrm rot="5400000">
            <a:off x="7416007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肘形连接符 83"/>
          <p:cNvCxnSpPr/>
          <p:nvPr/>
        </p:nvCxnSpPr>
        <p:spPr bwMode="auto">
          <a:xfrm rot="10800000" flipV="1">
            <a:off x="1104900" y="4510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838200" y="419508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1000" y="54102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LinkList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clist</a:t>
            </a:r>
            <a:r>
              <a:rPr lang="en-US" altLang="zh-CN" sz="3200" dirty="0" smtClean="0"/>
              <a:t>;  </a:t>
            </a:r>
            <a:r>
              <a:rPr lang="en-US" altLang="zh-CN" dirty="0" smtClean="0">
                <a:solidFill>
                  <a:srgbClr val="00763B"/>
                </a:solidFill>
              </a:rPr>
              <a:t>//</a:t>
            </a:r>
            <a:r>
              <a:rPr lang="en-US" altLang="zh-CN" dirty="0" err="1" smtClean="0">
                <a:solidFill>
                  <a:srgbClr val="00763B"/>
                </a:solidFill>
              </a:rPr>
              <a:t>clist</a:t>
            </a:r>
            <a:r>
              <a:rPr lang="en-US" altLang="zh-CN" dirty="0" smtClean="0">
                <a:solidFill>
                  <a:srgbClr val="00763B"/>
                </a:solidFill>
              </a:rPr>
              <a:t>: </a:t>
            </a:r>
            <a:r>
              <a:rPr lang="zh-CN" altLang="en-US" dirty="0" smtClean="0">
                <a:solidFill>
                  <a:srgbClr val="00763B"/>
                </a:solidFill>
              </a:rPr>
              <a:t>尾指针</a:t>
            </a:r>
            <a:endParaRPr lang="en-US" altLang="zh-CN" dirty="0">
              <a:solidFill>
                <a:srgbClr val="00763B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数据类型定义：</a:t>
            </a:r>
            <a:endParaRPr lang="zh-CN" altLang="en-US" sz="3200" dirty="0">
              <a:solidFill>
                <a:srgbClr val="003399"/>
              </a:solidFill>
              <a:latin typeface="黑体" pitchFamily="2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381000" y="48768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结点指针类型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381000" y="1524000"/>
            <a:ext cx="8610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结点类型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1" name="Rectangle 5"/>
          <p:cNvSpPr txBox="1">
            <a:spLocks noChangeArrowheads="1"/>
          </p:cNvSpPr>
          <p:nvPr/>
        </p:nvSpPr>
        <p:spPr bwMode="auto">
          <a:xfrm>
            <a:off x="381000" y="2667000"/>
            <a:ext cx="8610600" cy="2209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info;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数据域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381000" y="2041200"/>
            <a:ext cx="86106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结点指针类型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19600" y="990600"/>
            <a:ext cx="4724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与单链表类型定义相同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1731</Words>
  <Application>Microsoft Office PowerPoint</Application>
  <PresentationFormat>全屏显示(4:3)</PresentationFormat>
  <Paragraphs>434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740</cp:revision>
  <cp:lastPrinted>1601-01-01T00:00:00Z</cp:lastPrinted>
  <dcterms:created xsi:type="dcterms:W3CDTF">1601-01-01T00:00:00Z</dcterms:created>
  <dcterms:modified xsi:type="dcterms:W3CDTF">2021-03-15T08:17:53Z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