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9" r:id="rId4"/>
    <p:sldId id="280" r:id="rId5"/>
    <p:sldId id="281" r:id="rId6"/>
    <p:sldId id="285" r:id="rId7"/>
    <p:sldId id="282" r:id="rId8"/>
    <p:sldId id="290" r:id="rId9"/>
    <p:sldId id="267" r:id="rId10"/>
    <p:sldId id="287" r:id="rId11"/>
    <p:sldId id="265" r:id="rId12"/>
    <p:sldId id="268" r:id="rId13"/>
    <p:sldId id="291" r:id="rId14"/>
    <p:sldId id="269" r:id="rId15"/>
    <p:sldId id="292" r:id="rId16"/>
    <p:sldId id="294" r:id="rId17"/>
    <p:sldId id="295" r:id="rId18"/>
    <p:sldId id="296" r:id="rId19"/>
    <p:sldId id="297" r:id="rId20"/>
    <p:sldId id="298" r:id="rId21"/>
    <p:sldId id="308" r:id="rId22"/>
    <p:sldId id="299" r:id="rId23"/>
    <p:sldId id="307" r:id="rId24"/>
    <p:sldId id="301" r:id="rId25"/>
    <p:sldId id="304" r:id="rId26"/>
    <p:sldId id="306" r:id="rId2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7FE982"/>
    <a:srgbClr val="FDCA7F"/>
    <a:srgbClr val="088638"/>
    <a:srgbClr val="0F7330"/>
    <a:srgbClr val="006600"/>
    <a:srgbClr val="FFFFA7"/>
    <a:srgbClr val="000099"/>
    <a:srgbClr val="AC6600"/>
    <a:srgbClr val="96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90" autoAdjust="0"/>
  </p:normalViewPr>
  <p:slideViewPr>
    <p:cSldViewPr>
      <p:cViewPr>
        <p:scale>
          <a:sx n="65" d="100"/>
          <a:sy n="65" d="100"/>
        </p:scale>
        <p:origin x="-97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CDB4B-B099-441F-A459-55E533D2E928}" type="datetimeFigureOut">
              <a:rPr lang="zh-CN" altLang="en-US" smtClean="0"/>
              <a:pPr/>
              <a:t>2021-3-17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84B2D-B2CC-4D5B-9EA2-FD74C41BEC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84B2D-B2CC-4D5B-9EA2-FD74C41BEC0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F271D-7EFE-455F-93C7-2DFEA7BAABE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8867C-4448-4BC7-A7B8-47544F6822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21DB1-77F4-45A8-BECA-9C0E1FC686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60E7D2C-6EC1-4494-9555-5E91693A84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BDE2B-C195-4C3B-BBE2-7B3F46E10F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5E3CD-1C22-42E6-AB94-05A01309D0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133D4-7D5B-4E95-968C-6B788E2C79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7F5D6-CE74-4C42-9CA1-CCB6CA9F26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CFFE6-7CA1-4CB4-8850-876547307A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C74CE-4492-4433-B664-6425CA0D858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A3A9E-4D6B-483A-9B03-78C481D221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A008A-A2BA-4A3D-8E04-ED52DD1B45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DE38A65F-48A1-497A-AEC4-5381CF561E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2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线性表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+mj-lt"/>
              </a:rPr>
              <a:t>5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讲：线性表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举例 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+mj-lt"/>
              </a:rPr>
              <a:t>--Josephus</a:t>
            </a:r>
            <a:r>
              <a:rPr kumimoji="1" lang="zh-CN" altLang="en-US" sz="4400" dirty="0">
                <a:solidFill>
                  <a:srgbClr val="292929"/>
                </a:solidFill>
                <a:latin typeface="+mj-lt"/>
              </a:rPr>
              <a:t>问题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81000" y="609600"/>
            <a:ext cx="9144000" cy="502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void</a:t>
            </a:r>
            <a:r>
              <a:rPr lang="en-US" altLang="zh-CN" sz="3200" dirty="0"/>
              <a:t> </a:t>
            </a:r>
            <a:r>
              <a:rPr lang="en-US" altLang="zh-CN" sz="3200" dirty="0" err="1"/>
              <a:t>josephus_seq</a:t>
            </a:r>
            <a:r>
              <a:rPr lang="en-US" altLang="zh-CN" sz="3200" dirty="0"/>
              <a:t>(</a:t>
            </a:r>
            <a:r>
              <a:rPr lang="en-US" altLang="zh-CN" sz="3200" dirty="0" err="1">
                <a:solidFill>
                  <a:srgbClr val="003399"/>
                </a:solidFill>
              </a:rPr>
              <a:t>PSeqList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palist</a:t>
            </a:r>
            <a:r>
              <a:rPr lang="en-US" altLang="zh-CN" sz="3200" dirty="0"/>
              <a:t>, </a:t>
            </a:r>
            <a:r>
              <a:rPr lang="en-US" altLang="zh-CN" sz="3200" dirty="0" err="1">
                <a:solidFill>
                  <a:srgbClr val="003399"/>
                </a:solidFill>
              </a:rPr>
              <a:t>int</a:t>
            </a:r>
            <a:r>
              <a:rPr lang="en-US" altLang="zh-CN" sz="3200" dirty="0"/>
              <a:t> s, </a:t>
            </a:r>
            <a:r>
              <a:rPr lang="en-US" altLang="zh-CN" sz="3200" dirty="0" err="1">
                <a:solidFill>
                  <a:srgbClr val="003399"/>
                </a:solidFill>
              </a:rPr>
              <a:t>int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en-US" altLang="zh-CN" sz="3200" dirty="0"/>
              <a:t>m</a:t>
            </a:r>
            <a:r>
              <a:rPr lang="en-US" altLang="zh-CN" sz="3200" dirty="0" smtClean="0"/>
              <a:t>)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, t, w, s1=s-1;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for(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</a:rPr>
              <a:t>=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palist</a:t>
            </a:r>
            <a:r>
              <a:rPr lang="en-US" altLang="zh-CN" sz="3200" dirty="0" smtClean="0">
                <a:solidFill>
                  <a:srgbClr val="C00000"/>
                </a:solidFill>
              </a:rPr>
              <a:t>-&gt;n</a:t>
            </a:r>
            <a:r>
              <a:rPr lang="en-US" altLang="zh-CN" sz="3200" dirty="0" smtClean="0"/>
              <a:t>; 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&gt;0;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</a:rPr>
              <a:t>--</a:t>
            </a:r>
            <a:r>
              <a:rPr lang="en-US" altLang="zh-CN" sz="3200" dirty="0" smtClean="0"/>
              <a:t>)</a:t>
            </a:r>
          </a:p>
          <a:p>
            <a:pPr marL="108000" algn="just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{ t= (s1+m-1)%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; 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6600"/>
                </a:solidFill>
              </a:rPr>
              <a:t>        </a:t>
            </a:r>
            <a:r>
              <a:rPr lang="en-US" altLang="zh-CN" sz="3200" dirty="0" smtClean="0"/>
              <a:t>w = 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-&gt;element[t]; 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 marL="108000" algn="just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(“output element %d \</a:t>
            </a:r>
            <a:r>
              <a:rPr lang="en-US" altLang="zh-CN" sz="3200" dirty="0" err="1" smtClean="0"/>
              <a:t>n”,w</a:t>
            </a:r>
            <a:r>
              <a:rPr lang="en-US" altLang="zh-CN" sz="3200" dirty="0" smtClean="0"/>
              <a:t>);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</a:t>
            </a:r>
            <a:r>
              <a:rPr lang="en-US" altLang="zh-CN" sz="3200" dirty="0" err="1" smtClean="0"/>
              <a:t>delete_seq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, t);</a:t>
            </a:r>
          </a:p>
          <a:p>
            <a:pPr marL="108000">
              <a:lnSpc>
                <a:spcPct val="106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s1= t;</a:t>
            </a:r>
          </a:p>
          <a:p>
            <a:pPr marL="1080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}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 </a:t>
            </a:r>
          </a:p>
        </p:txBody>
      </p:sp>
      <p:sp>
        <p:nvSpPr>
          <p:cNvPr id="10" name="矩形 9"/>
          <p:cNvSpPr/>
          <p:nvPr/>
        </p:nvSpPr>
        <p:spPr>
          <a:xfrm>
            <a:off x="3787358" y="1186291"/>
            <a:ext cx="4503156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//s1: </a:t>
            </a:r>
            <a:r>
              <a:rPr lang="zh-CN" altLang="en-US" dirty="0" smtClean="0">
                <a:solidFill>
                  <a:srgbClr val="006600"/>
                </a:solidFill>
              </a:rPr>
              <a:t>第</a:t>
            </a:r>
            <a:r>
              <a:rPr lang="en-US" altLang="zh-CN" dirty="0" smtClean="0">
                <a:solidFill>
                  <a:srgbClr val="006600"/>
                </a:solidFill>
              </a:rPr>
              <a:t>1</a:t>
            </a:r>
            <a:r>
              <a:rPr lang="zh-CN" altLang="en-US" dirty="0" smtClean="0">
                <a:solidFill>
                  <a:srgbClr val="006600"/>
                </a:solidFill>
              </a:rPr>
              <a:t>次数数的起始下标</a:t>
            </a:r>
            <a:endParaRPr lang="en-US" altLang="zh-CN" dirty="0">
              <a:solidFill>
                <a:srgbClr val="0066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91000" y="2232000"/>
            <a:ext cx="41148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出列元素的下标</a:t>
            </a:r>
            <a:r>
              <a:rPr lang="en-US" altLang="zh-CN" dirty="0" smtClean="0">
                <a:solidFill>
                  <a:srgbClr val="006600"/>
                </a:solidFill>
              </a:rPr>
              <a:t>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90033" y="2743200"/>
            <a:ext cx="304436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打印出列元素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181600" y="3780000"/>
            <a:ext cx="289694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删除出列的元素</a:t>
            </a:r>
            <a:endParaRPr lang="zh-CN" altLang="en-US" dirty="0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029200" y="1676400"/>
            <a:ext cx="3352800" cy="5334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+mj-lt"/>
              </a:rPr>
              <a:t>// </a:t>
            </a:r>
            <a:r>
              <a:rPr lang="en-US" altLang="zh-CN" dirty="0" err="1" smtClean="0">
                <a:solidFill>
                  <a:srgbClr val="C00000"/>
                </a:solidFill>
                <a:latin typeface="+mj-lt"/>
              </a:rPr>
              <a:t>i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</a:rPr>
              <a:t>：当前表长</a:t>
            </a:r>
            <a:endParaRPr lang="en-US" altLang="zh-CN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23519" y="4267200"/>
            <a:ext cx="4463081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下一轮数数的起始下标</a:t>
            </a:r>
            <a:r>
              <a:rPr lang="en-US" altLang="zh-CN" dirty="0" smtClean="0">
                <a:solidFill>
                  <a:srgbClr val="006600"/>
                </a:solidFill>
              </a:rPr>
              <a:t>s1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371600" y="3810000"/>
            <a:ext cx="3810000" cy="457200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447800" y="4876800"/>
            <a:ext cx="7772400" cy="1676400"/>
          </a:xfrm>
          <a:prstGeom prst="rect">
            <a:avLst/>
          </a:prstGeom>
          <a:solidFill>
            <a:srgbClr val="FFFF9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for(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int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 q=t; q&lt;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-&gt;n-1; q++) </a:t>
            </a:r>
            <a:r>
              <a:rPr lang="en-US" altLang="zh-CN" dirty="0" smtClean="0">
                <a:solidFill>
                  <a:srgbClr val="006600"/>
                </a:solidFill>
              </a:rPr>
              <a:t>//p36</a:t>
            </a:r>
            <a:endParaRPr lang="en-US" altLang="zh-CN" dirty="0" smtClean="0">
              <a:solidFill>
                <a:srgbClr val="003399"/>
              </a:solidFill>
              <a:ea typeface="宋体" pitchFamily="2" charset="-122"/>
            </a:endParaRPr>
          </a:p>
          <a:p>
            <a:pPr marL="36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     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-&gt;element[q]=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-&gt;element[q+1];</a:t>
            </a:r>
          </a:p>
          <a:p>
            <a:pPr marL="36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-&gt;n=</a:t>
            </a:r>
            <a:r>
              <a:rPr lang="en-US" altLang="zh-CN" sz="3000" dirty="0" err="1" smtClean="0">
                <a:solidFill>
                  <a:srgbClr val="003399"/>
                </a:solidFill>
                <a:ea typeface="宋体" pitchFamily="2" charset="-122"/>
              </a:rPr>
              <a:t>palist</a:t>
            </a:r>
            <a:r>
              <a:rPr lang="en-US" altLang="zh-CN" sz="3000" dirty="0" smtClean="0">
                <a:solidFill>
                  <a:srgbClr val="003399"/>
                </a:solidFill>
                <a:ea typeface="宋体" pitchFamily="2" charset="-122"/>
              </a:rPr>
              <a:t>-&gt;n-1;</a:t>
            </a:r>
            <a:endParaRPr lang="en-US" altLang="zh-CN" sz="3000" dirty="0">
              <a:solidFill>
                <a:srgbClr val="003399"/>
              </a:solidFill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H="1">
            <a:off x="2400300" y="4533900"/>
            <a:ext cx="609600" cy="76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81000" y="3886200"/>
            <a:ext cx="8915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tx2"/>
                </a:solidFill>
              </a:rPr>
              <a:t>       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josephus_seq</a:t>
            </a:r>
            <a:r>
              <a:rPr lang="en-US" altLang="zh-CN" sz="3000" dirty="0" smtClean="0">
                <a:solidFill>
                  <a:schemeClr val="tx2"/>
                </a:solidFill>
              </a:rPr>
              <a:t>(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jos_alist</a:t>
            </a:r>
            <a:r>
              <a:rPr lang="en-US" altLang="zh-CN" sz="3000" dirty="0" smtClean="0">
                <a:solidFill>
                  <a:schemeClr val="tx2"/>
                </a:solidFill>
              </a:rPr>
              <a:t>, s, m); </a:t>
            </a:r>
            <a:endParaRPr lang="zh-CN" altLang="en-US" sz="3000" dirty="0" smtClean="0">
              <a:solidFill>
                <a:srgbClr val="0066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81000" y="2895600"/>
            <a:ext cx="89154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     { for(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=0;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&lt;n;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++)</a:t>
            </a:r>
            <a:endParaRPr lang="zh-CN" altLang="en-US" sz="3000" dirty="0" smtClean="0">
              <a:solidFill>
                <a:srgbClr val="006600"/>
              </a:solidFill>
            </a:endParaRP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/>
              <a:t>             </a:t>
            </a:r>
            <a:r>
              <a:rPr lang="en-US" altLang="zh-CN" sz="3000" dirty="0" smtClean="0"/>
              <a:t>k</a:t>
            </a:r>
            <a:r>
              <a:rPr lang="en-US" altLang="zh-CN" sz="3000" dirty="0" smtClean="0"/>
              <a:t>=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insert_seq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jos_alist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, i+1); </a:t>
            </a:r>
            <a:endParaRPr lang="zh-CN" altLang="en-US" sz="3000" dirty="0" smtClean="0">
              <a:solidFill>
                <a:srgbClr val="006600"/>
              </a:solidFill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752600" y="3429000"/>
            <a:ext cx="5486400" cy="533400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81000" y="4419600"/>
            <a:ext cx="8915400" cy="205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tx2"/>
                </a:solidFill>
              </a:rPr>
              <a:t>        free(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jos_alist</a:t>
            </a:r>
            <a:r>
              <a:rPr lang="en-US" altLang="zh-CN" sz="3000" dirty="0" smtClean="0">
                <a:solidFill>
                  <a:schemeClr val="tx2"/>
                </a:solidFill>
              </a:rPr>
              <a:t>-&gt;element);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tx2"/>
                </a:solidFill>
              </a:rPr>
              <a:t>        free(</a:t>
            </a:r>
            <a:r>
              <a:rPr lang="en-US" altLang="zh-CN" sz="3000" dirty="0" err="1" smtClean="0">
                <a:solidFill>
                  <a:schemeClr val="tx2"/>
                </a:solidFill>
              </a:rPr>
              <a:t>jos_alist</a:t>
            </a:r>
            <a:r>
              <a:rPr lang="en-US" altLang="zh-CN" sz="3000" dirty="0" smtClean="0">
                <a:solidFill>
                  <a:schemeClr val="tx2"/>
                </a:solidFill>
              </a:rPr>
              <a:t>); </a:t>
            </a:r>
          </a:p>
          <a:p>
            <a:pPr marL="342900" indent="-342900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tx2"/>
                </a:solidFill>
              </a:rPr>
              <a:t>      }</a:t>
            </a:r>
          </a:p>
          <a:p>
            <a:pPr marL="342900" indent="-342900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} 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3000" dirty="0"/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381000" y="533400"/>
            <a:ext cx="89154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main( 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{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PSeqList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jos_alist</a:t>
            </a:r>
            <a:r>
              <a:rPr lang="en-US" altLang="zh-CN" sz="3000" dirty="0" smtClean="0"/>
              <a:t>;   </a:t>
            </a: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, k, </a:t>
            </a:r>
            <a:r>
              <a:rPr lang="en-US" altLang="zh-CN" sz="3000" dirty="0" smtClean="0"/>
              <a:t>n</a:t>
            </a:r>
            <a:r>
              <a:rPr lang="en-US" altLang="zh-CN" sz="3000" dirty="0"/>
              <a:t>, s, m</a:t>
            </a:r>
            <a:r>
              <a:rPr lang="en-US" altLang="zh-CN" sz="3000" dirty="0" smtClean="0"/>
              <a:t>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</a:t>
            </a:r>
            <a:r>
              <a:rPr lang="en-US" altLang="zh-CN" dirty="0" smtClean="0">
                <a:solidFill>
                  <a:srgbClr val="006600"/>
                </a:solidFill>
              </a:rPr>
              <a:t>//…</a:t>
            </a:r>
            <a:r>
              <a:rPr lang="en-US" altLang="zh-CN" dirty="0" err="1" smtClean="0">
                <a:solidFill>
                  <a:srgbClr val="006600"/>
                </a:solidFill>
              </a:rPr>
              <a:t>scanf</a:t>
            </a:r>
            <a:r>
              <a:rPr lang="zh-CN" altLang="en-US" dirty="0" smtClean="0">
                <a:solidFill>
                  <a:srgbClr val="006600"/>
                </a:solidFill>
              </a:rPr>
              <a:t>语句 </a:t>
            </a:r>
            <a:r>
              <a:rPr lang="en-US" altLang="zh-CN" dirty="0" smtClean="0">
                <a:solidFill>
                  <a:srgbClr val="006600"/>
                </a:solidFill>
              </a:rPr>
              <a:t>--</a:t>
            </a:r>
            <a:r>
              <a:rPr lang="zh-CN" altLang="en-US" dirty="0" smtClean="0">
                <a:solidFill>
                  <a:srgbClr val="006600"/>
                </a:solidFill>
              </a:rPr>
              <a:t>输入表长</a:t>
            </a:r>
            <a:r>
              <a:rPr lang="en-US" altLang="zh-CN" dirty="0" smtClean="0">
                <a:solidFill>
                  <a:srgbClr val="006600"/>
                </a:solidFill>
              </a:rPr>
              <a:t>n, </a:t>
            </a:r>
            <a:r>
              <a:rPr lang="zh-CN" altLang="en-US" dirty="0" smtClean="0">
                <a:solidFill>
                  <a:srgbClr val="006600"/>
                </a:solidFill>
              </a:rPr>
              <a:t>起始</a:t>
            </a:r>
            <a:r>
              <a:rPr lang="en-US" altLang="zh-CN" dirty="0" smtClean="0">
                <a:solidFill>
                  <a:srgbClr val="006600"/>
                </a:solidFill>
              </a:rPr>
              <a:t>s, </a:t>
            </a:r>
            <a:r>
              <a:rPr lang="zh-CN" altLang="en-US" dirty="0" smtClean="0">
                <a:solidFill>
                  <a:srgbClr val="006600"/>
                </a:solidFill>
              </a:rPr>
              <a:t>步长</a:t>
            </a:r>
            <a:r>
              <a:rPr lang="en-US" altLang="zh-CN" dirty="0" smtClean="0">
                <a:solidFill>
                  <a:srgbClr val="006600"/>
                </a:solidFill>
              </a:rPr>
              <a:t>m;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1000" y="1905000"/>
            <a:ext cx="891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jos_alist</a:t>
            </a:r>
            <a:r>
              <a:rPr lang="en-US" altLang="zh-CN" sz="3000" dirty="0" smtClean="0"/>
              <a:t> =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createNullList_seq</a:t>
            </a:r>
            <a:r>
              <a:rPr lang="en-US" altLang="zh-CN" sz="3000" dirty="0" smtClean="0"/>
              <a:t>(n); </a:t>
            </a:r>
            <a:endParaRPr lang="en-US" altLang="zh-CN" sz="3000" dirty="0" smtClean="0">
              <a:solidFill>
                <a:srgbClr val="0066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81000" y="2438400"/>
            <a:ext cx="891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 if (</a:t>
            </a:r>
            <a:r>
              <a:rPr lang="en-US" altLang="zh-CN" sz="3000" dirty="0" err="1" smtClean="0"/>
              <a:t>jos_alist</a:t>
            </a:r>
            <a:r>
              <a:rPr lang="en-US" altLang="zh-CN" sz="3000" dirty="0" smtClean="0"/>
              <a:t> != NULL)</a:t>
            </a:r>
          </a:p>
        </p:txBody>
      </p:sp>
      <p:sp>
        <p:nvSpPr>
          <p:cNvPr id="9" name="矩形 8"/>
          <p:cNvSpPr/>
          <p:nvPr/>
        </p:nvSpPr>
        <p:spPr>
          <a:xfrm>
            <a:off x="6400800" y="1991380"/>
            <a:ext cx="20617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建空表</a:t>
            </a:r>
            <a:r>
              <a:rPr lang="en-US" altLang="zh-CN" dirty="0" smtClean="0">
                <a:solidFill>
                  <a:srgbClr val="006600"/>
                </a:solidFill>
              </a:rPr>
              <a:t>p33</a:t>
            </a:r>
          </a:p>
        </p:txBody>
      </p:sp>
      <p:sp>
        <p:nvSpPr>
          <p:cNvPr id="10" name="矩形 9"/>
          <p:cNvSpPr/>
          <p:nvPr/>
        </p:nvSpPr>
        <p:spPr>
          <a:xfrm>
            <a:off x="4191000" y="2873514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给顺序表赋值</a:t>
            </a:r>
            <a:endParaRPr lang="zh-CN" alt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038600" y="4953000"/>
            <a:ext cx="5105400" cy="1524000"/>
          </a:xfrm>
          <a:prstGeom prst="rect">
            <a:avLst/>
          </a:prstGeom>
          <a:solidFill>
            <a:srgbClr val="FFFF9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dirty="0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在下标</a:t>
            </a:r>
            <a:r>
              <a:rPr lang="en-US" altLang="zh-CN" dirty="0" err="1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i</a:t>
            </a:r>
            <a:r>
              <a:rPr lang="zh-CN" altLang="en-US" dirty="0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处插入元素</a:t>
            </a:r>
            <a:r>
              <a:rPr lang="en-US" altLang="zh-CN" dirty="0" smtClean="0">
                <a:solidFill>
                  <a:srgbClr val="0F7330"/>
                </a:solidFill>
                <a:latin typeface="+mj-lt"/>
                <a:ea typeface="黑体" pitchFamily="49" charset="-122"/>
              </a:rPr>
              <a:t>i+1, </a:t>
            </a:r>
          </a:p>
          <a:p>
            <a:pPr marL="36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jos_alist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-&gt;element[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] = i+1;</a:t>
            </a:r>
          </a:p>
          <a:p>
            <a:pPr marL="36000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jos_alist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-&gt;n = </a:t>
            </a:r>
            <a:r>
              <a:rPr lang="en-US" altLang="zh-CN" dirty="0" err="1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jos_alist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49" charset="-122"/>
              </a:rPr>
              <a:t>-&gt;n+1;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49" charset="-122"/>
            </a:endParaRPr>
          </a:p>
        </p:txBody>
      </p:sp>
      <p:cxnSp>
        <p:nvCxnSpPr>
          <p:cNvPr id="14" name="直接箭头连接符 13"/>
          <p:cNvCxnSpPr>
            <a:endCxn id="12" idx="0"/>
          </p:cNvCxnSpPr>
          <p:nvPr/>
        </p:nvCxnSpPr>
        <p:spPr bwMode="auto">
          <a:xfrm rot="5400000">
            <a:off x="6419850" y="4133850"/>
            <a:ext cx="990600" cy="6477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6324600" y="4038600"/>
            <a:ext cx="26420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//Josephus</a:t>
            </a:r>
            <a:r>
              <a:rPr lang="zh-CN" altLang="en-US" dirty="0" smtClean="0">
                <a:solidFill>
                  <a:srgbClr val="006600"/>
                </a:solidFill>
              </a:rPr>
              <a:t>算法</a:t>
            </a:r>
            <a:endParaRPr lang="en-US" altLang="zh-CN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21" grpId="0" animBg="1"/>
      <p:bldP spid="8" grpId="0" animBg="1"/>
      <p:bldP spid="4" grpId="0" animBg="1"/>
      <p:bldP spid="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2027237"/>
            <a:ext cx="8763000" cy="639763"/>
          </a:xfrm>
          <a:prstGeom prst="rect">
            <a:avLst/>
          </a:prstGeom>
          <a:solidFill>
            <a:srgbClr val="FFFFB3"/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顺序表：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按序号随机存取，</a:t>
            </a:r>
            <a:r>
              <a: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(1)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3475038"/>
            <a:ext cx="8763000" cy="639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链表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zh-CN" altLang="en-US" sz="3200" dirty="0" smtClean="0">
                <a:latin typeface="+mj-lt"/>
              </a:rPr>
              <a:t>按序号查找 </a:t>
            </a: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从</a:t>
            </a:r>
            <a:r>
              <a:rPr lang="zh-CN" altLang="en-US" sz="3200" dirty="0">
                <a:latin typeface="+mj-lt"/>
              </a:rPr>
              <a:t>链首开始</a:t>
            </a:r>
            <a:r>
              <a:rPr lang="zh-CN" altLang="en-US" sz="3200" dirty="0" smtClean="0">
                <a:latin typeface="+mj-lt"/>
              </a:rPr>
              <a:t>遍历，</a:t>
            </a:r>
            <a:r>
              <a:rPr lang="en-US" altLang="zh-CN" sz="3200" i="1" dirty="0" smtClean="0">
                <a:latin typeface="+mj-lt"/>
              </a:rPr>
              <a:t>O</a:t>
            </a:r>
            <a:r>
              <a:rPr lang="en-US" altLang="zh-CN" sz="3200" dirty="0" smtClean="0">
                <a:latin typeface="+mj-lt"/>
              </a:rPr>
              <a:t>(n)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81000" y="10668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 smtClean="0">
                <a:latin typeface="+mj-lt"/>
              </a:rPr>
              <a:t> 在</a:t>
            </a:r>
            <a:r>
              <a:rPr lang="zh-CN" altLang="en-GB" sz="3200" dirty="0">
                <a:latin typeface="+mj-lt"/>
              </a:rPr>
              <a:t>线性表上，</a:t>
            </a:r>
            <a:r>
              <a:rPr lang="zh-CN" altLang="en-GB" sz="3200" dirty="0" smtClean="0">
                <a:solidFill>
                  <a:srgbClr val="003399"/>
                </a:solidFill>
                <a:latin typeface="+mj-lt"/>
              </a:rPr>
              <a:t>按序号 多次</a:t>
            </a:r>
            <a:r>
              <a:rPr lang="zh-CN" altLang="en-GB" sz="3200" dirty="0">
                <a:solidFill>
                  <a:srgbClr val="003399"/>
                </a:solidFill>
                <a:latin typeface="+mj-lt"/>
              </a:rPr>
              <a:t>删除</a:t>
            </a:r>
            <a:r>
              <a:rPr lang="zh-CN" altLang="en-GB" sz="3200" dirty="0">
                <a:latin typeface="+mj-lt"/>
              </a:rPr>
              <a:t>的问题；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2667000"/>
            <a:ext cx="8763000" cy="685800"/>
          </a:xfrm>
          <a:prstGeom prst="rect">
            <a:avLst/>
          </a:prstGeom>
          <a:solidFill>
            <a:srgbClr val="FFFFB3"/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删除结点，需移动其后续元素，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(n)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1000" y="41148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           删除结点，只需修改指针，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381000" y="9144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 smtClean="0">
                <a:latin typeface="+mj-lt"/>
              </a:rPr>
              <a:t> 在</a:t>
            </a:r>
            <a:r>
              <a:rPr lang="zh-CN" altLang="en-GB" sz="3200" dirty="0">
                <a:latin typeface="+mj-lt"/>
              </a:rPr>
              <a:t>线性表上，</a:t>
            </a:r>
            <a:r>
              <a:rPr lang="zh-CN" altLang="en-GB" sz="3200" dirty="0" smtClean="0">
                <a:solidFill>
                  <a:srgbClr val="003399"/>
                </a:solidFill>
                <a:latin typeface="+mj-lt"/>
              </a:rPr>
              <a:t>按序号多次删除</a:t>
            </a:r>
            <a:r>
              <a:rPr lang="zh-CN" altLang="en-GB" sz="3200" dirty="0" smtClean="0">
                <a:latin typeface="+mj-lt"/>
              </a:rPr>
              <a:t>；</a:t>
            </a:r>
            <a:endParaRPr lang="zh-CN" altLang="en-GB" sz="3200" dirty="0">
              <a:latin typeface="+mj-lt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zh-CN" altLang="en-US" dirty="0" smtClean="0">
                <a:ea typeface="黑体" pitchFamily="2" charset="-122"/>
              </a:rPr>
              <a:t>循环</a:t>
            </a:r>
            <a:r>
              <a:rPr lang="zh-CN" altLang="en-US" dirty="0" smtClean="0">
                <a:ea typeface="黑体" pitchFamily="2" charset="-122"/>
              </a:rPr>
              <a:t>单链表解决</a:t>
            </a: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117725" y="3800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676400" y="3800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413125" y="3800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0"/>
          <p:cNvSpPr>
            <a:spLocks noChangeArrowheads="1"/>
          </p:cNvSpPr>
          <p:nvPr/>
        </p:nvSpPr>
        <p:spPr bwMode="auto">
          <a:xfrm>
            <a:off x="2971800" y="38004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62"/>
          <p:cNvSpPr>
            <a:spLocks noChangeArrowheads="1"/>
          </p:cNvSpPr>
          <p:nvPr/>
        </p:nvSpPr>
        <p:spPr bwMode="auto">
          <a:xfrm>
            <a:off x="47085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3"/>
          <p:cNvSpPr>
            <a:spLocks noChangeArrowheads="1"/>
          </p:cNvSpPr>
          <p:nvPr/>
        </p:nvSpPr>
        <p:spPr bwMode="auto">
          <a:xfrm>
            <a:off x="42672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60039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55626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Rectangle 68"/>
          <p:cNvSpPr>
            <a:spLocks noChangeArrowheads="1"/>
          </p:cNvSpPr>
          <p:nvPr/>
        </p:nvSpPr>
        <p:spPr bwMode="auto">
          <a:xfrm>
            <a:off x="72993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0" name="Rectangle 69"/>
          <p:cNvSpPr>
            <a:spLocks noChangeArrowheads="1"/>
          </p:cNvSpPr>
          <p:nvPr/>
        </p:nvSpPr>
        <p:spPr bwMode="auto">
          <a:xfrm>
            <a:off x="68580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1" name="直接箭头连接符 20"/>
          <p:cNvCxnSpPr>
            <a:endCxn id="20" idx="1"/>
          </p:cNvCxnSpPr>
          <p:nvPr/>
        </p:nvCxnSpPr>
        <p:spPr bwMode="auto">
          <a:xfrm>
            <a:off x="63246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18" idx="1"/>
          </p:cNvCxnSpPr>
          <p:nvPr/>
        </p:nvCxnSpPr>
        <p:spPr bwMode="auto">
          <a:xfrm>
            <a:off x="50292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>
            <a:off x="37338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14" idx="1"/>
          </p:cNvCxnSpPr>
          <p:nvPr/>
        </p:nvCxnSpPr>
        <p:spPr bwMode="auto">
          <a:xfrm>
            <a:off x="2438400" y="4105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822325" y="38004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143000" y="41052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2286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  <a:ea typeface="宋体" pitchFamily="2" charset="-122"/>
              </a:rPr>
              <a:t>clist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 rot="16200000" flipH="1">
            <a:off x="445294" y="3672681"/>
            <a:ext cx="238126" cy="4603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365125" y="37998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1" name="椭圆 30"/>
          <p:cNvSpPr/>
          <p:nvPr/>
        </p:nvSpPr>
        <p:spPr bwMode="auto">
          <a:xfrm>
            <a:off x="6629400" y="12954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8382000" y="1905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7239000" y="914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8077200" y="1143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7315200" y="3124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6248400" y="1981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8077200" y="2743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6477000" y="1295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8442325" y="47196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42" name="Rectangle 69"/>
          <p:cNvSpPr>
            <a:spLocks noChangeArrowheads="1"/>
          </p:cNvSpPr>
          <p:nvPr/>
        </p:nvSpPr>
        <p:spPr bwMode="auto">
          <a:xfrm>
            <a:off x="8001000" y="4719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rot="5400000">
            <a:off x="8535194" y="4495006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8442325" y="3805238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46" name="Rectangle 69"/>
          <p:cNvSpPr>
            <a:spLocks noChangeArrowheads="1"/>
          </p:cNvSpPr>
          <p:nvPr/>
        </p:nvSpPr>
        <p:spPr bwMode="auto">
          <a:xfrm>
            <a:off x="8001000" y="38052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7" name="直接箭头连接符 46"/>
          <p:cNvCxnSpPr>
            <a:endCxn id="46" idx="1"/>
          </p:cNvCxnSpPr>
          <p:nvPr/>
        </p:nvCxnSpPr>
        <p:spPr bwMode="auto">
          <a:xfrm>
            <a:off x="7467600" y="41052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endCxn id="30" idx="2"/>
          </p:cNvCxnSpPr>
          <p:nvPr/>
        </p:nvCxnSpPr>
        <p:spPr bwMode="auto">
          <a:xfrm rot="10800000">
            <a:off x="631826" y="4414164"/>
            <a:ext cx="8054975" cy="1605637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rot="5400000">
            <a:off x="8192294" y="5524500"/>
            <a:ext cx="989806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5410200" y="990600"/>
            <a:ext cx="914400" cy="609600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3"/>
          <p:cNvSpPr>
            <a:spLocks noChangeArrowheads="1"/>
          </p:cNvSpPr>
          <p:nvPr/>
        </p:nvSpPr>
        <p:spPr bwMode="auto">
          <a:xfrm>
            <a:off x="457200" y="2362200"/>
            <a:ext cx="56388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例：</a:t>
            </a:r>
            <a:r>
              <a:rPr lang="en-US" altLang="zh-CN" sz="3200" dirty="0" smtClean="0">
                <a:latin typeface="+mj-lt"/>
              </a:rPr>
              <a:t>n=8, </a:t>
            </a:r>
            <a:r>
              <a:rPr lang="zh-CN" altLang="en-US" sz="3200" dirty="0" smtClean="0">
                <a:latin typeface="+mj-lt"/>
              </a:rPr>
              <a:t>起点</a:t>
            </a:r>
            <a:r>
              <a:rPr lang="en-US" altLang="zh-CN" sz="3200" dirty="0" smtClean="0">
                <a:latin typeface="+mj-lt"/>
              </a:rPr>
              <a:t>s=1, </a:t>
            </a:r>
            <a:r>
              <a:rPr lang="zh-CN" altLang="en-US" sz="3200" dirty="0" smtClean="0">
                <a:latin typeface="+mj-lt"/>
              </a:rPr>
              <a:t>步长</a:t>
            </a:r>
            <a:r>
              <a:rPr lang="en-US" altLang="zh-CN" sz="3200" dirty="0" smtClean="0">
                <a:latin typeface="+mj-lt"/>
              </a:rPr>
              <a:t>m=4</a:t>
            </a: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219200" y="1752600"/>
            <a:ext cx="487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需知道被删除结点的前驱</a:t>
            </a:r>
            <a:endParaRPr lang="en-US" altLang="zh-CN" sz="3200" dirty="0" smtClean="0">
              <a:latin typeface="+mj-lt"/>
            </a:endParaRPr>
          </a:p>
        </p:txBody>
      </p:sp>
      <p:cxnSp>
        <p:nvCxnSpPr>
          <p:cNvPr id="86" name="直接箭头连接符 85"/>
          <p:cNvCxnSpPr>
            <a:stCxn id="82" idx="2"/>
          </p:cNvCxnSpPr>
          <p:nvPr/>
        </p:nvCxnSpPr>
        <p:spPr bwMode="auto">
          <a:xfrm rot="5400000">
            <a:off x="5600700" y="1638300"/>
            <a:ext cx="3048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39"/>
          <p:cNvSpPr>
            <a:spLocks noChangeArrowheads="1"/>
          </p:cNvSpPr>
          <p:nvPr/>
        </p:nvSpPr>
        <p:spPr bwMode="auto">
          <a:xfrm>
            <a:off x="7391400" y="54816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93" name="直接箭头连接符 92"/>
          <p:cNvCxnSpPr>
            <a:endCxn id="42" idx="2"/>
          </p:cNvCxnSpPr>
          <p:nvPr/>
        </p:nvCxnSpPr>
        <p:spPr bwMode="auto">
          <a:xfrm flipV="1">
            <a:off x="7924800" y="5334000"/>
            <a:ext cx="3429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39"/>
          <p:cNvSpPr>
            <a:spLocks noChangeArrowheads="1"/>
          </p:cNvSpPr>
          <p:nvPr/>
        </p:nvSpPr>
        <p:spPr bwMode="auto">
          <a:xfrm>
            <a:off x="8382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1" name="直接箭头连接符 100"/>
          <p:cNvCxnSpPr/>
          <p:nvPr/>
        </p:nvCxnSpPr>
        <p:spPr bwMode="auto">
          <a:xfrm rot="5400000">
            <a:off x="800103" y="3543301"/>
            <a:ext cx="304799" cy="2285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19812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5400000">
            <a:off x="1894683" y="3575845"/>
            <a:ext cx="309560" cy="1682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5" name="Rectangle 39"/>
          <p:cNvSpPr>
            <a:spLocks noChangeArrowheads="1"/>
          </p:cNvSpPr>
          <p:nvPr/>
        </p:nvSpPr>
        <p:spPr bwMode="auto">
          <a:xfrm>
            <a:off x="685800" y="4643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 rot="16200000" flipV="1">
            <a:off x="628650" y="4591050"/>
            <a:ext cx="381000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32004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0" name="直接箭头连接符 109"/>
          <p:cNvCxnSpPr/>
          <p:nvPr/>
        </p:nvCxnSpPr>
        <p:spPr bwMode="auto">
          <a:xfrm rot="5400000">
            <a:off x="3113883" y="3575845"/>
            <a:ext cx="309560" cy="1682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Rectangle 39"/>
          <p:cNvSpPr>
            <a:spLocks noChangeArrowheads="1"/>
          </p:cNvSpPr>
          <p:nvPr/>
        </p:nvSpPr>
        <p:spPr bwMode="auto">
          <a:xfrm>
            <a:off x="1905000" y="4643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2" name="直接箭头连接符 111"/>
          <p:cNvCxnSpPr/>
          <p:nvPr/>
        </p:nvCxnSpPr>
        <p:spPr bwMode="auto">
          <a:xfrm rot="16200000" flipV="1">
            <a:off x="1847850" y="4591050"/>
            <a:ext cx="381000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Rectangle 39"/>
          <p:cNvSpPr>
            <a:spLocks noChangeArrowheads="1"/>
          </p:cNvSpPr>
          <p:nvPr/>
        </p:nvSpPr>
        <p:spPr bwMode="auto">
          <a:xfrm>
            <a:off x="4495800" y="3043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 rot="5400000">
            <a:off x="4409283" y="3575845"/>
            <a:ext cx="309560" cy="16827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39"/>
          <p:cNvSpPr>
            <a:spLocks noChangeArrowheads="1"/>
          </p:cNvSpPr>
          <p:nvPr/>
        </p:nvSpPr>
        <p:spPr bwMode="auto">
          <a:xfrm>
            <a:off x="3200400" y="4643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 rot="16200000" flipV="1">
            <a:off x="3143250" y="4591050"/>
            <a:ext cx="381000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肘形连接符 117"/>
          <p:cNvCxnSpPr>
            <a:endCxn id="18" idx="2"/>
          </p:cNvCxnSpPr>
          <p:nvPr/>
        </p:nvCxnSpPr>
        <p:spPr bwMode="auto">
          <a:xfrm>
            <a:off x="3657600" y="4191000"/>
            <a:ext cx="2171700" cy="228600"/>
          </a:xfrm>
          <a:prstGeom prst="bentConnector4">
            <a:avLst>
              <a:gd name="adj1" fmla="val 498"/>
              <a:gd name="adj2" fmla="val 176119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685800" y="5257800"/>
            <a:ext cx="7315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pre-&gt;link=p-&gt;link; free(p); p=pre-&gt;link;</a:t>
            </a:r>
            <a:endParaRPr lang="en-US" altLang="zh-CN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88529E-7 L 0.13924 0.0046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0629E-6 L 0.12586 -0.00023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5" grpId="0" animBg="1"/>
      <p:bldP spid="16" grpId="0" animBg="1"/>
      <p:bldP spid="82" grpId="0" animBg="1"/>
      <p:bldP spid="83" grpId="0" animBg="1"/>
      <p:bldP spid="84" grpId="0" animBg="1"/>
      <p:bldP spid="92" grpId="0" animBg="1"/>
      <p:bldP spid="92" grpId="1" animBg="1"/>
      <p:bldP spid="100" grpId="0" animBg="1"/>
      <p:bldP spid="100" grpId="1" animBg="1"/>
      <p:bldP spid="103" grpId="0" animBg="1"/>
      <p:bldP spid="103" grpId="1" animBg="1"/>
      <p:bldP spid="105" grpId="0" animBg="1"/>
      <p:bldP spid="105" grpId="1" animBg="1"/>
      <p:bldP spid="109" grpId="0" animBg="1"/>
      <p:bldP spid="109" grpId="1" animBg="1"/>
      <p:bldP spid="111" grpId="0" animBg="1"/>
      <p:bldP spid="111" grpId="1" animBg="1"/>
      <p:bldP spid="113" grpId="0" animBg="1"/>
      <p:bldP spid="113" grpId="1" animBg="1"/>
      <p:bldP spid="115" grpId="0" animBg="1"/>
      <p:bldP spid="1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90600"/>
            <a:ext cx="8915400" cy="685800"/>
          </a:xfrm>
          <a:prstGeom prst="rect">
            <a:avLst/>
          </a:prstGeom>
          <a:solidFill>
            <a:srgbClr val="C3F8B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/>
              <a:t>1) </a:t>
            </a:r>
            <a:r>
              <a:rPr lang="zh-CN" altLang="en-US" sz="3200" dirty="0" smtClean="0"/>
              <a:t>建立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并初始化循环单链表</a:t>
            </a:r>
            <a:r>
              <a:rPr lang="en-GB" altLang="zh-CN" sz="3200" dirty="0" err="1" smtClean="0"/>
              <a:t>clist</a:t>
            </a:r>
            <a:r>
              <a:rPr lang="en-US" altLang="zh-CN" sz="3200" dirty="0" smtClean="0"/>
              <a:t>;</a:t>
            </a:r>
            <a:endParaRPr lang="zh-CN" altLang="en-GB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1600200"/>
            <a:ext cx="8915400" cy="762000"/>
          </a:xfrm>
          <a:prstGeom prst="rect">
            <a:avLst/>
          </a:prstGeom>
          <a:solidFill>
            <a:srgbClr val="C3F8B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/>
              <a:t>2) </a:t>
            </a:r>
            <a:r>
              <a:rPr lang="zh-CN" altLang="en-US" sz="3200" dirty="0" smtClean="0"/>
              <a:t>依据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计数查找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 </a:t>
            </a:r>
            <a:r>
              <a:rPr lang="zh-CN" altLang="en-GB" sz="3200" dirty="0" smtClean="0"/>
              <a:t>起始</a:t>
            </a:r>
            <a:r>
              <a:rPr lang="zh-CN" altLang="en-GB" sz="3200" dirty="0"/>
              <a:t>结点</a:t>
            </a:r>
            <a:r>
              <a:rPr lang="en-GB" altLang="zh-CN" sz="3200" dirty="0" smtClean="0"/>
              <a:t>p</a:t>
            </a:r>
            <a:r>
              <a:rPr lang="zh-CN" altLang="en-GB" sz="3200" dirty="0" smtClean="0"/>
              <a:t>及其</a:t>
            </a:r>
            <a:r>
              <a:rPr lang="zh-CN" altLang="en-GB" sz="3200" dirty="0"/>
              <a:t>前驱</a:t>
            </a:r>
            <a:r>
              <a:rPr lang="en-GB" altLang="zh-CN" sz="3200" dirty="0" smtClean="0"/>
              <a:t>pre</a:t>
            </a:r>
            <a:r>
              <a:rPr lang="en-US" altLang="zh-CN" sz="3200" dirty="0" smtClean="0"/>
              <a:t>;</a:t>
            </a:r>
            <a:endParaRPr lang="zh-CN" altLang="en-GB" sz="3200" dirty="0"/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循环单链表解决</a:t>
            </a: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3657600"/>
            <a:ext cx="9144000" cy="762000"/>
          </a:xfrm>
          <a:prstGeom prst="rect">
            <a:avLst/>
          </a:prstGeom>
          <a:solidFill>
            <a:srgbClr val="FFFFA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GB" altLang="zh-CN" sz="3200" dirty="0">
                <a:solidFill>
                  <a:srgbClr val="003399"/>
                </a:solidFill>
              </a:rPr>
              <a:t>4</a:t>
            </a:r>
            <a:r>
              <a:rPr lang="en-GB" altLang="zh-CN" sz="3200" dirty="0" smtClean="0">
                <a:solidFill>
                  <a:srgbClr val="003399"/>
                </a:solidFill>
              </a:rPr>
              <a:t>) </a:t>
            </a:r>
            <a:r>
              <a:rPr lang="zh-CN" altLang="en-US" sz="3200" dirty="0" smtClean="0"/>
              <a:t>从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开始</a:t>
            </a:r>
            <a:r>
              <a:rPr lang="en-US" altLang="zh-CN" sz="3200" dirty="0" smtClean="0"/>
              <a:t>, “</a:t>
            </a:r>
            <a:r>
              <a:rPr lang="zh-CN" altLang="en-US" sz="3200" dirty="0" smtClean="0"/>
              <a:t>计数查找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第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个结点</a:t>
            </a:r>
            <a:r>
              <a:rPr lang="en-US" altLang="zh-CN" sz="3200" dirty="0" smtClean="0">
                <a:solidFill>
                  <a:srgbClr val="004D86"/>
                </a:solidFill>
              </a:rPr>
              <a:t>p</a:t>
            </a:r>
            <a:r>
              <a:rPr lang="zh-CN" altLang="en-US" sz="3200" dirty="0" smtClean="0">
                <a:solidFill>
                  <a:srgbClr val="004D86"/>
                </a:solidFill>
              </a:rPr>
              <a:t>及其前驱</a:t>
            </a:r>
            <a:r>
              <a:rPr lang="en-US" altLang="zh-CN" sz="3200" dirty="0" smtClean="0">
                <a:solidFill>
                  <a:srgbClr val="004D86"/>
                </a:solidFill>
              </a:rPr>
              <a:t>pre;</a:t>
            </a:r>
            <a:endParaRPr lang="zh-CN" altLang="en-GB" sz="3200" dirty="0">
              <a:solidFill>
                <a:srgbClr val="004D86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4419600"/>
            <a:ext cx="9144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 smtClean="0">
                <a:solidFill>
                  <a:srgbClr val="003399"/>
                </a:solidFill>
              </a:rPr>
              <a:t>5) </a:t>
            </a:r>
            <a:r>
              <a:rPr lang="zh-CN" altLang="en-US" sz="3200" dirty="0" smtClean="0"/>
              <a:t>从链表中删除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指向的结点，</a:t>
            </a: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/>
              <a:t>    p</a:t>
            </a:r>
            <a:r>
              <a:rPr lang="zh-CN" altLang="en-US" sz="3200" dirty="0" smtClean="0"/>
              <a:t>指向被删结点的下一个结点；返回</a:t>
            </a:r>
            <a:r>
              <a:rPr lang="en-US" altLang="zh-CN" sz="3200" dirty="0" smtClean="0"/>
              <a:t>3)</a:t>
            </a:r>
            <a:r>
              <a:rPr lang="zh-CN" altLang="en-US" sz="3200" dirty="0" smtClean="0"/>
              <a:t>继续，</a:t>
            </a:r>
            <a:endParaRPr lang="zh-CN" altLang="en-GB" sz="32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04800" y="2362200"/>
            <a:ext cx="89154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 smtClean="0">
                <a:solidFill>
                  <a:srgbClr val="003399"/>
                </a:solidFill>
              </a:rPr>
              <a:t>3)</a:t>
            </a:r>
            <a:r>
              <a:rPr lang="en-GB" altLang="zh-CN" sz="3200" dirty="0" smtClean="0"/>
              <a:t> </a:t>
            </a:r>
            <a:r>
              <a:rPr lang="zh-CN" altLang="en-US" sz="3200" dirty="0" smtClean="0">
                <a:solidFill>
                  <a:srgbClr val="C00000"/>
                </a:solidFill>
              </a:rPr>
              <a:t>链表中是否仅剩</a:t>
            </a:r>
            <a:r>
              <a:rPr lang="en-US" altLang="zh-CN" sz="3200" dirty="0" smtClean="0">
                <a:solidFill>
                  <a:srgbClr val="C00000"/>
                </a:solidFill>
              </a:rPr>
              <a:t>1</a:t>
            </a:r>
            <a:r>
              <a:rPr lang="zh-CN" altLang="en-US" sz="3200" dirty="0" smtClean="0">
                <a:solidFill>
                  <a:srgbClr val="C00000"/>
                </a:solidFill>
              </a:rPr>
              <a:t>个结点</a:t>
            </a:r>
            <a:r>
              <a:rPr lang="en-US" altLang="zh-CN" sz="3200" dirty="0" smtClean="0">
                <a:solidFill>
                  <a:srgbClr val="C00000"/>
                </a:solidFill>
              </a:rPr>
              <a:t>?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是，则删除该结点，退出</a:t>
            </a:r>
            <a:r>
              <a:rPr lang="en-US" altLang="zh-CN" sz="32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8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266700"/>
            <a:ext cx="45910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019800" y="1447800"/>
            <a:ext cx="3124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4D86"/>
                </a:solidFill>
              </a:rPr>
              <a:t>2) </a:t>
            </a:r>
            <a:r>
              <a:rPr lang="zh-CN" altLang="en-US" sz="3000" dirty="0" smtClean="0"/>
              <a:t>起始结点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及其前驱</a:t>
            </a:r>
            <a:r>
              <a:rPr lang="en-US" altLang="zh-CN" sz="3000" dirty="0" smtClean="0"/>
              <a:t>pre</a:t>
            </a:r>
            <a:r>
              <a:rPr lang="zh-CN" altLang="en-US" sz="3000" dirty="0" smtClean="0"/>
              <a:t>；</a:t>
            </a:r>
            <a:endParaRPr lang="en-US" altLang="zh-CN" sz="3000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019800" y="3581400"/>
            <a:ext cx="3124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4D86"/>
                </a:solidFill>
              </a:rPr>
              <a:t>4) </a:t>
            </a:r>
            <a:r>
              <a:rPr lang="zh-CN" altLang="en-US" sz="3000" dirty="0" smtClean="0"/>
              <a:t>寻找第</a:t>
            </a:r>
            <a:r>
              <a:rPr lang="en-US" altLang="zh-CN" sz="3000" dirty="0"/>
              <a:t>m</a:t>
            </a:r>
            <a:r>
              <a:rPr lang="zh-CN" altLang="en-US" sz="3000" dirty="0"/>
              <a:t>个</a:t>
            </a:r>
            <a:r>
              <a:rPr lang="zh-CN" altLang="en-US" sz="3000" dirty="0" smtClean="0"/>
              <a:t>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及其前驱</a:t>
            </a:r>
            <a:r>
              <a:rPr lang="en-US" altLang="zh-CN" sz="3000" dirty="0" smtClean="0"/>
              <a:t>pre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019800" y="4800600"/>
            <a:ext cx="3124200" cy="12192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删除结点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，</a:t>
            </a:r>
            <a:r>
              <a:rPr lang="zh-CN" altLang="en-US" sz="3000" dirty="0"/>
              <a:t>更新起始</a:t>
            </a:r>
            <a:r>
              <a:rPr lang="zh-CN" altLang="en-US" sz="3000" dirty="0" smtClean="0"/>
              <a:t>结点</a:t>
            </a:r>
            <a:r>
              <a:rPr lang="en-US" altLang="zh-CN" sz="3000" dirty="0" smtClean="0"/>
              <a:t>p</a:t>
            </a:r>
            <a:endParaRPr lang="en-US" altLang="zh-CN" sz="3000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019800" y="381000"/>
            <a:ext cx="3124200" cy="685800"/>
          </a:xfrm>
          <a:prstGeom prst="rect">
            <a:avLst/>
          </a:prstGeom>
          <a:solidFill>
            <a:srgbClr val="C3F8B6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初始化链表</a:t>
            </a:r>
            <a:endParaRPr lang="en-US" altLang="zh-CN" sz="30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29200" y="5943600"/>
            <a:ext cx="3048000" cy="685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None/>
            </a:pPr>
            <a:r>
              <a:rPr lang="en-US" altLang="zh-CN" sz="30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000" dirty="0" smtClean="0">
                <a:latin typeface="+mj-lt"/>
              </a:rPr>
              <a:t>时间复杂度？</a:t>
            </a:r>
            <a:endParaRPr lang="zh-CN" altLang="en-GB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 txBox="1">
            <a:spLocks noChangeArrowheads="1"/>
          </p:cNvSpPr>
          <p:nvPr/>
        </p:nvSpPr>
        <p:spPr bwMode="auto">
          <a:xfrm>
            <a:off x="304800" y="2971800"/>
            <a:ext cx="4419600" cy="3048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swap(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temp=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a =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b;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zh-CN" altLang="en-US" sz="3200" kern="0" dirty="0" smtClean="0">
                <a:latin typeface="+mn-lt"/>
                <a:ea typeface="+mn-ea"/>
              </a:rPr>
              <a:t>*</a:t>
            </a:r>
            <a:r>
              <a:rPr lang="en-US" altLang="zh-CN" sz="3200" kern="0" dirty="0" smtClean="0">
                <a:latin typeface="+mn-lt"/>
                <a:ea typeface="+mn-ea"/>
              </a:rPr>
              <a:t>b =temp;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295400" y="609600"/>
            <a:ext cx="7848600" cy="8382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 smtClean="0">
                <a:latin typeface="+mj-lt"/>
              </a:rPr>
              <a:t>修改指针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指向的单元的内容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变量</a:t>
            </a:r>
            <a:r>
              <a:rPr lang="en-US" altLang="zh-CN" sz="3200" kern="0" dirty="0" smtClean="0">
                <a:latin typeface="+mj-lt"/>
              </a:rPr>
              <a:t>a)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1295400" y="17526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2. </a:t>
            </a:r>
            <a:r>
              <a:rPr lang="zh-CN" altLang="en-US" sz="3200" kern="0" dirty="0" smtClean="0">
                <a:latin typeface="+mj-lt"/>
              </a:rPr>
              <a:t>修改指针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的指向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指针变量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的值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1295400" y="1143000"/>
            <a:ext cx="7848600" cy="609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传递指针</a:t>
            </a:r>
            <a:r>
              <a:rPr lang="en-US" altLang="zh-CN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p 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004D74"/>
                </a:solidFill>
                <a:sym typeface="Wingdings" pitchFamily="2" charset="2"/>
              </a:rPr>
              <a:t>变量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a</a:t>
            </a:r>
            <a:r>
              <a:rPr lang="zh-CN" altLang="en-US" sz="3200" kern="0" dirty="0" smtClean="0">
                <a:solidFill>
                  <a:srgbClr val="004D74"/>
                </a:solidFill>
                <a:sym typeface="Wingdings" pitchFamily="2" charset="2"/>
              </a:rPr>
              <a:t>的地址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4D74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295400" y="22860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传递指向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的指针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二级指针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609600"/>
            <a:ext cx="609600" cy="2285999"/>
          </a:xfrm>
          <a:prstGeom prst="rect">
            <a:avLst/>
          </a:prstGeom>
          <a:solidFill>
            <a:srgbClr val="2D875A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传址调用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4648200" y="2971800"/>
            <a:ext cx="4572000" cy="381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main()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x=2,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y=4;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  swap(&amp;x, &amp;y);</a:t>
            </a:r>
            <a:endParaRPr kumimoji="0" lang="en-US" altLang="zh-CN" sz="32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en-US" altLang="zh-CN" sz="3200" kern="0" dirty="0" smtClean="0">
                <a:solidFill>
                  <a:srgbClr val="0A8C3F"/>
                </a:solidFill>
                <a:latin typeface="+mj-lt"/>
              </a:rPr>
              <a:t>// </a:t>
            </a:r>
            <a:r>
              <a:rPr lang="en-US" altLang="zh-CN" sz="3200" kern="0" dirty="0" err="1" smtClean="0">
                <a:solidFill>
                  <a:srgbClr val="0A8C3F"/>
                </a:solidFill>
                <a:latin typeface="+mj-lt"/>
              </a:rPr>
              <a:t>int</a:t>
            </a:r>
            <a:r>
              <a:rPr lang="en-US" altLang="zh-CN" sz="3200" kern="0" dirty="0" smtClean="0">
                <a:solidFill>
                  <a:srgbClr val="0A8C3F"/>
                </a:solidFill>
                <a:latin typeface="+mj-lt"/>
              </a:rPr>
              <a:t> *p=&amp;x, *q=&amp;y;  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en-US" altLang="zh-CN" sz="3200" kern="0" dirty="0" smtClean="0">
                <a:solidFill>
                  <a:srgbClr val="0A8C3F"/>
                </a:solidFill>
                <a:latin typeface="+mj-lt"/>
              </a:rPr>
              <a:t>//</a:t>
            </a:r>
            <a:r>
              <a:rPr lang="zh-CN" altLang="en-US" sz="3200" kern="0" dirty="0" smtClean="0">
                <a:solidFill>
                  <a:srgbClr val="0A8C3F"/>
                </a:solidFill>
                <a:latin typeface="+mj-lt"/>
              </a:rPr>
              <a:t> </a:t>
            </a:r>
            <a:r>
              <a:rPr lang="en-US" altLang="zh-CN" sz="3200" kern="0" dirty="0" smtClean="0">
                <a:solidFill>
                  <a:srgbClr val="0A8C3F"/>
                </a:solidFill>
                <a:latin typeface="+mj-lt"/>
              </a:rPr>
              <a:t>swap(p, q);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(“%d, %d”, x, </a:t>
            </a:r>
            <a:r>
              <a:rPr lang="en-US" altLang="zh-CN" sz="3200" kern="0" dirty="0" smtClean="0">
                <a:latin typeface="+mj-lt"/>
              </a:rPr>
              <a:t>y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2057400" y="5105399"/>
            <a:ext cx="5943600" cy="690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latin typeface="+mj-lt"/>
                <a:sym typeface="Wingdings" pitchFamily="2" charset="2"/>
              </a:rPr>
              <a:t>则，头指针</a:t>
            </a:r>
            <a:r>
              <a:rPr lang="en-US" altLang="zh-CN" dirty="0" err="1" smtClean="0">
                <a:latin typeface="+mj-lt"/>
                <a:sym typeface="Wingdings" pitchFamily="2" charset="2"/>
              </a:rPr>
              <a:t>clist</a:t>
            </a:r>
            <a:r>
              <a:rPr lang="zh-CN" altLang="en-US" dirty="0" smtClean="0">
                <a:latin typeface="+mj-lt"/>
                <a:sym typeface="Wingdings" pitchFamily="2" charset="2"/>
              </a:rPr>
              <a:t>应先移动</a:t>
            </a:r>
            <a:r>
              <a:rPr lang="zh-CN" altLang="en-US" dirty="0" smtClean="0">
                <a:latin typeface="+mj-lt"/>
                <a:sym typeface="Wingdings" pitchFamily="2" charset="2"/>
              </a:rPr>
              <a:t>到下一结点，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057400" y="4576763"/>
            <a:ext cx="5943600" cy="604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latin typeface="+mj-lt"/>
              </a:rPr>
              <a:t>无头</a:t>
            </a:r>
            <a:r>
              <a:rPr lang="zh-CN" altLang="en-US" dirty="0" smtClean="0">
                <a:latin typeface="+mj-lt"/>
              </a:rPr>
              <a:t>结点，</a:t>
            </a:r>
            <a:r>
              <a:rPr lang="zh-CN" altLang="en-US" dirty="0" smtClean="0">
                <a:latin typeface="+mj-lt"/>
              </a:rPr>
              <a:t>若要</a:t>
            </a:r>
            <a:r>
              <a:rPr lang="zh-CN" altLang="en-US" dirty="0" smtClean="0">
                <a:latin typeface="+mj-lt"/>
              </a:rPr>
              <a:t>删除</a:t>
            </a:r>
            <a:r>
              <a:rPr lang="en-US" altLang="zh-CN" dirty="0" err="1" smtClean="0">
                <a:latin typeface="+mj-lt"/>
              </a:rPr>
              <a:t>clist</a:t>
            </a:r>
            <a:r>
              <a:rPr lang="zh-CN" altLang="en-US" dirty="0" smtClean="0">
                <a:latin typeface="+mj-lt"/>
              </a:rPr>
              <a:t>所指结点，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2057400" y="5715000"/>
            <a:ext cx="5943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/>
              <a:t>即头指针</a:t>
            </a:r>
            <a:r>
              <a:rPr lang="en-US" altLang="zh-CN" dirty="0" err="1" smtClean="0"/>
              <a:t>clist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(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)</a:t>
            </a:r>
            <a:r>
              <a:rPr lang="zh-CN" altLang="en-US" dirty="0" smtClean="0"/>
              <a:t>先改变。</a:t>
            </a:r>
            <a:endParaRPr lang="en-US" altLang="zh-CN" dirty="0"/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17725" y="3729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676400" y="3729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413125" y="3729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971800" y="3729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7085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42672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0039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5626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72993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8580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63246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0292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338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2438400" y="4033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822325" y="3729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43000" y="4033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8600" y="2967037"/>
            <a:ext cx="22098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clist</a:t>
            </a:r>
            <a:r>
              <a:rPr lang="en-US" altLang="zh-CN" sz="3200" dirty="0" smtClean="0">
                <a:latin typeface="+mj-lt"/>
              </a:rPr>
              <a:t>: </a:t>
            </a:r>
            <a:r>
              <a:rPr lang="zh-CN" altLang="en-US" sz="3200" dirty="0" smtClean="0">
                <a:latin typeface="+mj-lt"/>
              </a:rPr>
              <a:t>头指针</a:t>
            </a:r>
            <a:endParaRPr lang="zh-CN" altLang="zh-CN" sz="3200" dirty="0">
              <a:latin typeface="+mj-lt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438945" y="3577433"/>
            <a:ext cx="319089" cy="222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65125" y="3728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8442325" y="46482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8001000" y="46482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rot="5400000">
            <a:off x="8535194" y="4423569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42325" y="3733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01000" y="3733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 bwMode="auto">
          <a:xfrm>
            <a:off x="7467600" y="4033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59"/>
          <p:cNvCxnSpPr>
            <a:endCxn id="32" idx="2"/>
          </p:cNvCxnSpPr>
          <p:nvPr/>
        </p:nvCxnSpPr>
        <p:spPr bwMode="auto">
          <a:xfrm rot="10800000">
            <a:off x="631826" y="4342726"/>
            <a:ext cx="8054975" cy="1372274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>
            <a:off x="8308976" y="5336381"/>
            <a:ext cx="756443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肘形连接符 59"/>
          <p:cNvCxnSpPr>
            <a:endCxn id="15" idx="2"/>
          </p:cNvCxnSpPr>
          <p:nvPr/>
        </p:nvCxnSpPr>
        <p:spPr bwMode="auto">
          <a:xfrm rot="10800000">
            <a:off x="1943100" y="4343402"/>
            <a:ext cx="6743700" cy="1371599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7"/>
          <p:cNvSpPr txBox="1">
            <a:spLocks noChangeArrowheads="1"/>
          </p:cNvSpPr>
          <p:nvPr/>
        </p:nvSpPr>
        <p:spPr bwMode="auto">
          <a:xfrm>
            <a:off x="1295400" y="609600"/>
            <a:ext cx="7848600" cy="8382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 smtClean="0">
                <a:latin typeface="+mj-lt"/>
              </a:rPr>
              <a:t>修改指针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指向的单元的内容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变量</a:t>
            </a:r>
            <a:r>
              <a:rPr lang="en-US" altLang="zh-CN" sz="3200" kern="0" dirty="0" smtClean="0">
                <a:latin typeface="+mj-lt"/>
              </a:rPr>
              <a:t>a)</a:t>
            </a:r>
          </a:p>
        </p:txBody>
      </p:sp>
      <p:sp>
        <p:nvSpPr>
          <p:cNvPr id="44" name="Rectangle 7"/>
          <p:cNvSpPr txBox="1">
            <a:spLocks noChangeArrowheads="1"/>
          </p:cNvSpPr>
          <p:nvPr/>
        </p:nvSpPr>
        <p:spPr bwMode="auto">
          <a:xfrm>
            <a:off x="1295400" y="17526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2. </a:t>
            </a:r>
            <a:r>
              <a:rPr lang="zh-CN" altLang="en-US" sz="3200" kern="0" dirty="0" smtClean="0">
                <a:latin typeface="+mj-lt"/>
              </a:rPr>
              <a:t>修改指针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的指向 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zh-CN" altLang="en-US" sz="3200" kern="0" dirty="0" smtClean="0">
                <a:latin typeface="+mj-lt"/>
              </a:rPr>
              <a:t>指针变量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lang="zh-CN" altLang="en-US" sz="3200" kern="0" dirty="0" smtClean="0">
                <a:latin typeface="+mj-lt"/>
              </a:rPr>
              <a:t>的值</a:t>
            </a:r>
            <a:r>
              <a:rPr lang="en-US" altLang="zh-CN" sz="3200" kern="0" dirty="0" smtClean="0">
                <a:latin typeface="+mj-lt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45" name="Rectangle 7"/>
          <p:cNvSpPr txBox="1">
            <a:spLocks noChangeArrowheads="1"/>
          </p:cNvSpPr>
          <p:nvPr/>
        </p:nvSpPr>
        <p:spPr bwMode="auto">
          <a:xfrm>
            <a:off x="1295400" y="1143000"/>
            <a:ext cx="7848600" cy="609600"/>
          </a:xfrm>
          <a:prstGeom prst="rect">
            <a:avLst/>
          </a:prstGeom>
          <a:solidFill>
            <a:srgbClr val="FF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传递指针</a:t>
            </a:r>
            <a:r>
              <a:rPr lang="en-US" altLang="zh-CN" sz="3200" kern="0" dirty="0" smtClean="0">
                <a:solidFill>
                  <a:srgbClr val="004D74"/>
                </a:solidFill>
                <a:latin typeface="+mj-lt"/>
                <a:sym typeface="Wingdings" pitchFamily="2" charset="2"/>
              </a:rPr>
              <a:t>p 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004D74"/>
                </a:solidFill>
                <a:sym typeface="Wingdings" pitchFamily="2" charset="2"/>
              </a:rPr>
              <a:t>变量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a</a:t>
            </a:r>
            <a:r>
              <a:rPr lang="zh-CN" altLang="en-US" sz="3200" kern="0" dirty="0" smtClean="0">
                <a:solidFill>
                  <a:srgbClr val="004D74"/>
                </a:solidFill>
                <a:sym typeface="Wingdings" pitchFamily="2" charset="2"/>
              </a:rPr>
              <a:t>的地址</a:t>
            </a:r>
            <a:r>
              <a:rPr lang="en-US" altLang="zh-CN" sz="3200" kern="0" dirty="0" smtClean="0">
                <a:solidFill>
                  <a:srgbClr val="004D74"/>
                </a:solidFill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4D74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 bwMode="auto">
          <a:xfrm>
            <a:off x="1295400" y="2286000"/>
            <a:ext cx="7848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    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传递指向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的指针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二级指针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5800" y="609600"/>
            <a:ext cx="609600" cy="2285999"/>
          </a:xfrm>
          <a:prstGeom prst="rect">
            <a:avLst/>
          </a:prstGeom>
          <a:solidFill>
            <a:srgbClr val="2D875A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传址调用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14524E-7 L 0.15122 0.00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3247E-6 L 0.14584 -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9" grpId="0" animBg="1"/>
      <p:bldP spid="42" grpId="0" animBg="1"/>
      <p:bldP spid="28" grpId="0" animBg="1"/>
      <p:bldP spid="30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17725" y="2509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676400" y="25098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0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413125" y="2509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971800" y="25098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7085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42672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0039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5626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72993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8580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63246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0292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338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2438400" y="28146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822325" y="25098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43000" y="28146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5400000">
            <a:off x="405607" y="2324895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8442325" y="34290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8001000" y="34290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rot="5400000">
            <a:off x="8535194" y="3204369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42325" y="25146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01000" y="25146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 bwMode="auto">
          <a:xfrm>
            <a:off x="7467600" y="28146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59"/>
          <p:cNvCxnSpPr>
            <a:endCxn id="42" idx="2"/>
          </p:cNvCxnSpPr>
          <p:nvPr/>
        </p:nvCxnSpPr>
        <p:spPr bwMode="auto">
          <a:xfrm rot="10800000">
            <a:off x="647700" y="3124200"/>
            <a:ext cx="8039100" cy="1219200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>
            <a:off x="8385176" y="4040981"/>
            <a:ext cx="604043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1219200" y="4495800"/>
            <a:ext cx="7924800" cy="6048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带头结点链表中，若删除第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个结点？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1219200" y="5024436"/>
            <a:ext cx="7924800" cy="6905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 err="1" smtClean="0">
                <a:latin typeface="+mj-lt"/>
                <a:sym typeface="Wingdings" pitchFamily="2" charset="2"/>
              </a:rPr>
              <a:t>clist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仍指向头结点，不需改变</a:t>
            </a:r>
            <a:r>
              <a:rPr lang="en-US" altLang="zh-CN" sz="3200" dirty="0" err="1" smtClean="0">
                <a:latin typeface="+mj-lt"/>
                <a:sym typeface="Wingdings" pitchFamily="2" charset="2"/>
              </a:rPr>
              <a:t>clist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的值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 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42" name="Rectangle 44" descr="浅色上对角线"/>
          <p:cNvSpPr>
            <a:spLocks noChangeArrowheads="1"/>
          </p:cNvSpPr>
          <p:nvPr/>
        </p:nvSpPr>
        <p:spPr bwMode="auto">
          <a:xfrm>
            <a:off x="381000" y="25098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228600" y="1676400"/>
            <a:ext cx="22098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clist</a:t>
            </a:r>
            <a:r>
              <a:rPr lang="en-US" altLang="zh-CN" sz="3200" dirty="0" smtClean="0">
                <a:latin typeface="+mj-lt"/>
              </a:rPr>
              <a:t>: </a:t>
            </a:r>
            <a:r>
              <a:rPr lang="zh-CN" altLang="en-US" sz="3200" dirty="0" smtClean="0">
                <a:latin typeface="+mj-lt"/>
              </a:rPr>
              <a:t>头指针</a:t>
            </a:r>
            <a:endParaRPr lang="zh-CN" altLang="zh-CN" sz="3200" dirty="0">
              <a:latin typeface="+mj-lt"/>
            </a:endParaRPr>
          </a:p>
        </p:txBody>
      </p:sp>
      <p:cxnSp>
        <p:nvCxnSpPr>
          <p:cNvPr id="45" name="肘形连接符 44"/>
          <p:cNvCxnSpPr>
            <a:endCxn id="17" idx="2"/>
          </p:cNvCxnSpPr>
          <p:nvPr/>
        </p:nvCxnSpPr>
        <p:spPr bwMode="auto">
          <a:xfrm>
            <a:off x="1066800" y="2819400"/>
            <a:ext cx="2171700" cy="304801"/>
          </a:xfrm>
          <a:prstGeom prst="bentConnector4">
            <a:avLst>
              <a:gd name="adj1" fmla="val -131"/>
              <a:gd name="adj2" fmla="val 210821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7200" y="762000"/>
            <a:ext cx="4495800" cy="1828800"/>
          </a:xfrm>
          <a:prstGeom prst="rect">
            <a:avLst/>
          </a:prstGeom>
          <a:solidFill>
            <a:srgbClr val="D6FACE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#</a:t>
            </a: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define </a:t>
            </a:r>
            <a:r>
              <a:rPr lang="en-US" altLang="zh-CN" sz="3200" dirty="0">
                <a:ea typeface="宋体" pitchFamily="2" charset="-122"/>
              </a:rPr>
              <a:t>FALSE 0;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#define </a:t>
            </a:r>
            <a:r>
              <a:rPr lang="en-US" altLang="zh-CN" sz="3200" dirty="0">
                <a:ea typeface="宋体" pitchFamily="2" charset="-122"/>
              </a:rPr>
              <a:t>TRUE 1;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7030A0"/>
                </a:solidFill>
                <a:ea typeface="宋体" pitchFamily="2" charset="-122"/>
              </a:rPr>
              <a:t>typedef</a:t>
            </a:r>
            <a:r>
              <a:rPr lang="en-US" altLang="zh-CN" sz="3200" dirty="0">
                <a:solidFill>
                  <a:srgbClr val="7030A0"/>
                </a:solidFill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int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solidFill>
                  <a:srgbClr val="003399"/>
                </a:solidFill>
                <a:ea typeface="宋体" pitchFamily="2" charset="-122"/>
              </a:rPr>
              <a:t>DataType</a:t>
            </a: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;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457200" y="2590800"/>
            <a:ext cx="83820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struct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>
                <a:solidFill>
                  <a:srgbClr val="003399"/>
                </a:solidFill>
              </a:rPr>
              <a:t>Node;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 </a:t>
            </a:r>
            <a:r>
              <a:rPr lang="en-US" altLang="zh-CN" sz="3200" dirty="0" smtClean="0"/>
              <a:t>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/>
              <a:t>; 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Node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>
                <a:solidFill>
                  <a:srgbClr val="003399"/>
                </a:solidFill>
              </a:rPr>
              <a:t>DataType</a:t>
            </a:r>
            <a:r>
              <a:rPr lang="en-US" altLang="zh-CN" sz="3200" dirty="0"/>
              <a:t> info 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link</a:t>
            </a:r>
            <a:r>
              <a:rPr lang="en-US" altLang="zh-CN" sz="3200" dirty="0" smtClean="0"/>
              <a:t>; };</a:t>
            </a:r>
            <a:endParaRPr lang="en-US" altLang="zh-CN" sz="3200" dirty="0"/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7030A0"/>
                </a:solidFill>
              </a:rPr>
              <a:t>typedef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 </a:t>
            </a:r>
            <a:r>
              <a:rPr lang="en-US" altLang="zh-CN" sz="3200" dirty="0" smtClean="0"/>
              <a:t>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LinkList</a:t>
            </a:r>
            <a:r>
              <a:rPr lang="en-US" altLang="zh-CN" sz="3200" dirty="0"/>
              <a:t>; 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6019800" y="33298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结点指针类型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172200" y="56920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结点指针类型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animBg="1"/>
      <p:bldP spid="168970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8600" y="990601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有限个、类型相同的元素组成的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有序序列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524000" y="2209800"/>
            <a:ext cx="649288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0</a:t>
            </a: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2781000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159250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486400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6823075" y="2210400"/>
            <a:ext cx="648000" cy="648000"/>
          </a:xfrm>
          <a:prstGeom prst="ellipse">
            <a:avLst/>
          </a:prstGeom>
          <a:solidFill>
            <a:srgbClr val="00578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latin typeface="+mj-lt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cxnSp>
        <p:nvCxnSpPr>
          <p:cNvPr id="19" name="直接连接符 18"/>
          <p:cNvCxnSpPr>
            <a:stCxn id="14" idx="6"/>
            <a:endCxn id="15" idx="2"/>
          </p:cNvCxnSpPr>
          <p:nvPr/>
        </p:nvCxnSpPr>
        <p:spPr bwMode="auto">
          <a:xfrm>
            <a:off x="2173288" y="2533800"/>
            <a:ext cx="607712" cy="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5" idx="6"/>
            <a:endCxn id="16" idx="2"/>
          </p:cNvCxnSpPr>
          <p:nvPr/>
        </p:nvCxnSpPr>
        <p:spPr bwMode="auto">
          <a:xfrm>
            <a:off x="3429000" y="2534400"/>
            <a:ext cx="7302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6" idx="6"/>
            <a:endCxn id="17" idx="2"/>
          </p:cNvCxnSpPr>
          <p:nvPr/>
        </p:nvCxnSpPr>
        <p:spPr bwMode="auto">
          <a:xfrm>
            <a:off x="4807250" y="2534400"/>
            <a:ext cx="67915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7" idx="6"/>
            <a:endCxn id="18" idx="2"/>
          </p:cNvCxnSpPr>
          <p:nvPr/>
        </p:nvCxnSpPr>
        <p:spPr bwMode="auto">
          <a:xfrm>
            <a:off x="6134400" y="2534400"/>
            <a:ext cx="688675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09600" y="3181800"/>
            <a:ext cx="8077200" cy="123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表</a:t>
            </a:r>
            <a:endParaRPr lang="en-US" altLang="zh-CN" sz="3200" dirty="0" smtClean="0">
              <a:solidFill>
                <a:srgbClr val="003399"/>
              </a:solidFill>
              <a:latin typeface="黑体" pitchFamily="2" charset="-122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便于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按序号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随机访问；存储密度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大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；</a:t>
            </a:r>
            <a:endParaRPr lang="zh-CN" altLang="en-US" sz="3200" dirty="0"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609600" y="4464000"/>
            <a:ext cx="8077200" cy="12192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链表</a:t>
            </a:r>
            <a:endParaRPr lang="en-US" altLang="zh-CN" sz="320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方便</a:t>
            </a:r>
            <a:r>
              <a:rPr lang="zh-CN" altLang="en-US" sz="3200" dirty="0">
                <a:latin typeface="+mj-lt"/>
                <a:sym typeface="Wingdings" pitchFamily="2" charset="2"/>
              </a:rPr>
              <a:t>插入、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删除结点；无</a:t>
            </a:r>
            <a:r>
              <a:rPr lang="zh-CN" altLang="en-US" sz="3200" dirty="0">
                <a:latin typeface="+mj-lt"/>
                <a:sym typeface="Wingdings" pitchFamily="2" charset="2"/>
              </a:rPr>
              <a:t>惧表长变化；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17725" y="4491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676400" y="4491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413125" y="4491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971800" y="449103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7085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42672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0039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5626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72993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8580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63246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50292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>
            <a:off x="37338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7" idx="1"/>
          </p:cNvCxnSpPr>
          <p:nvPr/>
        </p:nvCxnSpPr>
        <p:spPr bwMode="auto">
          <a:xfrm>
            <a:off x="2438400" y="4795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822325" y="449103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1143000" y="4795838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28600" y="3657600"/>
            <a:ext cx="1143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clist</a:t>
            </a:r>
            <a:endParaRPr lang="zh-CN" altLang="zh-CN" sz="3200" dirty="0">
              <a:latin typeface="+mj-lt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>
            <a:off x="405607" y="4306095"/>
            <a:ext cx="385763" cy="222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365125" y="449036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42325" y="4495801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01000" y="4495801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 bwMode="auto">
          <a:xfrm>
            <a:off x="7467600" y="4795838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肘形连接符 59"/>
          <p:cNvCxnSpPr/>
          <p:nvPr/>
        </p:nvCxnSpPr>
        <p:spPr bwMode="auto">
          <a:xfrm rot="10800000">
            <a:off x="631826" y="5104725"/>
            <a:ext cx="8054975" cy="381674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rot="5400000">
            <a:off x="8347076" y="5140325"/>
            <a:ext cx="680243" cy="79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81000" y="1752600"/>
            <a:ext cx="8686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7030A0"/>
                </a:solidFill>
              </a:rPr>
              <a:t>typedef</a:t>
            </a:r>
            <a:r>
              <a:rPr lang="en-US" altLang="zh-CN" sz="3200" dirty="0" smtClean="0"/>
              <a:t>  </a:t>
            </a:r>
            <a:r>
              <a:rPr lang="en-US" altLang="zh-CN" sz="3200" dirty="0" err="1"/>
              <a:t>LinkList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PLinkList</a:t>
            </a:r>
            <a:r>
              <a:rPr lang="en-US" altLang="zh-CN" sz="3200" dirty="0">
                <a:solidFill>
                  <a:srgbClr val="003399"/>
                </a:solidFill>
              </a:rPr>
              <a:t>;</a:t>
            </a:r>
            <a:r>
              <a:rPr lang="en-US" altLang="zh-CN" sz="3200" dirty="0"/>
              <a:t> 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81000" y="533400"/>
            <a:ext cx="8686800" cy="609600"/>
          </a:xfrm>
          <a:prstGeom prst="rect">
            <a:avLst/>
          </a:prstGeom>
          <a:solidFill>
            <a:srgbClr val="FFFFC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7030A0"/>
                </a:solidFill>
              </a:rPr>
              <a:t>typedef</a:t>
            </a:r>
            <a:r>
              <a:rPr lang="en-US" altLang="zh-CN" sz="3200" dirty="0" smtClean="0"/>
              <a:t> 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Node </a:t>
            </a:r>
            <a:r>
              <a:rPr lang="en-US" altLang="zh-CN" sz="3200" dirty="0" smtClean="0"/>
              <a:t>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LinkList</a:t>
            </a:r>
            <a:r>
              <a:rPr lang="en-US" altLang="zh-CN" sz="3200" dirty="0"/>
              <a:t>; 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81000" y="23622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PLinkList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pclist</a:t>
            </a:r>
            <a:r>
              <a:rPr lang="en-US" altLang="zh-CN" sz="3200" dirty="0" smtClean="0"/>
              <a:t>;     </a:t>
            </a: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1600200" y="3657600"/>
            <a:ext cx="11430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pclist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 rot="10800000">
            <a:off x="1219200" y="3962400"/>
            <a:ext cx="533400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3505200" y="2514600"/>
            <a:ext cx="4419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  <a:latin typeface="+mj-lt"/>
              </a:rPr>
              <a:t>//</a:t>
            </a:r>
            <a:r>
              <a:rPr lang="en-US" altLang="zh-CN" dirty="0" err="1" smtClean="0">
                <a:solidFill>
                  <a:srgbClr val="088638"/>
                </a:solidFill>
                <a:latin typeface="+mj-lt"/>
              </a:rPr>
              <a:t>pclist</a:t>
            </a:r>
            <a:r>
              <a:rPr lang="en-US" altLang="zh-CN" dirty="0" smtClean="0">
                <a:solidFill>
                  <a:srgbClr val="088638"/>
                </a:solidFill>
                <a:latin typeface="+mj-lt"/>
              </a:rPr>
              <a:t>: </a:t>
            </a:r>
            <a:r>
              <a:rPr lang="zh-CN" altLang="en-US" dirty="0" smtClean="0">
                <a:solidFill>
                  <a:srgbClr val="088638"/>
                </a:solidFill>
                <a:latin typeface="+mj-lt"/>
              </a:rPr>
              <a:t>指针</a:t>
            </a:r>
            <a:r>
              <a:rPr lang="zh-CN" altLang="en-US" dirty="0">
                <a:solidFill>
                  <a:srgbClr val="088638"/>
                </a:solidFill>
                <a:latin typeface="+mj-lt"/>
              </a:rPr>
              <a:t>的</a:t>
            </a:r>
            <a:r>
              <a:rPr lang="zh-CN" altLang="en-US" dirty="0" smtClean="0">
                <a:solidFill>
                  <a:srgbClr val="088638"/>
                </a:solidFill>
                <a:latin typeface="+mj-lt"/>
              </a:rPr>
              <a:t>指针</a:t>
            </a:r>
            <a:r>
              <a:rPr lang="en-US" altLang="zh-CN" dirty="0" smtClean="0">
                <a:solidFill>
                  <a:srgbClr val="088638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88638"/>
                </a:solidFill>
                <a:latin typeface="+mj-lt"/>
              </a:rPr>
              <a:t>何用</a:t>
            </a:r>
            <a:r>
              <a:rPr lang="en-US" altLang="zh-CN" dirty="0" smtClean="0">
                <a:solidFill>
                  <a:srgbClr val="088638"/>
                </a:solidFill>
                <a:latin typeface="+mj-lt"/>
              </a:rPr>
              <a:t>?</a:t>
            </a:r>
            <a:endParaRPr lang="en-US" altLang="zh-CN" dirty="0">
              <a:solidFill>
                <a:srgbClr val="088638"/>
              </a:solidFill>
              <a:latin typeface="+mj-lt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81000" y="1143000"/>
            <a:ext cx="8686800" cy="609600"/>
          </a:xfrm>
          <a:prstGeom prst="rect">
            <a:avLst/>
          </a:prstGeom>
          <a:solidFill>
            <a:srgbClr val="FFFFC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LinkList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clist</a:t>
            </a:r>
            <a:r>
              <a:rPr lang="en-US" altLang="zh-CN" sz="3200" dirty="0" smtClean="0"/>
              <a:t>; </a:t>
            </a: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链表头指针</a:t>
            </a:r>
            <a:r>
              <a:rPr lang="en-US" altLang="zh-CN" dirty="0" smtClean="0">
                <a:solidFill>
                  <a:srgbClr val="088638"/>
                </a:solidFill>
              </a:rPr>
              <a:t>(</a:t>
            </a:r>
            <a:r>
              <a:rPr lang="zh-CN" altLang="en-US" dirty="0" smtClean="0">
                <a:solidFill>
                  <a:srgbClr val="088638"/>
                </a:solidFill>
              </a:rPr>
              <a:t>指向第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</a:t>
            </a:r>
            <a:r>
              <a:rPr lang="en-US" altLang="zh-CN" dirty="0" smtClean="0">
                <a:solidFill>
                  <a:srgbClr val="088638"/>
                </a:solidFill>
              </a:rPr>
              <a:t>/</a:t>
            </a:r>
            <a:r>
              <a:rPr lang="zh-CN" altLang="en-US" dirty="0" smtClean="0">
                <a:solidFill>
                  <a:srgbClr val="088638"/>
                </a:solidFill>
              </a:rPr>
              <a:t>头结点</a:t>
            </a:r>
            <a:r>
              <a:rPr lang="en-US" altLang="zh-CN" dirty="0" smtClean="0">
                <a:solidFill>
                  <a:srgbClr val="088638"/>
                </a:solidFill>
              </a:rPr>
              <a:t>) 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381000" y="2971800"/>
            <a:ext cx="8686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pclist</a:t>
            </a:r>
            <a:r>
              <a:rPr lang="en-US" altLang="zh-CN" sz="3200" dirty="0" smtClean="0"/>
              <a:t> = &amp;</a:t>
            </a:r>
            <a:r>
              <a:rPr lang="en-US" altLang="zh-CN" sz="3200" dirty="0" err="1" smtClean="0"/>
              <a:t>clist</a:t>
            </a:r>
            <a:r>
              <a:rPr lang="en-US" altLang="zh-CN" sz="3200" dirty="0" smtClean="0"/>
              <a:t>;    </a:t>
            </a:r>
            <a:endParaRPr lang="en-US" altLang="zh-CN" sz="3200" dirty="0"/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zh-CN" sz="3200" dirty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2438400" y="5562600"/>
            <a:ext cx="6248400" cy="1066800"/>
          </a:xfrm>
          <a:prstGeom prst="rect">
            <a:avLst/>
          </a:prstGeom>
          <a:solidFill>
            <a:srgbClr val="2B894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对比 </a:t>
            </a:r>
            <a:r>
              <a:rPr lang="en-US" altLang="zh-CN" dirty="0" smtClean="0">
                <a:solidFill>
                  <a:schemeClr val="bg1"/>
                </a:solidFill>
              </a:rPr>
              <a:t>p41– 43 </a:t>
            </a:r>
            <a:r>
              <a:rPr lang="zh-CN" altLang="en-US" dirty="0" smtClean="0">
                <a:solidFill>
                  <a:schemeClr val="bg1"/>
                </a:solidFill>
              </a:rPr>
              <a:t>算法</a:t>
            </a:r>
            <a:r>
              <a:rPr lang="en-US" altLang="zh-CN" dirty="0" smtClean="0">
                <a:solidFill>
                  <a:schemeClr val="bg1"/>
                </a:solidFill>
              </a:rPr>
              <a:t>2.6, </a:t>
            </a:r>
            <a:r>
              <a:rPr lang="en-US" altLang="zh-CN" dirty="0" smtClean="0">
                <a:solidFill>
                  <a:schemeClr val="bg1"/>
                </a:solidFill>
              </a:rPr>
              <a:t>2.11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（带头结点单链表的操作）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096000" y="6074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zh-CN" altLang="en-US" dirty="0">
                <a:solidFill>
                  <a:srgbClr val="088638"/>
                </a:solidFill>
              </a:rPr>
              <a:t>结点指针类型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715000" y="1882069"/>
            <a:ext cx="3048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二级指针</a:t>
            </a:r>
            <a:r>
              <a:rPr lang="zh-CN" altLang="en-US" dirty="0">
                <a:solidFill>
                  <a:srgbClr val="088638"/>
                </a:solidFill>
              </a:rPr>
              <a:t>类型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124200" y="3200400"/>
            <a:ext cx="6019800" cy="1066800"/>
          </a:xfrm>
          <a:prstGeom prst="rect">
            <a:avLst/>
          </a:prstGeom>
          <a:solidFill>
            <a:srgbClr val="2B894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无头</a:t>
            </a:r>
            <a:r>
              <a:rPr lang="zh-CN" altLang="en-US" dirty="0" smtClean="0">
                <a:solidFill>
                  <a:schemeClr val="bg1"/>
                </a:solidFill>
              </a:rPr>
              <a:t>结点，当</a:t>
            </a:r>
            <a:r>
              <a:rPr lang="zh-CN" altLang="en-US" dirty="0" smtClean="0">
                <a:solidFill>
                  <a:schemeClr val="bg1"/>
                </a:solidFill>
              </a:rPr>
              <a:t>删除</a:t>
            </a:r>
            <a:r>
              <a:rPr lang="en-US" altLang="zh-CN" dirty="0" smtClean="0">
                <a:solidFill>
                  <a:schemeClr val="bg1"/>
                </a:solidFill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时，不用</a:t>
            </a:r>
            <a:r>
              <a:rPr lang="en-US" altLang="zh-CN" dirty="0" smtClean="0">
                <a:solidFill>
                  <a:schemeClr val="bg1"/>
                </a:solidFill>
              </a:rPr>
              <a:t>return </a:t>
            </a:r>
            <a:r>
              <a:rPr lang="en-US" altLang="zh-CN" dirty="0" err="1" smtClean="0">
                <a:solidFill>
                  <a:schemeClr val="bg1"/>
                </a:solidFill>
              </a:rPr>
              <a:t>clist</a:t>
            </a:r>
            <a:r>
              <a:rPr lang="zh-CN" altLang="en-US" dirty="0" smtClean="0">
                <a:solidFill>
                  <a:schemeClr val="bg1"/>
                </a:solidFill>
              </a:rPr>
              <a:t>，主函数也可得知</a:t>
            </a:r>
            <a:r>
              <a:rPr lang="en-US" altLang="zh-CN" dirty="0" err="1" smtClean="0">
                <a:solidFill>
                  <a:schemeClr val="bg1"/>
                </a:solidFill>
              </a:rPr>
              <a:t>clist</a:t>
            </a:r>
            <a:r>
              <a:rPr lang="zh-CN" altLang="en-US" dirty="0" smtClean="0">
                <a:solidFill>
                  <a:schemeClr val="bg1"/>
                </a:solidFill>
              </a:rPr>
              <a:t>值的改变。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4419600" y="2895600"/>
            <a:ext cx="6096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7" grpId="0" animBg="1"/>
      <p:bldP spid="54" grpId="0"/>
      <p:bldP spid="56" grpId="0" animBg="1"/>
      <p:bldP spid="57" grpId="0" animBg="1"/>
      <p:bldP spid="36" grpId="0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9600" y="3581400"/>
            <a:ext cx="8534400" cy="243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init_clist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jos_clist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n)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josephus_clist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jos_clist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s, m);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else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 out of space! \n”);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8534400" cy="1828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main( 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{ </a:t>
            </a:r>
            <a:r>
              <a:rPr lang="en-US" altLang="zh-CN" dirty="0" err="1" smtClean="0">
                <a:solidFill>
                  <a:srgbClr val="003399"/>
                </a:solidFill>
              </a:rPr>
              <a:t>LinkList</a:t>
            </a:r>
            <a:r>
              <a:rPr lang="en-US" altLang="zh-CN" dirty="0" smtClean="0"/>
              <a:t>  </a:t>
            </a:r>
            <a:r>
              <a:rPr lang="en-US" altLang="zh-CN" dirty="0" err="1"/>
              <a:t>jos_clist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003399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 n, s, m;</a:t>
            </a:r>
            <a:endParaRPr lang="en-US" altLang="zh-CN" dirty="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191000" y="1348669"/>
            <a:ext cx="4800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</a:t>
            </a:r>
            <a:r>
              <a:rPr lang="en-US" altLang="zh-CN" dirty="0" err="1">
                <a:solidFill>
                  <a:srgbClr val="088638"/>
                </a:solidFill>
              </a:rPr>
              <a:t>jos_clist</a:t>
            </a:r>
            <a:r>
              <a:rPr lang="zh-CN" altLang="en-US" dirty="0">
                <a:solidFill>
                  <a:srgbClr val="088638"/>
                </a:solidFill>
              </a:rPr>
              <a:t>为链表头指针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5715000" y="5486400"/>
            <a:ext cx="3429000" cy="4801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</a:rPr>
              <a:t>传址调用，为何？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2362200"/>
            <a:ext cx="85344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(“\n please input the value of n, s, m);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(“%d,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%d, %d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”, &amp;n, &amp;s, &amp;m);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91200" y="3733800"/>
            <a:ext cx="2438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初始化链表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239000" y="4320469"/>
            <a:ext cx="23622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核心算法</a:t>
            </a:r>
            <a:endParaRPr lang="zh-CN" altLang="en-US" dirty="0">
              <a:solidFill>
                <a:srgbClr val="0886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4086" grpId="0" animBg="1"/>
      <p:bldP spid="7" grpId="0" animBg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5800" y="1293268"/>
            <a:ext cx="8458200" cy="48027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p, q;    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q 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if (q==NULL)    return FALSE;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ea typeface="+mn-ea"/>
              </a:rPr>
              <a:t>  </a:t>
            </a:r>
            <a:r>
              <a:rPr lang="en-US" altLang="zh-CN" sz="3200" kern="0" dirty="0" smtClean="0"/>
              <a:t>q-&gt;info =1;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lang="en-US" altLang="zh-CN" sz="3200" kern="0" dirty="0" err="1" smtClean="0"/>
              <a:t>pclist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smtClean="0"/>
              <a:t>= </a:t>
            </a:r>
            <a:r>
              <a:rPr lang="en-US" altLang="zh-CN" sz="3200" kern="0" dirty="0" smtClean="0"/>
              <a:t>q</a:t>
            </a:r>
            <a:r>
              <a:rPr lang="en-US" altLang="zh-CN" sz="3200" kern="0" dirty="0" smtClean="0"/>
              <a:t>;  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q-&gt;link  = q;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if(n==1)    return TRUE; </a:t>
            </a:r>
          </a:p>
          <a:p>
            <a:pPr marL="34290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dirty="0" smtClean="0">
                <a:solidFill>
                  <a:srgbClr val="088638"/>
                </a:solidFill>
              </a:rPr>
              <a:t>//</a:t>
            </a:r>
            <a:r>
              <a:rPr lang="zh-CN" altLang="en-US" sz="3200" dirty="0" smtClean="0">
                <a:solidFill>
                  <a:srgbClr val="088638"/>
                </a:solidFill>
              </a:rPr>
              <a:t>若表长</a:t>
            </a:r>
            <a:r>
              <a:rPr lang="en-US" altLang="zh-CN" sz="3200" dirty="0" smtClean="0">
                <a:solidFill>
                  <a:srgbClr val="088638"/>
                </a:solidFill>
              </a:rPr>
              <a:t>&gt;1, ……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3669"/>
            <a:ext cx="8458200" cy="685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3399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 smtClean="0"/>
              <a:t>init_clist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3399"/>
                </a:solidFill>
              </a:rPr>
              <a:t>PLinkList</a:t>
            </a:r>
            <a:r>
              <a:rPr lang="en-US" altLang="zh-CN" dirty="0" smtClean="0">
                <a:solidFill>
                  <a:srgbClr val="004D86"/>
                </a:solidFill>
              </a:rPr>
              <a:t> </a:t>
            </a:r>
            <a:r>
              <a:rPr lang="en-US" altLang="zh-CN" dirty="0" err="1"/>
              <a:t>pclist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  </a:t>
            </a:r>
            <a:endParaRPr lang="en-US" altLang="zh-CN" dirty="0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6705600" y="815269"/>
            <a:ext cx="2438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初始化链表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3048000" y="4244269"/>
            <a:ext cx="3657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个结点自成环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971800" y="3657600"/>
            <a:ext cx="6096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头指针</a:t>
            </a:r>
            <a:r>
              <a:rPr lang="en-US" altLang="zh-CN" dirty="0" smtClean="0">
                <a:solidFill>
                  <a:srgbClr val="088638"/>
                </a:solidFill>
              </a:rPr>
              <a:t>(*</a:t>
            </a:r>
            <a:r>
              <a:rPr lang="en-US" altLang="zh-CN" dirty="0" err="1" smtClean="0">
                <a:solidFill>
                  <a:srgbClr val="088638"/>
                </a:solidFill>
              </a:rPr>
              <a:t>pclist</a:t>
            </a:r>
            <a:r>
              <a:rPr lang="en-US" altLang="zh-CN" dirty="0" smtClean="0">
                <a:solidFill>
                  <a:srgbClr val="088638"/>
                </a:solidFill>
              </a:rPr>
              <a:t>)</a:t>
            </a:r>
            <a:r>
              <a:rPr lang="zh-CN" altLang="en-US" dirty="0" smtClean="0">
                <a:solidFill>
                  <a:srgbClr val="088638"/>
                </a:solidFill>
              </a:rPr>
              <a:t>指向第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086600" y="486727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629400" y="4866600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5959475" y="5334000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7" idx="1"/>
          </p:cNvCxnSpPr>
          <p:nvPr/>
        </p:nvCxnSpPr>
        <p:spPr bwMode="auto">
          <a:xfrm rot="5400000" flipH="1" flipV="1">
            <a:off x="6303566" y="5297091"/>
            <a:ext cx="378618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6569075" y="4876800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9" name="肘形连接符 28"/>
          <p:cNvCxnSpPr>
            <a:endCxn id="27" idx="2"/>
          </p:cNvCxnSpPr>
          <p:nvPr/>
        </p:nvCxnSpPr>
        <p:spPr bwMode="auto">
          <a:xfrm rot="10800000" flipV="1">
            <a:off x="6881813" y="5257799"/>
            <a:ext cx="449262" cy="233363"/>
          </a:xfrm>
          <a:prstGeom prst="bentConnector4">
            <a:avLst>
              <a:gd name="adj1" fmla="val 5"/>
              <a:gd name="adj2" fmla="val 273987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971800" y="3101269"/>
            <a:ext cx="3657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建立第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7162800" y="4186237"/>
            <a:ext cx="1524000" cy="614363"/>
          </a:xfrm>
          <a:prstGeom prst="rect">
            <a:avLst/>
          </a:prstGeom>
          <a:solidFill>
            <a:srgbClr val="E6E6E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rot="5400000">
            <a:off x="6854370" y="4542294"/>
            <a:ext cx="366037" cy="2825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  <p:bldP spid="15" grpId="0"/>
      <p:bldP spid="19" grpId="0" animBg="1"/>
      <p:bldP spid="22" grpId="0" animBg="1"/>
      <p:bldP spid="23" grpId="0" animBg="1"/>
      <p:bldP spid="27" grpId="0" animBg="1"/>
      <p:bldP spid="31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9600" y="681037"/>
            <a:ext cx="8382000" cy="5381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 ( i=2; i&lt;n+1; i++)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09600" y="1214437"/>
            <a:ext cx="8382000" cy="3433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 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Node));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p-&gt;info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7030A0"/>
                </a:solidFill>
                <a:latin typeface="+mn-lt"/>
                <a:ea typeface="+mn-ea"/>
              </a:rPr>
              <a:t>         </a:t>
            </a:r>
            <a:r>
              <a:rPr lang="en-US" altLang="zh-CN" sz="3200" kern="0" dirty="0" smtClean="0">
                <a:solidFill>
                  <a:srgbClr val="7030A0"/>
                </a:solidFill>
              </a:rPr>
              <a:t>p-&gt;link  = q-&gt;link ;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7030A0"/>
                </a:solidFill>
              </a:rPr>
              <a:t>         q-&gt;link = p 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q = p; </a:t>
            </a:r>
            <a:r>
              <a:rPr lang="en-US" altLang="zh-CN" sz="3200" kern="0" dirty="0" smtClean="0"/>
              <a:t>}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return TRUE;</a:t>
            </a:r>
          </a:p>
          <a:p>
            <a:pPr marL="342900" lvl="0" indent="-34290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29200" y="2286000"/>
            <a:ext cx="3962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在表</a:t>
            </a:r>
            <a:r>
              <a:rPr lang="zh-CN" altLang="en-US" dirty="0">
                <a:solidFill>
                  <a:srgbClr val="088638"/>
                </a:solidFill>
              </a:rPr>
              <a:t>尾</a:t>
            </a:r>
            <a:r>
              <a:rPr lang="zh-CN" altLang="en-US" dirty="0" smtClean="0">
                <a:solidFill>
                  <a:srgbClr val="088638"/>
                </a:solidFill>
              </a:rPr>
              <a:t>插入新结点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71800" y="3276600"/>
            <a:ext cx="3657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>
                <a:solidFill>
                  <a:srgbClr val="088638"/>
                </a:solidFill>
              </a:rPr>
              <a:t>// </a:t>
            </a:r>
            <a:r>
              <a:rPr lang="en-US" altLang="zh-CN" dirty="0" smtClean="0">
                <a:solidFill>
                  <a:srgbClr val="088638"/>
                </a:solidFill>
              </a:rPr>
              <a:t>q</a:t>
            </a:r>
            <a:r>
              <a:rPr lang="zh-CN" altLang="en-US" dirty="0" smtClean="0">
                <a:solidFill>
                  <a:srgbClr val="088638"/>
                </a:solidFill>
              </a:rPr>
              <a:t>：记住表</a:t>
            </a:r>
            <a:r>
              <a:rPr lang="zh-CN" altLang="en-US" dirty="0">
                <a:solidFill>
                  <a:srgbClr val="088638"/>
                </a:solidFill>
              </a:rPr>
              <a:t>尾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0" y="762000"/>
            <a:ext cx="4572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依次在表</a:t>
            </a:r>
            <a:r>
              <a:rPr lang="zh-CN" altLang="en-US" dirty="0">
                <a:solidFill>
                  <a:srgbClr val="088638"/>
                </a:solidFill>
              </a:rPr>
              <a:t>尾</a:t>
            </a:r>
            <a:r>
              <a:rPr lang="zh-CN" altLang="en-US" dirty="0" smtClean="0">
                <a:solidFill>
                  <a:srgbClr val="088638"/>
                </a:solidFill>
              </a:rPr>
              <a:t>插入各结点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3800" y="1752600"/>
            <a:ext cx="2819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设置新结点</a:t>
            </a:r>
            <a:endParaRPr lang="zh-CN" altLang="en-US" dirty="0">
              <a:solidFill>
                <a:srgbClr val="088638"/>
              </a:solidFill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193925" y="4862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1889125" y="48625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3260725" y="4862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2955925" y="4862512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43275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auto">
          <a:xfrm>
            <a:off x="40227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65"/>
          <p:cNvSpPr>
            <a:spLocks noChangeArrowheads="1"/>
          </p:cNvSpPr>
          <p:nvPr/>
        </p:nvSpPr>
        <p:spPr bwMode="auto">
          <a:xfrm>
            <a:off x="53943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66"/>
          <p:cNvSpPr>
            <a:spLocks noChangeArrowheads="1"/>
          </p:cNvSpPr>
          <p:nvPr/>
        </p:nvSpPr>
        <p:spPr bwMode="auto">
          <a:xfrm>
            <a:off x="50895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Rectangle 68"/>
          <p:cNvSpPr>
            <a:spLocks noChangeArrowheads="1"/>
          </p:cNvSpPr>
          <p:nvPr/>
        </p:nvSpPr>
        <p:spPr bwMode="auto">
          <a:xfrm>
            <a:off x="64611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18" name="Rectangle 69"/>
          <p:cNvSpPr>
            <a:spLocks noChangeArrowheads="1"/>
          </p:cNvSpPr>
          <p:nvPr/>
        </p:nvSpPr>
        <p:spPr bwMode="auto">
          <a:xfrm>
            <a:off x="61563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9" name="直接箭头连接符 18"/>
          <p:cNvCxnSpPr>
            <a:endCxn id="18" idx="1"/>
          </p:cNvCxnSpPr>
          <p:nvPr/>
        </p:nvCxnSpPr>
        <p:spPr bwMode="auto">
          <a:xfrm>
            <a:off x="5699125" y="5167312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endCxn id="16" idx="1"/>
          </p:cNvCxnSpPr>
          <p:nvPr/>
        </p:nvCxnSpPr>
        <p:spPr bwMode="auto">
          <a:xfrm>
            <a:off x="4632325" y="5167312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14" idx="1"/>
          </p:cNvCxnSpPr>
          <p:nvPr/>
        </p:nvCxnSpPr>
        <p:spPr bwMode="auto">
          <a:xfrm>
            <a:off x="3565525" y="5167312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>
            <a:endCxn id="10" idx="1"/>
          </p:cNvCxnSpPr>
          <p:nvPr/>
        </p:nvCxnSpPr>
        <p:spPr bwMode="auto">
          <a:xfrm>
            <a:off x="1431925" y="5167312"/>
            <a:ext cx="457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1203325" y="4186237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5400000">
            <a:off x="1031420" y="4537531"/>
            <a:ext cx="366037" cy="2825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68"/>
          <p:cNvSpPr>
            <a:spLocks noChangeArrowheads="1"/>
          </p:cNvSpPr>
          <p:nvPr/>
        </p:nvSpPr>
        <p:spPr bwMode="auto">
          <a:xfrm>
            <a:off x="8518525" y="487203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6" name="Rectangle 69"/>
          <p:cNvSpPr>
            <a:spLocks noChangeArrowheads="1"/>
          </p:cNvSpPr>
          <p:nvPr/>
        </p:nvSpPr>
        <p:spPr bwMode="auto">
          <a:xfrm>
            <a:off x="8213725" y="4872037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 bwMode="auto">
          <a:xfrm>
            <a:off x="7832725" y="5176837"/>
            <a:ext cx="3810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7527925" y="4867275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7223125" y="4867275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0" name="直接箭头连接符 29"/>
          <p:cNvCxnSpPr>
            <a:endCxn id="29" idx="1"/>
          </p:cNvCxnSpPr>
          <p:nvPr/>
        </p:nvCxnSpPr>
        <p:spPr bwMode="auto">
          <a:xfrm flipV="1">
            <a:off x="6765925" y="5174456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肘形连接符 59"/>
          <p:cNvCxnSpPr>
            <a:endCxn id="39" idx="2"/>
          </p:cNvCxnSpPr>
          <p:nvPr/>
        </p:nvCxnSpPr>
        <p:spPr bwMode="auto">
          <a:xfrm rot="10800000">
            <a:off x="1058863" y="5491161"/>
            <a:ext cx="7840664" cy="605512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rot="16200000" flipH="1">
            <a:off x="8442324" y="5634038"/>
            <a:ext cx="914400" cy="2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1111250" y="4867273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806450" y="4866598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441325" y="57864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rot="5400000" flipH="1" flipV="1">
            <a:off x="623889" y="5608640"/>
            <a:ext cx="457199" cy="2127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46125" y="4876798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0" name="肘形连接符 28"/>
          <p:cNvCxnSpPr>
            <a:endCxn id="39" idx="2"/>
          </p:cNvCxnSpPr>
          <p:nvPr/>
        </p:nvCxnSpPr>
        <p:spPr bwMode="auto">
          <a:xfrm rot="10800000" flipV="1">
            <a:off x="1058863" y="5257797"/>
            <a:ext cx="449262" cy="233363"/>
          </a:xfrm>
          <a:prstGeom prst="bentConnector4">
            <a:avLst>
              <a:gd name="adj1" fmla="val 5"/>
              <a:gd name="adj2" fmla="val 273987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2330450" y="5786435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rot="16200000" flipV="1">
            <a:off x="2254251" y="5622926"/>
            <a:ext cx="457198" cy="1841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肘形连接符 28"/>
          <p:cNvCxnSpPr>
            <a:endCxn id="39" idx="2"/>
          </p:cNvCxnSpPr>
          <p:nvPr/>
        </p:nvCxnSpPr>
        <p:spPr bwMode="auto">
          <a:xfrm rot="10800000" flipV="1">
            <a:off x="1058863" y="5176837"/>
            <a:ext cx="1439862" cy="314324"/>
          </a:xfrm>
          <a:prstGeom prst="bentConnector4">
            <a:avLst>
              <a:gd name="adj1" fmla="val -1618"/>
              <a:gd name="adj2" fmla="val 172728"/>
            </a:avLst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7680325" y="56340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5" name="直接箭头连接符 44"/>
          <p:cNvCxnSpPr>
            <a:endCxn id="26" idx="2"/>
          </p:cNvCxnSpPr>
          <p:nvPr/>
        </p:nvCxnSpPr>
        <p:spPr bwMode="auto">
          <a:xfrm rot="5400000" flipH="1" flipV="1">
            <a:off x="8311356" y="5617368"/>
            <a:ext cx="300038" cy="381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8137525" y="56340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7985125" y="5557837"/>
            <a:ext cx="304800" cy="2357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endCxn id="12" idx="1"/>
          </p:cNvCxnSpPr>
          <p:nvPr/>
        </p:nvCxnSpPr>
        <p:spPr bwMode="auto">
          <a:xfrm flipV="1">
            <a:off x="2498725" y="5169694"/>
            <a:ext cx="457200" cy="1190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1676400" y="5786435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rot="5400000" flipH="1" flipV="1">
            <a:off x="1858964" y="5608638"/>
            <a:ext cx="457199" cy="21272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 animBg="1"/>
      <p:bldP spid="26" grpId="0" animBg="1"/>
      <p:bldP spid="28" grpId="0" animBg="1"/>
      <p:bldP spid="29" grpId="0" animBg="1"/>
      <p:bldP spid="37" grpId="0" animBg="1"/>
      <p:bldP spid="41" grpId="0" animBg="1"/>
      <p:bldP spid="41" grpId="1" animBg="1"/>
      <p:bldP spid="44" grpId="0" animBg="1"/>
      <p:bldP spid="46" grpId="0" animBg="1"/>
      <p:bldP spid="49" grpId="0" animBg="1"/>
      <p:bldP spid="4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07988" y="838200"/>
            <a:ext cx="8904287" cy="56388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3399"/>
                </a:solidFill>
              </a:rPr>
              <a:t>void</a:t>
            </a:r>
            <a:r>
              <a:rPr lang="en-US" altLang="zh-CN" dirty="0"/>
              <a:t> </a:t>
            </a:r>
            <a:r>
              <a:rPr lang="en-US" altLang="zh-CN" dirty="0" err="1" smtClean="0"/>
              <a:t>josephus_clist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3399"/>
                </a:solidFill>
              </a:rPr>
              <a:t>PLinkList</a:t>
            </a:r>
            <a:r>
              <a:rPr lang="en-US" altLang="zh-CN" dirty="0" smtClean="0">
                <a:solidFill>
                  <a:srgbClr val="003399"/>
                </a:solidFill>
              </a:rPr>
              <a:t> </a:t>
            </a:r>
            <a:r>
              <a:rPr lang="en-US" altLang="zh-CN" dirty="0" err="1"/>
              <a:t>pclist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int</a:t>
            </a:r>
            <a:r>
              <a:rPr lang="en-US" altLang="zh-CN" dirty="0"/>
              <a:t> s, </a:t>
            </a:r>
            <a:r>
              <a:rPr lang="en-US" altLang="zh-CN" dirty="0" err="1">
                <a:solidFill>
                  <a:srgbClr val="003399"/>
                </a:solidFill>
              </a:rPr>
              <a:t>int</a:t>
            </a:r>
            <a:r>
              <a:rPr lang="en-US" altLang="zh-CN" dirty="0"/>
              <a:t> m</a:t>
            </a:r>
            <a:r>
              <a:rPr lang="en-US" altLang="zh-CN" dirty="0" smtClean="0"/>
              <a:t>)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/>
              <a:t>{ </a:t>
            </a:r>
            <a:r>
              <a:rPr lang="en-US" altLang="zh-CN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dirty="0" smtClean="0"/>
              <a:t> p, pre;     </a:t>
            </a:r>
            <a:r>
              <a:rPr lang="en-US" altLang="zh-CN" dirty="0" err="1" smtClean="0">
                <a:solidFill>
                  <a:srgbClr val="003399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/>
              <a:t>  p = *</a:t>
            </a:r>
            <a:r>
              <a:rPr lang="en-US" altLang="zh-CN" dirty="0" err="1" smtClean="0"/>
              <a:t>pclist</a:t>
            </a:r>
            <a:r>
              <a:rPr lang="en-US" altLang="zh-CN" dirty="0" smtClean="0"/>
              <a:t>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>
                <a:solidFill>
                  <a:srgbClr val="003399"/>
                </a:solidFill>
              </a:rPr>
              <a:t>  if (s==1)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/>
              <a:t>  { </a:t>
            </a:r>
            <a:r>
              <a:rPr lang="en-US" altLang="zh-CN" dirty="0" smtClean="0"/>
              <a:t>  pre=p</a:t>
            </a:r>
            <a:r>
              <a:rPr lang="en-US" altLang="zh-CN" dirty="0" smtClean="0"/>
              <a:t>;    p=p-&gt;link;</a:t>
            </a:r>
          </a:p>
          <a:p>
            <a:pPr lvl="0">
              <a:spcBef>
                <a:spcPts val="0"/>
              </a:spcBef>
              <a:buNone/>
              <a:defRPr/>
            </a:pPr>
            <a:r>
              <a:rPr lang="en-US" altLang="zh-CN" dirty="0" smtClean="0"/>
              <a:t>    </a:t>
            </a:r>
            <a:r>
              <a:rPr lang="en-US" altLang="zh-CN" dirty="0" smtClean="0"/>
              <a:t>  while(p</a:t>
            </a:r>
            <a:r>
              <a:rPr lang="en-US" altLang="zh-CN" dirty="0" smtClean="0"/>
              <a:t>!= *</a:t>
            </a:r>
            <a:r>
              <a:rPr lang="en-US" altLang="zh-CN" dirty="0" err="1" smtClean="0"/>
              <a:t>pclist</a:t>
            </a:r>
            <a:r>
              <a:rPr lang="en-US" altLang="zh-CN" dirty="0" smtClean="0"/>
              <a:t>)   { pre=p;  p=p-&gt;link; } </a:t>
            </a:r>
            <a:r>
              <a:rPr lang="en-US" altLang="zh-CN" dirty="0" smtClean="0"/>
              <a:t> }</a:t>
            </a:r>
            <a:endParaRPr lang="en-US" altLang="zh-CN" dirty="0" smtClean="0"/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396875" y="3886200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else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2133600" y="516254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1828800" y="516254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Rectangle 59"/>
          <p:cNvSpPr>
            <a:spLocks noChangeArrowheads="1"/>
          </p:cNvSpPr>
          <p:nvPr/>
        </p:nvSpPr>
        <p:spPr bwMode="auto">
          <a:xfrm>
            <a:off x="3200400" y="516254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0"/>
          <p:cNvSpPr>
            <a:spLocks noChangeArrowheads="1"/>
          </p:cNvSpPr>
          <p:nvPr/>
        </p:nvSpPr>
        <p:spPr bwMode="auto">
          <a:xfrm>
            <a:off x="2895600" y="516254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42672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39624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53340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0292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2" name="Rectangle 68"/>
          <p:cNvSpPr>
            <a:spLocks noChangeArrowheads="1"/>
          </p:cNvSpPr>
          <p:nvPr/>
        </p:nvSpPr>
        <p:spPr bwMode="auto">
          <a:xfrm>
            <a:off x="64008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3" name="Rectangle 69"/>
          <p:cNvSpPr>
            <a:spLocks noChangeArrowheads="1"/>
          </p:cNvSpPr>
          <p:nvPr/>
        </p:nvSpPr>
        <p:spPr bwMode="auto">
          <a:xfrm>
            <a:off x="60960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3" idx="1"/>
          </p:cNvCxnSpPr>
          <p:nvPr/>
        </p:nvCxnSpPr>
        <p:spPr bwMode="auto">
          <a:xfrm>
            <a:off x="56388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endCxn id="21" idx="1"/>
          </p:cNvCxnSpPr>
          <p:nvPr/>
        </p:nvCxnSpPr>
        <p:spPr bwMode="auto">
          <a:xfrm>
            <a:off x="45720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>
            <a:endCxn id="19" idx="1"/>
          </p:cNvCxnSpPr>
          <p:nvPr/>
        </p:nvCxnSpPr>
        <p:spPr bwMode="auto">
          <a:xfrm>
            <a:off x="35052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endCxn id="15" idx="1"/>
          </p:cNvCxnSpPr>
          <p:nvPr/>
        </p:nvCxnSpPr>
        <p:spPr bwMode="auto">
          <a:xfrm>
            <a:off x="1371600" y="5467347"/>
            <a:ext cx="457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8534400" y="5176836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8229600" y="5176836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Rectangle 68"/>
          <p:cNvSpPr>
            <a:spLocks noChangeArrowheads="1"/>
          </p:cNvSpPr>
          <p:nvPr/>
        </p:nvSpPr>
        <p:spPr bwMode="auto">
          <a:xfrm>
            <a:off x="7467600" y="516731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</a:p>
        </p:txBody>
      </p:sp>
      <p:sp>
        <p:nvSpPr>
          <p:cNvPr id="32" name="Rectangle 69"/>
          <p:cNvSpPr>
            <a:spLocks noChangeArrowheads="1"/>
          </p:cNvSpPr>
          <p:nvPr/>
        </p:nvSpPr>
        <p:spPr bwMode="auto">
          <a:xfrm>
            <a:off x="7162800" y="5167310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3" name="直接箭头连接符 32"/>
          <p:cNvCxnSpPr>
            <a:endCxn id="32" idx="1"/>
          </p:cNvCxnSpPr>
          <p:nvPr/>
        </p:nvCxnSpPr>
        <p:spPr bwMode="auto">
          <a:xfrm>
            <a:off x="6705600" y="5467347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肘形连接符 59"/>
          <p:cNvCxnSpPr/>
          <p:nvPr/>
        </p:nvCxnSpPr>
        <p:spPr bwMode="auto">
          <a:xfrm rot="10800000">
            <a:off x="1089040" y="5776246"/>
            <a:ext cx="7826361" cy="319755"/>
          </a:xfrm>
          <a:prstGeom prst="bentConnector3">
            <a:avLst>
              <a:gd name="adj1" fmla="val 100048"/>
            </a:avLst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rot="5400000">
            <a:off x="8610997" y="5790801"/>
            <a:ext cx="609602" cy="796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1066800" y="5167308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746125" y="5166633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85800" y="5176833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箭头连接符 48"/>
          <p:cNvCxnSpPr>
            <a:endCxn id="17" idx="1"/>
          </p:cNvCxnSpPr>
          <p:nvPr/>
        </p:nvCxnSpPr>
        <p:spPr bwMode="auto">
          <a:xfrm flipV="1">
            <a:off x="2438400" y="5469729"/>
            <a:ext cx="4572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>
            <a:endCxn id="29" idx="1"/>
          </p:cNvCxnSpPr>
          <p:nvPr/>
        </p:nvCxnSpPr>
        <p:spPr bwMode="auto">
          <a:xfrm flipV="1">
            <a:off x="7772400" y="5484017"/>
            <a:ext cx="457200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762000" y="4486274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2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 rot="5400000">
            <a:off x="722315" y="4992685"/>
            <a:ext cx="300033" cy="6826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5"/>
          <p:cNvSpPr txBox="1">
            <a:spLocks noChangeArrowheads="1"/>
          </p:cNvSpPr>
          <p:nvPr/>
        </p:nvSpPr>
        <p:spPr bwMode="auto">
          <a:xfrm>
            <a:off x="1539875" y="388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=1;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&lt;s;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pre=p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p=p-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&gt;link; 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flipV="1">
            <a:off x="8229600" y="5791201"/>
            <a:ext cx="250825" cy="22383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604125" y="5705474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rot="16200000" flipV="1">
            <a:off x="1219201" y="5786438"/>
            <a:ext cx="228600" cy="2285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1279525" y="57102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2286000" y="2209800"/>
            <a:ext cx="7162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找第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次起始数数的结点</a:t>
            </a:r>
            <a:r>
              <a:rPr lang="en-US" altLang="zh-CN" dirty="0" smtClean="0">
                <a:solidFill>
                  <a:srgbClr val="088638"/>
                </a:solidFill>
              </a:rPr>
              <a:t>(</a:t>
            </a:r>
            <a:r>
              <a:rPr lang="zh-CN" altLang="en-US" dirty="0" smtClean="0">
                <a:solidFill>
                  <a:srgbClr val="088638"/>
                </a:solidFill>
              </a:rPr>
              <a:t>第</a:t>
            </a:r>
            <a:r>
              <a:rPr lang="en-US" altLang="zh-CN" dirty="0" smtClean="0">
                <a:solidFill>
                  <a:srgbClr val="088638"/>
                </a:solidFill>
              </a:rPr>
              <a:t>s</a:t>
            </a:r>
            <a:r>
              <a:rPr lang="zh-CN" altLang="en-US" dirty="0" smtClean="0">
                <a:solidFill>
                  <a:srgbClr val="088638"/>
                </a:solidFill>
              </a:rPr>
              <a:t>个</a:t>
            </a:r>
            <a:r>
              <a:rPr lang="en-US" altLang="zh-CN" dirty="0" smtClean="0">
                <a:solidFill>
                  <a:srgbClr val="088638"/>
                </a:solidFill>
              </a:rPr>
              <a:t>)</a:t>
            </a:r>
            <a:r>
              <a:rPr lang="zh-CN" altLang="en-US" dirty="0" smtClean="0">
                <a:solidFill>
                  <a:srgbClr val="088638"/>
                </a:solidFill>
              </a:rPr>
              <a:t>及其前驱</a:t>
            </a:r>
            <a:endParaRPr lang="en-US" altLang="zh-CN" dirty="0">
              <a:solidFill>
                <a:srgbClr val="088638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 rot="5400000" flipH="1" flipV="1">
            <a:off x="800102" y="5829302"/>
            <a:ext cx="228599" cy="1523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517523" y="58626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6" grpId="0"/>
      <p:bldP spid="39" grpId="0" animBg="1"/>
      <p:bldP spid="42" grpId="0" animBg="1"/>
      <p:bldP spid="45" grpId="0" animBg="1"/>
      <p:bldP spid="4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839200" cy="5791200"/>
          </a:xfrm>
          <a:solidFill>
            <a:schemeClr val="bg2">
              <a:lumMod val="20000"/>
              <a:lumOff val="80000"/>
            </a:schemeClr>
          </a:solidFill>
          <a:ln/>
        </p:spPr>
        <p:txBody>
          <a:bodyPr/>
          <a:lstStyle/>
          <a:p>
            <a:pPr marL="72000" indent="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/>
              <a:t>  </a:t>
            </a:r>
            <a:r>
              <a:rPr lang="en-US" altLang="zh-CN" sz="3000" dirty="0" smtClean="0">
                <a:solidFill>
                  <a:srgbClr val="003399"/>
                </a:solidFill>
              </a:rPr>
              <a:t>while(p!=p-</a:t>
            </a:r>
            <a:r>
              <a:rPr lang="en-US" altLang="zh-CN" sz="3000" dirty="0">
                <a:solidFill>
                  <a:srgbClr val="003399"/>
                </a:solidFill>
              </a:rPr>
              <a:t>&gt;</a:t>
            </a:r>
            <a:r>
              <a:rPr lang="en-US" altLang="zh-CN" sz="3000" dirty="0" smtClean="0">
                <a:solidFill>
                  <a:srgbClr val="003399"/>
                </a:solidFill>
              </a:rPr>
              <a:t>link)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</a:t>
            </a:r>
            <a:r>
              <a:rPr lang="en-US" altLang="zh-CN" sz="3000" dirty="0" smtClean="0"/>
              <a:t>{     </a:t>
            </a:r>
            <a:r>
              <a:rPr lang="en-US" altLang="zh-CN" sz="3000" dirty="0" smtClean="0"/>
              <a:t>for</a:t>
            </a:r>
            <a:r>
              <a:rPr lang="en-US" altLang="zh-CN" sz="3000" dirty="0" smtClean="0"/>
              <a:t>(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=1</a:t>
            </a:r>
            <a:r>
              <a:rPr lang="en-US" altLang="zh-CN" sz="3000" dirty="0" smtClean="0"/>
              <a:t>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&lt;m;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++) 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      </a:t>
            </a:r>
            <a:r>
              <a:rPr lang="en-US" altLang="zh-CN" sz="3000" dirty="0" smtClean="0"/>
              <a:t>{     </a:t>
            </a:r>
            <a:r>
              <a:rPr lang="en-US" altLang="zh-CN" sz="3000" dirty="0" smtClean="0"/>
              <a:t>pre= p;  p= p-&gt;link; }</a:t>
            </a:r>
          </a:p>
          <a:p>
            <a:pPr marL="7200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      </a:t>
            </a:r>
            <a:r>
              <a:rPr lang="en-US" altLang="zh-CN" sz="3000" dirty="0" err="1" smtClean="0"/>
              <a:t>printf</a:t>
            </a:r>
            <a:r>
              <a:rPr lang="en-US" altLang="zh-CN" sz="3000" dirty="0" smtClean="0"/>
              <a:t>(“out element:%d\n”, p-&gt;info);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>
                <a:solidFill>
                  <a:srgbClr val="C00000"/>
                </a:solidFill>
              </a:rPr>
              <a:t>        if (*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pclist</a:t>
            </a:r>
            <a:r>
              <a:rPr lang="en-US" altLang="zh-CN" sz="3000" dirty="0" smtClean="0">
                <a:solidFill>
                  <a:srgbClr val="C00000"/>
                </a:solidFill>
              </a:rPr>
              <a:t> == p)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           *</a:t>
            </a:r>
            <a:r>
              <a:rPr lang="en-US" altLang="zh-CN" sz="3000" dirty="0" err="1" smtClean="0"/>
              <a:t>pclist</a:t>
            </a:r>
            <a:r>
              <a:rPr lang="en-US" altLang="zh-CN" sz="3000" dirty="0" smtClean="0"/>
              <a:t> = p-&gt;link;  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      pre-&gt;link = p-&gt;link;  free( p);  p= pre-&gt;link;</a:t>
            </a:r>
          </a:p>
          <a:p>
            <a:pPr marL="72000" lvl="0" indent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</a:t>
            </a:r>
            <a:r>
              <a:rPr lang="en-US" altLang="zh-CN" sz="3000" dirty="0" smtClean="0"/>
              <a:t>}</a:t>
            </a:r>
            <a:endParaRPr lang="en-US" altLang="zh-CN" sz="3000" dirty="0" smtClean="0"/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printf</a:t>
            </a:r>
            <a:r>
              <a:rPr lang="en-US" altLang="zh-CN" sz="3000" dirty="0" smtClean="0"/>
              <a:t>(“out element:%d \n”, p-&gt;info);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*</a:t>
            </a:r>
            <a:r>
              <a:rPr lang="en-US" altLang="zh-CN" sz="3000" dirty="0" err="1" smtClean="0"/>
              <a:t>pclist</a:t>
            </a:r>
            <a:r>
              <a:rPr lang="en-US" altLang="zh-CN" sz="3000" dirty="0" smtClean="0"/>
              <a:t> = NULL; 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  free (p);</a:t>
            </a:r>
          </a:p>
          <a:p>
            <a:pPr marL="72000" lvl="0" indent="0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}</a:t>
            </a:r>
          </a:p>
          <a:p>
            <a:pPr marL="72000" lvl="0" indent="0">
              <a:lnSpc>
                <a:spcPct val="105000"/>
              </a:lnSpc>
              <a:spcBef>
                <a:spcPts val="0"/>
              </a:spcBef>
              <a:buNone/>
              <a:defRPr/>
            </a:pPr>
            <a:endParaRPr lang="en-US" altLang="zh-CN" sz="3000" dirty="0"/>
          </a:p>
        </p:txBody>
      </p:sp>
      <p:cxnSp>
        <p:nvCxnSpPr>
          <p:cNvPr id="86" name="直接箭头连接符 85"/>
          <p:cNvCxnSpPr/>
          <p:nvPr/>
        </p:nvCxnSpPr>
        <p:spPr bwMode="auto">
          <a:xfrm>
            <a:off x="3810000" y="5400678"/>
            <a:ext cx="14400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39"/>
          <p:cNvSpPr>
            <a:spLocks noChangeArrowheads="1"/>
          </p:cNvSpPr>
          <p:nvPr/>
        </p:nvSpPr>
        <p:spPr bwMode="auto">
          <a:xfrm>
            <a:off x="3352800" y="5019678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429000" y="662869"/>
            <a:ext cx="6248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 </a:t>
            </a:r>
            <a:r>
              <a:rPr lang="zh-CN" altLang="en-US" dirty="0" smtClean="0">
                <a:solidFill>
                  <a:srgbClr val="088638"/>
                </a:solidFill>
              </a:rPr>
              <a:t>&gt;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</a:t>
            </a:r>
            <a:r>
              <a:rPr lang="en-US" altLang="zh-CN" dirty="0" smtClean="0">
                <a:solidFill>
                  <a:srgbClr val="088638"/>
                </a:solidFill>
              </a:rPr>
              <a:t>, </a:t>
            </a:r>
            <a:r>
              <a:rPr lang="zh-CN" altLang="en-US" dirty="0" smtClean="0">
                <a:solidFill>
                  <a:srgbClr val="088638"/>
                </a:solidFill>
              </a:rPr>
              <a:t>此时</a:t>
            </a:r>
            <a:r>
              <a:rPr lang="en-US" altLang="zh-CN" dirty="0" smtClean="0">
                <a:solidFill>
                  <a:srgbClr val="088638"/>
                </a:solidFill>
              </a:rPr>
              <a:t>p</a:t>
            </a:r>
            <a:r>
              <a:rPr lang="zh-CN" altLang="en-US" dirty="0" smtClean="0">
                <a:solidFill>
                  <a:srgbClr val="088638"/>
                </a:solidFill>
              </a:rPr>
              <a:t>指向起始数数结点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267200" y="1170000"/>
            <a:ext cx="48006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找第</a:t>
            </a:r>
            <a:r>
              <a:rPr lang="en-US" altLang="zh-CN" dirty="0" smtClean="0">
                <a:solidFill>
                  <a:srgbClr val="088638"/>
                </a:solidFill>
              </a:rPr>
              <a:t>m</a:t>
            </a:r>
            <a:r>
              <a:rPr lang="zh-CN" altLang="en-US" dirty="0" smtClean="0">
                <a:solidFill>
                  <a:srgbClr val="088638"/>
                </a:solidFill>
              </a:rPr>
              <a:t>个结点，用</a:t>
            </a:r>
            <a:r>
              <a:rPr lang="en-US" altLang="zh-CN" dirty="0" smtClean="0">
                <a:solidFill>
                  <a:srgbClr val="088638"/>
                </a:solidFill>
              </a:rPr>
              <a:t>p</a:t>
            </a:r>
            <a:r>
              <a:rPr lang="zh-CN" altLang="en-US" dirty="0" smtClean="0">
                <a:solidFill>
                  <a:srgbClr val="088638"/>
                </a:solidFill>
              </a:rPr>
              <a:t>指向它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7086600" y="21420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准备删除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733800" y="2628000"/>
            <a:ext cx="53340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若删第</a:t>
            </a:r>
            <a:r>
              <a:rPr lang="en-US" altLang="zh-CN" dirty="0" smtClean="0">
                <a:solidFill>
                  <a:srgbClr val="088638"/>
                </a:solidFill>
              </a:rPr>
              <a:t>1</a:t>
            </a:r>
            <a:r>
              <a:rPr lang="zh-CN" altLang="en-US" dirty="0" smtClean="0">
                <a:solidFill>
                  <a:srgbClr val="088638"/>
                </a:solidFill>
              </a:rPr>
              <a:t>个结点</a:t>
            </a:r>
            <a:r>
              <a:rPr lang="en-US" altLang="zh-CN" dirty="0" smtClean="0">
                <a:solidFill>
                  <a:srgbClr val="088638"/>
                </a:solidFill>
              </a:rPr>
              <a:t>, </a:t>
            </a:r>
            <a:r>
              <a:rPr lang="zh-CN" altLang="en-US" dirty="0" smtClean="0">
                <a:solidFill>
                  <a:srgbClr val="088638"/>
                </a:solidFill>
              </a:rPr>
              <a:t>特殊处理</a:t>
            </a:r>
            <a:endParaRPr lang="en-US" altLang="zh-CN" dirty="0">
              <a:solidFill>
                <a:srgbClr val="088638"/>
              </a:solidFill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622925" y="56197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5318125" y="561975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8" name="Rectangle 59"/>
          <p:cNvSpPr>
            <a:spLocks noChangeArrowheads="1"/>
          </p:cNvSpPr>
          <p:nvPr/>
        </p:nvSpPr>
        <p:spPr bwMode="auto">
          <a:xfrm>
            <a:off x="6689725" y="5619751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60"/>
          <p:cNvSpPr>
            <a:spLocks noChangeArrowheads="1"/>
          </p:cNvSpPr>
          <p:nvPr/>
        </p:nvSpPr>
        <p:spPr bwMode="auto">
          <a:xfrm>
            <a:off x="6384925" y="5619751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Rectangle 62"/>
          <p:cNvSpPr>
            <a:spLocks noChangeArrowheads="1"/>
          </p:cNvSpPr>
          <p:nvPr/>
        </p:nvSpPr>
        <p:spPr bwMode="auto">
          <a:xfrm>
            <a:off x="7756525" y="562451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63"/>
          <p:cNvSpPr>
            <a:spLocks noChangeArrowheads="1"/>
          </p:cNvSpPr>
          <p:nvPr/>
        </p:nvSpPr>
        <p:spPr bwMode="auto">
          <a:xfrm>
            <a:off x="7451725" y="5624514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8" name="直接箭头连接符 37"/>
          <p:cNvCxnSpPr>
            <a:endCxn id="31" idx="1"/>
          </p:cNvCxnSpPr>
          <p:nvPr/>
        </p:nvCxnSpPr>
        <p:spPr bwMode="auto">
          <a:xfrm>
            <a:off x="6994525" y="5924551"/>
            <a:ext cx="457200" cy="714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>
            <a:endCxn id="27" idx="1"/>
          </p:cNvCxnSpPr>
          <p:nvPr/>
        </p:nvCxnSpPr>
        <p:spPr bwMode="auto">
          <a:xfrm>
            <a:off x="4860925" y="5924551"/>
            <a:ext cx="4572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肘形连接符 59"/>
          <p:cNvCxnSpPr/>
          <p:nvPr/>
        </p:nvCxnSpPr>
        <p:spPr bwMode="auto">
          <a:xfrm rot="10800000" flipV="1">
            <a:off x="4495800" y="5400678"/>
            <a:ext cx="3600000" cy="218396"/>
          </a:xfrm>
          <a:prstGeom prst="bentConnector2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rot="5400000">
            <a:off x="7772797" y="5705081"/>
            <a:ext cx="609602" cy="796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556125" y="5624512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40"/>
          <p:cNvSpPr>
            <a:spLocks noChangeArrowheads="1"/>
          </p:cNvSpPr>
          <p:nvPr/>
        </p:nvSpPr>
        <p:spPr bwMode="auto">
          <a:xfrm>
            <a:off x="4235450" y="5623837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175125" y="5634037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200" dirty="0">
              <a:solidFill>
                <a:schemeClr val="bg1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0" name="直接箭头连接符 49"/>
          <p:cNvCxnSpPr>
            <a:endCxn id="29" idx="1"/>
          </p:cNvCxnSpPr>
          <p:nvPr/>
        </p:nvCxnSpPr>
        <p:spPr bwMode="auto">
          <a:xfrm flipV="1">
            <a:off x="5927725" y="5926933"/>
            <a:ext cx="4572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3429000" y="4714878"/>
            <a:ext cx="1676400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(*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pclist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)</a:t>
            </a:r>
            <a:endParaRPr lang="zh-CN" altLang="zh-CN" sz="300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4152109" y="5443542"/>
            <a:ext cx="381791" cy="79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>
            <a:stCxn id="55" idx="1"/>
            <a:endCxn id="31" idx="0"/>
          </p:cNvCxnSpPr>
          <p:nvPr/>
        </p:nvCxnSpPr>
        <p:spPr bwMode="auto">
          <a:xfrm rot="10800000" flipV="1">
            <a:off x="7718426" y="5398296"/>
            <a:ext cx="587375" cy="22621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39"/>
          <p:cNvSpPr>
            <a:spLocks noChangeArrowheads="1"/>
          </p:cNvSpPr>
          <p:nvPr/>
        </p:nvSpPr>
        <p:spPr bwMode="auto">
          <a:xfrm>
            <a:off x="8305800" y="5091115"/>
            <a:ext cx="6254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>
            <a:off x="3810000" y="5400678"/>
            <a:ext cx="4572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肘形连接符 59"/>
          <p:cNvCxnSpPr/>
          <p:nvPr/>
        </p:nvCxnSpPr>
        <p:spPr bwMode="auto">
          <a:xfrm rot="10800000" flipV="1">
            <a:off x="5541600" y="5400678"/>
            <a:ext cx="2520000" cy="218396"/>
          </a:xfrm>
          <a:prstGeom prst="bentConnector3">
            <a:avLst>
              <a:gd name="adj1" fmla="val 100031"/>
            </a:avLst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4495800" y="3101269"/>
            <a:ext cx="46482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保证</a:t>
            </a:r>
            <a:r>
              <a:rPr lang="en-US" altLang="zh-CN" dirty="0" smtClean="0">
                <a:solidFill>
                  <a:srgbClr val="7030A0"/>
                </a:solidFill>
              </a:rPr>
              <a:t>*</a:t>
            </a:r>
            <a:r>
              <a:rPr lang="en-US" altLang="zh-CN" dirty="0" err="1" smtClean="0">
                <a:solidFill>
                  <a:srgbClr val="7030A0"/>
                </a:solidFill>
              </a:rPr>
              <a:t>pclist</a:t>
            </a:r>
            <a:r>
              <a:rPr lang="zh-CN" altLang="en-US" dirty="0" smtClean="0">
                <a:solidFill>
                  <a:srgbClr val="7030A0"/>
                </a:solidFill>
              </a:rPr>
              <a:t> 指向第</a:t>
            </a:r>
            <a:r>
              <a:rPr lang="en-US" altLang="zh-CN" dirty="0" smtClean="0">
                <a:solidFill>
                  <a:srgbClr val="7030A0"/>
                </a:solidFill>
              </a:rPr>
              <a:t>1</a:t>
            </a:r>
            <a:r>
              <a:rPr lang="zh-CN" altLang="en-US" dirty="0" smtClean="0">
                <a:solidFill>
                  <a:srgbClr val="7030A0"/>
                </a:solidFill>
              </a:rPr>
              <a:t>个结点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6553200" y="4343400"/>
            <a:ext cx="28194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altLang="zh-CN" dirty="0" smtClean="0">
                <a:solidFill>
                  <a:srgbClr val="088638"/>
                </a:solidFill>
              </a:rPr>
              <a:t>//</a:t>
            </a:r>
            <a:r>
              <a:rPr lang="zh-CN" altLang="en-US" dirty="0" smtClean="0">
                <a:solidFill>
                  <a:srgbClr val="088638"/>
                </a:solidFill>
              </a:rPr>
              <a:t>删除唯一结点</a:t>
            </a:r>
            <a:endParaRPr lang="en-US" altLang="zh-CN" dirty="0">
              <a:solidFill>
                <a:srgbClr val="08863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8.88067E-7 L 0.15 0.0048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2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2.95097E-6 L 0.15 -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8" grpId="0"/>
      <p:bldP spid="19" grpId="0"/>
      <p:bldP spid="20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2" grpId="0" animBg="1"/>
      <p:bldP spid="52" grpId="1" animBg="1"/>
      <p:bldP spid="55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代价分析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33600" y="1828801"/>
          <a:ext cx="6705600" cy="91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124200"/>
              </a:tblGrid>
              <a:tr h="914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33600" y="2743200"/>
          <a:ext cx="670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1242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(1)*n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次寻找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(m)*n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次寻找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  <a:defRPr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(m*n)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04800" y="1828800"/>
          <a:ext cx="1828800" cy="387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初始化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84698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找第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</a:t>
                      </a: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个结点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76186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删除结点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33600" y="4114800"/>
          <a:ext cx="67056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124200"/>
              </a:tblGrid>
              <a:tr h="1600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最多：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(n-1)+(n-2)+…1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=</a:t>
                      </a: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(n</a:t>
                      </a:r>
                      <a:r>
                        <a:rPr kumimoji="0" lang="en-US" altLang="zh-CN" sz="32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)</a:t>
                      </a:r>
                      <a:endParaRPr kumimoji="0" lang="zh-CN" altLang="en-US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(1)*n</a:t>
                      </a: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次删除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à"/>
                        <a:tabLst/>
                      </a:pPr>
                      <a:r>
                        <a:rPr kumimoji="0" lang="en-US" altLang="zh-CN" sz="32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O</a:t>
                      </a:r>
                      <a:r>
                        <a:rPr kumimoji="0" lang="en-US" altLang="zh-CN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  <a:sym typeface="Wingdings" pitchFamily="2" charset="2"/>
                        </a:rPr>
                        <a:t>(n)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799" y="1143000"/>
          <a:ext cx="85344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/>
                <a:gridCol w="3581400"/>
                <a:gridCol w="31242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步骤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顺序表代价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链表代价</a:t>
                      </a:r>
                      <a:endParaRPr kumimoji="0" lang="en-US" altLang="zh-CN" sz="3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343400" y="1219200"/>
            <a:ext cx="1295400" cy="533400"/>
          </a:xfrm>
          <a:prstGeom prst="rect">
            <a:avLst/>
          </a:prstGeom>
          <a:solidFill>
            <a:srgbClr val="96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i="1" dirty="0" smtClean="0">
                <a:solidFill>
                  <a:schemeClr val="bg1"/>
                </a:solidFill>
              </a:rPr>
              <a:t>O</a:t>
            </a:r>
            <a:r>
              <a:rPr lang="en-US" altLang="zh-CN" sz="3200" dirty="0" smtClean="0">
                <a:solidFill>
                  <a:schemeClr val="bg1"/>
                </a:solidFill>
              </a:rPr>
              <a:t>(n</a:t>
            </a:r>
            <a:r>
              <a:rPr lang="en-US" altLang="zh-CN" sz="320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467600" y="1219200"/>
            <a:ext cx="1676400" cy="533400"/>
          </a:xfrm>
          <a:prstGeom prst="rect">
            <a:avLst/>
          </a:prstGeom>
          <a:solidFill>
            <a:srgbClr val="2B894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i="1" dirty="0" smtClean="0">
                <a:solidFill>
                  <a:schemeClr val="bg1"/>
                </a:solidFill>
              </a:rPr>
              <a:t>O</a:t>
            </a:r>
            <a:r>
              <a:rPr lang="en-US" altLang="zh-CN" sz="3200" dirty="0" smtClean="0">
                <a:solidFill>
                  <a:schemeClr val="bg1"/>
                </a:solidFill>
              </a:rPr>
              <a:t>(m*n)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9906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GB" altLang="zh-CN" sz="3200" dirty="0" smtClean="0"/>
              <a:t>1)  n</a:t>
            </a:r>
            <a:r>
              <a:rPr lang="zh-CN" altLang="en-GB" sz="3200" dirty="0"/>
              <a:t>个人围坐在一个圆桌</a:t>
            </a:r>
            <a:r>
              <a:rPr lang="zh-CN" altLang="en-GB" sz="3200" dirty="0" smtClean="0"/>
              <a:t>周围</a:t>
            </a:r>
            <a:r>
              <a:rPr lang="zh-CN" altLang="en-US" sz="3200" dirty="0" smtClean="0"/>
              <a:t>，</a:t>
            </a:r>
            <a:endParaRPr lang="en-GB" altLang="zh-CN" sz="3200" dirty="0"/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4953000"/>
            <a:ext cx="39624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例：</a:t>
            </a:r>
            <a:r>
              <a:rPr lang="en-US" altLang="zh-CN" sz="3200" dirty="0" smtClean="0">
                <a:latin typeface="+mj-lt"/>
              </a:rPr>
              <a:t>n=8, s=1, m=4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28600" y="17526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AutoNum type="arabicParenR" startAt="2"/>
            </a:pPr>
            <a:r>
              <a:rPr lang="zh-CN" altLang="en-GB" sz="3200" dirty="0" smtClean="0"/>
              <a:t>第</a:t>
            </a:r>
            <a:r>
              <a:rPr lang="en-GB" altLang="zh-CN" sz="3200" dirty="0"/>
              <a:t>s</a:t>
            </a:r>
            <a:r>
              <a:rPr lang="zh-CN" altLang="en-GB" sz="3200" dirty="0" smtClean="0"/>
              <a:t>个</a:t>
            </a:r>
            <a:r>
              <a:rPr lang="zh-CN" altLang="en-US" sz="3200" dirty="0" smtClean="0"/>
              <a:t>人</a:t>
            </a:r>
            <a:r>
              <a:rPr lang="zh-CN" altLang="en-GB" sz="3200" dirty="0" smtClean="0"/>
              <a:t>报</a:t>
            </a:r>
            <a:r>
              <a:rPr lang="en-US" altLang="zh-CN" sz="3200" dirty="0" smtClean="0"/>
              <a:t>1</a:t>
            </a:r>
            <a:r>
              <a:rPr lang="zh-CN" altLang="en-GB" sz="3200" dirty="0" smtClean="0"/>
              <a:t>，</a:t>
            </a:r>
            <a:r>
              <a:rPr lang="zh-CN" altLang="en-US" sz="3200" dirty="0" smtClean="0"/>
              <a:t>依次报数，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</a:t>
            </a:r>
            <a:r>
              <a:rPr lang="zh-CN" altLang="en-GB" sz="3200" dirty="0" smtClean="0"/>
              <a:t>数</a:t>
            </a:r>
            <a:r>
              <a:rPr lang="zh-CN" altLang="en-GB" sz="3200" dirty="0"/>
              <a:t>到</a:t>
            </a:r>
            <a:r>
              <a:rPr lang="en-GB" altLang="zh-CN" sz="3200" dirty="0"/>
              <a:t>m</a:t>
            </a:r>
            <a:r>
              <a:rPr lang="zh-CN" altLang="en-GB" sz="3200" dirty="0"/>
              <a:t>的人出列</a:t>
            </a:r>
            <a:r>
              <a:rPr lang="zh-CN" altLang="en-GB" sz="3200" dirty="0" smtClean="0"/>
              <a:t>，</a:t>
            </a:r>
            <a:endParaRPr lang="zh-CN" altLang="en-US" sz="3200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28600" y="2971800"/>
            <a:ext cx="6172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AutoNum type="arabicParenR" startAt="3"/>
            </a:pPr>
            <a:r>
              <a:rPr lang="zh-CN" altLang="en-GB" sz="3200" dirty="0" smtClean="0"/>
              <a:t>出列</a:t>
            </a:r>
            <a:r>
              <a:rPr lang="zh-CN" altLang="en-US" sz="3200" dirty="0" smtClean="0"/>
              <a:t>者</a:t>
            </a:r>
            <a:r>
              <a:rPr lang="zh-CN" altLang="en-GB" sz="3200" dirty="0" smtClean="0"/>
              <a:t>的</a:t>
            </a:r>
            <a:r>
              <a:rPr lang="zh-CN" altLang="en-US" sz="3200" dirty="0" smtClean="0"/>
              <a:t>下</a:t>
            </a:r>
            <a:r>
              <a:rPr lang="zh-CN" altLang="en-GB" sz="3200" dirty="0" smtClean="0"/>
              <a:t>一位报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同理，</a:t>
            </a:r>
            <a:r>
              <a:rPr lang="zh-CN" altLang="en-GB" sz="3200" dirty="0" smtClean="0"/>
              <a:t>数</a:t>
            </a:r>
            <a:r>
              <a:rPr lang="zh-CN" altLang="en-GB" sz="3200" dirty="0"/>
              <a:t>到</a:t>
            </a:r>
            <a:r>
              <a:rPr lang="en-GB" altLang="zh-CN" sz="3200" dirty="0"/>
              <a:t>m</a:t>
            </a:r>
            <a:r>
              <a:rPr lang="zh-CN" altLang="en-GB" sz="3200" dirty="0"/>
              <a:t>的人出列</a:t>
            </a:r>
            <a:r>
              <a:rPr lang="zh-CN" altLang="en-GB" sz="3200" dirty="0" smtClean="0"/>
              <a:t>，</a:t>
            </a:r>
            <a:endParaRPr lang="zh-CN" altLang="en-US" sz="3200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28600" y="4114800"/>
            <a:ext cx="617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 smtClean="0"/>
              <a:t>4) 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3)</a:t>
            </a:r>
            <a:r>
              <a:rPr lang="zh-CN" altLang="en-GB" sz="3200" dirty="0" smtClean="0"/>
              <a:t>，</a:t>
            </a:r>
            <a:r>
              <a:rPr lang="zh-CN" altLang="en-GB" sz="3200" dirty="0"/>
              <a:t>直到</a:t>
            </a:r>
            <a:r>
              <a:rPr lang="zh-CN" altLang="en-GB" sz="3200" dirty="0" smtClean="0"/>
              <a:t>所有人</a:t>
            </a:r>
            <a:r>
              <a:rPr lang="zh-CN" altLang="en-US" sz="3200" dirty="0" smtClean="0"/>
              <a:t>都</a:t>
            </a:r>
            <a:r>
              <a:rPr lang="zh-CN" altLang="en-GB" sz="3200" dirty="0" smtClean="0"/>
              <a:t>出列</a:t>
            </a:r>
            <a:r>
              <a:rPr lang="zh-CN" altLang="en-GB" sz="3200" dirty="0"/>
              <a:t>；</a:t>
            </a:r>
            <a:endParaRPr lang="zh-CN" altLang="en-US" sz="3200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0" y="17526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7848600" y="2362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6705600" y="13716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7467600" y="1600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6781800" y="3581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5715000" y="2438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7543800" y="3200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5943600" y="17526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rot="10800000">
            <a:off x="7162800" y="3810000"/>
            <a:ext cx="457200" cy="228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6324600" y="1447800"/>
            <a:ext cx="457200" cy="1588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5713412" y="3429000"/>
            <a:ext cx="306388" cy="228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10800000" flipV="1">
            <a:off x="8153400" y="2438400"/>
            <a:ext cx="533400" cy="76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16200000" flipH="1">
            <a:off x="6591300" y="1181100"/>
            <a:ext cx="381000" cy="1524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10800000">
            <a:off x="8229600" y="2667000"/>
            <a:ext cx="533400" cy="76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 flipH="1" flipV="1">
            <a:off x="5715000" y="3657600"/>
            <a:ext cx="4572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endCxn id="28" idx="2"/>
          </p:cNvCxnSpPr>
          <p:nvPr/>
        </p:nvCxnSpPr>
        <p:spPr bwMode="auto">
          <a:xfrm rot="5400000" flipH="1" flipV="1">
            <a:off x="5867400" y="3886200"/>
            <a:ext cx="533400" cy="76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椭圆 65"/>
          <p:cNvSpPr/>
          <p:nvPr/>
        </p:nvSpPr>
        <p:spPr bwMode="auto">
          <a:xfrm>
            <a:off x="7605000" y="3200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5943600" y="17526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6781800" y="3566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7467600" y="16002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6705600" y="13716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7848600" y="23472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15000" y="2438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5943600" y="3200400"/>
            <a:ext cx="396000" cy="39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4038600" y="4953000"/>
            <a:ext cx="495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 smtClean="0">
                <a:latin typeface="+mj-lt"/>
              </a:rPr>
              <a:t>4, </a:t>
            </a:r>
          </a:p>
        </p:txBody>
      </p:sp>
      <p:sp>
        <p:nvSpPr>
          <p:cNvPr id="36" name="矩形 35"/>
          <p:cNvSpPr/>
          <p:nvPr/>
        </p:nvSpPr>
        <p:spPr>
          <a:xfrm>
            <a:off x="5029200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8,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54936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5,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59508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2,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64080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1,</a:t>
            </a:r>
            <a:endParaRPr lang="zh-CN" altLang="en-US" sz="3200" dirty="0"/>
          </a:p>
        </p:txBody>
      </p:sp>
      <p:sp>
        <p:nvSpPr>
          <p:cNvPr id="41" name="矩形 40"/>
          <p:cNvSpPr/>
          <p:nvPr/>
        </p:nvSpPr>
        <p:spPr>
          <a:xfrm>
            <a:off x="68652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3,</a:t>
            </a:r>
            <a:endParaRPr lang="zh-CN" altLang="en-US" sz="3200" dirty="0"/>
          </a:p>
        </p:txBody>
      </p:sp>
      <p:sp>
        <p:nvSpPr>
          <p:cNvPr id="42" name="矩形 41"/>
          <p:cNvSpPr/>
          <p:nvPr/>
        </p:nvSpPr>
        <p:spPr>
          <a:xfrm>
            <a:off x="7322494" y="49530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7,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7779694" y="49530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7" grpId="0" animBg="1"/>
      <p:bldP spid="77" grpId="1" animBg="1"/>
      <p:bldP spid="78" grpId="0" animBg="1"/>
      <p:bldP spid="36" grpId="0"/>
      <p:bldP spid="37" grpId="0"/>
      <p:bldP spid="39" grpId="0"/>
      <p:bldP spid="40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990600"/>
            <a:ext cx="8763000" cy="7191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000" dirty="0">
                <a:latin typeface="+mj-lt"/>
              </a:rPr>
              <a:t>1) </a:t>
            </a:r>
            <a:r>
              <a:rPr lang="zh-CN" altLang="en-GB" sz="3000" dirty="0" smtClean="0">
                <a:latin typeface="+mj-lt"/>
              </a:rPr>
              <a:t>以</a:t>
            </a:r>
            <a:r>
              <a:rPr lang="zh-CN" altLang="en-US" sz="3000" dirty="0" smtClean="0">
                <a:latin typeface="+mj-lt"/>
              </a:rPr>
              <a:t>“单</a:t>
            </a:r>
            <a:r>
              <a:rPr lang="zh-CN" altLang="en-GB" sz="3000" dirty="0" smtClean="0">
                <a:latin typeface="+mj-lt"/>
              </a:rPr>
              <a:t>个人</a:t>
            </a:r>
            <a:r>
              <a:rPr lang="zh-CN" altLang="en-US" sz="3000" dirty="0" smtClean="0">
                <a:latin typeface="+mj-lt"/>
              </a:rPr>
              <a:t>”</a:t>
            </a:r>
            <a:r>
              <a:rPr lang="zh-CN" altLang="en-GB" sz="3000" dirty="0" smtClean="0">
                <a:latin typeface="+mj-lt"/>
              </a:rPr>
              <a:t>为结点</a:t>
            </a:r>
            <a:r>
              <a:rPr lang="zh-CN" altLang="en-US" sz="3000" dirty="0" smtClean="0">
                <a:latin typeface="+mj-lt"/>
              </a:rPr>
              <a:t>，</a:t>
            </a:r>
            <a:r>
              <a:rPr lang="zh-CN" altLang="en-GB" sz="3000" dirty="0" smtClean="0">
                <a:solidFill>
                  <a:srgbClr val="003399"/>
                </a:solidFill>
                <a:latin typeface="+mj-lt"/>
              </a:rPr>
              <a:t>建线性表</a:t>
            </a:r>
            <a:endParaRPr lang="zh-CN" altLang="en-GB" sz="3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81000" y="38862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000" dirty="0" smtClean="0">
                <a:latin typeface="+mj-lt"/>
              </a:rPr>
              <a:t>4) </a:t>
            </a:r>
            <a:r>
              <a:rPr lang="zh-CN" altLang="en-US" sz="3000" dirty="0" smtClean="0">
                <a:latin typeface="+mj-lt"/>
              </a:rPr>
              <a:t>重复</a:t>
            </a:r>
            <a:r>
              <a:rPr lang="en-US" altLang="zh-CN" sz="3000" dirty="0" smtClean="0">
                <a:latin typeface="+mj-lt"/>
              </a:rPr>
              <a:t>3)</a:t>
            </a:r>
            <a:r>
              <a:rPr lang="zh-CN" altLang="en-US" sz="3000" dirty="0" smtClean="0">
                <a:latin typeface="+mj-lt"/>
              </a:rPr>
              <a:t>，直到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表空。</a:t>
            </a:r>
            <a:endParaRPr lang="zh-CN" altLang="en-GB" sz="30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81000" y="2743200"/>
            <a:ext cx="8763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000" dirty="0">
                <a:latin typeface="+mj-lt"/>
              </a:rPr>
              <a:t>3) </a:t>
            </a:r>
            <a:r>
              <a:rPr lang="zh-CN" altLang="en-US" sz="3000" dirty="0" smtClean="0">
                <a:latin typeface="+mj-lt"/>
              </a:rPr>
              <a:t>以“</a:t>
            </a:r>
            <a:r>
              <a:rPr lang="en-GB" altLang="zh-CN" sz="3000" dirty="0" smtClean="0"/>
              <a:t>temp</a:t>
            </a:r>
            <a:r>
              <a:rPr lang="zh-CN" altLang="en-GB" sz="3000" dirty="0" smtClean="0"/>
              <a:t>的下一个</a:t>
            </a:r>
            <a:r>
              <a:rPr lang="zh-CN" altLang="en-US" sz="3000" dirty="0" smtClean="0">
                <a:latin typeface="+mj-lt"/>
              </a:rPr>
              <a:t>”为</a:t>
            </a:r>
            <a:r>
              <a:rPr lang="zh-CN" altLang="en-US" sz="3000" dirty="0" smtClean="0">
                <a:latin typeface="+mj-lt"/>
              </a:rPr>
              <a:t>起点</a:t>
            </a:r>
            <a:r>
              <a:rPr lang="zh-CN" altLang="en-GB" sz="3000" dirty="0" smtClean="0">
                <a:latin typeface="+mj-lt"/>
              </a:rPr>
              <a:t>，</a:t>
            </a:r>
            <a:endParaRPr lang="en-US" altLang="zh-CN" sz="3000" dirty="0" smtClean="0">
              <a:latin typeface="+mj-lt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smtClean="0">
                <a:latin typeface="+mj-lt"/>
              </a:rPr>
              <a:t>   </a:t>
            </a:r>
            <a:r>
              <a:rPr lang="zh-CN" altLang="en-GB" sz="3000" dirty="0" smtClean="0">
                <a:solidFill>
                  <a:srgbClr val="003399"/>
                </a:solidFill>
              </a:rPr>
              <a:t>删除</a:t>
            </a:r>
            <a:r>
              <a:rPr lang="zh-CN" altLang="en-US" sz="3000" dirty="0" smtClean="0">
                <a:solidFill>
                  <a:srgbClr val="003399"/>
                </a:solidFill>
              </a:rPr>
              <a:t>其后</a:t>
            </a:r>
            <a:r>
              <a:rPr lang="zh-CN" altLang="en-GB" sz="3000" dirty="0" smtClean="0">
                <a:solidFill>
                  <a:srgbClr val="003399"/>
                </a:solidFill>
              </a:rPr>
              <a:t>第</a:t>
            </a:r>
            <a:r>
              <a:rPr lang="en-GB" altLang="zh-CN" sz="3000" dirty="0" smtClean="0">
                <a:solidFill>
                  <a:srgbClr val="003399"/>
                </a:solidFill>
              </a:rPr>
              <a:t>m</a:t>
            </a:r>
            <a:r>
              <a:rPr lang="en-US" altLang="zh-CN" sz="3000" dirty="0" smtClean="0">
                <a:solidFill>
                  <a:srgbClr val="003399"/>
                </a:solidFill>
              </a:rPr>
              <a:t>-1</a:t>
            </a:r>
            <a:r>
              <a:rPr lang="zh-CN" altLang="en-GB" sz="3000" dirty="0" smtClean="0">
                <a:solidFill>
                  <a:srgbClr val="003399"/>
                </a:solidFill>
              </a:rPr>
              <a:t>个</a:t>
            </a:r>
            <a:r>
              <a:rPr lang="zh-CN" altLang="en-GB" sz="3000" dirty="0" smtClean="0">
                <a:solidFill>
                  <a:srgbClr val="003399"/>
                </a:solidFill>
              </a:rPr>
              <a:t>结点</a:t>
            </a:r>
            <a:r>
              <a:rPr lang="zh-CN" altLang="en-US" sz="3000" dirty="0" smtClean="0"/>
              <a:t>（</a:t>
            </a:r>
            <a:r>
              <a:rPr lang="zh-CN" altLang="en-GB" sz="3000" dirty="0" smtClean="0"/>
              <a:t>记其为</a:t>
            </a:r>
            <a:r>
              <a:rPr lang="zh-CN" altLang="en-US" sz="3000" dirty="0" smtClean="0"/>
              <a:t>新的</a:t>
            </a:r>
            <a:r>
              <a:rPr lang="en-GB" altLang="zh-CN" sz="3000" dirty="0" smtClean="0"/>
              <a:t>temp</a:t>
            </a:r>
            <a:r>
              <a:rPr lang="zh-CN" altLang="en-US" sz="3000" dirty="0" smtClean="0"/>
              <a:t>）</a:t>
            </a:r>
            <a:endParaRPr lang="zh-CN" altLang="en-GB" sz="3000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81000" y="1600200"/>
            <a:ext cx="8763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000" dirty="0">
                <a:latin typeface="+mj-lt"/>
              </a:rPr>
              <a:t>2</a:t>
            </a:r>
            <a:r>
              <a:rPr lang="en-GB" altLang="zh-CN" sz="3000" dirty="0" smtClean="0">
                <a:latin typeface="+mj-lt"/>
              </a:rPr>
              <a:t>) </a:t>
            </a:r>
            <a:r>
              <a:rPr lang="zh-CN" altLang="en-US" sz="3000" dirty="0" smtClean="0">
                <a:latin typeface="+mj-lt"/>
              </a:rPr>
              <a:t>以“</a:t>
            </a:r>
            <a:r>
              <a:rPr lang="zh-CN" altLang="en-GB" sz="3000" dirty="0" smtClean="0"/>
              <a:t>第</a:t>
            </a:r>
            <a:r>
              <a:rPr lang="en-GB" altLang="zh-CN" sz="3000" dirty="0" smtClean="0"/>
              <a:t>s</a:t>
            </a:r>
            <a:r>
              <a:rPr lang="zh-CN" altLang="en-GB" sz="3000" dirty="0" smtClean="0"/>
              <a:t>个</a:t>
            </a:r>
            <a:r>
              <a:rPr lang="zh-CN" altLang="en-US" sz="3000" dirty="0" smtClean="0">
                <a:latin typeface="+mj-lt"/>
              </a:rPr>
              <a:t>”</a:t>
            </a:r>
            <a:r>
              <a:rPr lang="zh-CN" altLang="en-US" sz="3000" dirty="0" smtClean="0"/>
              <a:t>为</a:t>
            </a:r>
            <a:r>
              <a:rPr lang="zh-CN" altLang="en-US" sz="3000" dirty="0" smtClean="0"/>
              <a:t>起点</a:t>
            </a:r>
            <a:r>
              <a:rPr lang="en-US" altLang="zh-CN" sz="3000" dirty="0" smtClean="0"/>
              <a:t>, 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</a:t>
            </a:r>
            <a:r>
              <a:rPr lang="zh-CN" altLang="en-GB" sz="3000" dirty="0" smtClean="0">
                <a:solidFill>
                  <a:srgbClr val="003399"/>
                </a:solidFill>
              </a:rPr>
              <a:t>删除</a:t>
            </a:r>
            <a:r>
              <a:rPr lang="zh-CN" altLang="en-US" sz="3000" dirty="0" smtClean="0">
                <a:solidFill>
                  <a:srgbClr val="003399"/>
                </a:solidFill>
              </a:rPr>
              <a:t>其后</a:t>
            </a:r>
            <a:r>
              <a:rPr lang="zh-CN" altLang="en-GB" sz="3000" dirty="0" smtClean="0">
                <a:solidFill>
                  <a:srgbClr val="003399"/>
                </a:solidFill>
              </a:rPr>
              <a:t>第</a:t>
            </a:r>
            <a:r>
              <a:rPr lang="en-GB" altLang="zh-CN" sz="3000" dirty="0" smtClean="0">
                <a:solidFill>
                  <a:srgbClr val="003399"/>
                </a:solidFill>
              </a:rPr>
              <a:t>m</a:t>
            </a:r>
            <a:r>
              <a:rPr lang="en-US" altLang="zh-CN" sz="3000" dirty="0" smtClean="0">
                <a:solidFill>
                  <a:srgbClr val="003399"/>
                </a:solidFill>
              </a:rPr>
              <a:t>-1</a:t>
            </a:r>
            <a:r>
              <a:rPr lang="zh-CN" altLang="en-GB" sz="3000" dirty="0" smtClean="0">
                <a:solidFill>
                  <a:srgbClr val="003399"/>
                </a:solidFill>
              </a:rPr>
              <a:t>个</a:t>
            </a:r>
            <a:r>
              <a:rPr lang="zh-CN" altLang="en-GB" sz="3000" dirty="0" smtClean="0">
                <a:solidFill>
                  <a:srgbClr val="003399"/>
                </a:solidFill>
              </a:rPr>
              <a:t>结点</a:t>
            </a:r>
            <a:r>
              <a:rPr lang="zh-CN" altLang="en-US" sz="3000" dirty="0" smtClean="0"/>
              <a:t>（</a:t>
            </a:r>
            <a:r>
              <a:rPr lang="zh-CN" altLang="en-GB" sz="3000" dirty="0" smtClean="0"/>
              <a:t>记</a:t>
            </a:r>
            <a:r>
              <a:rPr lang="zh-CN" altLang="en-US" sz="3000" dirty="0" smtClean="0"/>
              <a:t>其</a:t>
            </a:r>
            <a:r>
              <a:rPr lang="zh-CN" altLang="en-GB" sz="3000" dirty="0" smtClean="0"/>
              <a:t>为</a:t>
            </a:r>
            <a:r>
              <a:rPr lang="en-GB" altLang="zh-CN" sz="3000" dirty="0" smtClean="0"/>
              <a:t>temp </a:t>
            </a:r>
            <a:r>
              <a:rPr lang="zh-CN" altLang="en-US" sz="3000" dirty="0" smtClean="0"/>
              <a:t>）</a:t>
            </a:r>
            <a:endParaRPr lang="zh-CN" altLang="en-GB" sz="3000" dirty="0">
              <a:latin typeface="+mj-lt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3505200" y="4475984"/>
            <a:ext cx="3657600" cy="6909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F733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buFontTx/>
              <a:buNone/>
            </a:pP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转化为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762000" y="5181600"/>
            <a:ext cx="7772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000" dirty="0" smtClean="0">
                <a:latin typeface="+mj-lt"/>
              </a:rPr>
              <a:t> 在</a:t>
            </a:r>
            <a:r>
              <a:rPr lang="zh-CN" altLang="en-GB" sz="3000" dirty="0">
                <a:latin typeface="+mj-lt"/>
              </a:rPr>
              <a:t>线性表上，</a:t>
            </a:r>
            <a:r>
              <a:rPr lang="zh-CN" altLang="en-GB" sz="3000" b="1" dirty="0" smtClean="0">
                <a:solidFill>
                  <a:srgbClr val="006600"/>
                </a:solidFill>
                <a:latin typeface="+mj-lt"/>
              </a:rPr>
              <a:t>按序号 多次</a:t>
            </a:r>
            <a:r>
              <a:rPr lang="zh-CN" altLang="en-GB" sz="3000" b="1" dirty="0" smtClean="0">
                <a:solidFill>
                  <a:srgbClr val="006600"/>
                </a:solidFill>
                <a:latin typeface="+mj-lt"/>
              </a:rPr>
              <a:t>删除</a:t>
            </a:r>
            <a:endParaRPr lang="zh-CN" altLang="en-GB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027237"/>
            <a:ext cx="8763000" cy="639763"/>
          </a:xfrm>
          <a:solidFill>
            <a:srgbClr val="FFFFB3"/>
          </a:solidFill>
          <a:ln w="25400">
            <a:noFill/>
          </a:ln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               按</a:t>
            </a:r>
            <a:r>
              <a:rPr lang="zh-CN" altLang="en-US" dirty="0">
                <a:latin typeface="+mj-lt"/>
                <a:ea typeface="黑体" pitchFamily="2" charset="-122"/>
              </a:rPr>
              <a:t>序号</a:t>
            </a:r>
            <a:r>
              <a:rPr lang="zh-CN" altLang="en-US" dirty="0" smtClean="0">
                <a:latin typeface="+mj-lt"/>
                <a:ea typeface="黑体" pitchFamily="2" charset="-122"/>
              </a:rPr>
              <a:t>随机存取，</a:t>
            </a:r>
            <a:r>
              <a:rPr lang="en-US" altLang="zh-CN" i="1" dirty="0" smtClean="0">
                <a:ea typeface="黑体" pitchFamily="2" charset="-122"/>
              </a:rPr>
              <a:t>O</a:t>
            </a:r>
            <a:r>
              <a:rPr lang="en-US" altLang="zh-CN" dirty="0" smtClean="0">
                <a:ea typeface="黑体" pitchFamily="2" charset="-122"/>
              </a:rPr>
              <a:t>(1)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381000" y="3475038"/>
            <a:ext cx="8763000" cy="639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           按序号</a:t>
            </a:r>
            <a:r>
              <a:rPr lang="en-US" altLang="zh-CN" sz="3200" dirty="0" smtClean="0">
                <a:latin typeface="+mj-lt"/>
              </a:rPr>
              <a:t>m</a:t>
            </a:r>
            <a:r>
              <a:rPr lang="zh-CN" altLang="en-US" sz="3200" dirty="0" smtClean="0">
                <a:latin typeface="+mj-lt"/>
              </a:rPr>
              <a:t>查找 </a:t>
            </a: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从</a:t>
            </a:r>
            <a:r>
              <a:rPr lang="zh-CN" altLang="en-US" sz="3200" dirty="0">
                <a:latin typeface="+mj-lt"/>
              </a:rPr>
              <a:t>链首开始</a:t>
            </a:r>
            <a:r>
              <a:rPr lang="zh-CN" altLang="en-US" sz="3200" dirty="0" smtClean="0">
                <a:latin typeface="+mj-lt"/>
              </a:rPr>
              <a:t>遍历，</a:t>
            </a:r>
            <a:r>
              <a:rPr lang="en-US" altLang="zh-CN" sz="3200" i="1" dirty="0" smtClean="0">
                <a:latin typeface="+mj-lt"/>
              </a:rPr>
              <a:t>O</a:t>
            </a:r>
            <a:r>
              <a:rPr lang="en-US" altLang="zh-CN" sz="3200" dirty="0" smtClean="0">
                <a:latin typeface="+mj-lt"/>
              </a:rPr>
              <a:t>(m)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复杂度估计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1066800"/>
            <a:ext cx="7772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GB" sz="3200" dirty="0" smtClean="0">
                <a:latin typeface="+mj-lt"/>
              </a:rPr>
              <a:t> 在</a:t>
            </a:r>
            <a:r>
              <a:rPr lang="zh-CN" altLang="en-GB" sz="3200" dirty="0">
                <a:latin typeface="+mj-lt"/>
              </a:rPr>
              <a:t>线性表上，</a:t>
            </a:r>
            <a:r>
              <a:rPr lang="zh-CN" altLang="en-GB" sz="3200" dirty="0" smtClean="0">
                <a:solidFill>
                  <a:srgbClr val="003399"/>
                </a:solidFill>
                <a:latin typeface="+mj-lt"/>
              </a:rPr>
              <a:t>按序号 多次</a:t>
            </a:r>
            <a:r>
              <a:rPr lang="zh-CN" altLang="en-GB" sz="3200" dirty="0" smtClean="0">
                <a:solidFill>
                  <a:srgbClr val="003399"/>
                </a:solidFill>
                <a:latin typeface="+mj-lt"/>
              </a:rPr>
              <a:t>删除</a:t>
            </a:r>
            <a:endParaRPr lang="zh-CN" altLang="en-GB" sz="3200" dirty="0">
              <a:latin typeface="+mj-lt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2667000"/>
            <a:ext cx="8763000" cy="685800"/>
          </a:xfrm>
          <a:prstGeom prst="rect">
            <a:avLst/>
          </a:prstGeom>
          <a:solidFill>
            <a:srgbClr val="FFFFB3"/>
          </a:solidFill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删除结点，需移动其后续元素，</a:t>
            </a:r>
            <a:r>
              <a:rPr kumimoji="0" lang="en-US" altLang="zh-CN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(n)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4114800"/>
            <a:ext cx="8763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           删除结点，只需修改指针，</a:t>
            </a:r>
            <a:r>
              <a:rPr lang="en-US" altLang="zh-CN" sz="3200" i="1" dirty="0" smtClean="0"/>
              <a:t>O</a:t>
            </a:r>
            <a:r>
              <a:rPr lang="en-US" altLang="zh-CN" sz="3200" dirty="0" smtClean="0"/>
              <a:t>(1)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1000" y="3471739"/>
            <a:ext cx="141577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链表：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81000" y="2023939"/>
            <a:ext cx="182614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顺序表：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uiExpand="1" build="p" animBg="1"/>
      <p:bldP spid="155657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顺序</a:t>
            </a:r>
            <a:r>
              <a:rPr lang="zh-CN" altLang="en-US" dirty="0" smtClean="0">
                <a:ea typeface="黑体" pitchFamily="2" charset="-122"/>
              </a:rPr>
              <a:t>表模拟</a:t>
            </a: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664050" y="4591052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1426050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2188050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29792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37676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45596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5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53552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6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143625" y="4586289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7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228600" y="990600"/>
            <a:ext cx="6477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  顺序表如何模拟“围坐一圈”</a:t>
            </a:r>
            <a:r>
              <a:rPr lang="en-US" altLang="zh-CN" sz="3200" dirty="0" smtClean="0">
                <a:latin typeface="+mj-lt"/>
              </a:rPr>
              <a:t>?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304800" y="1630800"/>
            <a:ext cx="73914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最后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个与第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个元素“逻辑相邻”</a:t>
            </a:r>
            <a:endParaRPr lang="en-GB" altLang="zh-CN" sz="3200" dirty="0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04800" y="2362200"/>
            <a:ext cx="7391400" cy="12192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下标 </a:t>
            </a:r>
            <a:r>
              <a:rPr lang="en-US" altLang="zh-CN" sz="3200" dirty="0" smtClean="0"/>
              <a:t>j </a:t>
            </a:r>
            <a:r>
              <a:rPr lang="zh-CN" altLang="en-US" sz="3200" dirty="0" smtClean="0"/>
              <a:t>对“</a:t>
            </a:r>
            <a:r>
              <a:rPr lang="zh-CN" altLang="en-US" sz="3200" dirty="0" smtClean="0"/>
              <a:t>数组长度</a:t>
            </a:r>
            <a:r>
              <a:rPr lang="zh-CN" altLang="en-US" sz="3200" dirty="0" smtClean="0"/>
              <a:t>” 取</a:t>
            </a:r>
            <a:r>
              <a:rPr lang="zh-CN" altLang="en-US" sz="3200" dirty="0" smtClean="0"/>
              <a:t>余，</a:t>
            </a:r>
            <a:endParaRPr lang="en-US" altLang="zh-CN" sz="32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zh-CN" altLang="en-US" sz="3200" dirty="0" smtClean="0"/>
              <a:t>    即</a:t>
            </a:r>
            <a:r>
              <a:rPr lang="en-US" altLang="zh-CN" sz="3200" dirty="0" smtClean="0">
                <a:solidFill>
                  <a:srgbClr val="C00000"/>
                </a:solidFill>
              </a:rPr>
              <a:t>j=(j+1)%n</a:t>
            </a:r>
            <a:r>
              <a:rPr lang="zh-CN" altLang="en-US" sz="3200" dirty="0" smtClean="0"/>
              <a:t>，实现</a:t>
            </a:r>
            <a:r>
              <a:rPr lang="zh-CN" altLang="en-US" sz="3200" dirty="0" smtClean="0"/>
              <a:t>循环。</a:t>
            </a:r>
            <a:endParaRPr lang="zh-CN" altLang="zh-CN" sz="320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endParaRPr lang="en-GB" altLang="zh-CN" sz="3200" dirty="0"/>
          </a:p>
        </p:txBody>
      </p:sp>
      <p:sp>
        <p:nvSpPr>
          <p:cNvPr id="30" name="椭圆 29"/>
          <p:cNvSpPr/>
          <p:nvPr/>
        </p:nvSpPr>
        <p:spPr bwMode="auto">
          <a:xfrm>
            <a:off x="6934200" y="20574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8686800" y="2667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2" name="Rectangle 39"/>
          <p:cNvSpPr>
            <a:spLocks noChangeArrowheads="1"/>
          </p:cNvSpPr>
          <p:nvPr/>
        </p:nvSpPr>
        <p:spPr bwMode="auto">
          <a:xfrm>
            <a:off x="7543800" y="1676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8382000" y="1905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7620000" y="3886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6553200" y="2743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8382000" y="3505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6781800" y="3505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6781800" y="2057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587850" y="3810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j=0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0" name="直接箭头连接符 39"/>
          <p:cNvCxnSpPr>
            <a:endCxn id="9" idx="0"/>
          </p:cNvCxnSpPr>
          <p:nvPr/>
        </p:nvCxnSpPr>
        <p:spPr bwMode="auto">
          <a:xfrm rot="16200000" flipH="1">
            <a:off x="816450" y="4348163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39"/>
          <p:cNvSpPr>
            <a:spLocks noChangeArrowheads="1"/>
          </p:cNvSpPr>
          <p:nvPr/>
        </p:nvSpPr>
        <p:spPr bwMode="auto">
          <a:xfrm>
            <a:off x="13339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j=1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rot="16200000" flipH="1">
            <a:off x="15625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20959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j=2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rot="16200000" flipH="1">
            <a:off x="23245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39"/>
          <p:cNvSpPr>
            <a:spLocks noChangeArrowheads="1"/>
          </p:cNvSpPr>
          <p:nvPr/>
        </p:nvSpPr>
        <p:spPr bwMode="auto">
          <a:xfrm>
            <a:off x="29341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j=3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16200000" flipH="1">
            <a:off x="31627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6058375" y="38147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518E"/>
                </a:solidFill>
                <a:latin typeface="+mj-lt"/>
                <a:ea typeface="宋体" pitchFamily="2" charset="-122"/>
              </a:rPr>
              <a:t>j=7</a:t>
            </a:r>
            <a:endParaRPr lang="zh-CN" altLang="zh-CN" sz="3200" dirty="0">
              <a:solidFill>
                <a:srgbClr val="00518E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6200000" flipH="1">
            <a:off x="6286975" y="4352926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664050" y="5334000"/>
            <a:ext cx="627015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latin typeface="+mj-lt"/>
                <a:ea typeface="黑体" pitchFamily="49" charset="-122"/>
              </a:rPr>
              <a:t>下标</a:t>
            </a:r>
            <a:r>
              <a:rPr lang="en-US" altLang="zh-CN" sz="3200" dirty="0" smtClean="0">
                <a:latin typeface="+mj-lt"/>
                <a:ea typeface="黑体" pitchFamily="49" charset="-122"/>
              </a:rPr>
              <a:t>j</a:t>
            </a:r>
            <a:r>
              <a:rPr lang="zh-CN" altLang="en-US" sz="3200" dirty="0" smtClean="0">
                <a:latin typeface="+mj-lt"/>
                <a:ea typeface="黑体" pitchFamily="49" charset="-122"/>
              </a:rPr>
              <a:t>的游历过程：</a:t>
            </a:r>
            <a:r>
              <a:rPr lang="en-US" altLang="zh-CN" sz="3200" dirty="0" smtClean="0">
                <a:latin typeface="+mj-lt"/>
                <a:ea typeface="黑体" pitchFamily="49" charset="-122"/>
              </a:rPr>
              <a:t>j=(j+1)%8</a:t>
            </a:r>
            <a:endParaRPr lang="zh-CN" altLang="zh-CN" sz="3200" dirty="0"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9" grpId="0" animBg="1"/>
      <p:bldP spid="39" grpId="0" animBg="1"/>
      <p:bldP spid="48" grpId="0" animBg="1"/>
      <p:bldP spid="50" grpId="0" animBg="1"/>
      <p:bldP spid="52" grpId="0" animBg="1"/>
      <p:bldP spid="54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2819400"/>
            <a:ext cx="88392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3) </a:t>
            </a:r>
            <a:r>
              <a:rPr lang="zh-CN" altLang="en-US" sz="3200" dirty="0" smtClean="0"/>
              <a:t>删除</a:t>
            </a:r>
            <a:r>
              <a:rPr lang="en-US" altLang="zh-CN" sz="3200" dirty="0" smtClean="0"/>
              <a:t>temp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/>
              <a:t>新的顺序表，</a:t>
            </a:r>
            <a:r>
              <a:rPr lang="zh-CN" altLang="en-US" sz="3200" dirty="0" smtClean="0">
                <a:sym typeface="Wingdings" pitchFamily="2" charset="2"/>
              </a:rPr>
              <a:t>新表长          ，</a:t>
            </a:r>
            <a:endParaRPr lang="zh-CN" altLang="en-GB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9906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初始化</a:t>
            </a:r>
            <a:r>
              <a:rPr lang="zh-CN" altLang="en-GB" sz="3200" dirty="0" smtClean="0"/>
              <a:t>顺序表</a:t>
            </a:r>
            <a:r>
              <a:rPr lang="zh-CN" altLang="en-US" sz="3200" dirty="0" smtClean="0"/>
              <a:t>：</a:t>
            </a:r>
            <a:r>
              <a:rPr lang="zh-CN" altLang="en-GB" sz="3200" dirty="0" smtClean="0"/>
              <a:t>建</a:t>
            </a:r>
            <a:r>
              <a:rPr lang="zh-CN" altLang="en-GB" sz="3200" dirty="0"/>
              <a:t>空</a:t>
            </a:r>
            <a:r>
              <a:rPr lang="zh-CN" altLang="en-GB" sz="3200" dirty="0" smtClean="0"/>
              <a:t>表</a:t>
            </a:r>
            <a:r>
              <a:rPr lang="zh-CN" altLang="en-US" sz="3200" dirty="0" smtClean="0"/>
              <a:t>，并</a:t>
            </a:r>
            <a:r>
              <a:rPr lang="zh-CN" altLang="en-GB" sz="3200" dirty="0" smtClean="0"/>
              <a:t>插入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</a:t>
            </a:r>
            <a:r>
              <a:rPr lang="zh-CN" altLang="en-GB" sz="3200" dirty="0" smtClean="0"/>
              <a:t>结点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zh-CN" altLang="en-GB" sz="3200" dirty="0" smtClean="0"/>
              <a:t>    表长</a:t>
            </a:r>
            <a:r>
              <a:rPr lang="en-GB" altLang="zh-CN" sz="3200" dirty="0" smtClean="0"/>
              <a:t>n</a:t>
            </a:r>
            <a:r>
              <a:rPr lang="zh-CN" altLang="en-GB" sz="3200" dirty="0" smtClean="0"/>
              <a:t>、</a:t>
            </a:r>
            <a:r>
              <a:rPr lang="zh-CN" altLang="en-US" sz="3200" dirty="0" smtClean="0"/>
              <a:t>起始数</a:t>
            </a:r>
            <a:r>
              <a:rPr lang="zh-CN" altLang="en-US" sz="3200" dirty="0" smtClean="0"/>
              <a:t>的</a:t>
            </a:r>
            <a:r>
              <a:rPr lang="zh-CN" altLang="en-GB" sz="3200" dirty="0" smtClean="0"/>
              <a:t>下标             、步长</a:t>
            </a:r>
            <a:r>
              <a:rPr lang="en-GB" altLang="zh-CN" sz="3200" dirty="0" smtClean="0"/>
              <a:t>m</a:t>
            </a:r>
            <a:r>
              <a:rPr lang="zh-CN" altLang="en-US" sz="3200" dirty="0" smtClean="0"/>
              <a:t>；</a:t>
            </a:r>
            <a:endParaRPr lang="zh-CN" altLang="en-GB" sz="3200" dirty="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04800" y="2152800"/>
            <a:ext cx="88392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2</a:t>
            </a:r>
            <a:r>
              <a:rPr lang="en-GB" altLang="zh-CN" sz="3200" dirty="0" smtClean="0"/>
              <a:t>)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将要</a:t>
            </a:r>
            <a:r>
              <a:rPr lang="zh-CN" altLang="en-US" sz="3200" dirty="0" smtClean="0">
                <a:sym typeface="Wingdings" pitchFamily="2" charset="2"/>
              </a:rPr>
              <a:t>出列元素</a:t>
            </a:r>
            <a:r>
              <a:rPr lang="en-US" altLang="zh-CN" sz="3200" dirty="0" smtClean="0">
                <a:sym typeface="Wingdings" pitchFamily="2" charset="2"/>
              </a:rPr>
              <a:t>temp</a:t>
            </a:r>
            <a:r>
              <a:rPr lang="zh-CN" altLang="en-US" sz="3200" dirty="0" smtClean="0">
                <a:sym typeface="Wingdings" pitchFamily="2" charset="2"/>
              </a:rPr>
              <a:t>的</a:t>
            </a:r>
            <a:r>
              <a:rPr lang="zh-CN" altLang="en-GB" sz="3200" dirty="0" smtClean="0"/>
              <a:t>下标</a:t>
            </a:r>
            <a:r>
              <a:rPr lang="zh-CN" altLang="en-US" sz="3200" dirty="0" smtClean="0"/>
              <a:t>：</a:t>
            </a:r>
            <a:r>
              <a:rPr lang="zh-CN" altLang="en-GB" sz="3200" dirty="0" smtClean="0"/>
              <a:t>                       ；</a:t>
            </a:r>
            <a:endParaRPr lang="zh-CN" altLang="en-GB" sz="32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5052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GB" altLang="zh-CN" sz="3200" dirty="0"/>
              <a:t>4) </a:t>
            </a:r>
            <a:r>
              <a:rPr lang="zh-CN" altLang="en-GB" sz="3200" dirty="0" smtClean="0"/>
              <a:t>新</a:t>
            </a:r>
            <a:r>
              <a:rPr lang="zh-CN" altLang="en-GB" sz="3200" dirty="0"/>
              <a:t>表是否为</a:t>
            </a:r>
            <a:r>
              <a:rPr lang="zh-CN" altLang="en-GB" sz="3200" dirty="0" smtClean="0"/>
              <a:t>空</a:t>
            </a:r>
            <a:r>
              <a:rPr lang="en-US" altLang="zh-CN" sz="3200" dirty="0" smtClean="0"/>
              <a:t>?  </a:t>
            </a:r>
            <a:r>
              <a:rPr lang="zh-CN" altLang="en-GB" sz="3200" dirty="0" smtClean="0"/>
              <a:t>是则</a:t>
            </a:r>
            <a:r>
              <a:rPr lang="zh-CN" altLang="en-US" sz="3200" dirty="0" smtClean="0"/>
              <a:t>完成</a:t>
            </a:r>
            <a:r>
              <a:rPr lang="zh-CN" altLang="en-GB" sz="3200" dirty="0" smtClean="0"/>
              <a:t>；</a:t>
            </a:r>
            <a:endParaRPr lang="en-US" altLang="zh-CN" sz="32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    </a:t>
            </a:r>
            <a:r>
              <a:rPr lang="zh-CN" altLang="en-GB" sz="3200" dirty="0" smtClean="0"/>
              <a:t>否则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ym typeface="Wingdings" pitchFamily="2" charset="2"/>
              </a:rPr>
              <a:t>新的起始数数下标          </a:t>
            </a:r>
            <a:r>
              <a:rPr lang="en-GB" altLang="zh-CN" sz="3200" dirty="0" smtClean="0">
                <a:solidFill>
                  <a:srgbClr val="C00000"/>
                </a:solidFill>
              </a:rPr>
              <a:t>;</a:t>
            </a:r>
            <a:r>
              <a:rPr lang="zh-CN" altLang="en-US" sz="3200" dirty="0" smtClean="0">
                <a:solidFill>
                  <a:srgbClr val="C00000"/>
                </a:solidFill>
              </a:rPr>
              <a:t>   </a:t>
            </a:r>
            <a:r>
              <a:rPr lang="zh-CN" altLang="en-GB" sz="3200" dirty="0" smtClean="0"/>
              <a:t>返回</a:t>
            </a:r>
            <a:r>
              <a:rPr lang="en-GB" altLang="zh-CN" sz="3200" dirty="0" smtClean="0"/>
              <a:t>2)</a:t>
            </a:r>
            <a:r>
              <a:rPr lang="zh-CN" altLang="en-GB" sz="3200" dirty="0" smtClean="0"/>
              <a:t>；</a:t>
            </a:r>
            <a:endParaRPr lang="zh-CN" altLang="en-GB" sz="3200" dirty="0"/>
          </a:p>
        </p:txBody>
      </p:sp>
      <p:sp>
        <p:nvSpPr>
          <p:cNvPr id="12" name="Rectangle 2"/>
          <p:cNvSpPr>
            <a:spLocks noGrp="1"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dirty="0" smtClean="0">
                <a:ea typeface="黑体" pitchFamily="2" charset="-122"/>
              </a:rPr>
              <a:t>顺序表解决</a:t>
            </a:r>
            <a:r>
              <a:rPr lang="en-US" altLang="zh-CN" dirty="0" smtClean="0">
                <a:ea typeface="黑体" pitchFamily="2" charset="-122"/>
              </a:rPr>
              <a:t>Josephus</a:t>
            </a:r>
            <a:r>
              <a:rPr lang="zh-CN" altLang="en-US" dirty="0" smtClean="0">
                <a:ea typeface="黑体" pitchFamily="2" charset="-122"/>
              </a:rPr>
              <a:t>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16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zh-CN"/>
            </a:defPPr>
            <a:lvl1pPr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1349850" y="5348289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2111850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2873850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36650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44534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2454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5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60410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6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829425" y="5343526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7</a:t>
            </a:r>
            <a:endParaRPr lang="en-US" altLang="zh-CN" sz="3600" baseline="-25000" dirty="0">
              <a:solidFill>
                <a:schemeClr val="bg1"/>
              </a:solidFill>
            </a:endParaRP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3565525" y="46529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t=3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rot="16200000" flipH="1">
            <a:off x="3794125" y="5119689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4821406" y="1486179"/>
            <a:ext cx="142699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 smtClean="0">
                <a:solidFill>
                  <a:srgbClr val="C00000"/>
                </a:solidFill>
              </a:rPr>
              <a:t>s1=s-1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5675066" y="2133600"/>
            <a:ext cx="21900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 smtClean="0">
                <a:solidFill>
                  <a:srgbClr val="C00000"/>
                </a:solidFill>
              </a:rPr>
              <a:t>t=(s1+m-1)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6705600" y="2781579"/>
            <a:ext cx="12442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  <a:sym typeface="Wingdings" pitchFamily="2" charset="2"/>
              </a:rPr>
              <a:t>n=n-1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5334000" y="4000779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 smtClean="0">
                <a:solidFill>
                  <a:srgbClr val="C00000"/>
                </a:solidFill>
              </a:rPr>
              <a:t>s1= t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7680423" y="2133600"/>
            <a:ext cx="7777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sz="3200" dirty="0" smtClean="0">
                <a:solidFill>
                  <a:srgbClr val="003399"/>
                </a:solidFill>
              </a:rPr>
              <a:t>%n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181600" y="4729163"/>
            <a:ext cx="3962400" cy="6096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例：</a:t>
            </a:r>
            <a:r>
              <a:rPr lang="en-US" altLang="zh-CN" sz="3200" dirty="0" smtClean="0">
                <a:latin typeface="+mj-lt"/>
              </a:rPr>
              <a:t>n=8, s=1, m=4</a:t>
            </a:r>
          </a:p>
        </p:txBody>
      </p:sp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990600" y="4652963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s1=0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6200000" flipH="1">
            <a:off x="1371600" y="5119689"/>
            <a:ext cx="319089" cy="1666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2590800" y="4648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ea typeface="宋体" pitchFamily="2" charset="-122"/>
              </a:rPr>
              <a:t>s1</a:t>
            </a:r>
            <a:endParaRPr lang="zh-CN" altLang="zh-CN" sz="32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3124200" y="4957763"/>
            <a:ext cx="762002" cy="38100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1.57262E-6 L -0.08507 -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49 -0.00046 L -0.08663 -0.000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1.57262E-6 L -0.0816 -0.0004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-1.57262E-6 L -0.09461 -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5" grpId="0" animBg="1"/>
      <p:bldP spid="15" grpId="1" animBg="1"/>
      <p:bldP spid="16" grpId="1" animBg="1"/>
      <p:bldP spid="17" grpId="1" animBg="1"/>
      <p:bldP spid="18" grpId="1" animBg="1"/>
      <p:bldP spid="19" grpId="1" animBg="1"/>
      <p:bldP spid="20" grpId="0" animBg="1"/>
      <p:bldP spid="22" grpId="0"/>
      <p:bldP spid="23" grpId="0"/>
      <p:bldP spid="24" grpId="0"/>
      <p:bldP spid="25" grpId="0"/>
      <p:bldP spid="26" grpId="0"/>
      <p:bldP spid="28" grpId="0" animBg="1"/>
      <p:bldP spid="28" grpId="1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333375"/>
            <a:ext cx="6429375" cy="644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219200" y="2643187"/>
            <a:ext cx="6796087" cy="3352799"/>
          </a:xfrm>
          <a:prstGeom prst="rect">
            <a:avLst/>
          </a:prstGeom>
          <a:solidFill>
            <a:srgbClr val="FFCC99">
              <a:alpha val="11000"/>
            </a:srgbClr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0" y="6019800"/>
            <a:ext cx="3048000" cy="68580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None/>
            </a:pPr>
            <a:r>
              <a:rPr lang="en-US" altLang="zh-CN" sz="30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000" dirty="0" smtClean="0">
                <a:latin typeface="+mj-lt"/>
              </a:rPr>
              <a:t>时间复杂度？</a:t>
            </a:r>
            <a:endParaRPr lang="zh-CN" altLang="en-GB" sz="3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1219200" y="685800"/>
            <a:ext cx="7162800" cy="2209800"/>
          </a:xfrm>
          <a:prstGeom prst="rect">
            <a:avLst/>
          </a:prstGeom>
          <a:solidFill>
            <a:srgbClr val="FFFFC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#define </a:t>
            </a:r>
            <a:r>
              <a:rPr lang="en-US" altLang="zh-CN" sz="3200" dirty="0">
                <a:ea typeface="宋体" pitchFamily="2" charset="-122"/>
              </a:rPr>
              <a:t>M 100;</a:t>
            </a:r>
          </a:p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#define </a:t>
            </a:r>
            <a:r>
              <a:rPr lang="en-US" altLang="zh-CN" sz="3200" dirty="0">
                <a:ea typeface="宋体" pitchFamily="2" charset="-122"/>
              </a:rPr>
              <a:t>FALSE 0;</a:t>
            </a:r>
          </a:p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#define </a:t>
            </a:r>
            <a:r>
              <a:rPr lang="en-US" altLang="zh-CN" sz="3200" dirty="0">
                <a:ea typeface="宋体" pitchFamily="2" charset="-122"/>
              </a:rPr>
              <a:t>TRUE 1;</a:t>
            </a:r>
          </a:p>
          <a:p>
            <a:pPr marL="1080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>
                <a:solidFill>
                  <a:srgbClr val="7030A0"/>
                </a:solidFill>
                <a:ea typeface="宋体" pitchFamily="2" charset="-122"/>
              </a:rPr>
              <a:t>typedef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int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solidFill>
                  <a:srgbClr val="003399"/>
                </a:solidFill>
                <a:ea typeface="宋体" pitchFamily="2" charset="-122"/>
              </a:rPr>
              <a:t>DataType</a:t>
            </a:r>
            <a:r>
              <a:rPr lang="en-US" altLang="zh-CN" sz="3200" dirty="0">
                <a:ea typeface="宋体" pitchFamily="2" charset="-122"/>
              </a:rPr>
              <a:t>;</a:t>
            </a: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1219200" y="2929800"/>
            <a:ext cx="7162800" cy="3352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顺序表结构</a:t>
            </a:r>
            <a:endParaRPr lang="en-US" altLang="zh-CN" dirty="0">
              <a:solidFill>
                <a:srgbClr val="006600"/>
              </a:solidFill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>
                <a:solidFill>
                  <a:srgbClr val="003399"/>
                </a:solidFill>
              </a:rPr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MaxNum</a:t>
            </a:r>
            <a:r>
              <a:rPr lang="en-US" altLang="zh-CN" sz="3200" dirty="0"/>
              <a:t>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>
                <a:solidFill>
                  <a:srgbClr val="003399"/>
                </a:solidFill>
              </a:rPr>
              <a:t>int</a:t>
            </a:r>
            <a:r>
              <a:rPr lang="en-US" altLang="zh-CN" sz="3200" dirty="0"/>
              <a:t> n;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>
                <a:solidFill>
                  <a:srgbClr val="003399"/>
                </a:solidFill>
              </a:rPr>
              <a:t>DataType</a:t>
            </a: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* </a:t>
            </a:r>
            <a:r>
              <a:rPr lang="en-US" altLang="zh-CN" sz="3200" dirty="0" smtClean="0"/>
              <a:t>element ; };  </a:t>
            </a:r>
            <a:endParaRPr lang="en-US" altLang="zh-CN" sz="3200" dirty="0"/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7030A0"/>
                </a:solidFill>
              </a:rPr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SeqList</a:t>
            </a:r>
            <a:r>
              <a:rPr lang="en-US" altLang="zh-CN" sz="3200" dirty="0"/>
              <a:t> *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PSeqList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PSeqList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palist</a:t>
            </a:r>
            <a:r>
              <a:rPr lang="en-US" altLang="zh-CN" sz="3200" dirty="0" smtClean="0"/>
              <a:t>;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指向顺序表的指针</a:t>
            </a:r>
            <a:endParaRPr lang="en-US" altLang="zh-CN" dirty="0" smtClean="0">
              <a:solidFill>
                <a:srgbClr val="0066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0" y="23214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类型定义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5437</TotalTime>
  <Words>2134</Words>
  <Application>Microsoft Office PowerPoint</Application>
  <PresentationFormat>全屏显示(4:3)</PresentationFormat>
  <Paragraphs>422</Paragraphs>
  <Slides>26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990</cp:revision>
  <cp:lastPrinted>1601-01-01T00:00:00Z</cp:lastPrinted>
  <dcterms:created xsi:type="dcterms:W3CDTF">1601-01-01T00:00:00Z</dcterms:created>
  <dcterms:modified xsi:type="dcterms:W3CDTF">2021-03-17T08:30:52Z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