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94" r:id="rId4"/>
    <p:sldId id="295" r:id="rId5"/>
    <p:sldId id="296" r:id="rId6"/>
    <p:sldId id="298" r:id="rId7"/>
    <p:sldId id="341" r:id="rId8"/>
    <p:sldId id="299" r:id="rId9"/>
    <p:sldId id="280" r:id="rId10"/>
    <p:sldId id="300" r:id="rId11"/>
    <p:sldId id="308" r:id="rId12"/>
    <p:sldId id="302" r:id="rId13"/>
    <p:sldId id="313" r:id="rId14"/>
    <p:sldId id="316" r:id="rId15"/>
    <p:sldId id="317" r:id="rId16"/>
    <p:sldId id="319" r:id="rId17"/>
    <p:sldId id="320" r:id="rId18"/>
    <p:sldId id="321" r:id="rId19"/>
    <p:sldId id="322" r:id="rId20"/>
    <p:sldId id="289" r:id="rId21"/>
    <p:sldId id="324" r:id="rId22"/>
    <p:sldId id="325" r:id="rId23"/>
    <p:sldId id="326" r:id="rId24"/>
    <p:sldId id="327" r:id="rId25"/>
    <p:sldId id="328" r:id="rId26"/>
    <p:sldId id="331" r:id="rId27"/>
    <p:sldId id="330" r:id="rId28"/>
    <p:sldId id="332" r:id="rId29"/>
    <p:sldId id="333" r:id="rId3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325"/>
    <a:srgbClr val="003399"/>
    <a:srgbClr val="026A1D"/>
    <a:srgbClr val="2850A0"/>
    <a:srgbClr val="FFFF79"/>
    <a:srgbClr val="FFFFB3"/>
    <a:srgbClr val="CFFFB7"/>
    <a:srgbClr val="FFFF9B"/>
    <a:srgbClr val="E6E6E6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9726E-B2BC-40F8-9329-C65BF56064FD}" type="datetimeFigureOut">
              <a:rPr lang="zh-CN" altLang="en-US" smtClean="0"/>
              <a:pPr/>
              <a:t>2021-3-21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2E249-3999-4EC5-A0FB-CA2345087C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83685-19E1-42CA-A86A-24A51EE858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2D1D5-5C0E-4215-B8AE-EB0BF26586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C29EF-C2C8-4BEB-BD16-C819C3F28B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4B07-3843-4590-AD94-92DCC62BF3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C96B4-1F38-4187-8D4F-4B18788E26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4A9B3-E2BE-47E6-9A76-C57B29AB81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DD148-B205-4E9C-B7EF-5AC39CEA3F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F6B32-2E0D-4F0F-8B7F-96586017D4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5DABB-E096-4E7F-B481-691E09712A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CE9BB-AA57-47A4-ABED-1DD82403C1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BF5AF-843F-427C-A911-7D5F58341F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5929180E-8C9C-4679-BC58-6EFEE11D78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6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讲：线性表的操作实例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对于就地逆置的启发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803525" y="1819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362200" y="1819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4098925" y="1819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3657600" y="1819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5394325" y="1824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4953000" y="1824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6689725" y="1824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6248400" y="1824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5715000" y="2124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4419600" y="2124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3124200" y="2124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>
            <a:off x="1828800" y="2124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11250" y="18192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533400" y="1051805"/>
            <a:ext cx="70866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建立链表的尾插法</a:t>
            </a:r>
            <a:endParaRPr lang="zh-CN" altLang="en-GB" sz="3200" dirty="0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661150" y="37049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219825" y="37049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 bwMode="auto">
          <a:xfrm rot="5400000" flipH="1" flipV="1">
            <a:off x="6221732" y="4514219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096000" y="47075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533400" y="2930851"/>
            <a:ext cx="43434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建立链表的头插法</a:t>
            </a:r>
            <a:endParaRPr lang="zh-CN" altLang="en-GB" sz="3200" dirty="0"/>
          </a:p>
        </p:txBody>
      </p:sp>
      <p:sp>
        <p:nvSpPr>
          <p:cNvPr id="128" name="Rectangle 39"/>
          <p:cNvSpPr>
            <a:spLocks noChangeArrowheads="1"/>
          </p:cNvSpPr>
          <p:nvPr/>
        </p:nvSpPr>
        <p:spPr bwMode="auto">
          <a:xfrm>
            <a:off x="5394325" y="37122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9" name="Rectangle 40"/>
          <p:cNvSpPr>
            <a:spLocks noChangeArrowheads="1"/>
          </p:cNvSpPr>
          <p:nvPr/>
        </p:nvSpPr>
        <p:spPr bwMode="auto">
          <a:xfrm>
            <a:off x="4953000" y="37122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 bwMode="auto">
          <a:xfrm>
            <a:off x="5715000" y="401701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直接箭头连接符 130"/>
          <p:cNvCxnSpPr/>
          <p:nvPr/>
        </p:nvCxnSpPr>
        <p:spPr bwMode="auto">
          <a:xfrm rot="5400000" flipH="1" flipV="1">
            <a:off x="4926332" y="4526281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4800600" y="4719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33" name="Rectangle 39"/>
          <p:cNvSpPr>
            <a:spLocks noChangeArrowheads="1"/>
          </p:cNvSpPr>
          <p:nvPr/>
        </p:nvSpPr>
        <p:spPr bwMode="auto">
          <a:xfrm>
            <a:off x="4098925" y="37217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Rectangle 40"/>
          <p:cNvSpPr>
            <a:spLocks noChangeArrowheads="1"/>
          </p:cNvSpPr>
          <p:nvPr/>
        </p:nvSpPr>
        <p:spPr bwMode="auto">
          <a:xfrm>
            <a:off x="3657600" y="37217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5" name="直接箭头连接符 134"/>
          <p:cNvCxnSpPr/>
          <p:nvPr/>
        </p:nvCxnSpPr>
        <p:spPr bwMode="auto">
          <a:xfrm>
            <a:off x="4419600" y="40265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/>
          <p:nvPr/>
        </p:nvCxnSpPr>
        <p:spPr bwMode="auto">
          <a:xfrm rot="5400000" flipH="1" flipV="1">
            <a:off x="3707132" y="4526281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7" name="Rectangle 39"/>
          <p:cNvSpPr>
            <a:spLocks noChangeArrowheads="1"/>
          </p:cNvSpPr>
          <p:nvPr/>
        </p:nvSpPr>
        <p:spPr bwMode="auto">
          <a:xfrm>
            <a:off x="3581400" y="4719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38" name="Rectangle 39"/>
          <p:cNvSpPr>
            <a:spLocks noChangeArrowheads="1"/>
          </p:cNvSpPr>
          <p:nvPr/>
        </p:nvSpPr>
        <p:spPr bwMode="auto">
          <a:xfrm>
            <a:off x="2803525" y="37217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" name="Rectangle 40"/>
          <p:cNvSpPr>
            <a:spLocks noChangeArrowheads="1"/>
          </p:cNvSpPr>
          <p:nvPr/>
        </p:nvSpPr>
        <p:spPr bwMode="auto">
          <a:xfrm>
            <a:off x="2362200" y="37217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0" name="直接箭头连接符 139"/>
          <p:cNvCxnSpPr/>
          <p:nvPr/>
        </p:nvCxnSpPr>
        <p:spPr bwMode="auto">
          <a:xfrm>
            <a:off x="3124200" y="40265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rot="5400000" flipH="1" flipV="1">
            <a:off x="2335532" y="4526281"/>
            <a:ext cx="459736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2209800" y="4719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  <p:bldP spid="38" grpId="0" animBg="1"/>
      <p:bldP spid="39" grpId="0" animBg="1"/>
      <p:bldP spid="41" grpId="0" animBg="1"/>
      <p:bldP spid="41" grpId="1" animBg="1"/>
      <p:bldP spid="128" grpId="0" animBg="1"/>
      <p:bldP spid="129" grpId="0" animBg="1"/>
      <p:bldP spid="132" grpId="0" animBg="1"/>
      <p:bldP spid="132" grpId="1" animBg="1"/>
      <p:bldP spid="133" grpId="0" animBg="1"/>
      <p:bldP spid="134" grpId="0" animBg="1"/>
      <p:bldP spid="137" grpId="0" animBg="1"/>
      <p:bldP spid="137" grpId="1" animBg="1"/>
      <p:bldP spid="138" grpId="0" animBg="1"/>
      <p:bldP spid="139" grpId="0" animBg="1"/>
      <p:bldP spid="1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就地逆置单链表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16002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11588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2895600" y="2438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2454275" y="2438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41910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37496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5486400" y="24431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5045075" y="24431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45116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3216275" y="27432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1920875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>
            <a:off x="930275" y="2519363"/>
            <a:ext cx="228600" cy="22622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457200" y="1981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 flipH="1" flipV="1">
            <a:off x="11398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854075" y="3205163"/>
            <a:ext cx="609600" cy="4619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228600" y="975605"/>
            <a:ext cx="8839200" cy="1175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顺着原链表，依次取出每个结点，</a:t>
            </a:r>
            <a:endParaRPr lang="en-US" altLang="zh-CN" sz="32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按照头插法，插入到新链表中</a:t>
            </a:r>
            <a:endParaRPr lang="zh-CN" altLang="en-GB" sz="3200" dirty="0"/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5486400" y="3886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40"/>
          <p:cNvSpPr>
            <a:spLocks noChangeArrowheads="1"/>
          </p:cNvSpPr>
          <p:nvPr/>
        </p:nvSpPr>
        <p:spPr bwMode="auto">
          <a:xfrm>
            <a:off x="5045075" y="3886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92" name="直接箭头连接符 91"/>
          <p:cNvCxnSpPr/>
          <p:nvPr/>
        </p:nvCxnSpPr>
        <p:spPr bwMode="auto">
          <a:xfrm rot="5400000" flipH="1" flipV="1">
            <a:off x="2457450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133600" y="3205164"/>
            <a:ext cx="625476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 rot="5400000" flipH="1" flipV="1">
            <a:off x="37687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Rectangle 39"/>
          <p:cNvSpPr>
            <a:spLocks noChangeArrowheads="1"/>
          </p:cNvSpPr>
          <p:nvPr/>
        </p:nvSpPr>
        <p:spPr bwMode="auto">
          <a:xfrm>
            <a:off x="3444875" y="3281363"/>
            <a:ext cx="609600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rot="5400000" flipH="1" flipV="1">
            <a:off x="5064125" y="3186113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4740275" y="3205163"/>
            <a:ext cx="609599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03" name="Rectangle 62"/>
          <p:cNvSpPr>
            <a:spLocks noChangeArrowheads="1"/>
          </p:cNvSpPr>
          <p:nvPr/>
        </p:nvSpPr>
        <p:spPr bwMode="auto">
          <a:xfrm>
            <a:off x="4191000" y="38862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" name="Rectangle 63"/>
          <p:cNvSpPr>
            <a:spLocks noChangeArrowheads="1"/>
          </p:cNvSpPr>
          <p:nvPr/>
        </p:nvSpPr>
        <p:spPr bwMode="auto">
          <a:xfrm>
            <a:off x="3749675" y="38862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4511675" y="41862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3521075" y="4729163"/>
            <a:ext cx="6096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 flipH="1" flipV="1">
            <a:off x="3844925" y="4629150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28956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Rectangle 63"/>
          <p:cNvSpPr>
            <a:spLocks noChangeArrowheads="1"/>
          </p:cNvSpPr>
          <p:nvPr/>
        </p:nvSpPr>
        <p:spPr bwMode="auto">
          <a:xfrm>
            <a:off x="24542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32162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39"/>
          <p:cNvSpPr>
            <a:spLocks noChangeArrowheads="1"/>
          </p:cNvSpPr>
          <p:nvPr/>
        </p:nvSpPr>
        <p:spPr bwMode="auto">
          <a:xfrm>
            <a:off x="22256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25" name="直接箭头连接符 124"/>
          <p:cNvCxnSpPr/>
          <p:nvPr/>
        </p:nvCxnSpPr>
        <p:spPr bwMode="auto">
          <a:xfrm rot="5400000" flipH="1" flipV="1">
            <a:off x="25495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1600200" y="38909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Rectangle 63"/>
          <p:cNvSpPr>
            <a:spLocks noChangeArrowheads="1"/>
          </p:cNvSpPr>
          <p:nvPr/>
        </p:nvSpPr>
        <p:spPr bwMode="auto">
          <a:xfrm>
            <a:off x="1158875" y="38909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1920875" y="41910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930275" y="4729163"/>
            <a:ext cx="609600" cy="3857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 bwMode="auto">
          <a:xfrm rot="5400000" flipH="1" flipV="1">
            <a:off x="1254125" y="4633912"/>
            <a:ext cx="381000" cy="1143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1" name="Rectangle 3"/>
          <p:cNvSpPr>
            <a:spLocks noChangeArrowheads="1"/>
          </p:cNvSpPr>
          <p:nvPr/>
        </p:nvSpPr>
        <p:spPr bwMode="auto">
          <a:xfrm>
            <a:off x="838200" y="5262563"/>
            <a:ext cx="5105400" cy="1138238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q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指向原链表的头，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P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指向逆置后链表的头。</a:t>
            </a:r>
            <a:endParaRPr lang="zh-CN" altLang="en-US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4740275" y="4729163"/>
            <a:ext cx="549275" cy="3857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 flipH="1" flipV="1">
            <a:off x="5018087" y="4603751"/>
            <a:ext cx="381000" cy="1746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16200000" flipV="1">
            <a:off x="5466559" y="4536284"/>
            <a:ext cx="223836" cy="1523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5273675" y="4567237"/>
            <a:ext cx="777875" cy="6905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77000" y="1179493"/>
            <a:ext cx="2667000" cy="954107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初始：</a:t>
            </a:r>
            <a:r>
              <a:rPr lang="en-US" altLang="zh-CN" dirty="0" smtClean="0">
                <a:solidFill>
                  <a:srgbClr val="7030A0"/>
                </a:solidFill>
              </a:rPr>
              <a:t>p=Null;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   q=</a:t>
            </a:r>
            <a:r>
              <a:rPr lang="en-US" altLang="zh-CN" dirty="0" err="1" smtClean="0">
                <a:solidFill>
                  <a:srgbClr val="7030A0"/>
                </a:solidFill>
              </a:rPr>
              <a:t>llist</a:t>
            </a:r>
            <a:r>
              <a:rPr lang="en-US" altLang="zh-CN" dirty="0" smtClean="0">
                <a:solidFill>
                  <a:srgbClr val="7030A0"/>
                </a:solidFill>
              </a:rPr>
              <a:t>;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96000" y="2149495"/>
            <a:ext cx="3048000" cy="24776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26A1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原表</a:t>
            </a:r>
            <a:r>
              <a:rPr lang="zh-CN" altLang="en-US" dirty="0" smtClean="0">
                <a:solidFill>
                  <a:srgbClr val="038325"/>
                </a:solidFill>
              </a:rPr>
              <a:t>头，</a:t>
            </a:r>
            <a:r>
              <a:rPr lang="zh-CN" altLang="en-US" dirty="0" smtClean="0">
                <a:solidFill>
                  <a:srgbClr val="038325"/>
                </a:solidFill>
              </a:rPr>
              <a:t>移除</a:t>
            </a:r>
            <a:endParaRPr lang="en-US" altLang="zh-CN" dirty="0" smtClean="0">
              <a:solidFill>
                <a:srgbClr val="0383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头插到新表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中：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while(q</a:t>
            </a:r>
            <a:r>
              <a:rPr lang="en-US" altLang="zh-CN" sz="3000" dirty="0" smtClean="0"/>
              <a:t>!=Null)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{r=q;  q=q-&gt;link;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</a:t>
            </a:r>
            <a:r>
              <a:rPr lang="en-US" altLang="zh-CN" sz="3000" dirty="0" smtClean="0">
                <a:solidFill>
                  <a:srgbClr val="C00000"/>
                </a:solidFill>
              </a:rPr>
              <a:t>r-&gt;link=p;  p=r;</a:t>
            </a:r>
            <a:r>
              <a:rPr lang="en-US" altLang="zh-CN" sz="3000" dirty="0" smtClean="0"/>
              <a:t>}</a:t>
            </a:r>
          </a:p>
        </p:txBody>
      </p:sp>
      <p:cxnSp>
        <p:nvCxnSpPr>
          <p:cNvPr id="76" name="直接箭头连接符 75"/>
          <p:cNvCxnSpPr/>
          <p:nvPr/>
        </p:nvCxnSpPr>
        <p:spPr bwMode="auto">
          <a:xfrm rot="5400000" flipH="1" flipV="1">
            <a:off x="876301" y="4305301"/>
            <a:ext cx="304799" cy="2285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517525" y="4343400"/>
            <a:ext cx="777875" cy="6905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96000" y="4648200"/>
            <a:ext cx="3048000" cy="1576394"/>
          </a:xfrm>
          <a:prstGeom prst="rect">
            <a:avLst/>
          </a:prstGeom>
          <a:solidFill>
            <a:srgbClr val="FFFF79"/>
          </a:solidFill>
          <a:ln w="28575">
            <a:solidFill>
              <a:srgbClr val="026A1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或</a:t>
            </a:r>
            <a:r>
              <a:rPr lang="en-US" altLang="zh-CN" dirty="0" smtClean="0">
                <a:solidFill>
                  <a:srgbClr val="038325"/>
                </a:solidFill>
              </a:rPr>
              <a:t> </a:t>
            </a:r>
            <a:r>
              <a:rPr lang="en-US" altLang="zh-CN" sz="3000" dirty="0" smtClean="0"/>
              <a:t>{ r=q-&gt;link;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    q-&gt;link=p;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    p=q; </a:t>
            </a:r>
            <a:r>
              <a:rPr lang="en-US" altLang="zh-CN" sz="3000" dirty="0" smtClean="0"/>
              <a:t>q=r;}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  <p:bldP spid="54" grpId="0" animBg="1"/>
      <p:bldP spid="54" grpId="1" animBg="1"/>
      <p:bldP spid="66" grpId="0" animBg="1"/>
      <p:bldP spid="67" grpId="0" animBg="1"/>
      <p:bldP spid="97" grpId="1" animBg="1"/>
      <p:bldP spid="97" grpId="2" animBg="1"/>
      <p:bldP spid="99" grpId="0" animBg="1"/>
      <p:bldP spid="99" grpId="1" animBg="1"/>
      <p:bldP spid="101" grpId="1" animBg="1"/>
      <p:bldP spid="103" grpId="0" animBg="1"/>
      <p:bldP spid="104" grpId="0" animBg="1"/>
      <p:bldP spid="106" grpId="0" animBg="1"/>
      <p:bldP spid="106" grpId="1" animBg="1"/>
      <p:bldP spid="108" grpId="0" animBg="1"/>
      <p:bldP spid="109" grpId="0" animBg="1"/>
      <p:bldP spid="124" grpId="0" animBg="1"/>
      <p:bldP spid="124" grpId="1" animBg="1"/>
      <p:bldP spid="126" grpId="0" animBg="1"/>
      <p:bldP spid="127" grpId="0" animBg="1"/>
      <p:bldP spid="129" grpId="0" animBg="1"/>
      <p:bldP spid="131" grpId="0" animBg="1"/>
      <p:bldP spid="70" grpId="0" animBg="1"/>
      <p:bldP spid="70" grpId="1" animBg="1"/>
      <p:bldP spid="70" grpId="3" animBg="1"/>
      <p:bldP spid="74" grpId="0" animBg="1"/>
      <p:bldP spid="74" grpId="1" animBg="1"/>
      <p:bldP spid="63" grpId="0" animBg="1"/>
      <p:bldP spid="69" grpId="0" animBg="1"/>
      <p:bldP spid="77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就地逆置单链表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en-GB" altLang="zh-CN" sz="3200" dirty="0" smtClean="0"/>
              <a:t>q</a:t>
            </a:r>
            <a:r>
              <a:rPr lang="zh-CN" altLang="en-GB" sz="3200" dirty="0"/>
              <a:t>指向原</a:t>
            </a:r>
            <a:r>
              <a:rPr lang="zh-CN" altLang="en-GB" sz="3200" dirty="0" smtClean="0"/>
              <a:t>链</a:t>
            </a:r>
            <a:r>
              <a:rPr lang="zh-CN" altLang="en-US" sz="3200" dirty="0" smtClean="0"/>
              <a:t>，</a:t>
            </a:r>
            <a:r>
              <a:rPr lang="en-GB" altLang="zh-CN" sz="3200" dirty="0" smtClean="0"/>
              <a:t> p</a:t>
            </a:r>
            <a:r>
              <a:rPr lang="zh-CN" altLang="en-GB" sz="3200" dirty="0" smtClean="0"/>
              <a:t>指向逆置链</a:t>
            </a:r>
            <a:r>
              <a:rPr lang="zh-CN" altLang="en-US" sz="3200" dirty="0" smtClean="0"/>
              <a:t>：</a:t>
            </a:r>
            <a:endParaRPr lang="zh-CN" altLang="en-GB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828800"/>
            <a:ext cx="79248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选取</a:t>
            </a:r>
            <a:r>
              <a:rPr lang="en-GB" altLang="zh-CN" sz="3200" dirty="0" smtClean="0"/>
              <a:t>q</a:t>
            </a:r>
            <a:r>
              <a:rPr lang="zh-CN" altLang="en-GB" sz="3200" dirty="0"/>
              <a:t>链的第</a:t>
            </a:r>
            <a:r>
              <a:rPr lang="en-GB" altLang="zh-CN" sz="3200" dirty="0"/>
              <a:t>1</a:t>
            </a:r>
            <a:r>
              <a:rPr lang="zh-CN" altLang="en-GB" sz="3200" dirty="0"/>
              <a:t>个结点，插入</a:t>
            </a:r>
            <a:r>
              <a:rPr lang="en-GB" altLang="zh-CN" sz="3200" dirty="0" smtClean="0"/>
              <a:t>p</a:t>
            </a:r>
            <a:r>
              <a:rPr lang="zh-CN" altLang="en-US" sz="3200" dirty="0" smtClean="0"/>
              <a:t>链</a:t>
            </a:r>
            <a:r>
              <a:rPr lang="zh-CN" altLang="en-GB" sz="3200" dirty="0" smtClean="0"/>
              <a:t>的头部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zh-CN" altLang="en-GB" sz="3200" dirty="0" smtClean="0"/>
              <a:t>     </a:t>
            </a:r>
            <a:r>
              <a:rPr lang="zh-CN" altLang="en-US" sz="3200" dirty="0" smtClean="0"/>
              <a:t>即，该结点脱离</a:t>
            </a:r>
            <a:r>
              <a:rPr lang="en-US" altLang="zh-CN" sz="3200" dirty="0" smtClean="0"/>
              <a:t>q</a:t>
            </a:r>
            <a:r>
              <a:rPr lang="zh-CN" altLang="en-US" sz="3200" dirty="0" smtClean="0"/>
              <a:t>链；</a:t>
            </a:r>
            <a:endParaRPr lang="zh-CN" altLang="en-GB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200400"/>
            <a:ext cx="79248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2) </a:t>
            </a:r>
            <a:r>
              <a:rPr lang="zh-CN" altLang="en-US" sz="3200" dirty="0" smtClean="0"/>
              <a:t>重复</a:t>
            </a:r>
            <a:r>
              <a:rPr lang="zh-CN" altLang="en-GB" sz="3200" dirty="0" smtClean="0"/>
              <a:t>执行</a:t>
            </a:r>
            <a:r>
              <a:rPr lang="en-GB" altLang="zh-CN" sz="3200" dirty="0"/>
              <a:t>1)</a:t>
            </a:r>
            <a:r>
              <a:rPr lang="zh-CN" altLang="en-GB" sz="3200" dirty="0"/>
              <a:t>，直到</a:t>
            </a:r>
            <a:r>
              <a:rPr lang="en-GB" altLang="zh-CN" sz="3200" dirty="0"/>
              <a:t>q</a:t>
            </a:r>
            <a:r>
              <a:rPr lang="zh-CN" altLang="en-GB" sz="3200" dirty="0"/>
              <a:t>为空；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40386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3) </a:t>
            </a:r>
            <a:r>
              <a:rPr lang="zh-CN" altLang="en-GB" sz="3200" dirty="0" smtClean="0"/>
              <a:t>设置</a:t>
            </a:r>
            <a:r>
              <a:rPr lang="zh-CN" altLang="en-US" sz="3200" dirty="0" smtClean="0"/>
              <a:t>所得</a:t>
            </a:r>
            <a:r>
              <a:rPr lang="zh-CN" altLang="en-GB" sz="3200" dirty="0" smtClean="0"/>
              <a:t>链表</a:t>
            </a:r>
            <a:r>
              <a:rPr lang="zh-CN" altLang="en-US" sz="3200" dirty="0" smtClean="0"/>
              <a:t>的</a:t>
            </a:r>
            <a:r>
              <a:rPr lang="zh-CN" altLang="en-GB" sz="3200" dirty="0" smtClean="0"/>
              <a:t>头</a:t>
            </a:r>
            <a:r>
              <a:rPr lang="zh-CN" altLang="en-GB" sz="3200" dirty="0" smtClean="0"/>
              <a:t>指针</a:t>
            </a:r>
            <a:r>
              <a:rPr lang="en-GB" altLang="zh-CN" sz="3200" dirty="0" err="1" smtClean="0"/>
              <a:t>llist</a:t>
            </a:r>
            <a:r>
              <a:rPr lang="zh-CN" altLang="en-GB" sz="3200" dirty="0" smtClean="0"/>
              <a:t>，</a:t>
            </a:r>
            <a:r>
              <a:rPr lang="zh-CN" altLang="en-US" sz="3200" dirty="0" smtClean="0"/>
              <a:t>并返回</a:t>
            </a:r>
            <a:r>
              <a:rPr lang="zh-CN" altLang="en-US" sz="3200" dirty="0" smtClean="0"/>
              <a:t>。</a:t>
            </a:r>
            <a:endParaRPr lang="zh-CN" alt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09600" y="609600"/>
            <a:ext cx="85344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003399"/>
                </a:solidFill>
                <a:ea typeface="宋体" pitchFamily="2" charset="-122"/>
              </a:rPr>
              <a:t>LinkList</a:t>
            </a:r>
            <a:r>
              <a:rPr lang="en-US" altLang="zh-CN" sz="3200" dirty="0">
                <a:ea typeface="宋体" pitchFamily="2" charset="-122"/>
              </a:rPr>
              <a:t> reverse(</a:t>
            </a:r>
            <a:r>
              <a:rPr lang="en-US" altLang="zh-CN" sz="3200" dirty="0" err="1">
                <a:solidFill>
                  <a:srgbClr val="003399"/>
                </a:solidFill>
                <a:ea typeface="宋体" pitchFamily="2" charset="-122"/>
              </a:rPr>
              <a:t>LinkList</a:t>
            </a:r>
            <a:r>
              <a:rPr lang="en-US" altLang="zh-CN" sz="3200" dirty="0">
                <a:ea typeface="宋体" pitchFamily="2" charset="-122"/>
              </a:rPr>
              <a:t> list</a:t>
            </a:r>
            <a:r>
              <a:rPr lang="en-US" altLang="zh-CN" sz="3200" dirty="0" smtClean="0">
                <a:ea typeface="宋体" pitchFamily="2" charset="-122"/>
              </a:rPr>
              <a:t>)</a:t>
            </a:r>
            <a:endParaRPr lang="zh-CN" altLang="en-US" sz="3200" dirty="0">
              <a:solidFill>
                <a:srgbClr val="006600"/>
              </a:solidFill>
              <a:latin typeface="黑体" pitchFamily="2" charset="-122"/>
            </a:endParaRP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{ </a:t>
            </a:r>
            <a:r>
              <a:rPr lang="en-US" altLang="zh-CN" sz="3200" dirty="0" err="1" smtClean="0">
                <a:solidFill>
                  <a:srgbClr val="003399"/>
                </a:solidFill>
                <a:ea typeface="宋体" pitchFamily="2" charset="-122"/>
              </a:rPr>
              <a:t>PNode</a:t>
            </a:r>
            <a:r>
              <a:rPr lang="en-US" altLang="zh-CN" sz="3200" dirty="0" smtClean="0">
                <a:ea typeface="宋体" pitchFamily="2" charset="-122"/>
              </a:rPr>
              <a:t> p, r, q=list;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ea typeface="宋体" pitchFamily="2" charset="-122"/>
              </a:rPr>
              <a:t>  if (q</a:t>
            </a:r>
            <a:r>
              <a:rPr lang="en-US" altLang="zh-CN" sz="3200" dirty="0" smtClean="0">
                <a:ea typeface="宋体" pitchFamily="2" charset="-122"/>
              </a:rPr>
              <a:t>==Null </a:t>
            </a:r>
            <a:r>
              <a:rPr lang="en-US" altLang="zh-CN" sz="3200" dirty="0" smtClean="0">
                <a:ea typeface="宋体" pitchFamily="2" charset="-122"/>
              </a:rPr>
              <a:t>|| q-&gt;link</a:t>
            </a:r>
            <a:r>
              <a:rPr lang="en-US" altLang="zh-CN" sz="3200" dirty="0" smtClean="0">
                <a:ea typeface="宋体" pitchFamily="2" charset="-122"/>
              </a:rPr>
              <a:t>==Null)  </a:t>
            </a:r>
            <a:r>
              <a:rPr lang="en-US" altLang="zh-CN" sz="3200" dirty="0" smtClean="0">
                <a:ea typeface="宋体" pitchFamily="2" charset="-122"/>
              </a:rPr>
              <a:t>return list;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ea typeface="宋体" pitchFamily="2" charset="-122"/>
              </a:rPr>
              <a:t>  </a:t>
            </a:r>
            <a:r>
              <a:rPr lang="en-US" altLang="zh-CN" sz="3200" dirty="0" smtClean="0">
                <a:ea typeface="宋体" pitchFamily="2" charset="-122"/>
              </a:rPr>
              <a:t>p=Null;</a:t>
            </a:r>
            <a:endParaRPr lang="en-US" altLang="zh-CN" sz="3200" dirty="0" smtClean="0">
              <a:ea typeface="宋体" pitchFamily="2" charset="-122"/>
            </a:endParaRP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  while(q</a:t>
            </a:r>
            <a:r>
              <a:rPr lang="en-US" altLang="zh-CN" sz="3200" dirty="0" smtClean="0">
                <a:ea typeface="宋体" pitchFamily="2" charset="-122"/>
              </a:rPr>
              <a:t>!=Null)</a:t>
            </a:r>
            <a:endParaRPr lang="en-US" altLang="zh-CN" sz="3200" dirty="0" smtClean="0">
              <a:ea typeface="宋体" pitchFamily="2" charset="-122"/>
            </a:endParaRP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       { r=q;  q=q-&gt;link;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         r-&gt;link = p;  p=r; </a:t>
            </a:r>
            <a:r>
              <a:rPr lang="en-US" altLang="zh-CN" sz="3200" dirty="0" smtClean="0">
                <a:ea typeface="宋体" pitchFamily="2" charset="-122"/>
              </a:rPr>
              <a:t>}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  list =p;  </a:t>
            </a:r>
          </a:p>
          <a:p>
            <a:pPr marL="342900" indent="-342900">
              <a:lnSpc>
                <a:spcPct val="11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7030A0"/>
                </a:solidFill>
                <a:ea typeface="宋体" pitchFamily="2" charset="-122"/>
              </a:rPr>
              <a:t>  return list;</a:t>
            </a:r>
          </a:p>
          <a:p>
            <a:pPr marL="342900" indent="-342900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}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667000" y="2438400"/>
            <a:ext cx="5791200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头插法：统一处理所有结点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31630" y="762000"/>
            <a:ext cx="333617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无头结点单链表</a:t>
            </a:r>
            <a:r>
              <a:rPr lang="en-US" altLang="zh-CN" dirty="0" smtClean="0">
                <a:solidFill>
                  <a:srgbClr val="038325"/>
                </a:solidFill>
              </a:rPr>
              <a:t>list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120841" y="1305580"/>
            <a:ext cx="48926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若只有</a:t>
            </a:r>
            <a:r>
              <a:rPr lang="en-US" altLang="zh-CN" dirty="0" smtClean="0">
                <a:solidFill>
                  <a:srgbClr val="038325"/>
                </a:solidFill>
              </a:rPr>
              <a:t>1</a:t>
            </a:r>
            <a:r>
              <a:rPr lang="zh-CN" altLang="en-US" dirty="0" smtClean="0">
                <a:solidFill>
                  <a:srgbClr val="038325"/>
                </a:solidFill>
              </a:rPr>
              <a:t>个结点，则不用逆置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133600" y="4724400"/>
            <a:ext cx="624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设置链表头指针</a:t>
            </a:r>
            <a:r>
              <a:rPr lang="en-US" altLang="zh-CN" dirty="0" smtClean="0">
                <a:solidFill>
                  <a:srgbClr val="038325"/>
                </a:solidFill>
              </a:rPr>
              <a:t>list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9906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若链表中多个结点的数值域相同，</a:t>
            </a:r>
            <a:endParaRPr lang="en-US" altLang="zh-CN" sz="3200" dirty="0" smtClean="0"/>
          </a:p>
        </p:txBody>
      </p:sp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删除重复结点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1082675" y="3876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641350" y="3876675"/>
            <a:ext cx="533400" cy="614363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59"/>
          <p:cNvSpPr>
            <a:spLocks noChangeArrowheads="1"/>
          </p:cNvSpPr>
          <p:nvPr/>
        </p:nvSpPr>
        <p:spPr bwMode="auto">
          <a:xfrm>
            <a:off x="2346325" y="3876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1905000" y="3876675"/>
            <a:ext cx="533400" cy="614363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3609975" y="38814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3168650" y="38814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65"/>
          <p:cNvSpPr>
            <a:spLocks noChangeArrowheads="1"/>
          </p:cNvSpPr>
          <p:nvPr/>
        </p:nvSpPr>
        <p:spPr bwMode="auto">
          <a:xfrm>
            <a:off x="4873625" y="38814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6"/>
          <p:cNvSpPr>
            <a:spLocks noChangeArrowheads="1"/>
          </p:cNvSpPr>
          <p:nvPr/>
        </p:nvSpPr>
        <p:spPr bwMode="auto">
          <a:xfrm>
            <a:off x="4432300" y="3881438"/>
            <a:ext cx="533400" cy="614362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9" name="直接箭头连接符 48"/>
          <p:cNvCxnSpPr>
            <a:endCxn id="47" idx="1"/>
          </p:cNvCxnSpPr>
          <p:nvPr/>
        </p:nvCxnSpPr>
        <p:spPr bwMode="auto">
          <a:xfrm>
            <a:off x="3898900" y="41814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2635250" y="41814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endCxn id="40" idx="1"/>
          </p:cNvCxnSpPr>
          <p:nvPr/>
        </p:nvCxnSpPr>
        <p:spPr bwMode="auto">
          <a:xfrm>
            <a:off x="1371600" y="41814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endCxn id="35" idx="0"/>
          </p:cNvCxnSpPr>
          <p:nvPr/>
        </p:nvCxnSpPr>
        <p:spPr bwMode="auto">
          <a:xfrm rot="5400000">
            <a:off x="763588" y="3725862"/>
            <a:ext cx="295275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33400" y="3124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6092825" y="3886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66"/>
          <p:cNvSpPr>
            <a:spLocks noChangeArrowheads="1"/>
          </p:cNvSpPr>
          <p:nvPr/>
        </p:nvSpPr>
        <p:spPr bwMode="auto">
          <a:xfrm>
            <a:off x="5651500" y="388620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3" name="直接箭头连接符 62"/>
          <p:cNvCxnSpPr>
            <a:endCxn id="59" idx="1"/>
          </p:cNvCxnSpPr>
          <p:nvPr/>
        </p:nvCxnSpPr>
        <p:spPr bwMode="auto">
          <a:xfrm>
            <a:off x="5118100" y="418623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7299325" y="3886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6858000" y="3886200"/>
            <a:ext cx="533400" cy="614362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6" name="直接箭头连接符 65"/>
          <p:cNvCxnSpPr>
            <a:endCxn id="65" idx="1"/>
          </p:cNvCxnSpPr>
          <p:nvPr/>
        </p:nvCxnSpPr>
        <p:spPr bwMode="auto">
          <a:xfrm>
            <a:off x="6324600" y="418623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8518525" y="3886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8077200" y="388620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9" name="直接箭头连接符 68"/>
          <p:cNvCxnSpPr>
            <a:endCxn id="68" idx="1"/>
          </p:cNvCxnSpPr>
          <p:nvPr/>
        </p:nvCxnSpPr>
        <p:spPr bwMode="auto">
          <a:xfrm>
            <a:off x="7543800" y="418623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57200" y="16002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None/>
            </a:pPr>
            <a:r>
              <a:rPr lang="zh-CN" altLang="en-US" sz="3200" dirty="0" smtClean="0"/>
              <a:t>   则仅保留重复结点中的第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个，而删除其他，</a:t>
            </a:r>
            <a:endParaRPr lang="zh-CN" altLang="en-GB" sz="3200" dirty="0"/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57200" y="22098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None/>
            </a:pPr>
            <a:r>
              <a:rPr lang="zh-CN" altLang="en-US" sz="3200" dirty="0" smtClean="0"/>
              <a:t>   使得结果链中，各结点不同。</a:t>
            </a:r>
            <a:endParaRPr lang="zh-CN" altLang="en-GB" sz="3200" dirty="0"/>
          </a:p>
        </p:txBody>
      </p:sp>
      <p:cxnSp>
        <p:nvCxnSpPr>
          <p:cNvPr id="72" name="形状 71"/>
          <p:cNvCxnSpPr>
            <a:endCxn id="59" idx="0"/>
          </p:cNvCxnSpPr>
          <p:nvPr/>
        </p:nvCxnSpPr>
        <p:spPr bwMode="auto">
          <a:xfrm flipV="1">
            <a:off x="3848100" y="3886200"/>
            <a:ext cx="2070100" cy="309562"/>
          </a:xfrm>
          <a:prstGeom prst="bentConnector4">
            <a:avLst>
              <a:gd name="adj1" fmla="val 685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形状 74"/>
          <p:cNvCxnSpPr>
            <a:endCxn id="68" idx="0"/>
          </p:cNvCxnSpPr>
          <p:nvPr/>
        </p:nvCxnSpPr>
        <p:spPr bwMode="auto">
          <a:xfrm flipV="1">
            <a:off x="6324600" y="3886200"/>
            <a:ext cx="2019300" cy="309562"/>
          </a:xfrm>
          <a:prstGeom prst="bentConnector4">
            <a:avLst>
              <a:gd name="adj1" fmla="val 777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64" grpId="0" animBg="1"/>
      <p:bldP spid="65" grpId="0" animBg="1"/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仅保留重复结点中的第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</a:t>
            </a:r>
            <a:endParaRPr lang="en-US" altLang="zh-CN" sz="3200" dirty="0" smtClean="0"/>
          </a:p>
        </p:txBody>
      </p:sp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删除重复结点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 flipH="1" flipV="1">
            <a:off x="7540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096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rot="5400000" flipH="1" flipV="1">
            <a:off x="20494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19050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rot="5400000" flipH="1" flipV="1">
            <a:off x="32686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31242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rot="5400000" flipH="1" flipV="1">
            <a:off x="45640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44196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 rot="5400000" flipH="1" flipV="1">
            <a:off x="57832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56388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 bwMode="auto">
          <a:xfrm rot="5400000" flipH="1" flipV="1">
            <a:off x="7002463" y="2917824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858000" y="3062287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1158875" y="2128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" name="Rectangle 40"/>
          <p:cNvSpPr>
            <a:spLocks noChangeArrowheads="1"/>
          </p:cNvSpPr>
          <p:nvPr/>
        </p:nvSpPr>
        <p:spPr bwMode="auto">
          <a:xfrm>
            <a:off x="717550" y="2128838"/>
            <a:ext cx="533400" cy="614363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9" name="Rectangle 59"/>
          <p:cNvSpPr>
            <a:spLocks noChangeArrowheads="1"/>
          </p:cNvSpPr>
          <p:nvPr/>
        </p:nvSpPr>
        <p:spPr bwMode="auto">
          <a:xfrm>
            <a:off x="2422525" y="2128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60"/>
          <p:cNvSpPr>
            <a:spLocks noChangeArrowheads="1"/>
          </p:cNvSpPr>
          <p:nvPr/>
        </p:nvSpPr>
        <p:spPr bwMode="auto">
          <a:xfrm>
            <a:off x="1981200" y="2128838"/>
            <a:ext cx="533400" cy="614363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3686175" y="2133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63"/>
          <p:cNvSpPr>
            <a:spLocks noChangeArrowheads="1"/>
          </p:cNvSpPr>
          <p:nvPr/>
        </p:nvSpPr>
        <p:spPr bwMode="auto">
          <a:xfrm>
            <a:off x="3244850" y="2133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Rectangle 65"/>
          <p:cNvSpPr>
            <a:spLocks noChangeArrowheads="1"/>
          </p:cNvSpPr>
          <p:nvPr/>
        </p:nvSpPr>
        <p:spPr bwMode="auto">
          <a:xfrm>
            <a:off x="4949825" y="2133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66"/>
          <p:cNvSpPr>
            <a:spLocks noChangeArrowheads="1"/>
          </p:cNvSpPr>
          <p:nvPr/>
        </p:nvSpPr>
        <p:spPr bwMode="auto">
          <a:xfrm>
            <a:off x="4508500" y="2133601"/>
            <a:ext cx="533400" cy="614362"/>
          </a:xfrm>
          <a:prstGeom prst="rect">
            <a:avLst/>
          </a:prstGeom>
          <a:solidFill>
            <a:srgbClr val="7030A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5" name="直接箭头连接符 84"/>
          <p:cNvCxnSpPr>
            <a:endCxn id="84" idx="1"/>
          </p:cNvCxnSpPr>
          <p:nvPr/>
        </p:nvCxnSpPr>
        <p:spPr bwMode="auto">
          <a:xfrm>
            <a:off x="3975100" y="2433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2711450" y="2433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>
            <a:endCxn id="80" idx="1"/>
          </p:cNvCxnSpPr>
          <p:nvPr/>
        </p:nvCxnSpPr>
        <p:spPr bwMode="auto">
          <a:xfrm>
            <a:off x="1447800" y="24336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10800000" flipV="1">
            <a:off x="831850" y="1909763"/>
            <a:ext cx="311150" cy="2190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39"/>
          <p:cNvSpPr>
            <a:spLocks noChangeArrowheads="1"/>
          </p:cNvSpPr>
          <p:nvPr/>
        </p:nvSpPr>
        <p:spPr bwMode="auto">
          <a:xfrm>
            <a:off x="1066800" y="1600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6169025" y="21383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5727700" y="21383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2" name="直接箭头连接符 91"/>
          <p:cNvCxnSpPr>
            <a:endCxn id="91" idx="1"/>
          </p:cNvCxnSpPr>
          <p:nvPr/>
        </p:nvCxnSpPr>
        <p:spPr bwMode="auto">
          <a:xfrm>
            <a:off x="5194300" y="2438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Rectangle 65"/>
          <p:cNvSpPr>
            <a:spLocks noChangeArrowheads="1"/>
          </p:cNvSpPr>
          <p:nvPr/>
        </p:nvSpPr>
        <p:spPr bwMode="auto">
          <a:xfrm>
            <a:off x="7375525" y="21383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6934200" y="2138363"/>
            <a:ext cx="533400" cy="614362"/>
          </a:xfrm>
          <a:prstGeom prst="rect">
            <a:avLst/>
          </a:prstGeom>
          <a:solidFill>
            <a:srgbClr val="C000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5" name="直接箭头连接符 94"/>
          <p:cNvCxnSpPr>
            <a:endCxn id="94" idx="1"/>
          </p:cNvCxnSpPr>
          <p:nvPr/>
        </p:nvCxnSpPr>
        <p:spPr bwMode="auto">
          <a:xfrm>
            <a:off x="6400800" y="2438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8594725" y="21383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Rectangle 66"/>
          <p:cNvSpPr>
            <a:spLocks noChangeArrowheads="1"/>
          </p:cNvSpPr>
          <p:nvPr/>
        </p:nvSpPr>
        <p:spPr bwMode="auto">
          <a:xfrm>
            <a:off x="8153400" y="21383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8" name="直接箭头连接符 97"/>
          <p:cNvCxnSpPr>
            <a:endCxn id="97" idx="1"/>
          </p:cNvCxnSpPr>
          <p:nvPr/>
        </p:nvCxnSpPr>
        <p:spPr bwMode="auto">
          <a:xfrm>
            <a:off x="7620000" y="2438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形状 98"/>
          <p:cNvCxnSpPr>
            <a:endCxn id="91" idx="0"/>
          </p:cNvCxnSpPr>
          <p:nvPr/>
        </p:nvCxnSpPr>
        <p:spPr bwMode="auto">
          <a:xfrm flipV="1">
            <a:off x="3924300" y="2138363"/>
            <a:ext cx="2070100" cy="309562"/>
          </a:xfrm>
          <a:prstGeom prst="bentConnector4">
            <a:avLst>
              <a:gd name="adj1" fmla="val 685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形状 99"/>
          <p:cNvCxnSpPr>
            <a:endCxn id="97" idx="0"/>
          </p:cNvCxnSpPr>
          <p:nvPr/>
        </p:nvCxnSpPr>
        <p:spPr bwMode="auto">
          <a:xfrm flipV="1">
            <a:off x="6400800" y="2138363"/>
            <a:ext cx="2019300" cy="309562"/>
          </a:xfrm>
          <a:prstGeom prst="bentConnector4">
            <a:avLst>
              <a:gd name="adj1" fmla="val 777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rot="5400000" flipH="1" flipV="1">
            <a:off x="81454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80010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rot="5400000" flipH="1" flipV="1">
            <a:off x="18970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17526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rot="5400000" flipH="1" flipV="1">
            <a:off x="31162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29718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 flipH="1" flipV="1">
            <a:off x="56308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54864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5400000" flipH="1" flipV="1">
            <a:off x="8374063" y="2908300"/>
            <a:ext cx="390524" cy="698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8229600" y="305276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152400" y="3505200"/>
            <a:ext cx="9067800" cy="2895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buSzPct val="70000"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-- </a:t>
            </a:r>
            <a:r>
              <a:rPr lang="zh-CN" altLang="en-US" dirty="0" smtClean="0">
                <a:solidFill>
                  <a:srgbClr val="2850A0"/>
                </a:solidFill>
              </a:rPr>
              <a:t>两个游历指针，执行两层循环：</a:t>
            </a:r>
            <a:endParaRPr lang="en-US" altLang="zh-CN" dirty="0" smtClean="0">
              <a:solidFill>
                <a:srgbClr val="2850A0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SzPct val="70000"/>
              <a:buNone/>
            </a:pPr>
            <a:r>
              <a:rPr lang="en-US" altLang="zh-CN" dirty="0" smtClean="0"/>
              <a:t>   p</a:t>
            </a:r>
            <a:r>
              <a:rPr lang="zh-CN" altLang="en-US" dirty="0" smtClean="0"/>
              <a:t>指向第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个结点，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游历</a:t>
            </a:r>
            <a:r>
              <a:rPr lang="en-US" altLang="zh-CN" dirty="0" smtClean="0"/>
              <a:t>p</a:t>
            </a:r>
            <a:r>
              <a:rPr lang="zh-CN" altLang="en-US" dirty="0" smtClean="0"/>
              <a:t>之后的所有结点，删除重复；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SzPct val="70000"/>
              <a:buNone/>
            </a:pPr>
            <a:r>
              <a:rPr lang="en-US" altLang="zh-CN" dirty="0" smtClean="0"/>
              <a:t>   p</a:t>
            </a:r>
            <a:r>
              <a:rPr lang="zh-CN" altLang="en-US" dirty="0" smtClean="0"/>
              <a:t>指向第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个结点，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游历</a:t>
            </a:r>
            <a:r>
              <a:rPr lang="en-US" altLang="zh-CN" dirty="0" smtClean="0"/>
              <a:t>p</a:t>
            </a:r>
            <a:r>
              <a:rPr lang="zh-CN" altLang="en-US" dirty="0" smtClean="0"/>
              <a:t>之后的所有结点，删除重复；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… …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直到，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指向倒数第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个结点，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向后游历，删除重复。</a:t>
            </a:r>
            <a:endParaRPr lang="zh-CN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8" grpId="0" animBg="1"/>
      <p:bldP spid="48" grpId="1" animBg="1"/>
      <p:bldP spid="55" grpId="0" animBg="1"/>
      <p:bldP spid="55" grpId="1" animBg="1"/>
      <p:bldP spid="55" grpId="2" animBg="1"/>
      <p:bldP spid="55" grpId="3" animBg="1"/>
      <p:bldP spid="57" grpId="0" animBg="1"/>
      <p:bldP spid="57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76" grpId="0" animBg="1"/>
      <p:bldP spid="76" grpId="1" animBg="1"/>
      <p:bldP spid="76" grpId="2" animBg="1"/>
      <p:bldP spid="76" grpId="3" animBg="1"/>
      <p:bldP spid="83" grpId="0" animBg="1"/>
      <p:bldP spid="84" grpId="0" animBg="1"/>
      <p:bldP spid="93" grpId="0" animBg="1"/>
      <p:bldP spid="94" grpId="0" animBg="1"/>
      <p:bldP spid="102" grpId="0" animBg="1"/>
      <p:bldP spid="102" grpId="1" animBg="1"/>
      <p:bldP spid="102" grpId="2" animBg="1"/>
      <p:bldP spid="102" grpId="3" animBg="1"/>
      <p:bldP spid="102" grpId="5" animBg="1"/>
      <p:bldP spid="102" grpId="6" animBg="1"/>
      <p:bldP spid="104" grpId="0" animBg="1"/>
      <p:bldP spid="104" grpId="1" animBg="1"/>
      <p:bldP spid="106" grpId="0" animBg="1"/>
      <p:bldP spid="106" grpId="1" animBg="1"/>
      <p:bldP spid="108" grpId="0" animBg="1"/>
      <p:bldP spid="1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610600" cy="57912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ea typeface="黑体" pitchFamily="2" charset="-122"/>
              </a:rPr>
              <a:t>LinkList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err="1">
                <a:ea typeface="黑体" pitchFamily="2" charset="-122"/>
              </a:rPr>
              <a:t>deleteSame</a:t>
            </a:r>
            <a:r>
              <a:rPr lang="en-US" altLang="zh-CN" sz="3000" dirty="0">
                <a:ea typeface="黑体" pitchFamily="2" charset="-122"/>
              </a:rPr>
              <a:t>(</a:t>
            </a:r>
            <a:r>
              <a:rPr lang="en-US" altLang="zh-CN" sz="3000" dirty="0" err="1">
                <a:solidFill>
                  <a:srgbClr val="003399"/>
                </a:solidFill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list</a:t>
            </a:r>
            <a:r>
              <a:rPr lang="en-US" altLang="zh-CN" sz="3000" dirty="0" smtClean="0">
                <a:ea typeface="黑体" pitchFamily="2" charset="-122"/>
              </a:rPr>
              <a:t>) </a:t>
            </a:r>
            <a:r>
              <a:rPr lang="en-US" altLang="zh-CN" sz="2600" dirty="0">
                <a:solidFill>
                  <a:srgbClr val="038325"/>
                </a:solidFill>
                <a:ea typeface="黑体" pitchFamily="2" charset="-122"/>
              </a:rPr>
              <a:t>//</a:t>
            </a:r>
            <a:r>
              <a:rPr lang="zh-CN" altLang="en-US" sz="2600" dirty="0">
                <a:solidFill>
                  <a:srgbClr val="038325"/>
                </a:solidFill>
                <a:ea typeface="黑体" pitchFamily="2" charset="-122"/>
              </a:rPr>
              <a:t>无头</a:t>
            </a:r>
            <a:r>
              <a:rPr lang="zh-CN" altLang="en-US" sz="2600" dirty="0" smtClean="0">
                <a:solidFill>
                  <a:srgbClr val="038325"/>
                </a:solidFill>
                <a:ea typeface="黑体" pitchFamily="2" charset="-122"/>
              </a:rPr>
              <a:t>结点</a:t>
            </a:r>
            <a:endParaRPr lang="en-US" altLang="zh-CN" sz="2600" dirty="0" smtClean="0">
              <a:solidFill>
                <a:srgbClr val="038325"/>
              </a:solidFill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{ </a:t>
            </a:r>
            <a:r>
              <a:rPr lang="en-US" altLang="zh-CN" sz="3000" dirty="0" err="1" smtClean="0">
                <a:solidFill>
                  <a:srgbClr val="003399"/>
                </a:solidFill>
                <a:ea typeface="黑体" pitchFamily="2" charset="-122"/>
              </a:rPr>
              <a:t>PNode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p=list,</a:t>
            </a:r>
            <a:r>
              <a:rPr lang="en-US" altLang="zh-CN" sz="3000" dirty="0" smtClean="0">
                <a:ea typeface="黑体" pitchFamily="2" charset="-122"/>
              </a:rPr>
              <a:t> q, pre, r; 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while(p-&gt;link</a:t>
            </a:r>
            <a:r>
              <a:rPr lang="en-US" altLang="zh-CN" sz="3000" dirty="0" smtClean="0">
                <a:ea typeface="黑体" pitchFamily="2" charset="-122"/>
              </a:rPr>
              <a:t>!=Null)</a:t>
            </a:r>
            <a:endParaRPr lang="en-US" altLang="zh-CN" sz="3000" dirty="0" smtClean="0">
              <a:ea typeface="黑体" pitchFamily="2" charset="-122"/>
            </a:endParaRPr>
          </a:p>
          <a:p>
            <a:pPr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       pre=p;  q=p-&gt;link;</a:t>
            </a:r>
          </a:p>
          <a:p>
            <a:pPr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       while(q</a:t>
            </a:r>
            <a:r>
              <a:rPr lang="en-US" altLang="zh-CN" sz="3000" dirty="0" smtClean="0">
                <a:ea typeface="黑体" pitchFamily="2" charset="-122"/>
              </a:rPr>
              <a:t>!=Null)</a:t>
            </a:r>
            <a:endParaRPr lang="en-US" altLang="zh-CN" sz="3000" dirty="0" smtClean="0"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             </a:t>
            </a:r>
            <a:r>
              <a:rPr lang="en-US" altLang="zh-CN" sz="3000" dirty="0" smtClean="0">
                <a:ea typeface="黑体" pitchFamily="2" charset="-122"/>
              </a:rPr>
              <a:t>if</a:t>
            </a:r>
            <a:r>
              <a:rPr lang="en-US" altLang="zh-CN" sz="3000" dirty="0" smtClean="0">
                <a:ea typeface="黑体" pitchFamily="2" charset="-122"/>
              </a:rPr>
              <a:t>( p-&gt;info==q-&gt;info)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              </a:t>
            </a:r>
            <a:r>
              <a:rPr lang="en-US" altLang="zh-CN" sz="3000" dirty="0" smtClean="0">
                <a:solidFill>
                  <a:srgbClr val="7030A0"/>
                </a:solidFill>
                <a:ea typeface="黑体" pitchFamily="2" charset="-122"/>
              </a:rPr>
              <a:t>{  </a:t>
            </a:r>
            <a:r>
              <a:rPr lang="en-US" altLang="zh-CN" sz="3000" dirty="0" smtClean="0">
                <a:solidFill>
                  <a:schemeClr val="hlink"/>
                </a:solidFill>
                <a:ea typeface="黑体" pitchFamily="2" charset="-122"/>
              </a:rPr>
              <a:t> 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r=q;  </a:t>
            </a:r>
            <a:r>
              <a:rPr lang="en-US" altLang="zh-CN" sz="3000" dirty="0" smtClean="0">
                <a:ea typeface="黑体" pitchFamily="2" charset="-122"/>
              </a:rPr>
              <a:t>q=q-&gt;link; </a:t>
            </a: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              </a:t>
            </a:r>
            <a:r>
              <a:rPr lang="en-US" altLang="zh-CN" sz="3000" dirty="0" smtClean="0">
                <a:ea typeface="黑体" pitchFamily="2" charset="-122"/>
              </a:rPr>
              <a:t>    </a:t>
            </a:r>
            <a:r>
              <a:rPr lang="en-US" altLang="zh-CN" sz="3000" dirty="0" smtClean="0">
                <a:ea typeface="黑体" pitchFamily="2" charset="-122"/>
              </a:rPr>
              <a:t>pre-&gt;link=q;  </a:t>
            </a:r>
            <a:r>
              <a:rPr lang="en-US" altLang="zh-CN" sz="3000" dirty="0" smtClean="0">
                <a:solidFill>
                  <a:srgbClr val="C00000"/>
                </a:solidFill>
              </a:rPr>
              <a:t>free(r</a:t>
            </a:r>
            <a:r>
              <a:rPr lang="en-US" altLang="zh-CN" sz="3000" dirty="0" smtClean="0">
                <a:solidFill>
                  <a:srgbClr val="C00000"/>
                </a:solidFill>
              </a:rPr>
              <a:t>); </a:t>
            </a:r>
            <a:r>
              <a:rPr lang="en-US" altLang="zh-CN" sz="3000" dirty="0" smtClean="0">
                <a:solidFill>
                  <a:srgbClr val="7030A0"/>
                </a:solidFill>
                <a:ea typeface="黑体" pitchFamily="2" charset="-122"/>
              </a:rPr>
              <a:t>}</a:t>
            </a:r>
            <a:endParaRPr lang="en-US" altLang="zh-CN" sz="3000" dirty="0" smtClean="0">
              <a:solidFill>
                <a:srgbClr val="7030A0"/>
              </a:solidFill>
              <a:ea typeface="黑体" pitchFamily="2" charset="-122"/>
            </a:endParaRPr>
          </a:p>
          <a:p>
            <a:pPr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7030A0"/>
                </a:solidFill>
                <a:ea typeface="黑体" pitchFamily="2" charset="-122"/>
              </a:rPr>
              <a:t>               </a:t>
            </a:r>
            <a:r>
              <a:rPr lang="en-US" altLang="zh-CN" sz="3000" dirty="0" smtClean="0">
                <a:solidFill>
                  <a:schemeClr val="tx2"/>
                </a:solidFill>
                <a:ea typeface="黑体" pitchFamily="2" charset="-122"/>
              </a:rPr>
              <a:t>else  </a:t>
            </a:r>
            <a:r>
              <a:rPr lang="en-US" altLang="zh-CN" sz="3000" dirty="0" smtClean="0">
                <a:solidFill>
                  <a:schemeClr val="tx2"/>
                </a:solidFill>
                <a:ea typeface="黑体" pitchFamily="2" charset="-122"/>
              </a:rPr>
              <a:t>{ pre=q</a:t>
            </a:r>
            <a:r>
              <a:rPr lang="en-US" altLang="zh-CN" sz="3000" dirty="0" smtClean="0">
                <a:solidFill>
                  <a:schemeClr val="tx2"/>
                </a:solidFill>
                <a:ea typeface="黑体" pitchFamily="2" charset="-122"/>
              </a:rPr>
              <a:t>;  q=q-&gt;link</a:t>
            </a:r>
            <a:r>
              <a:rPr lang="en-US" altLang="zh-CN" sz="3000" dirty="0" smtClean="0">
                <a:solidFill>
                  <a:schemeClr val="tx2"/>
                </a:solidFill>
                <a:ea typeface="黑体" pitchFamily="2" charset="-122"/>
              </a:rPr>
              <a:t>; }</a:t>
            </a:r>
            <a:endParaRPr lang="en-US" altLang="zh-CN" sz="3000" dirty="0" smtClean="0">
              <a:solidFill>
                <a:srgbClr val="2850A0"/>
              </a:solidFill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2850A0"/>
                </a:solidFill>
                <a:ea typeface="黑体" pitchFamily="2" charset="-122"/>
              </a:rPr>
              <a:t>        </a:t>
            </a:r>
            <a:r>
              <a:rPr lang="en-US" altLang="zh-CN" sz="3000" dirty="0" smtClean="0">
                <a:ea typeface="黑体" pitchFamily="2" charset="-122"/>
              </a:rPr>
              <a:t>p=p-&gt;link; </a:t>
            </a:r>
            <a:endParaRPr lang="en-US" altLang="zh-CN" sz="3000" dirty="0" smtClean="0">
              <a:solidFill>
                <a:srgbClr val="C00000"/>
              </a:solidFill>
              <a:ea typeface="黑体" pitchFamily="2" charset="-122"/>
            </a:endParaRPr>
          </a:p>
          <a:p>
            <a:pPr lvl="0">
              <a:lnSpc>
                <a:spcPct val="106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solidFill>
                  <a:srgbClr val="A50021"/>
                </a:solidFill>
                <a:ea typeface="黑体" pitchFamily="2" charset="-122"/>
              </a:rPr>
              <a:t>  </a:t>
            </a:r>
            <a:r>
              <a:rPr lang="en-US" altLang="zh-CN" sz="3000" dirty="0" smtClean="0">
                <a:ea typeface="黑体" pitchFamily="2" charset="-122"/>
              </a:rPr>
              <a:t> return list;</a:t>
            </a:r>
          </a:p>
          <a:p>
            <a:pPr lvl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}</a:t>
            </a:r>
            <a:r>
              <a:rPr lang="en-US" altLang="zh-CN" sz="3000" dirty="0" smtClean="0"/>
              <a:t>  </a:t>
            </a:r>
            <a:endParaRPr lang="en-US" altLang="zh-CN" sz="3000" dirty="0" smtClean="0">
              <a:solidFill>
                <a:srgbClr val="A50021"/>
              </a:solidFill>
              <a:ea typeface="黑体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038600" y="1524000"/>
            <a:ext cx="4800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sz="2600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外层循环，游历指针</a:t>
            </a:r>
            <a:r>
              <a:rPr lang="en-US" altLang="zh-CN" sz="2600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p</a:t>
            </a:r>
            <a:endParaRPr lang="zh-CN" altLang="en-US" sz="2600" dirty="0">
              <a:solidFill>
                <a:srgbClr val="038325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886200" y="2514600"/>
            <a:ext cx="58674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sz="2600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内层循环</a:t>
            </a:r>
            <a:r>
              <a:rPr lang="en-US" altLang="zh-CN" sz="2600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: q</a:t>
            </a:r>
            <a:r>
              <a:rPr lang="zh-CN" altLang="en-US" sz="2600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游历</a:t>
            </a:r>
            <a:r>
              <a:rPr lang="en-US" altLang="zh-CN" sz="2600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600" dirty="0" smtClean="0">
                <a:solidFill>
                  <a:srgbClr val="038325"/>
                </a:solidFill>
                <a:latin typeface="+mj-lt"/>
                <a:ea typeface="黑体" pitchFamily="49" charset="-122"/>
              </a:rPr>
              <a:t>之后的结点</a:t>
            </a:r>
            <a:endParaRPr lang="zh-CN" altLang="en-US" sz="2600" dirty="0">
              <a:solidFill>
                <a:srgbClr val="038325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572000" y="2034000"/>
            <a:ext cx="51054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//pre</a:t>
            </a:r>
            <a:r>
              <a:rPr lang="zh-CN" altLang="en-US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为</a:t>
            </a:r>
            <a:r>
              <a:rPr lang="en-US" altLang="zh-CN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的前驱</a:t>
            </a:r>
            <a:r>
              <a:rPr lang="en-US" altLang="zh-CN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方便</a:t>
            </a:r>
            <a:r>
              <a:rPr lang="zh-CN" altLang="en-US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删除</a:t>
            </a:r>
            <a:endParaRPr lang="zh-CN" altLang="en-US" sz="2600" dirty="0">
              <a:solidFill>
                <a:srgbClr val="2850A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791200" y="3024000"/>
            <a:ext cx="35814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若相同</a:t>
            </a:r>
            <a:r>
              <a:rPr lang="en-US" altLang="zh-CN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则</a:t>
            </a:r>
            <a:r>
              <a:rPr lang="zh-CN" altLang="en-US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删除</a:t>
            </a:r>
            <a:endParaRPr lang="zh-CN" altLang="en-US" sz="2600" dirty="0">
              <a:solidFill>
                <a:srgbClr val="2850A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9600" y="1944000"/>
            <a:ext cx="550151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{ </a:t>
            </a:r>
            <a:endParaRPr lang="zh-CN" altLang="en-US" sz="3000" dirty="0"/>
          </a:p>
        </p:txBody>
      </p:sp>
      <p:sp>
        <p:nvSpPr>
          <p:cNvPr id="29" name="矩形 28"/>
          <p:cNvSpPr/>
          <p:nvPr/>
        </p:nvSpPr>
        <p:spPr>
          <a:xfrm>
            <a:off x="3124200" y="4873732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} </a:t>
            </a:r>
            <a:endParaRPr lang="zh-CN" altLang="en-US" sz="3000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6629400" y="4464000"/>
            <a:ext cx="30480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不同</a:t>
            </a:r>
            <a:r>
              <a:rPr lang="en-US" altLang="zh-CN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sz="2600" dirty="0" smtClean="0">
                <a:solidFill>
                  <a:srgbClr val="2850A0"/>
                </a:solidFill>
                <a:latin typeface="+mj-lt"/>
                <a:ea typeface="黑体" pitchFamily="49" charset="-122"/>
              </a:rPr>
              <a:t>继续游历</a:t>
            </a:r>
            <a:endParaRPr lang="zh-CN" altLang="en-US" sz="2600" dirty="0">
              <a:solidFill>
                <a:srgbClr val="2850A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47800" y="2880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2850A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6400800" y="3870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2850A0"/>
                </a:solidFill>
              </a:rPr>
              <a:t>}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合并有序线性表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457200" y="935605"/>
            <a:ext cx="85344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/>
              <a:t>将两个</a:t>
            </a:r>
            <a:r>
              <a:rPr lang="zh-CN" altLang="en-US" sz="3200" dirty="0">
                <a:solidFill>
                  <a:srgbClr val="003399"/>
                </a:solidFill>
              </a:rPr>
              <a:t>非递减</a:t>
            </a:r>
            <a:r>
              <a:rPr lang="zh-CN" altLang="en-US" sz="3200" dirty="0"/>
              <a:t>有序的</a:t>
            </a:r>
            <a:r>
              <a:rPr lang="zh-CN" altLang="en-US" sz="3200" dirty="0" smtClean="0"/>
              <a:t>有序线性表合并为</a:t>
            </a: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>
                <a:solidFill>
                  <a:srgbClr val="003399"/>
                </a:solidFill>
              </a:rPr>
              <a:t>非</a:t>
            </a:r>
            <a:r>
              <a:rPr lang="zh-CN" altLang="en-US" sz="3200" dirty="0">
                <a:solidFill>
                  <a:srgbClr val="003399"/>
                </a:solidFill>
              </a:rPr>
              <a:t>递增</a:t>
            </a:r>
            <a:r>
              <a:rPr lang="zh-CN" altLang="en-US" sz="3200" dirty="0"/>
              <a:t>的有序</a:t>
            </a:r>
            <a:r>
              <a:rPr lang="zh-CN" altLang="en-US" sz="3200" dirty="0" smtClean="0"/>
              <a:t>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利用</a:t>
            </a:r>
            <a:r>
              <a:rPr lang="zh-CN" altLang="en-US" sz="3200" dirty="0"/>
              <a:t>原表</a:t>
            </a:r>
            <a:r>
              <a:rPr lang="zh-CN" altLang="en-US" sz="3200" dirty="0" smtClean="0"/>
              <a:t>结点、就地合并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54" name="Rectangle 91"/>
          <p:cNvSpPr>
            <a:spLocks noChangeArrowheads="1"/>
          </p:cNvSpPr>
          <p:nvPr/>
        </p:nvSpPr>
        <p:spPr bwMode="auto">
          <a:xfrm>
            <a:off x="3413125" y="2428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Rectangle 92"/>
          <p:cNvSpPr>
            <a:spLocks noChangeArrowheads="1"/>
          </p:cNvSpPr>
          <p:nvPr/>
        </p:nvSpPr>
        <p:spPr bwMode="auto">
          <a:xfrm>
            <a:off x="2971800" y="2428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Rectangle 94"/>
          <p:cNvSpPr>
            <a:spLocks noChangeArrowheads="1"/>
          </p:cNvSpPr>
          <p:nvPr/>
        </p:nvSpPr>
        <p:spPr bwMode="auto">
          <a:xfrm>
            <a:off x="4708525" y="2428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Rectangle 95"/>
          <p:cNvSpPr>
            <a:spLocks noChangeArrowheads="1"/>
          </p:cNvSpPr>
          <p:nvPr/>
        </p:nvSpPr>
        <p:spPr bwMode="auto">
          <a:xfrm>
            <a:off x="4267200" y="2428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" name="Rectangle 103"/>
          <p:cNvSpPr>
            <a:spLocks noChangeArrowheads="1"/>
          </p:cNvSpPr>
          <p:nvPr/>
        </p:nvSpPr>
        <p:spPr bwMode="auto">
          <a:xfrm>
            <a:off x="6003925" y="2433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67" name="Rectangle 104"/>
          <p:cNvSpPr>
            <a:spLocks noChangeArrowheads="1"/>
          </p:cNvSpPr>
          <p:nvPr/>
        </p:nvSpPr>
        <p:spPr bwMode="auto">
          <a:xfrm>
            <a:off x="5562600" y="24336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8" name="Text Box 106"/>
          <p:cNvSpPr txBox="1">
            <a:spLocks noChangeArrowheads="1"/>
          </p:cNvSpPr>
          <p:nvPr/>
        </p:nvSpPr>
        <p:spPr bwMode="auto">
          <a:xfrm>
            <a:off x="1981200" y="2362200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la</a:t>
            </a:r>
          </a:p>
        </p:txBody>
      </p:sp>
      <p:sp>
        <p:nvSpPr>
          <p:cNvPr id="69" name="Rectangle 107"/>
          <p:cNvSpPr>
            <a:spLocks noChangeArrowheads="1"/>
          </p:cNvSpPr>
          <p:nvPr/>
        </p:nvSpPr>
        <p:spPr bwMode="auto">
          <a:xfrm>
            <a:off x="3413125" y="3190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108"/>
          <p:cNvSpPr>
            <a:spLocks noChangeArrowheads="1"/>
          </p:cNvSpPr>
          <p:nvPr/>
        </p:nvSpPr>
        <p:spPr bwMode="auto">
          <a:xfrm>
            <a:off x="2971800" y="3190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110"/>
          <p:cNvSpPr>
            <a:spLocks noChangeArrowheads="1"/>
          </p:cNvSpPr>
          <p:nvPr/>
        </p:nvSpPr>
        <p:spPr bwMode="auto">
          <a:xfrm>
            <a:off x="4708525" y="3190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11"/>
          <p:cNvSpPr>
            <a:spLocks noChangeArrowheads="1"/>
          </p:cNvSpPr>
          <p:nvPr/>
        </p:nvSpPr>
        <p:spPr bwMode="auto">
          <a:xfrm>
            <a:off x="4267200" y="3190875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6003925" y="3195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5562600" y="31956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4" name="Text Box 122"/>
          <p:cNvSpPr txBox="1">
            <a:spLocks noChangeArrowheads="1"/>
          </p:cNvSpPr>
          <p:nvPr/>
        </p:nvSpPr>
        <p:spPr bwMode="auto">
          <a:xfrm>
            <a:off x="1981200" y="3102114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lb</a:t>
            </a:r>
          </a:p>
        </p:txBody>
      </p:sp>
      <p:sp>
        <p:nvSpPr>
          <p:cNvPr id="115" name="Rectangle 123"/>
          <p:cNvSpPr>
            <a:spLocks noChangeArrowheads="1"/>
          </p:cNvSpPr>
          <p:nvPr/>
        </p:nvSpPr>
        <p:spPr bwMode="auto">
          <a:xfrm>
            <a:off x="1812925" y="46927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124"/>
          <p:cNvSpPr>
            <a:spLocks noChangeArrowheads="1"/>
          </p:cNvSpPr>
          <p:nvPr/>
        </p:nvSpPr>
        <p:spPr bwMode="auto">
          <a:xfrm>
            <a:off x="1371600" y="46927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8" name="Rectangle 126"/>
          <p:cNvSpPr>
            <a:spLocks noChangeArrowheads="1"/>
          </p:cNvSpPr>
          <p:nvPr/>
        </p:nvSpPr>
        <p:spPr bwMode="auto">
          <a:xfrm>
            <a:off x="3108325" y="46927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9" name="Rectangle 127"/>
          <p:cNvSpPr>
            <a:spLocks noChangeArrowheads="1"/>
          </p:cNvSpPr>
          <p:nvPr/>
        </p:nvSpPr>
        <p:spPr bwMode="auto">
          <a:xfrm>
            <a:off x="2667000" y="46927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1" name="Rectangle 129"/>
          <p:cNvSpPr>
            <a:spLocks noChangeArrowheads="1"/>
          </p:cNvSpPr>
          <p:nvPr/>
        </p:nvSpPr>
        <p:spPr bwMode="auto">
          <a:xfrm>
            <a:off x="4403725" y="46975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Rectangle 130"/>
          <p:cNvSpPr>
            <a:spLocks noChangeArrowheads="1"/>
          </p:cNvSpPr>
          <p:nvPr/>
        </p:nvSpPr>
        <p:spPr bwMode="auto">
          <a:xfrm>
            <a:off x="3962400" y="4697551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4" name="Rectangle 132"/>
          <p:cNvSpPr>
            <a:spLocks noChangeArrowheads="1"/>
          </p:cNvSpPr>
          <p:nvPr/>
        </p:nvSpPr>
        <p:spPr bwMode="auto">
          <a:xfrm>
            <a:off x="5699125" y="46975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" name="Rectangle 133"/>
          <p:cNvSpPr>
            <a:spLocks noChangeArrowheads="1"/>
          </p:cNvSpPr>
          <p:nvPr/>
        </p:nvSpPr>
        <p:spPr bwMode="auto">
          <a:xfrm>
            <a:off x="5257800" y="4697551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12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7" name="Rectangle 135"/>
          <p:cNvSpPr>
            <a:spLocks noChangeArrowheads="1"/>
          </p:cNvSpPr>
          <p:nvPr/>
        </p:nvSpPr>
        <p:spPr bwMode="auto">
          <a:xfrm>
            <a:off x="6994525" y="46975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</a:t>
            </a:r>
          </a:p>
        </p:txBody>
      </p:sp>
      <p:sp>
        <p:nvSpPr>
          <p:cNvPr id="128" name="Rectangle 136"/>
          <p:cNvSpPr>
            <a:spLocks noChangeArrowheads="1"/>
          </p:cNvSpPr>
          <p:nvPr/>
        </p:nvSpPr>
        <p:spPr bwMode="auto">
          <a:xfrm>
            <a:off x="6553200" y="4697551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0" name="Text Box 138"/>
          <p:cNvSpPr txBox="1">
            <a:spLocks noChangeArrowheads="1"/>
          </p:cNvSpPr>
          <p:nvPr/>
        </p:nvSpPr>
        <p:spPr bwMode="auto">
          <a:xfrm>
            <a:off x="609600" y="4626114"/>
            <a:ext cx="609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sp>
        <p:nvSpPr>
          <p:cNvPr id="131" name="Rectangle 139"/>
          <p:cNvSpPr>
            <a:spLocks noChangeArrowheads="1"/>
          </p:cNvSpPr>
          <p:nvPr/>
        </p:nvSpPr>
        <p:spPr bwMode="auto">
          <a:xfrm>
            <a:off x="8289925" y="470231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132" name="Rectangle 140"/>
          <p:cNvSpPr>
            <a:spLocks noChangeArrowheads="1"/>
          </p:cNvSpPr>
          <p:nvPr/>
        </p:nvSpPr>
        <p:spPr bwMode="auto">
          <a:xfrm>
            <a:off x="7848600" y="4702314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AutoShape 142"/>
          <p:cNvSpPr>
            <a:spLocks noChangeArrowheads="1"/>
          </p:cNvSpPr>
          <p:nvPr/>
        </p:nvSpPr>
        <p:spPr bwMode="auto">
          <a:xfrm>
            <a:off x="3657600" y="3975239"/>
            <a:ext cx="2209800" cy="612000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zh-CN" altLang="en-US" sz="3200" dirty="0"/>
              <a:t>合并</a:t>
            </a:r>
          </a:p>
        </p:txBody>
      </p:sp>
      <p:cxnSp>
        <p:nvCxnSpPr>
          <p:cNvPr id="135" name="直接箭头连接符 134"/>
          <p:cNvCxnSpPr>
            <a:endCxn id="58" idx="1"/>
          </p:cNvCxnSpPr>
          <p:nvPr/>
        </p:nvCxnSpPr>
        <p:spPr bwMode="auto">
          <a:xfrm flipV="1">
            <a:off x="2438400" y="2736057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>
            <a:off x="3733800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8" name="直接箭头连接符 137"/>
          <p:cNvCxnSpPr/>
          <p:nvPr/>
        </p:nvCxnSpPr>
        <p:spPr bwMode="auto">
          <a:xfrm>
            <a:off x="5029200" y="27432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直接箭头连接符 138"/>
          <p:cNvCxnSpPr/>
          <p:nvPr/>
        </p:nvCxnSpPr>
        <p:spPr bwMode="auto">
          <a:xfrm flipV="1">
            <a:off x="2438400" y="3495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接箭头连接符 139"/>
          <p:cNvCxnSpPr/>
          <p:nvPr/>
        </p:nvCxnSpPr>
        <p:spPr bwMode="auto">
          <a:xfrm>
            <a:off x="3733800" y="350281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>
            <a:off x="5029200" y="350281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接箭头连接符 141"/>
          <p:cNvCxnSpPr/>
          <p:nvPr/>
        </p:nvCxnSpPr>
        <p:spPr bwMode="auto">
          <a:xfrm flipV="1">
            <a:off x="1066800" y="5002351"/>
            <a:ext cx="304800" cy="2684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>
            <a:off x="2133600" y="500949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3429000" y="500949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 flipV="1">
            <a:off x="4724400" y="501187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直接箭头连接符 145"/>
          <p:cNvCxnSpPr/>
          <p:nvPr/>
        </p:nvCxnSpPr>
        <p:spPr bwMode="auto">
          <a:xfrm>
            <a:off x="6019800" y="501901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直接箭头连接符 146"/>
          <p:cNvCxnSpPr/>
          <p:nvPr/>
        </p:nvCxnSpPr>
        <p:spPr bwMode="auto">
          <a:xfrm>
            <a:off x="7315200" y="501901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1" grpId="0" animBg="1"/>
      <p:bldP spid="122" grpId="0" animBg="1"/>
      <p:bldP spid="124" grpId="0" animBg="1"/>
      <p:bldP spid="125" grpId="0" animBg="1"/>
      <p:bldP spid="127" grpId="0" animBg="1"/>
      <p:bldP spid="128" grpId="0" animBg="1"/>
      <p:bldP spid="130" grpId="0"/>
      <p:bldP spid="131" grpId="0" animBg="1"/>
      <p:bldP spid="132" grpId="0" animBg="1"/>
      <p:bldP spid="1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20674" y="786825"/>
            <a:ext cx="882332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1) </a:t>
            </a:r>
            <a:r>
              <a:rPr kumimoji="1" lang="zh-CN" altLang="en-US" sz="3200" dirty="0">
                <a:latin typeface="+mj-lt"/>
              </a:rPr>
              <a:t>建空表 </a:t>
            </a:r>
            <a:r>
              <a:rPr kumimoji="1" lang="en-US" altLang="zh-CN" sz="3200" dirty="0" err="1">
                <a:latin typeface="+mj-lt"/>
              </a:rPr>
              <a:t>lc</a:t>
            </a:r>
            <a:r>
              <a:rPr kumimoji="1" lang="en-US" altLang="zh-CN" sz="3200" dirty="0">
                <a:latin typeface="+mj-lt"/>
              </a:rPr>
              <a:t> (</a:t>
            </a:r>
            <a:r>
              <a:rPr kumimoji="1" lang="zh-CN" altLang="en-US" sz="3200" dirty="0">
                <a:latin typeface="+mj-lt"/>
              </a:rPr>
              <a:t>不带头结点</a:t>
            </a:r>
            <a:r>
              <a:rPr kumimoji="1" lang="en-US" altLang="zh-CN" sz="3200" dirty="0">
                <a:latin typeface="+mj-lt"/>
              </a:rPr>
              <a:t>);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04800" y="1385025"/>
            <a:ext cx="8839200" cy="11293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2) </a:t>
            </a:r>
            <a:r>
              <a:rPr kumimoji="1" lang="zh-CN" altLang="en-US" sz="3200" dirty="0">
                <a:latin typeface="+mj-lt"/>
              </a:rPr>
              <a:t>依次从 </a:t>
            </a:r>
            <a:r>
              <a:rPr kumimoji="1" lang="en-US" altLang="zh-CN" sz="3200" dirty="0">
                <a:latin typeface="+mj-lt"/>
              </a:rPr>
              <a:t>la </a:t>
            </a:r>
            <a:r>
              <a:rPr kumimoji="1" lang="zh-CN" altLang="en-US" sz="3200" dirty="0">
                <a:latin typeface="+mj-lt"/>
              </a:rPr>
              <a:t>或 </a:t>
            </a:r>
            <a:r>
              <a:rPr kumimoji="1" lang="en-US" altLang="zh-CN" sz="3200" dirty="0">
                <a:latin typeface="+mj-lt"/>
              </a:rPr>
              <a:t>lb </a:t>
            </a:r>
            <a:r>
              <a:rPr kumimoji="1" lang="zh-CN" altLang="en-US" sz="3200" dirty="0">
                <a:latin typeface="+mj-lt"/>
              </a:rPr>
              <a:t>中“摘取”元素值较小的</a:t>
            </a:r>
            <a:r>
              <a:rPr kumimoji="1" lang="zh-CN" altLang="en-US" sz="3200" dirty="0" smtClean="0">
                <a:latin typeface="+mj-lt"/>
              </a:rPr>
              <a:t>结点</a:t>
            </a:r>
            <a:endParaRPr kumimoji="1" lang="en-US" altLang="zh-CN" sz="3200" dirty="0" smtClean="0">
              <a:latin typeface="+mj-lt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 smtClean="0">
                <a:latin typeface="+mj-lt"/>
              </a:rPr>
              <a:t>    </a:t>
            </a:r>
            <a:r>
              <a:rPr kumimoji="1" lang="zh-CN" altLang="en-US" sz="3200" dirty="0" smtClean="0">
                <a:latin typeface="+mj-lt"/>
              </a:rPr>
              <a:t>插入</a:t>
            </a:r>
            <a:r>
              <a:rPr kumimoji="1" lang="zh-CN" altLang="en-US" sz="3200" dirty="0">
                <a:latin typeface="+mj-lt"/>
              </a:rPr>
              <a:t>到 </a:t>
            </a:r>
            <a:r>
              <a:rPr kumimoji="1" lang="en-US" altLang="zh-CN" sz="3200" dirty="0" err="1">
                <a:latin typeface="+mj-lt"/>
              </a:rPr>
              <a:t>lc</a:t>
            </a:r>
            <a:r>
              <a:rPr kumimoji="1" lang="en-US" altLang="zh-CN" sz="3200" dirty="0">
                <a:latin typeface="+mj-lt"/>
              </a:rPr>
              <a:t> </a:t>
            </a:r>
            <a:r>
              <a:rPr kumimoji="1" lang="zh-CN" altLang="en-US" sz="3200" dirty="0" smtClean="0">
                <a:latin typeface="+mj-lt"/>
              </a:rPr>
              <a:t>的</a:t>
            </a:r>
            <a:r>
              <a:rPr kumimoji="1" lang="zh-CN" altLang="en-US" sz="3200" dirty="0">
                <a:latin typeface="+mj-lt"/>
              </a:rPr>
              <a:t>头部，直至</a:t>
            </a:r>
            <a:r>
              <a:rPr kumimoji="1" lang="en-US" altLang="zh-CN" sz="3200" dirty="0">
                <a:latin typeface="+mj-lt"/>
              </a:rPr>
              <a:t>la</a:t>
            </a:r>
            <a:r>
              <a:rPr kumimoji="1" lang="zh-CN" altLang="en-US" sz="3200" dirty="0">
                <a:latin typeface="+mj-lt"/>
              </a:rPr>
              <a:t>或</a:t>
            </a:r>
            <a:r>
              <a:rPr kumimoji="1" lang="en-US" altLang="zh-CN" sz="3200" dirty="0">
                <a:latin typeface="+mj-lt"/>
              </a:rPr>
              <a:t>lb</a:t>
            </a:r>
            <a:r>
              <a:rPr kumimoji="1" lang="zh-CN" altLang="en-US" sz="3200" dirty="0">
                <a:latin typeface="+mj-lt"/>
              </a:rPr>
              <a:t>变空为止</a:t>
            </a:r>
            <a:r>
              <a:rPr kumimoji="1" lang="en-US" altLang="zh-CN" sz="3200" dirty="0">
                <a:latin typeface="+mj-lt"/>
              </a:rPr>
              <a:t>;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320675" y="2528025"/>
            <a:ext cx="8823325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latin typeface="+mj-lt"/>
              </a:rPr>
              <a:t>3) </a:t>
            </a:r>
            <a:r>
              <a:rPr kumimoji="1" lang="zh-CN" altLang="en-US" sz="3200" dirty="0" smtClean="0">
                <a:latin typeface="+mj-lt"/>
              </a:rPr>
              <a:t>将剩余的</a:t>
            </a:r>
            <a:r>
              <a:rPr kumimoji="1" lang="en-US" altLang="zh-CN" sz="3200" dirty="0" smtClean="0">
                <a:latin typeface="+mj-lt"/>
              </a:rPr>
              <a:t>1</a:t>
            </a:r>
            <a:r>
              <a:rPr kumimoji="1" lang="zh-CN" altLang="en-US" sz="3200" dirty="0" smtClean="0">
                <a:latin typeface="+mj-lt"/>
              </a:rPr>
              <a:t>个链上的结点依次插入</a:t>
            </a:r>
            <a:r>
              <a:rPr kumimoji="1" lang="zh-CN" altLang="en-US" sz="3200" dirty="0">
                <a:latin typeface="+mj-lt"/>
              </a:rPr>
              <a:t>到 </a:t>
            </a:r>
            <a:r>
              <a:rPr kumimoji="1" lang="en-US" altLang="zh-CN" sz="3200" dirty="0" err="1" smtClean="0">
                <a:latin typeface="+mj-lt"/>
              </a:rPr>
              <a:t>lc</a:t>
            </a:r>
            <a:r>
              <a:rPr kumimoji="1" lang="zh-CN" altLang="en-US" sz="3200" dirty="0" smtClean="0">
                <a:latin typeface="+mj-lt"/>
              </a:rPr>
              <a:t>的头部。</a:t>
            </a:r>
            <a:endParaRPr kumimoji="1" lang="en-US" altLang="zh-CN" sz="3200" dirty="0" smtClean="0">
              <a:latin typeface="+mj-lt"/>
            </a:endParaRPr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1660525" y="33681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1219200" y="3368100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0" name="Rectangle 94"/>
          <p:cNvSpPr>
            <a:spLocks noChangeArrowheads="1"/>
          </p:cNvSpPr>
          <p:nvPr/>
        </p:nvSpPr>
        <p:spPr bwMode="auto">
          <a:xfrm>
            <a:off x="2803525" y="33681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95"/>
          <p:cNvSpPr>
            <a:spLocks noChangeArrowheads="1"/>
          </p:cNvSpPr>
          <p:nvPr/>
        </p:nvSpPr>
        <p:spPr bwMode="auto">
          <a:xfrm>
            <a:off x="2362200" y="3368100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2" name="Rectangle 103"/>
          <p:cNvSpPr>
            <a:spLocks noChangeArrowheads="1"/>
          </p:cNvSpPr>
          <p:nvPr/>
        </p:nvSpPr>
        <p:spPr bwMode="auto">
          <a:xfrm>
            <a:off x="3946525" y="33728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auto">
          <a:xfrm>
            <a:off x="3505200" y="33728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Text Box 106"/>
          <p:cNvSpPr txBox="1">
            <a:spLocks noChangeArrowheads="1"/>
          </p:cNvSpPr>
          <p:nvPr/>
        </p:nvSpPr>
        <p:spPr bwMode="auto">
          <a:xfrm>
            <a:off x="457200" y="3301425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la</a:t>
            </a:r>
          </a:p>
        </p:txBody>
      </p:sp>
      <p:sp>
        <p:nvSpPr>
          <p:cNvPr id="57" name="Rectangle 107"/>
          <p:cNvSpPr>
            <a:spLocks noChangeArrowheads="1"/>
          </p:cNvSpPr>
          <p:nvPr/>
        </p:nvSpPr>
        <p:spPr bwMode="auto">
          <a:xfrm>
            <a:off x="5851525" y="339018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108"/>
          <p:cNvSpPr>
            <a:spLocks noChangeArrowheads="1"/>
          </p:cNvSpPr>
          <p:nvPr/>
        </p:nvSpPr>
        <p:spPr bwMode="auto">
          <a:xfrm>
            <a:off x="5410200" y="3390186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110"/>
          <p:cNvSpPr>
            <a:spLocks noChangeArrowheads="1"/>
          </p:cNvSpPr>
          <p:nvPr/>
        </p:nvSpPr>
        <p:spPr bwMode="auto">
          <a:xfrm>
            <a:off x="6994525" y="339018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111"/>
          <p:cNvSpPr>
            <a:spLocks noChangeArrowheads="1"/>
          </p:cNvSpPr>
          <p:nvPr/>
        </p:nvSpPr>
        <p:spPr bwMode="auto">
          <a:xfrm>
            <a:off x="6553200" y="3390186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" name="Rectangle 119"/>
          <p:cNvSpPr>
            <a:spLocks noChangeArrowheads="1"/>
          </p:cNvSpPr>
          <p:nvPr/>
        </p:nvSpPr>
        <p:spPr bwMode="auto">
          <a:xfrm>
            <a:off x="8137525" y="339494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65" name="Rectangle 120"/>
          <p:cNvSpPr>
            <a:spLocks noChangeArrowheads="1"/>
          </p:cNvSpPr>
          <p:nvPr/>
        </p:nvSpPr>
        <p:spPr bwMode="auto">
          <a:xfrm>
            <a:off x="7696200" y="339494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1" name="Text Box 122"/>
          <p:cNvSpPr txBox="1">
            <a:spLocks noChangeArrowheads="1"/>
          </p:cNvSpPr>
          <p:nvPr/>
        </p:nvSpPr>
        <p:spPr bwMode="auto">
          <a:xfrm>
            <a:off x="4724400" y="3431739"/>
            <a:ext cx="53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/>
              <a:t>lb</a:t>
            </a:r>
          </a:p>
        </p:txBody>
      </p:sp>
      <p:sp>
        <p:nvSpPr>
          <p:cNvPr id="74" name="Rectangle 123"/>
          <p:cNvSpPr>
            <a:spLocks noChangeArrowheads="1"/>
          </p:cNvSpPr>
          <p:nvPr/>
        </p:nvSpPr>
        <p:spPr bwMode="auto">
          <a:xfrm>
            <a:off x="1660525" y="467302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124"/>
          <p:cNvSpPr>
            <a:spLocks noChangeArrowheads="1"/>
          </p:cNvSpPr>
          <p:nvPr/>
        </p:nvSpPr>
        <p:spPr bwMode="auto">
          <a:xfrm>
            <a:off x="1219200" y="467302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Rectangle 126"/>
          <p:cNvSpPr>
            <a:spLocks noChangeArrowheads="1"/>
          </p:cNvSpPr>
          <p:nvPr/>
        </p:nvSpPr>
        <p:spPr bwMode="auto">
          <a:xfrm>
            <a:off x="2955925" y="467302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2514600" y="467302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Rectangle 129"/>
          <p:cNvSpPr>
            <a:spLocks noChangeArrowheads="1"/>
          </p:cNvSpPr>
          <p:nvPr/>
        </p:nvSpPr>
        <p:spPr bwMode="auto">
          <a:xfrm>
            <a:off x="4251325" y="467778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130"/>
          <p:cNvSpPr>
            <a:spLocks noChangeArrowheads="1"/>
          </p:cNvSpPr>
          <p:nvPr/>
        </p:nvSpPr>
        <p:spPr bwMode="auto">
          <a:xfrm>
            <a:off x="3810000" y="4677787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0" name="Rectangle 132"/>
          <p:cNvSpPr>
            <a:spLocks noChangeArrowheads="1"/>
          </p:cNvSpPr>
          <p:nvPr/>
        </p:nvSpPr>
        <p:spPr bwMode="auto">
          <a:xfrm>
            <a:off x="5546725" y="467778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Rectangle 133"/>
          <p:cNvSpPr>
            <a:spLocks noChangeArrowheads="1"/>
          </p:cNvSpPr>
          <p:nvPr/>
        </p:nvSpPr>
        <p:spPr bwMode="auto">
          <a:xfrm>
            <a:off x="5105400" y="4677787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2" name="Rectangle 135"/>
          <p:cNvSpPr>
            <a:spLocks noChangeArrowheads="1"/>
          </p:cNvSpPr>
          <p:nvPr/>
        </p:nvSpPr>
        <p:spPr bwMode="auto">
          <a:xfrm>
            <a:off x="6842125" y="467778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</a:t>
            </a:r>
          </a:p>
        </p:txBody>
      </p:sp>
      <p:sp>
        <p:nvSpPr>
          <p:cNvPr id="83" name="Rectangle 136"/>
          <p:cNvSpPr>
            <a:spLocks noChangeArrowheads="1"/>
          </p:cNvSpPr>
          <p:nvPr/>
        </p:nvSpPr>
        <p:spPr bwMode="auto">
          <a:xfrm>
            <a:off x="6400800" y="4677787"/>
            <a:ext cx="533400" cy="614363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Text Box 138"/>
          <p:cNvSpPr txBox="1">
            <a:spLocks noChangeArrowheads="1"/>
          </p:cNvSpPr>
          <p:nvPr/>
        </p:nvSpPr>
        <p:spPr bwMode="auto">
          <a:xfrm>
            <a:off x="7543800" y="53588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sp>
        <p:nvSpPr>
          <p:cNvPr id="85" name="Rectangle 139"/>
          <p:cNvSpPr>
            <a:spLocks noChangeArrowheads="1"/>
          </p:cNvSpPr>
          <p:nvPr/>
        </p:nvSpPr>
        <p:spPr bwMode="auto">
          <a:xfrm>
            <a:off x="8137525" y="468255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/>
              <a:t> ∧</a:t>
            </a:r>
          </a:p>
        </p:txBody>
      </p:sp>
      <p:sp>
        <p:nvSpPr>
          <p:cNvPr id="86" name="Rectangle 140"/>
          <p:cNvSpPr>
            <a:spLocks noChangeArrowheads="1"/>
          </p:cNvSpPr>
          <p:nvPr/>
        </p:nvSpPr>
        <p:spPr bwMode="auto">
          <a:xfrm>
            <a:off x="7696200" y="4682550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8" name="直接箭头连接符 87"/>
          <p:cNvCxnSpPr>
            <a:endCxn id="49" idx="1"/>
          </p:cNvCxnSpPr>
          <p:nvPr/>
        </p:nvCxnSpPr>
        <p:spPr bwMode="auto">
          <a:xfrm flipV="1">
            <a:off x="838200" y="3675282"/>
            <a:ext cx="381000" cy="71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1828800" y="36824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2971800" y="36824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5105400" y="3682425"/>
            <a:ext cx="304800" cy="1256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6019800" y="370212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7162800" y="370212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 flipH="1" flipV="1">
            <a:off x="7817645" y="5404070"/>
            <a:ext cx="290512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>
            <a:off x="1981200" y="498973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>
            <a:off x="3276600" y="498973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/>
          <p:nvPr/>
        </p:nvCxnSpPr>
        <p:spPr bwMode="auto">
          <a:xfrm flipV="1">
            <a:off x="4572000" y="499211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直接箭头连接符 97"/>
          <p:cNvCxnSpPr/>
          <p:nvPr/>
        </p:nvCxnSpPr>
        <p:spPr bwMode="auto">
          <a:xfrm>
            <a:off x="5867400" y="499925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>
            <a:off x="7162800" y="499925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rot="16200000" flipV="1">
            <a:off x="5559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5257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 bwMode="auto">
          <a:xfrm rot="16200000" flipV="1">
            <a:off x="1287463" y="4131688"/>
            <a:ext cx="314324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Rectangle 39"/>
          <p:cNvSpPr>
            <a:spLocks noChangeArrowheads="1"/>
          </p:cNvSpPr>
          <p:nvPr/>
        </p:nvSpPr>
        <p:spPr bwMode="auto">
          <a:xfrm>
            <a:off x="9906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20" name="直接箭头连接符 119"/>
          <p:cNvCxnSpPr/>
          <p:nvPr/>
        </p:nvCxnSpPr>
        <p:spPr bwMode="auto">
          <a:xfrm rot="16200000" flipV="1">
            <a:off x="2511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2209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26" name="Text Box 138"/>
          <p:cNvSpPr txBox="1">
            <a:spLocks noChangeArrowheads="1"/>
          </p:cNvSpPr>
          <p:nvPr/>
        </p:nvSpPr>
        <p:spPr bwMode="auto">
          <a:xfrm>
            <a:off x="62484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29" name="直接箭头连接符 128"/>
          <p:cNvCxnSpPr/>
          <p:nvPr/>
        </p:nvCxnSpPr>
        <p:spPr bwMode="auto">
          <a:xfrm rot="5400000" flipH="1" flipV="1">
            <a:off x="65532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直接箭头连接符 132"/>
          <p:cNvCxnSpPr/>
          <p:nvPr/>
        </p:nvCxnSpPr>
        <p:spPr bwMode="auto">
          <a:xfrm rot="16200000" flipV="1">
            <a:off x="3654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3352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48" name="Text Box 138"/>
          <p:cNvSpPr txBox="1">
            <a:spLocks noChangeArrowheads="1"/>
          </p:cNvSpPr>
          <p:nvPr/>
        </p:nvSpPr>
        <p:spPr bwMode="auto">
          <a:xfrm>
            <a:off x="49530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49" name="直接箭头连接符 148"/>
          <p:cNvCxnSpPr/>
          <p:nvPr/>
        </p:nvCxnSpPr>
        <p:spPr bwMode="auto">
          <a:xfrm rot="5400000" flipH="1" flipV="1">
            <a:off x="52578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0" name="直接箭头连接符 149"/>
          <p:cNvCxnSpPr/>
          <p:nvPr/>
        </p:nvCxnSpPr>
        <p:spPr bwMode="auto">
          <a:xfrm rot="16200000" flipV="1">
            <a:off x="6702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6400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52" name="Text Box 138"/>
          <p:cNvSpPr txBox="1">
            <a:spLocks noChangeArrowheads="1"/>
          </p:cNvSpPr>
          <p:nvPr/>
        </p:nvSpPr>
        <p:spPr bwMode="auto">
          <a:xfrm>
            <a:off x="36576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53" name="直接箭头连接符 152"/>
          <p:cNvCxnSpPr/>
          <p:nvPr/>
        </p:nvCxnSpPr>
        <p:spPr bwMode="auto">
          <a:xfrm rot="5400000" flipH="1" flipV="1">
            <a:off x="39624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4" name="Text Box 138"/>
          <p:cNvSpPr txBox="1">
            <a:spLocks noChangeArrowheads="1"/>
          </p:cNvSpPr>
          <p:nvPr/>
        </p:nvSpPr>
        <p:spPr bwMode="auto">
          <a:xfrm>
            <a:off x="2362200" y="5307450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55" name="直接箭头连接符 154"/>
          <p:cNvCxnSpPr/>
          <p:nvPr/>
        </p:nvCxnSpPr>
        <p:spPr bwMode="auto">
          <a:xfrm rot="5400000" flipH="1" flipV="1">
            <a:off x="2667002" y="5358827"/>
            <a:ext cx="228598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6" name="直接箭头连接符 155"/>
          <p:cNvCxnSpPr/>
          <p:nvPr/>
        </p:nvCxnSpPr>
        <p:spPr bwMode="auto">
          <a:xfrm rot="16200000" flipV="1">
            <a:off x="7845425" y="4136450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Rectangle 39"/>
          <p:cNvSpPr>
            <a:spLocks noChangeArrowheads="1"/>
          </p:cNvSpPr>
          <p:nvPr/>
        </p:nvSpPr>
        <p:spPr bwMode="auto">
          <a:xfrm>
            <a:off x="7543800" y="4139625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58" name="Text Box 138"/>
          <p:cNvSpPr txBox="1">
            <a:spLocks noChangeArrowheads="1"/>
          </p:cNvSpPr>
          <p:nvPr/>
        </p:nvSpPr>
        <p:spPr bwMode="auto">
          <a:xfrm>
            <a:off x="1066800" y="5282625"/>
            <a:ext cx="53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lc</a:t>
            </a:r>
            <a:endParaRPr lang="en-US" altLang="zh-CN" sz="3200" dirty="0"/>
          </a:p>
        </p:txBody>
      </p:sp>
      <p:cxnSp>
        <p:nvCxnSpPr>
          <p:cNvPr id="159" name="直接箭头连接符 158"/>
          <p:cNvCxnSpPr/>
          <p:nvPr/>
        </p:nvCxnSpPr>
        <p:spPr bwMode="auto">
          <a:xfrm rot="5400000" flipH="1" flipV="1">
            <a:off x="1371602" y="5358827"/>
            <a:ext cx="228599" cy="761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/>
      <p:bldP spid="57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71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4" grpId="1"/>
      <p:bldP spid="84" grpId="2"/>
      <p:bldP spid="85" grpId="0" animBg="1"/>
      <p:bldP spid="86" grpId="0" animBg="1"/>
      <p:bldP spid="110" grpId="0" animBg="1"/>
      <p:bldP spid="110" grpId="1" animBg="1"/>
      <p:bldP spid="117" grpId="1" animBg="1"/>
      <p:bldP spid="117" grpId="2" animBg="1"/>
      <p:bldP spid="123" grpId="0" animBg="1"/>
      <p:bldP spid="123" grpId="1" animBg="1"/>
      <p:bldP spid="126" grpId="0"/>
      <p:bldP spid="126" grpId="1"/>
      <p:bldP spid="136" grpId="0" animBg="1"/>
      <p:bldP spid="136" grpId="1" animBg="1"/>
      <p:bldP spid="148" grpId="0"/>
      <p:bldP spid="148" grpId="1"/>
      <p:bldP spid="151" grpId="0" animBg="1"/>
      <p:bldP spid="151" grpId="1" animBg="1"/>
      <p:bldP spid="152" grpId="0"/>
      <p:bldP spid="152" grpId="1"/>
      <p:bldP spid="154" grpId="0"/>
      <p:bldP spid="154" grpId="1"/>
      <p:bldP spid="157" grpId="0" animBg="1"/>
      <p:bldP spid="157" grpId="1" animBg="1"/>
      <p:bldP spid="1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686800" cy="58674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08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solidFill>
                  <a:srgbClr val="003399"/>
                </a:solidFill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 Merge(</a:t>
            </a:r>
            <a:r>
              <a:rPr lang="en-US" altLang="zh-CN" sz="3000" dirty="0" err="1" smtClean="0">
                <a:solidFill>
                  <a:srgbClr val="003399"/>
                </a:solidFill>
                <a:ea typeface="黑体" pitchFamily="2" charset="-122"/>
              </a:rPr>
              <a:t>LinkList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>
                <a:ea typeface="黑体" pitchFamily="2" charset="-122"/>
              </a:rPr>
              <a:t>la, </a:t>
            </a:r>
            <a:r>
              <a:rPr lang="en-US" altLang="zh-CN" sz="3000" dirty="0" err="1">
                <a:solidFill>
                  <a:srgbClr val="003399"/>
                </a:solidFill>
                <a:ea typeface="黑体" pitchFamily="2" charset="-122"/>
              </a:rPr>
              <a:t>LinkList</a:t>
            </a:r>
            <a:r>
              <a:rPr lang="en-US" altLang="zh-CN" sz="3000" dirty="0">
                <a:ea typeface="黑体" pitchFamily="2" charset="-122"/>
              </a:rPr>
              <a:t> lb</a:t>
            </a:r>
            <a:r>
              <a:rPr lang="en-US" altLang="zh-CN" sz="3000" dirty="0" smtClean="0">
                <a:ea typeface="黑体" pitchFamily="2" charset="-122"/>
              </a:rPr>
              <a:t>)</a:t>
            </a:r>
            <a:endParaRPr lang="en-US" altLang="zh-CN" sz="3000" dirty="0" smtClean="0">
              <a:solidFill>
                <a:srgbClr val="006600"/>
              </a:solidFill>
              <a:ea typeface="黑体" pitchFamily="2" charset="-122"/>
            </a:endParaRP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{ </a:t>
            </a:r>
            <a:r>
              <a:rPr lang="en-US" altLang="zh-CN" sz="3000" dirty="0" err="1" smtClean="0">
                <a:solidFill>
                  <a:srgbClr val="003399"/>
                </a:solidFill>
                <a:ea typeface="黑体" pitchFamily="2" charset="-122"/>
              </a:rPr>
              <a:t>PNode</a:t>
            </a:r>
            <a:r>
              <a:rPr lang="en-US" altLang="zh-CN" sz="3000" dirty="0" smtClean="0">
                <a:ea typeface="黑体" pitchFamily="2" charset="-122"/>
              </a:rPr>
              <a:t> pa=la, 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=lb, p, q;</a:t>
            </a:r>
          </a:p>
          <a:p>
            <a:pPr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 </a:t>
            </a:r>
            <a:r>
              <a:rPr lang="en-US" altLang="zh-CN" sz="3000" dirty="0" err="1" smtClean="0">
                <a:solidFill>
                  <a:srgbClr val="003399"/>
                </a:solidFill>
                <a:ea typeface="黑体" pitchFamily="2" charset="-122"/>
              </a:rPr>
              <a:t>LinkList</a:t>
            </a: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err="1" smtClean="0">
                <a:ea typeface="黑体" pitchFamily="2" charset="-122"/>
              </a:rPr>
              <a:t>lc</a:t>
            </a:r>
            <a:r>
              <a:rPr lang="en-US" altLang="zh-CN" sz="3000" dirty="0" smtClean="0">
                <a:ea typeface="黑体" pitchFamily="2" charset="-122"/>
              </a:rPr>
              <a:t>=Null;  </a:t>
            </a:r>
            <a:endParaRPr lang="en-US" altLang="zh-CN" sz="3000" dirty="0" smtClean="0">
              <a:ea typeface="黑体" pitchFamily="2" charset="-122"/>
            </a:endParaRP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 while(pa</a:t>
            </a:r>
            <a:r>
              <a:rPr lang="en-US" altLang="zh-CN" sz="3000" dirty="0" smtClean="0">
                <a:ea typeface="黑体" pitchFamily="2" charset="-122"/>
              </a:rPr>
              <a:t>!=Null </a:t>
            </a:r>
            <a:r>
              <a:rPr lang="en-US" altLang="zh-CN" sz="3000" dirty="0" smtClean="0">
                <a:ea typeface="黑体" pitchFamily="2" charset="-122"/>
              </a:rPr>
              <a:t>&amp;&amp; 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!=Null) </a:t>
            </a:r>
            <a:endParaRPr lang="en-US" altLang="zh-CN" sz="3000" dirty="0" smtClean="0">
              <a:ea typeface="黑体" pitchFamily="2" charset="-122"/>
            </a:endParaRPr>
          </a:p>
          <a:p>
            <a:pPr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 </a:t>
            </a: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{</a:t>
            </a:r>
            <a:endParaRPr lang="en-US" altLang="zh-CN" sz="3000" dirty="0" smtClean="0">
              <a:solidFill>
                <a:srgbClr val="003399"/>
              </a:solidFill>
              <a:ea typeface="黑体" pitchFamily="2" charset="-122"/>
            </a:endParaRP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     </a:t>
            </a:r>
            <a:r>
              <a:rPr lang="en-US" altLang="zh-CN" sz="3000" dirty="0" smtClean="0">
                <a:ea typeface="黑体" pitchFamily="2" charset="-122"/>
              </a:rPr>
              <a:t>else                               </a:t>
            </a:r>
            <a:r>
              <a:rPr lang="en-US" altLang="zh-CN" sz="3000" dirty="0" smtClean="0">
                <a:ea typeface="黑体" pitchFamily="2" charset="-122"/>
              </a:rPr>
              <a:t>{q=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;  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=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-&gt;link;}</a:t>
            </a: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</a:t>
            </a:r>
          </a:p>
          <a:p>
            <a:pPr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    </a:t>
            </a:r>
            <a:r>
              <a:rPr lang="en-US" altLang="zh-CN" sz="3000" dirty="0" smtClean="0">
                <a:solidFill>
                  <a:srgbClr val="003399"/>
                </a:solidFill>
                <a:ea typeface="黑体" pitchFamily="2" charset="-122"/>
              </a:rPr>
              <a:t> 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q-&gt;link=</a:t>
            </a:r>
            <a:r>
              <a:rPr lang="en-US" altLang="zh-CN" sz="3000" dirty="0" err="1" smtClean="0">
                <a:solidFill>
                  <a:srgbClr val="C00000"/>
                </a:solidFill>
                <a:ea typeface="黑体" pitchFamily="2" charset="-122"/>
              </a:rPr>
              <a:t>lc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;  </a:t>
            </a:r>
            <a:r>
              <a:rPr lang="en-US" altLang="zh-CN" sz="3000" dirty="0" err="1" smtClean="0">
                <a:solidFill>
                  <a:srgbClr val="C00000"/>
                </a:solidFill>
                <a:ea typeface="黑体" pitchFamily="2" charset="-122"/>
              </a:rPr>
              <a:t>lc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=q; 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ea typeface="黑体" pitchFamily="2" charset="-122"/>
              </a:rPr>
              <a:t>  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if </a:t>
            </a:r>
            <a:r>
              <a:rPr lang="en-US" altLang="zh-CN" sz="3000" dirty="0" smtClean="0">
                <a:ea typeface="黑体" pitchFamily="2" charset="-122"/>
              </a:rPr>
              <a:t>(pa</a:t>
            </a:r>
            <a:r>
              <a:rPr lang="en-US" altLang="zh-CN" sz="3000" dirty="0" smtClean="0">
                <a:ea typeface="黑体" pitchFamily="2" charset="-122"/>
              </a:rPr>
              <a:t>==Null) </a:t>
            </a:r>
            <a:r>
              <a:rPr lang="en-US" altLang="zh-CN" sz="3000" dirty="0" smtClean="0">
                <a:ea typeface="黑体" pitchFamily="2" charset="-122"/>
              </a:rPr>
              <a:t>p=</a:t>
            </a:r>
            <a:r>
              <a:rPr lang="en-US" altLang="zh-CN" sz="3000" dirty="0" err="1" smtClean="0">
                <a:ea typeface="黑体" pitchFamily="2" charset="-122"/>
              </a:rPr>
              <a:t>pb</a:t>
            </a:r>
            <a:r>
              <a:rPr lang="en-US" altLang="zh-CN" sz="3000" dirty="0" smtClean="0">
                <a:ea typeface="黑体" pitchFamily="2" charset="-122"/>
              </a:rPr>
              <a:t>;   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else</a:t>
            </a:r>
            <a:r>
              <a:rPr lang="en-US" altLang="zh-CN" sz="3000" dirty="0" smtClean="0">
                <a:ea typeface="黑体" pitchFamily="2" charset="-122"/>
              </a:rPr>
              <a:t> p=pa;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while( p</a:t>
            </a:r>
            <a:r>
              <a:rPr lang="en-US" altLang="zh-CN" sz="3000" dirty="0" smtClean="0">
                <a:ea typeface="黑体" pitchFamily="2" charset="-122"/>
              </a:rPr>
              <a:t>!=Null </a:t>
            </a:r>
            <a:r>
              <a:rPr lang="en-US" altLang="zh-CN" sz="3000" dirty="0" smtClean="0">
                <a:ea typeface="黑体" pitchFamily="2" charset="-122"/>
              </a:rPr>
              <a:t>) </a:t>
            </a:r>
          </a:p>
          <a:p>
            <a:pPr lvl="0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          { q=p;  p=p-&gt;link;  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q-&gt;link=</a:t>
            </a:r>
            <a:r>
              <a:rPr lang="en-US" altLang="zh-CN" sz="3000" dirty="0" err="1" smtClean="0">
                <a:solidFill>
                  <a:srgbClr val="C00000"/>
                </a:solidFill>
                <a:ea typeface="黑体" pitchFamily="2" charset="-122"/>
              </a:rPr>
              <a:t>lc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;  </a:t>
            </a:r>
            <a:r>
              <a:rPr lang="en-US" altLang="zh-CN" sz="3000" dirty="0" err="1" smtClean="0">
                <a:solidFill>
                  <a:srgbClr val="C00000"/>
                </a:solidFill>
                <a:ea typeface="黑体" pitchFamily="2" charset="-122"/>
              </a:rPr>
              <a:t>lc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=q</a:t>
            </a:r>
            <a:r>
              <a:rPr lang="en-US" altLang="zh-CN" sz="3000" dirty="0" smtClean="0">
                <a:solidFill>
                  <a:srgbClr val="C00000"/>
                </a:solidFill>
                <a:ea typeface="黑体" pitchFamily="2" charset="-122"/>
              </a:rPr>
              <a:t>; </a:t>
            </a:r>
            <a:r>
              <a:rPr lang="en-US" altLang="zh-CN" sz="3000" dirty="0" smtClean="0">
                <a:ea typeface="黑体" pitchFamily="2" charset="-122"/>
              </a:rPr>
              <a:t>}</a:t>
            </a:r>
            <a:endParaRPr lang="en-US" altLang="zh-CN" sz="3000" dirty="0" smtClean="0">
              <a:ea typeface="黑体" pitchFamily="2" charset="-122"/>
            </a:endParaRPr>
          </a:p>
          <a:p>
            <a:pPr lvl="0">
              <a:lnSpc>
                <a:spcPct val="108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  return </a:t>
            </a:r>
            <a:r>
              <a:rPr lang="en-US" altLang="zh-CN" sz="3000" dirty="0" err="1" smtClean="0">
                <a:ea typeface="黑体" pitchFamily="2" charset="-122"/>
              </a:rPr>
              <a:t>lc</a:t>
            </a:r>
            <a:r>
              <a:rPr lang="en-US" altLang="zh-CN" sz="3000" dirty="0" smtClean="0">
                <a:ea typeface="黑体" pitchFamily="2" charset="-122"/>
              </a:rPr>
              <a:t>; </a:t>
            </a:r>
          </a:p>
          <a:p>
            <a:pPr lvl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ea typeface="黑体" pitchFamily="2" charset="-122"/>
              </a:rPr>
              <a:t>}</a:t>
            </a:r>
          </a:p>
        </p:txBody>
      </p:sp>
      <p:sp>
        <p:nvSpPr>
          <p:cNvPr id="2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66800" y="25146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if(pa-&gt;info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&lt;=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-&gt;info)</a:t>
            </a:r>
          </a:p>
        </p:txBody>
      </p:sp>
      <p:sp>
        <p:nvSpPr>
          <p:cNvPr id="29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962400" y="35052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3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105400" y="2514600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{q=pa; pa=pa-&gt;link;} 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267200" y="3483858"/>
            <a:ext cx="4875053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//pa, </a:t>
            </a:r>
            <a:r>
              <a:rPr lang="en-US" altLang="zh-CN" dirty="0" err="1" smtClean="0">
                <a:solidFill>
                  <a:srgbClr val="038325"/>
                </a:solidFill>
              </a:rPr>
              <a:t>pb</a:t>
            </a:r>
            <a:r>
              <a:rPr lang="zh-CN" altLang="en-US" dirty="0" smtClean="0">
                <a:solidFill>
                  <a:srgbClr val="038325"/>
                </a:solidFill>
              </a:rPr>
              <a:t>中的较小者插入</a:t>
            </a:r>
            <a:r>
              <a:rPr lang="en-US" altLang="zh-CN" dirty="0" err="1" smtClean="0">
                <a:solidFill>
                  <a:srgbClr val="038325"/>
                </a:solidFill>
              </a:rPr>
              <a:t>lc</a:t>
            </a:r>
            <a:r>
              <a:rPr lang="zh-CN" altLang="en-US" dirty="0" smtClean="0">
                <a:solidFill>
                  <a:srgbClr val="038325"/>
                </a:solidFill>
              </a:rPr>
              <a:t>头部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22502" y="3962400"/>
            <a:ext cx="329769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//p</a:t>
            </a:r>
            <a:r>
              <a:rPr lang="zh-CN" altLang="en-US" dirty="0">
                <a:solidFill>
                  <a:srgbClr val="038325"/>
                </a:solidFill>
              </a:rPr>
              <a:t>指向</a:t>
            </a:r>
            <a:r>
              <a:rPr lang="zh-CN" altLang="en-US" dirty="0" smtClean="0">
                <a:solidFill>
                  <a:srgbClr val="038325"/>
                </a:solidFill>
              </a:rPr>
              <a:t>剩余的</a:t>
            </a:r>
            <a:r>
              <a:rPr lang="en-US" altLang="zh-CN" dirty="0" smtClean="0">
                <a:solidFill>
                  <a:srgbClr val="038325"/>
                </a:solidFill>
              </a:rPr>
              <a:t>1</a:t>
            </a:r>
            <a:r>
              <a:rPr lang="zh-CN" altLang="en-US" dirty="0" smtClean="0">
                <a:solidFill>
                  <a:srgbClr val="038325"/>
                </a:solidFill>
              </a:rPr>
              <a:t>条链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3581400" y="4495800"/>
            <a:ext cx="4951997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38325"/>
                </a:solidFill>
              </a:rPr>
              <a:t>//</a:t>
            </a:r>
            <a:r>
              <a:rPr lang="zh-CN" altLang="en-US" dirty="0">
                <a:solidFill>
                  <a:srgbClr val="038325"/>
                </a:solidFill>
              </a:rPr>
              <a:t>剩余</a:t>
            </a:r>
            <a:r>
              <a:rPr lang="zh-CN" altLang="en-US" dirty="0" smtClean="0">
                <a:solidFill>
                  <a:srgbClr val="038325"/>
                </a:solidFill>
              </a:rPr>
              <a:t>链的结点依次</a:t>
            </a:r>
            <a:r>
              <a:rPr lang="zh-CN" altLang="en-US" dirty="0">
                <a:solidFill>
                  <a:srgbClr val="038325"/>
                </a:solidFill>
              </a:rPr>
              <a:t>插入</a:t>
            </a:r>
            <a:r>
              <a:rPr lang="en-US" altLang="zh-CN" dirty="0" err="1" smtClean="0">
                <a:solidFill>
                  <a:srgbClr val="038325"/>
                </a:solidFill>
              </a:rPr>
              <a:t>lc</a:t>
            </a:r>
            <a:r>
              <a:rPr lang="zh-CN" altLang="en-US" dirty="0" smtClean="0">
                <a:solidFill>
                  <a:srgbClr val="038325"/>
                </a:solidFill>
              </a:rPr>
              <a:t>头部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105400" y="990600"/>
            <a:ext cx="3179075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//pa, </a:t>
            </a:r>
            <a:r>
              <a:rPr lang="en-US" altLang="zh-CN" dirty="0" err="1" smtClean="0">
                <a:solidFill>
                  <a:srgbClr val="038325"/>
                </a:solidFill>
              </a:rPr>
              <a:t>pb</a:t>
            </a:r>
            <a:r>
              <a:rPr lang="zh-CN" altLang="en-US" dirty="0" smtClean="0">
                <a:solidFill>
                  <a:srgbClr val="038325"/>
                </a:solidFill>
              </a:rPr>
              <a:t>为游历指针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34200" y="5334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无头结点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3400" y="1219200"/>
            <a:ext cx="5105400" cy="889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600" dirty="0" smtClean="0">
                <a:solidFill>
                  <a:srgbClr val="003399"/>
                </a:solidFill>
                <a:latin typeface="+mj-lt"/>
              </a:rPr>
              <a:t> 基本语句</a:t>
            </a:r>
            <a:endParaRPr lang="zh-CN" altLang="en-US" sz="36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线性表练习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3400" y="2438400"/>
            <a:ext cx="5105400" cy="889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600" dirty="0" smtClean="0">
                <a:solidFill>
                  <a:srgbClr val="003399"/>
                </a:solidFill>
                <a:latin typeface="+mj-lt"/>
              </a:rPr>
              <a:t> 应用实例</a:t>
            </a:r>
            <a:endParaRPr lang="zh-CN" altLang="en-US" sz="3600" dirty="0">
              <a:solidFill>
                <a:srgbClr val="0033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9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685800"/>
          </a:xfrm>
          <a:noFill/>
          <a:ln/>
        </p:spPr>
        <p:txBody>
          <a:bodyPr/>
          <a:lstStyle/>
          <a:p>
            <a:pPr>
              <a:buSzPct val="75000"/>
              <a:buFont typeface="Wingdings" pitchFamily="2" charset="2"/>
              <a:buChar char="p"/>
            </a:pPr>
            <a:r>
              <a:rPr lang="zh-CN" altLang="en-US" dirty="0" smtClean="0">
                <a:ea typeface="黑体" pitchFamily="2" charset="-122"/>
              </a:rPr>
              <a:t>多项式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(x) = 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 +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 + … +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endParaRPr lang="en-US" altLang="zh-CN" baseline="30000" dirty="0" smtClean="0"/>
          </a:p>
        </p:txBody>
      </p:sp>
      <p:sp>
        <p:nvSpPr>
          <p:cNvPr id="7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905000"/>
            <a:ext cx="838725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可以用一个线性表 </a:t>
            </a:r>
            <a:r>
              <a:rPr lang="en-US" altLang="zh-CN" sz="3200" kern="0" dirty="0" smtClean="0"/>
              <a:t>P=(p</a:t>
            </a:r>
            <a:r>
              <a:rPr lang="en-US" altLang="zh-CN" sz="3200" kern="0" baseline="-25000" dirty="0" smtClean="0"/>
              <a:t>0</a:t>
            </a:r>
            <a:r>
              <a:rPr lang="en-US" altLang="zh-CN" sz="3200" kern="0" dirty="0" smtClean="0"/>
              <a:t>, p</a:t>
            </a:r>
            <a:r>
              <a:rPr lang="en-US" altLang="zh-CN" sz="3200" kern="0" baseline="-25000" dirty="0" smtClean="0"/>
              <a:t>1</a:t>
            </a:r>
            <a:r>
              <a:rPr lang="en-US" altLang="zh-CN" sz="3200" kern="0" dirty="0" smtClean="0"/>
              <a:t>, …, </a:t>
            </a:r>
            <a:r>
              <a:rPr lang="en-US" altLang="zh-CN" sz="3200" kern="0" dirty="0" err="1" smtClean="0"/>
              <a:t>p</a:t>
            </a:r>
            <a:r>
              <a:rPr lang="en-US" altLang="zh-CN" sz="3200" kern="0" baseline="-25000" dirty="0" err="1" smtClean="0"/>
              <a:t>n</a:t>
            </a:r>
            <a:r>
              <a:rPr lang="en-US" altLang="zh-CN" sz="3200" kern="0" dirty="0" smtClean="0"/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来表示</a:t>
            </a:r>
            <a:r>
              <a:rPr lang="en-US" altLang="zh-CN" sz="3200" kern="0" dirty="0" smtClean="0">
                <a:latin typeface="+mn-lt"/>
              </a:rPr>
              <a:t>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8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2590800"/>
            <a:ext cx="838725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Wingdings" pitchFamily="2" charset="2"/>
              </a:rPr>
              <a:t>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空间代价：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(n)</a:t>
            </a:r>
          </a:p>
        </p:txBody>
      </p:sp>
      <p:sp>
        <p:nvSpPr>
          <p:cNvPr id="9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37338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但是，如</a:t>
            </a:r>
            <a:r>
              <a:rPr lang="en-US" altLang="zh-CN" sz="3200" dirty="0" smtClean="0"/>
              <a:t>S(x</a:t>
            </a:r>
            <a:r>
              <a:rPr lang="en-US" altLang="zh-CN" sz="3200" dirty="0"/>
              <a:t>) = 1 + 3x</a:t>
            </a:r>
            <a:r>
              <a:rPr lang="en-US" altLang="zh-CN" sz="3200" baseline="30000" dirty="0"/>
              <a:t>10000</a:t>
            </a:r>
            <a:r>
              <a:rPr lang="en-US" altLang="zh-CN" sz="3200" dirty="0"/>
              <a:t> – 2x</a:t>
            </a:r>
            <a:r>
              <a:rPr lang="en-US" altLang="zh-CN" sz="3200" baseline="30000" dirty="0"/>
              <a:t>20000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多项式</a:t>
            </a:r>
            <a:r>
              <a:rPr lang="en-US" altLang="zh-CN" sz="3200" dirty="0" smtClean="0"/>
              <a:t>? </a:t>
            </a:r>
            <a:endParaRPr lang="en-US" altLang="zh-CN" sz="3200" dirty="0"/>
          </a:p>
        </p:txBody>
      </p:sp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线性表用于多项式加法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线性表用于多项式加法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9906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2850A0"/>
                </a:solidFill>
              </a:rPr>
              <a:t> 仅考虑多项式中的非零项：</a:t>
            </a:r>
            <a:endParaRPr lang="zh-CN" altLang="en-US" sz="3200" dirty="0">
              <a:solidFill>
                <a:srgbClr val="2850A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4400" dirty="0" smtClean="0"/>
              <a:t>   </a:t>
            </a: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n</a:t>
            </a:r>
            <a:r>
              <a:rPr lang="en-US" altLang="zh-CN" sz="4000" dirty="0" smtClean="0"/>
              <a:t>(x</a:t>
            </a:r>
            <a:r>
              <a:rPr lang="en-US" altLang="zh-CN" sz="4000" dirty="0"/>
              <a:t>) = p</a:t>
            </a:r>
            <a:r>
              <a:rPr lang="en-US" altLang="zh-CN" sz="4000" baseline="-25000" dirty="0"/>
              <a:t>1</a:t>
            </a:r>
            <a:r>
              <a:rPr lang="en-US" altLang="zh-CN" sz="4000" dirty="0"/>
              <a:t>x</a:t>
            </a:r>
            <a:r>
              <a:rPr lang="en-US" altLang="zh-CN" sz="4000" baseline="30000" dirty="0"/>
              <a:t>e1</a:t>
            </a:r>
            <a:r>
              <a:rPr lang="en-US" altLang="zh-CN" sz="4000" dirty="0"/>
              <a:t> + p</a:t>
            </a:r>
            <a:r>
              <a:rPr lang="en-US" altLang="zh-CN" sz="4000" baseline="-25000" dirty="0"/>
              <a:t>2</a:t>
            </a:r>
            <a:r>
              <a:rPr lang="en-US" altLang="zh-CN" sz="4000" dirty="0"/>
              <a:t>x</a:t>
            </a:r>
            <a:r>
              <a:rPr lang="en-US" altLang="zh-CN" sz="4000" baseline="30000" dirty="0"/>
              <a:t>e2</a:t>
            </a:r>
            <a:r>
              <a:rPr lang="en-US" altLang="zh-CN" sz="4000" dirty="0"/>
              <a:t> + </a:t>
            </a:r>
            <a:r>
              <a:rPr lang="en-US" altLang="zh-CN" sz="4000" dirty="0" smtClean="0"/>
              <a:t>… + </a:t>
            </a: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m</a:t>
            </a:r>
            <a:r>
              <a:rPr lang="en-US" altLang="zh-CN" sz="4000" dirty="0" err="1" smtClean="0"/>
              <a:t>x</a:t>
            </a:r>
            <a:r>
              <a:rPr lang="en-US" altLang="zh-CN" sz="4000" baseline="30000" dirty="0" err="1" smtClean="0"/>
              <a:t>em</a:t>
            </a:r>
            <a:endParaRPr lang="en-US" altLang="zh-CN" sz="4000" baseline="30000" dirty="0"/>
          </a:p>
        </p:txBody>
      </p:sp>
      <p:sp>
        <p:nvSpPr>
          <p:cNvPr id="14" name="下箭头 13"/>
          <p:cNvSpPr/>
          <p:nvPr/>
        </p:nvSpPr>
        <p:spPr bwMode="auto">
          <a:xfrm>
            <a:off x="4419600" y="3657600"/>
            <a:ext cx="533400" cy="533400"/>
          </a:xfrm>
          <a:prstGeom prst="downArrow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8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04888" y="4267201"/>
            <a:ext cx="8139112" cy="6857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线性表结点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: {p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lang="en-US" altLang="zh-CN" sz="3200" kern="0" dirty="0" smtClean="0">
                <a:latin typeface="+mn-lt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{p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</a:t>
            </a:r>
            <a:r>
              <a:rPr lang="en-US" altLang="zh-CN" sz="3200" kern="0" dirty="0" smtClean="0">
                <a:latin typeface="+mn-lt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…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{p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</a:t>
            </a:r>
            <a:r>
              <a:rPr kumimoji="0" lang="en-US" altLang="zh-CN" sz="32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</a:t>
            </a:r>
            <a:r>
              <a:rPr lang="en-US" altLang="zh-CN" sz="3200" kern="0" dirty="0" smtClean="0">
                <a:latin typeface="+mn-lt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6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23622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None/>
            </a:pPr>
            <a:r>
              <a:rPr lang="zh-CN" altLang="en-US" sz="3200" dirty="0" smtClean="0"/>
              <a:t>    其中</a:t>
            </a:r>
            <a:r>
              <a:rPr lang="zh-CN" altLang="en-US" sz="3200" dirty="0"/>
              <a:t>：</a:t>
            </a:r>
            <a:r>
              <a:rPr lang="en-US" altLang="zh-CN" sz="3200" dirty="0">
                <a:solidFill>
                  <a:srgbClr val="003399"/>
                </a:solidFill>
              </a:rPr>
              <a:t>p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是非</a:t>
            </a:r>
            <a:r>
              <a:rPr lang="zh-CN" altLang="en-US" sz="3200" dirty="0">
                <a:solidFill>
                  <a:srgbClr val="003399"/>
                </a:solidFill>
              </a:rPr>
              <a:t>零系数，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zh-CN" altLang="en-US" sz="3200" dirty="0"/>
              <a:t>           </a:t>
            </a:r>
            <a:r>
              <a:rPr lang="zh-CN" altLang="en-US" sz="3200" dirty="0" smtClean="0"/>
              <a:t>   指数 </a:t>
            </a:r>
            <a:r>
              <a:rPr lang="en-US" altLang="zh-CN" sz="3200" dirty="0"/>
              <a:t>0≤ e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&lt; e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&lt; </a:t>
            </a:r>
            <a:r>
              <a:rPr lang="en-US" altLang="zh-CN" sz="3200" dirty="0" smtClean="0"/>
              <a:t>… </a:t>
            </a:r>
            <a:r>
              <a:rPr lang="en-US" altLang="zh-CN" sz="3200" dirty="0"/>
              <a:t>&lt; </a:t>
            </a:r>
            <a:r>
              <a:rPr lang="en-US" altLang="zh-CN" sz="3200" dirty="0" err="1"/>
              <a:t>e</a:t>
            </a:r>
            <a:r>
              <a:rPr lang="en-US" altLang="zh-CN" sz="3200" baseline="-25000" dirty="0" err="1"/>
              <a:t>m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&lt;= </a:t>
            </a:r>
            <a:r>
              <a:rPr lang="en-US" altLang="zh-CN" sz="3200" dirty="0"/>
              <a:t>n</a:t>
            </a:r>
          </a:p>
        </p:txBody>
      </p:sp>
      <p:sp>
        <p:nvSpPr>
          <p:cNvPr id="17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90600" y="4953000"/>
            <a:ext cx="8152761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Wingdings" pitchFamily="2" charset="2"/>
              </a:rPr>
              <a:t>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空间代价：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线性表用于多项式加法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9906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仅考虑多项式中的非零项：</a:t>
            </a:r>
            <a:endParaRPr lang="en-US" altLang="zh-CN" sz="4000" baseline="30000" dirty="0"/>
          </a:p>
        </p:txBody>
      </p:sp>
      <p:sp>
        <p:nvSpPr>
          <p:cNvPr id="9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33488" y="1600200"/>
            <a:ext cx="79245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4400" dirty="0" smtClean="0"/>
              <a:t>P</a:t>
            </a:r>
            <a:r>
              <a:rPr lang="en-US" altLang="zh-CN" sz="4400" baseline="-25000" dirty="0" smtClean="0"/>
              <a:t>900</a:t>
            </a:r>
            <a:r>
              <a:rPr lang="en-US" altLang="zh-CN" sz="4400" dirty="0" smtClean="0"/>
              <a:t>(x</a:t>
            </a:r>
            <a:r>
              <a:rPr lang="en-US" altLang="zh-CN" sz="4400" dirty="0"/>
              <a:t>) = 7x</a:t>
            </a:r>
            <a:r>
              <a:rPr lang="en-US" altLang="zh-CN" sz="4400" baseline="30000" dirty="0"/>
              <a:t>3</a:t>
            </a:r>
            <a:r>
              <a:rPr lang="en-US" altLang="zh-CN" sz="4400" dirty="0"/>
              <a:t> - 2x</a:t>
            </a:r>
            <a:r>
              <a:rPr lang="en-US" altLang="zh-CN" sz="4400" baseline="30000" dirty="0"/>
              <a:t>12</a:t>
            </a:r>
            <a:r>
              <a:rPr lang="en-US" altLang="zh-CN" sz="4400" dirty="0"/>
              <a:t> - </a:t>
            </a:r>
            <a:r>
              <a:rPr lang="en-US" altLang="zh-CN" sz="4400" dirty="0" smtClean="0"/>
              <a:t>8x</a:t>
            </a:r>
            <a:r>
              <a:rPr lang="en-US" altLang="zh-CN" sz="4400" baseline="30000" dirty="0" smtClean="0"/>
              <a:t>900</a:t>
            </a:r>
            <a:endParaRPr lang="en-US" altLang="zh-CN" sz="4400" baseline="30000" dirty="0"/>
          </a:p>
        </p:txBody>
      </p:sp>
      <p:sp>
        <p:nvSpPr>
          <p:cNvPr id="10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371600" y="2590800"/>
            <a:ext cx="6386512" cy="6858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线性表 </a:t>
            </a:r>
            <a:r>
              <a:rPr lang="en-US" altLang="zh-CN" sz="3200" dirty="0">
                <a:solidFill>
                  <a:srgbClr val="C00000"/>
                </a:solidFill>
              </a:rPr>
              <a:t>(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{7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3}</a:t>
            </a:r>
            <a:r>
              <a:rPr lang="en-US" altLang="zh-CN" sz="3200" dirty="0" smtClean="0">
                <a:solidFill>
                  <a:srgbClr val="C00000"/>
                </a:solidFill>
              </a:rPr>
              <a:t>,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2, </a:t>
            </a:r>
            <a:r>
              <a:rPr lang="en-US" altLang="zh-CN" sz="3200" dirty="0" smtClean="0"/>
              <a:t>12}</a:t>
            </a:r>
            <a:r>
              <a:rPr lang="en-US" altLang="zh-CN" sz="3200" dirty="0" smtClean="0">
                <a:solidFill>
                  <a:srgbClr val="C00000"/>
                </a:solidFill>
              </a:rPr>
              <a:t>,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8, </a:t>
            </a:r>
            <a:r>
              <a:rPr lang="en-US" altLang="zh-CN" sz="3200" dirty="0" smtClean="0"/>
              <a:t>900} </a:t>
            </a:r>
            <a:r>
              <a:rPr lang="en-US" altLang="zh-CN" sz="3200" dirty="0" smtClean="0">
                <a:solidFill>
                  <a:srgbClr val="C00000"/>
                </a:solidFill>
              </a:rPr>
              <a:t>)</a:t>
            </a:r>
            <a:endParaRPr lang="en-US" altLang="zh-CN" sz="3200" baseline="30000" dirty="0">
              <a:solidFill>
                <a:srgbClr val="C00000"/>
              </a:solidFill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4267200" y="2286000"/>
            <a:ext cx="533400" cy="432000"/>
          </a:xfrm>
          <a:prstGeom prst="downArrow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1371600" y="3429000"/>
            <a:ext cx="6400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lang="en-US" altLang="zh-CN" sz="3200" kern="0" dirty="0" err="1" smtClean="0">
                <a:latin typeface="+mn-lt"/>
              </a:rPr>
              <a:t>cof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 smtClean="0">
                <a:solidFill>
                  <a:srgbClr val="038325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38325"/>
                </a:solidFill>
              </a:rPr>
              <a:t>系数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38325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err="1" smtClean="0">
                <a:latin typeface="+mn-lt"/>
              </a:rPr>
              <a:t>DataType</a:t>
            </a:r>
            <a:r>
              <a:rPr lang="en-US" altLang="zh-CN" sz="3200" kern="0" dirty="0" smtClean="0">
                <a:latin typeface="+mn-lt"/>
              </a:rPr>
              <a:t> exp;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38325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link;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8325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指针域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38325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线性表用于多项式加法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76312" y="1143000"/>
            <a:ext cx="7481888" cy="9906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400" baseline="-30000" dirty="0">
                <a:latin typeface="Times New Roman" pitchFamily="18" charset="0"/>
                <a:ea typeface="宋体" pitchFamily="2" charset="-122"/>
              </a:rPr>
              <a:t>17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(x)=</a:t>
            </a: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8+3x+9x</a:t>
            </a:r>
            <a:r>
              <a:rPr lang="en-US" altLang="zh-CN" sz="4400" baseline="30000" dirty="0" smtClean="0"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+5x</a:t>
            </a:r>
            <a:r>
              <a:rPr lang="en-US" altLang="zh-CN" sz="4400" baseline="30000" dirty="0" smtClean="0">
                <a:latin typeface="Times New Roman" pitchFamily="18" charset="0"/>
                <a:ea typeface="宋体" pitchFamily="2" charset="-122"/>
              </a:rPr>
              <a:t>17</a:t>
            </a: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+6x</a:t>
            </a:r>
            <a:r>
              <a:rPr lang="en-US" altLang="zh-CN" sz="4400" baseline="30000" dirty="0" smtClean="0">
                <a:latin typeface="Times New Roman" pitchFamily="18" charset="0"/>
                <a:ea typeface="宋体" pitchFamily="2" charset="-122"/>
              </a:rPr>
              <a:t>19</a:t>
            </a:r>
            <a:endParaRPr lang="en-US" altLang="zh-CN" sz="4400" baseline="30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23"/>
          <p:cNvSpPr>
            <a:spLocks noChangeArrowheads="1"/>
          </p:cNvSpPr>
          <p:nvPr/>
        </p:nvSpPr>
        <p:spPr bwMode="auto">
          <a:xfrm>
            <a:off x="2133600" y="2194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24"/>
          <p:cNvSpPr>
            <a:spLocks noChangeArrowheads="1"/>
          </p:cNvSpPr>
          <p:nvPr/>
        </p:nvSpPr>
        <p:spPr bwMode="auto">
          <a:xfrm>
            <a:off x="1219200" y="21942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Text Box 138"/>
          <p:cNvSpPr txBox="1">
            <a:spLocks noChangeArrowheads="1"/>
          </p:cNvSpPr>
          <p:nvPr/>
        </p:nvSpPr>
        <p:spPr bwMode="auto">
          <a:xfrm>
            <a:off x="457200" y="2127563"/>
            <a:ext cx="6096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838200" y="2503801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2" idx="1"/>
          </p:cNvCxnSpPr>
          <p:nvPr/>
        </p:nvCxnSpPr>
        <p:spPr bwMode="auto">
          <a:xfrm>
            <a:off x="2362200" y="25109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4"/>
          <p:cNvSpPr>
            <a:spLocks noChangeArrowheads="1"/>
          </p:cNvSpPr>
          <p:nvPr/>
        </p:nvSpPr>
        <p:spPr bwMode="auto">
          <a:xfrm>
            <a:off x="1752600" y="21929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123"/>
          <p:cNvSpPr>
            <a:spLocks noChangeArrowheads="1"/>
          </p:cNvSpPr>
          <p:nvPr/>
        </p:nvSpPr>
        <p:spPr bwMode="auto">
          <a:xfrm>
            <a:off x="3733800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124"/>
          <p:cNvSpPr>
            <a:spLocks noChangeArrowheads="1"/>
          </p:cNvSpPr>
          <p:nvPr/>
        </p:nvSpPr>
        <p:spPr bwMode="auto">
          <a:xfrm>
            <a:off x="28194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endCxn id="26" idx="1"/>
          </p:cNvCxnSpPr>
          <p:nvPr/>
        </p:nvCxnSpPr>
        <p:spPr bwMode="auto">
          <a:xfrm flipV="1">
            <a:off x="3962400" y="2512219"/>
            <a:ext cx="4572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124"/>
          <p:cNvSpPr>
            <a:spLocks noChangeArrowheads="1"/>
          </p:cNvSpPr>
          <p:nvPr/>
        </p:nvSpPr>
        <p:spPr bwMode="auto">
          <a:xfrm>
            <a:off x="33528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5" name="Rectangle 123"/>
          <p:cNvSpPr>
            <a:spLocks noChangeArrowheads="1"/>
          </p:cNvSpPr>
          <p:nvPr/>
        </p:nvSpPr>
        <p:spPr bwMode="auto">
          <a:xfrm>
            <a:off x="5334000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124"/>
          <p:cNvSpPr>
            <a:spLocks noChangeArrowheads="1"/>
          </p:cNvSpPr>
          <p:nvPr/>
        </p:nvSpPr>
        <p:spPr bwMode="auto">
          <a:xfrm>
            <a:off x="44196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562600" y="25217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124"/>
          <p:cNvSpPr>
            <a:spLocks noChangeArrowheads="1"/>
          </p:cNvSpPr>
          <p:nvPr/>
        </p:nvSpPr>
        <p:spPr bwMode="auto">
          <a:xfrm>
            <a:off x="49530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" name="Rectangle 123"/>
          <p:cNvSpPr>
            <a:spLocks noChangeArrowheads="1"/>
          </p:cNvSpPr>
          <p:nvPr/>
        </p:nvSpPr>
        <p:spPr bwMode="auto">
          <a:xfrm>
            <a:off x="6994525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124"/>
          <p:cNvSpPr>
            <a:spLocks noChangeArrowheads="1"/>
          </p:cNvSpPr>
          <p:nvPr/>
        </p:nvSpPr>
        <p:spPr bwMode="auto">
          <a:xfrm>
            <a:off x="60198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124"/>
          <p:cNvSpPr>
            <a:spLocks noChangeArrowheads="1"/>
          </p:cNvSpPr>
          <p:nvPr/>
        </p:nvSpPr>
        <p:spPr bwMode="auto">
          <a:xfrm>
            <a:off x="65532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2" name="Rectangle 123"/>
          <p:cNvSpPr>
            <a:spLocks noChangeArrowheads="1"/>
          </p:cNvSpPr>
          <p:nvPr/>
        </p:nvSpPr>
        <p:spPr bwMode="auto">
          <a:xfrm>
            <a:off x="2667000" y="40290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124"/>
          <p:cNvSpPr>
            <a:spLocks noChangeArrowheads="1"/>
          </p:cNvSpPr>
          <p:nvPr/>
        </p:nvSpPr>
        <p:spPr bwMode="auto">
          <a:xfrm>
            <a:off x="1752600" y="402907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4" name="Text Box 138"/>
          <p:cNvSpPr txBox="1">
            <a:spLocks noChangeArrowheads="1"/>
          </p:cNvSpPr>
          <p:nvPr/>
        </p:nvSpPr>
        <p:spPr bwMode="auto">
          <a:xfrm>
            <a:off x="990600" y="3962400"/>
            <a:ext cx="609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1371600" y="4338638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endCxn id="39" idx="1"/>
          </p:cNvCxnSpPr>
          <p:nvPr/>
        </p:nvCxnSpPr>
        <p:spPr bwMode="auto">
          <a:xfrm>
            <a:off x="2971800" y="4345780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24"/>
          <p:cNvSpPr>
            <a:spLocks noChangeArrowheads="1"/>
          </p:cNvSpPr>
          <p:nvPr/>
        </p:nvSpPr>
        <p:spPr bwMode="auto">
          <a:xfrm>
            <a:off x="2286000" y="4027800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Rectangle 123"/>
          <p:cNvSpPr>
            <a:spLocks noChangeArrowheads="1"/>
          </p:cNvSpPr>
          <p:nvPr/>
        </p:nvSpPr>
        <p:spPr bwMode="auto">
          <a:xfrm>
            <a:off x="4343400" y="40398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124"/>
          <p:cNvSpPr>
            <a:spLocks noChangeArrowheads="1"/>
          </p:cNvSpPr>
          <p:nvPr/>
        </p:nvSpPr>
        <p:spPr bwMode="auto">
          <a:xfrm>
            <a:off x="3429000" y="403987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Rectangle 124"/>
          <p:cNvSpPr>
            <a:spLocks noChangeArrowheads="1"/>
          </p:cNvSpPr>
          <p:nvPr/>
        </p:nvSpPr>
        <p:spPr bwMode="auto">
          <a:xfrm>
            <a:off x="3962400" y="4038600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4648200" y="4356580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123"/>
          <p:cNvSpPr>
            <a:spLocks noChangeArrowheads="1"/>
          </p:cNvSpPr>
          <p:nvPr/>
        </p:nvSpPr>
        <p:spPr bwMode="auto">
          <a:xfrm>
            <a:off x="6080125" y="40398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124"/>
          <p:cNvSpPr>
            <a:spLocks noChangeArrowheads="1"/>
          </p:cNvSpPr>
          <p:nvPr/>
        </p:nvSpPr>
        <p:spPr bwMode="auto">
          <a:xfrm>
            <a:off x="5105400" y="4039875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-9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5638800" y="4038600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976312" y="2971800"/>
            <a:ext cx="7481888" cy="102076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4400" baseline="-30000" dirty="0" smtClean="0"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(x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)=8x+14x</a:t>
            </a:r>
            <a:r>
              <a:rPr lang="en-US" altLang="zh-CN" sz="4400" baseline="300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-9x</a:t>
            </a:r>
            <a:r>
              <a:rPr lang="en-US" altLang="zh-CN" sz="4400" baseline="30000" dirty="0"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7162800" y="25217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123"/>
          <p:cNvSpPr>
            <a:spLocks noChangeArrowheads="1"/>
          </p:cNvSpPr>
          <p:nvPr/>
        </p:nvSpPr>
        <p:spPr bwMode="auto">
          <a:xfrm>
            <a:off x="8594725" y="2205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4"/>
          <p:cNvSpPr>
            <a:spLocks noChangeArrowheads="1"/>
          </p:cNvSpPr>
          <p:nvPr/>
        </p:nvSpPr>
        <p:spPr bwMode="auto">
          <a:xfrm>
            <a:off x="7620000" y="22050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124"/>
          <p:cNvSpPr>
            <a:spLocks noChangeArrowheads="1"/>
          </p:cNvSpPr>
          <p:nvPr/>
        </p:nvSpPr>
        <p:spPr bwMode="auto">
          <a:xfrm>
            <a:off x="8153400" y="22037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23"/>
          <p:cNvSpPr>
            <a:spLocks noChangeArrowheads="1"/>
          </p:cNvSpPr>
          <p:nvPr/>
        </p:nvSpPr>
        <p:spPr bwMode="auto">
          <a:xfrm>
            <a:off x="2133600" y="9494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124"/>
          <p:cNvSpPr>
            <a:spLocks noChangeArrowheads="1"/>
          </p:cNvSpPr>
          <p:nvPr/>
        </p:nvSpPr>
        <p:spPr bwMode="auto">
          <a:xfrm>
            <a:off x="1219200" y="9494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Text Box 138"/>
          <p:cNvSpPr txBox="1">
            <a:spLocks noChangeArrowheads="1"/>
          </p:cNvSpPr>
          <p:nvPr/>
        </p:nvSpPr>
        <p:spPr bwMode="auto">
          <a:xfrm>
            <a:off x="457200" y="882788"/>
            <a:ext cx="60960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838200" y="1259026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>
            <a:endCxn id="53" idx="1"/>
          </p:cNvCxnSpPr>
          <p:nvPr/>
        </p:nvCxnSpPr>
        <p:spPr bwMode="auto">
          <a:xfrm>
            <a:off x="2362200" y="1266168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124"/>
          <p:cNvSpPr>
            <a:spLocks noChangeArrowheads="1"/>
          </p:cNvSpPr>
          <p:nvPr/>
        </p:nvSpPr>
        <p:spPr bwMode="auto">
          <a:xfrm>
            <a:off x="1752600" y="9481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2" name="Rectangle 123"/>
          <p:cNvSpPr>
            <a:spLocks noChangeArrowheads="1"/>
          </p:cNvSpPr>
          <p:nvPr/>
        </p:nvSpPr>
        <p:spPr bwMode="auto">
          <a:xfrm>
            <a:off x="3733800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28194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4" name="直接箭头连接符 53"/>
          <p:cNvCxnSpPr>
            <a:endCxn id="57" idx="1"/>
          </p:cNvCxnSpPr>
          <p:nvPr/>
        </p:nvCxnSpPr>
        <p:spPr bwMode="auto">
          <a:xfrm flipV="1">
            <a:off x="3962400" y="1267444"/>
            <a:ext cx="457200" cy="952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124"/>
          <p:cNvSpPr>
            <a:spLocks noChangeArrowheads="1"/>
          </p:cNvSpPr>
          <p:nvPr/>
        </p:nvSpPr>
        <p:spPr bwMode="auto">
          <a:xfrm>
            <a:off x="33528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123"/>
          <p:cNvSpPr>
            <a:spLocks noChangeArrowheads="1"/>
          </p:cNvSpPr>
          <p:nvPr/>
        </p:nvSpPr>
        <p:spPr bwMode="auto">
          <a:xfrm>
            <a:off x="5334000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124"/>
          <p:cNvSpPr>
            <a:spLocks noChangeArrowheads="1"/>
          </p:cNvSpPr>
          <p:nvPr/>
        </p:nvSpPr>
        <p:spPr bwMode="auto">
          <a:xfrm>
            <a:off x="44196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5562600" y="1276968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124"/>
          <p:cNvSpPr>
            <a:spLocks noChangeArrowheads="1"/>
          </p:cNvSpPr>
          <p:nvPr/>
        </p:nvSpPr>
        <p:spPr bwMode="auto">
          <a:xfrm>
            <a:off x="49530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123"/>
          <p:cNvSpPr>
            <a:spLocks noChangeArrowheads="1"/>
          </p:cNvSpPr>
          <p:nvPr/>
        </p:nvSpPr>
        <p:spPr bwMode="auto">
          <a:xfrm>
            <a:off x="6994525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124"/>
          <p:cNvSpPr>
            <a:spLocks noChangeArrowheads="1"/>
          </p:cNvSpPr>
          <p:nvPr/>
        </p:nvSpPr>
        <p:spPr bwMode="auto">
          <a:xfrm>
            <a:off x="60198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Rectangle 124"/>
          <p:cNvSpPr>
            <a:spLocks noChangeArrowheads="1"/>
          </p:cNvSpPr>
          <p:nvPr/>
        </p:nvSpPr>
        <p:spPr bwMode="auto">
          <a:xfrm>
            <a:off x="65532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123"/>
          <p:cNvSpPr>
            <a:spLocks noChangeArrowheads="1"/>
          </p:cNvSpPr>
          <p:nvPr/>
        </p:nvSpPr>
        <p:spPr bwMode="auto">
          <a:xfrm>
            <a:off x="2667000" y="194958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124"/>
          <p:cNvSpPr>
            <a:spLocks noChangeArrowheads="1"/>
          </p:cNvSpPr>
          <p:nvPr/>
        </p:nvSpPr>
        <p:spPr bwMode="auto">
          <a:xfrm>
            <a:off x="1752600" y="1949587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5" name="Text Box 138"/>
          <p:cNvSpPr txBox="1">
            <a:spLocks noChangeArrowheads="1"/>
          </p:cNvSpPr>
          <p:nvPr/>
        </p:nvSpPr>
        <p:spPr bwMode="auto">
          <a:xfrm>
            <a:off x="990600" y="1882912"/>
            <a:ext cx="6096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6" name="直接箭头连接符 65"/>
          <p:cNvCxnSpPr/>
          <p:nvPr/>
        </p:nvCxnSpPr>
        <p:spPr bwMode="auto">
          <a:xfrm flipV="1">
            <a:off x="1371600" y="2259150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endCxn id="70" idx="1"/>
          </p:cNvCxnSpPr>
          <p:nvPr/>
        </p:nvCxnSpPr>
        <p:spPr bwMode="auto">
          <a:xfrm>
            <a:off x="2971800" y="2266292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124"/>
          <p:cNvSpPr>
            <a:spLocks noChangeArrowheads="1"/>
          </p:cNvSpPr>
          <p:nvPr/>
        </p:nvSpPr>
        <p:spPr bwMode="auto">
          <a:xfrm>
            <a:off x="2286000" y="1948312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9" name="Rectangle 123"/>
          <p:cNvSpPr>
            <a:spLocks noChangeArrowheads="1"/>
          </p:cNvSpPr>
          <p:nvPr/>
        </p:nvSpPr>
        <p:spPr bwMode="auto">
          <a:xfrm>
            <a:off x="4343400" y="196038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124"/>
          <p:cNvSpPr>
            <a:spLocks noChangeArrowheads="1"/>
          </p:cNvSpPr>
          <p:nvPr/>
        </p:nvSpPr>
        <p:spPr bwMode="auto">
          <a:xfrm>
            <a:off x="3429000" y="1960387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1" name="Rectangle 124"/>
          <p:cNvSpPr>
            <a:spLocks noChangeArrowheads="1"/>
          </p:cNvSpPr>
          <p:nvPr/>
        </p:nvSpPr>
        <p:spPr bwMode="auto">
          <a:xfrm>
            <a:off x="3962400" y="1959112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4648200" y="2277092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123"/>
          <p:cNvSpPr>
            <a:spLocks noChangeArrowheads="1"/>
          </p:cNvSpPr>
          <p:nvPr/>
        </p:nvSpPr>
        <p:spPr bwMode="auto">
          <a:xfrm>
            <a:off x="6080125" y="196038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Rectangle 124"/>
          <p:cNvSpPr>
            <a:spLocks noChangeArrowheads="1"/>
          </p:cNvSpPr>
          <p:nvPr/>
        </p:nvSpPr>
        <p:spPr bwMode="auto">
          <a:xfrm>
            <a:off x="5105400" y="1960387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-9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5" name="Rectangle 124"/>
          <p:cNvSpPr>
            <a:spLocks noChangeArrowheads="1"/>
          </p:cNvSpPr>
          <p:nvPr/>
        </p:nvSpPr>
        <p:spPr bwMode="auto">
          <a:xfrm>
            <a:off x="5638800" y="1959112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Rectangle 123"/>
          <p:cNvSpPr>
            <a:spLocks noChangeArrowheads="1"/>
          </p:cNvSpPr>
          <p:nvPr/>
        </p:nvSpPr>
        <p:spPr bwMode="auto">
          <a:xfrm>
            <a:off x="2057400" y="30163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124"/>
          <p:cNvSpPr>
            <a:spLocks noChangeArrowheads="1"/>
          </p:cNvSpPr>
          <p:nvPr/>
        </p:nvSpPr>
        <p:spPr bwMode="auto">
          <a:xfrm>
            <a:off x="1143000" y="30163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Text Box 138"/>
          <p:cNvSpPr txBox="1">
            <a:spLocks noChangeArrowheads="1"/>
          </p:cNvSpPr>
          <p:nvPr/>
        </p:nvSpPr>
        <p:spPr bwMode="auto">
          <a:xfrm>
            <a:off x="304800" y="2949714"/>
            <a:ext cx="16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762000" y="3325952"/>
            <a:ext cx="381000" cy="47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endCxn id="83" idx="1"/>
          </p:cNvCxnSpPr>
          <p:nvPr/>
        </p:nvCxnSpPr>
        <p:spPr bwMode="auto">
          <a:xfrm>
            <a:off x="2286000" y="3333094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124"/>
          <p:cNvSpPr>
            <a:spLocks noChangeArrowheads="1"/>
          </p:cNvSpPr>
          <p:nvPr/>
        </p:nvSpPr>
        <p:spPr bwMode="auto">
          <a:xfrm>
            <a:off x="1676400" y="3015114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2" name="Rectangle 123"/>
          <p:cNvSpPr>
            <a:spLocks noChangeArrowheads="1"/>
          </p:cNvSpPr>
          <p:nvPr/>
        </p:nvSpPr>
        <p:spPr bwMode="auto">
          <a:xfrm>
            <a:off x="3657600" y="302718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124"/>
          <p:cNvSpPr>
            <a:spLocks noChangeArrowheads="1"/>
          </p:cNvSpPr>
          <p:nvPr/>
        </p:nvSpPr>
        <p:spPr bwMode="auto">
          <a:xfrm>
            <a:off x="2743200" y="3027189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124"/>
          <p:cNvSpPr>
            <a:spLocks noChangeArrowheads="1"/>
          </p:cNvSpPr>
          <p:nvPr/>
        </p:nvSpPr>
        <p:spPr bwMode="auto">
          <a:xfrm>
            <a:off x="3276600" y="3025914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9" name="直接箭头连接符 88"/>
          <p:cNvCxnSpPr>
            <a:endCxn id="91" idx="1"/>
          </p:cNvCxnSpPr>
          <p:nvPr/>
        </p:nvCxnSpPr>
        <p:spPr bwMode="auto">
          <a:xfrm flipV="1">
            <a:off x="3886200" y="3350419"/>
            <a:ext cx="457200" cy="952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123"/>
          <p:cNvSpPr>
            <a:spLocks noChangeArrowheads="1"/>
          </p:cNvSpPr>
          <p:nvPr/>
        </p:nvSpPr>
        <p:spPr bwMode="auto">
          <a:xfrm>
            <a:off x="5257800" y="3043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124"/>
          <p:cNvSpPr>
            <a:spLocks noChangeArrowheads="1"/>
          </p:cNvSpPr>
          <p:nvPr/>
        </p:nvSpPr>
        <p:spPr bwMode="auto">
          <a:xfrm>
            <a:off x="4343400" y="30432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>
            <a:off x="5486400" y="3359943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Rectangle 124"/>
          <p:cNvSpPr>
            <a:spLocks noChangeArrowheads="1"/>
          </p:cNvSpPr>
          <p:nvPr/>
        </p:nvSpPr>
        <p:spPr bwMode="auto">
          <a:xfrm>
            <a:off x="4876800" y="30419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4" name="Rectangle 123"/>
          <p:cNvSpPr>
            <a:spLocks noChangeArrowheads="1"/>
          </p:cNvSpPr>
          <p:nvPr/>
        </p:nvSpPr>
        <p:spPr bwMode="auto">
          <a:xfrm>
            <a:off x="6918325" y="3043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Rectangle 124"/>
          <p:cNvSpPr>
            <a:spLocks noChangeArrowheads="1"/>
          </p:cNvSpPr>
          <p:nvPr/>
        </p:nvSpPr>
        <p:spPr bwMode="auto">
          <a:xfrm>
            <a:off x="5943600" y="3043238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" name="Rectangle 124"/>
          <p:cNvSpPr>
            <a:spLocks noChangeArrowheads="1"/>
          </p:cNvSpPr>
          <p:nvPr/>
        </p:nvSpPr>
        <p:spPr bwMode="auto">
          <a:xfrm>
            <a:off x="6477000" y="3041963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 bwMode="auto">
          <a:xfrm rot="16200000" flipV="1">
            <a:off x="1901825" y="2740023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1600200" y="256871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 bwMode="auto">
          <a:xfrm rot="16200000" flipV="1">
            <a:off x="1377950" y="1722576"/>
            <a:ext cx="314324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1066800" y="1578113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1" name="直接箭头连接符 100"/>
          <p:cNvCxnSpPr/>
          <p:nvPr/>
        </p:nvCxnSpPr>
        <p:spPr bwMode="auto">
          <a:xfrm rot="16200000" flipV="1">
            <a:off x="2982913" y="1717814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2667001" y="1568589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rot="16200000" flipV="1">
            <a:off x="4583113" y="1717813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4267201" y="1568588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rot="16200000" flipV="1">
            <a:off x="6259512" y="1717813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3832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5943600" y="1568588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pa</a:t>
            </a:r>
            <a:endParaRPr lang="zh-CN" altLang="zh-CN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16200000" flipV="1">
            <a:off x="3654425" y="2740024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3352800" y="2568714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16200000" flipV="1">
            <a:off x="5330825" y="2740024"/>
            <a:ext cx="304800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5029200" y="2568714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pb</a:t>
            </a:r>
            <a:endParaRPr lang="zh-CN" altLang="zh-CN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11" name="Text Box 136"/>
          <p:cNvSpPr txBox="1">
            <a:spLocks noChangeArrowheads="1"/>
          </p:cNvSpPr>
          <p:nvPr/>
        </p:nvSpPr>
        <p:spPr bwMode="auto">
          <a:xfrm>
            <a:off x="304800" y="3733800"/>
            <a:ext cx="8839200" cy="6258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dirty="0" smtClean="0">
                <a:latin typeface="+mj-lt"/>
              </a:rPr>
              <a:t>若</a:t>
            </a:r>
            <a:r>
              <a:rPr kumimoji="1" lang="en-US" altLang="zh-CN" sz="3000" dirty="0" smtClean="0">
                <a:latin typeface="+mj-lt"/>
              </a:rPr>
              <a:t>pa-</a:t>
            </a:r>
            <a:r>
              <a:rPr kumimoji="1" lang="en-US" altLang="zh-CN" sz="3000" dirty="0">
                <a:latin typeface="+mj-lt"/>
              </a:rPr>
              <a:t>&gt;exp </a:t>
            </a:r>
            <a:r>
              <a:rPr kumimoji="1" lang="en-US" altLang="zh-CN" sz="3000" dirty="0">
                <a:solidFill>
                  <a:srgbClr val="C00000"/>
                </a:solidFill>
                <a:latin typeface="+mj-lt"/>
              </a:rPr>
              <a:t>&lt;</a:t>
            </a:r>
            <a:r>
              <a:rPr kumimoji="1" lang="en-US" altLang="zh-CN" sz="3000" dirty="0">
                <a:latin typeface="+mj-lt"/>
              </a:rPr>
              <a:t> </a:t>
            </a:r>
            <a:r>
              <a:rPr kumimoji="1" lang="en-US" altLang="zh-CN" sz="3000" dirty="0" err="1">
                <a:latin typeface="+mj-lt"/>
              </a:rPr>
              <a:t>pb</a:t>
            </a:r>
            <a:r>
              <a:rPr kumimoji="1" lang="en-US" altLang="zh-CN" sz="3000" dirty="0">
                <a:latin typeface="+mj-lt"/>
              </a:rPr>
              <a:t>-&gt;</a:t>
            </a:r>
            <a:r>
              <a:rPr kumimoji="1" lang="en-US" altLang="zh-CN" sz="3000" dirty="0" smtClean="0">
                <a:latin typeface="+mj-lt"/>
              </a:rPr>
              <a:t>exp, </a:t>
            </a:r>
            <a:r>
              <a:rPr kumimoji="1" lang="zh-CN" altLang="en-US" sz="3000" dirty="0" smtClean="0">
                <a:latin typeface="+mj-lt"/>
              </a:rPr>
              <a:t>将</a:t>
            </a:r>
            <a:r>
              <a:rPr kumimoji="1" lang="en-US" altLang="zh-CN" sz="3000" dirty="0">
                <a:latin typeface="+mj-lt"/>
              </a:rPr>
              <a:t>pa</a:t>
            </a:r>
            <a:r>
              <a:rPr kumimoji="1" lang="zh-CN" altLang="en-US" sz="3000" dirty="0">
                <a:latin typeface="+mj-lt"/>
              </a:rPr>
              <a:t>插入</a:t>
            </a:r>
            <a:r>
              <a:rPr kumimoji="1" lang="en-US" altLang="zh-CN" sz="3000" dirty="0">
                <a:latin typeface="+mj-lt"/>
              </a:rPr>
              <a:t>C</a:t>
            </a:r>
            <a:r>
              <a:rPr kumimoji="1" lang="zh-CN" altLang="en-US" sz="3000" dirty="0">
                <a:latin typeface="+mj-lt"/>
              </a:rPr>
              <a:t>链的尾部</a:t>
            </a:r>
            <a:r>
              <a:rPr kumimoji="1" lang="zh-CN" altLang="en-US" sz="3000" dirty="0" smtClean="0">
                <a:latin typeface="+mj-lt"/>
              </a:rPr>
              <a:t>；</a:t>
            </a:r>
            <a:endParaRPr kumimoji="1" lang="zh-CN" altLang="en-US" sz="3000" dirty="0">
              <a:latin typeface="+mj-lt"/>
            </a:endParaRPr>
          </a:p>
        </p:txBody>
      </p:sp>
      <p:sp>
        <p:nvSpPr>
          <p:cNvPr id="85" name="Text Box 136"/>
          <p:cNvSpPr txBox="1">
            <a:spLocks noChangeArrowheads="1"/>
          </p:cNvSpPr>
          <p:nvPr/>
        </p:nvSpPr>
        <p:spPr bwMode="auto">
          <a:xfrm>
            <a:off x="304800" y="43434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+mj-lt"/>
              </a:rPr>
              <a:t>                  </a:t>
            </a:r>
            <a:r>
              <a:rPr kumimoji="1" lang="en-US" altLang="zh-CN" sz="3000" dirty="0" smtClean="0">
                <a:solidFill>
                  <a:srgbClr val="C00000"/>
                </a:solidFill>
                <a:latin typeface="+mj-lt"/>
              </a:rPr>
              <a:t>&gt;</a:t>
            </a:r>
            <a:r>
              <a:rPr kumimoji="1" lang="en-US" altLang="zh-CN" sz="3000" dirty="0" smtClean="0">
                <a:latin typeface="+mj-lt"/>
              </a:rPr>
              <a:t>             , </a:t>
            </a:r>
            <a:r>
              <a:rPr kumimoji="1" lang="zh-CN" altLang="en-US" sz="3000" dirty="0" smtClean="0">
                <a:latin typeface="+mj-lt"/>
              </a:rPr>
              <a:t>将</a:t>
            </a:r>
            <a:r>
              <a:rPr kumimoji="1" lang="en-US" altLang="zh-CN" sz="3000" dirty="0" err="1">
                <a:latin typeface="+mj-lt"/>
              </a:rPr>
              <a:t>pb</a:t>
            </a:r>
            <a:r>
              <a:rPr kumimoji="1" lang="zh-CN" altLang="en-US" sz="3000" dirty="0">
                <a:latin typeface="+mj-lt"/>
              </a:rPr>
              <a:t>插入</a:t>
            </a:r>
            <a:r>
              <a:rPr kumimoji="1" lang="en-US" altLang="zh-CN" sz="3000" dirty="0">
                <a:latin typeface="+mj-lt"/>
              </a:rPr>
              <a:t>C</a:t>
            </a:r>
            <a:r>
              <a:rPr kumimoji="1" lang="zh-CN" altLang="en-US" sz="3000" dirty="0">
                <a:latin typeface="+mj-lt"/>
              </a:rPr>
              <a:t>链的尾部</a:t>
            </a:r>
            <a:r>
              <a:rPr kumimoji="1" lang="zh-CN" altLang="en-US" sz="3000" dirty="0" smtClean="0">
                <a:latin typeface="+mj-lt"/>
              </a:rPr>
              <a:t>；</a:t>
            </a:r>
            <a:endParaRPr kumimoji="1" lang="zh-CN" altLang="en-US" sz="3000" dirty="0">
              <a:latin typeface="+mj-lt"/>
            </a:endParaRPr>
          </a:p>
        </p:txBody>
      </p:sp>
      <p:sp>
        <p:nvSpPr>
          <p:cNvPr id="86" name="Text Box 136"/>
          <p:cNvSpPr txBox="1">
            <a:spLocks noChangeArrowheads="1"/>
          </p:cNvSpPr>
          <p:nvPr/>
        </p:nvSpPr>
        <p:spPr bwMode="auto">
          <a:xfrm>
            <a:off x="304800" y="5026950"/>
            <a:ext cx="9144000" cy="114525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latin typeface="+mj-lt"/>
              </a:rPr>
              <a:t>                 </a:t>
            </a:r>
            <a:r>
              <a:rPr kumimoji="1" lang="en-US" altLang="zh-CN" sz="3000" dirty="0" smtClean="0">
                <a:solidFill>
                  <a:srgbClr val="C00000"/>
                </a:solidFill>
                <a:latin typeface="+mj-lt"/>
              </a:rPr>
              <a:t>==</a:t>
            </a:r>
            <a:r>
              <a:rPr kumimoji="1" lang="en-US" altLang="zh-CN" sz="3000" dirty="0" smtClean="0">
                <a:latin typeface="+mj-lt"/>
              </a:rPr>
              <a:t>            , </a:t>
            </a:r>
            <a:r>
              <a:rPr kumimoji="1" lang="zh-CN" altLang="en-US" sz="3000" dirty="0" smtClean="0">
                <a:latin typeface="+mj-lt"/>
              </a:rPr>
              <a:t>将</a:t>
            </a:r>
            <a:r>
              <a:rPr kumimoji="1" lang="en-US" altLang="zh-CN" sz="3000" dirty="0" smtClean="0">
                <a:latin typeface="+mj-lt"/>
              </a:rPr>
              <a:t>pa-</a:t>
            </a:r>
            <a:r>
              <a:rPr kumimoji="1" lang="en-US" altLang="zh-CN" sz="3000" dirty="0">
                <a:latin typeface="+mj-lt"/>
              </a:rPr>
              <a:t>&gt;</a:t>
            </a:r>
            <a:r>
              <a:rPr kumimoji="1" lang="en-US" altLang="zh-CN" sz="3000" dirty="0" err="1" smtClean="0">
                <a:latin typeface="+mj-lt"/>
              </a:rPr>
              <a:t>cof</a:t>
            </a:r>
            <a:r>
              <a:rPr kumimoji="1" lang="zh-CN" altLang="en-US" sz="3000" dirty="0">
                <a:latin typeface="+mj-lt"/>
              </a:rPr>
              <a:t>与</a:t>
            </a:r>
            <a:r>
              <a:rPr kumimoji="1" lang="en-US" altLang="zh-CN" sz="3000" dirty="0" err="1">
                <a:latin typeface="+mj-lt"/>
              </a:rPr>
              <a:t>pb</a:t>
            </a:r>
            <a:r>
              <a:rPr kumimoji="1" lang="en-US" altLang="zh-CN" sz="3000" dirty="0">
                <a:latin typeface="+mj-lt"/>
              </a:rPr>
              <a:t>-&gt;</a:t>
            </a:r>
            <a:r>
              <a:rPr kumimoji="1" lang="en-US" altLang="zh-CN" sz="3000" dirty="0" err="1" smtClean="0">
                <a:latin typeface="+mj-lt"/>
              </a:rPr>
              <a:t>cof</a:t>
            </a:r>
            <a:r>
              <a:rPr kumimoji="1" lang="zh-CN" altLang="en-US" sz="3000" dirty="0" smtClean="0">
                <a:latin typeface="+mj-lt"/>
              </a:rPr>
              <a:t>相加，</a:t>
            </a:r>
            <a:endParaRPr kumimoji="1" lang="en-US" altLang="zh-CN" sz="300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dirty="0" smtClean="0">
                <a:latin typeface="+mj-lt"/>
              </a:rPr>
              <a:t>若得到有效结点，插入</a:t>
            </a:r>
            <a:r>
              <a:rPr kumimoji="1" lang="en-US" altLang="zh-CN" sz="3000" dirty="0" smtClean="0">
                <a:latin typeface="+mj-lt"/>
              </a:rPr>
              <a:t>C</a:t>
            </a:r>
            <a:r>
              <a:rPr kumimoji="1" lang="zh-CN" altLang="en-US" sz="3000" dirty="0" smtClean="0">
                <a:latin typeface="+mj-lt"/>
              </a:rPr>
              <a:t>链的尾部；否则</a:t>
            </a:r>
            <a:r>
              <a:rPr kumimoji="1" lang="en-US" altLang="zh-CN" sz="3000" dirty="0" err="1" smtClean="0">
                <a:latin typeface="+mj-lt"/>
              </a:rPr>
              <a:t>pa,pb</a:t>
            </a:r>
            <a:r>
              <a:rPr kumimoji="1" lang="zh-CN" altLang="en-US" sz="3000" dirty="0" smtClean="0">
                <a:latin typeface="+mj-lt"/>
              </a:rPr>
              <a:t>后移。</a:t>
            </a:r>
            <a:endParaRPr kumimoji="1" lang="en-US" altLang="zh-CN" sz="3000" dirty="0" smtClean="0">
              <a:latin typeface="+mj-lt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7162800" y="1276968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123"/>
          <p:cNvSpPr>
            <a:spLocks noChangeArrowheads="1"/>
          </p:cNvSpPr>
          <p:nvPr/>
        </p:nvSpPr>
        <p:spPr bwMode="auto">
          <a:xfrm>
            <a:off x="8594725" y="9602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" name="Rectangle 124"/>
          <p:cNvSpPr>
            <a:spLocks noChangeArrowheads="1"/>
          </p:cNvSpPr>
          <p:nvPr/>
        </p:nvSpPr>
        <p:spPr bwMode="auto">
          <a:xfrm>
            <a:off x="7620000" y="960263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3" name="Rectangle 124"/>
          <p:cNvSpPr>
            <a:spLocks noChangeArrowheads="1"/>
          </p:cNvSpPr>
          <p:nvPr/>
        </p:nvSpPr>
        <p:spPr bwMode="auto">
          <a:xfrm>
            <a:off x="8153400" y="958988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7162800" y="3337857"/>
            <a:ext cx="457200" cy="127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123"/>
          <p:cNvSpPr>
            <a:spLocks noChangeArrowheads="1"/>
          </p:cNvSpPr>
          <p:nvPr/>
        </p:nvSpPr>
        <p:spPr bwMode="auto">
          <a:xfrm>
            <a:off x="8594725" y="302115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124"/>
          <p:cNvSpPr>
            <a:spLocks noChangeArrowheads="1"/>
          </p:cNvSpPr>
          <p:nvPr/>
        </p:nvSpPr>
        <p:spPr bwMode="auto">
          <a:xfrm>
            <a:off x="7620000" y="3021152"/>
            <a:ext cx="533400" cy="614362"/>
          </a:xfrm>
          <a:prstGeom prst="rect">
            <a:avLst/>
          </a:prstGeom>
          <a:solidFill>
            <a:srgbClr val="2850A0"/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8153400" y="3019877"/>
            <a:ext cx="533400" cy="614362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100" grpId="1" animBg="1"/>
      <p:bldP spid="102" grpId="0" animBg="1"/>
      <p:bldP spid="102" grpId="1" animBg="1"/>
      <p:bldP spid="104" grpId="0" animBg="1"/>
      <p:bldP spid="104" grpId="1" animBg="1"/>
      <p:bldP spid="106" grpId="0" animBg="1"/>
      <p:bldP spid="106" grpId="1" animBg="1"/>
      <p:bldP spid="108" grpId="0" animBg="1"/>
      <p:bldP spid="108" grpId="1" animBg="1"/>
      <p:bldP spid="110" grpId="0" animBg="1"/>
      <p:bldP spid="110" grpId="1" animBg="1"/>
      <p:bldP spid="111" grpId="0" animBg="1"/>
      <p:bldP spid="85" grpId="0" animBg="1"/>
      <p:bldP spid="86" grpId="0" animBg="1"/>
      <p:bldP spid="88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36"/>
          <p:cNvSpPr txBox="1">
            <a:spLocks noChangeArrowheads="1"/>
          </p:cNvSpPr>
          <p:nvPr/>
        </p:nvSpPr>
        <p:spPr bwMode="auto">
          <a:xfrm>
            <a:off x="457200" y="1292750"/>
            <a:ext cx="883403" cy="604781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2. </a:t>
            </a:r>
          </a:p>
        </p:txBody>
      </p:sp>
      <p:sp>
        <p:nvSpPr>
          <p:cNvPr id="47" name="Text Box 138"/>
          <p:cNvSpPr txBox="1">
            <a:spLocks noChangeArrowheads="1"/>
          </p:cNvSpPr>
          <p:nvPr/>
        </p:nvSpPr>
        <p:spPr bwMode="auto">
          <a:xfrm>
            <a:off x="457200" y="695438"/>
            <a:ext cx="8686800" cy="6047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1. </a:t>
            </a:r>
            <a:r>
              <a:rPr kumimoji="1" lang="zh-CN" altLang="en-US" sz="3000" dirty="0" smtClean="0"/>
              <a:t>建</a:t>
            </a:r>
            <a:r>
              <a:rPr kumimoji="1" lang="zh-CN" altLang="en-US" sz="3000" dirty="0"/>
              <a:t>空</a:t>
            </a:r>
            <a:r>
              <a:rPr kumimoji="1" lang="zh-CN" altLang="en-US" sz="3000" dirty="0" smtClean="0"/>
              <a:t>链表</a:t>
            </a:r>
            <a:r>
              <a:rPr kumimoji="1" lang="en-US" altLang="zh-CN" sz="3000" dirty="0" smtClean="0"/>
              <a:t>C</a:t>
            </a:r>
            <a:r>
              <a:rPr kumimoji="1" lang="zh-CN" altLang="en-US" sz="3000" dirty="0" smtClean="0"/>
              <a:t>；</a:t>
            </a:r>
            <a:r>
              <a:rPr kumimoji="1" lang="en-US" altLang="zh-CN" sz="3000" dirty="0" smtClean="0"/>
              <a:t>  pa, </a:t>
            </a:r>
            <a:r>
              <a:rPr kumimoji="1" lang="en-US" altLang="zh-CN" sz="3000" dirty="0" err="1" smtClean="0"/>
              <a:t>pb</a:t>
            </a:r>
            <a:r>
              <a:rPr kumimoji="1" lang="zh-CN" altLang="en-US" sz="3000" dirty="0" smtClean="0"/>
              <a:t>指向</a:t>
            </a:r>
            <a:r>
              <a:rPr kumimoji="1" lang="en-US" altLang="zh-CN" sz="3000" dirty="0" smtClean="0"/>
              <a:t>A, B</a:t>
            </a:r>
            <a:r>
              <a:rPr kumimoji="1" lang="zh-CN" altLang="en-US" sz="3000" dirty="0" smtClean="0"/>
              <a:t>链的第</a:t>
            </a:r>
            <a:r>
              <a:rPr kumimoji="1" lang="en-US" altLang="zh-CN" sz="3000" dirty="0" smtClean="0"/>
              <a:t>1</a:t>
            </a:r>
            <a:r>
              <a:rPr kumimoji="1" lang="zh-CN" altLang="en-US" sz="3000" dirty="0" smtClean="0"/>
              <a:t>个结点；</a:t>
            </a:r>
            <a:endParaRPr kumimoji="1" lang="en-US" altLang="zh-CN" sz="3000" dirty="0"/>
          </a:p>
        </p:txBody>
      </p:sp>
      <p:sp>
        <p:nvSpPr>
          <p:cNvPr id="48" name="Text Box 139"/>
          <p:cNvSpPr txBox="1">
            <a:spLocks noChangeArrowheads="1"/>
          </p:cNvSpPr>
          <p:nvPr/>
        </p:nvSpPr>
        <p:spPr bwMode="auto">
          <a:xfrm>
            <a:off x="533401" y="5175862"/>
            <a:ext cx="8610599" cy="11172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3. </a:t>
            </a:r>
            <a:r>
              <a:rPr kumimoji="1" lang="zh-CN" altLang="en-US" sz="3000" dirty="0"/>
              <a:t>重复</a:t>
            </a:r>
            <a:r>
              <a:rPr kumimoji="1" lang="en-US" altLang="zh-CN" sz="3000" dirty="0" smtClean="0"/>
              <a:t>2</a:t>
            </a:r>
            <a:r>
              <a:rPr kumimoji="1" lang="zh-CN" altLang="en-US" sz="3000" dirty="0" smtClean="0"/>
              <a:t>，直到</a:t>
            </a:r>
            <a:r>
              <a:rPr kumimoji="1" lang="en-US" altLang="zh-CN" sz="3000" dirty="0" smtClean="0"/>
              <a:t>A</a:t>
            </a:r>
            <a:r>
              <a:rPr kumimoji="1" lang="zh-CN" altLang="en-US" sz="3000" dirty="0" smtClean="0"/>
              <a:t>或</a:t>
            </a:r>
            <a:r>
              <a:rPr kumimoji="1" lang="en-US" altLang="zh-CN" sz="3000" dirty="0" smtClean="0"/>
              <a:t>B</a:t>
            </a:r>
            <a:r>
              <a:rPr kumimoji="1" lang="zh-CN" altLang="en-US" sz="3000" dirty="0" smtClean="0"/>
              <a:t>链已被遍历完毕，</a:t>
            </a:r>
            <a:endParaRPr kumimoji="1" lang="en-US" altLang="zh-CN" sz="3000" dirty="0" smtClean="0"/>
          </a:p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    </a:t>
            </a:r>
            <a:r>
              <a:rPr kumimoji="1" lang="zh-CN" altLang="en-US" sz="3000" dirty="0" smtClean="0"/>
              <a:t>将</a:t>
            </a:r>
            <a:r>
              <a:rPr kumimoji="1" lang="zh-CN" altLang="en-US" sz="3000" dirty="0"/>
              <a:t>剩余</a:t>
            </a:r>
            <a:r>
              <a:rPr kumimoji="1" lang="zh-CN" altLang="en-US" sz="3000" dirty="0" smtClean="0"/>
              <a:t>链，直接</a:t>
            </a:r>
            <a:r>
              <a:rPr kumimoji="1" lang="zh-CN" altLang="en-US" sz="3000" dirty="0" smtClean="0"/>
              <a:t>连到</a:t>
            </a:r>
            <a:r>
              <a:rPr kumimoji="1" lang="en-US" altLang="zh-CN" sz="3000" dirty="0" smtClean="0"/>
              <a:t>C</a:t>
            </a:r>
            <a:r>
              <a:rPr kumimoji="1" lang="zh-CN" altLang="en-US" sz="3000" dirty="0"/>
              <a:t>链的</a:t>
            </a:r>
            <a:r>
              <a:rPr kumimoji="1" lang="zh-CN" altLang="en-US" sz="3000" dirty="0" smtClean="0"/>
              <a:t>尾部。</a:t>
            </a:r>
            <a:endParaRPr kumimoji="1" lang="en-US" altLang="zh-CN" sz="3000" dirty="0"/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914400" y="2367019"/>
            <a:ext cx="8229600" cy="56009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2) </a:t>
            </a:r>
            <a:r>
              <a:rPr kumimoji="1" lang="zh-CN" altLang="en-US" sz="3000" dirty="0" smtClean="0"/>
              <a:t>若</a:t>
            </a:r>
            <a:r>
              <a:rPr kumimoji="1" lang="en-US" altLang="zh-CN" sz="3000" dirty="0" smtClean="0">
                <a:solidFill>
                  <a:srgbClr val="C00000"/>
                </a:solidFill>
              </a:rPr>
              <a:t>&gt;</a:t>
            </a:r>
            <a:r>
              <a:rPr kumimoji="1" lang="zh-CN" altLang="en-US" sz="3000" dirty="0" smtClean="0"/>
              <a:t>，将</a:t>
            </a:r>
            <a:r>
              <a:rPr kumimoji="1" lang="en-US" altLang="zh-CN" sz="3000" dirty="0" err="1" smtClean="0"/>
              <a:t>pb</a:t>
            </a:r>
            <a:r>
              <a:rPr kumimoji="1" lang="zh-CN" altLang="en-US" sz="3000" dirty="0"/>
              <a:t>插入</a:t>
            </a:r>
            <a:r>
              <a:rPr kumimoji="1" lang="en-US" altLang="zh-CN" sz="3000" dirty="0"/>
              <a:t>C</a:t>
            </a:r>
            <a:r>
              <a:rPr kumimoji="1" lang="zh-CN" altLang="en-US" sz="3000" dirty="0"/>
              <a:t>链的</a:t>
            </a:r>
            <a:r>
              <a:rPr kumimoji="1" lang="zh-CN" altLang="en-US" sz="3000" dirty="0" smtClean="0"/>
              <a:t>尾部，</a:t>
            </a:r>
            <a:r>
              <a:rPr kumimoji="1" lang="en-US" altLang="zh-CN" sz="3000" dirty="0" err="1" smtClean="0">
                <a:solidFill>
                  <a:srgbClr val="003399"/>
                </a:solidFill>
              </a:rPr>
              <a:t>pb</a:t>
            </a:r>
            <a:r>
              <a:rPr kumimoji="1" lang="zh-CN" altLang="en-US" sz="3000" dirty="0" smtClean="0">
                <a:solidFill>
                  <a:srgbClr val="003399"/>
                </a:solidFill>
              </a:rPr>
              <a:t>后移；</a:t>
            </a:r>
            <a:endParaRPr kumimoji="1"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914400" y="2921371"/>
            <a:ext cx="8229600" cy="604781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3) </a:t>
            </a:r>
            <a:r>
              <a:rPr kumimoji="1" lang="zh-CN" altLang="en-US" sz="3000" dirty="0" smtClean="0"/>
              <a:t>若</a:t>
            </a:r>
            <a:r>
              <a:rPr kumimoji="1" lang="en-US" altLang="zh-CN" sz="3000" dirty="0" smtClean="0">
                <a:solidFill>
                  <a:srgbClr val="C00000"/>
                </a:solidFill>
              </a:rPr>
              <a:t>==</a:t>
            </a:r>
            <a:r>
              <a:rPr kumimoji="1" lang="zh-CN" altLang="en-US" sz="3000" dirty="0" smtClean="0"/>
              <a:t>，令</a:t>
            </a:r>
            <a:r>
              <a:rPr kumimoji="1" lang="en-US" altLang="zh-CN" sz="3000" dirty="0" smtClean="0"/>
              <a:t>x=pa-</a:t>
            </a:r>
            <a:r>
              <a:rPr kumimoji="1" lang="en-US" altLang="zh-CN" sz="3000" dirty="0"/>
              <a:t>&gt;</a:t>
            </a:r>
            <a:r>
              <a:rPr kumimoji="1" lang="en-US" altLang="zh-CN" sz="3000" dirty="0" err="1" smtClean="0"/>
              <a:t>cof</a:t>
            </a:r>
            <a:r>
              <a:rPr kumimoji="1" lang="en-US" altLang="zh-CN" sz="3000" dirty="0" smtClean="0"/>
              <a:t> +</a:t>
            </a:r>
            <a:r>
              <a:rPr kumimoji="1" lang="en-US" altLang="zh-CN" sz="3000" dirty="0" err="1" smtClean="0"/>
              <a:t>pb</a:t>
            </a:r>
            <a:r>
              <a:rPr kumimoji="1" lang="en-US" altLang="zh-CN" sz="3000" dirty="0" smtClean="0"/>
              <a:t>-</a:t>
            </a:r>
            <a:r>
              <a:rPr kumimoji="1" lang="en-US" altLang="zh-CN" sz="3000" dirty="0"/>
              <a:t>&gt;</a:t>
            </a:r>
            <a:r>
              <a:rPr kumimoji="1" lang="en-US" altLang="zh-CN" sz="3000" dirty="0" err="1" smtClean="0"/>
              <a:t>cof</a:t>
            </a:r>
            <a:r>
              <a:rPr kumimoji="1" lang="en-US" altLang="zh-CN" sz="3000" dirty="0" smtClean="0"/>
              <a:t>, </a:t>
            </a:r>
          </a:p>
        </p:txBody>
      </p:sp>
      <p:sp>
        <p:nvSpPr>
          <p:cNvPr id="9" name="Text Box 136"/>
          <p:cNvSpPr txBox="1">
            <a:spLocks noChangeArrowheads="1"/>
          </p:cNvSpPr>
          <p:nvPr/>
        </p:nvSpPr>
        <p:spPr bwMode="auto">
          <a:xfrm>
            <a:off x="1447800" y="3504281"/>
            <a:ext cx="7696200" cy="111722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a) </a:t>
            </a:r>
            <a:r>
              <a:rPr kumimoji="1" lang="zh-CN" altLang="en-US" sz="3000" dirty="0" smtClean="0"/>
              <a:t>若</a:t>
            </a:r>
            <a:r>
              <a:rPr kumimoji="1" lang="en-US" altLang="zh-CN" sz="3000" dirty="0" smtClean="0"/>
              <a:t>x!=0</a:t>
            </a:r>
            <a:r>
              <a:rPr kumimoji="1" lang="zh-CN" altLang="en-US" sz="3000" dirty="0" smtClean="0"/>
              <a:t>，则</a:t>
            </a:r>
            <a:r>
              <a:rPr kumimoji="1" lang="zh-CN" altLang="en-US" sz="3000" dirty="0" smtClean="0"/>
              <a:t>新建结点</a:t>
            </a:r>
            <a:r>
              <a:rPr kumimoji="1" lang="en-US" altLang="zh-CN" sz="3000" dirty="0" smtClean="0"/>
              <a:t>pc</a:t>
            </a:r>
            <a:r>
              <a:rPr kumimoji="1" lang="zh-CN" altLang="en-US" sz="3000" dirty="0" smtClean="0"/>
              <a:t>，置</a:t>
            </a:r>
            <a:r>
              <a:rPr kumimoji="1" lang="en-US" altLang="zh-CN" sz="3000" dirty="0" smtClean="0"/>
              <a:t>pc-&gt;</a:t>
            </a:r>
            <a:r>
              <a:rPr kumimoji="1" lang="en-US" altLang="zh-CN" sz="3000" dirty="0" err="1" smtClean="0"/>
              <a:t>cof</a:t>
            </a:r>
            <a:r>
              <a:rPr kumimoji="1" lang="en-US" altLang="zh-CN" sz="3000" dirty="0" smtClean="0"/>
              <a:t>=x</a:t>
            </a:r>
            <a:r>
              <a:rPr kumimoji="1" lang="zh-CN" altLang="en-US" sz="3000" dirty="0" smtClean="0"/>
              <a:t>，</a:t>
            </a:r>
            <a:endParaRPr kumimoji="1" lang="en-US" altLang="zh-CN" sz="3000" dirty="0" smtClean="0"/>
          </a:p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    pc-&gt;exp=pa-&gt;exp</a:t>
            </a:r>
            <a:r>
              <a:rPr kumimoji="1" lang="zh-CN" altLang="en-US" sz="3000" dirty="0" smtClean="0"/>
              <a:t>，将</a:t>
            </a:r>
            <a:r>
              <a:rPr kumimoji="1" lang="en-US" altLang="zh-CN" sz="3000" dirty="0" smtClean="0"/>
              <a:t>pc</a:t>
            </a:r>
            <a:r>
              <a:rPr kumimoji="1" lang="zh-CN" altLang="en-US" sz="3000" dirty="0"/>
              <a:t>插入</a:t>
            </a:r>
            <a:r>
              <a:rPr kumimoji="1" lang="en-US" altLang="zh-CN" sz="3000" dirty="0" smtClean="0"/>
              <a:t>C</a:t>
            </a:r>
            <a:r>
              <a:rPr kumimoji="1" lang="zh-CN" altLang="en-US" sz="3000" dirty="0" smtClean="0"/>
              <a:t>链尾部；</a:t>
            </a:r>
            <a:endParaRPr kumimoji="1" lang="en-US" altLang="zh-CN" sz="3000" dirty="0" smtClean="0"/>
          </a:p>
        </p:txBody>
      </p:sp>
      <p:sp>
        <p:nvSpPr>
          <p:cNvPr id="13" name="Text Box 136"/>
          <p:cNvSpPr txBox="1">
            <a:spLocks noChangeArrowheads="1"/>
          </p:cNvSpPr>
          <p:nvPr/>
        </p:nvSpPr>
        <p:spPr bwMode="auto">
          <a:xfrm>
            <a:off x="1447800" y="4571081"/>
            <a:ext cx="7696200" cy="56009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>
                <a:solidFill>
                  <a:srgbClr val="003399"/>
                </a:solidFill>
              </a:rPr>
              <a:t>pa, </a:t>
            </a:r>
            <a:r>
              <a:rPr kumimoji="1" lang="en-US" altLang="zh-CN" sz="3000" dirty="0" err="1" smtClean="0">
                <a:solidFill>
                  <a:srgbClr val="003399"/>
                </a:solidFill>
              </a:rPr>
              <a:t>pb</a:t>
            </a:r>
            <a:r>
              <a:rPr kumimoji="1" lang="zh-CN" altLang="en-US" sz="3000" dirty="0" smtClean="0">
                <a:solidFill>
                  <a:srgbClr val="003399"/>
                </a:solidFill>
              </a:rPr>
              <a:t>均后</a:t>
            </a:r>
            <a:r>
              <a:rPr kumimoji="1" lang="zh-CN" altLang="en-US" sz="3000" dirty="0" smtClean="0">
                <a:solidFill>
                  <a:srgbClr val="003399"/>
                </a:solidFill>
              </a:rPr>
              <a:t>移；</a:t>
            </a:r>
            <a:endParaRPr kumimoji="1"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914400" y="1284907"/>
            <a:ext cx="8229600" cy="1117229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1) </a:t>
            </a:r>
            <a:r>
              <a:rPr kumimoji="1" lang="zh-CN" altLang="en-US" sz="3000" dirty="0" smtClean="0"/>
              <a:t>若</a:t>
            </a:r>
            <a:r>
              <a:rPr kumimoji="1" lang="en-US" altLang="zh-CN" sz="3000" dirty="0"/>
              <a:t>pa-&gt;exp </a:t>
            </a:r>
            <a:r>
              <a:rPr kumimoji="1" lang="en-US" altLang="zh-CN" sz="3000" dirty="0">
                <a:solidFill>
                  <a:srgbClr val="C00000"/>
                </a:solidFill>
              </a:rPr>
              <a:t>&lt;</a:t>
            </a:r>
            <a:r>
              <a:rPr kumimoji="1" lang="en-US" altLang="zh-CN" sz="3000" dirty="0"/>
              <a:t> </a:t>
            </a:r>
            <a:r>
              <a:rPr kumimoji="1" lang="en-US" altLang="zh-CN" sz="3000" dirty="0" err="1"/>
              <a:t>pb</a:t>
            </a:r>
            <a:r>
              <a:rPr kumimoji="1" lang="en-US" altLang="zh-CN" sz="3000" dirty="0"/>
              <a:t>-&gt;</a:t>
            </a:r>
            <a:r>
              <a:rPr kumimoji="1" lang="en-US" altLang="zh-CN" sz="3000" dirty="0" smtClean="0"/>
              <a:t>exp, </a:t>
            </a:r>
          </a:p>
          <a:p>
            <a:pPr>
              <a:lnSpc>
                <a:spcPct val="111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dirty="0" smtClean="0"/>
              <a:t>     </a:t>
            </a:r>
            <a:r>
              <a:rPr kumimoji="1" lang="zh-CN" altLang="en-US" sz="3000" dirty="0" smtClean="0"/>
              <a:t>将</a:t>
            </a:r>
            <a:r>
              <a:rPr kumimoji="1" lang="en-US" altLang="zh-CN" sz="3000" dirty="0" smtClean="0"/>
              <a:t>pa</a:t>
            </a:r>
            <a:r>
              <a:rPr kumimoji="1" lang="zh-CN" altLang="en-US" sz="3000" dirty="0"/>
              <a:t>插入</a:t>
            </a:r>
            <a:r>
              <a:rPr kumimoji="1" lang="en-US" altLang="zh-CN" sz="3000" dirty="0"/>
              <a:t>C</a:t>
            </a:r>
            <a:r>
              <a:rPr kumimoji="1" lang="zh-CN" altLang="en-US" sz="3000" dirty="0"/>
              <a:t>链的</a:t>
            </a:r>
            <a:r>
              <a:rPr kumimoji="1" lang="zh-CN" altLang="en-US" sz="3000" dirty="0" smtClean="0"/>
              <a:t>尾部，</a:t>
            </a:r>
            <a:r>
              <a:rPr kumimoji="1" lang="en-US" altLang="zh-CN" sz="3000" dirty="0" smtClean="0">
                <a:solidFill>
                  <a:srgbClr val="003399"/>
                </a:solidFill>
              </a:rPr>
              <a:t>pa</a:t>
            </a:r>
            <a:r>
              <a:rPr kumimoji="1" lang="zh-CN" altLang="en-US" sz="3000" dirty="0" smtClean="0">
                <a:solidFill>
                  <a:srgbClr val="003399"/>
                </a:solidFill>
              </a:rPr>
              <a:t>后移；</a:t>
            </a:r>
            <a:endParaRPr kumimoji="1" lang="en-US" altLang="zh-CN" sz="30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顺序表删除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删除</a:t>
            </a:r>
            <a:r>
              <a:rPr lang="zh-CN" altLang="en-US" sz="3200" dirty="0" smtClean="0">
                <a:solidFill>
                  <a:srgbClr val="C00000"/>
                </a:solidFill>
              </a:rPr>
              <a:t>顺序表</a:t>
            </a:r>
            <a:r>
              <a:rPr lang="zh-CN" altLang="en-US" sz="3200" dirty="0" smtClean="0"/>
              <a:t>中所有值为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的元素</a:t>
            </a:r>
            <a:endParaRPr lang="en-US" altLang="zh-CN" sz="4000" baseline="30000" dirty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2379450" y="1681163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807825" y="1752600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顺序表：</a:t>
            </a: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3141450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4713075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en-US" altLang="zh-CN" sz="3600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5503650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1295400" y="4020312"/>
            <a:ext cx="9144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ea typeface="宋体" pitchFamily="2" charset="-122"/>
              </a:rPr>
              <a:t>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95600" y="4020312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96000" y="3563112"/>
          <a:ext cx="1752600" cy="321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k0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k1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rgbClr val="FF000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endParaRPr lang="zh-CN" altLang="en-US" sz="3200" b="0" kern="1200" dirty="0">
                        <a:solidFill>
                          <a:srgbClr val="FF000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rgbClr val="FF000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endParaRPr lang="zh-CN" altLang="en-US" sz="3200" b="0" kern="1200" dirty="0">
                        <a:solidFill>
                          <a:srgbClr val="FF000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k4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endParaRPr lang="zh-CN" altLang="en-US" sz="3200" b="0" kern="1200" baseline="0" dirty="0" smtClean="0">
                        <a:solidFill>
                          <a:srgbClr val="FF000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1981200" y="4325112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曲线连接符 19"/>
          <p:cNvCxnSpPr/>
          <p:nvPr/>
        </p:nvCxnSpPr>
        <p:spPr bwMode="auto">
          <a:xfrm rot="5400000" flipH="1" flipV="1">
            <a:off x="5077968" y="3992880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任意多边形 20"/>
          <p:cNvSpPr/>
          <p:nvPr/>
        </p:nvSpPr>
        <p:spPr bwMode="auto">
          <a:xfrm>
            <a:off x="4800600" y="4782312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6296025" y="1676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en-US" altLang="zh-CN" sz="3600" baseline="-25000" dirty="0">
              <a:solidFill>
                <a:srgbClr val="FF0000"/>
              </a:solidFill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25146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=0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2766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=1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0386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=2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876800" y="2514600"/>
            <a:ext cx="457200" cy="381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038325"/>
                </a:solidFill>
                <a:latin typeface="+mj-lt"/>
                <a:ea typeface="宋体" pitchFamily="2" charset="-122"/>
              </a:rPr>
              <a:t>=3</a:t>
            </a:r>
            <a:endParaRPr lang="zh-CN" altLang="zh-CN" sz="3200" dirty="0">
              <a:solidFill>
                <a:srgbClr val="038325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951075" y="1681162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en-US" altLang="zh-CN" sz="3600" baseline="-25000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838200" y="2895600"/>
            <a:ext cx="8305800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</a:rPr>
              <a:t>注：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删除元素后，游历下标</a:t>
            </a:r>
            <a:r>
              <a:rPr lang="en-US" altLang="zh-CN" sz="3200" dirty="0" err="1" smtClean="0">
                <a:solidFill>
                  <a:schemeClr val="bg1"/>
                </a:solidFill>
                <a:latin typeface="黑体" pitchFamily="2" charset="-122"/>
              </a:rPr>
              <a:t>i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不能立即后移。</a:t>
            </a:r>
            <a:endParaRPr lang="zh-CN" altLang="en-US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46 L -0.08403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8681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 -0.00046 L -0.08664 -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81 0.00046 L -0.17014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-3.33333E-6 L -0.16997 -3.33333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23" grpId="0" animBg="1"/>
      <p:bldP spid="23" grpId="1" animBg="1"/>
      <p:bldP spid="23" grpId="2" animBg="1"/>
      <p:bldP spid="25" grpId="0" animBg="1"/>
      <p:bldP spid="29" grpId="0" animBg="1"/>
      <p:bldP spid="30" grpId="0" animBg="1"/>
      <p:bldP spid="33" grpId="0" animBg="1"/>
      <p:bldP spid="33" grpId="1" animBg="1"/>
      <p:bldP spid="34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609600"/>
            <a:ext cx="88392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delete_allx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list,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lang="en-US" altLang="zh-CN" sz="3200" kern="0" dirty="0" smtClean="0">
                <a:latin typeface="+mj-lt"/>
              </a:rPr>
              <a:t>j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if(list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==Null 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|| list-&gt;n &lt;0)   return 0;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tx2"/>
                </a:solidFill>
              </a:rPr>
              <a:t>   </a:t>
            </a:r>
            <a:r>
              <a:rPr lang="en-US" altLang="zh-CN" sz="3200" kern="0" dirty="0" smtClean="0"/>
              <a:t>for(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&lt;list-&gt;n;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if (list-&gt;element[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 ==x)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for( j=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</a:t>
            </a:r>
            <a:r>
              <a:rPr lang="en-US" altLang="zh-CN" sz="3200" kern="0" dirty="0" smtClean="0">
                <a:solidFill>
                  <a:srgbClr val="7030A0"/>
                </a:solidFill>
              </a:rPr>
              <a:t>j&lt; list-&gt;n-1; </a:t>
            </a:r>
            <a:r>
              <a:rPr lang="en-US" altLang="zh-CN" sz="3200" kern="0" dirty="0" smtClean="0"/>
              <a:t>j++)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      list-&gt;element[j]=list-&gt;element[j+1];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</a:t>
            </a:r>
            <a:r>
              <a:rPr lang="en-US" altLang="zh-CN" sz="3200" kern="0" dirty="0" smtClean="0">
                <a:solidFill>
                  <a:srgbClr val="7030A0"/>
                </a:solidFill>
              </a:rPr>
              <a:t>list-&gt;n = list-&gt;n-1;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return 1;</a:t>
            </a:r>
          </a:p>
          <a:p>
            <a:pPr marL="342900" lvl="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}</a:t>
            </a:r>
            <a:endParaRPr lang="zh-CN" altLang="en-US" sz="320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3962400" y="2209800"/>
            <a:ext cx="838200" cy="504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76800" y="1219200"/>
            <a:ext cx="4038600" cy="533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如果连续出现两个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x ?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31242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9600" y="4876800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5908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57200" y="45720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latin typeface="+mj-lt"/>
              </a:rPr>
              <a:t>        </a:t>
            </a:r>
            <a:r>
              <a:rPr lang="en-US" altLang="zh-CN" sz="3200" kern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486400" y="2721858"/>
            <a:ext cx="2358338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遇到</a:t>
            </a:r>
            <a:r>
              <a:rPr lang="en-US" altLang="zh-CN" dirty="0" smtClean="0">
                <a:solidFill>
                  <a:srgbClr val="038325"/>
                </a:solidFill>
              </a:rPr>
              <a:t>x</a:t>
            </a:r>
            <a:r>
              <a:rPr lang="zh-CN" altLang="en-US" dirty="0" smtClean="0">
                <a:solidFill>
                  <a:srgbClr val="038325"/>
                </a:solidFill>
              </a:rPr>
              <a:t>就删除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4267200"/>
            <a:ext cx="181972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更新表长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876800" y="2188458"/>
            <a:ext cx="4343400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遍历顺序表</a:t>
            </a:r>
            <a:endParaRPr lang="zh-CN" altLang="en-US" dirty="0">
              <a:solidFill>
                <a:srgbClr val="038325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4800600" y="1752600"/>
            <a:ext cx="914400" cy="685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75"/>
          <p:cNvSpPr txBox="1">
            <a:spLocks noChangeArrowheads="1"/>
          </p:cNvSpPr>
          <p:nvPr/>
        </p:nvSpPr>
        <p:spPr bwMode="auto">
          <a:xfrm>
            <a:off x="7696200" y="457200"/>
            <a:ext cx="762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5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×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981200" y="1143000"/>
            <a:ext cx="181972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游历下标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324600" y="3276600"/>
            <a:ext cx="181972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元素前移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/>
      <p:bldP spid="15" grpId="0"/>
      <p:bldP spid="17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609600"/>
            <a:ext cx="87630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delete_allx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list,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=0, j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if(list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==Null 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|| list-&gt;n &lt;0)   return 0;</a:t>
            </a:r>
          </a:p>
          <a:p>
            <a:pPr marL="34290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while(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&lt; list-&gt;n) 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</a:rPr>
              <a:t>        </a:t>
            </a:r>
            <a:r>
              <a:rPr lang="en-US" altLang="zh-CN" sz="3200" kern="0" dirty="0" smtClean="0"/>
              <a:t>if (list-&gt;element[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 ==x)</a:t>
            </a:r>
          </a:p>
          <a:p>
            <a:pPr marL="342900" lvl="0" indent="-342900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for(j=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j&lt; list-&gt;n-1; j++)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     list-&gt;element[j]=list-&gt;element[j+1];</a:t>
            </a:r>
          </a:p>
          <a:p>
            <a:pPr marL="34290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list-&gt;n = list-&gt;n-1; </a:t>
            </a:r>
          </a:p>
          <a:p>
            <a:pPr marL="342900" lvl="0" indent="-342900" algn="just">
              <a:lnSpc>
                <a:spcPct val="104000"/>
              </a:lnSpc>
              <a:spcBef>
                <a:spcPts val="1800"/>
              </a:spcBef>
              <a:buNone/>
              <a:defRPr/>
            </a:pPr>
            <a:r>
              <a:rPr lang="en-US" altLang="zh-CN" sz="3200" kern="0" dirty="0" smtClean="0"/>
              <a:t>       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else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++ };</a:t>
            </a:r>
          </a:p>
          <a:p>
            <a:pPr marL="342900" lvl="0" indent="-342900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</a:rPr>
              <a:t>   </a:t>
            </a:r>
            <a:r>
              <a:rPr lang="en-US" altLang="zh-CN" sz="3200" kern="0" dirty="0" smtClean="0"/>
              <a:t> return 1;</a:t>
            </a:r>
          </a:p>
          <a:p>
            <a:pPr marL="342900" lvl="0" indent="-342900" algn="just">
              <a:lnSpc>
                <a:spcPct val="10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}</a:t>
            </a:r>
            <a:endParaRPr lang="en-US" altLang="zh-CN" sz="3200" kern="0" dirty="0" smtClean="0">
              <a:solidFill>
                <a:srgbClr val="C00000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8600" y="30960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04800" y="25908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04800" y="43434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latin typeface="+mj-lt"/>
              </a:rPr>
              <a:t>       </a:t>
            </a:r>
            <a:r>
              <a:rPr lang="en-US" altLang="zh-CN" sz="3200" kern="0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334000" y="2645658"/>
            <a:ext cx="3874779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遇到</a:t>
            </a:r>
            <a:r>
              <a:rPr lang="en-US" altLang="zh-CN" dirty="0" smtClean="0">
                <a:solidFill>
                  <a:srgbClr val="7030A0"/>
                </a:solidFill>
              </a:rPr>
              <a:t>x</a:t>
            </a:r>
            <a:r>
              <a:rPr lang="zh-CN" altLang="en-US" dirty="0" smtClean="0">
                <a:solidFill>
                  <a:srgbClr val="7030A0"/>
                </a:solidFill>
              </a:rPr>
              <a:t>就</a:t>
            </a:r>
            <a:r>
              <a:rPr lang="zh-CN" altLang="en-US" dirty="0" smtClean="0">
                <a:solidFill>
                  <a:srgbClr val="7030A0"/>
                </a:solidFill>
              </a:rPr>
              <a:t>删除，但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zh-CN" altLang="en-US" dirty="0" smtClean="0">
                <a:solidFill>
                  <a:srgbClr val="7030A0"/>
                </a:solidFill>
              </a:rPr>
              <a:t>不变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505200" y="2133600"/>
            <a:ext cx="4343400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遍历顺序表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3048000" y="4931658"/>
            <a:ext cx="3076483" cy="630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否则，向后查找</a:t>
            </a:r>
            <a:r>
              <a:rPr lang="en-US" altLang="zh-CN" dirty="0" smtClean="0">
                <a:solidFill>
                  <a:srgbClr val="7030A0"/>
                </a:solidFill>
              </a:rPr>
              <a:t>x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219200"/>
            <a:ext cx="883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P67 -- P68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dirty="0" smtClean="0">
                <a:latin typeface="+mj-lt"/>
              </a:rPr>
              <a:t>算法题 </a:t>
            </a:r>
            <a:r>
              <a:rPr lang="en-US" altLang="zh-CN" sz="3200" dirty="0" smtClean="0">
                <a:latin typeface="+mj-lt"/>
              </a:rPr>
              <a:t>3</a:t>
            </a:r>
            <a:r>
              <a:rPr lang="zh-CN" altLang="en-US" sz="3200" dirty="0" smtClean="0">
                <a:latin typeface="+mj-lt"/>
              </a:rPr>
              <a:t>，</a:t>
            </a:r>
            <a:r>
              <a:rPr lang="en-US" altLang="zh-CN" sz="3200" dirty="0" smtClean="0">
                <a:latin typeface="+mj-lt"/>
              </a:rPr>
              <a:t>6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9(</a:t>
            </a:r>
            <a:r>
              <a:rPr lang="zh-CN" altLang="en-US" sz="3200" dirty="0" smtClean="0">
                <a:latin typeface="+mj-lt"/>
              </a:rPr>
              <a:t>单链表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14(</a:t>
            </a:r>
            <a:r>
              <a:rPr lang="zh-CN" altLang="en-US" sz="3200" dirty="0" smtClean="0">
                <a:latin typeface="+mj-lt"/>
              </a:rPr>
              <a:t>循环单链表</a:t>
            </a:r>
            <a:r>
              <a:rPr lang="en-US" altLang="zh-CN" sz="3200" dirty="0" smtClean="0">
                <a:latin typeface="+mj-lt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dirty="0" smtClean="0">
                <a:latin typeface="+mj-lt"/>
              </a:rPr>
              <a:t>思考第</a:t>
            </a:r>
            <a:r>
              <a:rPr lang="en-US" altLang="zh-CN" sz="3200" dirty="0" smtClean="0">
                <a:latin typeface="+mj-lt"/>
              </a:rPr>
              <a:t>12</a:t>
            </a:r>
            <a:r>
              <a:rPr lang="zh-CN" altLang="en-US" sz="3200" dirty="0" smtClean="0">
                <a:latin typeface="+mj-lt"/>
              </a:rPr>
              <a:t>题</a:t>
            </a:r>
            <a:r>
              <a:rPr lang="en-US" altLang="zh-CN" sz="3200" dirty="0" smtClean="0"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[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</a:rPr>
              <a:t>对顺序表、单链表 都写出程序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]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基本语句练习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3048000" y="4333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606675" y="4333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4343400" y="4333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902075" y="4333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5638800" y="4338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197475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6934200" y="4338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6492875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8229600" y="4338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788275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7254875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17" idx="1"/>
          </p:cNvCxnSpPr>
          <p:nvPr/>
        </p:nvCxnSpPr>
        <p:spPr bwMode="auto">
          <a:xfrm>
            <a:off x="5959475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4664075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endCxn id="13" idx="1"/>
          </p:cNvCxnSpPr>
          <p:nvPr/>
        </p:nvCxnSpPr>
        <p:spPr bwMode="auto">
          <a:xfrm>
            <a:off x="3368675" y="4638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752600" y="4333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2073275" y="4638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1371600" y="3657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rot="5400000">
            <a:off x="1378745" y="4112420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3946525" y="3581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3948908" y="4110833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5013325" y="525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4572000" y="525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 bwMode="auto">
          <a:xfrm flipV="1">
            <a:off x="4114800" y="5564982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3581400" y="5257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s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609600" y="990600"/>
            <a:ext cx="8382000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 L</a:t>
            </a:r>
            <a:r>
              <a:rPr lang="zh-CN" altLang="en-GB" sz="3200" dirty="0" smtClean="0"/>
              <a:t>是</a:t>
            </a:r>
            <a:r>
              <a:rPr lang="zh-CN" altLang="en-US" sz="3200" dirty="0" smtClean="0"/>
              <a:t>带</a:t>
            </a:r>
            <a:r>
              <a:rPr lang="zh-CN" altLang="en-GB" sz="3200" dirty="0" smtClean="0"/>
              <a:t>头</a:t>
            </a:r>
            <a:r>
              <a:rPr lang="zh-CN" altLang="en-GB" sz="3200" dirty="0"/>
              <a:t>结点的单</a:t>
            </a:r>
            <a:r>
              <a:rPr lang="zh-CN" altLang="en-GB" sz="3200" dirty="0" smtClean="0"/>
              <a:t>链表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结点</a:t>
            </a:r>
            <a:r>
              <a:rPr lang="zh-CN" altLang="en-US" sz="3200" dirty="0" smtClean="0">
                <a:solidFill>
                  <a:srgbClr val="C00000"/>
                </a:solidFill>
              </a:rPr>
              <a:t>之后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结点：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3276600" y="2362200"/>
            <a:ext cx="3505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s-&gt;link = p-&gt;link;</a:t>
            </a:r>
            <a:endParaRPr lang="en-US" altLang="zh-CN" sz="3200" dirty="0"/>
          </a:p>
        </p:txBody>
      </p:sp>
      <p:sp>
        <p:nvSpPr>
          <p:cNvPr id="41" name="矩形 40"/>
          <p:cNvSpPr/>
          <p:nvPr/>
        </p:nvSpPr>
        <p:spPr>
          <a:xfrm>
            <a:off x="3276600" y="2951000"/>
            <a:ext cx="3505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p-&gt;link = s;</a:t>
            </a:r>
            <a:endParaRPr lang="en-US" altLang="zh-CN" sz="3200" dirty="0"/>
          </a:p>
        </p:txBody>
      </p:sp>
      <p:cxnSp>
        <p:nvCxnSpPr>
          <p:cNvPr id="42" name="直接箭头连接符 41"/>
          <p:cNvCxnSpPr>
            <a:endCxn id="15" idx="2"/>
          </p:cNvCxnSpPr>
          <p:nvPr/>
        </p:nvCxnSpPr>
        <p:spPr bwMode="auto">
          <a:xfrm rot="5400000" flipH="1" flipV="1">
            <a:off x="5053805" y="5156995"/>
            <a:ext cx="614364" cy="2063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endCxn id="33" idx="0"/>
          </p:cNvCxnSpPr>
          <p:nvPr/>
        </p:nvCxnSpPr>
        <p:spPr bwMode="auto">
          <a:xfrm rot="16200000" flipH="1">
            <a:off x="4441032" y="4860131"/>
            <a:ext cx="528637" cy="2667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4" descr="浅色上对角线"/>
          <p:cNvSpPr>
            <a:spLocks noChangeArrowheads="1"/>
          </p:cNvSpPr>
          <p:nvPr/>
        </p:nvSpPr>
        <p:spPr bwMode="auto">
          <a:xfrm>
            <a:off x="1371600" y="43344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685800" y="685800"/>
            <a:ext cx="84582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 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结点</a:t>
            </a:r>
            <a:r>
              <a:rPr lang="zh-CN" altLang="en-US" sz="3200" dirty="0" smtClean="0">
                <a:solidFill>
                  <a:srgbClr val="C00000"/>
                </a:solidFill>
              </a:rPr>
              <a:t>之前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结点：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1295400" y="1295401"/>
            <a:ext cx="7848600" cy="29484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pre = L;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while(pre</a:t>
            </a:r>
            <a:r>
              <a:rPr lang="en-US" altLang="zh-CN" sz="3200" dirty="0" smtClean="0"/>
              <a:t>!=Null </a:t>
            </a:r>
            <a:r>
              <a:rPr lang="en-US" altLang="zh-CN" sz="3200" dirty="0" smtClean="0"/>
              <a:t>&amp;&amp; pre-&gt;link != p)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pre = pre-&gt;link;  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s-&gt;link = pre-&gt;link;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pre-&gt;link = s;</a:t>
            </a: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971800" y="4791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530475" y="4791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4267200" y="4791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825875" y="4791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5562600" y="4795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121275" y="4795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6858000" y="4795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6416675" y="4795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8153400" y="4795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712075" y="4795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7178675" y="50958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17" idx="1"/>
          </p:cNvCxnSpPr>
          <p:nvPr/>
        </p:nvCxnSpPr>
        <p:spPr bwMode="auto">
          <a:xfrm>
            <a:off x="5883275" y="50958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4587875" y="50958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endCxn id="13" idx="1"/>
          </p:cNvCxnSpPr>
          <p:nvPr/>
        </p:nvCxnSpPr>
        <p:spPr bwMode="auto">
          <a:xfrm>
            <a:off x="3292475" y="5095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676400" y="4791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997075" y="5095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1279525" y="4114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rot="5400000">
            <a:off x="1302545" y="4569620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3810000" y="4038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5400000">
            <a:off x="3872708" y="4568033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59"/>
          <p:cNvSpPr>
            <a:spLocks noChangeArrowheads="1"/>
          </p:cNvSpPr>
          <p:nvPr/>
        </p:nvSpPr>
        <p:spPr bwMode="auto">
          <a:xfrm>
            <a:off x="4937125" y="571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60"/>
          <p:cNvSpPr>
            <a:spLocks noChangeArrowheads="1"/>
          </p:cNvSpPr>
          <p:nvPr/>
        </p:nvSpPr>
        <p:spPr bwMode="auto">
          <a:xfrm>
            <a:off x="4495800" y="5715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 bwMode="auto">
          <a:xfrm flipV="1">
            <a:off x="4038600" y="6022182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3505200" y="5715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s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endCxn id="15" idx="2"/>
          </p:cNvCxnSpPr>
          <p:nvPr/>
        </p:nvCxnSpPr>
        <p:spPr bwMode="auto">
          <a:xfrm rot="5400000" flipH="1" flipV="1">
            <a:off x="4977605" y="5614195"/>
            <a:ext cx="614364" cy="2063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>
            <a:endCxn id="31" idx="0"/>
          </p:cNvCxnSpPr>
          <p:nvPr/>
        </p:nvCxnSpPr>
        <p:spPr bwMode="auto">
          <a:xfrm rot="16200000" flipH="1">
            <a:off x="4364832" y="5317331"/>
            <a:ext cx="528637" cy="2667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44" descr="浅色上对角线"/>
          <p:cNvSpPr>
            <a:spLocks noChangeArrowheads="1"/>
          </p:cNvSpPr>
          <p:nvPr/>
        </p:nvSpPr>
        <p:spPr bwMode="auto">
          <a:xfrm>
            <a:off x="1295400" y="47916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257800" y="4038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rot="5400000">
            <a:off x="5260183" y="4568033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2895600" y="1350258"/>
            <a:ext cx="290015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寻找</a:t>
            </a:r>
            <a:r>
              <a:rPr lang="en-US" altLang="zh-CN" dirty="0" smtClean="0">
                <a:solidFill>
                  <a:srgbClr val="006600"/>
                </a:solidFill>
              </a:rPr>
              <a:t>p</a:t>
            </a:r>
            <a:r>
              <a:rPr lang="zh-CN" altLang="en-US" dirty="0" smtClean="0">
                <a:solidFill>
                  <a:srgbClr val="006600"/>
                </a:solidFill>
              </a:rPr>
              <a:t>的前驱</a:t>
            </a:r>
            <a:r>
              <a:rPr lang="en-US" altLang="zh-CN" dirty="0" smtClean="0">
                <a:solidFill>
                  <a:srgbClr val="006600"/>
                </a:solidFill>
              </a:rPr>
              <a:t>pre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719847" y="3026658"/>
            <a:ext cx="359746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在</a:t>
            </a:r>
            <a:r>
              <a:rPr lang="en-US" altLang="zh-CN" dirty="0" smtClean="0">
                <a:solidFill>
                  <a:srgbClr val="006600"/>
                </a:solidFill>
              </a:rPr>
              <a:t>pre</a:t>
            </a:r>
            <a:r>
              <a:rPr lang="zh-CN" altLang="en-US" dirty="0" smtClean="0">
                <a:solidFill>
                  <a:srgbClr val="006600"/>
                </a:solidFill>
              </a:rPr>
              <a:t>之后插入</a:t>
            </a:r>
            <a:r>
              <a:rPr lang="en-US" altLang="zh-CN" dirty="0" smtClean="0">
                <a:solidFill>
                  <a:srgbClr val="006600"/>
                </a:solidFill>
              </a:rPr>
              <a:t>s</a:t>
            </a:r>
            <a:r>
              <a:rPr lang="zh-CN" altLang="en-US" dirty="0" smtClean="0">
                <a:solidFill>
                  <a:srgbClr val="006600"/>
                </a:solidFill>
              </a:rPr>
              <a:t>结点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762000" y="840736"/>
            <a:ext cx="83820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带头结点</a:t>
            </a:r>
            <a:r>
              <a:rPr lang="en-US" altLang="zh-CN" sz="3200" dirty="0" smtClean="0"/>
              <a:t>L</a:t>
            </a:r>
            <a:r>
              <a:rPr lang="zh-CN" altLang="en-US" sz="3200" dirty="0" smtClean="0"/>
              <a:t>，在第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个结点之前插入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结点：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1295400" y="1394764"/>
            <a:ext cx="7848600" cy="1133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s-&gt;link = L-&gt;link;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L-&gt;link = s;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62000" y="2593336"/>
            <a:ext cx="83820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在</a:t>
            </a:r>
            <a:r>
              <a:rPr lang="zh-CN" altLang="en-US" sz="3200" dirty="0" smtClean="0">
                <a:solidFill>
                  <a:srgbClr val="C00000"/>
                </a:solidFill>
              </a:rPr>
              <a:t>表尾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结点：</a:t>
            </a:r>
            <a:endParaRPr lang="zh-CN" altLang="en-GB" sz="3200" dirty="0"/>
          </a:p>
        </p:txBody>
      </p:sp>
      <p:sp>
        <p:nvSpPr>
          <p:cNvPr id="10" name="矩形 9"/>
          <p:cNvSpPr/>
          <p:nvPr/>
        </p:nvSpPr>
        <p:spPr>
          <a:xfrm>
            <a:off x="1295400" y="3147501"/>
            <a:ext cx="7848600" cy="31947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 = L; 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while(p</a:t>
            </a:r>
            <a:r>
              <a:rPr lang="en-US" altLang="zh-CN" sz="3200" dirty="0" smtClean="0"/>
              <a:t>!=Null </a:t>
            </a:r>
            <a:r>
              <a:rPr lang="en-US" altLang="zh-CN" sz="3200" dirty="0" smtClean="0">
                <a:solidFill>
                  <a:srgbClr val="7030A0"/>
                </a:solidFill>
              </a:rPr>
              <a:t>&amp;&amp; p-&gt;link != </a:t>
            </a:r>
            <a:r>
              <a:rPr lang="en-US" altLang="zh-CN" sz="3200" dirty="0" smtClean="0">
                <a:solidFill>
                  <a:srgbClr val="7030A0"/>
                </a:solidFill>
              </a:rPr>
              <a:t>Null</a:t>
            </a:r>
            <a:r>
              <a:rPr lang="en-US" altLang="zh-CN" sz="3200" dirty="0" smtClean="0"/>
              <a:t>) </a:t>
            </a:r>
            <a:endParaRPr lang="en-US" altLang="zh-CN" sz="3200" dirty="0" smtClean="0"/>
          </a:p>
          <a:p>
            <a:pPr marL="72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p = p-&gt;link;  </a:t>
            </a:r>
            <a:endParaRPr lang="en-US" altLang="zh-CN" sz="3200" dirty="0" smtClean="0"/>
          </a:p>
          <a:p>
            <a:pPr marL="72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s-&gt;link = </a:t>
            </a:r>
            <a:r>
              <a:rPr lang="en-US" altLang="zh-CN" sz="3200" dirty="0" smtClean="0"/>
              <a:t>p-&gt;link;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p-&gt;link = s</a:t>
            </a:r>
            <a:r>
              <a:rPr lang="en-US" altLang="zh-CN" sz="3200" dirty="0" smtClean="0"/>
              <a:t>;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p = s;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1405116"/>
            <a:ext cx="27174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结点</a:t>
            </a:r>
            <a:r>
              <a:rPr lang="en-US" altLang="zh-CN" dirty="0" smtClean="0">
                <a:solidFill>
                  <a:srgbClr val="038325"/>
                </a:solidFill>
              </a:rPr>
              <a:t>s</a:t>
            </a:r>
            <a:r>
              <a:rPr lang="zh-CN" altLang="en-US" dirty="0" smtClean="0">
                <a:solidFill>
                  <a:srgbClr val="038325"/>
                </a:solidFill>
              </a:rPr>
              <a:t>挂到链上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4600" y="3159604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寻找表尾</a:t>
            </a:r>
            <a:r>
              <a:rPr lang="en-US" altLang="zh-CN" dirty="0" smtClean="0">
                <a:solidFill>
                  <a:srgbClr val="038325"/>
                </a:solidFill>
              </a:rPr>
              <a:t>p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30135" y="4703058"/>
            <a:ext cx="19992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结点</a:t>
            </a:r>
            <a:r>
              <a:rPr lang="en-US" altLang="zh-CN" dirty="0" smtClean="0">
                <a:solidFill>
                  <a:srgbClr val="038325"/>
                </a:solidFill>
              </a:rPr>
              <a:t>s</a:t>
            </a:r>
            <a:r>
              <a:rPr lang="zh-CN" altLang="en-US" dirty="0" smtClean="0">
                <a:solidFill>
                  <a:srgbClr val="038325"/>
                </a:solidFill>
              </a:rPr>
              <a:t>入链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90800" y="5693658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更新表尾指针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5200" y="1959858"/>
            <a:ext cx="34355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打开原链，让</a:t>
            </a:r>
            <a:r>
              <a:rPr lang="en-US" altLang="zh-CN" dirty="0" smtClean="0">
                <a:solidFill>
                  <a:srgbClr val="038325"/>
                </a:solidFill>
              </a:rPr>
              <a:t>s</a:t>
            </a:r>
            <a:r>
              <a:rPr lang="zh-CN" altLang="en-US" dirty="0" smtClean="0">
                <a:solidFill>
                  <a:srgbClr val="038325"/>
                </a:solidFill>
              </a:rPr>
              <a:t>加入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762000" y="840736"/>
            <a:ext cx="89154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删除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的直接后继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1371600" y="1483007"/>
            <a:ext cx="7772400" cy="17173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smtClean="0">
                <a:latin typeface="+mj-lt"/>
              </a:rPr>
              <a:t>q </a:t>
            </a:r>
            <a:r>
              <a:rPr lang="en-US" altLang="zh-CN" sz="3200" dirty="0">
                <a:latin typeface="+mj-lt"/>
              </a:rPr>
              <a:t>= </a:t>
            </a:r>
            <a:r>
              <a:rPr lang="en-US" altLang="zh-CN" sz="3200" dirty="0" smtClean="0">
                <a:latin typeface="+mj-lt"/>
              </a:rPr>
              <a:t>p-&gt;link;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+mj-lt"/>
              </a:rPr>
              <a:t>p</a:t>
            </a:r>
            <a:r>
              <a:rPr lang="en-US" altLang="zh-CN" sz="3200" dirty="0" smtClean="0">
                <a:latin typeface="+mj-lt"/>
              </a:rPr>
              <a:t>-&gt;link = p-&gt;link-&gt;link;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3200" dirty="0" smtClean="0"/>
              <a:t>free(q);</a:t>
            </a:r>
            <a:r>
              <a:rPr lang="en-US" altLang="zh-CN" sz="3200" dirty="0" smtClean="0">
                <a:latin typeface="+mj-lt"/>
              </a:rPr>
              <a:t> </a:t>
            </a:r>
            <a:endParaRPr lang="en-US" altLang="zh-CN" sz="3200" dirty="0">
              <a:solidFill>
                <a:srgbClr val="038325"/>
              </a:solidFill>
              <a:latin typeface="+mj-lt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62000" y="3355336"/>
            <a:ext cx="83820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从带头结点</a:t>
            </a:r>
            <a:r>
              <a:rPr lang="en-US" altLang="zh-CN" sz="3200" dirty="0" smtClean="0"/>
              <a:t>L</a:t>
            </a:r>
            <a:r>
              <a:rPr lang="zh-CN" altLang="en-US" sz="3200" dirty="0" smtClean="0"/>
              <a:t>的链表中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删除第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个结点</a:t>
            </a:r>
            <a:endParaRPr lang="zh-CN" altLang="en-GB" sz="3200" dirty="0"/>
          </a:p>
        </p:txBody>
      </p:sp>
      <p:sp>
        <p:nvSpPr>
          <p:cNvPr id="10" name="矩形 9"/>
          <p:cNvSpPr/>
          <p:nvPr/>
        </p:nvSpPr>
        <p:spPr>
          <a:xfrm>
            <a:off x="1371600" y="3997607"/>
            <a:ext cx="7772400" cy="17173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3200" dirty="0" smtClean="0">
                <a:latin typeface="+mj-lt"/>
              </a:rPr>
              <a:t>q </a:t>
            </a:r>
            <a:r>
              <a:rPr lang="en-US" altLang="zh-CN" sz="3200" dirty="0">
                <a:latin typeface="+mj-lt"/>
              </a:rPr>
              <a:t>= </a:t>
            </a:r>
            <a:r>
              <a:rPr lang="en-US" altLang="zh-CN" sz="3200" dirty="0" smtClean="0">
                <a:latin typeface="+mj-lt"/>
              </a:rPr>
              <a:t>L-&gt;link;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 dirty="0" smtClean="0">
                <a:latin typeface="+mj-lt"/>
              </a:rPr>
              <a:t>L-&gt;link= L-&gt;link-&gt;link; 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200" dirty="0" smtClean="0">
                <a:latin typeface="+mj-lt"/>
              </a:rPr>
              <a:t>free(q);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6400" y="2110669"/>
            <a:ext cx="319350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//</a:t>
            </a:r>
            <a:r>
              <a:rPr lang="zh-CN" altLang="en-US" dirty="0" smtClean="0">
                <a:solidFill>
                  <a:srgbClr val="2850A0"/>
                </a:solidFill>
              </a:rPr>
              <a:t>或</a:t>
            </a:r>
            <a:r>
              <a:rPr lang="en-US" altLang="zh-CN" dirty="0" smtClean="0">
                <a:solidFill>
                  <a:srgbClr val="2850A0"/>
                </a:solidFill>
              </a:rPr>
              <a:t>p-&gt;link=q-&gt;link;</a:t>
            </a:r>
            <a:endParaRPr lang="en-US" altLang="zh-CN" dirty="0">
              <a:solidFill>
                <a:srgbClr val="285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5600" y="2720269"/>
            <a:ext cx="18197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释放空间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14271" y="1524000"/>
            <a:ext cx="525175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取</a:t>
            </a:r>
            <a:r>
              <a:rPr lang="en-US" altLang="zh-CN" dirty="0" smtClean="0">
                <a:solidFill>
                  <a:srgbClr val="038325"/>
                </a:solidFill>
              </a:rPr>
              <a:t>p</a:t>
            </a:r>
            <a:r>
              <a:rPr lang="zh-CN" altLang="en-US" dirty="0" smtClean="0">
                <a:solidFill>
                  <a:srgbClr val="038325"/>
                </a:solidFill>
              </a:rPr>
              <a:t>的直接后继，并从链中删掉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8252" y="3962400"/>
            <a:ext cx="4605748" cy="4801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2850A0"/>
                </a:solidFill>
              </a:rPr>
              <a:t>&lt;=&gt;</a:t>
            </a:r>
            <a:r>
              <a:rPr lang="zh-CN" altLang="en-US" dirty="0" smtClean="0">
                <a:solidFill>
                  <a:srgbClr val="2850A0"/>
                </a:solidFill>
              </a:rPr>
              <a:t>删除头结点</a:t>
            </a:r>
            <a:r>
              <a:rPr lang="en-US" altLang="zh-CN" dirty="0" smtClean="0">
                <a:solidFill>
                  <a:srgbClr val="2850A0"/>
                </a:solidFill>
              </a:rPr>
              <a:t>L</a:t>
            </a:r>
            <a:r>
              <a:rPr lang="zh-CN" altLang="en-US" dirty="0" smtClean="0">
                <a:solidFill>
                  <a:srgbClr val="2850A0"/>
                </a:solidFill>
              </a:rPr>
              <a:t>的直接后继</a:t>
            </a:r>
            <a:endParaRPr lang="en-US" altLang="zh-CN" dirty="0">
              <a:solidFill>
                <a:srgbClr val="285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381000" y="762000"/>
            <a:ext cx="891540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删除尾结点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457200" y="1357431"/>
            <a:ext cx="8686800" cy="3342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pre </a:t>
            </a:r>
            <a:r>
              <a:rPr lang="en-US" altLang="zh-CN" sz="3200" dirty="0">
                <a:latin typeface="+mj-lt"/>
              </a:rPr>
              <a:t>= L;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while(pre-&gt;link</a:t>
            </a:r>
            <a:r>
              <a:rPr lang="en-US" altLang="zh-CN" sz="3200" dirty="0" smtClean="0">
                <a:latin typeface="+mj-lt"/>
              </a:rPr>
              <a:t>!=Null </a:t>
            </a:r>
            <a:r>
              <a:rPr lang="en-US" altLang="zh-CN" sz="3200" dirty="0" smtClean="0">
                <a:latin typeface="+mj-lt"/>
              </a:rPr>
              <a:t>&amp;&amp; </a:t>
            </a: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pre-&gt;link-&gt;link</a:t>
            </a: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!=Null</a:t>
            </a:r>
            <a:r>
              <a:rPr lang="en-US" altLang="zh-CN" sz="3200" dirty="0" smtClean="0">
                <a:latin typeface="+mj-lt"/>
              </a:rPr>
              <a:t>)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pre = pre-&gt;link;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p = pre-&gt;link;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pre-&gt;link = p-&gt;link; 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free(p); </a:t>
            </a:r>
          </a:p>
        </p:txBody>
      </p:sp>
      <p:sp>
        <p:nvSpPr>
          <p:cNvPr id="10" name="矩形 9"/>
          <p:cNvSpPr/>
          <p:nvPr/>
        </p:nvSpPr>
        <p:spPr>
          <a:xfrm>
            <a:off x="2014204" y="1501069"/>
            <a:ext cx="377699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找出尾</a:t>
            </a:r>
            <a:r>
              <a:rPr lang="zh-CN" altLang="en-US" dirty="0" smtClean="0">
                <a:solidFill>
                  <a:srgbClr val="038325"/>
                </a:solidFill>
              </a:rPr>
              <a:t>结点的前驱</a:t>
            </a:r>
            <a:r>
              <a:rPr lang="en-US" altLang="zh-CN" dirty="0" smtClean="0">
                <a:solidFill>
                  <a:srgbClr val="038325"/>
                </a:solidFill>
              </a:rPr>
              <a:t>pre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8600" y="35600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从链中删掉结点</a:t>
            </a:r>
            <a:r>
              <a:rPr lang="en-US" altLang="zh-CN" dirty="0" smtClean="0">
                <a:solidFill>
                  <a:srgbClr val="038325"/>
                </a:solidFill>
              </a:rPr>
              <a:t>p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9718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2530475" y="51673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42672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3825875" y="51673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55626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51212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8580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64166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81534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77120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71786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8832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45878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3292475" y="547211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16764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997075" y="547211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1279525" y="4562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1302545" y="4945858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6461125" y="441483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>
            <a:off x="6523833" y="4944271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4" descr="浅色上对角线"/>
          <p:cNvSpPr>
            <a:spLocks noChangeArrowheads="1"/>
          </p:cNvSpPr>
          <p:nvPr/>
        </p:nvSpPr>
        <p:spPr bwMode="auto">
          <a:xfrm>
            <a:off x="1295400" y="516783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7908925" y="441483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rot="5400000">
            <a:off x="7911308" y="4944271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858000" y="517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34" name="矩形 33"/>
          <p:cNvSpPr/>
          <p:nvPr/>
        </p:nvSpPr>
        <p:spPr>
          <a:xfrm>
            <a:off x="2057400" y="41148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释放空间</a:t>
            </a:r>
            <a:endParaRPr lang="zh-CN" altLang="en-US" dirty="0">
              <a:solidFill>
                <a:srgbClr val="0383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2" grpId="0" animBg="1"/>
      <p:bldP spid="23" grpId="0" animBg="1"/>
      <p:bldP spid="32" grpId="0" animBg="1"/>
      <p:bldP spid="43" grpId="0" animBg="1"/>
      <p:bldP spid="45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381000" y="762000"/>
            <a:ext cx="891540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GB" altLang="zh-CN" sz="3200" dirty="0" smtClean="0"/>
              <a:t> </a:t>
            </a:r>
            <a:r>
              <a:rPr lang="zh-CN" altLang="en-US" sz="3200" dirty="0" smtClean="0"/>
              <a:t>删除尾结点</a:t>
            </a:r>
            <a:endParaRPr lang="zh-CN" altLang="en-GB" sz="3200" dirty="0"/>
          </a:p>
        </p:txBody>
      </p:sp>
      <p:sp>
        <p:nvSpPr>
          <p:cNvPr id="40" name="矩形 39"/>
          <p:cNvSpPr/>
          <p:nvPr/>
        </p:nvSpPr>
        <p:spPr>
          <a:xfrm>
            <a:off x="457200" y="1357431"/>
            <a:ext cx="8686800" cy="3342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pre </a:t>
            </a:r>
            <a:r>
              <a:rPr lang="en-US" altLang="zh-CN" sz="3200" dirty="0">
                <a:latin typeface="+mj-lt"/>
              </a:rPr>
              <a:t>= L;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while(pre-&gt;link</a:t>
            </a:r>
            <a:r>
              <a:rPr lang="en-US" altLang="zh-CN" sz="3200" dirty="0" smtClean="0">
                <a:latin typeface="+mj-lt"/>
              </a:rPr>
              <a:t>!=Null </a:t>
            </a:r>
            <a:r>
              <a:rPr lang="en-US" altLang="zh-CN" sz="3200" dirty="0" smtClean="0">
                <a:latin typeface="+mj-lt"/>
              </a:rPr>
              <a:t>&amp;&amp; </a:t>
            </a: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pre-&gt;link-&gt;link</a:t>
            </a: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!=Null</a:t>
            </a:r>
            <a:r>
              <a:rPr lang="en-US" altLang="zh-CN" sz="3200" dirty="0" smtClean="0">
                <a:latin typeface="+mj-lt"/>
              </a:rPr>
              <a:t>)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pre = pre-&gt;link;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p = pre-&gt;link;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pre-&gt;link = p-&gt;link; 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free(p); </a:t>
            </a:r>
          </a:p>
        </p:txBody>
      </p:sp>
      <p:sp>
        <p:nvSpPr>
          <p:cNvPr id="10" name="矩形 9"/>
          <p:cNvSpPr/>
          <p:nvPr/>
        </p:nvSpPr>
        <p:spPr>
          <a:xfrm>
            <a:off x="2014204" y="1501069"/>
            <a:ext cx="377699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找出尾</a:t>
            </a:r>
            <a:r>
              <a:rPr lang="zh-CN" altLang="en-US" dirty="0" smtClean="0">
                <a:solidFill>
                  <a:srgbClr val="038325"/>
                </a:solidFill>
              </a:rPr>
              <a:t>结点的前驱</a:t>
            </a:r>
            <a:r>
              <a:rPr lang="en-US" altLang="zh-CN" dirty="0" smtClean="0">
                <a:solidFill>
                  <a:srgbClr val="038325"/>
                </a:solidFill>
              </a:rPr>
              <a:t>pre</a:t>
            </a:r>
            <a:endParaRPr lang="en-US" altLang="zh-CN" dirty="0">
              <a:solidFill>
                <a:srgbClr val="038325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8600" y="35600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从链中删掉结点</a:t>
            </a:r>
            <a:r>
              <a:rPr lang="en-US" altLang="zh-CN" dirty="0" smtClean="0">
                <a:solidFill>
                  <a:srgbClr val="038325"/>
                </a:solidFill>
              </a:rPr>
              <a:t>p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9718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2530475" y="51673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42672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3825875" y="516731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55626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51212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8580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64166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8153400" y="517207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en-US" altLang="zh-CN" b="1" dirty="0"/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7712075" y="517207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71786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8832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4587875" y="547211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3292475" y="547211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1676400" y="516731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997075" y="547211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1279525" y="4562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L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1302545" y="4945858"/>
            <a:ext cx="366712" cy="76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6461125" y="441483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>
            <a:off x="6523833" y="4944271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4" descr="浅色上对角线"/>
          <p:cNvSpPr>
            <a:spLocks noChangeArrowheads="1"/>
          </p:cNvSpPr>
          <p:nvPr/>
        </p:nvSpPr>
        <p:spPr bwMode="auto">
          <a:xfrm>
            <a:off x="1295400" y="516783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7908925" y="441483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rot="5400000">
            <a:off x="7911308" y="4944271"/>
            <a:ext cx="385763" cy="984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858000" y="517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34" name="矩形 33"/>
          <p:cNvSpPr/>
          <p:nvPr/>
        </p:nvSpPr>
        <p:spPr>
          <a:xfrm>
            <a:off x="2057400" y="41148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8325"/>
                </a:solidFill>
              </a:rPr>
              <a:t>//</a:t>
            </a:r>
            <a:r>
              <a:rPr lang="zh-CN" altLang="en-US" dirty="0" smtClean="0">
                <a:solidFill>
                  <a:srgbClr val="038325"/>
                </a:solidFill>
              </a:rPr>
              <a:t>释放空间</a:t>
            </a:r>
            <a:endParaRPr lang="zh-CN" altLang="en-US" dirty="0">
              <a:solidFill>
                <a:srgbClr val="038325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19400" y="1371600"/>
            <a:ext cx="6324600" cy="2209800"/>
          </a:xfrm>
          <a:prstGeom prst="rect">
            <a:avLst/>
          </a:prstGeom>
          <a:solidFill>
            <a:srgbClr val="FFFF79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26A1D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26A1D"/>
                </a:solidFill>
                <a:latin typeface="+mj-lt"/>
              </a:rPr>
              <a:t>同时找</a:t>
            </a:r>
            <a:r>
              <a:rPr lang="en-US" altLang="zh-CN" dirty="0" smtClean="0">
                <a:solidFill>
                  <a:srgbClr val="026A1D"/>
                </a:solidFill>
                <a:latin typeface="+mj-lt"/>
              </a:rPr>
              <a:t>p</a:t>
            </a:r>
            <a:r>
              <a:rPr lang="zh-CN" altLang="en-US" dirty="0" smtClean="0">
                <a:solidFill>
                  <a:srgbClr val="026A1D"/>
                </a:solidFill>
                <a:latin typeface="+mj-lt"/>
              </a:rPr>
              <a:t>及其前驱</a:t>
            </a:r>
            <a:r>
              <a:rPr lang="en-US" altLang="zh-CN" dirty="0" smtClean="0">
                <a:solidFill>
                  <a:srgbClr val="026A1D"/>
                </a:solidFill>
                <a:latin typeface="+mj-lt"/>
              </a:rPr>
              <a:t>pre</a:t>
            </a:r>
            <a:endParaRPr lang="en-US" altLang="zh-CN" dirty="0" smtClean="0">
              <a:solidFill>
                <a:srgbClr val="026A1D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pre </a:t>
            </a:r>
            <a:r>
              <a:rPr lang="en-US" altLang="zh-CN" sz="3200" dirty="0">
                <a:latin typeface="+mj-lt"/>
              </a:rPr>
              <a:t>= </a:t>
            </a:r>
            <a:r>
              <a:rPr lang="en-US" altLang="zh-CN" sz="3200" dirty="0" smtClean="0">
                <a:latin typeface="+mj-lt"/>
              </a:rPr>
              <a:t>L;    p=pre-&gt;link;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while(p!=Null &amp;&amp; p-</a:t>
            </a:r>
            <a:r>
              <a:rPr lang="en-US" altLang="zh-CN" sz="3200" dirty="0" smtClean="0">
                <a:latin typeface="+mj-lt"/>
              </a:rPr>
              <a:t>&gt;link</a:t>
            </a:r>
            <a:r>
              <a:rPr lang="en-US" altLang="zh-CN" sz="3200" dirty="0" smtClean="0">
                <a:latin typeface="+mj-lt"/>
              </a:rPr>
              <a:t>!=Null)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{        pre </a:t>
            </a:r>
            <a:r>
              <a:rPr lang="en-US" altLang="zh-CN" sz="3200" dirty="0" smtClean="0">
                <a:latin typeface="+mj-lt"/>
              </a:rPr>
              <a:t>= </a:t>
            </a:r>
            <a:r>
              <a:rPr lang="en-US" altLang="zh-CN" sz="3200" dirty="0" smtClean="0">
                <a:latin typeface="+mj-lt"/>
              </a:rPr>
              <a:t>p;    p=p-&gt;link;  } </a:t>
            </a:r>
            <a:endParaRPr lang="en-US" altLang="zh-CN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72" name="AutoShape 20"/>
          <p:cNvSpPr>
            <a:spLocks noChangeArrowheads="1"/>
          </p:cNvSpPr>
          <p:nvPr/>
        </p:nvSpPr>
        <p:spPr bwMode="auto">
          <a:xfrm>
            <a:off x="3733800" y="3395925"/>
            <a:ext cx="2209800" cy="576000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zh-CN" altLang="en-US" sz="3200" dirty="0"/>
              <a:t>逆置</a:t>
            </a:r>
          </a:p>
        </p:txBody>
      </p:sp>
      <p:sp>
        <p:nvSpPr>
          <p:cNvPr id="4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就地逆置单链表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879725" y="2590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438400" y="2590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4175125" y="2590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3733800" y="2590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5470525" y="2595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5029200" y="2595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6750050" y="2595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6324600" y="2595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5791200" y="2895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4495800" y="2895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3200400" y="2895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>
            <a:off x="1905000" y="2895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87450" y="2590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2879725" y="42767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2438400" y="42767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5" name="Rectangle 59"/>
          <p:cNvSpPr>
            <a:spLocks noChangeArrowheads="1"/>
          </p:cNvSpPr>
          <p:nvPr/>
        </p:nvSpPr>
        <p:spPr bwMode="auto">
          <a:xfrm>
            <a:off x="4175125" y="42767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3733800" y="42767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5470525" y="42814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5029200" y="42814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6765925" y="42814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6324600" y="42814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cxnSp>
        <p:nvCxnSpPr>
          <p:cNvPr id="77" name="直接箭头连接符 76"/>
          <p:cNvCxnSpPr>
            <a:endCxn id="70" idx="2"/>
          </p:cNvCxnSpPr>
          <p:nvPr/>
        </p:nvCxnSpPr>
        <p:spPr bwMode="auto">
          <a:xfrm rot="16200000" flipV="1">
            <a:off x="6408738" y="5078413"/>
            <a:ext cx="371475" cy="6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6200775" y="5267325"/>
            <a:ext cx="777875" cy="5334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5" name="肘形连接符 79"/>
          <p:cNvCxnSpPr>
            <a:endCxn id="68" idx="0"/>
          </p:cNvCxnSpPr>
          <p:nvPr/>
        </p:nvCxnSpPr>
        <p:spPr bwMode="auto">
          <a:xfrm rot="10800000">
            <a:off x="5295900" y="4281489"/>
            <a:ext cx="1758950" cy="309563"/>
          </a:xfrm>
          <a:prstGeom prst="bentConnector4">
            <a:avLst>
              <a:gd name="adj1" fmla="val 372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肘形连接符 79"/>
          <p:cNvCxnSpPr/>
          <p:nvPr/>
        </p:nvCxnSpPr>
        <p:spPr bwMode="auto">
          <a:xfrm rot="10800000" flipV="1">
            <a:off x="4006851" y="4591051"/>
            <a:ext cx="1758950" cy="304800"/>
          </a:xfrm>
          <a:prstGeom prst="bentConnector4">
            <a:avLst>
              <a:gd name="adj1" fmla="val 372"/>
              <a:gd name="adj2" fmla="val 175000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肘形连接符 79"/>
          <p:cNvCxnSpPr/>
          <p:nvPr/>
        </p:nvCxnSpPr>
        <p:spPr bwMode="auto">
          <a:xfrm rot="10800000">
            <a:off x="2711451" y="4286251"/>
            <a:ext cx="1758950" cy="309563"/>
          </a:xfrm>
          <a:prstGeom prst="bentConnector4">
            <a:avLst>
              <a:gd name="adj1" fmla="val 372"/>
              <a:gd name="adj2" fmla="val 173846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28600" y="10668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2850A0"/>
                </a:solidFill>
                <a:latin typeface="黑体" pitchFamily="2" charset="-122"/>
              </a:rPr>
              <a:t> 就地：</a:t>
            </a:r>
            <a:r>
              <a:rPr lang="zh-CN" altLang="en-US" sz="3200" dirty="0" smtClean="0">
                <a:latin typeface="黑体" pitchFamily="2" charset="-122"/>
              </a:rPr>
              <a:t>在原链表结点之外，不再申请结点空间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      </a:t>
            </a:r>
            <a:r>
              <a:rPr lang="zh-CN" altLang="en-US" sz="3200" dirty="0" smtClean="0">
                <a:latin typeface="黑体" pitchFamily="2" charset="-122"/>
              </a:rPr>
              <a:t>即，仅利用原表结点</a:t>
            </a:r>
            <a:endParaRPr lang="zh-CN" altLang="en-US" sz="3200" dirty="0"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8" grpId="0" animBg="1"/>
      <p:bldP spid="3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7007</TotalTime>
  <Words>2265</Words>
  <Application>Microsoft Office PowerPoint</Application>
  <PresentationFormat>全屏显示(4:3)</PresentationFormat>
  <Paragraphs>514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1147</cp:revision>
  <cp:lastPrinted>1601-01-01T00:00:00Z</cp:lastPrinted>
  <dcterms:created xsi:type="dcterms:W3CDTF">1601-01-01T00:00:00Z</dcterms:created>
  <dcterms:modified xsi:type="dcterms:W3CDTF">2021-03-22T08:08:12Z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