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21" r:id="rId4"/>
    <p:sldId id="322" r:id="rId5"/>
    <p:sldId id="324" r:id="rId6"/>
    <p:sldId id="323" r:id="rId7"/>
    <p:sldId id="278" r:id="rId8"/>
    <p:sldId id="280" r:id="rId9"/>
    <p:sldId id="279" r:id="rId10"/>
    <p:sldId id="325" r:id="rId11"/>
    <p:sldId id="281" r:id="rId12"/>
    <p:sldId id="282" r:id="rId13"/>
    <p:sldId id="287" r:id="rId14"/>
    <p:sldId id="288" r:id="rId15"/>
    <p:sldId id="289" r:id="rId16"/>
    <p:sldId id="290" r:id="rId17"/>
    <p:sldId id="291" r:id="rId18"/>
    <p:sldId id="304" r:id="rId19"/>
    <p:sldId id="306" r:id="rId20"/>
    <p:sldId id="305" r:id="rId21"/>
    <p:sldId id="307" r:id="rId22"/>
    <p:sldId id="308" r:id="rId23"/>
    <p:sldId id="309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2" r:id="rId34"/>
    <p:sldId id="311" r:id="rId35"/>
    <p:sldId id="312" r:id="rId36"/>
    <p:sldId id="314" r:id="rId37"/>
    <p:sldId id="315" r:id="rId38"/>
    <p:sldId id="316" r:id="rId39"/>
    <p:sldId id="275" r:id="rId40"/>
    <p:sldId id="318" r:id="rId41"/>
    <p:sldId id="319" r:id="rId42"/>
    <p:sldId id="320" r:id="rId43"/>
    <p:sldId id="326" r:id="rId44"/>
    <p:sldId id="317" r:id="rId4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99"/>
    <a:srgbClr val="CC7900"/>
    <a:srgbClr val="A8FF7D"/>
    <a:srgbClr val="99FF66"/>
    <a:srgbClr val="99FF99"/>
    <a:srgbClr val="FF9900"/>
    <a:srgbClr val="CC0066"/>
    <a:srgbClr val="FFFFB3"/>
    <a:srgbClr val="CC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85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4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栈与队列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9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讲：栈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0067B4"/>
                </a:solidFill>
                <a:latin typeface="黑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栈的顺序表示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栈的插入、删除示例：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83085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4648200"/>
            <a:ext cx="48006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空栈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top=-1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进栈，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top=0</a:t>
            </a: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BCDE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进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栈，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top=4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24400" y="4648200"/>
            <a:ext cx="44196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4.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 ED</a:t>
            </a:r>
            <a:r>
              <a:rPr kumimoji="0" lang="zh-CN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出栈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，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top=2</a:t>
            </a:r>
            <a:endParaRPr kumimoji="0" lang="en-US" altLang="zh-CN" sz="3200" i="0" u="none" strike="noStrike" kern="0" cap="none" spc="0" normalizeH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514350" indent="-51435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baseline="0" dirty="0" smtClean="0">
                <a:solidFill>
                  <a:srgbClr val="008000"/>
                </a:solidFill>
                <a:latin typeface="+mj-lt"/>
              </a:rPr>
              <a:t>5. 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CBA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出栈，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top=-1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栈的顺序表示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85800" y="2057400"/>
            <a:ext cx="83820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SeqStack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top; </a:t>
            </a:r>
            <a:endParaRPr lang="en-GB" altLang="zh-CN" sz="3200" kern="0" dirty="0" smtClean="0">
              <a:solidFill>
                <a:srgbClr val="0066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</a:t>
            </a:r>
            <a:r>
              <a:rPr lang="en-GB" altLang="zh-CN" sz="3200" kern="0" dirty="0" smtClean="0"/>
              <a:t>  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DataType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* </a:t>
            </a:r>
            <a:r>
              <a:rPr lang="en-GB" altLang="zh-CN" sz="3200" kern="0" dirty="0" smtClean="0"/>
              <a:t>s</a:t>
            </a:r>
            <a:r>
              <a:rPr lang="en-GB" altLang="zh-CN" sz="3200" kern="0" dirty="0" smtClean="0"/>
              <a:t>;</a:t>
            </a:r>
            <a:r>
              <a:rPr lang="en-US" altLang="zh-CN" sz="3200" kern="0" dirty="0" smtClean="0">
                <a:latin typeface="+mj-lt"/>
              </a:rPr>
              <a:t> 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SeqSack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*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顺序栈的类型定义：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86000" y="3276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栈顶元素的下标，</a:t>
            </a:r>
            <a:r>
              <a:rPr lang="en-US" altLang="zh-CN" kern="0" dirty="0" smtClean="0">
                <a:solidFill>
                  <a:srgbClr val="008000"/>
                </a:solidFill>
              </a:rPr>
              <a:t>top&lt;=MaxNum-1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23123" y="3850796"/>
            <a:ext cx="435407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//s</a:t>
            </a:r>
            <a:r>
              <a:rPr lang="zh-CN" altLang="en-US" kern="0" dirty="0" smtClean="0">
                <a:solidFill>
                  <a:srgbClr val="008000"/>
                </a:solidFill>
              </a:rPr>
              <a:t>指向顺序栈的第</a:t>
            </a:r>
            <a:r>
              <a:rPr lang="en-US" altLang="zh-CN" kern="0" dirty="0" smtClean="0">
                <a:solidFill>
                  <a:srgbClr val="008000"/>
                </a:solidFill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</a:rPr>
              <a:t>个单元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5648980"/>
            <a:ext cx="3256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顺序栈的指针类型</a:t>
            </a:r>
            <a:endParaRPr lang="en-GB" altLang="zh-CN" kern="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914400"/>
            <a:ext cx="8305800" cy="3352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SeqStack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{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MaxNum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top;    </a:t>
            </a:r>
            <a:endParaRPr lang="en-GB" altLang="zh-CN" sz="3200" kern="0" dirty="0" smtClean="0">
              <a:solidFill>
                <a:srgbClr val="0066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GB" altLang="zh-CN" sz="3200" kern="0" dirty="0"/>
              <a:t> </a:t>
            </a:r>
            <a:r>
              <a:rPr lang="en-GB" altLang="zh-CN" sz="3200" kern="0" dirty="0" smtClean="0"/>
              <a:t>    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DataType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*</a:t>
            </a:r>
            <a:r>
              <a:rPr lang="en-GB" altLang="zh-CN" sz="3200" kern="0" dirty="0" smtClean="0"/>
              <a:t> s</a:t>
            </a:r>
            <a:r>
              <a:rPr lang="en-GB" altLang="zh-CN" sz="3200" kern="0" dirty="0" smtClean="0"/>
              <a:t>;</a:t>
            </a:r>
            <a:r>
              <a:rPr lang="en-US" altLang="zh-CN" sz="3200" kern="0" dirty="0" smtClean="0">
                <a:latin typeface="+mj-lt"/>
              </a:rPr>
              <a:t>    </a:t>
            </a:r>
            <a:endParaRPr lang="zh-CN" altLang="en-US" sz="3200" kern="0" dirty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SeqSack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*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5800" y="4495800"/>
            <a:ext cx="80772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lang="en-GB" altLang="zh-CN" sz="32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GB" altLang="zh-CN" sz="3200" kern="0" dirty="0" err="1" smtClean="0">
                <a:latin typeface="+mj-lt"/>
              </a:rPr>
              <a:t>pastack</a:t>
            </a:r>
            <a:r>
              <a:rPr lang="en-GB" altLang="zh-CN" sz="3200" kern="0" dirty="0" smtClean="0">
                <a:latin typeface="+mj-lt"/>
              </a:rPr>
              <a:t>; 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pastack</a:t>
            </a:r>
            <a:r>
              <a:rPr lang="en-US" altLang="zh-CN" sz="3200" kern="0" dirty="0" smtClean="0">
                <a:latin typeface="+mj-lt"/>
              </a:rPr>
              <a:t>-&gt;top; 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zh-CN" sz="3200" kern="0" dirty="0" smtClean="0">
                <a:solidFill>
                  <a:srgbClr val="006600"/>
                </a:solidFill>
                <a:latin typeface="+mj-lt"/>
              </a:rPr>
              <a:t> </a:t>
            </a:r>
            <a:r>
              <a:rPr lang="en-US" altLang="zh-CN" sz="3200" kern="0" dirty="0" err="1" smtClean="0">
                <a:latin typeface="+mj-lt"/>
              </a:rPr>
              <a:t>pastack</a:t>
            </a:r>
            <a:r>
              <a:rPr lang="en-US" altLang="zh-CN" sz="3200" kern="0" dirty="0" smtClean="0">
                <a:latin typeface="+mj-lt"/>
              </a:rPr>
              <a:t>-&gt;s[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j-lt"/>
              </a:rPr>
              <a:t>pastack</a:t>
            </a:r>
            <a:r>
              <a:rPr lang="en-US" altLang="zh-CN" sz="3200" kern="0" dirty="0" smtClean="0">
                <a:solidFill>
                  <a:srgbClr val="C00000"/>
                </a:solidFill>
                <a:latin typeface="+mj-lt"/>
              </a:rPr>
              <a:t>-&gt;top</a:t>
            </a:r>
            <a:r>
              <a:rPr lang="en-US" altLang="zh-CN" sz="3200" kern="0" dirty="0" smtClean="0">
                <a:latin typeface="+mj-lt"/>
              </a:rPr>
              <a:t>];</a:t>
            </a:r>
            <a:r>
              <a:rPr lang="zh-CN" altLang="en-US" sz="3200" kern="0" dirty="0" smtClean="0">
                <a:latin typeface="+mj-lt"/>
              </a:rPr>
              <a:t>  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400" y="4495800"/>
            <a:ext cx="341792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声明顺序栈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pastack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81400" y="51054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栈顶元素的下标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5000" y="5715000"/>
            <a:ext cx="1819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栈顶元素</a:t>
            </a:r>
            <a:endParaRPr lang="en-GB" altLang="zh-CN" kern="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顺序栈基本运算的实现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0288" y="1295400"/>
            <a:ext cx="8999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建空顺序栈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905000"/>
            <a:ext cx="8305800" cy="464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200" kern="0" dirty="0" smtClean="0">
              <a:solidFill>
                <a:srgbClr val="006600"/>
              </a:solidFill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PSepStack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729226" y="3852739"/>
            <a:ext cx="483337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(1) </a:t>
            </a:r>
            <a:r>
              <a:rPr lang="zh-CN" altLang="en-US" sz="3200" kern="0" dirty="0">
                <a:solidFill>
                  <a:srgbClr val="006600"/>
                </a:solidFill>
              </a:rPr>
              <a:t>为栈结构申请空间；</a:t>
            </a:r>
            <a:endParaRPr lang="zh-CN" altLang="en-US" sz="3200" dirty="0">
              <a:solidFill>
                <a:srgbClr val="0066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" y="4549914"/>
            <a:ext cx="701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(2) </a:t>
            </a:r>
            <a:r>
              <a:rPr lang="zh-CN" altLang="en-US" sz="3200" kern="0" dirty="0">
                <a:solidFill>
                  <a:srgbClr val="006600"/>
                </a:solidFill>
              </a:rPr>
              <a:t>为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栈中元素</a:t>
            </a:r>
            <a:r>
              <a:rPr lang="zh-CN" altLang="en-US" sz="3200" kern="0" dirty="0">
                <a:solidFill>
                  <a:srgbClr val="006600"/>
                </a:solidFill>
              </a:rPr>
              <a:t>申请</a:t>
            </a:r>
            <a:r>
              <a:rPr lang="en-US" altLang="zh-CN" sz="3200" kern="0" dirty="0">
                <a:solidFill>
                  <a:srgbClr val="006600"/>
                </a:solidFill>
              </a:rPr>
              <a:t>m</a:t>
            </a:r>
            <a:r>
              <a:rPr lang="zh-CN" altLang="en-US" sz="3200" kern="0" dirty="0">
                <a:solidFill>
                  <a:srgbClr val="006600"/>
                </a:solidFill>
              </a:rPr>
              <a:t>个连续空间；</a:t>
            </a:r>
            <a:endParaRPr lang="zh-CN" altLang="en-US" sz="3200" dirty="0">
              <a:solidFill>
                <a:srgbClr val="0066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5800" y="5235714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6600"/>
                </a:solidFill>
              </a:rPr>
              <a:t>// (3)</a:t>
            </a:r>
            <a:r>
              <a:rPr lang="zh-CN" altLang="en-US" sz="3200" kern="0" dirty="0">
                <a:solidFill>
                  <a:srgbClr val="006600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6600"/>
                </a:solidFill>
              </a:rPr>
              <a:t>设置</a:t>
            </a:r>
            <a:r>
              <a:rPr lang="en-US" altLang="zh-CN" sz="3200" kern="0" dirty="0" err="1" smtClean="0">
                <a:solidFill>
                  <a:srgbClr val="006600"/>
                </a:solidFill>
              </a:rPr>
              <a:t>MaxNum</a:t>
            </a:r>
            <a:r>
              <a:rPr lang="en-US" altLang="zh-CN" sz="3200" kern="0" dirty="0" smtClean="0">
                <a:solidFill>
                  <a:srgbClr val="006600"/>
                </a:solidFill>
              </a:rPr>
              <a:t>=m</a:t>
            </a:r>
            <a:r>
              <a:rPr lang="en-US" altLang="zh-CN" sz="3200" kern="0" dirty="0">
                <a:solidFill>
                  <a:srgbClr val="006600"/>
                </a:solidFill>
              </a:rPr>
              <a:t>, </a:t>
            </a:r>
            <a:r>
              <a:rPr lang="en-GB" altLang="zh-CN" sz="3200" kern="0" dirty="0" err="1" smtClean="0">
                <a:solidFill>
                  <a:srgbClr val="A50021"/>
                </a:solidFill>
              </a:rPr>
              <a:t>pastack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-&gt;top= </a:t>
            </a:r>
            <a:r>
              <a:rPr lang="en-GB" altLang="zh-CN" sz="3200" kern="0" dirty="0">
                <a:solidFill>
                  <a:srgbClr val="A50021"/>
                </a:solidFill>
              </a:rPr>
              <a:t>-</a:t>
            </a:r>
            <a:r>
              <a:rPr lang="en-GB" altLang="zh-CN" sz="3200" kern="0" dirty="0" smtClean="0">
                <a:solidFill>
                  <a:srgbClr val="A50021"/>
                </a:solidFill>
              </a:rPr>
              <a:t>1</a:t>
            </a:r>
            <a:r>
              <a:rPr lang="en-GB" altLang="zh-CN" sz="3200" kern="0" dirty="0" smtClean="0"/>
              <a:t>;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顺序栈基本运算的实现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0288" y="1371600"/>
            <a:ext cx="899991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latin typeface="+mj-lt"/>
              </a:rPr>
              <a:t>判断</a:t>
            </a:r>
            <a:r>
              <a:rPr lang="zh-CN" altLang="en-US" sz="3200" kern="0" dirty="0" smtClean="0">
                <a:latin typeface="+mj-lt"/>
              </a:rPr>
              <a:t>顺序栈是否为空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2209800"/>
            <a:ext cx="8153400" cy="243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isEmptyStack_seq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</a:t>
            </a:r>
            <a:endParaRPr kumimoji="0" lang="en-GB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return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 -&gt; top == -1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顺序栈的进栈</a:t>
            </a:r>
            <a:r>
              <a:rPr lang="en-US" altLang="zh-CN" dirty="0" smtClean="0">
                <a:ea typeface="黑体" pitchFamily="2" charset="-122"/>
              </a:rPr>
              <a:t>(push, </a:t>
            </a:r>
            <a:r>
              <a:rPr lang="zh-CN" altLang="en-US" dirty="0" smtClean="0">
                <a:ea typeface="黑体" pitchFamily="2" charset="-122"/>
              </a:rPr>
              <a:t>压栈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915400" cy="4876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push_seq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x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lang="en-US" altLang="zh-CN" sz="3200" kern="0" dirty="0" smtClean="0"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-&gt;top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&gt;= MaxNum-1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(“Overflow! \n”);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else</a:t>
            </a:r>
            <a:endParaRPr kumimoji="0" lang="en-GB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{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&gt;top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-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&gt;top+1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&gt;s[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-&gt;top] = x;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}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334000" y="2489962"/>
            <a:ext cx="3962400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</a:rPr>
              <a:t>进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栈之前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判满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946679" y="3632962"/>
            <a:ext cx="1919115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先改下标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629400" y="4242562"/>
            <a:ext cx="2637260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再给栈顶赋值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95935" y="4800600"/>
            <a:ext cx="2614665" cy="199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685800" y="5334000"/>
            <a:ext cx="5410200" cy="1031051"/>
          </a:xfrm>
          <a:prstGeom prst="rect">
            <a:avLst/>
          </a:prstGeom>
          <a:solidFill>
            <a:srgbClr val="FFFFB3"/>
          </a:solidFill>
          <a:ln w="28575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 marL="72000" lvl="0" algn="jus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GB" altLang="zh-CN" kern="0" dirty="0" err="1" smtClean="0"/>
              <a:t>pastack</a:t>
            </a:r>
            <a:r>
              <a:rPr lang="en-GB" altLang="zh-CN" kern="0" dirty="0" smtClean="0"/>
              <a:t>-</a:t>
            </a:r>
            <a:r>
              <a:rPr lang="en-GB" altLang="zh-CN" kern="0" dirty="0" smtClean="0"/>
              <a:t>&gt;</a:t>
            </a:r>
            <a:r>
              <a:rPr lang="en-GB" altLang="zh-CN" kern="0" dirty="0" smtClean="0"/>
              <a:t>s[</a:t>
            </a:r>
            <a:r>
              <a:rPr lang="en-GB" altLang="zh-CN" kern="0" dirty="0" err="1" smtClean="0">
                <a:solidFill>
                  <a:srgbClr val="C00000"/>
                </a:solidFill>
              </a:rPr>
              <a:t>pastack</a:t>
            </a:r>
            <a:r>
              <a:rPr lang="en-GB" altLang="zh-CN" kern="0" dirty="0" smtClean="0">
                <a:solidFill>
                  <a:srgbClr val="C00000"/>
                </a:solidFill>
              </a:rPr>
              <a:t>-</a:t>
            </a:r>
            <a:r>
              <a:rPr lang="en-GB" altLang="zh-CN" kern="0" dirty="0" smtClean="0">
                <a:solidFill>
                  <a:srgbClr val="C00000"/>
                </a:solidFill>
              </a:rPr>
              <a:t>&gt;</a:t>
            </a:r>
            <a:r>
              <a:rPr lang="en-GB" altLang="zh-CN" kern="0" dirty="0" smtClean="0">
                <a:solidFill>
                  <a:srgbClr val="C00000"/>
                </a:solidFill>
              </a:rPr>
              <a:t>top+1</a:t>
            </a:r>
            <a:r>
              <a:rPr lang="en-GB" altLang="zh-CN" kern="0" dirty="0" smtClean="0"/>
              <a:t>] </a:t>
            </a:r>
            <a:r>
              <a:rPr lang="en-GB" altLang="zh-CN" kern="0" dirty="0" smtClean="0"/>
              <a:t>= x</a:t>
            </a:r>
            <a:r>
              <a:rPr lang="en-GB" altLang="zh-CN" kern="0" dirty="0" smtClean="0"/>
              <a:t>;</a:t>
            </a:r>
          </a:p>
          <a:p>
            <a:pPr marL="72000" algn="just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GB" altLang="zh-CN" kern="0" dirty="0" err="1" smtClean="0"/>
              <a:t>pastack</a:t>
            </a:r>
            <a:r>
              <a:rPr lang="en-GB" altLang="zh-CN" kern="0" dirty="0" smtClean="0"/>
              <a:t>-&gt;top </a:t>
            </a:r>
            <a:r>
              <a:rPr lang="en-GB" altLang="zh-CN" kern="0" dirty="0" smtClean="0"/>
              <a:t>= </a:t>
            </a:r>
            <a:r>
              <a:rPr lang="en-GB" altLang="zh-CN" kern="0" dirty="0" err="1" smtClean="0"/>
              <a:t>pastack</a:t>
            </a:r>
            <a:r>
              <a:rPr lang="en-GB" altLang="zh-CN" kern="0" dirty="0" smtClean="0"/>
              <a:t>-</a:t>
            </a:r>
            <a:r>
              <a:rPr lang="en-GB" altLang="zh-CN" kern="0" dirty="0" smtClean="0"/>
              <a:t>&gt;top+1</a:t>
            </a:r>
            <a:r>
              <a:rPr lang="en-GB" altLang="zh-CN" kern="0" dirty="0" smtClean="0"/>
              <a:t>;</a:t>
            </a:r>
            <a:endParaRPr lang="en-GB" altLang="zh-CN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顺序栈的出栈</a:t>
            </a:r>
            <a:r>
              <a:rPr lang="en-US" altLang="zh-CN" dirty="0" smtClean="0">
                <a:ea typeface="黑体" pitchFamily="2" charset="-122"/>
              </a:rPr>
              <a:t>(pop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534400" cy="4800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pop_seq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if(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-&gt; top  == -1)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(“Underflow! \n”);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else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-&gt;top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-&gt;top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-1;</a:t>
            </a: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317367" y="2108962"/>
            <a:ext cx="2836033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出栈之前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判空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1295400" y="4267200"/>
            <a:ext cx="3429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直接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修改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top,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zh-CN" altLang="en-US" dirty="0" smtClean="0">
                <a:solidFill>
                  <a:srgbClr val="008000"/>
                </a:solidFill>
              </a:rPr>
              <a:t>令</a:t>
            </a:r>
            <a:r>
              <a:rPr lang="en-US" altLang="zh-CN" dirty="0" smtClean="0">
                <a:solidFill>
                  <a:srgbClr val="008000"/>
                </a:solidFill>
              </a:rPr>
              <a:t>top</a:t>
            </a:r>
            <a:r>
              <a:rPr lang="zh-CN" altLang="en-US" dirty="0" smtClean="0">
                <a:solidFill>
                  <a:srgbClr val="008000"/>
                </a:solidFill>
              </a:rPr>
              <a:t>将原栈</a:t>
            </a:r>
            <a:r>
              <a:rPr lang="zh-CN" altLang="en-US" dirty="0">
                <a:solidFill>
                  <a:srgbClr val="008000"/>
                </a:solidFill>
              </a:rPr>
              <a:t>顶</a:t>
            </a:r>
            <a:r>
              <a:rPr lang="zh-CN" altLang="en-US" dirty="0" smtClean="0">
                <a:solidFill>
                  <a:srgbClr val="008000"/>
                </a:solidFill>
              </a:rPr>
              <a:t>遗忘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419600"/>
            <a:ext cx="2590800" cy="1999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7391400" y="5166569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b="1" dirty="0" smtClean="0">
                <a:solidFill>
                  <a:srgbClr val="C00000"/>
                </a:solidFill>
              </a:rPr>
              <a:t>D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91400" y="4861769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600" b="1" dirty="0" smtClean="0">
                <a:solidFill>
                  <a:srgbClr val="C00000"/>
                </a:solidFill>
              </a:rPr>
              <a:t>E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在顺序栈中取栈顶元素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8534400" cy="4419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top_seq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PSeqStack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if (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==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(“It is empty \n”);  return(…); 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else 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return(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s[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-&gt;top]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486400" y="2819400"/>
            <a:ext cx="120097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判空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315200" y="4852162"/>
            <a:ext cx="1560042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取元素 </a:t>
            </a:r>
            <a:endParaRPr lang="en-US" altLang="zh-CN" dirty="0" smtClean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顺序栈的共享技术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补充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304800" y="1524000"/>
            <a:ext cx="87630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n-lt"/>
              </a:rPr>
              <a:t>顺序</a:t>
            </a:r>
            <a:r>
              <a:rPr lang="zh-CN" altLang="en-US" sz="3200" kern="0" dirty="0" smtClean="0">
                <a:latin typeface="+mn-lt"/>
              </a:rPr>
              <a:t>栈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lang="zh-CN" altLang="en-US" sz="3200" kern="0" dirty="0" smtClean="0">
                <a:latin typeface="+mn-lt"/>
              </a:rPr>
              <a:t>为每个新</a:t>
            </a:r>
            <a:r>
              <a:rPr lang="zh-CN" altLang="en-US" sz="3200" kern="0" dirty="0" smtClean="0">
                <a:latin typeface="+mn-lt"/>
              </a:rPr>
              <a:t>栈，预先</a:t>
            </a:r>
            <a:r>
              <a:rPr lang="zh-CN" altLang="en-US" sz="3200" kern="0" dirty="0" smtClean="0">
                <a:latin typeface="+mn-lt"/>
              </a:rPr>
              <a:t>申请</a:t>
            </a:r>
            <a:r>
              <a:rPr lang="en-US" altLang="zh-CN" sz="3200" kern="0" dirty="0" err="1" smtClean="0">
                <a:latin typeface="+mn-lt"/>
              </a:rPr>
              <a:t>MaxNum</a:t>
            </a:r>
            <a:r>
              <a:rPr lang="zh-CN" altLang="en-US" sz="3200" kern="0" dirty="0" smtClean="0">
                <a:latin typeface="+mn-lt"/>
              </a:rPr>
              <a:t>个空间 </a:t>
            </a:r>
            <a:r>
              <a:rPr lang="zh-CN" altLang="en-US" sz="3200" kern="0" dirty="0" smtClean="0">
                <a:latin typeface="+mn-lt"/>
              </a:rPr>
              <a:t> </a:t>
            </a:r>
            <a:endParaRPr lang="en-US" altLang="zh-CN" sz="3200" kern="0" dirty="0" smtClean="0">
              <a:latin typeface="+mn-lt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             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 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可能，</a:t>
            </a:r>
            <a:r>
              <a:rPr lang="zh-CN" altLang="en-US" sz="3200" kern="0" dirty="0" smtClean="0">
                <a:latin typeface="+mn-lt"/>
                <a:sym typeface="Wingdings" pitchFamily="2" charset="2"/>
              </a:rPr>
              <a:t>空间浪费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4114800" y="2743200"/>
            <a:ext cx="838200" cy="6096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04800" y="3352800"/>
            <a:ext cx="8763000" cy="1295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60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两个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顺序栈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的共享技术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200" dirty="0" smtClean="0">
                <a:latin typeface="+mj-lt"/>
              </a:rPr>
              <a:t>利用</a:t>
            </a:r>
            <a:r>
              <a:rPr lang="zh-CN" altLang="en-US" sz="3200" dirty="0" smtClean="0">
                <a:solidFill>
                  <a:srgbClr val="FF3300"/>
                </a:solidFill>
                <a:latin typeface="+mj-lt"/>
              </a:rPr>
              <a:t>“</a:t>
            </a:r>
            <a:r>
              <a:rPr lang="zh-CN" altLang="en-US" sz="3200" dirty="0" smtClean="0">
                <a:solidFill>
                  <a:srgbClr val="FF3300"/>
                </a:solidFill>
                <a:latin typeface="+mj-lt"/>
              </a:rPr>
              <a:t>栈</a:t>
            </a:r>
            <a:r>
              <a:rPr lang="zh-CN" altLang="en-US" sz="3200" dirty="0" smtClean="0">
                <a:solidFill>
                  <a:srgbClr val="FF3300"/>
                </a:solidFill>
                <a:latin typeface="+mj-lt"/>
              </a:rPr>
              <a:t>底不变</a:t>
            </a:r>
            <a:r>
              <a:rPr lang="zh-CN" altLang="en-US" sz="3200" dirty="0" smtClean="0">
                <a:solidFill>
                  <a:srgbClr val="FF3300"/>
                </a:solidFill>
                <a:latin typeface="+mj-lt"/>
              </a:rPr>
              <a:t>，而栈</a:t>
            </a:r>
            <a:r>
              <a:rPr lang="zh-CN" altLang="en-US" sz="3200" dirty="0" smtClean="0">
                <a:solidFill>
                  <a:srgbClr val="FF3300"/>
                </a:solidFill>
                <a:latin typeface="+mj-lt"/>
              </a:rPr>
              <a:t>顶动态</a:t>
            </a:r>
            <a:r>
              <a:rPr lang="zh-CN" altLang="en-US" sz="3200" dirty="0" smtClean="0">
                <a:solidFill>
                  <a:srgbClr val="FF3300"/>
                </a:solidFill>
                <a:latin typeface="+mj-lt"/>
              </a:rPr>
              <a:t>变化”</a:t>
            </a:r>
            <a:r>
              <a:rPr lang="zh-CN" altLang="en-US" sz="3200" dirty="0" smtClean="0">
                <a:latin typeface="+mj-lt"/>
              </a:rPr>
              <a:t>的特性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4800" y="4648200"/>
            <a:ext cx="8763000" cy="12586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à"/>
            </a:pP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两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个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栈，共享一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维数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组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S[M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]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，</a:t>
            </a:r>
            <a:endParaRPr lang="en-US" altLang="zh-CN" sz="3200" dirty="0" smtClean="0">
              <a:solidFill>
                <a:srgbClr val="008000"/>
              </a:solidFill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    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两个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栈的栈底，分在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S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的两端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, 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下标为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0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, M-1</a:t>
            </a:r>
            <a:endParaRPr lang="zh-CN" altLang="en-US" sz="3200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顺序栈的共享技术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28600" y="13716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两栈共享：</a:t>
            </a:r>
          </a:p>
        </p:txBody>
      </p:sp>
      <p:pic>
        <p:nvPicPr>
          <p:cNvPr id="6" name="Picture 6" descr="3-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619375"/>
            <a:ext cx="7200900" cy="180022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2438400"/>
            <a:ext cx="914400" cy="5780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b="1" dirty="0" smtClean="0"/>
              <a:t>S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4474458"/>
            <a:ext cx="2895600" cy="574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smtClean="0">
                <a:solidFill>
                  <a:srgbClr val="003366"/>
                </a:solidFill>
              </a:rPr>
              <a:t>0</a:t>
            </a:r>
            <a:r>
              <a:rPr lang="zh-CN" altLang="en-US" dirty="0" smtClean="0">
                <a:solidFill>
                  <a:srgbClr val="003366"/>
                </a:solidFill>
              </a:rPr>
              <a:t>号栈的栈顶下标</a:t>
            </a:r>
            <a:endParaRPr lang="zh-CN" altLang="en-US" dirty="0">
              <a:solidFill>
                <a:srgbClr val="00336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4495800"/>
            <a:ext cx="2895600" cy="5741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en-US" altLang="zh-CN" dirty="0" smtClean="0">
                <a:solidFill>
                  <a:srgbClr val="003366"/>
                </a:solidFill>
              </a:rPr>
              <a:t>1</a:t>
            </a:r>
            <a:r>
              <a:rPr lang="zh-CN" altLang="en-US" dirty="0" smtClean="0">
                <a:solidFill>
                  <a:srgbClr val="003366"/>
                </a:solidFill>
              </a:rPr>
              <a:t>号栈的栈顶下标</a:t>
            </a:r>
            <a:endParaRPr lang="zh-CN" altLang="en-US" dirty="0">
              <a:solidFill>
                <a:srgbClr val="0033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1325563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 线性表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：</a:t>
            </a:r>
            <a:r>
              <a:rPr lang="zh-CN" altLang="en-US" dirty="0">
                <a:latin typeface="+mj-lt"/>
                <a:ea typeface="黑体" pitchFamily="2" charset="-122"/>
              </a:rPr>
              <a:t>有限个、类型相同的元素组成</a:t>
            </a:r>
            <a:r>
              <a:rPr lang="zh-CN" altLang="en-US" dirty="0" smtClean="0">
                <a:latin typeface="+mj-lt"/>
                <a:ea typeface="黑体" pitchFamily="2" charset="-122"/>
              </a:rPr>
              <a:t>的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有序序列；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457200" y="2452637"/>
            <a:ext cx="8686800" cy="7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 字符串：</a:t>
            </a:r>
            <a:r>
              <a:rPr lang="zh-CN" altLang="en-US" sz="3200" kern="0" dirty="0" smtClean="0">
                <a:latin typeface="+mj-lt"/>
              </a:rPr>
              <a:t>一种特殊的线性表，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7200" y="3930600"/>
            <a:ext cx="3048000" cy="717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</a:rPr>
              <a:t>栈、队列：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5562600" y="228600"/>
            <a:ext cx="2133600" cy="609600"/>
          </a:xfrm>
          <a:prstGeom prst="rect">
            <a:avLst/>
          </a:prstGeom>
          <a:solidFill>
            <a:srgbClr val="00763B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+mj-lt"/>
                <a:sym typeface="Symbol" pitchFamily="18" charset="2"/>
              </a:rPr>
              <a:t>线性结构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Symbol" pitchFamily="18" charset="2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457200" y="3124200"/>
            <a:ext cx="8686800" cy="5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                  表中每个元素都是一个字符；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4572000"/>
            <a:ext cx="8763000" cy="609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   -- </a:t>
            </a:r>
            <a:r>
              <a:rPr lang="zh-CN" altLang="en-US" sz="3200" kern="0" dirty="0" smtClean="0">
                <a:latin typeface="+mj-lt"/>
              </a:rPr>
              <a:t>插入、删除位置受限；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2819400" y="3930600"/>
            <a:ext cx="6400800" cy="717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操作位置受限的线性表；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 animBg="1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顺序栈的共享技术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4800" y="1973282"/>
            <a:ext cx="8839200" cy="41703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dseqstack</a:t>
            </a:r>
            <a:endParaRPr lang="en-US" altLang="zh-CN" sz="3200" dirty="0"/>
          </a:p>
          <a:p>
            <a:pPr marL="7200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{ 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; </a:t>
            </a:r>
          </a:p>
          <a:p>
            <a:pPr marL="72000"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>
                <a:solidFill>
                  <a:srgbClr val="C00000"/>
                </a:solidFill>
              </a:rPr>
              <a:t>top[2]; 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7200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Datatype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* </a:t>
            </a:r>
            <a:r>
              <a:rPr lang="en-US" altLang="zh-CN" sz="3200" dirty="0" smtClean="0"/>
              <a:t>s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06600"/>
              </a:solidFill>
            </a:endParaRPr>
          </a:p>
          <a:p>
            <a:pPr marL="7200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}; </a:t>
            </a:r>
          </a:p>
          <a:p>
            <a:pPr marL="72000">
              <a:spcBef>
                <a:spcPts val="600"/>
              </a:spcBef>
              <a:buNone/>
            </a:pPr>
            <a:r>
              <a:rPr lang="en-US" altLang="zh-CN" sz="3200" dirty="0" err="1" smtClean="0">
                <a:solidFill>
                  <a:srgbClr val="7030A0"/>
                </a:solidFill>
              </a:rPr>
              <a:t>Typedef</a:t>
            </a:r>
            <a:r>
              <a:rPr lang="en-US" altLang="zh-CN" sz="3200" dirty="0" smtClean="0">
                <a:solidFill>
                  <a:srgbClr val="7030A0"/>
                </a:solidFill>
              </a:rPr>
              <a:t> 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dseqstack</a:t>
            </a:r>
            <a:r>
              <a:rPr lang="en-US" altLang="zh-CN" sz="3200" dirty="0" smtClean="0"/>
              <a:t> 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PdSeqStack</a:t>
            </a:r>
            <a:r>
              <a:rPr lang="en-US" altLang="zh-CN" sz="3200" dirty="0" smtClean="0"/>
              <a:t>; </a:t>
            </a:r>
            <a:endParaRPr lang="en-US" altLang="zh-CN" sz="3200" dirty="0"/>
          </a:p>
        </p:txBody>
      </p:sp>
      <p:sp>
        <p:nvSpPr>
          <p:cNvPr id="15" name="Rectangle 12"/>
          <p:cNvSpPr txBox="1">
            <a:spLocks noChangeArrowheads="1"/>
          </p:cNvSpPr>
          <p:nvPr/>
        </p:nvSpPr>
        <p:spPr bwMode="auto">
          <a:xfrm>
            <a:off x="228600" y="1295400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两栈共享的数据结构：</a:t>
            </a:r>
          </a:p>
        </p:txBody>
      </p:sp>
      <p:sp>
        <p:nvSpPr>
          <p:cNvPr id="6" name="矩形 5"/>
          <p:cNvSpPr/>
          <p:nvPr/>
        </p:nvSpPr>
        <p:spPr>
          <a:xfrm>
            <a:off x="2590800" y="3429000"/>
            <a:ext cx="708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 top[0] ,top[1]</a:t>
            </a:r>
            <a:r>
              <a:rPr lang="zh-CN" altLang="en-US" dirty="0" smtClean="0">
                <a:solidFill>
                  <a:srgbClr val="008000"/>
                </a:solidFill>
              </a:rPr>
              <a:t>分别为两个栈栈顶的下标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共享栈操作</a:t>
            </a:r>
            <a:r>
              <a:rPr lang="en-US" altLang="zh-CN" i="1" dirty="0" smtClean="0">
                <a:ea typeface="黑体" pitchFamily="2" charset="-122"/>
              </a:rPr>
              <a:t>1</a:t>
            </a:r>
            <a:r>
              <a:rPr lang="zh-CN" altLang="en-US" i="1" dirty="0" smtClean="0">
                <a:ea typeface="黑体" pitchFamily="2" charset="-122"/>
              </a:rPr>
              <a:t>：建空栈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3058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PdSeqStack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createEmptyStack_dseq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GB" altLang="zh-CN" sz="3000" kern="0" dirty="0" smtClean="0">
                <a:latin typeface="+mj-lt"/>
              </a:rPr>
              <a:t>M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GB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和创建空表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(P33,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算法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2.1)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类似</a:t>
            </a:r>
            <a:r>
              <a:rPr lang="zh-CN" altLang="en-US" sz="3000" kern="0" dirty="0" smtClean="0">
                <a:solidFill>
                  <a:srgbClr val="006600"/>
                </a:solidFill>
                <a:latin typeface="+mj-lt"/>
              </a:rPr>
              <a:t>：</a:t>
            </a:r>
            <a:endParaRPr lang="en-US" altLang="zh-CN" sz="3000" kern="0" dirty="0" smtClean="0">
              <a:solidFill>
                <a:srgbClr val="0066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PdSepStack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pstack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lt"/>
              </a:rPr>
              <a:t>栈定义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dirty="0" smtClean="0"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881626" y="3200400"/>
            <a:ext cx="454643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(1) </a:t>
            </a:r>
            <a:r>
              <a:rPr lang="zh-CN" altLang="en-US" sz="3000" kern="0" dirty="0"/>
              <a:t>为栈结构申请空间；</a:t>
            </a:r>
            <a:endParaRPr lang="zh-CN" altLang="en-US" sz="3000" dirty="0"/>
          </a:p>
        </p:txBody>
      </p:sp>
      <p:sp>
        <p:nvSpPr>
          <p:cNvPr id="8" name="矩形 7"/>
          <p:cNvSpPr/>
          <p:nvPr/>
        </p:nvSpPr>
        <p:spPr>
          <a:xfrm>
            <a:off x="838200" y="3973775"/>
            <a:ext cx="6096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(2) </a:t>
            </a:r>
            <a:r>
              <a:rPr lang="zh-CN" altLang="en-US" sz="3000" kern="0" dirty="0"/>
              <a:t>为栈元素</a:t>
            </a:r>
            <a:r>
              <a:rPr lang="zh-CN" altLang="en-US" sz="3000" kern="0" dirty="0" smtClean="0"/>
              <a:t>申请</a:t>
            </a:r>
            <a:r>
              <a:rPr lang="en-US" altLang="zh-CN" sz="3000" kern="0" dirty="0" smtClean="0"/>
              <a:t>M</a:t>
            </a:r>
            <a:r>
              <a:rPr lang="zh-CN" altLang="en-US" sz="3000" kern="0" dirty="0" smtClean="0"/>
              <a:t>个</a:t>
            </a:r>
            <a:r>
              <a:rPr lang="zh-CN" altLang="en-US" sz="3000" kern="0" dirty="0"/>
              <a:t>连续空间；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838200" y="4735775"/>
            <a:ext cx="8305800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// (3)</a:t>
            </a:r>
            <a:r>
              <a:rPr lang="zh-CN" altLang="en-US" sz="3000" kern="0" dirty="0"/>
              <a:t> </a:t>
            </a:r>
            <a:r>
              <a:rPr lang="zh-CN" altLang="en-US" sz="3000" kern="0" dirty="0" smtClean="0"/>
              <a:t>设置</a:t>
            </a:r>
            <a:r>
              <a:rPr lang="en-US" altLang="zh-CN" sz="3000" kern="0" dirty="0" err="1" smtClean="0"/>
              <a:t>MaxNum</a:t>
            </a:r>
            <a:r>
              <a:rPr lang="en-US" altLang="zh-CN" sz="3000" kern="0" dirty="0" smtClean="0"/>
              <a:t>=M, </a:t>
            </a:r>
            <a:r>
              <a:rPr lang="en-GB" altLang="zh-CN" sz="3000" kern="0" dirty="0" err="1" smtClean="0">
                <a:solidFill>
                  <a:srgbClr val="A50021"/>
                </a:solidFill>
              </a:rPr>
              <a:t>pstack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-&gt;top[0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] </a:t>
            </a:r>
            <a:r>
              <a:rPr lang="en-GB" altLang="zh-CN" sz="3000" kern="0" dirty="0">
                <a:solidFill>
                  <a:srgbClr val="A50021"/>
                </a:solidFill>
              </a:rPr>
              <a:t>= -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1</a:t>
            </a:r>
            <a:r>
              <a:rPr lang="zh-CN" altLang="en-US" sz="3000" kern="0" dirty="0" smtClean="0">
                <a:solidFill>
                  <a:srgbClr val="A50021"/>
                </a:solidFill>
              </a:rPr>
              <a:t>；</a:t>
            </a:r>
            <a:endParaRPr lang="en-US" altLang="zh-CN" sz="3000" kern="0" dirty="0" smtClean="0">
              <a:solidFill>
                <a:srgbClr val="A5002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GB" altLang="zh-CN" sz="3000" kern="0" dirty="0" smtClean="0">
                <a:solidFill>
                  <a:srgbClr val="A50021"/>
                </a:solidFill>
              </a:rPr>
              <a:t>                                     </a:t>
            </a:r>
            <a:r>
              <a:rPr lang="en-GB" altLang="zh-CN" sz="3000" kern="0" dirty="0" err="1" smtClean="0">
                <a:solidFill>
                  <a:srgbClr val="A50021"/>
                </a:solidFill>
              </a:rPr>
              <a:t>pstack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-&gt;top[1</a:t>
            </a:r>
            <a:r>
              <a:rPr lang="en-GB" altLang="zh-CN" sz="3000" kern="0" dirty="0" smtClean="0">
                <a:solidFill>
                  <a:srgbClr val="A50021"/>
                </a:solidFill>
              </a:rPr>
              <a:t>] = M;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57200" y="1103322"/>
            <a:ext cx="8686800" cy="567847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000" dirty="0" smtClean="0"/>
              <a:t> push(</a:t>
            </a:r>
            <a:r>
              <a:rPr lang="en-GB" altLang="zh-CN" sz="3000" kern="0" dirty="0" err="1" smtClean="0">
                <a:solidFill>
                  <a:srgbClr val="003399"/>
                </a:solidFill>
              </a:rPr>
              <a:t>PdSeqStack</a:t>
            </a:r>
            <a:r>
              <a:rPr lang="en-US" altLang="zh-CN" sz="3000" dirty="0" smtClean="0"/>
              <a:t> </a:t>
            </a:r>
            <a:r>
              <a:rPr lang="en-US" altLang="zh-CN" sz="3000" kern="0" dirty="0" err="1" smtClean="0"/>
              <a:t>pstack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DataType</a:t>
            </a:r>
            <a:r>
              <a:rPr lang="en-US" altLang="zh-CN" sz="3000" dirty="0" smtClean="0"/>
              <a:t> x</a:t>
            </a:r>
            <a:r>
              <a:rPr lang="en-US" altLang="zh-CN" sz="3000" dirty="0"/>
              <a:t>, </a:t>
            </a:r>
            <a:r>
              <a:rPr lang="en-US" altLang="zh-CN" sz="3000" dirty="0" err="1">
                <a:solidFill>
                  <a:srgbClr val="003399"/>
                </a:solidFill>
              </a:rPr>
              <a:t>int</a:t>
            </a:r>
            <a:r>
              <a:rPr lang="en-US" altLang="zh-CN" sz="3000" dirty="0">
                <a:solidFill>
                  <a:srgbClr val="003399"/>
                </a:solidFill>
              </a:rPr>
              <a:t> </a:t>
            </a:r>
            <a:r>
              <a:rPr lang="en-US" altLang="zh-CN" sz="3000" dirty="0" err="1"/>
              <a:t>i</a:t>
            </a:r>
            <a:r>
              <a:rPr lang="en-US" altLang="zh-CN" sz="3000" dirty="0" smtClean="0"/>
              <a:t>)</a:t>
            </a:r>
            <a:endParaRPr lang="en-US" altLang="zh-CN" sz="3000" dirty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{ if</a:t>
            </a:r>
            <a:r>
              <a:rPr lang="en-US" altLang="zh-CN" sz="3000" dirty="0" smtClean="0"/>
              <a:t>(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pstack</a:t>
            </a:r>
            <a:r>
              <a:rPr lang="en-US" altLang="zh-CN" sz="3000" dirty="0" smtClean="0">
                <a:solidFill>
                  <a:srgbClr val="C00000"/>
                </a:solidFill>
              </a:rPr>
              <a:t>-</a:t>
            </a:r>
            <a:r>
              <a:rPr lang="en-US" altLang="zh-CN" sz="3000" dirty="0">
                <a:solidFill>
                  <a:srgbClr val="C00000"/>
                </a:solidFill>
              </a:rPr>
              <a:t>&gt;</a:t>
            </a:r>
            <a:r>
              <a:rPr lang="en-US" altLang="zh-CN" sz="3000" dirty="0" smtClean="0">
                <a:solidFill>
                  <a:srgbClr val="C00000"/>
                </a:solidFill>
              </a:rPr>
              <a:t>top[0]+1 ==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pstack</a:t>
            </a:r>
            <a:r>
              <a:rPr lang="en-US" altLang="zh-CN" sz="3000" dirty="0" smtClean="0">
                <a:solidFill>
                  <a:srgbClr val="C00000"/>
                </a:solidFill>
              </a:rPr>
              <a:t>-&gt;top[1</a:t>
            </a:r>
            <a:r>
              <a:rPr lang="en-US" altLang="zh-CN" sz="3000" dirty="0" smtClean="0">
                <a:solidFill>
                  <a:srgbClr val="C00000"/>
                </a:solidFill>
              </a:rPr>
              <a:t>] </a:t>
            </a:r>
            <a:r>
              <a:rPr lang="en-US" altLang="zh-CN" sz="3000" dirty="0" smtClean="0"/>
              <a:t>)</a:t>
            </a:r>
            <a:endParaRPr lang="en-US" altLang="zh-CN" sz="3000" dirty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en-US" altLang="zh-CN" sz="3000" dirty="0" smtClean="0"/>
              <a:t> return(False); </a:t>
            </a:r>
            <a:endParaRPr lang="en-US" altLang="zh-CN" sz="3000" dirty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 smtClean="0"/>
              <a:t>if(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==0) {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</a:t>
            </a:r>
            <a:r>
              <a:rPr lang="en-US" altLang="zh-CN" sz="3000" dirty="0" smtClean="0">
                <a:solidFill>
                  <a:srgbClr val="7030A0"/>
                </a:solidFill>
              </a:rPr>
              <a:t>top[0] ++;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-&gt;s</a:t>
            </a:r>
            <a:r>
              <a:rPr lang="en-US" altLang="zh-CN" sz="3000" dirty="0" smtClean="0"/>
              <a:t>[ </a:t>
            </a:r>
            <a:r>
              <a:rPr lang="en-US" altLang="zh-CN" sz="3000" dirty="0" err="1" smtClean="0">
                <a:solidFill>
                  <a:srgbClr val="7030A0"/>
                </a:solidFill>
              </a:rPr>
              <a:t>pstack</a:t>
            </a:r>
            <a:r>
              <a:rPr lang="en-US" altLang="zh-CN" sz="3000" dirty="0" smtClean="0">
                <a:solidFill>
                  <a:srgbClr val="7030A0"/>
                </a:solidFill>
              </a:rPr>
              <a:t>-</a:t>
            </a:r>
            <a:r>
              <a:rPr lang="en-US" altLang="zh-CN" sz="3000" dirty="0" smtClean="0">
                <a:solidFill>
                  <a:srgbClr val="7030A0"/>
                </a:solidFill>
              </a:rPr>
              <a:t>&gt;top[0</a:t>
            </a:r>
            <a:r>
              <a:rPr lang="en-US" altLang="zh-CN" sz="3000" dirty="0" smtClean="0">
                <a:solidFill>
                  <a:srgbClr val="7030A0"/>
                </a:solidFill>
              </a:rPr>
              <a:t>] </a:t>
            </a:r>
            <a:r>
              <a:rPr lang="en-US" altLang="zh-CN" sz="3000" dirty="0" smtClean="0"/>
              <a:t>] </a:t>
            </a:r>
            <a:r>
              <a:rPr lang="en-US" altLang="zh-CN" sz="3000" dirty="0" smtClean="0"/>
              <a:t>=x;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return(True);} </a:t>
            </a:r>
            <a:endParaRPr lang="en-US" altLang="zh-CN" sz="3000" dirty="0"/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if(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==1) { 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</a:t>
            </a:r>
            <a:r>
              <a:rPr lang="en-US" altLang="zh-CN" sz="3000" dirty="0" smtClean="0">
                <a:solidFill>
                  <a:srgbClr val="7030A0"/>
                </a:solidFill>
              </a:rPr>
              <a:t>top[1] --;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en-US" altLang="zh-CN" sz="3000" dirty="0" err="1" smtClean="0"/>
              <a:t>pstack</a:t>
            </a:r>
            <a:r>
              <a:rPr lang="en-US" altLang="zh-CN" sz="3000" dirty="0" smtClean="0"/>
              <a:t>-&gt;s</a:t>
            </a:r>
            <a:r>
              <a:rPr lang="en-US" altLang="zh-CN" sz="3000" dirty="0" smtClean="0"/>
              <a:t>[ </a:t>
            </a:r>
            <a:r>
              <a:rPr lang="en-US" altLang="zh-CN" sz="3000" dirty="0" err="1" smtClean="0">
                <a:solidFill>
                  <a:srgbClr val="7030A0"/>
                </a:solidFill>
              </a:rPr>
              <a:t>pstack</a:t>
            </a:r>
            <a:r>
              <a:rPr lang="en-US" altLang="zh-CN" sz="3000" dirty="0" smtClean="0">
                <a:solidFill>
                  <a:srgbClr val="7030A0"/>
                </a:solidFill>
              </a:rPr>
              <a:t>-</a:t>
            </a:r>
            <a:r>
              <a:rPr lang="en-US" altLang="zh-CN" sz="3000" dirty="0" smtClean="0">
                <a:solidFill>
                  <a:srgbClr val="7030A0"/>
                </a:solidFill>
              </a:rPr>
              <a:t>&gt;top[1</a:t>
            </a:r>
            <a:r>
              <a:rPr lang="en-US" altLang="zh-CN" sz="3000" dirty="0" smtClean="0">
                <a:solidFill>
                  <a:srgbClr val="7030A0"/>
                </a:solidFill>
              </a:rPr>
              <a:t>] </a:t>
            </a:r>
            <a:r>
              <a:rPr lang="en-US" altLang="zh-CN" sz="3000" dirty="0" smtClean="0"/>
              <a:t>] </a:t>
            </a:r>
            <a:r>
              <a:rPr lang="en-US" altLang="zh-CN" sz="3000" dirty="0" smtClean="0"/>
              <a:t>=x; 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return(True);}</a:t>
            </a: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else   return(False);</a:t>
            </a:r>
          </a:p>
          <a:p>
            <a:pPr marL="72000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}</a:t>
            </a:r>
            <a:endParaRPr lang="en-US" altLang="zh-CN" sz="3000" dirty="0"/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030287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-1295400" y="152400"/>
            <a:ext cx="8229600" cy="1143000"/>
          </a:xfrm>
        </p:spPr>
        <p:txBody>
          <a:bodyPr/>
          <a:lstStyle/>
          <a:p>
            <a:r>
              <a:rPr lang="zh-CN" altLang="en-US" i="1" dirty="0" smtClean="0">
                <a:ea typeface="黑体" pitchFamily="2" charset="-122"/>
              </a:rPr>
              <a:t>共享栈操作</a:t>
            </a:r>
            <a:r>
              <a:rPr lang="en-US" altLang="zh-CN" i="1" dirty="0" smtClean="0">
                <a:ea typeface="黑体" pitchFamily="2" charset="-122"/>
              </a:rPr>
              <a:t>2</a:t>
            </a:r>
            <a:r>
              <a:rPr lang="zh-CN" altLang="en-US" i="1" dirty="0" smtClean="0">
                <a:ea typeface="黑体" pitchFamily="2" charset="-122"/>
              </a:rPr>
              <a:t>：进栈</a:t>
            </a:r>
            <a:endParaRPr lang="zh-CN" altLang="en-US" i="1" dirty="0">
              <a:ea typeface="黑体" pitchFamily="2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7467601" y="1676602"/>
            <a:ext cx="2438399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判满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6000" y="568804"/>
            <a:ext cx="2957861" cy="574196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将数据</a:t>
            </a:r>
            <a:r>
              <a:rPr lang="en-US" altLang="zh-CN" dirty="0" smtClean="0"/>
              <a:t>x</a:t>
            </a:r>
            <a:r>
              <a:rPr lang="zh-CN" altLang="en-US" dirty="0" smtClean="0"/>
              <a:t>放入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号栈</a:t>
            </a:r>
            <a:endParaRPr lang="zh-CN" altLang="en-US" dirty="0"/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320632" y="2743402"/>
            <a:ext cx="4661568" cy="55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若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放入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0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号栈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320632" y="4318762"/>
            <a:ext cx="4661568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若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放入</a:t>
            </a: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号栈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52401" y="1185333"/>
            <a:ext cx="8991599" cy="54255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bool</a:t>
            </a:r>
            <a:r>
              <a:rPr lang="en-US" altLang="zh-CN" dirty="0" smtClean="0"/>
              <a:t> </a:t>
            </a:r>
            <a:r>
              <a:rPr lang="en-US" altLang="zh-CN" dirty="0" smtClean="0"/>
              <a:t>pop(</a:t>
            </a:r>
            <a:r>
              <a:rPr lang="en-GB" altLang="zh-CN" kern="0" dirty="0" err="1" smtClean="0">
                <a:solidFill>
                  <a:srgbClr val="003399"/>
                </a:solidFill>
              </a:rPr>
              <a:t>PdSeqStack</a:t>
            </a:r>
            <a:r>
              <a:rPr lang="en-US" altLang="zh-CN" dirty="0" smtClean="0"/>
              <a:t> </a:t>
            </a:r>
            <a:r>
              <a:rPr lang="en-US" altLang="zh-CN" kern="0" dirty="0" err="1" smtClean="0"/>
              <a:t>pstack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3399"/>
                </a:solidFill>
              </a:rPr>
              <a:t>Datatype</a:t>
            </a:r>
            <a:r>
              <a:rPr lang="en-US" altLang="zh-CN" dirty="0" smtClean="0">
                <a:solidFill>
                  <a:srgbClr val="003399"/>
                </a:solidFill>
              </a:rPr>
              <a:t> *</a:t>
            </a:r>
            <a:r>
              <a:rPr lang="en-US" altLang="zh-CN" dirty="0" err="1" smtClean="0"/>
              <a:t>px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3399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          {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pstack</a:t>
            </a:r>
            <a:r>
              <a:rPr lang="en-US" altLang="zh-CN" dirty="0" smtClean="0"/>
              <a:t>-&gt;</a:t>
            </a:r>
            <a:r>
              <a:rPr lang="en-US" altLang="zh-CN" dirty="0" smtClean="0">
                <a:solidFill>
                  <a:srgbClr val="C00000"/>
                </a:solidFill>
              </a:rPr>
              <a:t>top[0]==-1</a:t>
            </a:r>
            <a:r>
              <a:rPr lang="en-US" altLang="zh-CN" dirty="0" smtClean="0"/>
              <a:t>)  return(False);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                 *</a:t>
            </a:r>
            <a:r>
              <a:rPr lang="en-US" altLang="zh-CN" dirty="0" err="1" smtClean="0">
                <a:solidFill>
                  <a:srgbClr val="003399"/>
                </a:solidFill>
              </a:rPr>
              <a:t>px</a:t>
            </a:r>
            <a:r>
              <a:rPr lang="en-US" altLang="zh-CN" dirty="0" smtClean="0">
                <a:solidFill>
                  <a:srgbClr val="003399"/>
                </a:solidFill>
              </a:rPr>
              <a:t> = </a:t>
            </a:r>
            <a:r>
              <a:rPr lang="en-US" altLang="zh-CN" dirty="0" err="1" smtClean="0"/>
              <a:t>pstack</a:t>
            </a:r>
            <a:r>
              <a:rPr lang="en-US" altLang="zh-CN" dirty="0" smtClean="0"/>
              <a:t>-&gt;</a:t>
            </a:r>
            <a:r>
              <a:rPr lang="en-US" altLang="zh-CN" dirty="0" smtClean="0"/>
              <a:t>s[ </a:t>
            </a:r>
            <a:r>
              <a:rPr lang="en-US" altLang="zh-CN" dirty="0" err="1" smtClean="0">
                <a:solidFill>
                  <a:srgbClr val="C00000"/>
                </a:solidFill>
              </a:rPr>
              <a:t>pstack</a:t>
            </a:r>
            <a:r>
              <a:rPr lang="en-US" altLang="zh-CN" dirty="0" smtClean="0">
                <a:solidFill>
                  <a:srgbClr val="C00000"/>
                </a:solidFill>
              </a:rPr>
              <a:t>-</a:t>
            </a:r>
            <a:r>
              <a:rPr lang="en-US" altLang="zh-CN" dirty="0" smtClean="0">
                <a:solidFill>
                  <a:srgbClr val="C00000"/>
                </a:solidFill>
              </a:rPr>
              <a:t>&gt;top[0</a:t>
            </a:r>
            <a:r>
              <a:rPr lang="en-US" altLang="zh-CN" dirty="0" smtClean="0">
                <a:solidFill>
                  <a:srgbClr val="C00000"/>
                </a:solidFill>
              </a:rPr>
              <a:t>] 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pstack</a:t>
            </a:r>
            <a:r>
              <a:rPr lang="en-US" altLang="zh-CN" dirty="0" smtClean="0">
                <a:solidFill>
                  <a:srgbClr val="C00000"/>
                </a:solidFill>
              </a:rPr>
              <a:t>-&gt;top[0] --;  </a:t>
            </a:r>
            <a:r>
              <a:rPr lang="en-US" altLang="zh-CN" dirty="0" smtClean="0"/>
              <a:t>return(True);} 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dirty="0" smtClean="0"/>
              <a:t>             { </a:t>
            </a:r>
            <a:r>
              <a:rPr lang="en-US" altLang="zh-CN" dirty="0" smtClean="0"/>
              <a:t>if(</a:t>
            </a:r>
            <a:r>
              <a:rPr lang="en-US" altLang="zh-CN" dirty="0" err="1" smtClean="0"/>
              <a:t>pstack</a:t>
            </a:r>
            <a:r>
              <a:rPr lang="en-US" altLang="zh-CN" dirty="0" smtClean="0"/>
              <a:t>-&gt;</a:t>
            </a:r>
            <a:r>
              <a:rPr lang="en-US" altLang="zh-CN" dirty="0" smtClean="0">
                <a:solidFill>
                  <a:srgbClr val="7030A0"/>
                </a:solidFill>
              </a:rPr>
              <a:t>top[1]==</a:t>
            </a:r>
            <a:r>
              <a:rPr lang="en-US" altLang="zh-CN" dirty="0" err="1" smtClean="0">
                <a:solidFill>
                  <a:srgbClr val="7030A0"/>
                </a:solidFill>
              </a:rPr>
              <a:t>pstack</a:t>
            </a:r>
            <a:r>
              <a:rPr lang="en-US" altLang="zh-CN" dirty="0" smtClean="0">
                <a:solidFill>
                  <a:srgbClr val="7030A0"/>
                </a:solidFill>
              </a:rPr>
              <a:t>-&gt;</a:t>
            </a:r>
            <a:r>
              <a:rPr lang="en-US" altLang="zh-CN" dirty="0" err="1" smtClean="0">
                <a:solidFill>
                  <a:srgbClr val="7030A0"/>
                </a:solidFill>
              </a:rPr>
              <a:t>MaxNum</a:t>
            </a:r>
            <a:r>
              <a:rPr lang="en-US" altLang="zh-CN" dirty="0" smtClean="0"/>
              <a:t>)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               return(False);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                 *</a:t>
            </a:r>
            <a:r>
              <a:rPr lang="en-US" altLang="zh-CN" dirty="0" err="1" smtClean="0">
                <a:solidFill>
                  <a:srgbClr val="003399"/>
                </a:solidFill>
              </a:rPr>
              <a:t>px</a:t>
            </a:r>
            <a:r>
              <a:rPr lang="en-US" altLang="zh-CN" dirty="0" smtClean="0">
                <a:solidFill>
                  <a:srgbClr val="003399"/>
                </a:solidFill>
              </a:rPr>
              <a:t> = </a:t>
            </a:r>
            <a:r>
              <a:rPr lang="en-US" altLang="zh-CN" dirty="0" err="1" smtClean="0"/>
              <a:t>pstack</a:t>
            </a:r>
            <a:r>
              <a:rPr lang="en-US" altLang="zh-CN" dirty="0" smtClean="0"/>
              <a:t>-&gt;s</a:t>
            </a:r>
            <a:r>
              <a:rPr lang="en-US" altLang="zh-CN" dirty="0" smtClean="0"/>
              <a:t>[ </a:t>
            </a:r>
            <a:r>
              <a:rPr lang="en-US" altLang="zh-CN" dirty="0" err="1" smtClean="0">
                <a:solidFill>
                  <a:srgbClr val="7030A0"/>
                </a:solidFill>
              </a:rPr>
              <a:t>pstack</a:t>
            </a:r>
            <a:r>
              <a:rPr lang="en-US" altLang="zh-CN" dirty="0" smtClean="0">
                <a:solidFill>
                  <a:srgbClr val="7030A0"/>
                </a:solidFill>
              </a:rPr>
              <a:t>-</a:t>
            </a:r>
            <a:r>
              <a:rPr lang="en-US" altLang="zh-CN" dirty="0" smtClean="0">
                <a:solidFill>
                  <a:srgbClr val="7030A0"/>
                </a:solidFill>
              </a:rPr>
              <a:t>&gt;top[1</a:t>
            </a:r>
            <a:r>
              <a:rPr lang="en-US" altLang="zh-CN" dirty="0" smtClean="0">
                <a:solidFill>
                  <a:srgbClr val="7030A0"/>
                </a:solidFill>
              </a:rPr>
              <a:t>] </a:t>
            </a:r>
            <a:r>
              <a:rPr lang="en-US" altLang="zh-CN" dirty="0" smtClean="0"/>
              <a:t>];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                  </a:t>
            </a:r>
            <a:r>
              <a:rPr lang="en-US" altLang="zh-CN" dirty="0" err="1" smtClean="0">
                <a:solidFill>
                  <a:srgbClr val="7030A0"/>
                </a:solidFill>
              </a:rPr>
              <a:t>pstack</a:t>
            </a:r>
            <a:r>
              <a:rPr lang="en-US" altLang="zh-CN" dirty="0" smtClean="0">
                <a:solidFill>
                  <a:srgbClr val="7030A0"/>
                </a:solidFill>
              </a:rPr>
              <a:t>-&gt;top[1] ++;  </a:t>
            </a:r>
            <a:r>
              <a:rPr lang="en-US" altLang="zh-CN" dirty="0" smtClean="0"/>
              <a:t>return(True);}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else   return(False);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7162800" y="2286000"/>
            <a:ext cx="236220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取元素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162800" y="2819602"/>
            <a:ext cx="2362200" cy="561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出栈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086601" y="4467113"/>
            <a:ext cx="2362200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取元素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62801" y="5000715"/>
            <a:ext cx="2362200" cy="5618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出栈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1030287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-12954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共享栈操作</a:t>
            </a:r>
            <a:r>
              <a:rPr kumimoji="0" lang="en-US" altLang="zh-CN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3</a:t>
            </a:r>
            <a:r>
              <a:rPr kumimoji="0" lang="zh-CN" altLang="en-US" sz="4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：出栈</a:t>
            </a:r>
            <a:endParaRPr kumimoji="0" lang="zh-CN" altLang="en-US" sz="44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itchFamily="2" charset="-122"/>
              <a:cs typeface="+mj-cs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7772401" y="1752600"/>
            <a:ext cx="1828799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//0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空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86400" y="645004"/>
            <a:ext cx="3657600" cy="630942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弹出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号栈的栈顶给</a:t>
            </a:r>
            <a:r>
              <a:rPr lang="en-US" altLang="zh-CN" dirty="0" err="1" smtClean="0"/>
              <a:t>px</a:t>
            </a:r>
            <a:endParaRPr lang="zh-CN" altLang="en-US" dirty="0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7848601" y="3429202"/>
            <a:ext cx="1828799" cy="6093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FontTx/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//1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判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空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2400" y="1707957"/>
            <a:ext cx="16241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{ 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==0) 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24248" y="3308157"/>
            <a:ext cx="14045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if(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==1)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 </a:t>
            </a:r>
            <a:r>
              <a:rPr lang="zh-CN" altLang="en-US" dirty="0" smtClean="0">
                <a:ea typeface="黑体" pitchFamily="2" charset="-122"/>
              </a:rPr>
              <a:t>栈的实现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600200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顺序表示：顺序栈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2941637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链接表示：链栈 </a:t>
            </a:r>
            <a:r>
              <a:rPr lang="en-US" altLang="zh-CN" sz="3200" kern="0" dirty="0" smtClean="0">
                <a:latin typeface="+mn-lt"/>
              </a:rPr>
              <a:t>(</a:t>
            </a:r>
            <a:r>
              <a:rPr lang="zh-CN" altLang="en-US" sz="3200" kern="0" dirty="0" smtClean="0">
                <a:latin typeface="+mn-lt"/>
              </a:rPr>
              <a:t>用指针方式实现的栈</a:t>
            </a:r>
            <a:r>
              <a:rPr lang="en-US" altLang="zh-CN" sz="3200" kern="0" dirty="0" smtClean="0">
                <a:latin typeface="+mn-lt"/>
              </a:rPr>
              <a:t>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4.2.2 </a:t>
            </a:r>
            <a:r>
              <a:rPr lang="zh-CN" altLang="en-US" dirty="0" smtClean="0">
                <a:ea typeface="黑体" pitchFamily="2" charset="-122"/>
              </a:rPr>
              <a:t>栈的链接表示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4478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链栈 </a:t>
            </a:r>
            <a:r>
              <a:rPr lang="en-US" altLang="zh-CN" sz="3200" kern="0" dirty="0" smtClean="0">
                <a:latin typeface="+mn-lt"/>
                <a:sym typeface="Wingdings" pitchFamily="2" charset="2"/>
              </a:rPr>
              <a:t></a:t>
            </a:r>
            <a:r>
              <a:rPr lang="en-US" altLang="zh-CN" sz="3200" kern="0" dirty="0" smtClean="0">
                <a:latin typeface="+mn-lt"/>
              </a:rPr>
              <a:t> </a:t>
            </a:r>
            <a:r>
              <a:rPr lang="zh-CN" altLang="en-US" sz="3200" kern="0" dirty="0" smtClean="0">
                <a:latin typeface="+mn-lt"/>
              </a:rPr>
              <a:t>单链表，结点的结构定义：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2209799"/>
            <a:ext cx="7848600" cy="381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Node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DataType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info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057400"/>
            <a:ext cx="2895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4.2.2 </a:t>
            </a:r>
            <a:r>
              <a:rPr lang="zh-CN" altLang="en-US" dirty="0" smtClean="0">
                <a:ea typeface="黑体" pitchFamily="2" charset="-122"/>
              </a:rPr>
              <a:t>栈的链接表示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2954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zh-CN" sz="3200" kern="0" dirty="0" err="1" smtClean="0">
                <a:latin typeface="+mn-lt"/>
              </a:rPr>
              <a:t>Pnode</a:t>
            </a:r>
            <a:r>
              <a:rPr lang="en-US" altLang="zh-CN" sz="3200" kern="0" dirty="0" smtClean="0">
                <a:latin typeface="+mn-lt"/>
              </a:rPr>
              <a:t> top; 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//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指针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top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指向栈顶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17925" y="2281237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46125" y="2286000"/>
            <a:ext cx="6480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charset="-122"/>
              </a:rPr>
              <a:t>n-1</a:t>
            </a:r>
            <a:endParaRPr lang="en-US" altLang="zh-CN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62200" y="2609849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33400" y="2743199"/>
            <a:ext cx="22860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dirty="0" smtClean="0">
                <a:latin typeface="黑体" pitchFamily="2" charset="-122"/>
              </a:rPr>
              <a:t>指向栈顶</a:t>
            </a:r>
            <a:endParaRPr lang="zh-CN" altLang="en-US" dirty="0">
              <a:latin typeface="黑体" pitchFamily="2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676400" y="2209800"/>
            <a:ext cx="7112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latin typeface="Times New Roman" pitchFamily="18" charset="0"/>
                <a:ea typeface="宋体" charset="-122"/>
              </a:rPr>
              <a:t>top</a:t>
            </a:r>
            <a:endParaRPr lang="en-US" altLang="zh-CN" sz="32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51325" y="3190874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679525" y="3195637"/>
            <a:ext cx="648000" cy="614362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charset="-122"/>
              </a:rPr>
              <a:t>n-2</a:t>
            </a:r>
            <a:endParaRPr lang="en-US" altLang="zh-CN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5546725" y="5024435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990800" y="5029198"/>
            <a:ext cx="648000" cy="614363"/>
          </a:xfrm>
          <a:prstGeom prst="rect">
            <a:avLst/>
          </a:prstGeom>
          <a:solidFill>
            <a:srgbClr val="5781D5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baseline="-25000" dirty="0" smtClean="0">
                <a:solidFill>
                  <a:schemeClr val="bg1"/>
                </a:solidFill>
                <a:ea typeface="宋体" charset="-122"/>
              </a:rPr>
              <a:t>0</a:t>
            </a:r>
            <a:endParaRPr lang="en-US" altLang="zh-CN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124200" y="5100635"/>
            <a:ext cx="1600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dirty="0" smtClean="0">
                <a:latin typeface="黑体" pitchFamily="2" charset="-122"/>
              </a:rPr>
              <a:t>栈底</a:t>
            </a:r>
            <a:endParaRPr lang="zh-CN" altLang="en-US" dirty="0">
              <a:latin typeface="黑体" pitchFamily="2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 rot="16200000" flipH="1">
            <a:off x="3697925" y="2931162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4231325" y="3845562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315200" y="4191000"/>
            <a:ext cx="670376" cy="381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 rot="16200000" flipH="1">
            <a:off x="4993325" y="4759960"/>
            <a:ext cx="528634" cy="316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/>
      <p:bldP spid="13" grpId="0" animBg="1"/>
      <p:bldP spid="14" grpId="0" animBg="1"/>
      <p:bldP spid="22" grpId="0" animBg="1"/>
      <p:bldP spid="23" grpId="0" animBg="1"/>
      <p:bldP spid="25" grpId="0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2057400"/>
            <a:ext cx="289560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4.2.2 </a:t>
            </a:r>
            <a:r>
              <a:rPr lang="zh-CN" altLang="en-US" dirty="0" smtClean="0">
                <a:ea typeface="黑体" pitchFamily="2" charset="-122"/>
              </a:rPr>
              <a:t>栈的链接表示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9906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强调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栈顶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top</a:t>
            </a:r>
            <a:r>
              <a:rPr lang="zh-CN" altLang="en-US" sz="3200" kern="0" dirty="0" smtClean="0">
                <a:latin typeface="+mn-lt"/>
              </a:rPr>
              <a:t>是栈的一个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属性</a:t>
            </a:r>
            <a:r>
              <a:rPr lang="zh-CN" altLang="en-US" sz="3200" kern="0" dirty="0" smtClean="0">
                <a:latin typeface="+mn-lt"/>
              </a:rPr>
              <a:t>；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666875" y="2290763"/>
            <a:ext cx="7112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Times New Roman" pitchFamily="18" charset="0"/>
                <a:ea typeface="宋体" charset="-122"/>
              </a:rPr>
              <a:t>top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725612" y="1681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1158875" y="2009775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854075" y="1681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396875" y="2290763"/>
            <a:ext cx="13970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err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plstack</a:t>
            </a:r>
            <a:endParaRPr lang="en-US" altLang="zh-CN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28600" y="4343400"/>
            <a:ext cx="6096000" cy="21605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LinkStack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链栈类型定义</a:t>
            </a:r>
            <a:endParaRPr lang="en-US" altLang="zh-CN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/>
              <a:t>{ </a:t>
            </a:r>
            <a:r>
              <a:rPr lang="en-US" altLang="zh-CN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dirty="0" smtClean="0"/>
              <a:t> top</a:t>
            </a:r>
            <a:r>
              <a:rPr lang="en-US" altLang="zh-CN" dirty="0" smtClean="0"/>
              <a:t>; };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7030A0"/>
                </a:solidFill>
              </a:rPr>
              <a:t>typedef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LinkStack</a:t>
            </a:r>
            <a:r>
              <a:rPr lang="en-US" altLang="zh-CN" dirty="0" smtClean="0"/>
              <a:t> </a:t>
            </a:r>
            <a:r>
              <a:rPr lang="en-US" altLang="zh-CN" dirty="0" smtClean="0"/>
              <a:t>* </a:t>
            </a:r>
            <a:r>
              <a:rPr lang="en-US" altLang="zh-CN" dirty="0" err="1" smtClean="0">
                <a:solidFill>
                  <a:srgbClr val="003399"/>
                </a:solidFill>
              </a:rPr>
              <a:t>PLinkStack</a:t>
            </a:r>
            <a:r>
              <a:rPr lang="en-US" altLang="zh-CN" dirty="0" smtClean="0">
                <a:solidFill>
                  <a:srgbClr val="003399"/>
                </a:solidFill>
              </a:rPr>
              <a:t>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PLinkStack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plstack</a:t>
            </a:r>
            <a:r>
              <a:rPr lang="en-US" altLang="zh-CN" dirty="0" smtClean="0"/>
              <a:t>; </a:t>
            </a: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指向栈的指针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67" name="Rectangle 5"/>
          <p:cNvSpPr>
            <a:spLocks noChangeArrowheads="1"/>
          </p:cNvSpPr>
          <p:nvPr/>
        </p:nvSpPr>
        <p:spPr bwMode="auto">
          <a:xfrm>
            <a:off x="3200400" y="16764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2682875" y="1676400"/>
            <a:ext cx="533400" cy="614362"/>
          </a:xfrm>
          <a:prstGeom prst="rect">
            <a:avLst/>
          </a:prstGeom>
          <a:solidFill>
            <a:srgbClr val="5781D5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n-1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>
            <a:off x="2073275" y="200501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4083050" y="3652837"/>
            <a:ext cx="4730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 ∧</a:t>
            </a:r>
          </a:p>
        </p:txBody>
      </p:sp>
      <p:sp>
        <p:nvSpPr>
          <p:cNvPr id="75" name="Rectangle 21"/>
          <p:cNvSpPr>
            <a:spLocks noChangeArrowheads="1"/>
          </p:cNvSpPr>
          <p:nvPr/>
        </p:nvSpPr>
        <p:spPr bwMode="auto">
          <a:xfrm>
            <a:off x="3581400" y="3652837"/>
            <a:ext cx="533400" cy="614363"/>
          </a:xfrm>
          <a:prstGeom prst="rect">
            <a:avLst/>
          </a:prstGeom>
          <a:solidFill>
            <a:srgbClr val="5781D5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0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16200000" flipH="1">
            <a:off x="3180400" y="2326325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3200400" y="2743200"/>
            <a:ext cx="670376" cy="38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80" name="直接箭头连接符 79"/>
          <p:cNvCxnSpPr/>
          <p:nvPr/>
        </p:nvCxnSpPr>
        <p:spPr bwMode="auto">
          <a:xfrm rot="16200000" flipH="1">
            <a:off x="3469641" y="3388362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3"/>
          <p:cNvSpPr>
            <a:spLocks noChangeArrowheads="1"/>
          </p:cNvSpPr>
          <p:nvPr/>
        </p:nvSpPr>
        <p:spPr bwMode="auto">
          <a:xfrm>
            <a:off x="3962400" y="1600200"/>
            <a:ext cx="6019800" cy="12192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dirty="0" smtClean="0"/>
              <a:t>栈顶指针：</a:t>
            </a:r>
            <a:r>
              <a:rPr lang="en-US" altLang="zh-CN" dirty="0" err="1" smtClean="0"/>
              <a:t>plstack</a:t>
            </a:r>
            <a:r>
              <a:rPr lang="en-US" altLang="zh-CN" dirty="0" smtClean="0"/>
              <a:t>-&gt;top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SzPct val="70000"/>
              <a:buFontTx/>
              <a:buNone/>
            </a:pPr>
            <a:r>
              <a:rPr lang="zh-CN" altLang="en-US" dirty="0" smtClean="0"/>
              <a:t>栈顶元素值：</a:t>
            </a:r>
            <a:r>
              <a:rPr lang="en-US" altLang="zh-CN" dirty="0" err="1" smtClean="0"/>
              <a:t>plstack</a:t>
            </a:r>
            <a:r>
              <a:rPr lang="en-US" altLang="zh-CN" dirty="0" smtClean="0"/>
              <a:t>-&gt;top-&gt;info</a:t>
            </a:r>
            <a:endParaRPr lang="zh-CN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8" grpId="0" animBg="1"/>
      <p:bldP spid="49" grpId="0" animBg="1"/>
      <p:bldP spid="50" grpId="0" animBg="1"/>
      <p:bldP spid="51" grpId="0"/>
      <p:bldP spid="52" grpId="0" animBg="1"/>
      <p:bldP spid="67" grpId="0" animBg="1"/>
      <p:bldP spid="68" grpId="0" animBg="1"/>
      <p:bldP spid="69" grpId="0" animBg="1"/>
      <p:bldP spid="74" grpId="0" animBg="1"/>
      <p:bldP spid="75" grpId="0" animBg="1"/>
      <p:bldP spid="79" grpId="0" animBg="1"/>
      <p:bldP spid="8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建空的链栈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027"/>
          <p:cNvSpPr txBox="1">
            <a:spLocks noChangeArrowheads="1"/>
          </p:cNvSpPr>
          <p:nvPr/>
        </p:nvSpPr>
        <p:spPr bwMode="auto">
          <a:xfrm>
            <a:off x="381000" y="1295400"/>
            <a:ext cx="8763000" cy="556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createEmptyStack_link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PLinkStack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malloc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sizeof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000" kern="0" dirty="0" smtClean="0">
                <a:latin typeface="+mj-lt"/>
              </a:rPr>
              <a:t>                                                          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LinkStack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));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if(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! = Null)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pastack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-&gt; top = Null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else   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(“Out of space !\n”);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return (</a:t>
            </a:r>
            <a:r>
              <a:rPr kumimoji="0" lang="en-GB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plstack</a:t>
            </a: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}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26048" y="1905000"/>
            <a:ext cx="25795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9900"/>
                </a:solidFill>
              </a:rPr>
              <a:t>plstack</a:t>
            </a:r>
            <a:r>
              <a:rPr lang="zh-CN" altLang="en-US" kern="0" dirty="0" smtClean="0">
                <a:solidFill>
                  <a:srgbClr val="009900"/>
                </a:solidFill>
              </a:rPr>
              <a:t>指向栈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24400" y="41910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设置栈顶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76600" y="5465058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返回指向栈的指针，而非栈顶</a:t>
            </a:r>
            <a:r>
              <a:rPr lang="en-US" altLang="zh-CN" kern="0" dirty="0" smtClean="0">
                <a:solidFill>
                  <a:srgbClr val="009900"/>
                </a:solidFill>
              </a:rPr>
              <a:t>top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747000" y="914400"/>
            <a:ext cx="7112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Times New Roman" pitchFamily="18" charset="0"/>
                <a:ea typeface="宋体" charset="-122"/>
              </a:rPr>
              <a:t>top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805737" y="304800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239000" y="633412"/>
            <a:ext cx="5762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934200" y="304800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477000" y="914400"/>
            <a:ext cx="13970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err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plstack</a:t>
            </a:r>
            <a:endParaRPr lang="en-US" altLang="zh-CN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判断链栈是否为空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7200" y="1905000"/>
            <a:ext cx="8305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isEmptyStack_link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return 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top == Null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GB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GB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43400" y="3657600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栈顶指针指向空</a:t>
            </a:r>
            <a:endParaRPr lang="zh-CN" altLang="en-US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960437"/>
            <a:ext cx="9372600" cy="1325563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 栈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(stack)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：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一种特殊的线性表，插入和删除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              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都只能在表的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同一端</a:t>
            </a:r>
            <a:r>
              <a:rPr lang="zh-CN" altLang="en-US" dirty="0" smtClean="0">
                <a:latin typeface="+mj-lt"/>
                <a:ea typeface="黑体" pitchFamily="2" charset="-122"/>
              </a:rPr>
              <a:t>进行；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栈的定义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0" y="3035837"/>
            <a:ext cx="6400800" cy="715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栈顶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 smtClean="0">
                <a:latin typeface="+mn-lt"/>
              </a:rPr>
              <a:t>允许插入删除的一端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0" y="3781637"/>
            <a:ext cx="6400800" cy="715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栈底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 smtClean="0">
                <a:latin typeface="+mn-lt"/>
              </a:rPr>
              <a:t>不能插入删除的一端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；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0" y="4543637"/>
            <a:ext cx="6324600" cy="7159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进栈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入栈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): </a:t>
            </a:r>
            <a:r>
              <a:rPr lang="zh-CN" altLang="en-US" sz="3200" kern="0" dirty="0" smtClean="0">
                <a:latin typeface="+mn-lt"/>
              </a:rPr>
              <a:t>元素</a:t>
            </a:r>
            <a:r>
              <a:rPr lang="zh-CN" altLang="en-US" sz="3200" kern="0" dirty="0">
                <a:latin typeface="+mn-lt"/>
              </a:rPr>
              <a:t>插入栈中；</a:t>
            </a:r>
          </a:p>
        </p:txBody>
      </p: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0" y="5303837"/>
            <a:ext cx="6324600" cy="715963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出栈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退栈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): </a:t>
            </a:r>
            <a:r>
              <a:rPr lang="zh-CN" altLang="en-US" sz="3200" kern="0" dirty="0" smtClean="0">
                <a:latin typeface="+mn-lt"/>
              </a:rPr>
              <a:t>栈中元素</a:t>
            </a:r>
            <a:r>
              <a:rPr lang="zh-CN" altLang="en-US" sz="3200" kern="0" dirty="0">
                <a:latin typeface="+mn-lt"/>
              </a:rPr>
              <a:t>被删除；</a:t>
            </a:r>
          </a:p>
        </p:txBody>
      </p:sp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0" y="2279837"/>
            <a:ext cx="5867400" cy="715963"/>
          </a:xfrm>
          <a:prstGeom prst="rect">
            <a:avLst/>
          </a:prstGeom>
          <a:solidFill>
            <a:srgbClr val="FFFFB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n-lt"/>
              </a:rPr>
              <a:t> 空栈</a:t>
            </a: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: </a:t>
            </a:r>
            <a:r>
              <a:rPr lang="zh-CN" altLang="en-US" sz="3200" kern="0" dirty="0" smtClean="0">
                <a:latin typeface="+mn-lt"/>
              </a:rPr>
              <a:t>没有元素的栈；</a:t>
            </a:r>
            <a:endParaRPr lang="zh-CN" altLang="en-US" sz="3200" kern="0" dirty="0">
              <a:latin typeface="+mn-lt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09800"/>
            <a:ext cx="3391104" cy="41942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uiExpand="1" build="p"/>
      <p:bldP spid="12" grpId="0" animBg="1"/>
      <p:bldP spid="13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 </a:t>
            </a:r>
            <a:r>
              <a:rPr lang="zh-CN" altLang="en-US" dirty="0" smtClean="0">
                <a:ea typeface="黑体" pitchFamily="2" charset="-122"/>
              </a:rPr>
              <a:t>链栈的进栈</a:t>
            </a:r>
            <a:r>
              <a:rPr lang="en-US" altLang="zh-CN" dirty="0" smtClean="0">
                <a:ea typeface="黑体" pitchFamily="2" charset="-122"/>
              </a:rPr>
              <a:t>(push)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9154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push_link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 = 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PNode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(size(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Node));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p==Null)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(“Out of space! \n”);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p-&gt;info  = x;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p-&gt;link 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-&gt;top;     </a:t>
            </a:r>
            <a:endParaRPr kumimoji="0" lang="zh-CN" alt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 top = p;</a:t>
            </a:r>
            <a:r>
              <a:rPr kumimoji="0" lang="en-GB" altLang="zh-CN" sz="32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108000"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43800" y="2438400"/>
            <a:ext cx="220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新结点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8600" y="35814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设置结点，在栈顶之前插入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483350" y="5719763"/>
            <a:ext cx="7112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Times New Roman" pitchFamily="18" charset="0"/>
                <a:ea typeface="宋体" charset="-122"/>
              </a:rPr>
              <a:t>top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42087" y="5110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75350" y="5438775"/>
            <a:ext cx="576263" cy="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670550" y="5110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213350" y="5719763"/>
            <a:ext cx="13970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err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plstack</a:t>
            </a:r>
            <a:endParaRPr lang="en-US" altLang="zh-CN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016875" y="51054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7499350" y="5105400"/>
            <a:ext cx="533400" cy="614362"/>
          </a:xfrm>
          <a:prstGeom prst="rect">
            <a:avLst/>
          </a:prstGeom>
          <a:solidFill>
            <a:srgbClr val="5781D5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n-1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889750" y="5434012"/>
            <a:ext cx="576263" cy="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 bwMode="auto">
          <a:xfrm rot="16200000" flipH="1">
            <a:off x="7996875" y="5755325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8016875" y="6019800"/>
            <a:ext cx="670376" cy="38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7527925" y="42672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7086600" y="4267200"/>
            <a:ext cx="533400" cy="614362"/>
          </a:xfrm>
          <a:prstGeom prst="rect">
            <a:avLst/>
          </a:prstGeom>
          <a:solidFill>
            <a:srgbClr val="008000"/>
          </a:solidFill>
          <a:ln w="25400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FFC000"/>
                </a:solidFill>
                <a:ea typeface="宋体" charset="-122"/>
              </a:rPr>
              <a:t>x</a:t>
            </a:r>
            <a:endParaRPr lang="en-US" altLang="zh-CN" sz="3200" dirty="0">
              <a:solidFill>
                <a:srgbClr val="FFC000"/>
              </a:solidFill>
              <a:ea typeface="宋体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 rot="16200000" flipH="1">
            <a:off x="7508241" y="4836159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Line 7"/>
          <p:cNvSpPr>
            <a:spLocks noChangeShapeType="1"/>
          </p:cNvSpPr>
          <p:nvPr/>
        </p:nvSpPr>
        <p:spPr bwMode="auto">
          <a:xfrm flipV="1">
            <a:off x="6781800" y="4572000"/>
            <a:ext cx="304800" cy="5334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 </a:t>
            </a:r>
            <a:r>
              <a:rPr lang="zh-CN" altLang="en-US" dirty="0" smtClean="0">
                <a:ea typeface="黑体" pitchFamily="2" charset="-122"/>
              </a:rPr>
              <a:t>链栈的出栈</a:t>
            </a:r>
            <a:r>
              <a:rPr lang="en-US" altLang="zh-CN" dirty="0" smtClean="0">
                <a:ea typeface="黑体" pitchFamily="2" charset="-122"/>
              </a:rPr>
              <a:t>(pop)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81000" y="1371600"/>
            <a:ext cx="8534400" cy="5181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pop_link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== Null)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(“Empty stack pop! \n”);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    p 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 =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-&gt;top-&gt;link;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free(p);</a:t>
            </a:r>
          </a:p>
          <a:p>
            <a:pPr marL="108000" marR="0" lvl="0" algn="just" defTabSz="914400" rtl="0" eaLnBrk="1" fontAlgn="base" latinLnBrk="0" hangingPunct="1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lvl="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zh-CN" altLang="en-US" sz="3200" kern="0" dirty="0" smtClean="0"/>
              <a:t>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05400" y="1905000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判空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3657600"/>
            <a:ext cx="3429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删除栈顶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52271" y="48006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释放空间</a:t>
            </a:r>
            <a:endParaRPr lang="zh-CN" altLang="en-US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483350" y="5719763"/>
            <a:ext cx="7112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Times New Roman" pitchFamily="18" charset="0"/>
                <a:ea typeface="宋体" charset="-122"/>
              </a:rPr>
              <a:t>top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42087" y="5110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5975350" y="5438775"/>
            <a:ext cx="576263" cy="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670550" y="51101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213350" y="5719763"/>
            <a:ext cx="13970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err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plstack</a:t>
            </a:r>
            <a:endParaRPr lang="en-US" altLang="zh-CN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016875" y="51054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499350" y="5105400"/>
            <a:ext cx="533400" cy="614362"/>
          </a:xfrm>
          <a:prstGeom prst="rect">
            <a:avLst/>
          </a:prstGeom>
          <a:solidFill>
            <a:srgbClr val="5781D5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n-1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6889750" y="5434012"/>
            <a:ext cx="576263" cy="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 bwMode="auto">
          <a:xfrm rot="16200000" flipH="1">
            <a:off x="7996875" y="5755325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016875" y="6019800"/>
            <a:ext cx="670376" cy="38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  <p:cxnSp>
        <p:nvCxnSpPr>
          <p:cNvPr id="23" name="直接箭头连接符 22"/>
          <p:cNvCxnSpPr>
            <a:endCxn id="20" idx="1"/>
          </p:cNvCxnSpPr>
          <p:nvPr/>
        </p:nvCxnSpPr>
        <p:spPr bwMode="auto">
          <a:xfrm>
            <a:off x="6781800" y="5562600"/>
            <a:ext cx="1235075" cy="6477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848600" y="4292025"/>
            <a:ext cx="711200" cy="5847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Times New Roman" pitchFamily="18" charset="0"/>
                <a:ea typeface="宋体" charset="-122"/>
              </a:rPr>
              <a:t>p</a:t>
            </a:r>
            <a:endParaRPr lang="en-US" altLang="zh-CN" sz="3200" dirty="0">
              <a:solidFill>
                <a:srgbClr val="003399"/>
              </a:solidFill>
              <a:latin typeface="Times New Roman" pitchFamily="18" charset="0"/>
              <a:ea typeface="宋体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 bwMode="auto">
          <a:xfrm flipH="1">
            <a:off x="7924800" y="4724400"/>
            <a:ext cx="152400" cy="381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 </a:t>
            </a:r>
            <a:r>
              <a:rPr lang="zh-CN" altLang="en-US" dirty="0" smtClean="0">
                <a:ea typeface="黑体" pitchFamily="2" charset="-122"/>
              </a:rPr>
              <a:t>取栈顶元素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447800"/>
            <a:ext cx="853440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top_link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PLinkStac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if 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-&gt; top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Null)</a:t>
            </a:r>
            <a:endParaRPr kumimoji="0" lang="en-GB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GB" altLang="zh-CN" sz="3200" kern="0" dirty="0" smtClean="0">
                <a:latin typeface="+mn-lt"/>
                <a:ea typeface="+mn-ea"/>
              </a:rPr>
              <a:t>        </a:t>
            </a:r>
            <a:r>
              <a:rPr lang="en-GB" altLang="zh-CN" sz="3200" kern="0" dirty="0" err="1" smtClean="0">
                <a:latin typeface="+mn-lt"/>
                <a:ea typeface="+mn-ea"/>
              </a:rPr>
              <a:t>printf</a:t>
            </a:r>
            <a:r>
              <a:rPr lang="en-GB" altLang="zh-CN" sz="3200" kern="0" dirty="0" smtClean="0">
                <a:latin typeface="+mn-lt"/>
                <a:ea typeface="+mn-ea"/>
              </a:rPr>
              <a:t>(“Empty stack !”);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return (</a:t>
            </a:r>
            <a:r>
              <a:rPr kumimoji="0" lang="en-GB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plstack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-&gt;top-&gt;info</a:t>
            </a:r>
            <a:r>
              <a:rPr kumimoji="0" lang="en-GB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108000" marR="0" lvl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483350" y="5567363"/>
            <a:ext cx="7112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smtClean="0">
                <a:latin typeface="Times New Roman" pitchFamily="18" charset="0"/>
                <a:ea typeface="宋体" charset="-122"/>
              </a:rPr>
              <a:t>top</a:t>
            </a:r>
            <a:endParaRPr lang="en-US" altLang="zh-CN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42087" y="49577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975350" y="5286375"/>
            <a:ext cx="576263" cy="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70550" y="4957763"/>
            <a:ext cx="533400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213350" y="5567363"/>
            <a:ext cx="1397000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 err="1" smtClean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plstack</a:t>
            </a:r>
            <a:endParaRPr lang="en-US" altLang="zh-CN" dirty="0">
              <a:solidFill>
                <a:srgbClr val="FF33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8016875" y="4953000"/>
            <a:ext cx="473075" cy="6143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baseline="-25000">
              <a:latin typeface="Times New Roman" pitchFamily="18" charset="0"/>
              <a:ea typeface="宋体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499350" y="4953000"/>
            <a:ext cx="533400" cy="614362"/>
          </a:xfrm>
          <a:prstGeom prst="rect">
            <a:avLst/>
          </a:prstGeom>
          <a:solidFill>
            <a:srgbClr val="C00000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bg1"/>
                </a:solidFill>
                <a:ea typeface="宋体" charset="-122"/>
              </a:rPr>
              <a:t>K</a:t>
            </a:r>
            <a:r>
              <a:rPr lang="en-US" altLang="zh-CN" sz="2400" baseline="-25000" dirty="0" smtClean="0">
                <a:solidFill>
                  <a:schemeClr val="bg1"/>
                </a:solidFill>
                <a:ea typeface="宋体" charset="-122"/>
              </a:rPr>
              <a:t>n-1</a:t>
            </a:r>
            <a:endParaRPr lang="en-US" altLang="zh-CN" sz="2400" baseline="-25000" dirty="0">
              <a:solidFill>
                <a:schemeClr val="bg1"/>
              </a:solidFill>
              <a:ea typeface="宋体" charset="-122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6889750" y="5281612"/>
            <a:ext cx="576263" cy="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 bwMode="auto">
          <a:xfrm rot="16200000" flipH="1">
            <a:off x="7996875" y="5602925"/>
            <a:ext cx="528634" cy="31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8016875" y="5867400"/>
            <a:ext cx="670376" cy="3810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vert="eaVert" wrap="square" rtlCol="0">
            <a:spAutoFit/>
          </a:bodyPr>
          <a:lstStyle/>
          <a:p>
            <a:pPr>
              <a:buNone/>
            </a:pPr>
            <a:r>
              <a:rPr lang="en-US" altLang="zh-CN" b="1" dirty="0" smtClean="0"/>
              <a:t>…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4.3 </a:t>
            </a:r>
            <a:r>
              <a:rPr lang="zh-CN" altLang="en-US" dirty="0" smtClean="0">
                <a:ea typeface="黑体" pitchFamily="2" charset="-122"/>
              </a:rPr>
              <a:t>栈的应用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09600" y="1600200"/>
            <a:ext cx="8077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1. </a:t>
            </a:r>
            <a:r>
              <a:rPr lang="zh-CN" altLang="en-US" sz="3200" kern="0" dirty="0" smtClean="0">
                <a:latin typeface="+mj-lt"/>
              </a:rPr>
              <a:t>数制转换</a:t>
            </a:r>
            <a:endParaRPr lang="en-US" altLang="zh-CN" sz="3200" kern="0" dirty="0" smtClean="0">
              <a:latin typeface="+mj-lt"/>
            </a:endParaRPr>
          </a:p>
          <a:p>
            <a:pPr marL="342900" indent="-34290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2. </a:t>
            </a:r>
            <a:r>
              <a:rPr lang="zh-CN" altLang="en-US" sz="3200" kern="0" dirty="0" smtClean="0"/>
              <a:t>括号匹配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纠错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3. </a:t>
            </a:r>
            <a:r>
              <a:rPr lang="zh-CN" altLang="en-US" sz="3200" kern="0" dirty="0" smtClean="0">
                <a:latin typeface="+mj-lt"/>
              </a:rPr>
              <a:t>算术表达式求值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zh-CN" altLang="en-US" dirty="0" smtClean="0">
                <a:ea typeface="黑体" pitchFamily="2" charset="-122"/>
              </a:rPr>
              <a:t> 栈与数制转换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853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数制转换：将</a:t>
            </a:r>
            <a:r>
              <a:rPr lang="zh-CN" altLang="en-US" sz="3200" dirty="0"/>
              <a:t>十进制数</a:t>
            </a:r>
            <a:r>
              <a:rPr lang="en-US" altLang="zh-CN" sz="3200" dirty="0"/>
              <a:t>N</a:t>
            </a:r>
            <a:r>
              <a:rPr lang="zh-CN" altLang="en-US" sz="3200" dirty="0"/>
              <a:t>转换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进</a:t>
            </a:r>
            <a:r>
              <a:rPr lang="zh-CN" altLang="en-US" sz="3200" dirty="0"/>
              <a:t>制</a:t>
            </a:r>
            <a:r>
              <a:rPr lang="zh-CN" altLang="en-US" sz="3200" dirty="0" smtClean="0"/>
              <a:t>数</a:t>
            </a:r>
            <a:endParaRPr lang="en-US" altLang="zh-CN" sz="3200" dirty="0" smtClean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4220051"/>
            <a:ext cx="7543800" cy="17235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过程：</a:t>
            </a:r>
            <a:r>
              <a:rPr lang="zh-CN" altLang="en-US" sz="3200" dirty="0" smtClean="0"/>
              <a:t>重复</a:t>
            </a:r>
            <a:r>
              <a:rPr lang="zh-CN" altLang="en-US" sz="3200" dirty="0"/>
              <a:t>下述两</a:t>
            </a:r>
            <a:r>
              <a:rPr lang="zh-CN" altLang="en-US" sz="3200" dirty="0" smtClean="0"/>
              <a:t>步，直到</a:t>
            </a:r>
            <a:r>
              <a:rPr lang="en-US" altLang="zh-CN" sz="3200" dirty="0"/>
              <a:t>N</a:t>
            </a:r>
            <a:r>
              <a:rPr lang="zh-CN" altLang="en-US" sz="3200" dirty="0"/>
              <a:t>等于零： 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X = N </a:t>
            </a:r>
            <a:r>
              <a:rPr lang="en-US" altLang="zh-CN" sz="3200" dirty="0">
                <a:solidFill>
                  <a:srgbClr val="003399"/>
                </a:solidFill>
              </a:rPr>
              <a:t>mod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m   </a:t>
            </a:r>
            <a:r>
              <a:rPr lang="en-US" altLang="zh-CN" sz="3200" dirty="0" smtClean="0"/>
              <a:t>(mod</a:t>
            </a:r>
            <a:r>
              <a:rPr lang="zh-CN" altLang="en-US" sz="3200" dirty="0" smtClean="0"/>
              <a:t>：求余</a:t>
            </a:r>
            <a:r>
              <a:rPr lang="en-US" altLang="zh-CN" sz="3200" dirty="0" smtClean="0"/>
              <a:t>)</a:t>
            </a:r>
            <a:endParaRPr lang="en-US" altLang="zh-CN" sz="3200" dirty="0"/>
          </a:p>
          <a:p>
            <a:pPr lvl="2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N = N </a:t>
            </a:r>
            <a:r>
              <a:rPr lang="en-US" altLang="zh-CN" sz="3200" dirty="0">
                <a:solidFill>
                  <a:srgbClr val="003399"/>
                </a:solidFill>
              </a:rPr>
              <a:t>div</a:t>
            </a:r>
            <a:r>
              <a:rPr lang="en-US" altLang="zh-CN" sz="3200" dirty="0"/>
              <a:t> </a:t>
            </a:r>
            <a:r>
              <a:rPr lang="en-US" altLang="zh-CN" sz="3200" dirty="0" smtClean="0"/>
              <a:t>m     (</a:t>
            </a:r>
            <a:r>
              <a:rPr lang="en-US" altLang="zh-CN" sz="3200" dirty="0" smtClean="0"/>
              <a:t>div</a:t>
            </a:r>
            <a:r>
              <a:rPr lang="zh-CN" altLang="en-US" sz="3200" dirty="0" smtClean="0"/>
              <a:t>：</a:t>
            </a:r>
            <a:r>
              <a:rPr lang="zh-CN" altLang="en-US" sz="3200" dirty="0" smtClean="0"/>
              <a:t>整除</a:t>
            </a:r>
            <a:r>
              <a:rPr lang="en-US" altLang="zh-CN" sz="3200" dirty="0" smtClean="0"/>
              <a:t>) </a:t>
            </a:r>
            <a:endParaRPr lang="en-US" altLang="zh-CN" sz="32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1000" y="2209800"/>
            <a:ext cx="4038600" cy="609600"/>
          </a:xfrm>
          <a:prstGeom prst="rect">
            <a:avLst/>
          </a:prstGeom>
          <a:solidFill>
            <a:srgbClr val="99FF66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 smtClean="0"/>
              <a:t>例：</a:t>
            </a:r>
            <a:r>
              <a:rPr lang="en-US" altLang="zh-CN" sz="3200" dirty="0" smtClean="0"/>
              <a:t>19 D = 1 0011 B</a:t>
            </a:r>
            <a:endParaRPr lang="zh-CN" altLang="en-GB" sz="3200" dirty="0"/>
          </a:p>
        </p:txBody>
      </p:sp>
      <p:sp>
        <p:nvSpPr>
          <p:cNvPr id="10" name="矩形标注 9"/>
          <p:cNvSpPr/>
          <p:nvPr/>
        </p:nvSpPr>
        <p:spPr bwMode="auto">
          <a:xfrm>
            <a:off x="4572000" y="2413575"/>
            <a:ext cx="4572000" cy="1631216"/>
          </a:xfrm>
          <a:prstGeom prst="wedgeRectCallout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rgbClr val="FFC000"/>
                </a:solidFill>
              </a:rPr>
              <a:t>第</a:t>
            </a:r>
            <a:r>
              <a:rPr lang="en-US" altLang="zh-CN" sz="3000" dirty="0" smtClean="0">
                <a:solidFill>
                  <a:srgbClr val="FFC000"/>
                </a:solidFill>
              </a:rPr>
              <a:t>1</a:t>
            </a:r>
            <a:r>
              <a:rPr lang="zh-CN" altLang="en-US" sz="3000" dirty="0" smtClean="0">
                <a:solidFill>
                  <a:srgbClr val="FFC000"/>
                </a:solidFill>
              </a:rPr>
              <a:t>次</a:t>
            </a:r>
            <a:r>
              <a:rPr lang="en-US" altLang="zh-CN" sz="3000" dirty="0" smtClean="0">
                <a:solidFill>
                  <a:srgbClr val="FFC000"/>
                </a:solidFill>
              </a:rPr>
              <a:t>mod</a:t>
            </a:r>
            <a:r>
              <a:rPr lang="zh-CN" altLang="en-US" sz="3000" dirty="0" smtClean="0">
                <a:solidFill>
                  <a:schemeClr val="bg1"/>
                </a:solidFill>
              </a:rPr>
              <a:t>求出</a:t>
            </a:r>
            <a:r>
              <a:rPr lang="zh-CN" altLang="en-US" sz="3000" dirty="0" smtClean="0">
                <a:solidFill>
                  <a:srgbClr val="FFC000"/>
                </a:solidFill>
              </a:rPr>
              <a:t>最低位</a:t>
            </a:r>
            <a:r>
              <a:rPr lang="en-US" altLang="zh-CN" sz="30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而一般要求从高位输出</a:t>
            </a:r>
            <a:r>
              <a:rPr lang="en-US" altLang="zh-CN" sz="3000" dirty="0" smtClean="0">
                <a:solidFill>
                  <a:schemeClr val="bg1"/>
                </a:solidFill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rgbClr val="FFFF00"/>
                </a:solidFill>
              </a:rPr>
              <a:t>即，先进后出 </a:t>
            </a:r>
            <a:r>
              <a:rPr lang="en-US" altLang="zh-CN" sz="3000" dirty="0" smtClean="0">
                <a:solidFill>
                  <a:srgbClr val="FFFF00"/>
                </a:solidFill>
                <a:sym typeface="Wingdings" pitchFamily="2" charset="2"/>
              </a:rPr>
              <a:t> </a:t>
            </a:r>
            <a:r>
              <a:rPr lang="zh-CN" altLang="en-US" sz="3000" dirty="0" smtClean="0">
                <a:solidFill>
                  <a:srgbClr val="FFFF00"/>
                </a:solidFill>
                <a:sym typeface="Wingdings" pitchFamily="2" charset="2"/>
              </a:rPr>
              <a:t>栈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1295400"/>
            <a:ext cx="8991600" cy="5105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conversion(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N,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sz="3200" kern="0" dirty="0" smtClean="0">
                <a:latin typeface="+mj-lt"/>
              </a:rPr>
              <a:t>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 =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+mj-lt"/>
              </a:rPr>
              <a:t>createEmptyStack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while(N) 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+mj-lt"/>
              </a:rPr>
              <a:t>push_stack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(S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N%m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GB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N=N/m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;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GB" altLang="zh-CN" sz="32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while( !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+mj-lt"/>
              </a:rPr>
              <a:t>isEmptyStack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(S))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         {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(“%d”,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+mj-lt"/>
              </a:rPr>
              <a:t>top_stack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(S));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          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C7900"/>
                </a:solidFill>
                <a:effectLst/>
                <a:uLnTx/>
                <a:uFillTx/>
                <a:latin typeface="+mj-lt"/>
              </a:rPr>
              <a:t>pop_stack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(S);}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}</a:t>
            </a:r>
            <a:endParaRPr kumimoji="0" lang="en-GB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zh-CN" altLang="en-US" dirty="0" smtClean="0">
                <a:ea typeface="黑体" pitchFamily="2" charset="-122"/>
              </a:rPr>
              <a:t> 栈与数制转换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0668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7000" y="1959858"/>
            <a:ext cx="3276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建空栈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5600" y="2569458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余数进栈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86400" y="38862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当栈不空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62800" y="4550658"/>
            <a:ext cx="198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输出栈顶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57800" y="51816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出</a:t>
            </a:r>
            <a:r>
              <a:rPr lang="zh-CN" altLang="en-US" kern="0" dirty="0" smtClean="0">
                <a:solidFill>
                  <a:srgbClr val="009900"/>
                </a:solidFill>
              </a:rPr>
              <a:t>栈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43400" y="3255258"/>
            <a:ext cx="2286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 </a:t>
            </a:r>
            <a:r>
              <a:rPr lang="zh-CN" altLang="en-US" kern="0" dirty="0" smtClean="0">
                <a:solidFill>
                  <a:srgbClr val="009900"/>
                </a:solidFill>
              </a:rPr>
              <a:t>整除</a:t>
            </a:r>
            <a:endParaRPr lang="en-US" altLang="zh-CN" kern="0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zh-CN" altLang="en-US" dirty="0" smtClean="0">
                <a:ea typeface="黑体" pitchFamily="2" charset="-122"/>
              </a:rPr>
              <a:t> 栈与括号匹配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纠错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1371600"/>
            <a:ext cx="8534400" cy="12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表达式中有三种括号</a:t>
            </a:r>
            <a:r>
              <a:rPr lang="en-US" altLang="zh-CN" sz="3200" dirty="0" smtClean="0"/>
              <a:t>(), [ ], { }</a:t>
            </a:r>
            <a:r>
              <a:rPr lang="zh-CN" altLang="en-US" sz="3200" dirty="0" smtClean="0"/>
              <a:t>，检查</a:t>
            </a:r>
            <a:r>
              <a:rPr lang="zh-CN" altLang="en-US" sz="3200" dirty="0" smtClean="0"/>
              <a:t>三种</a:t>
            </a:r>
            <a:r>
              <a:rPr lang="zh-CN" altLang="en-US" sz="3200" dirty="0" smtClean="0"/>
              <a:t>括号</a:t>
            </a:r>
            <a:endParaRPr lang="en-US" altLang="zh-CN" sz="320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6600"/>
                </a:solidFill>
              </a:rPr>
              <a:t> </a:t>
            </a:r>
            <a:r>
              <a:rPr lang="en-US" altLang="zh-CN" sz="3200" dirty="0" smtClean="0">
                <a:solidFill>
                  <a:srgbClr val="006600"/>
                </a:solidFill>
              </a:rPr>
              <a:t> </a:t>
            </a:r>
            <a:r>
              <a:rPr lang="zh-CN" altLang="en-US" sz="3200" dirty="0" smtClean="0">
                <a:solidFill>
                  <a:srgbClr val="006600"/>
                </a:solidFill>
              </a:rPr>
              <a:t>层层</a:t>
            </a:r>
            <a:r>
              <a:rPr lang="zh-CN" altLang="en-US" sz="3200" dirty="0" smtClean="0">
                <a:solidFill>
                  <a:srgbClr val="006600"/>
                </a:solidFill>
              </a:rPr>
              <a:t>嵌套正确</a:t>
            </a:r>
            <a:r>
              <a:rPr lang="zh-CN" altLang="en-US" sz="3200" dirty="0" smtClean="0">
                <a:solidFill>
                  <a:srgbClr val="006600"/>
                </a:solidFill>
              </a:rPr>
              <a:t>与否？</a:t>
            </a:r>
            <a:endParaRPr lang="en-US" altLang="zh-CN" sz="3200" dirty="0" smtClean="0">
              <a:solidFill>
                <a:srgbClr val="0066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800" y="2743200"/>
            <a:ext cx="88392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正确格式例子：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(</a:t>
            </a:r>
            <a:r>
              <a:rPr lang="en-US" altLang="zh-CN" sz="3200" b="1" dirty="0" smtClean="0"/>
              <a:t> [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{ } </a:t>
            </a:r>
            <a:r>
              <a:rPr lang="en-US" altLang="zh-CN" sz="3200" b="1" dirty="0" smtClean="0"/>
              <a:t>]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(</a:t>
            </a:r>
            <a:r>
              <a:rPr lang="en-US" altLang="zh-CN" sz="3200" b="1" dirty="0" smtClean="0"/>
              <a:t> [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] </a:t>
            </a:r>
            <a:r>
              <a:rPr lang="en-US" altLang="zh-CN" sz="3200" b="1" dirty="0" smtClean="0">
                <a:solidFill>
                  <a:srgbClr val="00B050"/>
                </a:solidFill>
              </a:rPr>
              <a:t>)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) </a:t>
            </a:r>
            <a:r>
              <a:rPr lang="zh-CN" altLang="en-US" sz="3200" dirty="0" smtClean="0"/>
              <a:t>或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( 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{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(</a:t>
            </a:r>
            <a:r>
              <a:rPr lang="en-US" altLang="zh-CN" sz="3200" b="1" dirty="0" smtClean="0"/>
              <a:t> [ ]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[</a:t>
            </a:r>
            <a:r>
              <a:rPr lang="en-US" altLang="zh-CN" sz="3200" b="1" dirty="0" smtClean="0"/>
              <a:t>()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]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>
                <a:solidFill>
                  <a:srgbClr val="003399"/>
                </a:solidFill>
              </a:rPr>
              <a:t>)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FFC000"/>
                </a:solidFill>
              </a:rPr>
              <a:t>}</a:t>
            </a:r>
            <a:r>
              <a:rPr lang="en-US" altLang="zh-CN" sz="3200" b="1" dirty="0" smtClean="0"/>
              <a:t>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3200" dirty="0" smtClean="0"/>
              <a:t>  </a:t>
            </a:r>
            <a:endParaRPr lang="en-US" altLang="zh-CN" sz="3200" dirty="0" smtClean="0"/>
          </a:p>
          <a:p>
            <a:pPr>
              <a:buNone/>
            </a:pPr>
            <a:r>
              <a:rPr lang="zh-CN" altLang="en-US" sz="3200" dirty="0" smtClean="0"/>
              <a:t>错误格式例子： </a:t>
            </a:r>
            <a:r>
              <a:rPr lang="en-US" altLang="zh-CN" sz="3200" b="1" dirty="0" smtClean="0"/>
              <a:t>{ [ ]</a:t>
            </a:r>
            <a:r>
              <a:rPr lang="zh-CN" altLang="en-US" sz="3200" b="1" dirty="0" smtClean="0"/>
              <a:t> </a:t>
            </a:r>
            <a:r>
              <a:rPr lang="en-US" altLang="zh-CN" sz="3200" b="1" dirty="0" smtClean="0"/>
              <a:t>}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) }</a:t>
            </a:r>
            <a:r>
              <a:rPr lang="en-US" altLang="zh-CN" sz="3200" b="1" dirty="0" smtClean="0"/>
              <a:t> </a:t>
            </a:r>
            <a:r>
              <a:rPr lang="zh-CN" altLang="en-US" sz="3200" dirty="0" smtClean="0"/>
              <a:t>或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{</a:t>
            </a:r>
            <a:r>
              <a:rPr lang="en-US" altLang="zh-CN" sz="3200" b="1" dirty="0" smtClean="0"/>
              <a:t> [ () ] </a:t>
            </a:r>
            <a:r>
              <a:rPr lang="en-US" altLang="zh-CN" sz="3200" b="1" dirty="0" smtClean="0">
                <a:solidFill>
                  <a:srgbClr val="7030A0"/>
                </a:solidFill>
              </a:rPr>
              <a:t>]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04800" y="4343400"/>
            <a:ext cx="8839200" cy="1981200"/>
          </a:xfrm>
          <a:prstGeom prst="rect">
            <a:avLst/>
          </a:prstGeom>
          <a:solidFill>
            <a:srgbClr val="A8FF7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正确的特征：</a:t>
            </a:r>
            <a:r>
              <a:rPr lang="zh-CN" altLang="en-US" sz="3200" dirty="0" smtClean="0"/>
              <a:t>从左向右遍历</a:t>
            </a:r>
            <a:r>
              <a:rPr lang="zh-CN" altLang="en-US" sz="3200" dirty="0" smtClean="0"/>
              <a:t>，若碰到右括号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/>
              <a:t>                     </a:t>
            </a:r>
            <a:r>
              <a:rPr lang="zh-CN" altLang="en-US" sz="3200" dirty="0" smtClean="0"/>
              <a:t>则</a:t>
            </a:r>
            <a:r>
              <a:rPr lang="zh-CN" altLang="en-US" sz="3200" dirty="0" smtClean="0"/>
              <a:t>一定</a:t>
            </a:r>
            <a:r>
              <a:rPr lang="zh-CN" altLang="en-US" sz="3200" dirty="0" smtClean="0">
                <a:solidFill>
                  <a:srgbClr val="C00000"/>
                </a:solidFill>
              </a:rPr>
              <a:t>已经历</a:t>
            </a:r>
            <a:r>
              <a:rPr lang="zh-CN" altLang="en-US" sz="3200" dirty="0" smtClean="0"/>
              <a:t>与其配对的左括号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SzPct val="70000"/>
              <a:buNone/>
            </a:pPr>
            <a:r>
              <a:rPr lang="zh-CN" altLang="en-US" sz="3200" dirty="0" smtClean="0"/>
              <a:t>                      且</a:t>
            </a:r>
            <a:r>
              <a:rPr lang="zh-CN" altLang="en-US" sz="3200" dirty="0" smtClean="0"/>
              <a:t>走到最后，</a:t>
            </a:r>
            <a:r>
              <a:rPr lang="zh-CN" altLang="en-US" sz="3200" dirty="0" smtClean="0">
                <a:solidFill>
                  <a:srgbClr val="C00000"/>
                </a:solidFill>
              </a:rPr>
              <a:t>左括号不多余</a:t>
            </a:r>
            <a:r>
              <a:rPr lang="zh-CN" altLang="en-US" sz="3200" dirty="0" smtClean="0"/>
              <a:t>；</a:t>
            </a:r>
            <a:endParaRPr lang="zh-CN" altLang="en-GB" sz="32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SzPct val="70000"/>
              <a:buFontTx/>
              <a:buNone/>
            </a:pP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zh-CN" altLang="en-US" dirty="0" smtClean="0">
                <a:ea typeface="黑体" pitchFamily="2" charset="-122"/>
              </a:rPr>
              <a:t> 栈与括号匹配</a:t>
            </a:r>
            <a:r>
              <a:rPr lang="en-US" altLang="zh-CN" dirty="0" smtClean="0">
                <a:ea typeface="黑体" pitchFamily="2" charset="-122"/>
              </a:rPr>
              <a:t>(</a:t>
            </a:r>
            <a:r>
              <a:rPr lang="zh-CN" altLang="en-US" dirty="0" smtClean="0">
                <a:ea typeface="黑体" pitchFamily="2" charset="-122"/>
              </a:rPr>
              <a:t>纠错</a:t>
            </a:r>
            <a:r>
              <a:rPr lang="en-US" altLang="zh-CN" dirty="0" smtClean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2"/>
          <p:cNvSpPr txBox="1">
            <a:spLocks noChangeArrowheads="1"/>
          </p:cNvSpPr>
          <p:nvPr/>
        </p:nvSpPr>
        <p:spPr bwMode="auto">
          <a:xfrm>
            <a:off x="228600" y="1371600"/>
            <a:ext cx="8915400" cy="7620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1" fontAlgn="base" latinLnBrk="0" hangingPunct="1">
              <a:lnSpc>
                <a:spcPct val="12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000" kern="0" dirty="0" smtClean="0">
                <a:latin typeface="+mj-lt"/>
              </a:rPr>
              <a:t>建立一个栈，</a:t>
            </a:r>
            <a:endParaRPr lang="en-US" altLang="zh-CN" sz="3000" kern="0" dirty="0" smtClean="0">
              <a:latin typeface="+mj-lt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2133600"/>
            <a:ext cx="8915400" cy="6858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2. </a:t>
            </a:r>
            <a:r>
              <a:rPr lang="zh-CN" altLang="en-US" sz="3000" kern="0" dirty="0" smtClean="0">
                <a:latin typeface="+mj-lt"/>
              </a:rPr>
              <a:t>若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读入左括号，则入栈</a:t>
            </a:r>
            <a:r>
              <a:rPr lang="zh-CN" altLang="en-US" sz="3000" kern="0" dirty="0" smtClean="0"/>
              <a:t>，等待与其匹配的右括号；</a:t>
            </a:r>
            <a:endParaRPr lang="en-US" altLang="zh-CN" sz="3000" kern="0" dirty="0" smtClean="0">
              <a:latin typeface="+mj-lt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228600" y="2819400"/>
            <a:ext cx="8915400" cy="25146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3. </a:t>
            </a:r>
            <a:r>
              <a:rPr lang="zh-CN" altLang="en-US" sz="3000" kern="0" dirty="0" smtClean="0">
                <a:latin typeface="+mj-lt"/>
              </a:rPr>
              <a:t>若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读入右括号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(1) </a:t>
            </a:r>
            <a:r>
              <a:rPr lang="zh-CN" altLang="en-US" sz="3000" kern="0" dirty="0" smtClean="0">
                <a:latin typeface="+mj-lt"/>
              </a:rPr>
              <a:t>若栈空，则不合法；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(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右括号多余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)</a:t>
            </a:r>
            <a:endParaRPr lang="en-US" altLang="zh-CN" sz="3000" kern="0" dirty="0" smtClean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(2) </a:t>
            </a:r>
            <a:r>
              <a:rPr lang="zh-CN" altLang="en-US" sz="3000" kern="0" dirty="0" smtClean="0">
                <a:latin typeface="+mj-lt"/>
              </a:rPr>
              <a:t>与当前栈顶</a:t>
            </a:r>
            <a:r>
              <a:rPr lang="en-US" altLang="zh-CN" sz="3000" kern="0" dirty="0" smtClean="0">
                <a:latin typeface="+mj-lt"/>
              </a:rPr>
              <a:t>(</a:t>
            </a:r>
            <a:r>
              <a:rPr lang="zh-CN" altLang="en-US" sz="3000" kern="0" dirty="0" smtClean="0">
                <a:latin typeface="+mj-lt"/>
              </a:rPr>
              <a:t>左</a:t>
            </a:r>
            <a:r>
              <a:rPr lang="en-US" altLang="zh-CN" sz="3000" kern="0" dirty="0" smtClean="0">
                <a:latin typeface="+mj-lt"/>
              </a:rPr>
              <a:t>)</a:t>
            </a:r>
            <a:r>
              <a:rPr lang="zh-CN" altLang="en-US" sz="3000" kern="0" dirty="0" smtClean="0">
                <a:latin typeface="+mj-lt"/>
              </a:rPr>
              <a:t>括号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同类型</a:t>
            </a: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,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则匹配</a:t>
            </a:r>
            <a:r>
              <a:rPr lang="en-US" altLang="zh-CN" sz="3000" kern="0" dirty="0" smtClean="0">
                <a:latin typeface="+mj-lt"/>
              </a:rPr>
              <a:t>, </a:t>
            </a:r>
            <a:r>
              <a:rPr lang="zh-CN" altLang="en-US" sz="3000" kern="0" dirty="0" smtClean="0">
                <a:latin typeface="+mj-lt"/>
              </a:rPr>
              <a:t>栈顶出栈；</a:t>
            </a:r>
            <a:endParaRPr lang="en-US" altLang="zh-CN" sz="3000" kern="0" dirty="0" smtClean="0">
              <a:latin typeface="+mj-lt"/>
            </a:endParaRPr>
          </a:p>
          <a:p>
            <a:pPr marL="342900" lvl="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(3) </a:t>
            </a:r>
            <a:r>
              <a:rPr lang="zh-CN" altLang="en-US" sz="3000" kern="0" dirty="0" smtClean="0">
                <a:latin typeface="+mj-lt"/>
              </a:rPr>
              <a:t>与栈顶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类型不同</a:t>
            </a:r>
            <a:r>
              <a:rPr lang="zh-CN" altLang="en-US" sz="3000" kern="0" dirty="0" smtClean="0">
                <a:latin typeface="+mj-lt"/>
              </a:rPr>
              <a:t>，不合法；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(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括号无法配对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)</a:t>
            </a:r>
            <a:endParaRPr lang="en-US" altLang="zh-CN" sz="3000" kern="0" dirty="0" smtClean="0">
              <a:latin typeface="+mj-lt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228600" y="5334000"/>
            <a:ext cx="8915400" cy="762000"/>
          </a:xfrm>
          <a:prstGeom prst="rect">
            <a:avLst/>
          </a:prstGeom>
          <a:solidFill>
            <a:srgbClr val="AAFF8F">
              <a:alpha val="6705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15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4. </a:t>
            </a:r>
            <a:r>
              <a:rPr lang="zh-CN" altLang="en-US" sz="3000" kern="0" dirty="0" smtClean="0">
                <a:latin typeface="+mj-lt"/>
              </a:rPr>
              <a:t>若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读完且栈不空</a:t>
            </a:r>
            <a:r>
              <a:rPr lang="zh-CN" altLang="en-US" sz="3000" kern="0" dirty="0" smtClean="0">
                <a:latin typeface="+mj-lt"/>
              </a:rPr>
              <a:t>，则不合法；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(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左括号多余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228600" y="481816"/>
            <a:ext cx="8915400" cy="627864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void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BracketMatch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Pstring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smtClean="0">
                <a:solidFill>
                  <a:srgbClr val="003399"/>
                </a:solidFill>
              </a:rPr>
              <a:t>char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ch</a:t>
            </a:r>
            <a:r>
              <a:rPr lang="en-US" altLang="zh-CN" sz="3200" dirty="0" smtClean="0"/>
              <a:t>;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Pstack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smtClean="0"/>
              <a:t>S = </a:t>
            </a:r>
            <a:r>
              <a:rPr lang="en-GB" altLang="zh-CN" sz="3200" kern="0" dirty="0" err="1" smtClean="0">
                <a:solidFill>
                  <a:srgbClr val="CC7900"/>
                </a:solidFill>
              </a:rPr>
              <a:t>createEmptyStack</a:t>
            </a:r>
            <a:r>
              <a:rPr lang="en-GB" altLang="zh-CN" sz="3200" kern="0" dirty="0" smtClean="0"/>
              <a:t>(); 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for</a:t>
            </a:r>
            <a:r>
              <a:rPr lang="en-US" altLang="zh-CN" sz="3200" dirty="0" smtClean="0"/>
              <a:t>(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</a:t>
            </a:r>
            <a:r>
              <a:rPr lang="en-US" altLang="zh-CN" sz="3200" dirty="0" err="1" smtClean="0"/>
              <a:t>str</a:t>
            </a:r>
            <a:r>
              <a:rPr lang="en-US" altLang="zh-CN" sz="3200" dirty="0" smtClean="0"/>
              <a:t>-&gt;n;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++)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</a:t>
            </a:r>
            <a:r>
              <a:rPr lang="en-US" altLang="zh-CN" sz="3200" dirty="0" smtClean="0"/>
              <a:t>{     switch</a:t>
            </a:r>
            <a:r>
              <a:rPr lang="en-US" altLang="zh-CN" sz="3200" dirty="0" smtClean="0"/>
              <a:t>( 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str</a:t>
            </a:r>
            <a:r>
              <a:rPr lang="en-US" altLang="zh-CN" sz="3200" dirty="0" smtClean="0">
                <a:solidFill>
                  <a:srgbClr val="7030A0"/>
                </a:solidFill>
              </a:rPr>
              <a:t>-&gt;c[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3200" dirty="0" smtClean="0">
                <a:solidFill>
                  <a:srgbClr val="7030A0"/>
                </a:solidFill>
              </a:rPr>
              <a:t>] </a:t>
            </a:r>
            <a:r>
              <a:rPr lang="en-US" altLang="zh-CN" sz="3200" dirty="0" smtClean="0"/>
              <a:t>)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smtClean="0"/>
              <a:t>{           </a:t>
            </a:r>
            <a:r>
              <a:rPr lang="en-US" altLang="zh-CN" sz="3200" dirty="0" smtClean="0"/>
              <a:t>case ′(′: 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smtClean="0"/>
              <a:t>            case ′[′: </a:t>
            </a:r>
            <a:endParaRPr lang="en-US" altLang="zh-CN" sz="3200" dirty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smtClean="0"/>
              <a:t>            case ′{′:</a:t>
            </a: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                   </a:t>
            </a:r>
            <a:r>
              <a:rPr lang="en-GB" altLang="zh-CN" sz="3200" kern="0" dirty="0" err="1" smtClean="0">
                <a:solidFill>
                  <a:srgbClr val="C00000"/>
                </a:solidFill>
              </a:rPr>
              <a:t>push_stack</a:t>
            </a:r>
            <a:r>
              <a:rPr lang="en-GB" altLang="zh-CN" sz="3200" kern="0" dirty="0" smtClean="0"/>
              <a:t>(S, </a:t>
            </a:r>
            <a:r>
              <a:rPr lang="en-GB" altLang="zh-CN" sz="3200" kern="0" dirty="0" err="1" smtClean="0">
                <a:solidFill>
                  <a:srgbClr val="7030A0"/>
                </a:solidFill>
              </a:rPr>
              <a:t>str</a:t>
            </a:r>
            <a:r>
              <a:rPr lang="en-GB" altLang="zh-CN" sz="3200" kern="0" dirty="0" smtClean="0">
                <a:solidFill>
                  <a:srgbClr val="7030A0"/>
                </a:solidFill>
              </a:rPr>
              <a:t>-&gt;c[</a:t>
            </a:r>
            <a:r>
              <a:rPr lang="en-GB" altLang="zh-CN" sz="3200" kern="0" dirty="0" err="1" smtClean="0">
                <a:solidFill>
                  <a:srgbClr val="7030A0"/>
                </a:solidFill>
              </a:rPr>
              <a:t>i</a:t>
            </a:r>
            <a:r>
              <a:rPr lang="en-GB" altLang="zh-CN" sz="3200" kern="0" dirty="0" smtClean="0">
                <a:solidFill>
                  <a:srgbClr val="7030A0"/>
                </a:solidFill>
              </a:rPr>
              <a:t>] </a:t>
            </a:r>
            <a:r>
              <a:rPr lang="en-GB" altLang="zh-CN" sz="3200" kern="0" dirty="0" smtClean="0"/>
              <a:t>)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               break; </a:t>
            </a:r>
            <a:endParaRPr lang="en-US" altLang="zh-CN" sz="3200" kern="0" dirty="0" smtClean="0">
              <a:solidFill>
                <a:srgbClr val="009900"/>
              </a:solidFill>
            </a:endParaRPr>
          </a:p>
          <a:p>
            <a:pPr marL="720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               </a:t>
            </a:r>
            <a:r>
              <a:rPr lang="en-US" altLang="zh-CN" sz="3200" dirty="0" smtClean="0"/>
              <a:t>case ′)′:</a:t>
            </a:r>
            <a:endParaRPr lang="en-US" altLang="zh-CN" sz="3200" dirty="0" smtClean="0">
              <a:solidFill>
                <a:srgbClr val="0099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7400" y="492604"/>
            <a:ext cx="293702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待检查字符串</a:t>
            </a:r>
            <a:r>
              <a:rPr lang="en-US" altLang="zh-CN" dirty="0" err="1" smtClean="0">
                <a:solidFill>
                  <a:srgbClr val="008000"/>
                </a:solidFill>
              </a:rPr>
              <a:t>str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2798058"/>
            <a:ext cx="36551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依次检查</a:t>
            </a:r>
            <a:r>
              <a:rPr lang="en-US" altLang="zh-CN" dirty="0" err="1" smtClean="0">
                <a:solidFill>
                  <a:srgbClr val="008000"/>
                </a:solidFill>
              </a:rPr>
              <a:t>str</a:t>
            </a:r>
            <a:r>
              <a:rPr lang="zh-CN" altLang="en-US" dirty="0" smtClean="0">
                <a:solidFill>
                  <a:srgbClr val="008000"/>
                </a:solidFill>
              </a:rPr>
              <a:t>中的</a:t>
            </a:r>
            <a:r>
              <a:rPr lang="zh-CN" altLang="en-US" dirty="0" smtClean="0">
                <a:solidFill>
                  <a:srgbClr val="008000"/>
                </a:solidFill>
              </a:rPr>
              <a:t>字符</a:t>
            </a:r>
            <a:endParaRPr lang="zh-CN" altLang="en-US" dirty="0" smtClean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4398258"/>
            <a:ext cx="433323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读入左括号，则直接入栈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43400" y="6150858"/>
            <a:ext cx="4800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读入右括号，则与栈顶比较</a:t>
            </a:r>
            <a:r>
              <a:rPr lang="en-US" altLang="zh-CN" dirty="0" smtClean="0">
                <a:solidFill>
                  <a:srgbClr val="008000"/>
                </a:solidFill>
              </a:rPr>
              <a:t>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38600" y="5598004"/>
            <a:ext cx="21002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跳出</a:t>
            </a:r>
            <a:r>
              <a:rPr lang="en-US" altLang="zh-CN" kern="0" dirty="0" smtClean="0">
                <a:solidFill>
                  <a:srgbClr val="008000"/>
                </a:solidFill>
              </a:rPr>
              <a:t>switch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50758"/>
            <a:ext cx="9144000" cy="62786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      case ′]′:         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      case ′}′: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  if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err="1" smtClean="0">
                <a:solidFill>
                  <a:srgbClr val="CC7900"/>
                </a:solidFill>
              </a:rPr>
              <a:t>isEmptyStack</a:t>
            </a:r>
            <a:r>
              <a:rPr lang="en-US" altLang="zh-CN" sz="3200" kern="0" dirty="0" smtClean="0"/>
              <a:t>(S) )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smtClean="0"/>
              <a:t> {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(“\n</a:t>
            </a:r>
            <a:r>
              <a:rPr lang="zh-CN" altLang="en-US" kern="0" dirty="0" smtClean="0"/>
              <a:t>右括号多余</a:t>
            </a:r>
            <a:r>
              <a:rPr lang="en-US" altLang="zh-CN" sz="3200" kern="0" dirty="0" smtClean="0"/>
              <a:t>!”); return(0</a:t>
            </a:r>
            <a:r>
              <a:rPr lang="en-US" altLang="zh-CN" sz="3200" kern="0" dirty="0" smtClean="0"/>
              <a:t>); }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  if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smtClean="0">
                <a:solidFill>
                  <a:srgbClr val="7030A0"/>
                </a:solidFill>
              </a:rPr>
              <a:t>match</a:t>
            </a:r>
            <a:r>
              <a:rPr lang="en-US" altLang="zh-CN" sz="3200" kern="0" dirty="0" smtClean="0"/>
              <a:t>(</a:t>
            </a:r>
            <a:r>
              <a:rPr lang="en-GB" altLang="zh-CN" sz="3200" kern="0" dirty="0" err="1" smtClean="0"/>
              <a:t>top_stack</a:t>
            </a:r>
            <a:r>
              <a:rPr lang="en-GB" altLang="zh-CN" sz="3200" kern="0" dirty="0" smtClean="0"/>
              <a:t>(S)==</a:t>
            </a:r>
            <a:r>
              <a:rPr lang="en-GB" altLang="zh-CN" sz="3200" kern="0" dirty="0" err="1" smtClean="0"/>
              <a:t>str</a:t>
            </a:r>
            <a:r>
              <a:rPr lang="en-GB" altLang="zh-CN" sz="3200" kern="0" dirty="0" smtClean="0"/>
              <a:t>-&gt;c[</a:t>
            </a:r>
            <a:r>
              <a:rPr lang="en-GB" altLang="zh-CN" sz="3200" kern="0" dirty="0" err="1" smtClean="0"/>
              <a:t>i</a:t>
            </a:r>
            <a:r>
              <a:rPr lang="en-GB" altLang="zh-CN" sz="3200" kern="0" dirty="0" smtClean="0"/>
              <a:t>]) 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altLang="zh-CN" sz="3200" kern="0" dirty="0" smtClean="0"/>
              <a:t>            </a:t>
            </a:r>
            <a:r>
              <a:rPr lang="en-GB" altLang="zh-CN" sz="3200" kern="0" dirty="0" err="1" smtClean="0">
                <a:solidFill>
                  <a:srgbClr val="C00000"/>
                </a:solidFill>
              </a:rPr>
              <a:t>pop_stack</a:t>
            </a:r>
            <a:r>
              <a:rPr lang="en-GB" altLang="zh-CN" sz="3200" kern="0" dirty="0" smtClean="0"/>
              <a:t>(S); 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kern="0" dirty="0" smtClean="0"/>
              <a:t>         else {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(“\</a:t>
            </a:r>
            <a:r>
              <a:rPr lang="en-US" altLang="zh-CN" sz="3200" kern="0" dirty="0" smtClean="0"/>
              <a:t>n</a:t>
            </a:r>
            <a:r>
              <a:rPr lang="zh-CN" altLang="en-US" kern="0" dirty="0" smtClean="0"/>
              <a:t>左右括号不同类</a:t>
            </a:r>
            <a:r>
              <a:rPr lang="en-US" altLang="zh-CN" sz="3200" kern="0" dirty="0" smtClean="0"/>
              <a:t>!”); return(0);}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} 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if</a:t>
            </a:r>
            <a:r>
              <a:rPr lang="en-US" altLang="zh-CN" sz="3200" kern="0" dirty="0" smtClean="0"/>
              <a:t>( </a:t>
            </a:r>
            <a:r>
              <a:rPr lang="en-US" altLang="zh-CN" sz="3200" kern="0" dirty="0" err="1" smtClean="0">
                <a:solidFill>
                  <a:srgbClr val="CC7900"/>
                </a:solidFill>
              </a:rPr>
              <a:t>isEmptyStack</a:t>
            </a:r>
            <a:r>
              <a:rPr lang="en-US" altLang="zh-CN" sz="3200" kern="0" dirty="0" smtClean="0"/>
              <a:t>(S) )</a:t>
            </a:r>
            <a:endParaRPr lang="en-US" altLang="zh-CN" sz="3200" kern="0" dirty="0" smtClean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    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(“\n</a:t>
            </a:r>
            <a:r>
              <a:rPr lang="zh-CN" altLang="en-US" kern="0" dirty="0" smtClean="0"/>
              <a:t>括号完全匹配</a:t>
            </a:r>
            <a:r>
              <a:rPr lang="en-US" altLang="zh-CN" sz="3200" kern="0" dirty="0" smtClean="0"/>
              <a:t>!”);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3200" kern="0" dirty="0" smtClean="0"/>
              <a:t>  else </a:t>
            </a:r>
            <a:r>
              <a:rPr lang="en-US" altLang="zh-CN" sz="3200" kern="0" dirty="0" err="1" smtClean="0"/>
              <a:t>printf</a:t>
            </a:r>
            <a:r>
              <a:rPr lang="en-US" altLang="zh-CN" sz="3200" kern="0" dirty="0" smtClean="0"/>
              <a:t>(“\n</a:t>
            </a:r>
            <a:r>
              <a:rPr lang="zh-CN" altLang="en-US" kern="0" dirty="0" smtClean="0"/>
              <a:t>左括号多余</a:t>
            </a:r>
            <a:r>
              <a:rPr lang="en-US" altLang="zh-CN" sz="3200" kern="0" dirty="0" smtClean="0"/>
              <a:t>!”); 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2590800" y="609600"/>
            <a:ext cx="5486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读入右括号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则与栈顶比较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76800" y="1502658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若栈空</a:t>
            </a:r>
            <a:r>
              <a:rPr lang="en-US" altLang="zh-CN" kern="0" dirty="0" smtClean="0">
                <a:solidFill>
                  <a:srgbClr val="009900"/>
                </a:solidFill>
              </a:rPr>
              <a:t>,</a:t>
            </a:r>
            <a:r>
              <a:rPr lang="zh-CN" altLang="en-US" kern="0" dirty="0" smtClean="0">
                <a:solidFill>
                  <a:srgbClr val="009900"/>
                </a:solidFill>
              </a:rPr>
              <a:t> 则右括号多余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038600" y="3200400"/>
            <a:ext cx="5105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9900"/>
                </a:solidFill>
              </a:rPr>
              <a:t>//</a:t>
            </a:r>
            <a:r>
              <a:rPr lang="zh-CN" altLang="en-US" kern="0" dirty="0" smtClean="0">
                <a:solidFill>
                  <a:srgbClr val="009900"/>
                </a:solidFill>
              </a:rPr>
              <a:t>类型</a:t>
            </a:r>
            <a:r>
              <a:rPr lang="zh-CN" altLang="en-US" kern="0" dirty="0" smtClean="0">
                <a:solidFill>
                  <a:srgbClr val="009900"/>
                </a:solidFill>
              </a:rPr>
              <a:t>匹配则出栈</a:t>
            </a:r>
            <a:r>
              <a:rPr lang="zh-CN" altLang="en-US" kern="0" dirty="0" smtClean="0">
                <a:solidFill>
                  <a:srgbClr val="009900"/>
                </a:solidFill>
              </a:rPr>
              <a:t>，否则报错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371600" y="4322058"/>
            <a:ext cx="39565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0C0"/>
                </a:solidFill>
              </a:rPr>
              <a:t>//end for, </a:t>
            </a:r>
            <a:r>
              <a:rPr lang="zh-CN" altLang="en-US" kern="0" dirty="0" smtClean="0">
                <a:solidFill>
                  <a:srgbClr val="0070C0"/>
                </a:solidFill>
              </a:rPr>
              <a:t>字符串</a:t>
            </a:r>
            <a:r>
              <a:rPr lang="zh-CN" altLang="en-US" kern="0" dirty="0" smtClean="0">
                <a:solidFill>
                  <a:srgbClr val="0070C0"/>
                </a:solidFill>
              </a:rPr>
              <a:t>已读完</a:t>
            </a:r>
            <a:r>
              <a:rPr lang="en-US" altLang="zh-CN" kern="0" dirty="0" smtClean="0">
                <a:solidFill>
                  <a:srgbClr val="0070C0"/>
                </a:solidFill>
              </a:rPr>
              <a:t>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038600" y="4953000"/>
            <a:ext cx="4495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0C0"/>
                </a:solidFill>
              </a:rPr>
              <a:t>//</a:t>
            </a:r>
            <a:r>
              <a:rPr lang="zh-CN" altLang="en-US" kern="0" dirty="0" smtClean="0">
                <a:solidFill>
                  <a:srgbClr val="0070C0"/>
                </a:solidFill>
              </a:rPr>
              <a:t>若栈空，则完全匹配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81600" y="6055204"/>
            <a:ext cx="4495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0C0"/>
                </a:solidFill>
              </a:rPr>
              <a:t>//</a:t>
            </a:r>
            <a:r>
              <a:rPr lang="zh-CN" altLang="en-US" kern="0" dirty="0" smtClean="0">
                <a:solidFill>
                  <a:srgbClr val="0070C0"/>
                </a:solidFill>
              </a:rPr>
              <a:t>若栈不空</a:t>
            </a:r>
            <a:r>
              <a:rPr lang="en-US" altLang="zh-CN" kern="0" dirty="0" smtClean="0">
                <a:solidFill>
                  <a:srgbClr val="0070C0"/>
                </a:solidFill>
              </a:rPr>
              <a:t>, </a:t>
            </a:r>
            <a:r>
              <a:rPr lang="zh-CN" altLang="en-US" kern="0" dirty="0" smtClean="0">
                <a:solidFill>
                  <a:srgbClr val="0070C0"/>
                </a:solidFill>
              </a:rPr>
              <a:t>左括号多余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栈的特点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2286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latin typeface="+mn-lt"/>
              </a:rPr>
              <a:t> 栈的特点：</a:t>
            </a:r>
            <a:endParaRPr lang="zh-CN" altLang="en-US" sz="3200" kern="0" dirty="0">
              <a:latin typeface="+mn-lt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381000" y="16002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后进先出</a:t>
            </a:r>
            <a:r>
              <a:rPr lang="en-US" altLang="zh-CN" sz="3200" kern="0" dirty="0">
                <a:latin typeface="+mn-lt"/>
              </a:rPr>
              <a:t>(last in first out, LIFO</a:t>
            </a:r>
            <a:r>
              <a:rPr lang="en-US" altLang="zh-CN" sz="3200" kern="0" dirty="0" smtClean="0">
                <a:latin typeface="+mn-lt"/>
              </a:rPr>
              <a:t>),</a:t>
            </a:r>
            <a:endParaRPr lang="zh-CN" altLang="en-US" sz="3200" kern="0" dirty="0">
              <a:latin typeface="+mn-lt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2209800"/>
            <a:ext cx="3391104" cy="419426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grpSp>
        <p:nvGrpSpPr>
          <p:cNvPr id="19" name="Group 26"/>
          <p:cNvGrpSpPr>
            <a:grpSpLocks/>
          </p:cNvGrpSpPr>
          <p:nvPr/>
        </p:nvGrpSpPr>
        <p:grpSpPr bwMode="auto">
          <a:xfrm>
            <a:off x="609600" y="3733798"/>
            <a:ext cx="2057400" cy="2211388"/>
            <a:chOff x="3792" y="2640"/>
            <a:chExt cx="1296" cy="1393"/>
          </a:xfrm>
        </p:grpSpPr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3792" y="3360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3792" y="3216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3792" y="3072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3792" y="2928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3792" y="2784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3792" y="2640"/>
              <a:ext cx="1296" cy="24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4032" y="2688"/>
              <a:ext cx="864" cy="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840" y="3587"/>
              <a:ext cx="12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3200" dirty="0" smtClean="0"/>
                <a:t>例</a:t>
              </a:r>
              <a:r>
                <a:rPr lang="en-US" altLang="zh-CN" sz="3200" dirty="0" smtClean="0"/>
                <a:t>: </a:t>
              </a:r>
              <a:r>
                <a:rPr lang="zh-CN" altLang="en-US" sz="3200" dirty="0" smtClean="0"/>
                <a:t>餐盘</a:t>
              </a:r>
              <a:endParaRPr lang="zh-CN" altLang="en-US" sz="3200" dirty="0"/>
            </a:p>
          </p:txBody>
        </p:sp>
      </p:grpSp>
      <p:sp>
        <p:nvSpPr>
          <p:cNvPr id="32" name="流程图: 磁盘 31"/>
          <p:cNvSpPr/>
          <p:nvPr/>
        </p:nvSpPr>
        <p:spPr bwMode="auto">
          <a:xfrm>
            <a:off x="3352800" y="3200400"/>
            <a:ext cx="1981200" cy="2057400"/>
          </a:xfrm>
          <a:prstGeom prst="flowChartMagneticDisk">
            <a:avLst/>
          </a:prstGeom>
          <a:solidFill>
            <a:srgbClr val="B9FFB9"/>
          </a:solidFill>
          <a:ln w="952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流程图: 磁盘 32"/>
          <p:cNvSpPr/>
          <p:nvPr/>
        </p:nvSpPr>
        <p:spPr bwMode="auto">
          <a:xfrm>
            <a:off x="3352800" y="3962400"/>
            <a:ext cx="1981200" cy="1295400"/>
          </a:xfrm>
          <a:prstGeom prst="flowChartMagneticDisk">
            <a:avLst/>
          </a:prstGeom>
          <a:solidFill>
            <a:srgbClr val="FFC000"/>
          </a:solidFill>
          <a:ln w="9525" cap="flat" cmpd="sng" algn="ctr">
            <a:solidFill>
              <a:srgbClr val="1C1C1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581400" y="5237202"/>
            <a:ext cx="2057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: </a:t>
            </a:r>
            <a:r>
              <a:rPr lang="zh-CN" altLang="en-US" sz="3200" dirty="0" smtClean="0"/>
              <a:t>粮库</a:t>
            </a:r>
            <a:endParaRPr lang="zh-CN" altLang="en-US" sz="3200" dirty="0"/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先进后出</a:t>
            </a:r>
            <a:r>
              <a:rPr lang="en-US" altLang="zh-CN" sz="3200" kern="0" dirty="0" smtClean="0">
                <a:latin typeface="+mn-lt"/>
              </a:rPr>
              <a:t>(first in last out, FILO);</a:t>
            </a:r>
            <a:endParaRPr lang="zh-CN" altLang="en-US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 animBg="1"/>
      <p:bldP spid="33" grpId="0" animBg="1"/>
      <p:bldP spid="34" grpId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</a:t>
            </a:r>
            <a:r>
              <a:rPr lang="zh-CN" altLang="en-US" dirty="0" smtClean="0">
                <a:ea typeface="黑体" pitchFamily="2" charset="-122"/>
              </a:rPr>
              <a:t> 栈与表达式计算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534400" cy="2686889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计算带括号的算术表达式，并假设：</a:t>
            </a:r>
            <a:endParaRPr lang="en-US" altLang="zh-CN" sz="3200" dirty="0" smtClean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 smtClean="0"/>
              <a:t>加、减、乘、除 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种运算符</a:t>
            </a:r>
            <a:endParaRPr lang="en-US" altLang="zh-CN" sz="3200" dirty="0" smtClean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 smtClean="0"/>
              <a:t>操作数为</a:t>
            </a:r>
            <a:r>
              <a:rPr lang="en-US" altLang="zh-CN" sz="3200" dirty="0" err="1" smtClean="0"/>
              <a:t>int</a:t>
            </a:r>
            <a:r>
              <a:rPr lang="zh-CN" altLang="en-US" sz="3200" dirty="0" smtClean="0"/>
              <a:t>型常数</a:t>
            </a:r>
            <a:endParaRPr lang="en-US" altLang="zh-CN" sz="3200" dirty="0" smtClean="0"/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200" dirty="0" smtClean="0"/>
              <a:t>界定符</a:t>
            </a:r>
            <a:r>
              <a:rPr lang="zh-CN" altLang="en-US" sz="3200" dirty="0" smtClean="0"/>
              <a:t>包含： </a:t>
            </a:r>
            <a:r>
              <a:rPr lang="zh-CN" altLang="en-US" sz="3200" dirty="0" smtClean="0"/>
              <a:t>括号 和 表达式结束符</a:t>
            </a:r>
            <a:r>
              <a:rPr lang="en-US" altLang="zh-CN" sz="3200" dirty="0" smtClean="0"/>
              <a:t>#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4191000"/>
            <a:ext cx="44196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: </a:t>
            </a:r>
            <a:r>
              <a:rPr lang="en-US" altLang="zh-CN" sz="3200" dirty="0" smtClean="0">
                <a:solidFill>
                  <a:srgbClr val="003399"/>
                </a:solidFill>
              </a:rPr>
              <a:t>#</a:t>
            </a:r>
            <a:r>
              <a:rPr lang="en-US" altLang="zh-CN" sz="3200" dirty="0" smtClean="0"/>
              <a:t>(7+8) </a:t>
            </a:r>
            <a:r>
              <a:rPr lang="zh-CN" altLang="en-US" sz="3200" dirty="0" smtClean="0"/>
              <a:t>* </a:t>
            </a:r>
            <a:r>
              <a:rPr lang="en-US" altLang="zh-CN" sz="3200" dirty="0" smtClean="0"/>
              <a:t>(14-24/2)</a:t>
            </a:r>
            <a:r>
              <a:rPr lang="en-US" altLang="zh-CN" sz="3200" dirty="0" smtClean="0">
                <a:solidFill>
                  <a:srgbClr val="003399"/>
                </a:solidFill>
              </a:rPr>
              <a:t>#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0" y="4038600"/>
            <a:ext cx="4343400" cy="2514600"/>
          </a:xfrm>
          <a:prstGeom prst="rect">
            <a:avLst/>
          </a:prstGeom>
          <a:solidFill>
            <a:srgbClr val="FFAE37">
              <a:alpha val="5568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运算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规则：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1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先乘除、后加减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2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从左算到右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3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)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 </a:t>
            </a:r>
            <a:r>
              <a:rPr kumimoji="0" lang="zh-CN" altLang="en-GB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sym typeface="Symbol" pitchFamily="18" charset="2"/>
              </a:rPr>
              <a:t>先括号内，后括号外</a:t>
            </a:r>
            <a:endParaRPr kumimoji="0" lang="zh-CN" altLang="en-GB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5867400" cy="457200"/>
          </a:xfrm>
        </p:spPr>
        <p:txBody>
          <a:bodyPr/>
          <a:lstStyle/>
          <a:p>
            <a:r>
              <a:rPr lang="zh-CN" altLang="en-GB" b="1" dirty="0">
                <a:ea typeface="黑体" pitchFamily="2" charset="-122"/>
              </a:rPr>
              <a:t>操作符优先级表</a:t>
            </a:r>
            <a:endParaRPr lang="en-US" altLang="zh-CN" b="1" dirty="0">
              <a:ea typeface="黑体" pitchFamily="2" charset="-122"/>
            </a:endParaRPr>
          </a:p>
        </p:txBody>
      </p:sp>
      <p:graphicFrame>
        <p:nvGraphicFramePr>
          <p:cNvPr id="3" name="Group 96"/>
          <p:cNvGraphicFramePr>
            <a:graphicFrameLocks noGrp="1"/>
          </p:cNvGraphicFramePr>
          <p:nvPr/>
        </p:nvGraphicFramePr>
        <p:xfrm>
          <a:off x="1143000" y="2003425"/>
          <a:ext cx="7010400" cy="4549775"/>
        </p:xfrm>
        <a:graphic>
          <a:graphicData uri="http://schemas.openxmlformats.org/drawingml/2006/table">
            <a:tbl>
              <a:tblPr/>
              <a:tblGrid>
                <a:gridCol w="1128713"/>
                <a:gridCol w="623887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</a:t>
                      </a:r>
                      <a:r>
                        <a:rPr kumimoji="0" lang="zh-CN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1  </a:t>
                      </a: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</a:t>
                      </a:r>
                      <a:r>
                        <a:rPr kumimoji="0" lang="zh-CN" altLang="en-US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（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=</a:t>
                      </a:r>
                      <a:endParaRPr kumimoji="0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3400" y="1069336"/>
            <a:ext cx="8610600" cy="646331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Symbol"/>
              </a:rPr>
              <a:t></a:t>
            </a:r>
            <a:r>
              <a:rPr lang="en-US" altLang="zh-CN" sz="3000" baseline="-25000" dirty="0" smtClean="0">
                <a:sym typeface="Symbol"/>
              </a:rPr>
              <a:t>1</a:t>
            </a:r>
            <a:r>
              <a:rPr lang="zh-CN" altLang="en-US" sz="3000" dirty="0" smtClean="0">
                <a:sym typeface="Symbol"/>
              </a:rPr>
              <a:t>和</a:t>
            </a:r>
            <a:r>
              <a:rPr lang="en-US" altLang="zh-CN" sz="3000" baseline="-25000" dirty="0" smtClean="0">
                <a:sym typeface="Symbol"/>
              </a:rPr>
              <a:t>2</a:t>
            </a:r>
            <a:r>
              <a:rPr lang="en-US" altLang="zh-CN" sz="3000" dirty="0" smtClean="0"/>
              <a:t>:</a:t>
            </a:r>
            <a:r>
              <a:rPr lang="zh-CN" altLang="en-US" sz="3000" dirty="0" smtClean="0"/>
              <a:t> 两个前后相继出现的</a:t>
            </a:r>
            <a:r>
              <a:rPr lang="zh-CN" altLang="en-US" sz="3000" dirty="0" smtClean="0">
                <a:solidFill>
                  <a:srgbClr val="003399"/>
                </a:solidFill>
              </a:rPr>
              <a:t>算符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运算符</a:t>
            </a:r>
            <a:r>
              <a:rPr lang="en-US" altLang="zh-CN" sz="3000" dirty="0" smtClean="0"/>
              <a:t>+</a:t>
            </a:r>
            <a:r>
              <a:rPr lang="zh-CN" altLang="en-US" sz="3000" dirty="0" smtClean="0"/>
              <a:t>界定符</a:t>
            </a:r>
            <a:r>
              <a:rPr lang="en-US" altLang="zh-CN" sz="3000" dirty="0" smtClean="0"/>
              <a:t>)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0" y="28194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62600" y="2895600"/>
            <a:ext cx="838200" cy="25908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53200" y="49530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467600" y="6019800"/>
            <a:ext cx="609600" cy="533400"/>
          </a:xfrm>
          <a:prstGeom prst="rect">
            <a:avLst/>
          </a:prstGeom>
          <a:solidFill>
            <a:srgbClr val="FF0000">
              <a:alpha val="18000"/>
            </a:srgbClr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26600" y="304800"/>
            <a:ext cx="8839200" cy="646331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</a:pPr>
            <a:r>
              <a:rPr lang="zh-CN" altLang="en-US" sz="3000" dirty="0" smtClean="0"/>
              <a:t>建两个栈：操作数栈</a:t>
            </a:r>
            <a:r>
              <a:rPr lang="en-US" altLang="zh-CN" sz="3000" dirty="0" smtClean="0"/>
              <a:t>operand, </a:t>
            </a:r>
            <a:r>
              <a:rPr lang="zh-CN" altLang="en-US" sz="3000" dirty="0" smtClean="0"/>
              <a:t>算符栈</a:t>
            </a:r>
            <a:r>
              <a:rPr lang="en-US" altLang="zh-CN" sz="3000" dirty="0" smtClean="0"/>
              <a:t>operator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6600" y="990600"/>
            <a:ext cx="8839200" cy="5693866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2. </a:t>
            </a:r>
            <a:r>
              <a:rPr lang="zh-CN" altLang="en-US" sz="3000" dirty="0" smtClean="0"/>
              <a:t>依次读入表达式中的每个字符：</a:t>
            </a: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  1) </a:t>
            </a:r>
            <a:r>
              <a:rPr lang="zh-CN" altLang="en-US" sz="3000" dirty="0" smtClean="0">
                <a:solidFill>
                  <a:srgbClr val="006600"/>
                </a:solidFill>
              </a:rPr>
              <a:t>是操作数，则入栈</a:t>
            </a:r>
            <a:r>
              <a:rPr lang="en-US" altLang="zh-CN" sz="3000" dirty="0" smtClean="0">
                <a:solidFill>
                  <a:srgbClr val="006600"/>
                </a:solidFill>
              </a:rPr>
              <a:t>operand;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</p:txBody>
      </p:sp>
      <p:sp>
        <p:nvSpPr>
          <p:cNvPr id="10" name="矩形 9"/>
          <p:cNvSpPr/>
          <p:nvPr/>
        </p:nvSpPr>
        <p:spPr>
          <a:xfrm>
            <a:off x="533400" y="220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2) </a:t>
            </a:r>
            <a:r>
              <a:rPr lang="zh-CN" altLang="en-US" sz="3000" dirty="0" smtClean="0">
                <a:solidFill>
                  <a:srgbClr val="003399"/>
                </a:solidFill>
              </a:rPr>
              <a:t>是算符，则与</a:t>
            </a:r>
            <a:r>
              <a:rPr lang="en-US" altLang="zh-CN" sz="3000" dirty="0" smtClean="0">
                <a:solidFill>
                  <a:srgbClr val="003399"/>
                </a:solidFill>
              </a:rPr>
              <a:t>operator</a:t>
            </a:r>
            <a:r>
              <a:rPr lang="zh-CN" altLang="en-US" sz="3000" dirty="0" smtClean="0">
                <a:solidFill>
                  <a:srgbClr val="003399"/>
                </a:solidFill>
              </a:rPr>
              <a:t>的栈</a:t>
            </a:r>
            <a:r>
              <a:rPr lang="zh-CN" altLang="en-US" sz="3000" dirty="0" smtClean="0">
                <a:solidFill>
                  <a:srgbClr val="003399"/>
                </a:solidFill>
              </a:rPr>
              <a:t>顶，比较优先级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" y="2819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</a:t>
            </a:r>
            <a:r>
              <a:rPr lang="en-US" altLang="zh-CN" sz="3000" b="1" dirty="0" smtClean="0">
                <a:solidFill>
                  <a:srgbClr val="7030A0"/>
                </a:solidFill>
              </a:rPr>
              <a:t>a. </a:t>
            </a:r>
            <a:r>
              <a:rPr lang="zh-CN" altLang="en-US" sz="3000" dirty="0" smtClean="0"/>
              <a:t>栈顶</a:t>
            </a:r>
            <a:r>
              <a:rPr lang="zh-CN" altLang="en-US" sz="3000" dirty="0" smtClean="0"/>
              <a:t>优先级 </a:t>
            </a:r>
            <a:r>
              <a:rPr lang="en-US" altLang="zh-CN" sz="3000" dirty="0" smtClean="0"/>
              <a:t>&lt; </a:t>
            </a:r>
            <a:r>
              <a:rPr lang="zh-CN" altLang="en-US" sz="3000" dirty="0" smtClean="0"/>
              <a:t>新算符</a:t>
            </a:r>
            <a:r>
              <a:rPr lang="zh-CN" altLang="en-US" sz="3000" dirty="0" smtClean="0"/>
              <a:t>，</a:t>
            </a:r>
            <a:r>
              <a:rPr lang="zh-CN" altLang="en-US" sz="3000" dirty="0" smtClean="0"/>
              <a:t>则</a:t>
            </a:r>
            <a:r>
              <a:rPr lang="zh-CN" altLang="en-US" sz="3000" dirty="0" smtClean="0"/>
              <a:t>字符入栈</a:t>
            </a:r>
            <a:endParaRPr lang="en-US" altLang="zh-CN" sz="3000" dirty="0" smtClean="0"/>
          </a:p>
        </p:txBody>
      </p:sp>
      <p:sp>
        <p:nvSpPr>
          <p:cNvPr id="12" name="矩形 11"/>
          <p:cNvSpPr/>
          <p:nvPr/>
        </p:nvSpPr>
        <p:spPr>
          <a:xfrm>
            <a:off x="-25800" y="3429000"/>
            <a:ext cx="8636400" cy="2594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7030A0"/>
                </a:solidFill>
              </a:rPr>
              <a:t>       </a:t>
            </a:r>
            <a:r>
              <a:rPr lang="en-US" altLang="zh-CN" sz="3000" b="1" dirty="0" smtClean="0">
                <a:solidFill>
                  <a:srgbClr val="7030A0"/>
                </a:solidFill>
              </a:rPr>
              <a:t> b. </a:t>
            </a:r>
            <a:r>
              <a:rPr lang="zh-CN" altLang="en-US" sz="3000" dirty="0" smtClean="0"/>
              <a:t>栈顶</a:t>
            </a:r>
            <a:r>
              <a:rPr lang="zh-CN" altLang="en-US" sz="3000" dirty="0" smtClean="0"/>
              <a:t>优先级 </a:t>
            </a:r>
            <a:r>
              <a:rPr lang="en-US" altLang="zh-CN" sz="3000" dirty="0" smtClean="0"/>
              <a:t>&gt; </a:t>
            </a:r>
            <a:r>
              <a:rPr lang="zh-CN" altLang="en-US" sz="3000" dirty="0" smtClean="0"/>
              <a:t>新算符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 </a:t>
            </a:r>
            <a:endParaRPr lang="en-US" altLang="zh-CN" sz="3000" dirty="0" smtClean="0"/>
          </a:p>
          <a:p>
            <a:pPr algn="just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      </a:t>
            </a:r>
            <a:r>
              <a:rPr lang="zh-CN" altLang="en-US" sz="3000" dirty="0" smtClean="0"/>
              <a:t>则</a:t>
            </a:r>
            <a:r>
              <a:rPr lang="en-US" altLang="zh-CN" sz="3000" dirty="0" smtClean="0"/>
              <a:t>operator</a:t>
            </a:r>
            <a:r>
              <a:rPr lang="zh-CN" altLang="en-US" sz="3000" dirty="0" smtClean="0"/>
              <a:t>栈顶出</a:t>
            </a:r>
            <a:r>
              <a:rPr lang="zh-CN" altLang="en-US" sz="3000" dirty="0" smtClean="0"/>
              <a:t>栈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得到算符 </a:t>
            </a:r>
            <a:r>
              <a:rPr lang="zh-CN" altLang="en-US" sz="3600" b="1" dirty="0" smtClean="0">
                <a:solidFill>
                  <a:srgbClr val="003399"/>
                </a:solidFill>
                <a:sym typeface="Symbol"/>
              </a:rPr>
              <a:t></a:t>
            </a:r>
            <a:endParaRPr lang="en-US" altLang="zh-CN" sz="3600" b="1" dirty="0" smtClean="0">
              <a:solidFill>
                <a:srgbClr val="003399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      operand</a:t>
            </a:r>
            <a:r>
              <a:rPr lang="zh-CN" altLang="en-US" sz="3000" dirty="0" smtClean="0"/>
              <a:t>连续</a:t>
            </a:r>
            <a:r>
              <a:rPr lang="zh-CN" altLang="en-US" sz="3000" dirty="0" smtClean="0">
                <a:solidFill>
                  <a:srgbClr val="008000"/>
                </a:solidFill>
              </a:rPr>
              <a:t>两次出栈</a:t>
            </a:r>
            <a:r>
              <a:rPr lang="zh-CN" altLang="en-US" sz="3000" dirty="0" smtClean="0"/>
              <a:t>，</a:t>
            </a:r>
            <a:r>
              <a:rPr lang="zh-CN" altLang="en-US" sz="3000" dirty="0" smtClean="0"/>
              <a:t>得到操作数</a:t>
            </a:r>
            <a:r>
              <a:rPr lang="en-US" altLang="zh-CN" sz="3000" dirty="0" smtClean="0">
                <a:solidFill>
                  <a:srgbClr val="C00000"/>
                </a:solidFill>
              </a:rPr>
              <a:t>b, a</a:t>
            </a:r>
          </a:p>
          <a:p>
            <a:pPr algn="just"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            </a:t>
            </a:r>
            <a:r>
              <a:rPr lang="zh-CN" altLang="en-US" sz="3000" dirty="0" smtClean="0"/>
              <a:t>计算</a:t>
            </a:r>
            <a:r>
              <a:rPr lang="en-US" altLang="zh-CN" sz="3000" dirty="0" smtClean="0">
                <a:solidFill>
                  <a:srgbClr val="C00000"/>
                </a:solidFill>
              </a:rPr>
              <a:t>a</a:t>
            </a:r>
            <a:r>
              <a:rPr lang="zh-CN" altLang="en-US" sz="3000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zh-CN" altLang="en-US" sz="3600" b="1" dirty="0" smtClean="0">
                <a:solidFill>
                  <a:srgbClr val="003399"/>
                </a:solidFill>
                <a:sym typeface="Symbol"/>
              </a:rPr>
              <a:t></a:t>
            </a:r>
            <a:r>
              <a:rPr lang="zh-CN" altLang="en-US" sz="3000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000" dirty="0" smtClean="0">
                <a:solidFill>
                  <a:srgbClr val="C00000"/>
                </a:solidFill>
              </a:rPr>
              <a:t>b</a:t>
            </a:r>
            <a:r>
              <a:rPr lang="zh-CN" altLang="en-US" sz="3000" dirty="0" smtClean="0">
                <a:solidFill>
                  <a:srgbClr val="FF3300"/>
                </a:solidFill>
              </a:rPr>
              <a:t>，</a:t>
            </a:r>
            <a:r>
              <a:rPr lang="zh-CN" altLang="en-US" sz="3000" dirty="0" smtClean="0"/>
              <a:t>得到</a:t>
            </a:r>
            <a:r>
              <a:rPr lang="en-US" altLang="zh-CN" sz="3000" dirty="0" smtClean="0"/>
              <a:t>result</a:t>
            </a:r>
            <a:r>
              <a:rPr lang="zh-CN" altLang="en-US" sz="3000" dirty="0" smtClean="0"/>
              <a:t>、并入栈</a:t>
            </a:r>
            <a:r>
              <a:rPr lang="en-US" altLang="zh-CN" sz="3000" dirty="0" smtClean="0"/>
              <a:t>operand</a:t>
            </a:r>
          </a:p>
        </p:txBody>
      </p:sp>
      <p:sp>
        <p:nvSpPr>
          <p:cNvPr id="13" name="矩形 12"/>
          <p:cNvSpPr/>
          <p:nvPr/>
        </p:nvSpPr>
        <p:spPr>
          <a:xfrm>
            <a:off x="812400" y="5943600"/>
            <a:ext cx="79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b="1" dirty="0" smtClean="0">
                <a:solidFill>
                  <a:srgbClr val="7030A0"/>
                </a:solidFill>
              </a:rPr>
              <a:t>c. </a:t>
            </a:r>
            <a:r>
              <a:rPr lang="zh-CN" altLang="en-US" sz="3000" dirty="0" smtClean="0"/>
              <a:t>优先级</a:t>
            </a:r>
            <a:r>
              <a:rPr lang="zh-CN" altLang="en-US" sz="3000" dirty="0" smtClean="0"/>
              <a:t>相等 </a:t>
            </a:r>
            <a:r>
              <a:rPr lang="en-US" altLang="zh-CN" sz="3000" dirty="0" smtClean="0">
                <a:sym typeface="Wingdings" pitchFamily="2" charset="2"/>
              </a:rPr>
              <a:t> operator</a:t>
            </a:r>
            <a:r>
              <a:rPr lang="zh-CN" altLang="en-US" sz="3000" dirty="0" smtClean="0">
                <a:sym typeface="Wingdings" pitchFamily="2" charset="2"/>
              </a:rPr>
              <a:t>出栈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次</a:t>
            </a:r>
            <a:endParaRPr lang="zh-CN" altLang="en-US" sz="3000" dirty="0"/>
          </a:p>
        </p:txBody>
      </p:sp>
      <p:sp>
        <p:nvSpPr>
          <p:cNvPr id="15" name="云形标注 14"/>
          <p:cNvSpPr/>
          <p:nvPr/>
        </p:nvSpPr>
        <p:spPr bwMode="auto">
          <a:xfrm>
            <a:off x="5486400" y="685800"/>
            <a:ext cx="4648200" cy="1780342"/>
          </a:xfrm>
          <a:prstGeom prst="cloudCallout">
            <a:avLst/>
          </a:prstGeom>
          <a:solidFill>
            <a:srgbClr val="FFC26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operator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栈顶</a:t>
            </a:r>
            <a:r>
              <a:rPr lang="zh-CN" altLang="en-US" dirty="0" smtClean="0"/>
              <a:t>的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优先级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  <a:ea typeface="黑体" pitchFamily="2" charset="-122"/>
              </a:rPr>
              <a:t>恒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  <a:ea typeface="黑体" pitchFamily="2" charset="-122"/>
              </a:rPr>
              <a:t>大于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内部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3" grpId="0"/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</a:t>
            </a:r>
            <a:r>
              <a:rPr lang="zh-CN" altLang="en-US" dirty="0" smtClean="0">
                <a:ea typeface="黑体" pitchFamily="2" charset="-122"/>
              </a:rPr>
              <a:t> 栈与表达式计算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8600" y="1600200"/>
            <a:ext cx="4419600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: </a:t>
            </a:r>
            <a:r>
              <a:rPr lang="en-US" altLang="zh-CN" sz="3200" dirty="0" smtClean="0">
                <a:solidFill>
                  <a:srgbClr val="003399"/>
                </a:solidFill>
              </a:rPr>
              <a:t>#</a:t>
            </a:r>
            <a:r>
              <a:rPr lang="en-US" altLang="zh-CN" sz="3200" dirty="0" smtClean="0"/>
              <a:t>(7+8) </a:t>
            </a:r>
            <a:r>
              <a:rPr lang="zh-CN" altLang="en-US" sz="3200" dirty="0" smtClean="0"/>
              <a:t>* </a:t>
            </a:r>
            <a:r>
              <a:rPr lang="en-US" altLang="zh-CN" sz="3200" dirty="0" smtClean="0"/>
              <a:t>(14-24/2)</a:t>
            </a:r>
            <a:r>
              <a:rPr lang="en-US" altLang="zh-CN" sz="3200" dirty="0" smtClean="0">
                <a:solidFill>
                  <a:srgbClr val="003399"/>
                </a:solidFill>
              </a:rPr>
              <a:t>#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71600" y="29718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648200" y="3048000"/>
          <a:ext cx="25146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371600" y="5517957"/>
            <a:ext cx="152638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operator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3000" y="5257800"/>
            <a:ext cx="150714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operand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0200" y="500785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#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524000" y="4474458"/>
            <a:ext cx="3048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(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800600" y="44958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800600" y="40386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00200" y="3941058"/>
            <a:ext cx="39466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33800" y="2438400"/>
            <a:ext cx="3048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6000" y="1905000"/>
            <a:ext cx="39466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+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477000" y="19050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787158" y="19050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334000" y="4572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29000" y="24384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81200" y="45506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*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81200" y="3941058"/>
            <a:ext cx="3048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(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257800" y="4038600"/>
            <a:ext cx="58541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905000" y="3407658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334000" y="35052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81200" y="2895600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410200" y="30480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343400" y="2438400"/>
            <a:ext cx="3048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848600" y="26670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7110783" y="2667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24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7620000" y="2667000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/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5867400" y="35052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7848600" y="35814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696200" y="35814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-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239000" y="3581400"/>
            <a:ext cx="58541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400800" y="40386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114800" y="24384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(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101358" y="24384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#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7696200" y="43434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* 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8001000" y="43434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239000" y="43434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653583" y="45273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30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800600" y="24384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#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7" grpId="0"/>
      <p:bldP spid="18" grpId="0"/>
      <p:bldP spid="19" grpId="0"/>
      <p:bldP spid="20" grpId="0"/>
      <p:bldP spid="20" grpId="1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30" grpId="0"/>
      <p:bldP spid="31" grpId="0"/>
      <p:bldP spid="32" grpId="0"/>
      <p:bldP spid="33" grpId="0"/>
      <p:bldP spid="33" grpId="1"/>
      <p:bldP spid="34" grpId="0"/>
      <p:bldP spid="35" grpId="0"/>
      <p:bldP spid="36" grpId="0"/>
      <p:bldP spid="37" grpId="0"/>
      <p:bldP spid="37" grpId="1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52"/>
          <p:cNvGrpSpPr>
            <a:grpSpLocks/>
          </p:cNvGrpSpPr>
          <p:nvPr/>
        </p:nvGrpSpPr>
        <p:grpSpPr bwMode="auto">
          <a:xfrm>
            <a:off x="5029200" y="2127238"/>
            <a:ext cx="2286000" cy="3092452"/>
            <a:chOff x="1392" y="1728"/>
            <a:chExt cx="720" cy="1948"/>
          </a:xfrm>
        </p:grpSpPr>
        <p:sp>
          <p:nvSpPr>
            <p:cNvPr id="38" name="Line 53"/>
            <p:cNvSpPr>
              <a:spLocks noChangeShapeType="1"/>
            </p:cNvSpPr>
            <p:nvPr/>
          </p:nvSpPr>
          <p:spPr bwMode="auto">
            <a:xfrm flipH="1" flipV="1">
              <a:off x="1872" y="1824"/>
              <a:ext cx="240" cy="432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1392" y="1728"/>
              <a:ext cx="480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>
                  <a:solidFill>
                    <a:srgbClr val="003399"/>
                  </a:solidFill>
                </a:rPr>
                <a:t>若操作符栈有弹出，则连续弹出2个</a:t>
              </a:r>
              <a:r>
                <a:rPr lang="zh-CN" altLang="en-US" sz="2600" dirty="0" smtClean="0">
                  <a:solidFill>
                    <a:srgbClr val="003399"/>
                  </a:solidFill>
                </a:rPr>
                <a:t>操作数，并参与运算</a:t>
              </a:r>
              <a:endParaRPr lang="zh-CN" altLang="en-US" sz="2600" dirty="0">
                <a:solidFill>
                  <a:srgbClr val="003399"/>
                </a:solidFill>
              </a:endParaRPr>
            </a:p>
          </p:txBody>
        </p:sp>
      </p:grp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6294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80772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629400" y="5327637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629400" y="4870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705600" y="4413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6705600" y="3270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05600" y="3727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086600" y="47942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 smtClean="0"/>
              <a:t>k</a:t>
            </a:r>
            <a:r>
              <a:rPr lang="en-US" altLang="zh-CN" sz="2600" baseline="-25000" dirty="0" smtClean="0"/>
              <a:t>1</a:t>
            </a:r>
            <a:endParaRPr lang="en-US" altLang="zh-CN" sz="2600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086600" y="43370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 smtClean="0"/>
              <a:t>k</a:t>
            </a:r>
            <a:r>
              <a:rPr lang="en-US" altLang="zh-CN" sz="2600" baseline="-25000" dirty="0" smtClean="0"/>
              <a:t>2</a:t>
            </a:r>
            <a:endParaRPr lang="en-US" altLang="zh-CN" sz="2600" dirty="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086600" y="3194037"/>
            <a:ext cx="533400" cy="54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 dirty="0" err="1" smtClean="0"/>
              <a:t>k</a:t>
            </a:r>
            <a:r>
              <a:rPr lang="en-US" altLang="zh-CN" sz="2600" baseline="-25000" dirty="0" err="1" smtClean="0"/>
              <a:t>n</a:t>
            </a:r>
            <a:endParaRPr lang="en-US" altLang="zh-CN" sz="2600" dirty="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086600" y="38798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>
                <a:cs typeface="Times New Roman" pitchFamily="18" charset="0"/>
              </a:rPr>
              <a:t>:</a:t>
            </a:r>
            <a:endParaRPr lang="en-US" altLang="zh-CN" sz="2600"/>
          </a:p>
        </p:txBody>
      </p:sp>
      <p:grpSp>
        <p:nvGrpSpPr>
          <p:cNvPr id="14" name="Group 18"/>
          <p:cNvGrpSpPr>
            <a:grpSpLocks/>
          </p:cNvGrpSpPr>
          <p:nvPr/>
        </p:nvGrpSpPr>
        <p:grpSpPr bwMode="auto">
          <a:xfrm>
            <a:off x="7543800" y="2127239"/>
            <a:ext cx="1524000" cy="2039939"/>
            <a:chOff x="2688" y="1824"/>
            <a:chExt cx="960" cy="1285"/>
          </a:xfrm>
        </p:grpSpPr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2688" y="1920"/>
              <a:ext cx="384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3072" y="1824"/>
              <a:ext cx="576" cy="1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zh-CN" altLang="en-US" sz="2600" dirty="0" smtClean="0"/>
                <a:t>读入字符，则</a:t>
              </a:r>
              <a:endParaRPr lang="en-US" altLang="zh-CN" sz="2600" dirty="0" smtClean="0"/>
            </a:p>
            <a:p>
              <a:pPr>
                <a:spcBef>
                  <a:spcPts val="0"/>
                </a:spcBef>
                <a:buNone/>
              </a:pPr>
              <a:r>
                <a:rPr lang="zh-CN" altLang="en-US" sz="2600" dirty="0" smtClean="0"/>
                <a:t>入</a:t>
              </a:r>
              <a:r>
                <a:rPr lang="zh-CN" altLang="en-US" sz="2600" dirty="0"/>
                <a:t>栈</a:t>
              </a:r>
            </a:p>
          </p:txBody>
        </p:sp>
      </p:grpSp>
      <p:sp>
        <p:nvSpPr>
          <p:cNvPr id="17" name="Line 25"/>
          <p:cNvSpPr>
            <a:spLocks noChangeShapeType="1"/>
          </p:cNvSpPr>
          <p:nvPr/>
        </p:nvSpPr>
        <p:spPr bwMode="auto">
          <a:xfrm>
            <a:off x="19050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>
            <a:off x="3352800" y="2813037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>
            <a:off x="1905000" y="5327637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1905000" y="49466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1" name="Line 29"/>
          <p:cNvSpPr>
            <a:spLocks noChangeShapeType="1"/>
          </p:cNvSpPr>
          <p:nvPr/>
        </p:nvSpPr>
        <p:spPr bwMode="auto">
          <a:xfrm>
            <a:off x="1981200" y="4489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1981200" y="32702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1981200" y="3727437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2362200" y="48704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#</a:t>
            </a:r>
          </a:p>
        </p:txBody>
      </p:sp>
      <p:sp>
        <p:nvSpPr>
          <p:cNvPr id="25" name="Text Box 33"/>
          <p:cNvSpPr txBox="1">
            <a:spLocks noChangeArrowheads="1"/>
          </p:cNvSpPr>
          <p:nvPr/>
        </p:nvSpPr>
        <p:spPr bwMode="auto">
          <a:xfrm>
            <a:off x="2362200" y="44894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+</a:t>
            </a: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2362200" y="32702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/>
              <a:t>(</a:t>
            </a:r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2362200" y="3879837"/>
            <a:ext cx="533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2600">
                <a:cs typeface="Times New Roman" pitchFamily="18" charset="0"/>
              </a:rPr>
              <a:t>:</a:t>
            </a:r>
            <a:endParaRPr lang="en-US" altLang="zh-CN" sz="2600"/>
          </a:p>
        </p:txBody>
      </p:sp>
      <p:grpSp>
        <p:nvGrpSpPr>
          <p:cNvPr id="28" name="Group 40"/>
          <p:cNvGrpSpPr>
            <a:grpSpLocks/>
          </p:cNvGrpSpPr>
          <p:nvPr/>
        </p:nvGrpSpPr>
        <p:grpSpPr bwMode="auto">
          <a:xfrm>
            <a:off x="2772649" y="2127239"/>
            <a:ext cx="2027952" cy="3092451"/>
            <a:chOff x="2767" y="1824"/>
            <a:chExt cx="881" cy="1948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H="1">
              <a:off x="2767" y="1828"/>
              <a:ext cx="384" cy="38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072" y="1824"/>
              <a:ext cx="576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 smtClean="0">
                  <a:solidFill>
                    <a:srgbClr val="006600"/>
                  </a:solidFill>
                </a:rPr>
                <a:t>若栈顶优先级</a:t>
              </a:r>
              <a:r>
                <a:rPr lang="zh-CN" altLang="en-US" sz="2600" dirty="0">
                  <a:solidFill>
                    <a:srgbClr val="006600"/>
                  </a:solidFill>
                </a:rPr>
                <a:t>低，</a:t>
              </a:r>
              <a:r>
                <a:rPr lang="zh-CN" altLang="en-US" sz="2600" dirty="0" smtClean="0">
                  <a:solidFill>
                    <a:srgbClr val="006600"/>
                  </a:solidFill>
                </a:rPr>
                <a:t>则读入的算符入</a:t>
              </a:r>
              <a:r>
                <a:rPr lang="zh-CN" altLang="en-US" sz="2600" dirty="0">
                  <a:solidFill>
                    <a:srgbClr val="006600"/>
                  </a:solidFill>
                </a:rPr>
                <a:t>栈</a:t>
              </a:r>
            </a:p>
          </p:txBody>
        </p: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152560" y="2203438"/>
            <a:ext cx="2209642" cy="3092450"/>
            <a:chOff x="1406" y="1872"/>
            <a:chExt cx="898" cy="1948"/>
          </a:xfrm>
        </p:grpSpPr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H="1" flipV="1">
              <a:off x="1963" y="1876"/>
              <a:ext cx="341" cy="428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buNone/>
              </a:pPr>
              <a:endParaRPr lang="zh-CN" altLang="en-US" sz="2600"/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1406" y="1872"/>
              <a:ext cx="681" cy="19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None/>
              </a:pPr>
              <a:r>
                <a:rPr lang="zh-CN" altLang="en-US" sz="2600" dirty="0">
                  <a:solidFill>
                    <a:srgbClr val="003399"/>
                  </a:solidFill>
                </a:rPr>
                <a:t>若栈</a:t>
              </a:r>
              <a:r>
                <a:rPr lang="zh-CN" altLang="en-US" sz="2600" dirty="0" smtClean="0">
                  <a:solidFill>
                    <a:srgbClr val="003399"/>
                  </a:solidFill>
                </a:rPr>
                <a:t>顶较读入算符优先级</a:t>
              </a:r>
              <a:r>
                <a:rPr lang="zh-CN" altLang="en-US" sz="2600" dirty="0">
                  <a:solidFill>
                    <a:srgbClr val="003399"/>
                  </a:solidFill>
                </a:rPr>
                <a:t>高，则栈</a:t>
              </a:r>
              <a:r>
                <a:rPr lang="zh-CN" altLang="en-US" sz="2600" dirty="0" smtClean="0">
                  <a:solidFill>
                    <a:srgbClr val="003399"/>
                  </a:solidFill>
                </a:rPr>
                <a:t>顶出</a:t>
              </a:r>
              <a:r>
                <a:rPr lang="zh-CN" altLang="en-US" sz="2600" dirty="0">
                  <a:solidFill>
                    <a:srgbClr val="003399"/>
                  </a:solidFill>
                </a:rPr>
                <a:t>栈，并参加运算</a:t>
              </a:r>
            </a:p>
          </p:txBody>
        </p:sp>
      </p:grp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1371600" y="5403837"/>
            <a:ext cx="2514600" cy="5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 smtClean="0"/>
              <a:t>算符栈 </a:t>
            </a:r>
            <a:r>
              <a:rPr lang="en-US" altLang="zh-CN" sz="2600" dirty="0" smtClean="0"/>
              <a:t>operator</a:t>
            </a:r>
            <a:endParaRPr lang="zh-CN" altLang="en-US" sz="2600" dirty="0"/>
          </a:p>
        </p:txBody>
      </p:sp>
      <p:sp>
        <p:nvSpPr>
          <p:cNvPr id="35" name="Text Box 47"/>
          <p:cNvSpPr txBox="1">
            <a:spLocks noChangeArrowheads="1"/>
          </p:cNvSpPr>
          <p:nvPr/>
        </p:nvSpPr>
        <p:spPr bwMode="auto">
          <a:xfrm>
            <a:off x="5943600" y="5410200"/>
            <a:ext cx="3048000" cy="5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/>
              <a:t>操作数</a:t>
            </a:r>
            <a:r>
              <a:rPr lang="zh-CN" altLang="en-US" sz="2600" dirty="0" smtClean="0"/>
              <a:t>栈 </a:t>
            </a:r>
            <a:r>
              <a:rPr lang="en-US" altLang="zh-CN" sz="2600" dirty="0" smtClean="0"/>
              <a:t>operand</a:t>
            </a:r>
            <a:endParaRPr lang="zh-CN" altLang="en-US" sz="2600" dirty="0"/>
          </a:p>
        </p:txBody>
      </p:sp>
      <p:sp>
        <p:nvSpPr>
          <p:cNvPr id="36" name="Text Box 51"/>
          <p:cNvSpPr txBox="1">
            <a:spLocks noChangeArrowheads="1"/>
          </p:cNvSpPr>
          <p:nvPr/>
        </p:nvSpPr>
        <p:spPr bwMode="auto">
          <a:xfrm>
            <a:off x="533400" y="914400"/>
            <a:ext cx="403860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2600" dirty="0" smtClean="0"/>
              <a:t>优先级相等</a:t>
            </a:r>
            <a:r>
              <a:rPr lang="en-US" altLang="zh-CN" sz="2600" dirty="0" smtClean="0"/>
              <a:t>(</a:t>
            </a:r>
            <a:r>
              <a:rPr lang="zh-CN" altLang="en-US" sz="2600" dirty="0" smtClean="0"/>
              <a:t>左右括号相遇</a:t>
            </a:r>
            <a:r>
              <a:rPr lang="en-US" altLang="zh-CN" sz="2600" dirty="0" smtClean="0"/>
              <a:t>)</a:t>
            </a:r>
            <a:r>
              <a:rPr lang="zh-CN" altLang="en-US" sz="2600" dirty="0" smtClean="0"/>
              <a:t>，</a:t>
            </a:r>
            <a:r>
              <a:rPr lang="zh-CN" altLang="en-US" sz="2600" dirty="0"/>
              <a:t>出栈并消</a:t>
            </a:r>
            <a:r>
              <a:rPr lang="zh-CN" altLang="en-US" sz="2600" dirty="0" smtClean="0"/>
              <a:t>去两个运算符</a:t>
            </a:r>
            <a:endParaRPr lang="zh-CN" altLang="en-US" sz="2600" dirty="0"/>
          </a:p>
        </p:txBody>
      </p:sp>
      <p:sp>
        <p:nvSpPr>
          <p:cNvPr id="40" name="Line 53"/>
          <p:cNvSpPr>
            <a:spLocks noChangeShapeType="1"/>
          </p:cNvSpPr>
          <p:nvPr/>
        </p:nvSpPr>
        <p:spPr bwMode="auto">
          <a:xfrm flipH="1" flipV="1">
            <a:off x="6705600" y="2736837"/>
            <a:ext cx="685800" cy="609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  <p:sp>
        <p:nvSpPr>
          <p:cNvPr id="41" name="Line 19"/>
          <p:cNvSpPr>
            <a:spLocks noChangeShapeType="1"/>
          </p:cNvSpPr>
          <p:nvPr/>
        </p:nvSpPr>
        <p:spPr bwMode="auto">
          <a:xfrm flipH="1" flipV="1">
            <a:off x="2545081" y="1981200"/>
            <a:ext cx="45719" cy="99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>
              <a:buNone/>
            </a:pPr>
            <a:endParaRPr lang="zh-CN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35" grpId="0"/>
      <p:bldP spid="36" grpId="0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栈</a:t>
            </a:r>
            <a:r>
              <a:rPr lang="zh-CN" altLang="en-US" dirty="0" smtClean="0">
                <a:ea typeface="黑体" pitchFamily="2" charset="-122"/>
              </a:rPr>
              <a:t>的特点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716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栈的插入、删除示例：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830854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4724400"/>
            <a:ext cx="45720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空栈</a:t>
            </a:r>
            <a:endParaRPr lang="en-US" altLang="zh-CN" sz="3200" kern="0" dirty="0" smtClean="0">
              <a:solidFill>
                <a:srgbClr val="008000"/>
              </a:solidFill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进栈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AutoNum type="arabicPeriod"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B, C, D, E 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依次进栈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181600" y="4724400"/>
            <a:ext cx="3962400" cy="17526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4.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 E</a:t>
            </a:r>
            <a:r>
              <a:rPr kumimoji="0" lang="zh-CN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出栈，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D</a:t>
            </a:r>
            <a:r>
              <a:rPr kumimoji="0" lang="zh-CN" altLang="en-US" sz="3200" i="0" u="none" strike="noStrike" kern="0" cap="none" spc="0" normalizeH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出栈</a:t>
            </a:r>
            <a:endParaRPr kumimoji="0" lang="en-US" altLang="zh-CN" sz="3200" i="0" u="none" strike="noStrike" kern="0" cap="none" spc="0" normalizeH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514350" indent="-514350" algn="just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altLang="zh-CN" sz="3200" kern="0" baseline="0" dirty="0" smtClean="0">
                <a:solidFill>
                  <a:srgbClr val="008000"/>
                </a:solidFill>
                <a:latin typeface="+mj-lt"/>
              </a:rPr>
              <a:t>5. </a:t>
            </a:r>
            <a:r>
              <a:rPr lang="en-US" altLang="zh-CN" sz="3200" kern="0" dirty="0" smtClean="0">
                <a:solidFill>
                  <a:srgbClr val="008000"/>
                </a:solidFill>
                <a:latin typeface="+mj-lt"/>
              </a:rPr>
              <a:t>C, B, A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</a:rPr>
              <a:t>依次出栈</a:t>
            </a:r>
            <a:endParaRPr kumimoji="0" lang="zh-CN" altLang="en-GB" sz="3200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栈的特点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22860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latin typeface="+mn-lt"/>
              </a:rPr>
              <a:t> 栈的特点：</a:t>
            </a:r>
            <a:endParaRPr lang="zh-CN" altLang="en-US" sz="3200" kern="0" dirty="0">
              <a:latin typeface="+mn-lt"/>
            </a:endParaRPr>
          </a:p>
        </p:txBody>
      </p:sp>
      <p:sp>
        <p:nvSpPr>
          <p:cNvPr id="17" name="Rectangle 12"/>
          <p:cNvSpPr txBox="1">
            <a:spLocks noChangeArrowheads="1"/>
          </p:cNvSpPr>
          <p:nvPr/>
        </p:nvSpPr>
        <p:spPr bwMode="auto">
          <a:xfrm>
            <a:off x="381000" y="16002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后进先出</a:t>
            </a:r>
            <a:r>
              <a:rPr lang="en-US" altLang="zh-CN" sz="3200" kern="0" dirty="0">
                <a:latin typeface="+mn-lt"/>
              </a:rPr>
              <a:t>(last in first out, LIFO</a:t>
            </a:r>
            <a:r>
              <a:rPr lang="en-US" altLang="zh-CN" sz="3200" kern="0" dirty="0" smtClean="0">
                <a:latin typeface="+mn-lt"/>
              </a:rPr>
              <a:t>),</a:t>
            </a:r>
            <a:endParaRPr lang="zh-CN" altLang="en-US" sz="3200" kern="0" dirty="0">
              <a:latin typeface="+mn-lt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5943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先进后出</a:t>
            </a:r>
            <a:r>
              <a:rPr lang="en-US" altLang="zh-CN" sz="3200" kern="0" dirty="0" smtClean="0">
                <a:latin typeface="+mn-lt"/>
              </a:rPr>
              <a:t>(first in last out, FILO);</a:t>
            </a:r>
            <a:endParaRPr lang="zh-CN" altLang="en-US" sz="3200" kern="0" dirty="0">
              <a:latin typeface="+mn-lt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33600" y="2984213"/>
            <a:ext cx="7010400" cy="2985433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000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练习：</a:t>
            </a:r>
            <a:r>
              <a:rPr kumimoji="0" 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一个栈的入栈序列为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1, 2, 3, 4, 5</a:t>
            </a:r>
            <a:r>
              <a:rPr kumimoji="0" lang="zh-CN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，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入栈、出栈操作可交替进行，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则可能得到的出栈序列为（      ）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A. 1, 2, 5, 3, 4         B. 3, 1, 2, 5, 4       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  C. 1, 4, 2, 3, 5         D. 3, 2, 5, 4, 1 </a:t>
            </a:r>
          </a:p>
        </p:txBody>
      </p:sp>
      <p:sp>
        <p:nvSpPr>
          <p:cNvPr id="21" name="矩形 20"/>
          <p:cNvSpPr/>
          <p:nvPr/>
        </p:nvSpPr>
        <p:spPr>
          <a:xfrm>
            <a:off x="8013848" y="4114800"/>
            <a:ext cx="444352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dirty="0" smtClean="0">
                <a:solidFill>
                  <a:srgbClr val="003399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endParaRPr lang="zh-CN" altLang="en-US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6868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Stack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GB" altLang="zh-CN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DataType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x</a:t>
            </a:r>
            <a:r>
              <a:rPr kumimoji="0" lang="en-GB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; </a:t>
            </a:r>
            <a:endParaRPr lang="en-US" altLang="zh-CN" sz="3200" kern="0" dirty="0" smtClean="0">
              <a:solidFill>
                <a:srgbClr val="008000"/>
              </a:solidFill>
              <a:latin typeface="+mj-lt"/>
            </a:endParaRPr>
          </a:p>
          <a:p>
            <a:pPr marL="108000"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1)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Stack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createEmptyStack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void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2)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int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err="1" smtClean="0"/>
              <a:t>isEmptyStack</a:t>
            </a:r>
            <a:r>
              <a:rPr lang="en-GB" altLang="zh-CN" sz="3200" kern="0" dirty="0" smtClean="0"/>
              <a:t> 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Stack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st</a:t>
            </a:r>
            <a:r>
              <a:rPr lang="en-GB" altLang="zh-CN" sz="3200" kern="0" dirty="0" smtClean="0"/>
              <a:t>)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 marL="108000" lvl="0" algn="just"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3)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void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push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Stack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st</a:t>
            </a:r>
            <a:r>
              <a:rPr lang="en-GB" altLang="zh-CN" sz="3200" kern="0" dirty="0" smtClean="0"/>
              <a:t> ,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Datatype</a:t>
            </a:r>
            <a:r>
              <a:rPr lang="en-GB" altLang="zh-CN" sz="3200" kern="0" dirty="0" smtClean="0"/>
              <a:t> x) </a:t>
            </a:r>
          </a:p>
          <a:p>
            <a:pPr marL="108000" lvl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GB" altLang="zh-CN" sz="3200" kern="0" dirty="0" smtClean="0"/>
              <a:t>   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 marL="108000" algn="just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4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void</a:t>
            </a:r>
            <a:r>
              <a:rPr lang="en-GB" altLang="zh-CN" sz="3200" kern="0" dirty="0" smtClean="0"/>
              <a:t>  </a:t>
            </a:r>
            <a:r>
              <a:rPr lang="en-GB" altLang="zh-CN" sz="3200" kern="0" dirty="0" smtClean="0">
                <a:solidFill>
                  <a:srgbClr val="C00000"/>
                </a:solidFill>
              </a:rPr>
              <a:t>pop</a:t>
            </a:r>
            <a:r>
              <a:rPr lang="en-GB" altLang="zh-CN" sz="3200" kern="0" dirty="0" smtClean="0"/>
              <a:t>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Stack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st</a:t>
            </a:r>
            <a:r>
              <a:rPr lang="en-GB" altLang="zh-CN" sz="3200" kern="0" dirty="0" smtClean="0"/>
              <a:t> )</a:t>
            </a:r>
            <a:endParaRPr lang="en-US" altLang="zh-CN" sz="3200" kern="0" dirty="0" smtClean="0">
              <a:solidFill>
                <a:srgbClr val="008000"/>
              </a:solidFill>
            </a:endParaRPr>
          </a:p>
          <a:p>
            <a:pPr marL="108000" lvl="0" algn="just">
              <a:spcBef>
                <a:spcPts val="0"/>
              </a:spcBef>
              <a:buNone/>
              <a:defRPr/>
            </a:pPr>
            <a:r>
              <a:rPr lang="zh-CN" altLang="en-GB" sz="3200" kern="0" dirty="0" smtClean="0"/>
              <a:t>5</a:t>
            </a:r>
            <a:r>
              <a:rPr lang="en-US" altLang="zh-CN" sz="3200" kern="0" dirty="0" smtClean="0"/>
              <a:t>) </a:t>
            </a:r>
            <a:r>
              <a:rPr lang="en-GB" altLang="zh-CN" sz="3200" kern="0" dirty="0" err="1" smtClean="0">
                <a:solidFill>
                  <a:srgbClr val="003399"/>
                </a:solidFill>
              </a:rPr>
              <a:t>DataType</a:t>
            </a:r>
            <a:r>
              <a:rPr lang="en-GB" altLang="zh-CN" sz="3200" kern="0" dirty="0" smtClean="0"/>
              <a:t>  top(</a:t>
            </a:r>
            <a:r>
              <a:rPr lang="en-GB" altLang="zh-CN" sz="3200" kern="0" dirty="0" smtClean="0">
                <a:solidFill>
                  <a:srgbClr val="003399"/>
                </a:solidFill>
              </a:rPr>
              <a:t>Stack</a:t>
            </a:r>
            <a:r>
              <a:rPr lang="en-GB" altLang="zh-CN" sz="3200" kern="0" dirty="0" smtClean="0"/>
              <a:t> </a:t>
            </a:r>
            <a:r>
              <a:rPr lang="en-GB" altLang="zh-CN" sz="3200" kern="0" dirty="0" err="1" smtClean="0"/>
              <a:t>st</a:t>
            </a:r>
            <a:r>
              <a:rPr lang="en-GB" altLang="zh-CN" sz="3200" kern="0" dirty="0" smtClean="0"/>
              <a:t> )</a:t>
            </a:r>
            <a:endParaRPr lang="zh-CN" altLang="en-GB" sz="3200" kern="0" dirty="0" smtClean="0">
              <a:solidFill>
                <a:srgbClr val="008000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4.1 </a:t>
            </a:r>
            <a:r>
              <a:rPr lang="zh-CN" altLang="en-US" dirty="0" smtClean="0">
                <a:ea typeface="黑体" pitchFamily="2" charset="-122"/>
              </a:rPr>
              <a:t>栈的抽象数据类型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2200" y="1371600"/>
            <a:ext cx="299633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抽象数据类型 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71800" y="19812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元素类型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781800" y="25146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建</a:t>
            </a:r>
            <a:r>
              <a:rPr lang="zh-CN" altLang="en-GB" kern="0" dirty="0" smtClean="0">
                <a:solidFill>
                  <a:srgbClr val="008000"/>
                </a:solidFill>
              </a:rPr>
              <a:t>空栈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32004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判栈是否为空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066800" y="4267200"/>
            <a:ext cx="307648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GB" kern="0" dirty="0" smtClean="0">
                <a:solidFill>
                  <a:srgbClr val="008000"/>
                </a:solidFill>
              </a:rPr>
              <a:t>将元素</a:t>
            </a:r>
            <a:r>
              <a:rPr lang="en-GB" altLang="zh-CN" kern="0" dirty="0" smtClean="0">
                <a:solidFill>
                  <a:srgbClr val="008000"/>
                </a:solidFill>
              </a:rPr>
              <a:t>x</a:t>
            </a:r>
            <a:r>
              <a:rPr lang="zh-CN" altLang="en-US" kern="0" dirty="0" smtClean="0">
                <a:solidFill>
                  <a:srgbClr val="008000"/>
                </a:solidFill>
              </a:rPr>
              <a:t>放</a:t>
            </a:r>
            <a:r>
              <a:rPr lang="zh-CN" altLang="en-GB" kern="0" dirty="0" smtClean="0">
                <a:solidFill>
                  <a:srgbClr val="008000"/>
                </a:solidFill>
              </a:rPr>
              <a:t>入栈</a:t>
            </a:r>
            <a:r>
              <a:rPr lang="zh-CN" altLang="en-US" kern="0" dirty="0" smtClean="0">
                <a:solidFill>
                  <a:srgbClr val="008000"/>
                </a:solidFill>
              </a:rPr>
              <a:t>顶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48200" y="4876800"/>
            <a:ext cx="38940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GB" kern="0" dirty="0" smtClean="0">
                <a:solidFill>
                  <a:srgbClr val="008000"/>
                </a:solidFill>
              </a:rPr>
              <a:t>从栈</a:t>
            </a:r>
            <a:r>
              <a:rPr lang="en-GB" altLang="zh-CN" kern="0" dirty="0" err="1" smtClean="0">
                <a:solidFill>
                  <a:srgbClr val="008000"/>
                </a:solidFill>
              </a:rPr>
              <a:t>st</a:t>
            </a:r>
            <a:r>
              <a:rPr lang="zh-CN" altLang="en-US" kern="0" dirty="0" smtClean="0">
                <a:solidFill>
                  <a:srgbClr val="008000"/>
                </a:solidFill>
              </a:rPr>
              <a:t>的栈顶</a:t>
            </a:r>
            <a:r>
              <a:rPr lang="zh-CN" altLang="en-GB" kern="0" dirty="0" smtClean="0">
                <a:solidFill>
                  <a:srgbClr val="008000"/>
                </a:solidFill>
              </a:rPr>
              <a:t>删除元素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62600" y="5486400"/>
            <a:ext cx="23871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 lvl="0" algn="just">
              <a:spcBef>
                <a:spcPts val="0"/>
              </a:spcBef>
              <a:buNone/>
              <a:defRPr/>
            </a:pPr>
            <a:r>
              <a:rPr lang="en-GB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求</a:t>
            </a:r>
            <a:r>
              <a:rPr lang="zh-CN" altLang="en-GB" kern="0" dirty="0" smtClean="0">
                <a:solidFill>
                  <a:srgbClr val="008000"/>
                </a:solidFill>
              </a:rPr>
              <a:t>栈顶元素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 </a:t>
            </a:r>
            <a:r>
              <a:rPr lang="zh-CN" altLang="en-US" dirty="0" smtClean="0">
                <a:ea typeface="黑体" pitchFamily="2" charset="-122"/>
              </a:rPr>
              <a:t>栈的实现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600200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顺序表示：顺序栈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2941637"/>
            <a:ext cx="86868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zh-CN" altLang="en-US" sz="3200" kern="0" dirty="0" smtClean="0">
                <a:latin typeface="+mn-lt"/>
              </a:rPr>
              <a:t>链接表示：链栈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6477000" y="1918651"/>
          <a:ext cx="16002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9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4.2.1 </a:t>
            </a:r>
            <a:r>
              <a:rPr lang="zh-CN" altLang="en-US" dirty="0" smtClean="0">
                <a:ea typeface="黑体" pitchFamily="2" charset="-122"/>
              </a:rPr>
              <a:t>栈的顺序表示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11366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7010400" y="53984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>
                <a:latin typeface="+mj-lt"/>
              </a:rPr>
              <a:t>k</a:t>
            </a:r>
            <a:r>
              <a:rPr lang="en-US" altLang="zh-CN" baseline="-25000" dirty="0" smtClean="0">
                <a:latin typeface="+mj-lt"/>
              </a:rPr>
              <a:t>0</a:t>
            </a:r>
            <a:endParaRPr lang="en-US" altLang="zh-CN" dirty="0">
              <a:latin typeface="+mj-lt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7010400" y="46364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>
                <a:latin typeface="+mj-lt"/>
              </a:rPr>
              <a:t>k</a:t>
            </a:r>
            <a:r>
              <a:rPr lang="en-US" altLang="zh-CN" baseline="-25000" dirty="0" smtClean="0">
                <a:latin typeface="+mj-lt"/>
              </a:rPr>
              <a:t>1</a:t>
            </a:r>
            <a:endParaRPr lang="en-US" altLang="zh-CN" dirty="0">
              <a:latin typeface="+mj-lt"/>
            </a:endParaRP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6858000" y="3264851"/>
            <a:ext cx="990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>
                <a:latin typeface="+mj-lt"/>
              </a:rPr>
              <a:t>k</a:t>
            </a:r>
            <a:r>
              <a:rPr lang="en-US" altLang="zh-CN" baseline="-25000" dirty="0" smtClean="0">
                <a:latin typeface="+mj-lt"/>
              </a:rPr>
              <a:t>n-1</a:t>
            </a:r>
            <a:endParaRPr lang="en-US" altLang="zh-CN" dirty="0">
              <a:latin typeface="+mj-lt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086600" y="3950651"/>
            <a:ext cx="5334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>
                <a:latin typeface="+mj-lt"/>
                <a:cs typeface="Times New Roman" pitchFamily="18" charset="0"/>
              </a:rPr>
              <a:t>:</a:t>
            </a:r>
            <a:endParaRPr lang="en-US" altLang="zh-CN" dirty="0">
              <a:latin typeface="+mj-lt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8153400" y="5484811"/>
            <a:ext cx="1066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 smtClean="0">
                <a:latin typeface="+mj-lt"/>
              </a:rPr>
              <a:t>栈底</a:t>
            </a:r>
            <a:endParaRPr lang="zh-CN" altLang="en-US" dirty="0">
              <a:latin typeface="+mj-lt"/>
            </a:endParaRP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4572000" y="2056555"/>
            <a:ext cx="2514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err="1" smtClean="0">
                <a:latin typeface="+mj-lt"/>
              </a:rPr>
              <a:t>MaxNum</a:t>
            </a:r>
            <a:r>
              <a:rPr lang="en-US" altLang="zh-CN" dirty="0" smtClean="0">
                <a:latin typeface="+mj-lt"/>
              </a:rPr>
              <a:t> -1</a:t>
            </a:r>
            <a:endParaRPr lang="zh-CN" altLang="en-US" dirty="0">
              <a:latin typeface="+mj-lt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>
            <a:off x="5715000" y="5789611"/>
            <a:ext cx="609600" cy="1588"/>
          </a:xfrm>
          <a:prstGeom prst="straightConnector1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Text Box 18"/>
          <p:cNvSpPr txBox="1">
            <a:spLocks noChangeArrowheads="1"/>
          </p:cNvSpPr>
          <p:nvPr/>
        </p:nvSpPr>
        <p:spPr bwMode="auto">
          <a:xfrm>
            <a:off x="8077200" y="3276600"/>
            <a:ext cx="1066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>
                <a:latin typeface="+mj-lt"/>
              </a:rPr>
              <a:t>栈</a:t>
            </a:r>
            <a:r>
              <a:rPr lang="zh-CN" altLang="en-US" dirty="0" smtClean="0">
                <a:latin typeface="+mj-lt"/>
              </a:rPr>
              <a:t>顶</a:t>
            </a:r>
            <a:endParaRPr lang="zh-CN" altLang="en-US" dirty="0">
              <a:latin typeface="+mj-lt"/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457200" y="2231142"/>
          <a:ext cx="4114800" cy="20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695960">
                <a:tc>
                  <a:txBody>
                    <a:bodyPr/>
                    <a:lstStyle/>
                    <a:p>
                      <a:r>
                        <a:rPr lang="en-US" altLang="zh-CN" sz="2800" b="0" dirty="0" err="1" smtClean="0">
                          <a:solidFill>
                            <a:srgbClr val="003399"/>
                          </a:solidFill>
                        </a:rPr>
                        <a:t>int</a:t>
                      </a:r>
                      <a:r>
                        <a:rPr lang="en-US" altLang="zh-CN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2800" b="0" baseline="0" dirty="0" err="1" smtClean="0">
                          <a:solidFill>
                            <a:schemeClr val="tx1"/>
                          </a:solidFill>
                        </a:rPr>
                        <a:t>MaxNum</a:t>
                      </a:r>
                      <a:r>
                        <a:rPr lang="en-US" altLang="zh-CN" sz="2800" b="0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003399"/>
                          </a:solidFill>
                        </a:rPr>
                        <a:t>int</a:t>
                      </a:r>
                      <a:r>
                        <a:rPr lang="en-US" altLang="zh-CN" sz="2800" dirty="0" smtClean="0"/>
                        <a:t> top; 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//</a:t>
                      </a:r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栈顶位置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r>
                        <a:rPr lang="en-US" altLang="zh-CN" sz="280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95960">
                <a:tc>
                  <a:txBody>
                    <a:bodyPr/>
                    <a:lstStyle/>
                    <a:p>
                      <a:r>
                        <a:rPr lang="en-US" altLang="zh-CN" sz="2800" dirty="0" err="1" smtClean="0">
                          <a:solidFill>
                            <a:srgbClr val="003399"/>
                          </a:solidFill>
                        </a:rPr>
                        <a:t>Datatype</a:t>
                      </a:r>
                      <a:r>
                        <a:rPr lang="en-US" altLang="zh-CN" sz="2800" dirty="0" smtClean="0"/>
                        <a:t> * s</a:t>
                      </a:r>
                      <a:endParaRPr lang="zh-CN" alt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5333999" y="5440168"/>
            <a:ext cx="4807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83" name="Rectangle 3"/>
          <p:cNvSpPr txBox="1">
            <a:spLocks noChangeArrowheads="1"/>
          </p:cNvSpPr>
          <p:nvPr/>
        </p:nvSpPr>
        <p:spPr bwMode="auto">
          <a:xfrm>
            <a:off x="304800" y="1392942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顺序栈的结构类型：</a:t>
            </a:r>
            <a:endParaRPr kumimoji="0" lang="zh-CN" altLang="en-GB" sz="28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5" name="云形 84"/>
          <p:cNvSpPr/>
          <p:nvPr/>
        </p:nvSpPr>
        <p:spPr bwMode="auto">
          <a:xfrm>
            <a:off x="304800" y="4440942"/>
            <a:ext cx="4191000" cy="1977116"/>
          </a:xfrm>
          <a:prstGeom prst="cloud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为何记录栈顶？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57200" y="5279142"/>
            <a:ext cx="3810000" cy="57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FF00"/>
                </a:solidFill>
              </a:rPr>
              <a:t>进、出栈只在栈顶进行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181599" y="3372553"/>
            <a:ext cx="18688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top=n-1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rot="10800000">
            <a:off x="5562600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 rot="10800000">
            <a:off x="6553201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rot="10800000">
            <a:off x="7543800" y="6115753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 rot="10800000">
            <a:off x="7924800" y="6114164"/>
            <a:ext cx="9906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4648200" y="1371600"/>
            <a:ext cx="22860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数组下标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8" grpId="0"/>
      <p:bldP spid="65" grpId="0"/>
      <p:bldP spid="79" grpId="0"/>
      <p:bldP spid="82" grpId="0"/>
      <p:bldP spid="85" grpId="0" animBg="1"/>
      <p:bldP spid="86" grpId="0"/>
      <p:bldP spid="88" grpId="0"/>
      <p:bldP spid="2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8958</TotalTime>
  <Words>2984</Words>
  <Application>Microsoft Office PowerPoint</Application>
  <PresentationFormat>全屏显示(4:3)</PresentationFormat>
  <Paragraphs>555</Paragraphs>
  <Slides>44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默认设计模板</vt:lpstr>
      <vt:lpstr>幻灯片 1</vt:lpstr>
      <vt:lpstr>回顾</vt:lpstr>
      <vt:lpstr>4.1 栈的定义</vt:lpstr>
      <vt:lpstr>4.1 栈的特点</vt:lpstr>
      <vt:lpstr>4.1 栈的特点</vt:lpstr>
      <vt:lpstr>4.1 栈的特点</vt:lpstr>
      <vt:lpstr>4.1 栈的抽象数据类型</vt:lpstr>
      <vt:lpstr>4.2 栈的实现</vt:lpstr>
      <vt:lpstr>4.2.1 栈的顺序表示</vt:lpstr>
      <vt:lpstr>4.2.1 栈的顺序表示</vt:lpstr>
      <vt:lpstr>4.2.1 栈的顺序表示</vt:lpstr>
      <vt:lpstr>幻灯片 12</vt:lpstr>
      <vt:lpstr>4.2.1 顺序栈基本运算的实现</vt:lpstr>
      <vt:lpstr>4.2.1 顺序栈基本运算的实现</vt:lpstr>
      <vt:lpstr>4.2.1 顺序栈的进栈(push, 压栈)</vt:lpstr>
      <vt:lpstr>4.2.1 顺序栈的出栈(pop)</vt:lpstr>
      <vt:lpstr>4.2.1 在顺序栈中取栈顶元素</vt:lpstr>
      <vt:lpstr>顺序栈的共享技术(补充)</vt:lpstr>
      <vt:lpstr>顺序栈的共享技术</vt:lpstr>
      <vt:lpstr>顺序栈的共享技术</vt:lpstr>
      <vt:lpstr>共享栈操作1：建空栈</vt:lpstr>
      <vt:lpstr>共享栈操作2：进栈</vt:lpstr>
      <vt:lpstr>幻灯片 23</vt:lpstr>
      <vt:lpstr>4.2 栈的实现</vt:lpstr>
      <vt:lpstr>4.2.2 栈的链接表示</vt:lpstr>
      <vt:lpstr>4.2.2 栈的链接表示</vt:lpstr>
      <vt:lpstr>4.2.2 栈的链接表示</vt:lpstr>
      <vt:lpstr>1. 建空的链栈</vt:lpstr>
      <vt:lpstr>2. 判断链栈是否为空</vt:lpstr>
      <vt:lpstr>3. 链栈的进栈(push)</vt:lpstr>
      <vt:lpstr>4. 链栈的出栈(pop)</vt:lpstr>
      <vt:lpstr>5. 取栈顶元素</vt:lpstr>
      <vt:lpstr>4.3 栈的应用</vt:lpstr>
      <vt:lpstr>1. 栈与数制转换</vt:lpstr>
      <vt:lpstr>1. 栈与数制转换</vt:lpstr>
      <vt:lpstr>2. 栈与括号匹配(纠错)</vt:lpstr>
      <vt:lpstr>2. 栈与括号匹配(纠错)</vt:lpstr>
      <vt:lpstr>幻灯片 38</vt:lpstr>
      <vt:lpstr>幻灯片 39</vt:lpstr>
      <vt:lpstr>3. 栈与表达式计算</vt:lpstr>
      <vt:lpstr>操作符优先级表</vt:lpstr>
      <vt:lpstr>幻灯片 42</vt:lpstr>
      <vt:lpstr>3. 栈与表达式计算</vt:lpstr>
      <vt:lpstr>幻灯片 44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843</cp:revision>
  <cp:lastPrinted>1601-01-01T00:00:00Z</cp:lastPrinted>
  <dcterms:created xsi:type="dcterms:W3CDTF">1601-01-01T00:00:00Z</dcterms:created>
  <dcterms:modified xsi:type="dcterms:W3CDTF">2021-03-27T08:39:12Z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