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596" r:id="rId3"/>
    <p:sldId id="603" r:id="rId4"/>
    <p:sldId id="602" r:id="rId5"/>
    <p:sldId id="620" r:id="rId6"/>
    <p:sldId id="598" r:id="rId7"/>
    <p:sldId id="605" r:id="rId8"/>
    <p:sldId id="607" r:id="rId9"/>
    <p:sldId id="609" r:id="rId10"/>
    <p:sldId id="606" r:id="rId11"/>
    <p:sldId id="604" r:id="rId12"/>
    <p:sldId id="599" r:id="rId13"/>
    <p:sldId id="650" r:id="rId14"/>
    <p:sldId id="660" r:id="rId15"/>
    <p:sldId id="661" r:id="rId16"/>
    <p:sldId id="662" r:id="rId17"/>
    <p:sldId id="663" r:id="rId18"/>
    <p:sldId id="608" r:id="rId19"/>
    <p:sldId id="597" r:id="rId20"/>
    <p:sldId id="613" r:id="rId21"/>
    <p:sldId id="614" r:id="rId22"/>
    <p:sldId id="615" r:id="rId23"/>
    <p:sldId id="616" r:id="rId24"/>
    <p:sldId id="617" r:id="rId25"/>
    <p:sldId id="618" r:id="rId26"/>
    <p:sldId id="664" r:id="rId27"/>
    <p:sldId id="621" r:id="rId28"/>
    <p:sldId id="619" r:id="rId29"/>
    <p:sldId id="622" r:id="rId30"/>
    <p:sldId id="612" r:id="rId31"/>
    <p:sldId id="641" r:id="rId32"/>
    <p:sldId id="643" r:id="rId33"/>
    <p:sldId id="645" r:id="rId34"/>
    <p:sldId id="646" r:id="rId35"/>
    <p:sldId id="653" r:id="rId36"/>
    <p:sldId id="656" r:id="rId37"/>
    <p:sldId id="665" r:id="rId38"/>
    <p:sldId id="659" r:id="rId39"/>
    <p:sldId id="628" r:id="rId40"/>
    <p:sldId id="629" r:id="rId41"/>
    <p:sldId id="638" r:id="rId42"/>
    <p:sldId id="633" r:id="rId43"/>
    <p:sldId id="632" r:id="rId44"/>
    <p:sldId id="639" r:id="rId45"/>
    <p:sldId id="640" r:id="rId46"/>
    <p:sldId id="637" r:id="rId47"/>
    <p:sldId id="649" r:id="rId48"/>
    <p:sldId id="657" r:id="rId49"/>
    <p:sldId id="686" r:id="rId50"/>
    <p:sldId id="687" r:id="rId51"/>
    <p:sldId id="688" r:id="rId52"/>
    <p:sldId id="689" r:id="rId53"/>
    <p:sldId id="690" r:id="rId54"/>
    <p:sldId id="691" r:id="rId55"/>
    <p:sldId id="692" r:id="rId56"/>
    <p:sldId id="693" r:id="rId57"/>
    <p:sldId id="694" r:id="rId58"/>
    <p:sldId id="658" r:id="rId59"/>
    <p:sldId id="695" r:id="rId60"/>
    <p:sldId id="651" r:id="rId61"/>
    <p:sldId id="696" r:id="rId62"/>
    <p:sldId id="697" r:id="rId63"/>
    <p:sldId id="698" r:id="rId64"/>
    <p:sldId id="699" r:id="rId65"/>
    <p:sldId id="700" r:id="rId66"/>
    <p:sldId id="701" r:id="rId67"/>
    <p:sldId id="702" r:id="rId68"/>
    <p:sldId id="703" r:id="rId69"/>
    <p:sldId id="704" r:id="rId70"/>
    <p:sldId id="705" r:id="rId71"/>
    <p:sldId id="706" r:id="rId72"/>
    <p:sldId id="707" r:id="rId73"/>
    <p:sldId id="708" r:id="rId74"/>
    <p:sldId id="709" r:id="rId75"/>
    <p:sldId id="710" r:id="rId76"/>
    <p:sldId id="711" r:id="rId77"/>
    <p:sldId id="712" r:id="rId78"/>
    <p:sldId id="713" r:id="rId79"/>
    <p:sldId id="714" r:id="rId80"/>
    <p:sldId id="715" r:id="rId81"/>
    <p:sldId id="716" r:id="rId82"/>
    <p:sldId id="717" r:id="rId83"/>
    <p:sldId id="642" r:id="rId84"/>
    <p:sldId id="666" r:id="rId85"/>
    <p:sldId id="667" r:id="rId86"/>
    <p:sldId id="668" r:id="rId87"/>
    <p:sldId id="644" r:id="rId88"/>
    <p:sldId id="669" r:id="rId89"/>
    <p:sldId id="647" r:id="rId90"/>
    <p:sldId id="648" r:id="rId91"/>
    <p:sldId id="670" r:id="rId92"/>
    <p:sldId id="671" r:id="rId93"/>
    <p:sldId id="652" r:id="rId94"/>
    <p:sldId id="654" r:id="rId95"/>
    <p:sldId id="672" r:id="rId96"/>
    <p:sldId id="673" r:id="rId97"/>
    <p:sldId id="674" r:id="rId98"/>
    <p:sldId id="675" r:id="rId99"/>
    <p:sldId id="676" r:id="rId100"/>
    <p:sldId id="677" r:id="rId101"/>
    <p:sldId id="678" r:id="rId102"/>
    <p:sldId id="679" r:id="rId103"/>
    <p:sldId id="680" r:id="rId104"/>
    <p:sldId id="681" r:id="rId105"/>
    <p:sldId id="682" r:id="rId106"/>
    <p:sldId id="683" r:id="rId107"/>
    <p:sldId id="684" r:id="rId108"/>
    <p:sldId id="685" r:id="rId10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241"/>
    <a:srgbClr val="D3FBBD"/>
    <a:srgbClr val="A4D76B"/>
    <a:srgbClr val="9751CB"/>
    <a:srgbClr val="8439BD"/>
    <a:srgbClr val="B04700"/>
    <a:srgbClr val="D65700"/>
    <a:srgbClr val="FF99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1552" autoAdjust="0"/>
  </p:normalViewPr>
  <p:slideViewPr>
    <p:cSldViewPr>
      <p:cViewPr varScale="1">
        <p:scale>
          <a:sx n="76" d="100"/>
          <a:sy n="76" d="100"/>
        </p:scale>
        <p:origin x="12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699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201738"/>
            <a:ext cx="91440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None/>
            </a:pPr>
            <a:r>
              <a:rPr kumimoji="1" lang="zh-CN" altLang="en-US" sz="6000" b="1" baseline="0" dirty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算法与数据结构</a:t>
            </a:r>
          </a:p>
          <a:p>
            <a:pPr algn="ctr" eaLnBrk="0" hangingPunct="0">
              <a:spcBef>
                <a:spcPts val="600"/>
              </a:spcBef>
              <a:buNone/>
            </a:pPr>
            <a:r>
              <a:rPr kumimoji="1" lang="zh-CN" altLang="en-US" sz="4400" baseline="0" dirty="0">
                <a:solidFill>
                  <a:srgbClr val="292929"/>
                </a:solidFill>
                <a:latin typeface="宋体" pitchFamily="2" charset="-122"/>
              </a:rPr>
              <a:t>第</a:t>
            </a:r>
            <a:r>
              <a:rPr kumimoji="1" lang="en-US" altLang="zh-CN" sz="4400" baseline="0" dirty="0">
                <a:solidFill>
                  <a:srgbClr val="292929"/>
                </a:solidFill>
                <a:latin typeface="宋体" pitchFamily="2" charset="-122"/>
              </a:rPr>
              <a:t>1</a:t>
            </a:r>
            <a:r>
              <a:rPr kumimoji="1" lang="zh-CN" altLang="en-US" sz="4400" baseline="0" dirty="0">
                <a:solidFill>
                  <a:srgbClr val="292929"/>
                </a:solidFill>
                <a:latin typeface="宋体" pitchFamily="2" charset="-122"/>
              </a:rPr>
              <a:t>讲：绪论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/>
        </p:nvGraphicFramePr>
        <p:xfrm>
          <a:off x="1327447" y="3602400"/>
          <a:ext cx="7740353" cy="2597400"/>
        </p:xfrm>
        <a:graphic>
          <a:graphicData uri="http://schemas.openxmlformats.org/drawingml/2006/table">
            <a:tbl>
              <a:tblPr/>
              <a:tblGrid>
                <a:gridCol w="164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主讲人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王彦芳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单位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计信院，勤学楼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4223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电话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15150561295</a:t>
                      </a:r>
                    </a:p>
                  </a:txBody>
                  <a:tcPr marT="90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邮箱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yanfang_wang08@163.com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课程实践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rgbClr val="006699"/>
                </a:solidFill>
                <a:latin typeface="+mj-lt"/>
              </a:rPr>
              <a:t>希望：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除实践课之外，主动上机，调试书上的内容；</a:t>
            </a:r>
            <a:endParaRPr lang="en-US" altLang="zh-CN" sz="3200" dirty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+mj-lt"/>
                <a:sym typeface="Wingdings" pitchFamily="2" charset="2"/>
              </a:rPr>
              <a:t>     </a:t>
            </a:r>
            <a:r>
              <a:rPr lang="zh-CN" altLang="en-US" sz="3200" dirty="0">
                <a:latin typeface="+mj-lt"/>
                <a:sym typeface="Wingdings" pitchFamily="2" charset="2"/>
              </a:rPr>
              <a:t>提高编程经验；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81000" y="1371600"/>
            <a:ext cx="8763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+mj-lt"/>
              </a:rPr>
              <a:t> 算法与数据结构课程设计 </a:t>
            </a:r>
            <a:r>
              <a:rPr lang="en-US" altLang="zh-CN" sz="3600" dirty="0">
                <a:latin typeface="+mj-lt"/>
              </a:rPr>
              <a:t>---- 1</a:t>
            </a:r>
            <a:r>
              <a:rPr lang="zh-CN" altLang="en-US" sz="3600" dirty="0">
                <a:latin typeface="+mj-lt"/>
              </a:rPr>
              <a:t>学分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181600" y="1470088"/>
            <a:ext cx="3962400" cy="3200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x=2,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y=4;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*p=&amp;x, *q=&amp;y;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en-US" altLang="zh-CN" sz="3200" kern="0" dirty="0" err="1">
                <a:latin typeface="+mn-lt"/>
                <a:ea typeface="+mn-ea"/>
              </a:rPr>
              <a:t>int</a:t>
            </a:r>
            <a:r>
              <a:rPr lang="en-US" altLang="zh-CN" sz="3200" kern="0" dirty="0">
                <a:latin typeface="+mn-lt"/>
                <a:ea typeface="+mn-ea"/>
              </a:rPr>
              <a:t> **s=&amp;p, **t=&amp;q;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4274"/>
                </a:solidFill>
                <a:latin typeface="+mn-lt"/>
                <a:ea typeface="+mn-ea"/>
              </a:rPr>
              <a:t>  swap(s, t);  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04800" y="1470088"/>
            <a:ext cx="4876800" cy="2819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*temp=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a;</a:t>
            </a:r>
            <a:endParaRPr kumimoji="0" lang="en-US" altLang="zh-CN" sz="3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zh-CN" altLang="en-US" sz="3200" kern="0" dirty="0">
                <a:latin typeface="+mn-lt"/>
                <a:ea typeface="+mn-ea"/>
              </a:rPr>
              <a:t>*</a:t>
            </a:r>
            <a:r>
              <a:rPr lang="en-US" altLang="zh-CN" sz="3200" kern="0" dirty="0">
                <a:latin typeface="+mn-lt"/>
                <a:ea typeface="+mn-ea"/>
              </a:rPr>
              <a:t>a =</a:t>
            </a:r>
            <a:r>
              <a:rPr lang="zh-CN" altLang="en-US" sz="3200" kern="0" dirty="0">
                <a:latin typeface="+mn-lt"/>
                <a:ea typeface="+mn-ea"/>
              </a:rPr>
              <a:t>*</a:t>
            </a:r>
            <a:r>
              <a:rPr lang="en-US" altLang="zh-CN" sz="3200" kern="0" dirty="0">
                <a:latin typeface="+mn-lt"/>
                <a:ea typeface="+mn-ea"/>
              </a:rPr>
              <a:t>b;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zh-CN" altLang="en-US" sz="3200" kern="0" dirty="0">
                <a:latin typeface="+mn-lt"/>
                <a:ea typeface="+mn-ea"/>
              </a:rPr>
              <a:t>*</a:t>
            </a:r>
            <a:r>
              <a:rPr lang="en-US" altLang="zh-CN" sz="3200" kern="0" dirty="0">
                <a:latin typeface="+mn-lt"/>
                <a:ea typeface="+mn-ea"/>
              </a:rPr>
              <a:t>b = temp;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交换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b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指向内容的值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B6523"/>
              </a:solidFill>
              <a:effectLst/>
              <a:uLnTx/>
              <a:uFillTx/>
              <a:latin typeface="+mj-lt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33400" y="4868627"/>
            <a:ext cx="13320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s=003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38400" y="4871648"/>
            <a:ext cx="1332000" cy="53553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p=001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箭头连接符 27"/>
          <p:cNvCxnSpPr>
            <a:stCxn id="26" idx="3"/>
            <a:endCxn id="27" idx="1"/>
          </p:cNvCxnSpPr>
          <p:nvPr/>
        </p:nvCxnSpPr>
        <p:spPr bwMode="auto">
          <a:xfrm>
            <a:off x="1865400" y="5136393"/>
            <a:ext cx="573000" cy="302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7" idx="3"/>
            <a:endCxn id="31" idx="1"/>
          </p:cNvCxnSpPr>
          <p:nvPr/>
        </p:nvCxnSpPr>
        <p:spPr bwMode="auto">
          <a:xfrm flipV="1">
            <a:off x="3770400" y="5136393"/>
            <a:ext cx="649200" cy="302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4419600" y="4868627"/>
            <a:ext cx="864000" cy="535531"/>
          </a:xfrm>
          <a:prstGeom prst="rect">
            <a:avLst/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x=2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4191000" y="446884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rgbClr val="0A8C3F"/>
                </a:solidFill>
                <a:latin typeface="+mj-lt"/>
              </a:rPr>
              <a:t>001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362200" y="4468844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rgbClr val="0A8C3F"/>
                </a:solidFill>
                <a:latin typeface="+mj-lt"/>
              </a:rPr>
              <a:t>003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52400" y="4468844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rgbClr val="0A8C3F"/>
                </a:solidFill>
                <a:latin typeface="+mj-lt"/>
              </a:rPr>
              <a:t>地址</a:t>
            </a:r>
            <a:r>
              <a:rPr lang="en-US" altLang="zh-CN" sz="3200" dirty="0">
                <a:solidFill>
                  <a:srgbClr val="0A8C3F"/>
                </a:solidFill>
                <a:latin typeface="+mj-lt"/>
              </a:rPr>
              <a:t>005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33400" y="5786048"/>
            <a:ext cx="13320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t=004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38400" y="5789069"/>
            <a:ext cx="1332000" cy="53553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q=002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8" name="直接箭头连接符 37"/>
          <p:cNvCxnSpPr>
            <a:stCxn id="36" idx="3"/>
            <a:endCxn id="37" idx="1"/>
          </p:cNvCxnSpPr>
          <p:nvPr/>
        </p:nvCxnSpPr>
        <p:spPr bwMode="auto">
          <a:xfrm>
            <a:off x="1865400" y="6053814"/>
            <a:ext cx="573000" cy="302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stCxn id="37" idx="3"/>
            <a:endCxn id="60" idx="1"/>
          </p:cNvCxnSpPr>
          <p:nvPr/>
        </p:nvCxnSpPr>
        <p:spPr bwMode="auto">
          <a:xfrm flipV="1">
            <a:off x="3770400" y="6053814"/>
            <a:ext cx="649200" cy="302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4419600" y="5786048"/>
            <a:ext cx="864000" cy="535531"/>
          </a:xfrm>
          <a:prstGeom prst="rect">
            <a:avLst/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y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=4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15"/>
          <p:cNvSpPr>
            <a:spLocks noChangeArrowheads="1"/>
          </p:cNvSpPr>
          <p:nvPr/>
        </p:nvSpPr>
        <p:spPr bwMode="auto">
          <a:xfrm>
            <a:off x="4114800" y="5383244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rgbClr val="0A8C3F"/>
                </a:solidFill>
                <a:latin typeface="+mj-lt"/>
              </a:rPr>
              <a:t>002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2362200" y="5383244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rgbClr val="0A8C3F"/>
                </a:solidFill>
                <a:latin typeface="+mj-lt"/>
              </a:rPr>
              <a:t>004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533400" y="5383244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rgbClr val="0A8C3F"/>
                </a:solidFill>
                <a:latin typeface="+mj-lt"/>
              </a:rPr>
              <a:t>006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cxnSp>
        <p:nvCxnSpPr>
          <p:cNvPr id="64" name="直接箭头连接符 63"/>
          <p:cNvCxnSpPr>
            <a:stCxn id="27" idx="3"/>
            <a:endCxn id="60" idx="1"/>
          </p:cNvCxnSpPr>
          <p:nvPr/>
        </p:nvCxnSpPr>
        <p:spPr bwMode="auto">
          <a:xfrm>
            <a:off x="3770400" y="5139414"/>
            <a:ext cx="649200" cy="914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stCxn id="37" idx="3"/>
            <a:endCxn id="31" idx="1"/>
          </p:cNvCxnSpPr>
          <p:nvPr/>
        </p:nvCxnSpPr>
        <p:spPr bwMode="auto">
          <a:xfrm flipV="1">
            <a:off x="3770400" y="5136393"/>
            <a:ext cx="649200" cy="92044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2438400" y="4878644"/>
            <a:ext cx="1332000" cy="535531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p=002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438400" y="5785844"/>
            <a:ext cx="1332000" cy="535531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q=001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Rectangle 30"/>
          <p:cNvSpPr txBox="1">
            <a:spLocks noChangeArrowheads="1"/>
          </p:cNvSpPr>
          <p:nvPr/>
        </p:nvSpPr>
        <p:spPr bwMode="auto">
          <a:xfrm>
            <a:off x="381000" y="735044"/>
            <a:ext cx="8763000" cy="685800"/>
          </a:xfrm>
          <a:prstGeom prst="rect">
            <a:avLst/>
          </a:prstGeom>
          <a:solidFill>
            <a:srgbClr val="C4F9B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例，要求：交换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和</a:t>
            </a:r>
            <a:r>
              <a:rPr lang="en-US" altLang="zh-CN" sz="3200" kern="0" dirty="0">
                <a:latin typeface="+mj-lt"/>
              </a:rPr>
              <a:t>q</a:t>
            </a:r>
            <a:r>
              <a:rPr lang="zh-CN" altLang="en-US" sz="3200" kern="0" dirty="0">
                <a:latin typeface="+mj-lt"/>
              </a:rPr>
              <a:t>的指向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6" grpId="0" animBg="1"/>
      <p:bldP spid="6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函数与数组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304800" y="9906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</a:rPr>
              <a:t> 数组名作为函数参数，即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传递了</a:t>
            </a:r>
            <a:r>
              <a:rPr lang="zh-CN" altLang="en-US" sz="3200" dirty="0">
                <a:latin typeface="黑体" pitchFamily="2" charset="-122"/>
              </a:rPr>
              <a:t>数组首地址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2438400"/>
            <a:ext cx="4724400" cy="32222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void </a:t>
            </a:r>
            <a:r>
              <a:rPr lang="en-US" altLang="zh-CN" sz="3200" dirty="0" err="1">
                <a:ea typeface="黑体" pitchFamily="2" charset="-122"/>
              </a:rPr>
              <a:t>nzp</a:t>
            </a:r>
            <a:r>
              <a:rPr lang="en-US" altLang="zh-CN" sz="3200" dirty="0">
                <a:ea typeface="黑体" pitchFamily="2" charset="-122"/>
              </a:rPr>
              <a:t>(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a[5])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{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;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>
                <a:ea typeface="黑体" pitchFamily="2" charset="-122"/>
              </a:rPr>
              <a:t>for(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=0;i&lt;5;i++)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      if(a[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]&lt;4)  a[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]=4;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} </a:t>
            </a:r>
            <a:r>
              <a:rPr lang="en-US" altLang="zh-CN" sz="3200" dirty="0">
                <a:solidFill>
                  <a:srgbClr val="007600"/>
                </a:solidFill>
                <a:ea typeface="黑体" pitchFamily="2" charset="-122"/>
              </a:rPr>
              <a:t>//</a:t>
            </a:r>
            <a:r>
              <a:rPr lang="zh-CN" altLang="en-US" sz="3200" dirty="0">
                <a:solidFill>
                  <a:srgbClr val="007600"/>
                </a:solidFill>
                <a:ea typeface="黑体" pitchFamily="2" charset="-122"/>
              </a:rPr>
              <a:t>令小于</a:t>
            </a:r>
            <a:r>
              <a:rPr lang="en-US" altLang="zh-CN" sz="3200" dirty="0">
                <a:solidFill>
                  <a:srgbClr val="007600"/>
                </a:solidFill>
                <a:ea typeface="黑体" pitchFamily="2" charset="-122"/>
              </a:rPr>
              <a:t>4</a:t>
            </a:r>
            <a:r>
              <a:rPr lang="zh-CN" altLang="en-US" sz="3200" dirty="0">
                <a:solidFill>
                  <a:srgbClr val="007600"/>
                </a:solidFill>
                <a:ea typeface="黑体" pitchFamily="2" charset="-122"/>
              </a:rPr>
              <a:t>的数值变为</a:t>
            </a:r>
            <a:r>
              <a:rPr lang="en-US" altLang="zh-CN" sz="3200" dirty="0">
                <a:solidFill>
                  <a:srgbClr val="007600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0600" y="2438400"/>
            <a:ext cx="4343400" cy="24560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main (void)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{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b[5]={1,2,3,6,7};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004274"/>
                </a:solidFill>
                <a:ea typeface="黑体" pitchFamily="2" charset="-122"/>
              </a:rPr>
              <a:t>  </a:t>
            </a:r>
            <a:r>
              <a:rPr lang="en-US" altLang="zh-CN" sz="3200" dirty="0" err="1">
                <a:solidFill>
                  <a:srgbClr val="004274"/>
                </a:solidFill>
                <a:ea typeface="黑体" pitchFamily="2" charset="-122"/>
              </a:rPr>
              <a:t>nzp</a:t>
            </a:r>
            <a:r>
              <a:rPr lang="en-US" altLang="zh-CN" sz="3200" dirty="0">
                <a:solidFill>
                  <a:srgbClr val="004274"/>
                </a:solidFill>
                <a:ea typeface="黑体" pitchFamily="2" charset="-122"/>
              </a:rPr>
              <a:t>(b);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}</a:t>
            </a:r>
          </a:p>
        </p:txBody>
      </p:sp>
      <p:sp>
        <p:nvSpPr>
          <p:cNvPr id="11" name="Rectangle 30"/>
          <p:cNvSpPr txBox="1">
            <a:spLocks noChangeArrowheads="1"/>
          </p:cNvSpPr>
          <p:nvPr/>
        </p:nvSpPr>
        <p:spPr bwMode="auto">
          <a:xfrm>
            <a:off x="4800600" y="4953000"/>
            <a:ext cx="4343400" cy="685800"/>
          </a:xfrm>
          <a:prstGeom prst="rect">
            <a:avLst/>
          </a:prstGeom>
          <a:solidFill>
            <a:srgbClr val="08763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结果：</a:t>
            </a:r>
            <a:r>
              <a:rPr lang="en-US" altLang="zh-CN" sz="3200" kern="0" dirty="0">
                <a:solidFill>
                  <a:schemeClr val="bg1"/>
                </a:solidFill>
                <a:latin typeface="+mj-lt"/>
              </a:rPr>
              <a:t>b={4, 4, 4, 6, 7}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0"/>
          <p:cNvSpPr txBox="1">
            <a:spLocks noChangeArrowheads="1"/>
          </p:cNvSpPr>
          <p:nvPr/>
        </p:nvSpPr>
        <p:spPr bwMode="auto">
          <a:xfrm>
            <a:off x="304800" y="1600200"/>
            <a:ext cx="518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>
                <a:solidFill>
                  <a:srgbClr val="007600"/>
                </a:solidFill>
                <a:latin typeface="黑体" pitchFamily="2" charset="-122"/>
                <a:sym typeface="Wingdings" pitchFamily="2" charset="2"/>
              </a:rPr>
              <a:t>  </a:t>
            </a:r>
            <a:r>
              <a:rPr lang="zh-CN" altLang="en-US" sz="3200" dirty="0">
                <a:solidFill>
                  <a:srgbClr val="007600"/>
                </a:solidFill>
                <a:latin typeface="黑体" pitchFamily="2" charset="-122"/>
                <a:sym typeface="Wingdings" pitchFamily="2" charset="2"/>
              </a:rPr>
              <a:t>数组内容将可以被改变</a:t>
            </a:r>
            <a:endParaRPr lang="zh-CN" altLang="en-US" sz="3200" dirty="0">
              <a:solidFill>
                <a:srgbClr val="0076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函数调用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0"/>
          <p:cNvSpPr txBox="1">
            <a:spLocks noChangeArrowheads="1"/>
          </p:cNvSpPr>
          <p:nvPr/>
        </p:nvSpPr>
        <p:spPr bwMode="auto">
          <a:xfrm>
            <a:off x="304800" y="1371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>
                <a:latin typeface="+mj-lt"/>
              </a:rPr>
              <a:t> 传值调用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形参、实参都是变量</a:t>
            </a:r>
            <a:r>
              <a:rPr lang="en-US" altLang="zh-CN" sz="3200" kern="0" dirty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304800" y="2286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 传址调用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形参是指针，实参是地址值</a:t>
            </a:r>
            <a:r>
              <a:rPr lang="en-US" altLang="zh-CN" sz="3200" kern="0" dirty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0"/>
          <p:cNvSpPr txBox="1">
            <a:spLocks noChangeArrowheads="1"/>
          </p:cNvSpPr>
          <p:nvPr/>
        </p:nvSpPr>
        <p:spPr bwMode="auto">
          <a:xfrm>
            <a:off x="304800" y="3276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 引用调用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形参是引用，实参是变量</a:t>
            </a:r>
            <a:r>
              <a:rPr lang="en-US" altLang="zh-CN" sz="3200" kern="0" dirty="0">
                <a:latin typeface="+mj-lt"/>
              </a:rPr>
              <a:t>, </a:t>
            </a:r>
            <a:r>
              <a:rPr lang="en-US" altLang="zh-CN" sz="3200" kern="0" dirty="0" err="1">
                <a:latin typeface="+mj-lt"/>
              </a:rPr>
              <a:t>c++</a:t>
            </a:r>
            <a:r>
              <a:rPr lang="en-US" altLang="zh-CN" sz="3200" kern="0" dirty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引用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914400"/>
            <a:ext cx="9296400" cy="62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ea typeface="黑体" pitchFamily="2" charset="-122"/>
              </a:rPr>
              <a:t> 引用：给</a:t>
            </a:r>
            <a:r>
              <a:rPr lang="en-US" altLang="zh-CN" sz="3200" dirty="0">
                <a:ea typeface="黑体" pitchFamily="2" charset="-122"/>
              </a:rPr>
              <a:t>1</a:t>
            </a:r>
            <a:r>
              <a:rPr lang="zh-CN" altLang="en-US" sz="3200" dirty="0">
                <a:ea typeface="黑体" pitchFamily="2" charset="-122"/>
              </a:rPr>
              <a:t>个变量起别名，</a:t>
            </a:r>
            <a:endParaRPr lang="en-US" altLang="zh-CN" sz="3200" dirty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381000" y="2057400"/>
            <a:ext cx="8458200" cy="441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US" altLang="zh-CN" sz="3200" kern="0" dirty="0">
                <a:latin typeface="+mj-lt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=2, &amp;k=a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r>
              <a:rPr lang="en-US" altLang="zh-CN" sz="3200" kern="0" dirty="0">
                <a:solidFill>
                  <a:srgbClr val="087635"/>
                </a:solidFill>
                <a:latin typeface="+mj-lt"/>
              </a:rPr>
              <a:t>//k</a:t>
            </a:r>
            <a:r>
              <a:rPr lang="zh-CN" altLang="en-US" sz="3200" kern="0" dirty="0">
                <a:solidFill>
                  <a:srgbClr val="087635"/>
                </a:solidFill>
                <a:latin typeface="+mj-lt"/>
              </a:rPr>
              <a:t>是</a:t>
            </a:r>
            <a:r>
              <a:rPr lang="en-US" altLang="zh-CN" sz="3200" kern="0" dirty="0">
                <a:solidFill>
                  <a:srgbClr val="087635"/>
                </a:solidFill>
                <a:latin typeface="+mj-lt"/>
              </a:rPr>
              <a:t>a</a:t>
            </a:r>
            <a:r>
              <a:rPr lang="zh-CN" altLang="en-US" sz="3200" kern="0" dirty="0">
                <a:solidFill>
                  <a:srgbClr val="087635"/>
                </a:solidFill>
                <a:latin typeface="+mj-lt"/>
              </a:rPr>
              <a:t>的引用</a:t>
            </a:r>
            <a:r>
              <a:rPr lang="en-US" altLang="zh-CN" sz="3200" kern="0" dirty="0">
                <a:solidFill>
                  <a:srgbClr val="087635"/>
                </a:solidFill>
                <a:latin typeface="+mj-lt"/>
              </a:rPr>
              <a:t>, </a:t>
            </a:r>
            <a:r>
              <a:rPr lang="zh-CN" altLang="en-US" sz="3200" kern="0" dirty="0">
                <a:solidFill>
                  <a:srgbClr val="087635"/>
                </a:solidFill>
                <a:latin typeface="+mj-lt"/>
              </a:rPr>
              <a:t>声明</a:t>
            </a:r>
            <a:r>
              <a:rPr lang="en-US" altLang="zh-CN" sz="3200" kern="0" dirty="0">
                <a:solidFill>
                  <a:srgbClr val="087635"/>
                </a:solidFill>
                <a:latin typeface="+mj-lt"/>
              </a:rPr>
              <a:t>+</a:t>
            </a:r>
            <a:r>
              <a:rPr lang="zh-CN" altLang="en-US" sz="3200" kern="0" dirty="0">
                <a:solidFill>
                  <a:srgbClr val="087635"/>
                </a:solidFill>
                <a:latin typeface="+mj-lt"/>
              </a:rPr>
              <a:t>初始化</a:t>
            </a:r>
            <a:endParaRPr kumimoji="0" lang="en-US" altLang="zh-CN" sz="3200" b="0" i="0" u="none" strike="noStrike" kern="0" cap="none" spc="0" normalizeH="0" noProof="0" dirty="0">
              <a:ln>
                <a:noFill/>
              </a:ln>
              <a:solidFill>
                <a:srgbClr val="087635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(“%p %d\n”, &amp;a, a);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</a:t>
            </a:r>
            <a:r>
              <a:rPr lang="en-US" altLang="zh-CN" sz="3200" kern="0" dirty="0" err="1">
                <a:latin typeface="+mj-lt"/>
              </a:rPr>
              <a:t>printf</a:t>
            </a:r>
            <a:r>
              <a:rPr lang="en-US" altLang="zh-CN" sz="3200" kern="0" dirty="0">
                <a:latin typeface="+mj-lt"/>
              </a:rPr>
              <a:t>(“%p %d\n”, &amp;k, k);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kern="0" dirty="0"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kern="0" dirty="0">
              <a:latin typeface="+mj-lt"/>
            </a:endParaRP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958443"/>
            <a:ext cx="2971800" cy="106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303814"/>
            <a:ext cx="2971800" cy="106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04800" y="1432677"/>
            <a:ext cx="92964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              二者</a:t>
            </a: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占用同一内存单元；</a:t>
            </a:r>
            <a:endParaRPr lang="en-US" altLang="zh-CN" sz="3200" dirty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609600" y="4343400"/>
            <a:ext cx="4724400" cy="16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k=4;</a:t>
            </a: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(“%p %d\n”, &amp;a, a);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(“%p %d\n”, &amp;k, k);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引用调用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724400" y="2209800"/>
            <a:ext cx="4648200" cy="3581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x=2,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y=4;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en-US" altLang="zh-CN" sz="3200" kern="0" dirty="0" err="1">
                <a:latin typeface="+mn-lt"/>
                <a:ea typeface="+mn-ea"/>
              </a:rPr>
              <a:t>printf</a:t>
            </a:r>
            <a:r>
              <a:rPr lang="en-US" altLang="zh-CN" sz="3200" kern="0" dirty="0">
                <a:latin typeface="+mn-lt"/>
                <a:ea typeface="+mn-ea"/>
              </a:rPr>
              <a:t>(“%</a:t>
            </a:r>
            <a:r>
              <a:rPr lang="en-US" altLang="zh-CN" sz="3200" kern="0" dirty="0" err="1">
                <a:latin typeface="+mn-lt"/>
                <a:ea typeface="+mn-ea"/>
              </a:rPr>
              <a:t>p,%d</a:t>
            </a:r>
            <a:r>
              <a:rPr lang="en-US" altLang="zh-CN" sz="3200" kern="0" dirty="0">
                <a:latin typeface="+mn-lt"/>
                <a:ea typeface="+mn-ea"/>
              </a:rPr>
              <a:t>”, &amp;x, x);</a:t>
            </a:r>
            <a:endParaRPr kumimoji="0" lang="en-US" altLang="zh-CN" sz="3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4274"/>
                </a:solidFill>
                <a:latin typeface="+mn-lt"/>
                <a:ea typeface="+mn-ea"/>
              </a:rPr>
              <a:t>  swap(x, y);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(“%d, %d”, x, </a:t>
            </a:r>
            <a:r>
              <a:rPr lang="en-US" altLang="zh-CN" sz="3200" kern="0" dirty="0">
                <a:latin typeface="+mn-lt"/>
                <a:ea typeface="+mn-ea"/>
              </a:rPr>
              <a:t>y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152400" y="2209800"/>
            <a:ext cx="4572000" cy="3581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&amp;a,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&amp;b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p,%d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”,</a:t>
            </a:r>
            <a:r>
              <a:rPr lang="en-US" altLang="zh-CN" sz="3200" kern="0" dirty="0">
                <a:latin typeface="+mn-lt"/>
                <a:ea typeface="+mn-ea"/>
              </a:rPr>
              <a:t>&amp;a, a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temp=a;</a:t>
            </a:r>
            <a:endParaRPr kumimoji="0" lang="en-US" altLang="zh-CN" sz="3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a=b;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b=temp;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交换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b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的值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B6523"/>
              </a:solidFill>
              <a:effectLst/>
              <a:uLnTx/>
              <a:uFillTx/>
              <a:latin typeface="+mj-lt"/>
              <a:ea typeface="黑体" pitchFamily="49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4800" y="1004124"/>
            <a:ext cx="8839200" cy="112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kern="0" dirty="0"/>
              <a:t> 形参是引用，实参是变量 </a:t>
            </a:r>
            <a:endParaRPr lang="en-US" altLang="zh-CN" sz="3200" kern="0" dirty="0"/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ym typeface="Wingdings" pitchFamily="2" charset="2"/>
              </a:rPr>
              <a:t>  </a:t>
            </a:r>
            <a:r>
              <a:rPr lang="zh-CN" altLang="en-US" sz="3200" kern="0" dirty="0">
                <a:sym typeface="Wingdings" pitchFamily="2" charset="2"/>
              </a:rPr>
              <a:t>传递的是实参本身，</a:t>
            </a:r>
            <a:r>
              <a:rPr lang="zh-CN" altLang="en-US" sz="3200" kern="0" dirty="0">
                <a:solidFill>
                  <a:srgbClr val="C00000"/>
                </a:solidFill>
                <a:sym typeface="Wingdings" pitchFamily="2" charset="2"/>
              </a:rPr>
              <a:t>子程序</a:t>
            </a:r>
            <a:r>
              <a:rPr lang="zh-CN" altLang="en-US" sz="3200" dirty="0">
                <a:solidFill>
                  <a:srgbClr val="C00000"/>
                </a:solidFill>
              </a:rPr>
              <a:t>可改变实参的值</a:t>
            </a:r>
            <a:endParaRPr lang="en-US" altLang="zh-CN" sz="3200" dirty="0">
              <a:solidFill>
                <a:srgbClr val="006699"/>
              </a:solidFill>
              <a:ea typeface="黑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1000" y="5105400"/>
            <a:ext cx="2741539" cy="5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1000" y="6090004"/>
            <a:ext cx="2743200" cy="49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5632803"/>
            <a:ext cx="2743200" cy="48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结构体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30"/>
          <p:cNvSpPr txBox="1">
            <a:spLocks noChangeArrowheads="1"/>
          </p:cNvSpPr>
          <p:nvPr/>
        </p:nvSpPr>
        <p:spPr bwMode="auto">
          <a:xfrm>
            <a:off x="457200" y="1143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75000"/>
              <a:buNone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--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用</a:t>
            </a:r>
            <a:r>
              <a:rPr lang="zh-CN" altLang="en-US" sz="3200" dirty="0">
                <a:latin typeface="Times New Roman" charset="0"/>
              </a:rPr>
              <a:t>已</a:t>
            </a:r>
            <a:r>
              <a:rPr lang="zh-CN" altLang="en-US" sz="3200" dirty="0">
                <a:solidFill>
                  <a:schemeClr val="tx2"/>
                </a:solidFill>
                <a:latin typeface="Times New Roman" charset="0"/>
              </a:rPr>
              <a:t>有的数据类型，组成新类型</a:t>
            </a:r>
            <a:r>
              <a:rPr lang="en-US" altLang="zh-CN" sz="3200" dirty="0">
                <a:latin typeface="黑体" pitchFamily="2" charset="-122"/>
              </a:rPr>
              <a:t>;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1066800" y="1828800"/>
            <a:ext cx="5257800" cy="30480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person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char name[8];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成员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name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id;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成员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id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math;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datastructure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};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066800" y="4876800"/>
            <a:ext cx="8077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200" dirty="0" err="1">
                <a:solidFill>
                  <a:srgbClr val="004D74"/>
                </a:solidFill>
              </a:rPr>
              <a:t>struct</a:t>
            </a:r>
            <a:r>
              <a:rPr lang="en-US" altLang="zh-CN" sz="3200" dirty="0">
                <a:solidFill>
                  <a:srgbClr val="004D74"/>
                </a:solidFill>
              </a:rPr>
              <a:t> person </a:t>
            </a:r>
            <a:r>
              <a:rPr lang="en-US" altLang="zh-CN" sz="3200" dirty="0"/>
              <a:t>student; </a:t>
            </a:r>
            <a:r>
              <a:rPr lang="en-US" altLang="zh-CN" sz="3200" dirty="0">
                <a:solidFill>
                  <a:srgbClr val="007600"/>
                </a:solidFill>
              </a:rPr>
              <a:t>//</a:t>
            </a:r>
            <a:r>
              <a:rPr lang="zh-CN" altLang="en-US" sz="3200" dirty="0">
                <a:solidFill>
                  <a:srgbClr val="007600"/>
                </a:solidFill>
              </a:rPr>
              <a:t>结构变量</a:t>
            </a:r>
            <a:r>
              <a:rPr lang="en-US" altLang="zh-CN" sz="3200" dirty="0">
                <a:solidFill>
                  <a:srgbClr val="007600"/>
                </a:solidFill>
              </a:rPr>
              <a:t>student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4D7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4D7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person * </a:t>
            </a:r>
            <a:r>
              <a:rPr kumimoji="0" lang="en-US" altLang="zh-CN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Pstudent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结构指针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结构体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30"/>
          <p:cNvSpPr txBox="1">
            <a:spLocks noChangeArrowheads="1"/>
          </p:cNvSpPr>
          <p:nvPr/>
        </p:nvSpPr>
        <p:spPr bwMode="auto">
          <a:xfrm>
            <a:off x="304800" y="1143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相关操作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--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取成员变量值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762000" y="1828800"/>
            <a:ext cx="8077200" cy="15240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.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(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点运算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1)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结构体变量</a:t>
            </a:r>
            <a:r>
              <a:rPr lang="zh-CN" altLang="en-US" sz="3200" kern="0" dirty="0">
                <a:latin typeface="+mj-lt"/>
              </a:rPr>
              <a:t>名</a:t>
            </a:r>
            <a:r>
              <a:rPr lang="en-US" altLang="zh-CN" sz="3200" kern="0" dirty="0">
                <a:latin typeface="+mj-lt"/>
              </a:rPr>
              <a:t>.</a:t>
            </a:r>
            <a:r>
              <a:rPr lang="zh-CN" altLang="en-US" sz="3200" kern="0" dirty="0">
                <a:latin typeface="+mj-lt"/>
              </a:rPr>
              <a:t>成员名：</a:t>
            </a:r>
            <a:r>
              <a:rPr lang="en-US" altLang="zh-CN" sz="3200" kern="0" dirty="0">
                <a:solidFill>
                  <a:srgbClr val="007600"/>
                </a:solidFill>
                <a:latin typeface="+mj-lt"/>
              </a:rPr>
              <a:t>student.id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762000" y="3352800"/>
            <a:ext cx="8077200" cy="14478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6699"/>
                </a:solidFill>
                <a:latin typeface="+mj-lt"/>
              </a:rPr>
              <a:t>-&gt;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1) </a:t>
            </a:r>
            <a:r>
              <a:rPr lang="zh-CN" altLang="en-US" sz="3200" kern="0" dirty="0">
                <a:latin typeface="+mj-lt"/>
              </a:rPr>
              <a:t>结构体指针</a:t>
            </a:r>
            <a:r>
              <a:rPr lang="en-US" altLang="zh-CN" sz="3200" kern="0" dirty="0">
                <a:latin typeface="+mj-lt"/>
              </a:rPr>
              <a:t>-&gt;</a:t>
            </a:r>
            <a:r>
              <a:rPr lang="zh-CN" altLang="en-US" sz="3200" kern="0" dirty="0">
                <a:latin typeface="+mj-lt"/>
              </a:rPr>
              <a:t>成员名：</a:t>
            </a:r>
            <a:r>
              <a:rPr lang="en-US" altLang="zh-CN" sz="3200" kern="0" dirty="0" err="1">
                <a:solidFill>
                  <a:srgbClr val="007600"/>
                </a:solidFill>
                <a:latin typeface="+mj-lt"/>
              </a:rPr>
              <a:t>Pstudent</a:t>
            </a:r>
            <a:r>
              <a:rPr lang="en-US" altLang="zh-CN" sz="3200" kern="0" dirty="0">
                <a:solidFill>
                  <a:srgbClr val="007600"/>
                </a:solidFill>
                <a:latin typeface="+mj-lt"/>
              </a:rPr>
              <a:t>-&gt;id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多级结构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1219200"/>
            <a:ext cx="3581400" cy="3276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person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char name[8];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id;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math;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datastructure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114800" y="1752600"/>
            <a:ext cx="5029200" cy="2743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class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{ </a:t>
            </a:r>
            <a:r>
              <a:rPr lang="en-US" altLang="zh-CN" sz="3200" dirty="0" err="1">
                <a:solidFill>
                  <a:srgbClr val="006699"/>
                </a:solidFill>
                <a:latin typeface="+mj-lt"/>
              </a:rPr>
              <a:t>struct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 person </a:t>
            </a:r>
            <a:r>
              <a:rPr lang="en-US" altLang="zh-CN" sz="3200" dirty="0">
                <a:latin typeface="+mj-lt"/>
              </a:rPr>
              <a:t>people[30];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classId</a:t>
            </a:r>
            <a:r>
              <a:rPr lang="en-US" altLang="zh-CN" sz="3200" dirty="0">
                <a:latin typeface="+mj-lt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char department[8];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};</a:t>
            </a:r>
          </a:p>
        </p:txBody>
      </p:sp>
      <p:cxnSp>
        <p:nvCxnSpPr>
          <p:cNvPr id="12" name="肘形连接符 11"/>
          <p:cNvCxnSpPr>
            <a:endCxn id="10" idx="0"/>
          </p:cNvCxnSpPr>
          <p:nvPr/>
        </p:nvCxnSpPr>
        <p:spPr bwMode="auto">
          <a:xfrm>
            <a:off x="3962400" y="1371600"/>
            <a:ext cx="2667000" cy="381000"/>
          </a:xfrm>
          <a:prstGeom prst="bentConnector2">
            <a:avLst/>
          </a:prstGeom>
          <a:solidFill>
            <a:srgbClr val="B9FFB9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6" name="Rectangle 7"/>
          <p:cNvSpPr txBox="1">
            <a:spLocks noChangeArrowheads="1"/>
          </p:cNvSpPr>
          <p:nvPr/>
        </p:nvSpPr>
        <p:spPr bwMode="auto">
          <a:xfrm>
            <a:off x="381000" y="4572000"/>
            <a:ext cx="8763000" cy="6858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err="1">
                <a:solidFill>
                  <a:srgbClr val="006699"/>
                </a:solidFill>
                <a:latin typeface="+mj-lt"/>
              </a:rPr>
              <a:t>struct</a:t>
            </a:r>
            <a:r>
              <a:rPr lang="en-US" altLang="zh-CN" sz="3200" kern="0" dirty="0">
                <a:solidFill>
                  <a:srgbClr val="006699"/>
                </a:solidFill>
                <a:latin typeface="+mj-lt"/>
              </a:rPr>
              <a:t> class * </a:t>
            </a:r>
            <a:r>
              <a:rPr lang="en-US" altLang="zh-CN" sz="3200" kern="0" dirty="0" err="1">
                <a:latin typeface="+mj-lt"/>
              </a:rPr>
              <a:t>Pclass</a:t>
            </a:r>
            <a:r>
              <a:rPr lang="en-US" altLang="zh-CN" sz="3200" kern="0" dirty="0">
                <a:latin typeface="+mj-lt"/>
              </a:rPr>
              <a:t>;  … …</a:t>
            </a:r>
            <a:endParaRPr lang="en-US" altLang="zh-CN" sz="3200" kern="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4419600" y="5257800"/>
            <a:ext cx="4724400" cy="7620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7600"/>
                </a:solidFill>
                <a:latin typeface="+mj-lt"/>
              </a:rPr>
              <a:t>//</a:t>
            </a:r>
            <a:r>
              <a:rPr lang="zh-CN" altLang="en-US" sz="3200" kern="0" dirty="0">
                <a:solidFill>
                  <a:srgbClr val="007600"/>
                </a:solidFill>
                <a:latin typeface="+mj-lt"/>
              </a:rPr>
              <a:t>班里第</a:t>
            </a:r>
            <a:r>
              <a:rPr lang="en-US" altLang="zh-CN" sz="3200" kern="0" dirty="0">
                <a:solidFill>
                  <a:srgbClr val="007600"/>
                </a:solidFill>
                <a:latin typeface="+mj-lt"/>
              </a:rPr>
              <a:t>5</a:t>
            </a:r>
            <a:r>
              <a:rPr lang="zh-CN" altLang="en-US" sz="3200" kern="0" dirty="0">
                <a:solidFill>
                  <a:srgbClr val="007600"/>
                </a:solidFill>
                <a:latin typeface="+mj-lt"/>
              </a:rPr>
              <a:t>位同学的学号</a:t>
            </a:r>
            <a:endParaRPr lang="en-US" altLang="zh-CN" sz="3200" kern="0" dirty="0">
              <a:solidFill>
                <a:srgbClr val="007600"/>
              </a:solidFill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381000" y="5257800"/>
            <a:ext cx="4038600" cy="7620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err="1">
                <a:latin typeface="+mj-lt"/>
              </a:rPr>
              <a:t>Pclass</a:t>
            </a:r>
            <a:r>
              <a:rPr lang="en-US" altLang="zh-CN" sz="3200" kern="0" dirty="0">
                <a:latin typeface="+mj-lt"/>
              </a:rPr>
              <a:t>-&gt;people[4].id; </a:t>
            </a:r>
            <a:endParaRPr lang="en-US" altLang="zh-CN" sz="3200" kern="0" dirty="0">
              <a:solidFill>
                <a:srgbClr val="0A8C3F"/>
              </a:solidFill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8" grpId="0" animBg="1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课后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838200" y="1676400"/>
            <a:ext cx="7543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1</a:t>
            </a:r>
            <a:r>
              <a:rPr lang="zh-CN" altLang="en-US" sz="3600" dirty="0">
                <a:latin typeface="+mj-lt"/>
              </a:rPr>
              <a:t>、复习</a:t>
            </a:r>
            <a:r>
              <a:rPr lang="en-US" altLang="zh-CN" sz="3600" dirty="0">
                <a:latin typeface="+mj-lt"/>
              </a:rPr>
              <a:t>C</a:t>
            </a:r>
            <a:r>
              <a:rPr lang="zh-CN" altLang="en-US" sz="3600" dirty="0">
                <a:latin typeface="+mj-lt"/>
              </a:rPr>
              <a:t>、</a:t>
            </a:r>
            <a:r>
              <a:rPr lang="en-US" altLang="zh-CN" sz="3600" dirty="0">
                <a:latin typeface="+mj-lt"/>
              </a:rPr>
              <a:t>C++</a:t>
            </a:r>
            <a:r>
              <a:rPr lang="zh-CN" altLang="en-US" sz="3600" dirty="0">
                <a:latin typeface="+mj-lt"/>
              </a:rPr>
              <a:t>程序设计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2</a:t>
            </a:r>
            <a:r>
              <a:rPr lang="zh-CN" altLang="en-US" sz="3600" dirty="0">
                <a:latin typeface="+mj-lt"/>
              </a:rPr>
              <a:t>、复习结构、指针、函数相关内容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参考书目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4325" y="4343400"/>
            <a:ext cx="79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latin typeface="+mj-lt"/>
              </a:rPr>
              <a:t>数据结构</a:t>
            </a:r>
            <a:r>
              <a:rPr lang="en-US" altLang="zh-CN" sz="3200" baseline="0" dirty="0">
                <a:latin typeface="+mj-lt"/>
              </a:rPr>
              <a:t>—C</a:t>
            </a:r>
            <a:r>
              <a:rPr lang="zh-CN" altLang="en-US" sz="3200" baseline="0" dirty="0">
                <a:latin typeface="+mj-lt"/>
              </a:rPr>
              <a:t>语言描述 </a:t>
            </a:r>
            <a:r>
              <a:rPr lang="en-US" altLang="zh-CN" sz="3200" baseline="0" dirty="0">
                <a:latin typeface="+mj-lt"/>
              </a:rPr>
              <a:t>(</a:t>
            </a:r>
            <a:r>
              <a:rPr lang="zh-CN" altLang="en-US" sz="3200" baseline="0" dirty="0">
                <a:latin typeface="+mj-lt"/>
              </a:rPr>
              <a:t>第</a:t>
            </a:r>
            <a:r>
              <a:rPr lang="en-US" altLang="zh-CN" sz="3200" baseline="0" dirty="0">
                <a:latin typeface="+mj-lt"/>
              </a:rPr>
              <a:t>2</a:t>
            </a:r>
            <a:r>
              <a:rPr lang="zh-CN" altLang="en-US" sz="3200" baseline="0" dirty="0">
                <a:latin typeface="+mj-lt"/>
              </a:rPr>
              <a:t>版</a:t>
            </a:r>
            <a:r>
              <a:rPr lang="en-US" altLang="zh-CN" sz="3200" baseline="0" dirty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 耿国华主编，西安电子科技大学出版社</a:t>
            </a: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25" y="1219200"/>
            <a:ext cx="79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latin typeface="+mj-lt"/>
              </a:rPr>
              <a:t>数据结构 </a:t>
            </a:r>
            <a:r>
              <a:rPr lang="en-US" altLang="zh-CN" sz="3200" baseline="0" dirty="0">
                <a:latin typeface="+mj-lt"/>
              </a:rPr>
              <a:t>(C</a:t>
            </a:r>
            <a:r>
              <a:rPr lang="zh-CN" altLang="en-US" sz="3200" baseline="0" dirty="0">
                <a:latin typeface="+mj-lt"/>
              </a:rPr>
              <a:t>语言</a:t>
            </a:r>
            <a:r>
              <a:rPr lang="zh-CN" altLang="en-US" sz="3200" dirty="0">
                <a:latin typeface="+mj-lt"/>
              </a:rPr>
              <a:t>版</a:t>
            </a:r>
            <a:r>
              <a:rPr lang="en-US" altLang="zh-CN" sz="3200" dirty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 严蔚敏、吴伟民编著，清华大学出版社</a:t>
            </a: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4325" y="2590800"/>
            <a:ext cx="79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latin typeface="+mj-lt"/>
              </a:rPr>
              <a:t>数据结构题集</a:t>
            </a:r>
            <a:r>
              <a:rPr lang="en-US" altLang="zh-CN" sz="3200" baseline="0" dirty="0">
                <a:latin typeface="+mj-lt"/>
              </a:rPr>
              <a:t> </a:t>
            </a:r>
            <a:r>
              <a:rPr lang="en-US" altLang="zh-CN" sz="3200" dirty="0"/>
              <a:t>(C</a:t>
            </a:r>
            <a:r>
              <a:rPr lang="zh-CN" altLang="en-US" sz="3200" dirty="0"/>
              <a:t>语言版</a:t>
            </a:r>
            <a:r>
              <a:rPr lang="en-US" altLang="zh-CN" sz="3200" dirty="0"/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 严蔚敏、吴伟民编著，清华大学出版社</a:t>
            </a: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参考书目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25" y="1219200"/>
            <a:ext cx="59340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latin typeface="+mj-lt"/>
              </a:rPr>
              <a:t>数据结构 </a:t>
            </a:r>
            <a:r>
              <a:rPr lang="en-US" altLang="zh-CN" sz="3200" baseline="0" dirty="0">
                <a:latin typeface="+mj-lt"/>
              </a:rPr>
              <a:t>(C</a:t>
            </a:r>
            <a:r>
              <a:rPr lang="zh-CN" altLang="en-US" sz="3200" baseline="0" dirty="0">
                <a:latin typeface="+mj-lt"/>
              </a:rPr>
              <a:t>语言</a:t>
            </a:r>
            <a:r>
              <a:rPr lang="zh-CN" altLang="en-US" sz="3200" dirty="0">
                <a:latin typeface="+mj-lt"/>
              </a:rPr>
              <a:t>版</a:t>
            </a:r>
            <a:r>
              <a:rPr lang="en-US" altLang="zh-CN" sz="3200" dirty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 </a:t>
            </a:r>
            <a:r>
              <a:rPr lang="en-US" altLang="zh-CN" sz="3200" baseline="0" dirty="0">
                <a:latin typeface="+mj-lt"/>
              </a:rPr>
              <a:t>E. Horowitz,</a:t>
            </a:r>
            <a:r>
              <a:rPr lang="en-US" altLang="zh-CN" sz="3200" dirty="0">
                <a:latin typeface="+mj-lt"/>
              </a:rPr>
              <a:t> S. </a:t>
            </a:r>
            <a:r>
              <a:rPr lang="en-US" altLang="zh-CN" sz="3200" dirty="0" err="1">
                <a:latin typeface="+mj-lt"/>
              </a:rPr>
              <a:t>Sahni</a:t>
            </a:r>
            <a:r>
              <a:rPr lang="zh-CN" altLang="en-US" sz="3200" dirty="0">
                <a:latin typeface="+mj-lt"/>
              </a:rPr>
              <a:t>等</a:t>
            </a:r>
            <a:r>
              <a:rPr lang="zh-CN" altLang="en-US" sz="3200" baseline="0" dirty="0">
                <a:latin typeface="+mj-lt"/>
              </a:rPr>
              <a:t>著，李建中等译，</a:t>
            </a:r>
            <a:endParaRPr lang="en-US" altLang="zh-CN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机械工业出版</a:t>
            </a:r>
            <a:r>
              <a:rPr lang="zh-CN" altLang="en-US" sz="3200" baseline="0" dirty="0">
                <a:latin typeface="+mj-lt"/>
              </a:rPr>
              <a:t>社，</a:t>
            </a:r>
            <a:r>
              <a:rPr lang="en-US" altLang="zh-CN" sz="3200" baseline="0" dirty="0">
                <a:latin typeface="+mj-lt"/>
              </a:rPr>
              <a:t>2006.7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1" y="4267200"/>
            <a:ext cx="6400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+mj-lt"/>
              </a:rPr>
              <a:t>算法导论</a:t>
            </a:r>
            <a:r>
              <a:rPr lang="zh-CN" altLang="en-US" sz="3200" baseline="0" dirty="0">
                <a:latin typeface="+mj-lt"/>
              </a:rPr>
              <a:t> </a:t>
            </a:r>
            <a:r>
              <a:rPr lang="en-US" altLang="zh-CN" sz="3200" baseline="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原书第</a:t>
            </a:r>
            <a:r>
              <a:rPr lang="en-US" altLang="zh-CN" sz="3200" dirty="0">
                <a:latin typeface="+mj-lt"/>
              </a:rPr>
              <a:t>3</a:t>
            </a:r>
            <a:r>
              <a:rPr lang="zh-CN" altLang="en-US" sz="3200" dirty="0">
                <a:latin typeface="+mj-lt"/>
              </a:rPr>
              <a:t>版</a:t>
            </a:r>
            <a:r>
              <a:rPr lang="en-US" altLang="zh-CN" sz="3200" dirty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 </a:t>
            </a:r>
            <a:r>
              <a:rPr lang="en-US" altLang="zh-CN" sz="3200" baseline="0" dirty="0">
                <a:latin typeface="+mj-lt"/>
              </a:rPr>
              <a:t>T.H.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Cormen</a:t>
            </a:r>
            <a:r>
              <a:rPr lang="zh-CN" altLang="en-US" sz="3200" dirty="0">
                <a:latin typeface="+mj-lt"/>
              </a:rPr>
              <a:t>等</a:t>
            </a:r>
            <a:r>
              <a:rPr lang="zh-CN" altLang="en-US" sz="3200" baseline="0" dirty="0">
                <a:latin typeface="+mj-lt"/>
              </a:rPr>
              <a:t>著，殷建平等译，</a:t>
            </a:r>
            <a:endParaRPr lang="en-US" altLang="zh-CN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机械工业出版社，</a:t>
            </a:r>
            <a:r>
              <a:rPr lang="en-US" altLang="zh-CN" sz="3200" dirty="0">
                <a:latin typeface="+mj-lt"/>
              </a:rPr>
              <a:t>2013.1</a:t>
            </a:r>
            <a:endParaRPr lang="zh-CN" altLang="en-US" sz="3200" baseline="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7691" y="3857625"/>
            <a:ext cx="2115309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5544" y="962025"/>
            <a:ext cx="214745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参考书目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25" y="1066800"/>
            <a:ext cx="5934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latin typeface="+mj-lt"/>
              </a:rPr>
              <a:t>数据结构 、算法与应用：</a:t>
            </a:r>
            <a:r>
              <a:rPr lang="en-US" altLang="zh-CN" sz="3200" baseline="0" dirty="0">
                <a:latin typeface="+mj-lt"/>
              </a:rPr>
              <a:t>C++</a:t>
            </a:r>
            <a:r>
              <a:rPr lang="zh-CN" altLang="en-US" sz="3200" baseline="0" dirty="0">
                <a:latin typeface="+mj-lt"/>
              </a:rPr>
              <a:t>语言描述</a:t>
            </a:r>
            <a:r>
              <a:rPr lang="en-US" altLang="zh-CN" sz="3200" baseline="0" dirty="0">
                <a:latin typeface="+mj-lt"/>
              </a:rPr>
              <a:t>(</a:t>
            </a:r>
            <a:r>
              <a:rPr lang="zh-CN" altLang="en-US" sz="3200" baseline="0" dirty="0">
                <a:latin typeface="+mj-lt"/>
              </a:rPr>
              <a:t>原书第</a:t>
            </a:r>
            <a:r>
              <a:rPr lang="en-US" altLang="zh-CN" sz="3200" baseline="0" dirty="0">
                <a:latin typeface="+mj-lt"/>
              </a:rPr>
              <a:t>2</a:t>
            </a:r>
            <a:r>
              <a:rPr lang="zh-CN" altLang="en-US" sz="3200" baseline="0" dirty="0">
                <a:latin typeface="+mj-lt"/>
              </a:rPr>
              <a:t>版</a:t>
            </a:r>
            <a:r>
              <a:rPr lang="en-US" altLang="zh-CN" sz="3200" baseline="0" dirty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 </a:t>
            </a:r>
            <a:r>
              <a:rPr lang="en-US" altLang="zh-CN" sz="3200" dirty="0" err="1">
                <a:latin typeface="+mj-lt"/>
              </a:rPr>
              <a:t>Sartaj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Sahni</a:t>
            </a:r>
            <a:r>
              <a:rPr lang="zh-CN" altLang="en-US" sz="3200" baseline="0" dirty="0">
                <a:latin typeface="+mj-lt"/>
              </a:rPr>
              <a:t>著，</a:t>
            </a:r>
            <a:r>
              <a:rPr lang="zh-CN" altLang="en-US" sz="3200" dirty="0">
                <a:latin typeface="+mj-lt"/>
              </a:rPr>
              <a:t>王立柱</a:t>
            </a:r>
            <a:r>
              <a:rPr lang="zh-CN" altLang="en-US" sz="3200" baseline="0" dirty="0">
                <a:latin typeface="+mj-lt"/>
              </a:rPr>
              <a:t>等译，</a:t>
            </a:r>
            <a:endParaRPr lang="en-US" altLang="zh-CN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机械工业出版</a:t>
            </a:r>
            <a:r>
              <a:rPr lang="zh-CN" altLang="en-US" sz="3200" baseline="0" dirty="0">
                <a:latin typeface="+mj-lt"/>
              </a:rPr>
              <a:t>社，</a:t>
            </a:r>
            <a:r>
              <a:rPr lang="en-US" altLang="zh-CN" sz="3200" baseline="0" dirty="0">
                <a:latin typeface="+mj-lt"/>
              </a:rPr>
              <a:t>2015.3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914400"/>
            <a:ext cx="22955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4038600"/>
            <a:ext cx="586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en-US" altLang="zh-CN" sz="3200" baseline="0" dirty="0">
                <a:latin typeface="+mj-lt"/>
              </a:rPr>
              <a:t>The art of computer programming,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Donald Ervin Knuth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(</a:t>
            </a:r>
            <a:r>
              <a:rPr lang="zh-CN" altLang="en-US" sz="3200" dirty="0">
                <a:latin typeface="+mj-lt"/>
              </a:rPr>
              <a:t>高德纳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著</a:t>
            </a:r>
            <a:r>
              <a:rPr lang="en-US" altLang="zh-CN" sz="3200" dirty="0">
                <a:latin typeface="+mj-lt"/>
              </a:rPr>
              <a:t>,</a:t>
            </a:r>
            <a:endParaRPr lang="en-US" altLang="zh-CN" sz="3200" baseline="0" dirty="0">
              <a:latin typeface="+mj-lt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114800"/>
            <a:ext cx="243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4038600"/>
            <a:ext cx="1676400" cy="231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600" y="1143000"/>
            <a:ext cx="86868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Niklaus</a:t>
            </a:r>
            <a:r>
              <a:rPr lang="en-US" sz="3200" dirty="0"/>
              <a:t> Wirth (1984</a:t>
            </a:r>
            <a:r>
              <a:rPr lang="zh-CN" altLang="en-US" sz="3200" dirty="0"/>
              <a:t>年图灵奖获得者，</a:t>
            </a:r>
            <a:r>
              <a:rPr lang="en-US" altLang="zh-CN" sz="3200" dirty="0"/>
              <a:t> </a:t>
            </a:r>
          </a:p>
          <a:p>
            <a:pPr>
              <a:buNone/>
            </a:pPr>
            <a:r>
              <a:rPr lang="en-US" altLang="zh-CN" sz="3200" dirty="0"/>
              <a:t>                          PASCAL</a:t>
            </a:r>
            <a:r>
              <a:rPr lang="zh-CN" altLang="en-US" sz="3200" dirty="0"/>
              <a:t>语言之父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57200" y="3756171"/>
            <a:ext cx="8135560" cy="78483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/>
              <a:t>algorithm + data structures = programs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57200" y="4549170"/>
            <a:ext cx="8135560" cy="78483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600" dirty="0"/>
              <a:t>     算法</a:t>
            </a:r>
            <a:r>
              <a:rPr lang="en-US" altLang="zh-CN" sz="3600" dirty="0"/>
              <a:t>    +        </a:t>
            </a:r>
            <a:r>
              <a:rPr lang="zh-CN" altLang="en-US" sz="3600" dirty="0"/>
              <a:t>数据结构   </a:t>
            </a:r>
            <a:r>
              <a:rPr lang="en-US" altLang="zh-CN" sz="3600" dirty="0"/>
              <a:t>=     </a:t>
            </a:r>
            <a:r>
              <a:rPr lang="zh-CN" altLang="en-US" sz="3600" dirty="0"/>
              <a:t>程序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600200"/>
            <a:ext cx="1562100" cy="20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600" y="104471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rgbClr val="006699"/>
                </a:solidFill>
              </a:rPr>
              <a:t> </a:t>
            </a:r>
            <a:r>
              <a:rPr lang="zh-CN" altLang="en-US" sz="3200" dirty="0">
                <a:solidFill>
                  <a:srgbClr val="006699"/>
                </a:solidFill>
              </a:rPr>
              <a:t>算法</a:t>
            </a:r>
            <a:r>
              <a:rPr lang="en-US" altLang="zh-CN" sz="3200" dirty="0">
                <a:solidFill>
                  <a:srgbClr val="006699"/>
                </a:solidFill>
              </a:rPr>
              <a:t>(algorithm) </a:t>
            </a:r>
            <a:r>
              <a:rPr lang="en-US" altLang="zh-CN" sz="3200" dirty="0"/>
              <a:t>[from </a:t>
            </a:r>
            <a:r>
              <a:rPr lang="en-US" altLang="zh-CN" sz="3200" dirty="0" err="1"/>
              <a:t>wikipedia</a:t>
            </a:r>
            <a:r>
              <a:rPr lang="en-US" altLang="zh-CN" sz="3200" dirty="0"/>
              <a:t>]</a:t>
            </a:r>
            <a:r>
              <a:rPr lang="zh-CN" altLang="en-US" sz="3200" dirty="0">
                <a:solidFill>
                  <a:srgbClr val="006699"/>
                </a:solidFill>
              </a:rPr>
              <a:t>：</a:t>
            </a:r>
            <a:endParaRPr lang="en-US" altLang="zh-CN" sz="3200" dirty="0">
              <a:solidFill>
                <a:srgbClr val="0066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3770452"/>
            <a:ext cx="8686800" cy="2401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An algorithm is an effective method </a:t>
            </a:r>
            <a:r>
              <a:rPr lang="en-US" altLang="zh-CN" sz="3200" dirty="0">
                <a:solidFill>
                  <a:srgbClr val="008A00"/>
                </a:solidFill>
              </a:rPr>
              <a:t>that can be expressed within a finite amount of space and time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C00000"/>
                </a:solidFill>
              </a:rPr>
              <a:t>and in a well-defined formal language </a:t>
            </a:r>
            <a:r>
              <a:rPr lang="en-US" altLang="zh-CN" sz="3200" dirty="0"/>
              <a:t>for calculating a function.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57200" y="1828800"/>
            <a:ext cx="86868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In mathematics and computer science,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an algorithm is a self-contained step-by-step set of operations </a:t>
            </a:r>
            <a:r>
              <a:rPr lang="en-US" altLang="zh-CN" sz="3200" dirty="0"/>
              <a:t>to be performed.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600" y="1066800"/>
            <a:ext cx="86868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rgbClr val="006699"/>
                </a:solidFill>
              </a:rPr>
              <a:t> </a:t>
            </a:r>
            <a:r>
              <a:rPr lang="zh-CN" altLang="en-US" sz="3200" dirty="0">
                <a:solidFill>
                  <a:srgbClr val="006699"/>
                </a:solidFill>
              </a:rPr>
              <a:t>数据结构</a:t>
            </a:r>
            <a:r>
              <a:rPr lang="en-US" altLang="zh-CN" sz="3200" dirty="0">
                <a:solidFill>
                  <a:srgbClr val="006699"/>
                </a:solidFill>
              </a:rPr>
              <a:t>(data structure) </a:t>
            </a:r>
            <a:r>
              <a:rPr lang="en-US" altLang="zh-CN" sz="3200" dirty="0"/>
              <a:t>[from </a:t>
            </a:r>
            <a:r>
              <a:rPr lang="en-US" altLang="zh-CN" sz="3200" dirty="0" err="1"/>
              <a:t>wikipedia</a:t>
            </a:r>
            <a:r>
              <a:rPr lang="en-US" altLang="zh-CN" sz="3200" dirty="0"/>
              <a:t>]</a:t>
            </a:r>
            <a:r>
              <a:rPr lang="zh-CN" altLang="en-US" sz="3200" dirty="0">
                <a:solidFill>
                  <a:srgbClr val="006699"/>
                </a:solidFill>
              </a:rPr>
              <a:t>：</a:t>
            </a:r>
            <a:endParaRPr lang="en-US" altLang="zh-CN" sz="3200" dirty="0">
              <a:solidFill>
                <a:srgbClr val="0066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862261"/>
            <a:ext cx="86868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In computer science, </a:t>
            </a:r>
            <a:r>
              <a:rPr lang="en-US" altLang="zh-CN" sz="3200" dirty="0">
                <a:solidFill>
                  <a:srgbClr val="008A00"/>
                </a:solidFill>
              </a:rPr>
              <a:t>a data structure is a particular way of organizing data </a:t>
            </a:r>
            <a:r>
              <a:rPr lang="en-US" altLang="zh-CN" sz="3200" dirty="0"/>
              <a:t>in a computer so that it can be used efficiently.</a:t>
            </a:r>
          </a:p>
        </p:txBody>
      </p:sp>
      <p:sp>
        <p:nvSpPr>
          <p:cNvPr id="9" name="矩形 8"/>
          <p:cNvSpPr/>
          <p:nvPr/>
        </p:nvSpPr>
        <p:spPr>
          <a:xfrm>
            <a:off x="457200" y="3803912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Usually, efficient data structures </a:t>
            </a:r>
            <a:r>
              <a:rPr lang="en-US" altLang="zh-CN" sz="3200" dirty="0">
                <a:solidFill>
                  <a:srgbClr val="C00000"/>
                </a:solidFill>
              </a:rPr>
              <a:t>are key to </a:t>
            </a:r>
            <a:r>
              <a:rPr lang="en-US" altLang="zh-CN" sz="3200" dirty="0"/>
              <a:t>designing efficient algorithms.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课程学习目的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81000" y="1219200"/>
            <a:ext cx="8763000" cy="398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理解算法与数据结构的概念；</a:t>
            </a:r>
            <a:endParaRPr lang="en-US" altLang="zh-CN" sz="3200" dirty="0">
              <a:latin typeface="+mj-lt"/>
            </a:endParaRPr>
          </a:p>
          <a:p>
            <a:pPr marL="742950" indent="-74295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掌握常见的算法与数据结构；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学会比较不同数据结构的特点；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/>
              <a:t>4. </a:t>
            </a:r>
            <a:r>
              <a:rPr lang="zh-CN" altLang="en-US" sz="3200" dirty="0"/>
              <a:t>分析算法的时间代价、空间代价（复杂度）、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>
                <a:solidFill>
                  <a:srgbClr val="008241"/>
                </a:solidFill>
              </a:rPr>
              <a:t>最好情况、最坏情况；</a:t>
            </a: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914400" y="5410200"/>
            <a:ext cx="4419600" cy="609600"/>
          </a:xfrm>
          <a:prstGeom prst="borderCallout1">
            <a:avLst>
              <a:gd name="adj1" fmla="val 9375"/>
              <a:gd name="adj2" fmla="val -1306"/>
              <a:gd name="adj3" fmla="val -63432"/>
              <a:gd name="adj4" fmla="val 19339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使算法复杂性最小的输入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绪论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609600" y="1371600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1.1 </a:t>
            </a:r>
            <a:r>
              <a:rPr lang="zh-CN" altLang="en-US" sz="3600" dirty="0">
                <a:latin typeface="+mj-lt"/>
              </a:rPr>
              <a:t>从问题到程序的一般过程；</a:t>
            </a: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609600" y="2331201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1.2 </a:t>
            </a:r>
            <a:r>
              <a:rPr lang="zh-CN" altLang="en-US" sz="3600" dirty="0">
                <a:latin typeface="+mj-lt"/>
              </a:rPr>
              <a:t>抽象数据类型；</a:t>
            </a: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09600" y="3245601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1.3 </a:t>
            </a:r>
            <a:r>
              <a:rPr lang="zh-CN" altLang="en-US" sz="3600" dirty="0">
                <a:latin typeface="+mj-lt"/>
              </a:rPr>
              <a:t>数据结构；</a:t>
            </a: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609600" y="4160001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1.4 </a:t>
            </a:r>
            <a:r>
              <a:rPr lang="zh-CN" altLang="en-US" sz="3600" dirty="0">
                <a:latin typeface="+mj-lt"/>
              </a:rPr>
              <a:t>算法与复杂度分析；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 </a:t>
            </a:r>
            <a:r>
              <a:rPr lang="zh-CN" altLang="en-US" dirty="0">
                <a:ea typeface="黑体" pitchFamily="2" charset="-122"/>
              </a:rPr>
              <a:t>从问题到程序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1999" y="1011238"/>
            <a:ext cx="2590801" cy="1079500"/>
          </a:xfrm>
          <a:prstGeom prst="star8">
            <a:avLst>
              <a:gd name="adj" fmla="val 38250"/>
            </a:avLst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zh-CN" altLang="en-US" sz="3200" dirty="0"/>
              <a:t>现实世界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48424" y="1217613"/>
            <a:ext cx="2238375" cy="720725"/>
          </a:xfrm>
          <a:prstGeom prst="rect">
            <a:avLst/>
          </a:prstGeom>
          <a:solidFill>
            <a:srgbClr val="008A0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45000"/>
              </a:spcAft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计算机世界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092574" y="1577976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4799" y="2586038"/>
            <a:ext cx="1828800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需求描述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09799" y="2586038"/>
            <a:ext cx="1790700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数学模型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142999" y="1951038"/>
            <a:ext cx="457199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703512" y="1936750"/>
            <a:ext cx="344487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476999" y="2586038"/>
            <a:ext cx="2209801" cy="647700"/>
          </a:xfrm>
          <a:prstGeom prst="rect">
            <a:avLst/>
          </a:prstGeom>
          <a:solidFill>
            <a:srgbClr val="008A0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具体实现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556499" y="2014538"/>
            <a:ext cx="215900" cy="504825"/>
          </a:xfrm>
          <a:prstGeom prst="upDownArrow">
            <a:avLst>
              <a:gd name="adj1" fmla="val 50000"/>
              <a:gd name="adj2" fmla="val 46765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4144962" y="294481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3003549" y="4027488"/>
            <a:ext cx="1350963" cy="806450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设计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373686" y="4027488"/>
            <a:ext cx="1419225" cy="7302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buNone/>
            </a:pPr>
            <a:r>
              <a:rPr lang="zh-CN" altLang="en-US" sz="3200" dirty="0"/>
              <a:t>编程</a:t>
            </a:r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7707312" y="3767138"/>
            <a:ext cx="1512888" cy="12636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调试</a:t>
            </a:r>
            <a:endParaRPr lang="en-US" altLang="zh-CN" sz="32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维护</a:t>
            </a: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3592512" y="4833938"/>
            <a:ext cx="228600" cy="660400"/>
          </a:xfrm>
          <a:prstGeom prst="upDownArrow">
            <a:avLst>
              <a:gd name="adj1" fmla="val 50000"/>
              <a:gd name="adj2" fmla="val 40296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2068512" y="5519738"/>
            <a:ext cx="3276600" cy="576262"/>
          </a:xfrm>
          <a:prstGeom prst="rect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tIns="0" bIns="0"/>
          <a:lstStyle/>
          <a:p>
            <a:pPr fontAlgn="t">
              <a:spcBef>
                <a:spcPct val="50000"/>
              </a:spcBef>
              <a:buNone/>
            </a:pPr>
            <a:r>
              <a:rPr lang="zh-CN" altLang="en-US" sz="3200" dirty="0"/>
              <a:t>算法，数据结构</a:t>
            </a:r>
          </a:p>
        </p:txBody>
      </p:sp>
      <p:sp>
        <p:nvSpPr>
          <p:cNvPr id="29" name="AutoShape 19"/>
          <p:cNvSpPr>
            <a:spLocks noChangeArrowheads="1"/>
          </p:cNvSpPr>
          <p:nvPr/>
        </p:nvSpPr>
        <p:spPr bwMode="auto">
          <a:xfrm>
            <a:off x="4202112" y="43767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30" name="AutoShape 19"/>
          <p:cNvSpPr>
            <a:spLocks noChangeArrowheads="1"/>
          </p:cNvSpPr>
          <p:nvPr/>
        </p:nvSpPr>
        <p:spPr bwMode="auto">
          <a:xfrm>
            <a:off x="6624637" y="43767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468312" y="3767138"/>
            <a:ext cx="1512888" cy="12636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分析</a:t>
            </a:r>
            <a:endParaRPr lang="en-US" altLang="zh-CN" sz="32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抽象</a:t>
            </a: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1900237" y="4376738"/>
            <a:ext cx="12350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25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课程的重要性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9563" y="10668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宋体" pitchFamily="2" charset="-122"/>
              </a:rPr>
              <a:t> 本专业后续课程的基础</a:t>
            </a:r>
            <a:r>
              <a:rPr lang="en-US" altLang="zh-CN" sz="3200" baseline="0" dirty="0">
                <a:solidFill>
                  <a:srgbClr val="006699"/>
                </a:solidFill>
                <a:latin typeface="宋体" pitchFamily="2" charset="-122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838200" y="1905000"/>
            <a:ext cx="7696200" cy="37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7675" algn="just"/>
            <a:r>
              <a:rPr lang="zh-CN" altLang="en-US" sz="3200" dirty="0">
                <a:latin typeface="宋体" charset="-122"/>
              </a:rPr>
              <a:t>计算机操作系统；</a:t>
            </a:r>
          </a:p>
          <a:p>
            <a:pPr indent="447675" algn="just"/>
            <a:r>
              <a:rPr lang="zh-CN" altLang="en-US" sz="3200" dirty="0">
                <a:latin typeface="宋体" charset="-122"/>
              </a:rPr>
              <a:t>编译原理；</a:t>
            </a:r>
          </a:p>
          <a:p>
            <a:pPr indent="447675" algn="just"/>
            <a:r>
              <a:rPr lang="zh-CN" altLang="en-US" sz="3200" dirty="0">
                <a:latin typeface="宋体" charset="-122"/>
              </a:rPr>
              <a:t>数据库；</a:t>
            </a:r>
            <a:endParaRPr lang="en-US" altLang="zh-CN" sz="3200" dirty="0">
              <a:latin typeface="宋体" charset="-122"/>
            </a:endParaRPr>
          </a:p>
          <a:p>
            <a:pPr indent="447675" algn="just"/>
            <a:r>
              <a:rPr lang="zh-CN" altLang="en-US" sz="3200" dirty="0">
                <a:latin typeface="宋体" charset="-122"/>
              </a:rPr>
              <a:t>人工智能；</a:t>
            </a:r>
            <a:endParaRPr lang="en-US" altLang="zh-CN" sz="3200" dirty="0">
              <a:latin typeface="宋体" charset="-122"/>
            </a:endParaRPr>
          </a:p>
          <a:p>
            <a:pPr indent="447675" algn="just"/>
            <a:r>
              <a:rPr lang="zh-CN" altLang="en-US" sz="3200" dirty="0">
                <a:latin typeface="宋体" charset="-122"/>
              </a:rPr>
              <a:t>算法导论，等等；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1.1.1 </a:t>
            </a:r>
            <a:r>
              <a:rPr lang="zh-CN" altLang="en-US" dirty="0">
                <a:ea typeface="黑体" pitchFamily="2" charset="-122"/>
              </a:rPr>
              <a:t>分析与抽象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600200"/>
            <a:ext cx="2352675" cy="270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1066800"/>
            <a:ext cx="8316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latin typeface="黑体" pitchFamily="2" charset="-122"/>
              </a:rPr>
              <a:t>例：为一个多岔路口设计信号灯</a:t>
            </a:r>
            <a:r>
              <a:rPr lang="en-US" altLang="zh-CN" sz="3200" baseline="0" dirty="0">
                <a:latin typeface="黑体" pitchFamily="2" charset="-122"/>
              </a:rPr>
              <a:t>,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黑体" pitchFamily="2" charset="-122"/>
              </a:rPr>
              <a:t>      </a:t>
            </a:r>
            <a:r>
              <a:rPr lang="zh-CN" altLang="en-US" sz="3200" dirty="0">
                <a:latin typeface="黑体" pitchFamily="2" charset="-122"/>
              </a:rPr>
              <a:t>其中，</a:t>
            </a:r>
            <a:r>
              <a:rPr lang="en-US" altLang="zh-CN" sz="3200" baseline="0" dirty="0">
                <a:latin typeface="黑体" pitchFamily="2" charset="-122"/>
              </a:rPr>
              <a:t>C</a:t>
            </a:r>
            <a:r>
              <a:rPr lang="zh-CN" altLang="en-US" sz="3200" baseline="0" dirty="0">
                <a:latin typeface="黑体" pitchFamily="2" charset="-122"/>
              </a:rPr>
              <a:t>和</a:t>
            </a:r>
            <a:r>
              <a:rPr lang="en-US" altLang="zh-CN" sz="3200" baseline="0" dirty="0">
                <a:latin typeface="黑体" pitchFamily="2" charset="-122"/>
              </a:rPr>
              <a:t>E</a:t>
            </a:r>
            <a:r>
              <a:rPr lang="zh-CN" altLang="en-US" sz="3200" dirty="0">
                <a:latin typeface="黑体" pitchFamily="2" charset="-122"/>
              </a:rPr>
              <a:t>是单行道。</a:t>
            </a:r>
            <a:endParaRPr lang="zh-CN" altLang="en-US" sz="3200" baseline="0" dirty="0">
              <a:latin typeface="黑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4079875"/>
            <a:ext cx="8458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solidFill>
                  <a:srgbClr val="006699"/>
                </a:solidFill>
                <a:latin typeface="黑体" pitchFamily="2" charset="-122"/>
              </a:rPr>
              <a:t>任务：</a:t>
            </a:r>
            <a:r>
              <a:rPr lang="zh-CN" altLang="en-US" sz="3200" baseline="0" dirty="0">
                <a:latin typeface="黑体" pitchFamily="2" charset="-122"/>
              </a:rPr>
              <a:t>将所有可能的行驶线路分组；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4808538"/>
            <a:ext cx="86868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要求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  <a:sym typeface="Wingdings" pitchFamily="2" charset="2"/>
              </a:rPr>
              <a:t>：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(1) </a:t>
            </a:r>
            <a:r>
              <a:rPr lang="zh-CN" altLang="en-US" sz="3200" baseline="0" dirty="0">
                <a:latin typeface="+mj-lt"/>
                <a:sym typeface="Wingdings" pitchFamily="2" charset="2"/>
              </a:rPr>
              <a:t>同一组内，行驶线路之间不能冲突；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  <a:sym typeface="Wingdings" pitchFamily="2" charset="2"/>
              </a:rPr>
              <a:t>           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(2) </a:t>
            </a:r>
            <a:r>
              <a:rPr lang="zh-CN" altLang="en-US" sz="3200" baseline="0" dirty="0">
                <a:latin typeface="+mj-lt"/>
                <a:sym typeface="Wingdings" pitchFamily="2" charset="2"/>
              </a:rPr>
              <a:t>组数尽量少；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2667000" y="2819400"/>
            <a:ext cx="2743200" cy="6540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3200" dirty="0"/>
              <a:t>分析</a:t>
            </a:r>
            <a:r>
              <a:rPr lang="en-US" altLang="zh-CN" sz="3200" dirty="0"/>
              <a:t>, </a:t>
            </a:r>
            <a:r>
              <a:rPr lang="zh-CN" altLang="en-US" sz="3200" dirty="0"/>
              <a:t>抽象</a:t>
            </a:r>
          </a:p>
        </p:txBody>
      </p:sp>
      <p:sp>
        <p:nvSpPr>
          <p:cNvPr id="12" name="下箭头 11"/>
          <p:cNvSpPr/>
          <p:nvPr/>
        </p:nvSpPr>
        <p:spPr bwMode="auto">
          <a:xfrm>
            <a:off x="3886200" y="2387400"/>
            <a:ext cx="228600" cy="432000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3886200" y="3530400"/>
            <a:ext cx="228600" cy="432000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1484313"/>
            <a:ext cx="2352675" cy="270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1.1.1 </a:t>
            </a:r>
            <a:r>
              <a:rPr lang="zh-CN" altLang="en-US" dirty="0">
                <a:ea typeface="黑体" pitchFamily="2" charset="-122"/>
              </a:rPr>
              <a:t>分析与抽象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" y="4267200"/>
            <a:ext cx="8839200" cy="22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(2)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 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所有线路间的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“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相容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”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、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“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冲突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”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关系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latin typeface="+mj-lt"/>
              </a:rPr>
              <a:t>      </a:t>
            </a:r>
            <a:r>
              <a:rPr lang="zh-CN" altLang="en-US" sz="3200" baseline="0" dirty="0">
                <a:latin typeface="+mj-lt"/>
              </a:rPr>
              <a:t>例：</a:t>
            </a:r>
            <a:r>
              <a:rPr lang="en-US" altLang="zh-CN" sz="3200" baseline="0" dirty="0">
                <a:latin typeface="+mj-lt"/>
              </a:rPr>
              <a:t>A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B </a:t>
            </a:r>
            <a:r>
              <a:rPr lang="zh-CN" altLang="en-US" sz="3200" baseline="0" dirty="0">
                <a:latin typeface="+mj-lt"/>
                <a:sym typeface="Wingdings" pitchFamily="2" charset="2"/>
              </a:rPr>
              <a:t>与 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ED</a:t>
            </a:r>
            <a:r>
              <a:rPr lang="zh-CN" altLang="en-US" sz="3200" baseline="0" dirty="0">
                <a:latin typeface="+mj-lt"/>
                <a:sym typeface="Wingdings" pitchFamily="2" charset="2"/>
              </a:rPr>
              <a:t>相容，</a:t>
            </a:r>
            <a:endParaRPr lang="en-US" altLang="zh-CN" sz="3200" baseline="0" dirty="0">
              <a:latin typeface="+mj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/>
              <a:t>             A</a:t>
            </a:r>
            <a:r>
              <a:rPr lang="en-US" altLang="zh-CN" sz="3200" dirty="0">
                <a:sym typeface="Wingdings" pitchFamily="2" charset="2"/>
              </a:rPr>
              <a:t>B</a:t>
            </a:r>
            <a:r>
              <a:rPr lang="zh-CN" altLang="en-US" sz="3200" dirty="0">
                <a:sym typeface="Wingdings" pitchFamily="2" charset="2"/>
              </a:rPr>
              <a:t> 与 </a:t>
            </a:r>
            <a:r>
              <a:rPr lang="en-US" altLang="zh-CN" sz="3200" dirty="0">
                <a:sym typeface="Wingdings" pitchFamily="2" charset="2"/>
              </a:rPr>
              <a:t>BC</a:t>
            </a:r>
            <a:r>
              <a:rPr lang="zh-CN" altLang="en-US" sz="3200" dirty="0">
                <a:sym typeface="Wingdings" pitchFamily="2" charset="2"/>
              </a:rPr>
              <a:t>互斥；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89038" y="1676400"/>
            <a:ext cx="60499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>
                <a:latin typeface="+mj-lt"/>
              </a:rPr>
              <a:t>A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B, AC, AD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baseline="0" dirty="0">
                <a:latin typeface="+mj-lt"/>
                <a:sym typeface="Wingdings" pitchFamily="2" charset="2"/>
              </a:rPr>
              <a:t>BA, BC, BD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baseline="0" dirty="0">
                <a:latin typeface="+mj-lt"/>
                <a:sym typeface="Wingdings" pitchFamily="2" charset="2"/>
              </a:rPr>
              <a:t>DA, DB, DC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baseline="0" dirty="0">
                <a:latin typeface="+mj-lt"/>
                <a:sym typeface="Wingdings" pitchFamily="2" charset="2"/>
              </a:rPr>
              <a:t>EA, EB, EC, ED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1066800"/>
            <a:ext cx="83058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baseline="0" dirty="0">
                <a:solidFill>
                  <a:srgbClr val="006699"/>
                </a:solidFill>
                <a:latin typeface="+mj-lt"/>
                <a:sym typeface="Wingdings" pitchFamily="2" charset="2"/>
              </a:rPr>
              <a:t>(1)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 所有可能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的行驶线路：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1485900"/>
            <a:ext cx="2352675" cy="270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1.1.1 </a:t>
            </a:r>
            <a:r>
              <a:rPr lang="zh-CN" altLang="en-US" dirty="0">
                <a:ea typeface="黑体" pitchFamily="2" charset="-122"/>
              </a:rPr>
              <a:t>分析与抽象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6699"/>
                </a:solidFill>
                <a:latin typeface="+mj-lt"/>
                <a:sym typeface="Wingdings" pitchFamily="2" charset="2"/>
              </a:rPr>
              <a:t>抽象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94372" y="5655129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4478486" y="5633358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ED</a:t>
            </a:r>
            <a:endParaRPr lang="zh-CN" altLang="en-US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268686" y="5655129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EB</a:t>
            </a:r>
            <a:endParaRPr lang="zh-CN" altLang="en-US" dirty="0"/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1125686" y="5655129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EA</a:t>
            </a:r>
            <a:endParaRPr lang="zh-CN" altLang="en-US" dirty="0"/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3394372" y="47625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DC</a:t>
            </a:r>
            <a:endParaRPr lang="zh-CN" altLang="en-US" dirty="0"/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2268686" y="47625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1125686" y="47625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DA</a:t>
            </a:r>
            <a:endParaRPr lang="zh-CN" altLang="en-US" dirty="0"/>
          </a:p>
        </p:txBody>
      </p:sp>
      <p:sp>
        <p:nvSpPr>
          <p:cNvPr id="66" name="Oval 33"/>
          <p:cNvSpPr>
            <a:spLocks noChangeArrowheads="1"/>
          </p:cNvSpPr>
          <p:nvPr/>
        </p:nvSpPr>
        <p:spPr bwMode="auto">
          <a:xfrm>
            <a:off x="3394372" y="37719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BD</a:t>
            </a:r>
            <a:endParaRPr lang="zh-CN" altLang="en-US" dirty="0"/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268686" y="37719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BC</a:t>
            </a:r>
            <a:endParaRPr lang="zh-CN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125686" y="37719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BA</a:t>
            </a:r>
            <a:endParaRPr lang="zh-CN" altLang="en-US" dirty="0"/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394372" y="27813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AD</a:t>
            </a:r>
            <a:endParaRPr lang="zh-CN" altLang="en-US" dirty="0"/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268686" y="27813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AC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1125686" y="27813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AB</a:t>
            </a:r>
            <a:endParaRPr lang="zh-CN" altLang="en-US" dirty="0"/>
          </a:p>
        </p:txBody>
      </p:sp>
      <p:cxnSp>
        <p:nvCxnSpPr>
          <p:cNvPr id="72" name="直接连接符 71"/>
          <p:cNvCxnSpPr>
            <a:stCxn id="67" idx="1"/>
            <a:endCxn id="71" idx="5"/>
          </p:cNvCxnSpPr>
          <p:nvPr/>
        </p:nvCxnSpPr>
        <p:spPr bwMode="auto">
          <a:xfrm rot="16200000" flipV="1">
            <a:off x="1711626" y="3204334"/>
            <a:ext cx="598035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66" idx="1"/>
            <a:endCxn id="71" idx="6"/>
          </p:cNvCxnSpPr>
          <p:nvPr/>
        </p:nvCxnSpPr>
        <p:spPr bwMode="auto">
          <a:xfrm rot="16200000" flipV="1">
            <a:off x="2222233" y="2589254"/>
            <a:ext cx="794317" cy="1733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任意多边形 77"/>
          <p:cNvSpPr/>
          <p:nvPr/>
        </p:nvSpPr>
        <p:spPr bwMode="auto">
          <a:xfrm>
            <a:off x="972148" y="3104297"/>
            <a:ext cx="177422" cy="2013045"/>
          </a:xfrm>
          <a:custGeom>
            <a:avLst/>
            <a:gdLst>
              <a:gd name="connsiteX0" fmla="*/ 138753 w 177422"/>
              <a:gd name="connsiteY0" fmla="*/ 0 h 2013045"/>
              <a:gd name="connsiteX1" fmla="*/ 2275 w 177422"/>
              <a:gd name="connsiteY1" fmla="*/ 1596788 h 2013045"/>
              <a:gd name="connsiteX2" fmla="*/ 152401 w 177422"/>
              <a:gd name="connsiteY2" fmla="*/ 1951630 h 2013045"/>
              <a:gd name="connsiteX3" fmla="*/ 152401 w 177422"/>
              <a:gd name="connsiteY3" fmla="*/ 1965278 h 20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2" h="2013045">
                <a:moveTo>
                  <a:pt x="138753" y="0"/>
                </a:moveTo>
                <a:cubicBezTo>
                  <a:pt x="69376" y="635758"/>
                  <a:pt x="0" y="1271516"/>
                  <a:pt x="2275" y="1596788"/>
                </a:cubicBezTo>
                <a:cubicBezTo>
                  <a:pt x="4550" y="1922060"/>
                  <a:pt x="127380" y="1890215"/>
                  <a:pt x="152401" y="1951630"/>
                </a:cubicBezTo>
                <a:cubicBezTo>
                  <a:pt x="177422" y="2013045"/>
                  <a:pt x="164911" y="1989161"/>
                  <a:pt x="152401" y="19652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任意多边形 79"/>
          <p:cNvSpPr/>
          <p:nvPr/>
        </p:nvSpPr>
        <p:spPr bwMode="auto">
          <a:xfrm>
            <a:off x="712841" y="3090649"/>
            <a:ext cx="411708" cy="2879678"/>
          </a:xfrm>
          <a:custGeom>
            <a:avLst/>
            <a:gdLst>
              <a:gd name="connsiteX0" fmla="*/ 398060 w 411708"/>
              <a:gd name="connsiteY0" fmla="*/ 0 h 2879678"/>
              <a:gd name="connsiteX1" fmla="*/ 2275 w 411708"/>
              <a:gd name="connsiteY1" fmla="*/ 2047164 h 2879678"/>
              <a:gd name="connsiteX2" fmla="*/ 411708 w 411708"/>
              <a:gd name="connsiteY2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08" h="2879678">
                <a:moveTo>
                  <a:pt x="398060" y="0"/>
                </a:moveTo>
                <a:cubicBezTo>
                  <a:pt x="199030" y="783609"/>
                  <a:pt x="0" y="1567218"/>
                  <a:pt x="2275" y="2047164"/>
                </a:cubicBezTo>
                <a:cubicBezTo>
                  <a:pt x="4550" y="2527110"/>
                  <a:pt x="208129" y="2703394"/>
                  <a:pt x="411708" y="28796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>
            <a:off x="2086716" y="2954171"/>
            <a:ext cx="225188" cy="2906974"/>
          </a:xfrm>
          <a:custGeom>
            <a:avLst/>
            <a:gdLst>
              <a:gd name="connsiteX0" fmla="*/ 184245 w 225188"/>
              <a:gd name="connsiteY0" fmla="*/ 40944 h 2906974"/>
              <a:gd name="connsiteX1" fmla="*/ 6824 w 225188"/>
              <a:gd name="connsiteY1" fmla="*/ 477672 h 2906974"/>
              <a:gd name="connsiteX2" fmla="*/ 225188 w 225188"/>
              <a:gd name="connsiteY2" fmla="*/ 2906974 h 2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" h="2906974">
                <a:moveTo>
                  <a:pt x="184245" y="40944"/>
                </a:moveTo>
                <a:cubicBezTo>
                  <a:pt x="92122" y="20472"/>
                  <a:pt x="0" y="0"/>
                  <a:pt x="6824" y="477672"/>
                </a:cubicBezTo>
                <a:cubicBezTo>
                  <a:pt x="13648" y="955344"/>
                  <a:pt x="119418" y="1931159"/>
                  <a:pt x="225188" y="2906974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3" name="直接连接符 82"/>
          <p:cNvCxnSpPr>
            <a:stCxn id="65" idx="7"/>
            <a:endCxn id="70" idx="2"/>
          </p:cNvCxnSpPr>
          <p:nvPr/>
        </p:nvCxnSpPr>
        <p:spPr bwMode="auto">
          <a:xfrm rot="5400000" flipH="1" flipV="1">
            <a:off x="1072280" y="3647398"/>
            <a:ext cx="1784917" cy="607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62" idx="7"/>
            <a:endCxn id="70" idx="3"/>
          </p:cNvCxnSpPr>
          <p:nvPr/>
        </p:nvCxnSpPr>
        <p:spPr bwMode="auto">
          <a:xfrm rot="5400000" flipH="1" flipV="1">
            <a:off x="770011" y="4145948"/>
            <a:ext cx="2481264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66" idx="0"/>
            <a:endCxn id="70" idx="6"/>
          </p:cNvCxnSpPr>
          <p:nvPr/>
        </p:nvCxnSpPr>
        <p:spPr bwMode="auto">
          <a:xfrm rot="16200000" flipV="1">
            <a:off x="2945208" y="3009278"/>
            <a:ext cx="713014" cy="812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任意多边形 92"/>
          <p:cNvSpPr/>
          <p:nvPr/>
        </p:nvSpPr>
        <p:spPr bwMode="auto">
          <a:xfrm>
            <a:off x="2857814" y="3049706"/>
            <a:ext cx="432180" cy="1869743"/>
          </a:xfrm>
          <a:custGeom>
            <a:avLst/>
            <a:gdLst>
              <a:gd name="connsiteX0" fmla="*/ 40944 w 432180"/>
              <a:gd name="connsiteY0" fmla="*/ 0 h 1869743"/>
              <a:gd name="connsiteX1" fmla="*/ 300251 w 432180"/>
              <a:gd name="connsiteY1" fmla="*/ 354842 h 1869743"/>
              <a:gd name="connsiteX2" fmla="*/ 382138 w 432180"/>
              <a:gd name="connsiteY2" fmla="*/ 805218 h 1869743"/>
              <a:gd name="connsiteX3" fmla="*/ 0 w 432180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80" h="1869743">
                <a:moveTo>
                  <a:pt x="40944" y="0"/>
                </a:moveTo>
                <a:cubicBezTo>
                  <a:pt x="142164" y="110319"/>
                  <a:pt x="243385" y="220639"/>
                  <a:pt x="300251" y="354842"/>
                </a:cubicBezTo>
                <a:cubicBezTo>
                  <a:pt x="357117" y="489045"/>
                  <a:pt x="432180" y="552735"/>
                  <a:pt x="382138" y="805218"/>
                </a:cubicBezTo>
                <a:cubicBezTo>
                  <a:pt x="332096" y="1057701"/>
                  <a:pt x="166048" y="1463722"/>
                  <a:pt x="0" y="1869743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4" name="任意多边形 93"/>
          <p:cNvSpPr/>
          <p:nvPr/>
        </p:nvSpPr>
        <p:spPr bwMode="auto">
          <a:xfrm>
            <a:off x="460357" y="2503796"/>
            <a:ext cx="3202675" cy="3562065"/>
          </a:xfrm>
          <a:custGeom>
            <a:avLst/>
            <a:gdLst>
              <a:gd name="connsiteX0" fmla="*/ 3202675 w 3202675"/>
              <a:gd name="connsiteY0" fmla="*/ 259307 h 3562065"/>
              <a:gd name="connsiteX1" fmla="*/ 2574878 w 3202675"/>
              <a:gd name="connsiteY1" fmla="*/ 40943 h 3562065"/>
              <a:gd name="connsiteX2" fmla="*/ 1401171 w 3202675"/>
              <a:gd name="connsiteY2" fmla="*/ 13647 h 3562065"/>
              <a:gd name="connsiteX3" fmla="*/ 473123 w 3202675"/>
              <a:gd name="connsiteY3" fmla="*/ 81886 h 3562065"/>
              <a:gd name="connsiteX4" fmla="*/ 145577 w 3202675"/>
              <a:gd name="connsiteY4" fmla="*/ 409432 h 3562065"/>
              <a:gd name="connsiteX5" fmla="*/ 77338 w 3202675"/>
              <a:gd name="connsiteY5" fmla="*/ 968991 h 3562065"/>
              <a:gd name="connsiteX6" fmla="*/ 104633 w 3202675"/>
              <a:gd name="connsiteY6" fmla="*/ 2988859 h 3562065"/>
              <a:gd name="connsiteX7" fmla="*/ 705135 w 3202675"/>
              <a:gd name="connsiteY7" fmla="*/ 3562065 h 3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675" h="3562065">
                <a:moveTo>
                  <a:pt x="3202675" y="259307"/>
                </a:moveTo>
                <a:cubicBezTo>
                  <a:pt x="3038902" y="170596"/>
                  <a:pt x="2875129" y="81886"/>
                  <a:pt x="2574878" y="40943"/>
                </a:cubicBezTo>
                <a:cubicBezTo>
                  <a:pt x="2274627" y="0"/>
                  <a:pt x="1751463" y="6823"/>
                  <a:pt x="1401171" y="13647"/>
                </a:cubicBezTo>
                <a:cubicBezTo>
                  <a:pt x="1050879" y="20471"/>
                  <a:pt x="682389" y="15922"/>
                  <a:pt x="473123" y="81886"/>
                </a:cubicBezTo>
                <a:cubicBezTo>
                  <a:pt x="263857" y="147850"/>
                  <a:pt x="211541" y="261581"/>
                  <a:pt x="145577" y="409432"/>
                </a:cubicBezTo>
                <a:cubicBezTo>
                  <a:pt x="79613" y="557283"/>
                  <a:pt x="84162" y="539087"/>
                  <a:pt x="77338" y="968991"/>
                </a:cubicBezTo>
                <a:cubicBezTo>
                  <a:pt x="70514" y="1398895"/>
                  <a:pt x="0" y="2556680"/>
                  <a:pt x="104633" y="2988859"/>
                </a:cubicBezTo>
                <a:cubicBezTo>
                  <a:pt x="209266" y="3421038"/>
                  <a:pt x="705135" y="3562065"/>
                  <a:pt x="705135" y="3562065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5" name="直接连接符 94"/>
          <p:cNvCxnSpPr>
            <a:stCxn id="61" idx="7"/>
            <a:endCxn id="69" idx="3"/>
          </p:cNvCxnSpPr>
          <p:nvPr/>
        </p:nvCxnSpPr>
        <p:spPr bwMode="auto">
          <a:xfrm rot="5400000" flipH="1" flipV="1">
            <a:off x="1904354" y="4154605"/>
            <a:ext cx="24812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任意多边形 98"/>
          <p:cNvSpPr/>
          <p:nvPr/>
        </p:nvSpPr>
        <p:spPr bwMode="auto">
          <a:xfrm>
            <a:off x="3990579" y="2981467"/>
            <a:ext cx="461748" cy="2893326"/>
          </a:xfrm>
          <a:custGeom>
            <a:avLst/>
            <a:gdLst>
              <a:gd name="connsiteX0" fmla="*/ 13647 w 461748"/>
              <a:gd name="connsiteY0" fmla="*/ 0 h 2893326"/>
              <a:gd name="connsiteX1" fmla="*/ 313898 w 461748"/>
              <a:gd name="connsiteY1" fmla="*/ 436729 h 2893326"/>
              <a:gd name="connsiteX2" fmla="*/ 409432 w 461748"/>
              <a:gd name="connsiteY2" fmla="*/ 1310185 h 2893326"/>
              <a:gd name="connsiteX3" fmla="*/ 0 w 461748"/>
              <a:gd name="connsiteY3" fmla="*/ 2893326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748" h="2893326">
                <a:moveTo>
                  <a:pt x="13647" y="0"/>
                </a:moveTo>
                <a:cubicBezTo>
                  <a:pt x="130790" y="109182"/>
                  <a:pt x="247934" y="218365"/>
                  <a:pt x="313898" y="436729"/>
                </a:cubicBezTo>
                <a:cubicBezTo>
                  <a:pt x="379862" y="655093"/>
                  <a:pt x="461748" y="900752"/>
                  <a:pt x="409432" y="1310185"/>
                </a:cubicBezTo>
                <a:cubicBezTo>
                  <a:pt x="357116" y="1719618"/>
                  <a:pt x="178558" y="2306472"/>
                  <a:pt x="0" y="289332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00" name="直接连接符 99"/>
          <p:cNvCxnSpPr>
            <a:stCxn id="64" idx="0"/>
            <a:endCxn id="67" idx="4"/>
          </p:cNvCxnSpPr>
          <p:nvPr/>
        </p:nvCxnSpPr>
        <p:spPr bwMode="auto">
          <a:xfrm rot="5400000" flipH="1" flipV="1">
            <a:off x="2364429" y="4544786"/>
            <a:ext cx="435429" cy="15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任意多边形 102"/>
          <p:cNvSpPr/>
          <p:nvPr/>
        </p:nvSpPr>
        <p:spPr bwMode="auto">
          <a:xfrm>
            <a:off x="2052596" y="4073288"/>
            <a:ext cx="232012" cy="1733266"/>
          </a:xfrm>
          <a:custGeom>
            <a:avLst/>
            <a:gdLst>
              <a:gd name="connsiteX0" fmla="*/ 218365 w 232012"/>
              <a:gd name="connsiteY0" fmla="*/ 0 h 1733266"/>
              <a:gd name="connsiteX1" fmla="*/ 27296 w 232012"/>
              <a:gd name="connsiteY1" fmla="*/ 573206 h 1733266"/>
              <a:gd name="connsiteX2" fmla="*/ 54591 w 232012"/>
              <a:gd name="connsiteY2" fmla="*/ 1351128 h 1733266"/>
              <a:gd name="connsiteX3" fmla="*/ 232012 w 232012"/>
              <a:gd name="connsiteY3" fmla="*/ 1733266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2" h="1733266">
                <a:moveTo>
                  <a:pt x="218365" y="0"/>
                </a:moveTo>
                <a:cubicBezTo>
                  <a:pt x="136478" y="174009"/>
                  <a:pt x="54592" y="348018"/>
                  <a:pt x="27296" y="573206"/>
                </a:cubicBezTo>
                <a:cubicBezTo>
                  <a:pt x="0" y="798394"/>
                  <a:pt x="20472" y="1157785"/>
                  <a:pt x="54591" y="1351128"/>
                </a:cubicBezTo>
                <a:cubicBezTo>
                  <a:pt x="88710" y="1544471"/>
                  <a:pt x="232012" y="1733266"/>
                  <a:pt x="232012" y="173326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04" name="直接连接符 103"/>
          <p:cNvCxnSpPr>
            <a:stCxn id="66" idx="2"/>
            <a:endCxn id="65" idx="6"/>
          </p:cNvCxnSpPr>
          <p:nvPr/>
        </p:nvCxnSpPr>
        <p:spPr bwMode="auto">
          <a:xfrm rot="10800000" flipV="1">
            <a:off x="1752600" y="4049486"/>
            <a:ext cx="1641772" cy="990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66" idx="3"/>
            <a:endCxn id="61" idx="6"/>
          </p:cNvCxnSpPr>
          <p:nvPr/>
        </p:nvCxnSpPr>
        <p:spPr bwMode="auto">
          <a:xfrm rot="5400000">
            <a:off x="2347418" y="4793951"/>
            <a:ext cx="1686947" cy="590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任意多边形 109"/>
          <p:cNvSpPr/>
          <p:nvPr/>
        </p:nvSpPr>
        <p:spPr bwMode="auto">
          <a:xfrm>
            <a:off x="3963283" y="4032345"/>
            <a:ext cx="170597" cy="1787856"/>
          </a:xfrm>
          <a:custGeom>
            <a:avLst/>
            <a:gdLst>
              <a:gd name="connsiteX0" fmla="*/ 40943 w 170597"/>
              <a:gd name="connsiteY0" fmla="*/ 0 h 1787856"/>
              <a:gd name="connsiteX1" fmla="*/ 150125 w 170597"/>
              <a:gd name="connsiteY1" fmla="*/ 382137 h 1787856"/>
              <a:gd name="connsiteX2" fmla="*/ 163773 w 170597"/>
              <a:gd name="connsiteY2" fmla="*/ 791570 h 1787856"/>
              <a:gd name="connsiteX3" fmla="*/ 109182 w 170597"/>
              <a:gd name="connsiteY3" fmla="*/ 1351128 h 1787856"/>
              <a:gd name="connsiteX4" fmla="*/ 0 w 170597"/>
              <a:gd name="connsiteY4" fmla="*/ 1787856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7" h="1787856">
                <a:moveTo>
                  <a:pt x="40943" y="0"/>
                </a:moveTo>
                <a:cubicBezTo>
                  <a:pt x="85298" y="125104"/>
                  <a:pt x="129653" y="250209"/>
                  <a:pt x="150125" y="382137"/>
                </a:cubicBezTo>
                <a:cubicBezTo>
                  <a:pt x="170597" y="514065"/>
                  <a:pt x="170597" y="630072"/>
                  <a:pt x="163773" y="791570"/>
                </a:cubicBezTo>
                <a:cubicBezTo>
                  <a:pt x="156949" y="953068"/>
                  <a:pt x="136477" y="1185080"/>
                  <a:pt x="109182" y="1351128"/>
                </a:cubicBezTo>
                <a:cubicBezTo>
                  <a:pt x="81887" y="1517176"/>
                  <a:pt x="40943" y="1652516"/>
                  <a:pt x="0" y="178785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1" name="直接连接符 110"/>
          <p:cNvCxnSpPr>
            <a:stCxn id="61" idx="2"/>
            <a:endCxn id="65" idx="5"/>
          </p:cNvCxnSpPr>
          <p:nvPr/>
        </p:nvCxnSpPr>
        <p:spPr bwMode="auto">
          <a:xfrm rot="10800000">
            <a:off x="1660792" y="5236369"/>
            <a:ext cx="607895" cy="6963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57" idx="2"/>
            <a:endCxn id="65" idx="6"/>
          </p:cNvCxnSpPr>
          <p:nvPr/>
        </p:nvCxnSpPr>
        <p:spPr bwMode="auto">
          <a:xfrm rot="10800000">
            <a:off x="1752600" y="5040087"/>
            <a:ext cx="1641772" cy="8926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57" idx="1"/>
            <a:endCxn id="64" idx="5"/>
          </p:cNvCxnSpPr>
          <p:nvPr/>
        </p:nvCxnSpPr>
        <p:spPr bwMode="auto">
          <a:xfrm rot="16200000" flipV="1">
            <a:off x="2894954" y="5145205"/>
            <a:ext cx="5000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3"/>
          <p:cNvSpPr>
            <a:spLocks noChangeArrowheads="1"/>
          </p:cNvSpPr>
          <p:nvPr/>
        </p:nvSpPr>
        <p:spPr bwMode="auto">
          <a:xfrm>
            <a:off x="304800" y="15240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           </a:t>
            </a:r>
            <a:r>
              <a:rPr lang="en-US" altLang="zh-CN" sz="3200" dirty="0"/>
              <a:t>(2) </a:t>
            </a:r>
            <a:r>
              <a:rPr lang="zh-CN" altLang="en-US" sz="3200" dirty="0"/>
              <a:t>线路</a:t>
            </a:r>
            <a:r>
              <a:rPr lang="en-US" altLang="zh-CN" sz="3200" dirty="0"/>
              <a:t> “</a:t>
            </a:r>
            <a:r>
              <a:rPr lang="zh-CN" altLang="en-US" sz="3200" dirty="0"/>
              <a:t>冲突</a:t>
            </a:r>
            <a:r>
              <a:rPr lang="en-US" altLang="zh-CN" sz="3200" dirty="0"/>
              <a:t>”</a:t>
            </a:r>
            <a:r>
              <a:rPr lang="zh-CN" altLang="en-US" sz="3200" dirty="0"/>
              <a:t> ：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181600" y="4377863"/>
            <a:ext cx="3962400" cy="17943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FFC000"/>
                </a:solidFill>
                <a:sym typeface="Wingdings" pitchFamily="2" charset="2"/>
              </a:rPr>
              <a:t> </a:t>
            </a:r>
            <a:r>
              <a:rPr lang="zh-CN" altLang="en-US" sz="3200" dirty="0">
                <a:solidFill>
                  <a:srgbClr val="FFC000"/>
                </a:solidFill>
                <a:sym typeface="Wingdings" pitchFamily="2" charset="2"/>
              </a:rPr>
              <a:t>结点</a:t>
            </a:r>
            <a:r>
              <a:rPr lang="zh-CN" altLang="en-US" sz="3200" dirty="0">
                <a:solidFill>
                  <a:srgbClr val="FFC000"/>
                </a:solidFill>
              </a:rPr>
              <a:t>分组问题</a:t>
            </a:r>
            <a:endParaRPr lang="en-US" altLang="zh-CN" sz="3200" dirty="0">
              <a:solidFill>
                <a:srgbClr val="FFC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要求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  <a:r>
              <a:rPr lang="zh-CN" altLang="en-US" sz="3200" dirty="0">
                <a:solidFill>
                  <a:schemeClr val="bg1"/>
                </a:solidFill>
              </a:rPr>
              <a:t>有边相连的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结点不能在同一组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828800" y="91440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>
                <a:latin typeface="+mj-lt"/>
                <a:sym typeface="Wingdings" pitchFamily="2" charset="2"/>
              </a:rPr>
              <a:t>(1)</a:t>
            </a:r>
            <a:r>
              <a:rPr lang="zh-CN" altLang="en-US" sz="3200" baseline="0" dirty="0">
                <a:latin typeface="+mj-lt"/>
              </a:rPr>
              <a:t> </a:t>
            </a:r>
            <a:r>
              <a:rPr lang="en-US" altLang="zh-CN" sz="3200" baseline="0" dirty="0">
                <a:latin typeface="+mj-lt"/>
              </a:rPr>
              <a:t>1</a:t>
            </a:r>
            <a:r>
              <a:rPr lang="zh-CN" altLang="en-US" sz="3200" baseline="0" dirty="0">
                <a:latin typeface="+mj-lt"/>
              </a:rPr>
              <a:t>条行驶线路：</a:t>
            </a:r>
            <a:endParaRPr lang="en-US" altLang="zh-CN" sz="3200" baseline="0" dirty="0">
              <a:latin typeface="+mj-lt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rot="5400000" flipH="1" flipV="1">
            <a:off x="6819900" y="2781300"/>
            <a:ext cx="1676400" cy="228600"/>
          </a:xfrm>
          <a:prstGeom prst="straightConnector1">
            <a:avLst/>
          </a:prstGeom>
          <a:solidFill>
            <a:srgbClr val="B9FFB9"/>
          </a:solidFill>
          <a:ln w="63500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105400" y="9144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200" baseline="0" dirty="0">
                <a:solidFill>
                  <a:srgbClr val="008A00"/>
                </a:solidFill>
                <a:latin typeface="+mj-lt"/>
              </a:rPr>
              <a:t>个结点；</a:t>
            </a:r>
            <a:endParaRPr lang="en-US" altLang="zh-CN" sz="3200" baseline="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5105400" y="15240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zh-CN" altLang="en-US" sz="3200" dirty="0">
                <a:solidFill>
                  <a:srgbClr val="008A00"/>
                </a:solidFill>
              </a:rPr>
              <a:t>有边相连；</a:t>
            </a:r>
            <a:endParaRPr lang="en-US" altLang="zh-CN" sz="3200" baseline="0" dirty="0">
              <a:solidFill>
                <a:srgbClr val="008A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 animBg="1"/>
      <p:bldP spid="80" grpId="0" animBg="1"/>
      <p:bldP spid="82" grpId="0" animBg="1"/>
      <p:bldP spid="93" grpId="0" animBg="1"/>
      <p:bldP spid="94" grpId="0" animBg="1"/>
      <p:bldP spid="99" grpId="0" animBg="1"/>
      <p:bldP spid="103" grpId="0" animBg="1"/>
      <p:bldP spid="110" grpId="0" animBg="1"/>
      <p:bldP spid="125" grpId="0" animBg="1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1.1.2 </a:t>
            </a:r>
            <a:r>
              <a:rPr lang="zh-CN" altLang="en-US" dirty="0">
                <a:ea typeface="黑体" pitchFamily="2" charset="-122"/>
              </a:rPr>
              <a:t>程序设计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算法选择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7429815" y="42181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513929" y="4196362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ED</a:t>
            </a:r>
            <a:endParaRPr lang="zh-CN" altLang="en-US" dirty="0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6304129" y="42181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EB</a:t>
            </a:r>
            <a:endParaRPr lang="zh-CN" altLang="en-US" dirty="0"/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5161129" y="42181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EA</a:t>
            </a:r>
            <a:endParaRPr lang="zh-CN" altLang="en-US" dirty="0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7429815" y="33255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DC</a:t>
            </a:r>
            <a:endParaRPr lang="zh-CN" altLang="en-US" dirty="0"/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304129" y="33255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5161129" y="33255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DA</a:t>
            </a:r>
            <a:endParaRPr lang="zh-CN" altLang="en-US" dirty="0"/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7429815" y="23349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BD</a:t>
            </a:r>
            <a:endParaRPr lang="zh-CN" altLang="en-US" dirty="0"/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6304129" y="23349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BC</a:t>
            </a:r>
            <a:endParaRPr lang="zh-CN" altLang="en-US" dirty="0"/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5161129" y="23349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BA</a:t>
            </a:r>
            <a:endParaRPr lang="zh-CN" altLang="en-US" dirty="0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429815" y="1344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AD</a:t>
            </a:r>
            <a:endParaRPr lang="zh-CN" altLang="en-US" dirty="0"/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6304129" y="1344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5161129" y="1344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AB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9" idx="1"/>
            <a:endCxn id="53" idx="5"/>
          </p:cNvCxnSpPr>
          <p:nvPr/>
        </p:nvCxnSpPr>
        <p:spPr bwMode="auto">
          <a:xfrm rot="16200000" flipV="1">
            <a:off x="5747069" y="1767338"/>
            <a:ext cx="598035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8" idx="1"/>
            <a:endCxn id="53" idx="6"/>
          </p:cNvCxnSpPr>
          <p:nvPr/>
        </p:nvCxnSpPr>
        <p:spPr bwMode="auto">
          <a:xfrm rot="16200000" flipV="1">
            <a:off x="6257676" y="1152258"/>
            <a:ext cx="794317" cy="1733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任意多边形 55"/>
          <p:cNvSpPr/>
          <p:nvPr/>
        </p:nvSpPr>
        <p:spPr bwMode="auto">
          <a:xfrm>
            <a:off x="5007591" y="1667301"/>
            <a:ext cx="177422" cy="2013045"/>
          </a:xfrm>
          <a:custGeom>
            <a:avLst/>
            <a:gdLst>
              <a:gd name="connsiteX0" fmla="*/ 138753 w 177422"/>
              <a:gd name="connsiteY0" fmla="*/ 0 h 2013045"/>
              <a:gd name="connsiteX1" fmla="*/ 2275 w 177422"/>
              <a:gd name="connsiteY1" fmla="*/ 1596788 h 2013045"/>
              <a:gd name="connsiteX2" fmla="*/ 152401 w 177422"/>
              <a:gd name="connsiteY2" fmla="*/ 1951630 h 2013045"/>
              <a:gd name="connsiteX3" fmla="*/ 152401 w 177422"/>
              <a:gd name="connsiteY3" fmla="*/ 1965278 h 20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2" h="2013045">
                <a:moveTo>
                  <a:pt x="138753" y="0"/>
                </a:moveTo>
                <a:cubicBezTo>
                  <a:pt x="69376" y="635758"/>
                  <a:pt x="0" y="1271516"/>
                  <a:pt x="2275" y="1596788"/>
                </a:cubicBezTo>
                <a:cubicBezTo>
                  <a:pt x="4550" y="1922060"/>
                  <a:pt x="127380" y="1890215"/>
                  <a:pt x="152401" y="1951630"/>
                </a:cubicBezTo>
                <a:cubicBezTo>
                  <a:pt x="177422" y="2013045"/>
                  <a:pt x="164911" y="1989161"/>
                  <a:pt x="152401" y="19652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任意多边形 58"/>
          <p:cNvSpPr/>
          <p:nvPr/>
        </p:nvSpPr>
        <p:spPr bwMode="auto">
          <a:xfrm>
            <a:off x="4748284" y="1653653"/>
            <a:ext cx="411708" cy="2879678"/>
          </a:xfrm>
          <a:custGeom>
            <a:avLst/>
            <a:gdLst>
              <a:gd name="connsiteX0" fmla="*/ 398060 w 411708"/>
              <a:gd name="connsiteY0" fmla="*/ 0 h 2879678"/>
              <a:gd name="connsiteX1" fmla="*/ 2275 w 411708"/>
              <a:gd name="connsiteY1" fmla="*/ 2047164 h 2879678"/>
              <a:gd name="connsiteX2" fmla="*/ 411708 w 411708"/>
              <a:gd name="connsiteY2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08" h="2879678">
                <a:moveTo>
                  <a:pt x="398060" y="0"/>
                </a:moveTo>
                <a:cubicBezTo>
                  <a:pt x="199030" y="783609"/>
                  <a:pt x="0" y="1567218"/>
                  <a:pt x="2275" y="2047164"/>
                </a:cubicBezTo>
                <a:cubicBezTo>
                  <a:pt x="4550" y="2527110"/>
                  <a:pt x="208129" y="2703394"/>
                  <a:pt x="411708" y="28796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任意多边形 59"/>
          <p:cNvSpPr/>
          <p:nvPr/>
        </p:nvSpPr>
        <p:spPr bwMode="auto">
          <a:xfrm>
            <a:off x="6122159" y="1517175"/>
            <a:ext cx="225188" cy="2906974"/>
          </a:xfrm>
          <a:custGeom>
            <a:avLst/>
            <a:gdLst>
              <a:gd name="connsiteX0" fmla="*/ 184245 w 225188"/>
              <a:gd name="connsiteY0" fmla="*/ 40944 h 2906974"/>
              <a:gd name="connsiteX1" fmla="*/ 6824 w 225188"/>
              <a:gd name="connsiteY1" fmla="*/ 477672 h 2906974"/>
              <a:gd name="connsiteX2" fmla="*/ 225188 w 225188"/>
              <a:gd name="connsiteY2" fmla="*/ 2906974 h 2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" h="2906974">
                <a:moveTo>
                  <a:pt x="184245" y="40944"/>
                </a:moveTo>
                <a:cubicBezTo>
                  <a:pt x="92122" y="20472"/>
                  <a:pt x="0" y="0"/>
                  <a:pt x="6824" y="477672"/>
                </a:cubicBezTo>
                <a:cubicBezTo>
                  <a:pt x="13648" y="955344"/>
                  <a:pt x="119418" y="1931159"/>
                  <a:pt x="225188" y="2906974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3" name="直接连接符 72"/>
          <p:cNvCxnSpPr>
            <a:stCxn id="47" idx="7"/>
            <a:endCxn id="52" idx="2"/>
          </p:cNvCxnSpPr>
          <p:nvPr/>
        </p:nvCxnSpPr>
        <p:spPr bwMode="auto">
          <a:xfrm rot="5400000" flipH="1" flipV="1">
            <a:off x="5107723" y="2210402"/>
            <a:ext cx="1784917" cy="607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44" idx="7"/>
            <a:endCxn id="52" idx="3"/>
          </p:cNvCxnSpPr>
          <p:nvPr/>
        </p:nvCxnSpPr>
        <p:spPr bwMode="auto">
          <a:xfrm rot="5400000" flipH="1" flipV="1">
            <a:off x="4805454" y="2708952"/>
            <a:ext cx="2481264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48" idx="0"/>
            <a:endCxn id="52" idx="6"/>
          </p:cNvCxnSpPr>
          <p:nvPr/>
        </p:nvCxnSpPr>
        <p:spPr bwMode="auto">
          <a:xfrm rot="16200000" flipV="1">
            <a:off x="6980651" y="1572282"/>
            <a:ext cx="713014" cy="812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任意多边形 76"/>
          <p:cNvSpPr/>
          <p:nvPr/>
        </p:nvSpPr>
        <p:spPr bwMode="auto">
          <a:xfrm>
            <a:off x="6893257" y="1612710"/>
            <a:ext cx="432180" cy="1869743"/>
          </a:xfrm>
          <a:custGeom>
            <a:avLst/>
            <a:gdLst>
              <a:gd name="connsiteX0" fmla="*/ 40944 w 432180"/>
              <a:gd name="connsiteY0" fmla="*/ 0 h 1869743"/>
              <a:gd name="connsiteX1" fmla="*/ 300251 w 432180"/>
              <a:gd name="connsiteY1" fmla="*/ 354842 h 1869743"/>
              <a:gd name="connsiteX2" fmla="*/ 382138 w 432180"/>
              <a:gd name="connsiteY2" fmla="*/ 805218 h 1869743"/>
              <a:gd name="connsiteX3" fmla="*/ 0 w 432180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80" h="1869743">
                <a:moveTo>
                  <a:pt x="40944" y="0"/>
                </a:moveTo>
                <a:cubicBezTo>
                  <a:pt x="142164" y="110319"/>
                  <a:pt x="243385" y="220639"/>
                  <a:pt x="300251" y="354842"/>
                </a:cubicBezTo>
                <a:cubicBezTo>
                  <a:pt x="357117" y="489045"/>
                  <a:pt x="432180" y="552735"/>
                  <a:pt x="382138" y="805218"/>
                </a:cubicBezTo>
                <a:cubicBezTo>
                  <a:pt x="332096" y="1057701"/>
                  <a:pt x="166048" y="1463722"/>
                  <a:pt x="0" y="1869743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9" name="任意多边形 78"/>
          <p:cNvSpPr/>
          <p:nvPr/>
        </p:nvSpPr>
        <p:spPr bwMode="auto">
          <a:xfrm>
            <a:off x="4495800" y="1066800"/>
            <a:ext cx="3202675" cy="3562065"/>
          </a:xfrm>
          <a:custGeom>
            <a:avLst/>
            <a:gdLst>
              <a:gd name="connsiteX0" fmla="*/ 3202675 w 3202675"/>
              <a:gd name="connsiteY0" fmla="*/ 259307 h 3562065"/>
              <a:gd name="connsiteX1" fmla="*/ 2574878 w 3202675"/>
              <a:gd name="connsiteY1" fmla="*/ 40943 h 3562065"/>
              <a:gd name="connsiteX2" fmla="*/ 1401171 w 3202675"/>
              <a:gd name="connsiteY2" fmla="*/ 13647 h 3562065"/>
              <a:gd name="connsiteX3" fmla="*/ 473123 w 3202675"/>
              <a:gd name="connsiteY3" fmla="*/ 81886 h 3562065"/>
              <a:gd name="connsiteX4" fmla="*/ 145577 w 3202675"/>
              <a:gd name="connsiteY4" fmla="*/ 409432 h 3562065"/>
              <a:gd name="connsiteX5" fmla="*/ 77338 w 3202675"/>
              <a:gd name="connsiteY5" fmla="*/ 968991 h 3562065"/>
              <a:gd name="connsiteX6" fmla="*/ 104633 w 3202675"/>
              <a:gd name="connsiteY6" fmla="*/ 2988859 h 3562065"/>
              <a:gd name="connsiteX7" fmla="*/ 705135 w 3202675"/>
              <a:gd name="connsiteY7" fmla="*/ 3562065 h 3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675" h="3562065">
                <a:moveTo>
                  <a:pt x="3202675" y="259307"/>
                </a:moveTo>
                <a:cubicBezTo>
                  <a:pt x="3038902" y="170596"/>
                  <a:pt x="2875129" y="81886"/>
                  <a:pt x="2574878" y="40943"/>
                </a:cubicBezTo>
                <a:cubicBezTo>
                  <a:pt x="2274627" y="0"/>
                  <a:pt x="1751463" y="6823"/>
                  <a:pt x="1401171" y="13647"/>
                </a:cubicBezTo>
                <a:cubicBezTo>
                  <a:pt x="1050879" y="20471"/>
                  <a:pt x="682389" y="15922"/>
                  <a:pt x="473123" y="81886"/>
                </a:cubicBezTo>
                <a:cubicBezTo>
                  <a:pt x="263857" y="147850"/>
                  <a:pt x="211541" y="261581"/>
                  <a:pt x="145577" y="409432"/>
                </a:cubicBezTo>
                <a:cubicBezTo>
                  <a:pt x="79613" y="557283"/>
                  <a:pt x="84162" y="539087"/>
                  <a:pt x="77338" y="968991"/>
                </a:cubicBezTo>
                <a:cubicBezTo>
                  <a:pt x="70514" y="1398895"/>
                  <a:pt x="0" y="2556680"/>
                  <a:pt x="104633" y="2988859"/>
                </a:cubicBezTo>
                <a:cubicBezTo>
                  <a:pt x="209266" y="3421038"/>
                  <a:pt x="705135" y="3562065"/>
                  <a:pt x="705135" y="3562065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1" name="直接连接符 80"/>
          <p:cNvCxnSpPr>
            <a:stCxn id="43" idx="7"/>
            <a:endCxn id="51" idx="3"/>
          </p:cNvCxnSpPr>
          <p:nvPr/>
        </p:nvCxnSpPr>
        <p:spPr bwMode="auto">
          <a:xfrm rot="5400000" flipH="1" flipV="1">
            <a:off x="5939797" y="2717609"/>
            <a:ext cx="24812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任意多边形 83"/>
          <p:cNvSpPr/>
          <p:nvPr/>
        </p:nvSpPr>
        <p:spPr bwMode="auto">
          <a:xfrm>
            <a:off x="8026022" y="1544471"/>
            <a:ext cx="461748" cy="2893326"/>
          </a:xfrm>
          <a:custGeom>
            <a:avLst/>
            <a:gdLst>
              <a:gd name="connsiteX0" fmla="*/ 13647 w 461748"/>
              <a:gd name="connsiteY0" fmla="*/ 0 h 2893326"/>
              <a:gd name="connsiteX1" fmla="*/ 313898 w 461748"/>
              <a:gd name="connsiteY1" fmla="*/ 436729 h 2893326"/>
              <a:gd name="connsiteX2" fmla="*/ 409432 w 461748"/>
              <a:gd name="connsiteY2" fmla="*/ 1310185 h 2893326"/>
              <a:gd name="connsiteX3" fmla="*/ 0 w 461748"/>
              <a:gd name="connsiteY3" fmla="*/ 2893326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748" h="2893326">
                <a:moveTo>
                  <a:pt x="13647" y="0"/>
                </a:moveTo>
                <a:cubicBezTo>
                  <a:pt x="130790" y="109182"/>
                  <a:pt x="247934" y="218365"/>
                  <a:pt x="313898" y="436729"/>
                </a:cubicBezTo>
                <a:cubicBezTo>
                  <a:pt x="379862" y="655093"/>
                  <a:pt x="461748" y="900752"/>
                  <a:pt x="409432" y="1310185"/>
                </a:cubicBezTo>
                <a:cubicBezTo>
                  <a:pt x="357116" y="1719618"/>
                  <a:pt x="178558" y="2306472"/>
                  <a:pt x="0" y="289332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连接符 84"/>
          <p:cNvCxnSpPr>
            <a:stCxn id="46" idx="0"/>
            <a:endCxn id="49" idx="4"/>
          </p:cNvCxnSpPr>
          <p:nvPr/>
        </p:nvCxnSpPr>
        <p:spPr bwMode="auto">
          <a:xfrm rot="5400000" flipH="1" flipV="1">
            <a:off x="6399872" y="3107790"/>
            <a:ext cx="435429" cy="15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任意多边形 86"/>
          <p:cNvSpPr/>
          <p:nvPr/>
        </p:nvSpPr>
        <p:spPr bwMode="auto">
          <a:xfrm>
            <a:off x="6088039" y="2636292"/>
            <a:ext cx="232012" cy="1733266"/>
          </a:xfrm>
          <a:custGeom>
            <a:avLst/>
            <a:gdLst>
              <a:gd name="connsiteX0" fmla="*/ 218365 w 232012"/>
              <a:gd name="connsiteY0" fmla="*/ 0 h 1733266"/>
              <a:gd name="connsiteX1" fmla="*/ 27296 w 232012"/>
              <a:gd name="connsiteY1" fmla="*/ 573206 h 1733266"/>
              <a:gd name="connsiteX2" fmla="*/ 54591 w 232012"/>
              <a:gd name="connsiteY2" fmla="*/ 1351128 h 1733266"/>
              <a:gd name="connsiteX3" fmla="*/ 232012 w 232012"/>
              <a:gd name="connsiteY3" fmla="*/ 1733266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2" h="1733266">
                <a:moveTo>
                  <a:pt x="218365" y="0"/>
                </a:moveTo>
                <a:cubicBezTo>
                  <a:pt x="136478" y="174009"/>
                  <a:pt x="54592" y="348018"/>
                  <a:pt x="27296" y="573206"/>
                </a:cubicBezTo>
                <a:cubicBezTo>
                  <a:pt x="0" y="798394"/>
                  <a:pt x="20472" y="1157785"/>
                  <a:pt x="54591" y="1351128"/>
                </a:cubicBezTo>
                <a:cubicBezTo>
                  <a:pt x="88710" y="1544471"/>
                  <a:pt x="232012" y="1733266"/>
                  <a:pt x="232012" y="173326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连接符 87"/>
          <p:cNvCxnSpPr>
            <a:stCxn id="48" idx="2"/>
            <a:endCxn id="47" idx="6"/>
          </p:cNvCxnSpPr>
          <p:nvPr/>
        </p:nvCxnSpPr>
        <p:spPr bwMode="auto">
          <a:xfrm rot="10800000" flipV="1">
            <a:off x="5788043" y="2612490"/>
            <a:ext cx="1641772" cy="990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48" idx="3"/>
            <a:endCxn id="43" idx="6"/>
          </p:cNvCxnSpPr>
          <p:nvPr/>
        </p:nvCxnSpPr>
        <p:spPr bwMode="auto">
          <a:xfrm rot="5400000">
            <a:off x="6382861" y="3356955"/>
            <a:ext cx="1686947" cy="590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任意多边形 90"/>
          <p:cNvSpPr/>
          <p:nvPr/>
        </p:nvSpPr>
        <p:spPr bwMode="auto">
          <a:xfrm>
            <a:off x="7998726" y="2595349"/>
            <a:ext cx="170597" cy="1787856"/>
          </a:xfrm>
          <a:custGeom>
            <a:avLst/>
            <a:gdLst>
              <a:gd name="connsiteX0" fmla="*/ 40943 w 170597"/>
              <a:gd name="connsiteY0" fmla="*/ 0 h 1787856"/>
              <a:gd name="connsiteX1" fmla="*/ 150125 w 170597"/>
              <a:gd name="connsiteY1" fmla="*/ 382137 h 1787856"/>
              <a:gd name="connsiteX2" fmla="*/ 163773 w 170597"/>
              <a:gd name="connsiteY2" fmla="*/ 791570 h 1787856"/>
              <a:gd name="connsiteX3" fmla="*/ 109182 w 170597"/>
              <a:gd name="connsiteY3" fmla="*/ 1351128 h 1787856"/>
              <a:gd name="connsiteX4" fmla="*/ 0 w 170597"/>
              <a:gd name="connsiteY4" fmla="*/ 1787856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7" h="1787856">
                <a:moveTo>
                  <a:pt x="40943" y="0"/>
                </a:moveTo>
                <a:cubicBezTo>
                  <a:pt x="85298" y="125104"/>
                  <a:pt x="129653" y="250209"/>
                  <a:pt x="150125" y="382137"/>
                </a:cubicBezTo>
                <a:cubicBezTo>
                  <a:pt x="170597" y="514065"/>
                  <a:pt x="170597" y="630072"/>
                  <a:pt x="163773" y="791570"/>
                </a:cubicBezTo>
                <a:cubicBezTo>
                  <a:pt x="156949" y="953068"/>
                  <a:pt x="136477" y="1185080"/>
                  <a:pt x="109182" y="1351128"/>
                </a:cubicBezTo>
                <a:cubicBezTo>
                  <a:pt x="81887" y="1517176"/>
                  <a:pt x="40943" y="1652516"/>
                  <a:pt x="0" y="178785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2" name="直接连接符 91"/>
          <p:cNvCxnSpPr>
            <a:stCxn id="43" idx="2"/>
            <a:endCxn id="47" idx="5"/>
          </p:cNvCxnSpPr>
          <p:nvPr/>
        </p:nvCxnSpPr>
        <p:spPr bwMode="auto">
          <a:xfrm rot="10800000">
            <a:off x="5696235" y="3799373"/>
            <a:ext cx="607895" cy="6963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41" idx="2"/>
            <a:endCxn id="47" idx="6"/>
          </p:cNvCxnSpPr>
          <p:nvPr/>
        </p:nvCxnSpPr>
        <p:spPr bwMode="auto">
          <a:xfrm rot="10800000">
            <a:off x="5788043" y="3603091"/>
            <a:ext cx="1641772" cy="8926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41" idx="1"/>
            <a:endCxn id="46" idx="5"/>
          </p:cNvCxnSpPr>
          <p:nvPr/>
        </p:nvCxnSpPr>
        <p:spPr bwMode="auto">
          <a:xfrm rot="16200000" flipV="1">
            <a:off x="6930397" y="3708209"/>
            <a:ext cx="5000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304800" y="15240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>
                <a:latin typeface="+mj-lt"/>
              </a:rPr>
              <a:t>--</a:t>
            </a: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穷举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分组可能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法：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01" name="Rectangle 3"/>
          <p:cNvSpPr>
            <a:spLocks noChangeArrowheads="1"/>
          </p:cNvSpPr>
          <p:nvPr/>
        </p:nvSpPr>
        <p:spPr bwMode="auto">
          <a:xfrm>
            <a:off x="228600" y="2286000"/>
            <a:ext cx="41910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1) </a:t>
            </a:r>
            <a:r>
              <a:rPr lang="zh-CN" altLang="en-US" sz="3200" dirty="0">
                <a:latin typeface="+mj-lt"/>
              </a:rPr>
              <a:t>只分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组可否？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05" name="Rectangle 3"/>
          <p:cNvSpPr>
            <a:spLocks noChangeArrowheads="1"/>
          </p:cNvSpPr>
          <p:nvPr/>
        </p:nvSpPr>
        <p:spPr bwMode="auto">
          <a:xfrm>
            <a:off x="228600" y="3048000"/>
            <a:ext cx="4191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2) </a:t>
            </a:r>
            <a:r>
              <a:rPr lang="zh-CN" altLang="en-US" sz="3200" dirty="0">
                <a:latin typeface="+mj-lt"/>
              </a:rPr>
              <a:t>分</a:t>
            </a:r>
            <a:r>
              <a:rPr lang="en-US" altLang="zh-CN" sz="3200" dirty="0">
                <a:latin typeface="+mj-lt"/>
              </a:rPr>
              <a:t>2</a:t>
            </a:r>
            <a:r>
              <a:rPr lang="zh-CN" altLang="en-US" sz="3200" dirty="0">
                <a:latin typeface="+mj-lt"/>
              </a:rPr>
              <a:t>组？</a:t>
            </a:r>
            <a:endParaRPr lang="en-US" altLang="zh-CN" sz="3200" dirty="0">
              <a:latin typeface="+mj-lt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 (1, n-1), (2, n-2), </a:t>
            </a:r>
            <a:r>
              <a:rPr lang="en-US" altLang="zh-CN" sz="3200" b="1" dirty="0">
                <a:latin typeface="+mj-lt"/>
              </a:rPr>
              <a:t>…</a:t>
            </a:r>
            <a:endParaRPr lang="en-US" altLang="zh-CN" sz="3200" b="1" baseline="0" dirty="0">
              <a:latin typeface="+mj-lt"/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228600" y="4419600"/>
            <a:ext cx="4191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3) </a:t>
            </a:r>
            <a:r>
              <a:rPr lang="zh-CN" altLang="en-US" sz="3200" dirty="0">
                <a:latin typeface="+mj-lt"/>
              </a:rPr>
              <a:t>分</a:t>
            </a:r>
            <a:r>
              <a:rPr lang="en-US" altLang="zh-CN" sz="3200" dirty="0">
                <a:latin typeface="+mj-lt"/>
              </a:rPr>
              <a:t>3</a:t>
            </a:r>
            <a:r>
              <a:rPr lang="zh-CN" altLang="en-US" sz="3200" dirty="0">
                <a:latin typeface="+mj-lt"/>
              </a:rPr>
              <a:t>组？</a:t>
            </a:r>
            <a:endParaRPr lang="en-US" altLang="zh-CN" sz="3200" dirty="0">
              <a:latin typeface="+mj-lt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 </a:t>
            </a:r>
            <a:r>
              <a:rPr lang="en-US" altLang="zh-CN" sz="3200" b="1" dirty="0">
                <a:latin typeface="+mj-lt"/>
              </a:rPr>
              <a:t>… …</a:t>
            </a: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228600" y="5562600"/>
            <a:ext cx="4191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latin typeface="+mj-lt"/>
                <a:sym typeface="Wingdings" pitchFamily="2" charset="2"/>
              </a:rPr>
              <a:t>直到</a:t>
            </a:r>
            <a:r>
              <a:rPr lang="en-US" altLang="zh-CN" sz="3200" dirty="0">
                <a:latin typeface="+mj-lt"/>
                <a:sym typeface="Wingdings" pitchFamily="2" charset="2"/>
              </a:rPr>
              <a:t>k</a:t>
            </a:r>
            <a:r>
              <a:rPr lang="zh-CN" altLang="en-US" sz="3200" dirty="0">
                <a:latin typeface="+mj-lt"/>
                <a:sym typeface="Wingdings" pitchFamily="2" charset="2"/>
              </a:rPr>
              <a:t>组，满足条件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09" name="AutoShape 14"/>
          <p:cNvSpPr>
            <a:spLocks noChangeArrowheads="1"/>
          </p:cNvSpPr>
          <p:nvPr/>
        </p:nvSpPr>
        <p:spPr bwMode="auto">
          <a:xfrm>
            <a:off x="4149725" y="4876800"/>
            <a:ext cx="5832475" cy="1676400"/>
          </a:xfrm>
          <a:prstGeom prst="star8">
            <a:avLst>
              <a:gd name="adj" fmla="val 38250"/>
            </a:avLst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zh-CN" altLang="en-US" sz="3200" dirty="0">
                <a:solidFill>
                  <a:srgbClr val="008A00"/>
                </a:solidFill>
              </a:rPr>
              <a:t> 得到最优解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3200" dirty="0">
                <a:solidFill>
                  <a:srgbClr val="C00000"/>
                </a:solidFill>
              </a:rPr>
              <a:t> 不适合大规模问题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8" grpId="0"/>
      <p:bldP spid="101" grpId="0" animBg="1"/>
      <p:bldP spid="105" grpId="0" animBg="1"/>
      <p:bldP spid="106" grpId="0" animBg="1"/>
      <p:bldP spid="108" grpId="0" animBg="1"/>
      <p:bldP spid="1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1.1.2 </a:t>
            </a:r>
            <a:r>
              <a:rPr lang="zh-CN" altLang="en-US" dirty="0">
                <a:ea typeface="黑体" pitchFamily="2" charset="-122"/>
              </a:rPr>
              <a:t>程序设计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算法选择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7429815" y="56659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513929" y="5644162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ED</a:t>
            </a:r>
            <a:endParaRPr lang="zh-CN" altLang="en-US" dirty="0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6304129" y="56659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EB</a:t>
            </a:r>
            <a:endParaRPr lang="zh-CN" altLang="en-US" dirty="0"/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5161129" y="56659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EA</a:t>
            </a:r>
            <a:endParaRPr lang="zh-CN" altLang="en-US" dirty="0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7429815" y="4773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DC</a:t>
            </a:r>
            <a:endParaRPr lang="zh-CN" altLang="en-US" dirty="0"/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304129" y="4773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5161129" y="4773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DA</a:t>
            </a:r>
            <a:endParaRPr lang="zh-CN" altLang="en-US" dirty="0"/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7429815" y="37827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BD</a:t>
            </a:r>
            <a:endParaRPr lang="zh-CN" altLang="en-US" dirty="0"/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6304129" y="37827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BC</a:t>
            </a:r>
            <a:endParaRPr lang="zh-CN" altLang="en-US" dirty="0"/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5161129" y="37827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BA</a:t>
            </a:r>
            <a:endParaRPr lang="zh-CN" altLang="en-US" dirty="0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429815" y="27921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AD</a:t>
            </a:r>
            <a:endParaRPr lang="zh-CN" altLang="en-US" dirty="0"/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6304129" y="27921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5161129" y="27921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AB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9" idx="1"/>
            <a:endCxn id="53" idx="5"/>
          </p:cNvCxnSpPr>
          <p:nvPr/>
        </p:nvCxnSpPr>
        <p:spPr bwMode="auto">
          <a:xfrm rot="16200000" flipV="1">
            <a:off x="5747069" y="3215138"/>
            <a:ext cx="598035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8" idx="1"/>
            <a:endCxn id="53" idx="6"/>
          </p:cNvCxnSpPr>
          <p:nvPr/>
        </p:nvCxnSpPr>
        <p:spPr bwMode="auto">
          <a:xfrm rot="16200000" flipV="1">
            <a:off x="6257676" y="2600058"/>
            <a:ext cx="794317" cy="1733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任意多边形 55"/>
          <p:cNvSpPr/>
          <p:nvPr/>
        </p:nvSpPr>
        <p:spPr bwMode="auto">
          <a:xfrm>
            <a:off x="5007591" y="3115101"/>
            <a:ext cx="177422" cy="2013045"/>
          </a:xfrm>
          <a:custGeom>
            <a:avLst/>
            <a:gdLst>
              <a:gd name="connsiteX0" fmla="*/ 138753 w 177422"/>
              <a:gd name="connsiteY0" fmla="*/ 0 h 2013045"/>
              <a:gd name="connsiteX1" fmla="*/ 2275 w 177422"/>
              <a:gd name="connsiteY1" fmla="*/ 1596788 h 2013045"/>
              <a:gd name="connsiteX2" fmla="*/ 152401 w 177422"/>
              <a:gd name="connsiteY2" fmla="*/ 1951630 h 2013045"/>
              <a:gd name="connsiteX3" fmla="*/ 152401 w 177422"/>
              <a:gd name="connsiteY3" fmla="*/ 1965278 h 20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2" h="2013045">
                <a:moveTo>
                  <a:pt x="138753" y="0"/>
                </a:moveTo>
                <a:cubicBezTo>
                  <a:pt x="69376" y="635758"/>
                  <a:pt x="0" y="1271516"/>
                  <a:pt x="2275" y="1596788"/>
                </a:cubicBezTo>
                <a:cubicBezTo>
                  <a:pt x="4550" y="1922060"/>
                  <a:pt x="127380" y="1890215"/>
                  <a:pt x="152401" y="1951630"/>
                </a:cubicBezTo>
                <a:cubicBezTo>
                  <a:pt x="177422" y="2013045"/>
                  <a:pt x="164911" y="1989161"/>
                  <a:pt x="152401" y="19652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任意多边形 58"/>
          <p:cNvSpPr/>
          <p:nvPr/>
        </p:nvSpPr>
        <p:spPr bwMode="auto">
          <a:xfrm>
            <a:off x="4748284" y="3101453"/>
            <a:ext cx="411708" cy="2879678"/>
          </a:xfrm>
          <a:custGeom>
            <a:avLst/>
            <a:gdLst>
              <a:gd name="connsiteX0" fmla="*/ 398060 w 411708"/>
              <a:gd name="connsiteY0" fmla="*/ 0 h 2879678"/>
              <a:gd name="connsiteX1" fmla="*/ 2275 w 411708"/>
              <a:gd name="connsiteY1" fmla="*/ 2047164 h 2879678"/>
              <a:gd name="connsiteX2" fmla="*/ 411708 w 411708"/>
              <a:gd name="connsiteY2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08" h="2879678">
                <a:moveTo>
                  <a:pt x="398060" y="0"/>
                </a:moveTo>
                <a:cubicBezTo>
                  <a:pt x="199030" y="783609"/>
                  <a:pt x="0" y="1567218"/>
                  <a:pt x="2275" y="2047164"/>
                </a:cubicBezTo>
                <a:cubicBezTo>
                  <a:pt x="4550" y="2527110"/>
                  <a:pt x="208129" y="2703394"/>
                  <a:pt x="411708" y="28796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任意多边形 59"/>
          <p:cNvSpPr/>
          <p:nvPr/>
        </p:nvSpPr>
        <p:spPr bwMode="auto">
          <a:xfrm>
            <a:off x="6122159" y="2964975"/>
            <a:ext cx="225188" cy="2906974"/>
          </a:xfrm>
          <a:custGeom>
            <a:avLst/>
            <a:gdLst>
              <a:gd name="connsiteX0" fmla="*/ 184245 w 225188"/>
              <a:gd name="connsiteY0" fmla="*/ 40944 h 2906974"/>
              <a:gd name="connsiteX1" fmla="*/ 6824 w 225188"/>
              <a:gd name="connsiteY1" fmla="*/ 477672 h 2906974"/>
              <a:gd name="connsiteX2" fmla="*/ 225188 w 225188"/>
              <a:gd name="connsiteY2" fmla="*/ 2906974 h 2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" h="2906974">
                <a:moveTo>
                  <a:pt x="184245" y="40944"/>
                </a:moveTo>
                <a:cubicBezTo>
                  <a:pt x="92122" y="20472"/>
                  <a:pt x="0" y="0"/>
                  <a:pt x="6824" y="477672"/>
                </a:cubicBezTo>
                <a:cubicBezTo>
                  <a:pt x="13648" y="955344"/>
                  <a:pt x="119418" y="1931159"/>
                  <a:pt x="225188" y="2906974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3" name="直接连接符 72"/>
          <p:cNvCxnSpPr>
            <a:stCxn id="47" idx="7"/>
            <a:endCxn id="52" idx="2"/>
          </p:cNvCxnSpPr>
          <p:nvPr/>
        </p:nvCxnSpPr>
        <p:spPr bwMode="auto">
          <a:xfrm rot="5400000" flipH="1" flipV="1">
            <a:off x="5107723" y="3658202"/>
            <a:ext cx="1784917" cy="607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44" idx="7"/>
            <a:endCxn id="52" idx="3"/>
          </p:cNvCxnSpPr>
          <p:nvPr/>
        </p:nvCxnSpPr>
        <p:spPr bwMode="auto">
          <a:xfrm rot="5400000" flipH="1" flipV="1">
            <a:off x="4805454" y="4156752"/>
            <a:ext cx="2481264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48" idx="0"/>
            <a:endCxn id="52" idx="6"/>
          </p:cNvCxnSpPr>
          <p:nvPr/>
        </p:nvCxnSpPr>
        <p:spPr bwMode="auto">
          <a:xfrm rot="16200000" flipV="1">
            <a:off x="6980651" y="3020082"/>
            <a:ext cx="713014" cy="812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任意多边形 76"/>
          <p:cNvSpPr/>
          <p:nvPr/>
        </p:nvSpPr>
        <p:spPr bwMode="auto">
          <a:xfrm>
            <a:off x="6893257" y="3060510"/>
            <a:ext cx="432180" cy="1869743"/>
          </a:xfrm>
          <a:custGeom>
            <a:avLst/>
            <a:gdLst>
              <a:gd name="connsiteX0" fmla="*/ 40944 w 432180"/>
              <a:gd name="connsiteY0" fmla="*/ 0 h 1869743"/>
              <a:gd name="connsiteX1" fmla="*/ 300251 w 432180"/>
              <a:gd name="connsiteY1" fmla="*/ 354842 h 1869743"/>
              <a:gd name="connsiteX2" fmla="*/ 382138 w 432180"/>
              <a:gd name="connsiteY2" fmla="*/ 805218 h 1869743"/>
              <a:gd name="connsiteX3" fmla="*/ 0 w 432180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80" h="1869743">
                <a:moveTo>
                  <a:pt x="40944" y="0"/>
                </a:moveTo>
                <a:cubicBezTo>
                  <a:pt x="142164" y="110319"/>
                  <a:pt x="243385" y="220639"/>
                  <a:pt x="300251" y="354842"/>
                </a:cubicBezTo>
                <a:cubicBezTo>
                  <a:pt x="357117" y="489045"/>
                  <a:pt x="432180" y="552735"/>
                  <a:pt x="382138" y="805218"/>
                </a:cubicBezTo>
                <a:cubicBezTo>
                  <a:pt x="332096" y="1057701"/>
                  <a:pt x="166048" y="1463722"/>
                  <a:pt x="0" y="1869743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9" name="任意多边形 78"/>
          <p:cNvSpPr/>
          <p:nvPr/>
        </p:nvSpPr>
        <p:spPr bwMode="auto">
          <a:xfrm>
            <a:off x="4495800" y="2514600"/>
            <a:ext cx="3202675" cy="3562065"/>
          </a:xfrm>
          <a:custGeom>
            <a:avLst/>
            <a:gdLst>
              <a:gd name="connsiteX0" fmla="*/ 3202675 w 3202675"/>
              <a:gd name="connsiteY0" fmla="*/ 259307 h 3562065"/>
              <a:gd name="connsiteX1" fmla="*/ 2574878 w 3202675"/>
              <a:gd name="connsiteY1" fmla="*/ 40943 h 3562065"/>
              <a:gd name="connsiteX2" fmla="*/ 1401171 w 3202675"/>
              <a:gd name="connsiteY2" fmla="*/ 13647 h 3562065"/>
              <a:gd name="connsiteX3" fmla="*/ 473123 w 3202675"/>
              <a:gd name="connsiteY3" fmla="*/ 81886 h 3562065"/>
              <a:gd name="connsiteX4" fmla="*/ 145577 w 3202675"/>
              <a:gd name="connsiteY4" fmla="*/ 409432 h 3562065"/>
              <a:gd name="connsiteX5" fmla="*/ 77338 w 3202675"/>
              <a:gd name="connsiteY5" fmla="*/ 968991 h 3562065"/>
              <a:gd name="connsiteX6" fmla="*/ 104633 w 3202675"/>
              <a:gd name="connsiteY6" fmla="*/ 2988859 h 3562065"/>
              <a:gd name="connsiteX7" fmla="*/ 705135 w 3202675"/>
              <a:gd name="connsiteY7" fmla="*/ 3562065 h 3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675" h="3562065">
                <a:moveTo>
                  <a:pt x="3202675" y="259307"/>
                </a:moveTo>
                <a:cubicBezTo>
                  <a:pt x="3038902" y="170596"/>
                  <a:pt x="2875129" y="81886"/>
                  <a:pt x="2574878" y="40943"/>
                </a:cubicBezTo>
                <a:cubicBezTo>
                  <a:pt x="2274627" y="0"/>
                  <a:pt x="1751463" y="6823"/>
                  <a:pt x="1401171" y="13647"/>
                </a:cubicBezTo>
                <a:cubicBezTo>
                  <a:pt x="1050879" y="20471"/>
                  <a:pt x="682389" y="15922"/>
                  <a:pt x="473123" y="81886"/>
                </a:cubicBezTo>
                <a:cubicBezTo>
                  <a:pt x="263857" y="147850"/>
                  <a:pt x="211541" y="261581"/>
                  <a:pt x="145577" y="409432"/>
                </a:cubicBezTo>
                <a:cubicBezTo>
                  <a:pt x="79613" y="557283"/>
                  <a:pt x="84162" y="539087"/>
                  <a:pt x="77338" y="968991"/>
                </a:cubicBezTo>
                <a:cubicBezTo>
                  <a:pt x="70514" y="1398895"/>
                  <a:pt x="0" y="2556680"/>
                  <a:pt x="104633" y="2988859"/>
                </a:cubicBezTo>
                <a:cubicBezTo>
                  <a:pt x="209266" y="3421038"/>
                  <a:pt x="705135" y="3562065"/>
                  <a:pt x="705135" y="3562065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1" name="直接连接符 80"/>
          <p:cNvCxnSpPr>
            <a:stCxn id="43" idx="7"/>
            <a:endCxn id="51" idx="3"/>
          </p:cNvCxnSpPr>
          <p:nvPr/>
        </p:nvCxnSpPr>
        <p:spPr bwMode="auto">
          <a:xfrm rot="5400000" flipH="1" flipV="1">
            <a:off x="5939797" y="4165409"/>
            <a:ext cx="24812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任意多边形 83"/>
          <p:cNvSpPr/>
          <p:nvPr/>
        </p:nvSpPr>
        <p:spPr bwMode="auto">
          <a:xfrm>
            <a:off x="8026022" y="2992271"/>
            <a:ext cx="461748" cy="2893326"/>
          </a:xfrm>
          <a:custGeom>
            <a:avLst/>
            <a:gdLst>
              <a:gd name="connsiteX0" fmla="*/ 13647 w 461748"/>
              <a:gd name="connsiteY0" fmla="*/ 0 h 2893326"/>
              <a:gd name="connsiteX1" fmla="*/ 313898 w 461748"/>
              <a:gd name="connsiteY1" fmla="*/ 436729 h 2893326"/>
              <a:gd name="connsiteX2" fmla="*/ 409432 w 461748"/>
              <a:gd name="connsiteY2" fmla="*/ 1310185 h 2893326"/>
              <a:gd name="connsiteX3" fmla="*/ 0 w 461748"/>
              <a:gd name="connsiteY3" fmla="*/ 2893326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748" h="2893326">
                <a:moveTo>
                  <a:pt x="13647" y="0"/>
                </a:moveTo>
                <a:cubicBezTo>
                  <a:pt x="130790" y="109182"/>
                  <a:pt x="247934" y="218365"/>
                  <a:pt x="313898" y="436729"/>
                </a:cubicBezTo>
                <a:cubicBezTo>
                  <a:pt x="379862" y="655093"/>
                  <a:pt x="461748" y="900752"/>
                  <a:pt x="409432" y="1310185"/>
                </a:cubicBezTo>
                <a:cubicBezTo>
                  <a:pt x="357116" y="1719618"/>
                  <a:pt x="178558" y="2306472"/>
                  <a:pt x="0" y="289332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连接符 84"/>
          <p:cNvCxnSpPr>
            <a:stCxn id="46" idx="0"/>
            <a:endCxn id="49" idx="4"/>
          </p:cNvCxnSpPr>
          <p:nvPr/>
        </p:nvCxnSpPr>
        <p:spPr bwMode="auto">
          <a:xfrm rot="5400000" flipH="1" flipV="1">
            <a:off x="6399872" y="4555590"/>
            <a:ext cx="435429" cy="15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任意多边形 86"/>
          <p:cNvSpPr/>
          <p:nvPr/>
        </p:nvSpPr>
        <p:spPr bwMode="auto">
          <a:xfrm>
            <a:off x="6088039" y="4084092"/>
            <a:ext cx="232012" cy="1733266"/>
          </a:xfrm>
          <a:custGeom>
            <a:avLst/>
            <a:gdLst>
              <a:gd name="connsiteX0" fmla="*/ 218365 w 232012"/>
              <a:gd name="connsiteY0" fmla="*/ 0 h 1733266"/>
              <a:gd name="connsiteX1" fmla="*/ 27296 w 232012"/>
              <a:gd name="connsiteY1" fmla="*/ 573206 h 1733266"/>
              <a:gd name="connsiteX2" fmla="*/ 54591 w 232012"/>
              <a:gd name="connsiteY2" fmla="*/ 1351128 h 1733266"/>
              <a:gd name="connsiteX3" fmla="*/ 232012 w 232012"/>
              <a:gd name="connsiteY3" fmla="*/ 1733266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2" h="1733266">
                <a:moveTo>
                  <a:pt x="218365" y="0"/>
                </a:moveTo>
                <a:cubicBezTo>
                  <a:pt x="136478" y="174009"/>
                  <a:pt x="54592" y="348018"/>
                  <a:pt x="27296" y="573206"/>
                </a:cubicBezTo>
                <a:cubicBezTo>
                  <a:pt x="0" y="798394"/>
                  <a:pt x="20472" y="1157785"/>
                  <a:pt x="54591" y="1351128"/>
                </a:cubicBezTo>
                <a:cubicBezTo>
                  <a:pt x="88710" y="1544471"/>
                  <a:pt x="232012" y="1733266"/>
                  <a:pt x="232012" y="173326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连接符 87"/>
          <p:cNvCxnSpPr>
            <a:stCxn id="48" idx="2"/>
            <a:endCxn id="47" idx="6"/>
          </p:cNvCxnSpPr>
          <p:nvPr/>
        </p:nvCxnSpPr>
        <p:spPr bwMode="auto">
          <a:xfrm rot="10800000" flipV="1">
            <a:off x="5788043" y="4060290"/>
            <a:ext cx="1641772" cy="990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48" idx="3"/>
            <a:endCxn id="43" idx="6"/>
          </p:cNvCxnSpPr>
          <p:nvPr/>
        </p:nvCxnSpPr>
        <p:spPr bwMode="auto">
          <a:xfrm rot="5400000">
            <a:off x="6382861" y="4804755"/>
            <a:ext cx="1686947" cy="590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任意多边形 90"/>
          <p:cNvSpPr/>
          <p:nvPr/>
        </p:nvSpPr>
        <p:spPr bwMode="auto">
          <a:xfrm>
            <a:off x="7998726" y="4043149"/>
            <a:ext cx="170597" cy="1787856"/>
          </a:xfrm>
          <a:custGeom>
            <a:avLst/>
            <a:gdLst>
              <a:gd name="connsiteX0" fmla="*/ 40943 w 170597"/>
              <a:gd name="connsiteY0" fmla="*/ 0 h 1787856"/>
              <a:gd name="connsiteX1" fmla="*/ 150125 w 170597"/>
              <a:gd name="connsiteY1" fmla="*/ 382137 h 1787856"/>
              <a:gd name="connsiteX2" fmla="*/ 163773 w 170597"/>
              <a:gd name="connsiteY2" fmla="*/ 791570 h 1787856"/>
              <a:gd name="connsiteX3" fmla="*/ 109182 w 170597"/>
              <a:gd name="connsiteY3" fmla="*/ 1351128 h 1787856"/>
              <a:gd name="connsiteX4" fmla="*/ 0 w 170597"/>
              <a:gd name="connsiteY4" fmla="*/ 1787856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7" h="1787856">
                <a:moveTo>
                  <a:pt x="40943" y="0"/>
                </a:moveTo>
                <a:cubicBezTo>
                  <a:pt x="85298" y="125104"/>
                  <a:pt x="129653" y="250209"/>
                  <a:pt x="150125" y="382137"/>
                </a:cubicBezTo>
                <a:cubicBezTo>
                  <a:pt x="170597" y="514065"/>
                  <a:pt x="170597" y="630072"/>
                  <a:pt x="163773" y="791570"/>
                </a:cubicBezTo>
                <a:cubicBezTo>
                  <a:pt x="156949" y="953068"/>
                  <a:pt x="136477" y="1185080"/>
                  <a:pt x="109182" y="1351128"/>
                </a:cubicBezTo>
                <a:cubicBezTo>
                  <a:pt x="81887" y="1517176"/>
                  <a:pt x="40943" y="1652516"/>
                  <a:pt x="0" y="178785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2" name="直接连接符 91"/>
          <p:cNvCxnSpPr>
            <a:stCxn id="43" idx="2"/>
            <a:endCxn id="47" idx="5"/>
          </p:cNvCxnSpPr>
          <p:nvPr/>
        </p:nvCxnSpPr>
        <p:spPr bwMode="auto">
          <a:xfrm rot="10800000">
            <a:off x="5696235" y="5247173"/>
            <a:ext cx="607895" cy="6963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41" idx="2"/>
            <a:endCxn id="47" idx="6"/>
          </p:cNvCxnSpPr>
          <p:nvPr/>
        </p:nvCxnSpPr>
        <p:spPr bwMode="auto">
          <a:xfrm rot="10800000">
            <a:off x="5788043" y="5050891"/>
            <a:ext cx="1641772" cy="8926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41" idx="1"/>
            <a:endCxn id="46" idx="5"/>
          </p:cNvCxnSpPr>
          <p:nvPr/>
        </p:nvCxnSpPr>
        <p:spPr bwMode="auto">
          <a:xfrm rot="16200000" flipV="1">
            <a:off x="6930397" y="5156009"/>
            <a:ext cx="5000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304800" y="15240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>
                <a:latin typeface="+mj-lt"/>
              </a:rPr>
              <a:t>--</a:t>
            </a: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贪心算法：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381000" y="2362200"/>
            <a:ext cx="3810000" cy="419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>
                <a:sym typeface="Symbol" pitchFamily="18" charset="2"/>
              </a:rPr>
              <a:t>1) </a:t>
            </a:r>
            <a:r>
              <a:rPr lang="zh-CN" altLang="en-US" sz="3200" dirty="0">
                <a:sym typeface="Symbol" pitchFamily="18" charset="2"/>
              </a:rPr>
              <a:t>用1种颜色给</a:t>
            </a:r>
            <a:r>
              <a:rPr lang="zh-CN" altLang="en-US" sz="3200" dirty="0">
                <a:solidFill>
                  <a:srgbClr val="C00000"/>
                </a:solidFill>
                <a:sym typeface="Symbol" pitchFamily="18" charset="2"/>
              </a:rPr>
              <a:t>尽可能多</a:t>
            </a:r>
            <a:r>
              <a:rPr lang="zh-CN" altLang="en-US" sz="3200" dirty="0">
                <a:sym typeface="Symbol" pitchFamily="18" charset="2"/>
              </a:rPr>
              <a:t>的结点上色；</a:t>
            </a:r>
            <a:endParaRPr lang="en-US" altLang="zh-CN" sz="3200" dirty="0">
              <a:sym typeface="Symbol" pitchFamily="18" charset="2"/>
            </a:endParaRP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>
                <a:sym typeface="Symbol" pitchFamily="18" charset="2"/>
              </a:rPr>
              <a:t>2) </a:t>
            </a:r>
            <a:r>
              <a:rPr lang="zh-CN" altLang="en-US" sz="3200" dirty="0">
                <a:sym typeface="Symbol" pitchFamily="18" charset="2"/>
              </a:rPr>
              <a:t>用另1种颜色，给</a:t>
            </a:r>
            <a:r>
              <a:rPr lang="zh-CN" altLang="en-US" sz="3200" dirty="0">
                <a:solidFill>
                  <a:srgbClr val="C00000"/>
                </a:solidFill>
                <a:sym typeface="Symbol" pitchFamily="18" charset="2"/>
              </a:rPr>
              <a:t>尽可能多</a:t>
            </a:r>
            <a:r>
              <a:rPr lang="zh-CN" altLang="en-US" sz="3200" dirty="0">
                <a:sym typeface="Symbol" pitchFamily="18" charset="2"/>
              </a:rPr>
              <a:t>的</a:t>
            </a:r>
            <a:r>
              <a:rPr lang="zh-CN" altLang="en-US" sz="3200" dirty="0">
                <a:solidFill>
                  <a:srgbClr val="008A00"/>
                </a:solidFill>
                <a:sym typeface="Symbol" pitchFamily="18" charset="2"/>
              </a:rPr>
              <a:t>未着色结点</a:t>
            </a:r>
            <a:r>
              <a:rPr lang="zh-CN" altLang="en-US" sz="3200" dirty="0">
                <a:sym typeface="Symbol" pitchFamily="18" charset="2"/>
              </a:rPr>
              <a:t>上色；</a:t>
            </a:r>
            <a:endParaRPr lang="en-US" altLang="zh-CN" sz="32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>
                <a:sym typeface="Symbol" pitchFamily="18" charset="2"/>
              </a:rPr>
              <a:t>3) </a:t>
            </a:r>
            <a:r>
              <a:rPr lang="zh-CN" altLang="en-US" sz="3200" dirty="0">
                <a:sym typeface="Symbol" pitchFamily="18" charset="2"/>
              </a:rPr>
              <a:t>重复</a:t>
            </a:r>
            <a:r>
              <a:rPr lang="en-US" altLang="zh-CN" sz="3200" dirty="0">
                <a:sym typeface="Symbol" pitchFamily="18" charset="2"/>
              </a:rPr>
              <a:t>2)</a:t>
            </a:r>
            <a:r>
              <a:rPr lang="zh-CN" altLang="en-US" sz="3200" dirty="0">
                <a:sym typeface="Symbol" pitchFamily="18" charset="2"/>
              </a:rPr>
              <a:t>，</a:t>
            </a:r>
            <a:endParaRPr lang="en-US" altLang="zh-CN" sz="32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ym typeface="Symbol" pitchFamily="18" charset="2"/>
              </a:rPr>
              <a:t>    </a:t>
            </a:r>
            <a:r>
              <a:rPr lang="zh-CN" altLang="en-US" sz="3200" dirty="0">
                <a:sym typeface="Symbol" pitchFamily="18" charset="2"/>
              </a:rPr>
              <a:t>直到都被染色</a:t>
            </a:r>
            <a:endParaRPr lang="en-US" altLang="zh-CN" sz="3200" dirty="0"/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AutoNum type="arabicParenR"/>
            </a:pPr>
            <a:endParaRPr lang="en-US" altLang="zh-CN" sz="3200" dirty="0">
              <a:latin typeface="+mj-lt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5164286" y="27921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AB</a:t>
            </a:r>
            <a:endParaRPr lang="zh-CN" altLang="en-US" dirty="0"/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6324600" y="27921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66" name="Oval 33"/>
          <p:cNvSpPr>
            <a:spLocks noChangeArrowheads="1"/>
          </p:cNvSpPr>
          <p:nvPr/>
        </p:nvSpPr>
        <p:spPr bwMode="auto">
          <a:xfrm>
            <a:off x="7450286" y="27921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AD</a:t>
            </a:r>
            <a:endParaRPr lang="zh-CN" altLang="en-US" dirty="0"/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5164286" y="37827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BA</a:t>
            </a:r>
            <a:endParaRPr lang="zh-CN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391400" y="47733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DC</a:t>
            </a:r>
            <a:endParaRPr lang="zh-CN" altLang="en-US" dirty="0"/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8517086" y="5665933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ED</a:t>
            </a:r>
            <a:endParaRPr lang="zh-CN" altLang="en-US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6324600" y="3782704"/>
            <a:ext cx="626914" cy="555171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BC</a:t>
            </a:r>
            <a:endParaRPr lang="zh-CN" altLang="en-US" dirty="0"/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7450286" y="3782704"/>
            <a:ext cx="626914" cy="555171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BD</a:t>
            </a:r>
            <a:endParaRPr lang="zh-CN" altLang="en-US" dirty="0"/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5164286" y="5665933"/>
            <a:ext cx="626914" cy="555171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EA</a:t>
            </a:r>
            <a:endParaRPr lang="zh-CN" altLang="en-US" dirty="0"/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5181600" y="4773304"/>
            <a:ext cx="626914" cy="55517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DA</a:t>
            </a:r>
            <a:endParaRPr lang="zh-CN" altLang="en-US" dirty="0"/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6324600" y="4773304"/>
            <a:ext cx="626914" cy="55517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6324600" y="5665933"/>
            <a:ext cx="626914" cy="555171"/>
          </a:xfrm>
          <a:prstGeom prst="ellipse">
            <a:avLst/>
          </a:prstGeom>
          <a:solidFill>
            <a:srgbClr val="9751C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EB</a:t>
            </a:r>
            <a:endParaRPr lang="zh-CN" altLang="en-US" dirty="0"/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7450286" y="5665933"/>
            <a:ext cx="626914" cy="555171"/>
          </a:xfrm>
          <a:prstGeom prst="ellipse">
            <a:avLst/>
          </a:prstGeom>
          <a:solidFill>
            <a:srgbClr val="9751C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2667000" y="15240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zh-CN" altLang="en-US" sz="3200" dirty="0">
                <a:solidFill>
                  <a:srgbClr val="008A00"/>
                </a:solidFill>
                <a:latin typeface="+mj-lt"/>
              </a:rPr>
              <a:t>执行当前看来最好的做法；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5" grpId="0" animBg="1"/>
      <p:bldP spid="78" grpId="0" animBg="1"/>
      <p:bldP spid="80" grpId="0" animBg="1"/>
      <p:bldP spid="82" grpId="0" animBg="1"/>
      <p:bldP spid="83" grpId="0" animBg="1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1.1.2 </a:t>
            </a:r>
            <a:r>
              <a:rPr lang="zh-CN" altLang="en-US" dirty="0">
                <a:ea typeface="黑体" pitchFamily="2" charset="-122"/>
              </a:rPr>
              <a:t>程序设计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定义抽象数据类型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5800" y="15240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>
                <a:latin typeface="+mj-lt"/>
              </a:rPr>
              <a:t>--</a:t>
            </a: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路口交通：图</a:t>
            </a:r>
            <a:r>
              <a:rPr lang="en-US" altLang="zh-CN" sz="3200" dirty="0">
                <a:latin typeface="+mj-lt"/>
              </a:rPr>
              <a:t>G</a:t>
            </a: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结点集合</a:t>
            </a:r>
            <a:r>
              <a:rPr lang="en-US" altLang="zh-CN" sz="3200" dirty="0">
                <a:latin typeface="+mj-lt"/>
              </a:rPr>
              <a:t>V, </a:t>
            </a:r>
            <a:r>
              <a:rPr lang="zh-CN" altLang="en-US" sz="3200" dirty="0">
                <a:latin typeface="+mj-lt"/>
              </a:rPr>
              <a:t>边集合</a:t>
            </a:r>
            <a:r>
              <a:rPr lang="en-US" altLang="zh-CN" sz="3200" dirty="0">
                <a:latin typeface="+mj-lt"/>
              </a:rPr>
              <a:t>E)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685800" y="21336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>
                <a:latin typeface="+mj-lt"/>
              </a:rPr>
              <a:t>--</a:t>
            </a: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关于图、集合的基本操作：</a:t>
            </a:r>
            <a:endParaRPr lang="en-US" altLang="zh-CN" sz="3200" dirty="0">
              <a:latin typeface="+mj-lt"/>
            </a:endParaRPr>
          </a:p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endParaRPr lang="en-US" altLang="zh-CN" sz="3200" dirty="0">
              <a:latin typeface="+mj-lt"/>
            </a:endParaRP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685800" y="2819400"/>
            <a:ext cx="8458200" cy="403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>
                <a:latin typeface="+mj-lt"/>
              </a:rPr>
              <a:t>1) </a:t>
            </a:r>
            <a:r>
              <a:rPr lang="en-US" altLang="zh-CN" dirty="0" err="1">
                <a:latin typeface="+mj-lt"/>
              </a:rPr>
              <a:t>int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notAdjacentWith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结点集合</a:t>
            </a:r>
            <a:r>
              <a:rPr lang="en-US" altLang="zh-CN" dirty="0">
                <a:latin typeface="+mj-lt"/>
              </a:rPr>
              <a:t>New, </a:t>
            </a:r>
            <a:r>
              <a:rPr lang="zh-CN" altLang="en-US" dirty="0"/>
              <a:t>结点</a:t>
            </a:r>
            <a:r>
              <a:rPr lang="en-US" altLang="zh-CN" dirty="0"/>
              <a:t>v, </a:t>
            </a:r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en-US" altLang="zh-CN" dirty="0">
                <a:latin typeface="+mj-lt"/>
              </a:rPr>
              <a:t>)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>
                <a:solidFill>
                  <a:srgbClr val="008241"/>
                </a:solidFill>
                <a:latin typeface="+mj-lt"/>
              </a:rPr>
              <a:t>    //</a:t>
            </a:r>
            <a:r>
              <a:rPr lang="zh-CN" altLang="en-US" dirty="0">
                <a:solidFill>
                  <a:srgbClr val="008241"/>
                </a:solidFill>
                <a:latin typeface="+mj-lt"/>
              </a:rPr>
              <a:t>结点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v</a:t>
            </a:r>
            <a:r>
              <a:rPr lang="zh-CN" altLang="en-US" dirty="0">
                <a:solidFill>
                  <a:srgbClr val="008241"/>
                </a:solidFill>
                <a:latin typeface="+mj-lt"/>
              </a:rPr>
              <a:t>与集合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New</a:t>
            </a:r>
            <a:r>
              <a:rPr lang="zh-CN" altLang="en-US" dirty="0">
                <a:solidFill>
                  <a:srgbClr val="008241"/>
                </a:solidFill>
                <a:latin typeface="+mj-lt"/>
              </a:rPr>
              <a:t>中的任一结点之间不相连</a:t>
            </a:r>
            <a:endParaRPr lang="en-US" altLang="zh-CN" dirty="0">
              <a:solidFill>
                <a:srgbClr val="008241"/>
              </a:solidFill>
              <a:latin typeface="+mj-lt"/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/>
              <a:t>2)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(</a:t>
            </a:r>
            <a:r>
              <a:rPr lang="zh-CN" altLang="en-US" dirty="0"/>
              <a:t>结点集合</a:t>
            </a:r>
            <a:r>
              <a:rPr lang="en-US" altLang="zh-CN" dirty="0"/>
              <a:t>V1)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241"/>
                </a:solidFill>
                <a:latin typeface="+mj-lt"/>
              </a:rPr>
              <a:t>判断集合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V1</a:t>
            </a:r>
            <a:r>
              <a:rPr lang="zh-CN" altLang="en-US" dirty="0">
                <a:solidFill>
                  <a:srgbClr val="008241"/>
                </a:solidFill>
                <a:latin typeface="+mj-lt"/>
              </a:rPr>
              <a:t>是否为空</a:t>
            </a:r>
            <a:endParaRPr lang="en-US" altLang="zh-CN" dirty="0">
              <a:solidFill>
                <a:srgbClr val="008241"/>
              </a:solidFill>
              <a:latin typeface="+mj-lt"/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/>
              <a:t>3) </a:t>
            </a: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zh-CN" altLang="en-US" dirty="0"/>
              <a:t>结点集合</a:t>
            </a:r>
            <a:r>
              <a:rPr lang="en-US" altLang="zh-CN" dirty="0"/>
              <a:t>New, </a:t>
            </a:r>
            <a:r>
              <a:rPr lang="zh-CN" altLang="en-US" dirty="0"/>
              <a:t>结点</a:t>
            </a:r>
            <a:r>
              <a:rPr lang="en-US" altLang="zh-CN" dirty="0"/>
              <a:t>v)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241"/>
                </a:solidFill>
                <a:latin typeface="+mj-lt"/>
              </a:rPr>
              <a:t>向集合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New</a:t>
            </a:r>
            <a:r>
              <a:rPr lang="zh-CN" altLang="en-US" dirty="0">
                <a:solidFill>
                  <a:srgbClr val="008241"/>
                </a:solidFill>
                <a:latin typeface="+mj-lt"/>
              </a:rPr>
              <a:t>中加入新结点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v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/>
              <a:t>4) </a:t>
            </a:r>
            <a:r>
              <a:rPr lang="en-US" altLang="zh-CN" dirty="0" err="1"/>
              <a:t>int</a:t>
            </a:r>
            <a:r>
              <a:rPr lang="en-US" altLang="zh-CN" dirty="0"/>
              <a:t> remove(</a:t>
            </a:r>
            <a:r>
              <a:rPr lang="zh-CN" altLang="en-US" dirty="0"/>
              <a:t>结点集合</a:t>
            </a:r>
            <a:r>
              <a:rPr lang="en-US" altLang="zh-CN" dirty="0"/>
              <a:t>V1, </a:t>
            </a:r>
            <a:r>
              <a:rPr lang="zh-CN" altLang="en-US" dirty="0"/>
              <a:t>结点</a:t>
            </a:r>
            <a:r>
              <a:rPr lang="en-US" altLang="zh-CN" dirty="0"/>
              <a:t>v)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241"/>
                </a:solidFill>
                <a:latin typeface="+mj-lt"/>
              </a:rPr>
              <a:t>从集合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V1</a:t>
            </a:r>
            <a:r>
              <a:rPr lang="zh-CN" altLang="en-US" dirty="0">
                <a:solidFill>
                  <a:srgbClr val="008241"/>
                </a:solidFill>
                <a:latin typeface="+mj-lt"/>
              </a:rPr>
              <a:t>中删除结点</a:t>
            </a:r>
            <a:r>
              <a:rPr lang="en-US" altLang="zh-CN" dirty="0">
                <a:solidFill>
                  <a:srgbClr val="008241"/>
                </a:solidFill>
                <a:latin typeface="+mj-lt"/>
              </a:rPr>
              <a:t>v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>
              <a:solidFill>
                <a:srgbClr val="006699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>
              <a:solidFill>
                <a:srgbClr val="006699"/>
              </a:solidFill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>
              <a:solidFill>
                <a:srgbClr val="006699"/>
              </a:solidFill>
              <a:latin typeface="+mj-lt"/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>
              <a:latin typeface="+mj-lt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8" grpId="0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1.1.2 </a:t>
            </a:r>
            <a:r>
              <a:rPr lang="zh-CN" altLang="en-US" dirty="0">
                <a:ea typeface="黑体" pitchFamily="2" charset="-122"/>
              </a:rPr>
              <a:t>程序设计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998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描述</a:t>
            </a:r>
            <a:r>
              <a:rPr lang="zh-CN" altLang="en-US" sz="3200" dirty="0">
                <a:solidFill>
                  <a:srgbClr val="006699"/>
                </a:solidFill>
              </a:rPr>
              <a:t>算法（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伪代码 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pseudo code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）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：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85800" y="1752600"/>
            <a:ext cx="7924800" cy="480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zh-CN" altLang="en-US" dirty="0"/>
              <a:t>置</a:t>
            </a:r>
            <a:r>
              <a:rPr lang="en-US" altLang="zh-CN" dirty="0"/>
              <a:t>NEW</a:t>
            </a:r>
            <a:r>
              <a:rPr lang="zh-CN" altLang="en-US" dirty="0"/>
              <a:t>为空集合；</a:t>
            </a:r>
            <a:endParaRPr lang="en-US" altLang="zh-CN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/>
              <a:t>    V1</a:t>
            </a:r>
            <a:r>
              <a:rPr lang="zh-CN" altLang="en-US" dirty="0"/>
              <a:t>为图中所有结点的集合；</a:t>
            </a:r>
            <a:endParaRPr lang="en-US" altLang="zh-CN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/>
              <a:t>while (V1</a:t>
            </a:r>
            <a:r>
              <a:rPr lang="zh-CN" altLang="en-US" dirty="0"/>
              <a:t>不空</a:t>
            </a:r>
            <a:r>
              <a:rPr lang="en-US" altLang="zh-CN" dirty="0"/>
              <a:t>) do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/>
              <a:t>      for (</a:t>
            </a:r>
            <a:r>
              <a:rPr lang="zh-CN" altLang="en-US" dirty="0"/>
              <a:t>每个</a:t>
            </a:r>
            <a:r>
              <a:rPr lang="en-US" altLang="zh-CN" dirty="0"/>
              <a:t>v</a:t>
            </a:r>
            <a:r>
              <a:rPr lang="en-US" altLang="zh-CN" b="1" dirty="0"/>
              <a:t> ∈</a:t>
            </a:r>
            <a:r>
              <a:rPr lang="en-US" altLang="zh-CN" dirty="0"/>
              <a:t>V1) do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>
                <a:latin typeface="+mj-lt"/>
              </a:rPr>
              <a:t>           { if (v</a:t>
            </a:r>
            <a:r>
              <a:rPr lang="zh-CN" altLang="en-US" dirty="0">
                <a:latin typeface="+mj-lt"/>
              </a:rPr>
              <a:t>与</a:t>
            </a:r>
            <a:r>
              <a:rPr lang="en-US" altLang="zh-CN" dirty="0">
                <a:latin typeface="+mj-lt"/>
              </a:rPr>
              <a:t>NEW</a:t>
            </a:r>
            <a:r>
              <a:rPr lang="zh-CN" altLang="en-US" dirty="0">
                <a:latin typeface="+mj-lt"/>
              </a:rPr>
              <a:t>中所有结点之间都没有边</a:t>
            </a:r>
            <a:r>
              <a:rPr lang="en-US" altLang="zh-CN" dirty="0">
                <a:latin typeface="+mj-lt"/>
              </a:rPr>
              <a:t>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>
                <a:latin typeface="+mj-lt"/>
              </a:rPr>
              <a:t>                 { </a:t>
            </a:r>
            <a:r>
              <a:rPr lang="zh-CN" altLang="en-US" dirty="0">
                <a:latin typeface="+mj-lt"/>
              </a:rPr>
              <a:t>将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加入</a:t>
            </a:r>
            <a:r>
              <a:rPr lang="en-US" altLang="zh-CN" dirty="0">
                <a:latin typeface="+mj-lt"/>
              </a:rPr>
              <a:t>NEW;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>
                <a:latin typeface="+mj-lt"/>
              </a:rPr>
              <a:t>                   </a:t>
            </a:r>
            <a:r>
              <a:rPr lang="zh-CN" altLang="en-US" dirty="0">
                <a:latin typeface="+mj-lt"/>
              </a:rPr>
              <a:t>从</a:t>
            </a:r>
            <a:r>
              <a:rPr lang="en-US" altLang="zh-CN" dirty="0">
                <a:latin typeface="+mj-lt"/>
              </a:rPr>
              <a:t>V1</a:t>
            </a:r>
            <a:r>
              <a:rPr lang="zh-CN" altLang="en-US" dirty="0">
                <a:latin typeface="+mj-lt"/>
              </a:rPr>
              <a:t>中去掉</a:t>
            </a:r>
            <a:r>
              <a:rPr lang="en-US" altLang="zh-CN" dirty="0">
                <a:latin typeface="+mj-lt"/>
              </a:rPr>
              <a:t>v; 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>
                <a:latin typeface="+mj-lt"/>
              </a:rPr>
              <a:t>                 }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>
                <a:latin typeface="+mj-lt"/>
              </a:rPr>
              <a:t>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1.1.2 </a:t>
            </a:r>
            <a:r>
              <a:rPr lang="zh-CN" altLang="en-US" dirty="0">
                <a:ea typeface="黑体" pitchFamily="2" charset="-122"/>
              </a:rPr>
              <a:t>程序设计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998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描述</a:t>
            </a:r>
            <a:r>
              <a:rPr lang="zh-CN" altLang="en-US" sz="3200" dirty="0">
                <a:solidFill>
                  <a:srgbClr val="006699"/>
                </a:solidFill>
              </a:rPr>
              <a:t>算法（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伪代码 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pseudo code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）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：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445" y="1676400"/>
            <a:ext cx="8183355" cy="491248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05000" y="3312289"/>
            <a:ext cx="1371600" cy="38100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21100" y="4171127"/>
            <a:ext cx="2603500" cy="360362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00338" y="4552846"/>
            <a:ext cx="576262" cy="359643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779962" y="4607689"/>
            <a:ext cx="1163638" cy="36004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1.1.2 </a:t>
            </a:r>
            <a:r>
              <a:rPr lang="zh-CN" altLang="en-US" dirty="0">
                <a:ea typeface="黑体" pitchFamily="2" charset="-122"/>
              </a:rPr>
              <a:t>程序设计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数据结构设计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5800" y="17526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baseline="0" dirty="0">
                <a:latin typeface="+mj-lt"/>
              </a:rPr>
              <a:t>--</a:t>
            </a: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图</a:t>
            </a:r>
            <a:r>
              <a:rPr lang="en-US" altLang="zh-CN" sz="3200" dirty="0">
                <a:latin typeface="+mj-lt"/>
              </a:rPr>
              <a:t>G</a:t>
            </a:r>
            <a:r>
              <a:rPr lang="zh-CN" altLang="en-US" sz="3200" dirty="0">
                <a:latin typeface="+mj-lt"/>
              </a:rPr>
              <a:t>在计算机中如何存储，</a:t>
            </a:r>
            <a:endParaRPr lang="en-US" altLang="zh-CN" sz="3200" dirty="0">
              <a:latin typeface="+mj-lt"/>
            </a:endParaRPr>
          </a:p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基于存储结构，图的基本操作的实现；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685800" y="3217863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baseline="0" dirty="0">
                <a:latin typeface="+mj-lt"/>
              </a:rPr>
              <a:t>--</a:t>
            </a: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结点集合</a:t>
            </a:r>
            <a:r>
              <a:rPr lang="en-US" altLang="zh-CN" sz="3200" dirty="0">
                <a:latin typeface="+mj-lt"/>
              </a:rPr>
              <a:t>V</a:t>
            </a:r>
            <a:r>
              <a:rPr lang="zh-CN" altLang="en-US" sz="3200" dirty="0">
                <a:latin typeface="+mj-lt"/>
              </a:rPr>
              <a:t>如何存储，</a:t>
            </a:r>
            <a:endParaRPr lang="en-US" altLang="zh-CN" sz="3200" dirty="0">
              <a:latin typeface="+mj-lt"/>
            </a:endParaRPr>
          </a:p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基于存储结构，集合的基本操作的实现；</a:t>
            </a:r>
            <a:endParaRPr lang="en-US" altLang="zh-CN" sz="3200" dirty="0">
              <a:latin typeface="+mj-lt"/>
            </a:endParaRPr>
          </a:p>
          <a:p>
            <a:pPr marL="342900" indent="-342900" algn="l">
              <a:spcBef>
                <a:spcPts val="0"/>
              </a:spcBef>
              <a:buSzPct val="70000"/>
              <a:buNone/>
            </a:pPr>
            <a:endParaRPr lang="en-US" altLang="zh-CN" sz="3200" dirty="0">
              <a:latin typeface="+mj-lt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495800" y="4513263"/>
            <a:ext cx="360000" cy="540000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752600" y="5122863"/>
            <a:ext cx="5943600" cy="668337"/>
          </a:xfrm>
          <a:prstGeom prst="rect">
            <a:avLst/>
          </a:prstGeom>
          <a:solidFill>
            <a:srgbClr val="CBFCA6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tIns="0" bIns="0"/>
          <a:lstStyle/>
          <a:p>
            <a:pPr algn="ctr" fontAlgn="t">
              <a:spcBef>
                <a:spcPct val="50000"/>
              </a:spcBef>
              <a:buNone/>
            </a:pPr>
            <a:r>
              <a:rPr lang="zh-CN" altLang="en-US" sz="3200" dirty="0"/>
              <a:t>伪代码 </a:t>
            </a: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/>
              <a:t>可上机运行的程序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8" grpId="0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219200" y="1295400"/>
            <a:ext cx="2057399" cy="57467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数学模型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219200" y="1871662"/>
            <a:ext cx="2057399" cy="5746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>
                <a:latin typeface="宋体" pitchFamily="2" charset="-122"/>
              </a:rPr>
              <a:t>非形式算法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581400" y="1295400"/>
            <a:ext cx="3276600" cy="57467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算法</a:t>
            </a:r>
            <a:r>
              <a:rPr lang="en-US" altLang="zh-CN" b="1" baseline="0" dirty="0">
                <a:latin typeface="宋体" pitchFamily="2" charset="-122"/>
              </a:rPr>
              <a:t>+</a:t>
            </a:r>
            <a:r>
              <a:rPr lang="zh-CN" altLang="en-US" baseline="0" dirty="0">
                <a:latin typeface="宋体" pitchFamily="2" charset="-122"/>
              </a:rPr>
              <a:t>抽象数据类型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581400" y="1871662"/>
            <a:ext cx="3276600" cy="5746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伪代码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7162801" y="1295400"/>
            <a:ext cx="1828799" cy="57467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en-US" altLang="zh-CN" b="1" baseline="0" dirty="0">
                <a:latin typeface="宋体" pitchFamily="2" charset="-122"/>
              </a:rPr>
              <a:t>+</a:t>
            </a:r>
            <a:r>
              <a:rPr lang="zh-CN" altLang="en-US" baseline="0" dirty="0">
                <a:latin typeface="宋体" pitchFamily="2" charset="-122"/>
              </a:rPr>
              <a:t>数据结构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162801" y="1871662"/>
            <a:ext cx="1828800" cy="5746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程序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971550" y="1871662"/>
            <a:ext cx="78486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4925" y="1582737"/>
            <a:ext cx="955675" cy="574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问题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468312" y="3417888"/>
            <a:ext cx="1371600" cy="8064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分析</a:t>
            </a: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2774949" y="3417888"/>
            <a:ext cx="1350963" cy="806450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设计</a:t>
            </a:r>
          </a:p>
        </p:txBody>
      </p:sp>
      <p:sp>
        <p:nvSpPr>
          <p:cNvPr id="39" name="Oval 17"/>
          <p:cNvSpPr>
            <a:spLocks noChangeArrowheads="1"/>
          </p:cNvSpPr>
          <p:nvPr/>
        </p:nvSpPr>
        <p:spPr bwMode="auto">
          <a:xfrm>
            <a:off x="5145086" y="3417888"/>
            <a:ext cx="1419225" cy="7302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buNone/>
            </a:pPr>
            <a:r>
              <a:rPr lang="zh-CN" altLang="en-US" sz="3200" dirty="0"/>
              <a:t>编程</a:t>
            </a:r>
          </a:p>
        </p:txBody>
      </p:sp>
      <p:sp>
        <p:nvSpPr>
          <p:cNvPr id="40" name="Oval 18"/>
          <p:cNvSpPr>
            <a:spLocks noChangeArrowheads="1"/>
          </p:cNvSpPr>
          <p:nvPr/>
        </p:nvSpPr>
        <p:spPr bwMode="auto">
          <a:xfrm>
            <a:off x="7478712" y="3157538"/>
            <a:ext cx="1512888" cy="12636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调试</a:t>
            </a:r>
            <a:endParaRPr lang="en-US" altLang="zh-CN" sz="32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维护</a:t>
            </a:r>
          </a:p>
        </p:txBody>
      </p:sp>
      <p:sp>
        <p:nvSpPr>
          <p:cNvPr id="41" name="AutoShape 19"/>
          <p:cNvSpPr>
            <a:spLocks noChangeArrowheads="1"/>
          </p:cNvSpPr>
          <p:nvPr/>
        </p:nvSpPr>
        <p:spPr bwMode="auto">
          <a:xfrm>
            <a:off x="1671637" y="3767138"/>
            <a:ext cx="12350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auto">
          <a:xfrm>
            <a:off x="3363912" y="4224338"/>
            <a:ext cx="228600" cy="660400"/>
          </a:xfrm>
          <a:prstGeom prst="upDownArrow">
            <a:avLst>
              <a:gd name="adj1" fmla="val 50000"/>
              <a:gd name="adj2" fmla="val 40296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1839912" y="4910138"/>
            <a:ext cx="3276600" cy="576262"/>
          </a:xfrm>
          <a:prstGeom prst="rect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tIns="0" bIns="0"/>
          <a:lstStyle/>
          <a:p>
            <a:pPr fontAlgn="t">
              <a:spcBef>
                <a:spcPct val="50000"/>
              </a:spcBef>
              <a:buNone/>
            </a:pPr>
            <a:r>
              <a:rPr lang="zh-CN" altLang="en-US" sz="3200" dirty="0"/>
              <a:t>算法，数据结构</a:t>
            </a:r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3973512" y="37671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auto">
          <a:xfrm>
            <a:off x="6396037" y="37671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课程的重要性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63" y="1066800"/>
            <a:ext cx="87582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  研究生入学、重要专业证书的必考科目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：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ph idx="1"/>
          </p:nvPr>
        </p:nvGraphicFramePr>
        <p:xfrm>
          <a:off x="457201" y="2057400"/>
          <a:ext cx="8305798" cy="2895600"/>
        </p:xfrm>
        <a:graphic>
          <a:graphicData uri="http://schemas.openxmlformats.org/drawingml/2006/table">
            <a:tbl>
              <a:tblPr/>
              <a:tblGrid>
                <a:gridCol w="227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0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分值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选择题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综合应用题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22(11)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组成原理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22(11)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20(10)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计算机网络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 (8)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1.2 </a:t>
            </a:r>
            <a:r>
              <a:rPr lang="zh-CN" altLang="en-US" dirty="0">
                <a:ea typeface="黑体" pitchFamily="2" charset="-122"/>
              </a:rPr>
              <a:t>抽象数据类型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60350" y="990600"/>
            <a:ext cx="865505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 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数据类型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(data type)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33400" y="3926890"/>
            <a:ext cx="77724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baseline="0" dirty="0">
                <a:latin typeface="+mj-lt"/>
              </a:rPr>
              <a:t>例：</a:t>
            </a:r>
            <a:r>
              <a:rPr lang="en-US" altLang="zh-CN" sz="3200" baseline="0" dirty="0" err="1">
                <a:latin typeface="+mj-lt"/>
              </a:rPr>
              <a:t>int</a:t>
            </a:r>
            <a:r>
              <a:rPr lang="en-US" altLang="zh-CN" sz="3200" baseline="0" dirty="0">
                <a:latin typeface="+mj-lt"/>
              </a:rPr>
              <a:t>, char, float, double </a:t>
            </a:r>
            <a:r>
              <a:rPr lang="zh-CN" altLang="en-US" sz="3200" baseline="0" dirty="0">
                <a:latin typeface="+mj-lt"/>
              </a:rPr>
              <a:t>等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2286001" y="4993690"/>
            <a:ext cx="6400799" cy="1219200"/>
          </a:xfrm>
          <a:prstGeom prst="borderCallout1">
            <a:avLst>
              <a:gd name="adj1" fmla="val 9375"/>
              <a:gd name="adj2" fmla="val -1306"/>
              <a:gd name="adj3" fmla="val -42698"/>
              <a:gd name="adj4" fmla="val -7793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有明确的取值集合，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zh-CN" altLang="en-US" dirty="0"/>
              <a:t>可进行加、减、乘、除、取余等运算；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0350" y="1683098"/>
            <a:ext cx="8655050" cy="20128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>
                <a:latin typeface="+mj-lt"/>
              </a:rPr>
              <a:t>  </a:t>
            </a:r>
            <a:r>
              <a:rPr lang="en-US" altLang="zh-CN" sz="3200" baseline="0" dirty="0">
                <a:latin typeface="+mj-lt"/>
              </a:rPr>
              <a:t>-- </a:t>
            </a:r>
            <a:r>
              <a:rPr lang="zh-CN" altLang="en-US" sz="3200" baseline="0" dirty="0">
                <a:latin typeface="+mj-lt"/>
              </a:rPr>
              <a:t>计算机语言可以使用的一个类型，</a:t>
            </a:r>
            <a:endParaRPr lang="en-US" altLang="zh-CN" sz="3200" baseline="0" dirty="0">
              <a:latin typeface="+mj-lt"/>
            </a:endParaRPr>
          </a:p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zh-CN" altLang="en-US" sz="3200" baseline="0" dirty="0">
                <a:latin typeface="+mj-lt"/>
              </a:rPr>
              <a:t>包括：</a:t>
            </a:r>
            <a:r>
              <a:rPr lang="zh-CN" altLang="en-US" sz="3200" dirty="0">
                <a:latin typeface="+mj-lt"/>
              </a:rPr>
              <a:t>这个</a:t>
            </a:r>
            <a:r>
              <a:rPr lang="zh-CN" altLang="en-US" sz="3200" baseline="0" dirty="0">
                <a:latin typeface="+mj-lt"/>
              </a:rPr>
              <a:t>类型的</a:t>
            </a:r>
            <a:r>
              <a:rPr lang="zh-CN" altLang="en-US" sz="3200" baseline="0" dirty="0">
                <a:solidFill>
                  <a:srgbClr val="CC0000"/>
                </a:solidFill>
                <a:latin typeface="+mj-lt"/>
              </a:rPr>
              <a:t>值的集合，</a:t>
            </a:r>
            <a:endParaRPr lang="en-US" altLang="zh-CN" sz="3200" baseline="0" dirty="0">
              <a:latin typeface="+mj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        </a:t>
            </a:r>
            <a:r>
              <a:rPr lang="zh-CN" altLang="en-US" sz="3200" baseline="0" dirty="0">
                <a:latin typeface="+mj-lt"/>
              </a:rPr>
              <a:t>以及，定义在该类型上的</a:t>
            </a:r>
            <a:r>
              <a:rPr lang="zh-CN" altLang="en-US" sz="3200" baseline="0" dirty="0">
                <a:solidFill>
                  <a:srgbClr val="CC0000"/>
                </a:solidFill>
                <a:latin typeface="+mj-lt"/>
              </a:rPr>
              <a:t>一组操作；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1.2 </a:t>
            </a:r>
            <a:r>
              <a:rPr lang="zh-CN" altLang="en-US" dirty="0">
                <a:ea typeface="黑体" pitchFamily="2" charset="-122"/>
              </a:rPr>
              <a:t>抽象数据类型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82134" y="1038761"/>
            <a:ext cx="8761866" cy="13726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 抽象数据类型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(abstract data type, ADT)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+mj-lt"/>
              </a:rPr>
              <a:t>  -- </a:t>
            </a:r>
            <a:r>
              <a:rPr lang="zh-CN" altLang="en-US" sz="3200" dirty="0">
                <a:latin typeface="+mj-lt"/>
              </a:rPr>
              <a:t>具有一定行为 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操作</a:t>
            </a:r>
            <a:r>
              <a:rPr lang="en-US" altLang="zh-CN" sz="3200" dirty="0">
                <a:latin typeface="+mj-lt"/>
              </a:rPr>
              <a:t>) </a:t>
            </a:r>
            <a:r>
              <a:rPr lang="zh-CN" altLang="en-US" sz="3200" dirty="0">
                <a:latin typeface="+mj-lt"/>
              </a:rPr>
              <a:t>的抽象类型；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61975" y="4495800"/>
            <a:ext cx="312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baseline="0" dirty="0">
                <a:latin typeface="+mj-lt"/>
              </a:rPr>
              <a:t>例</a:t>
            </a:r>
            <a:r>
              <a:rPr lang="en-US" altLang="zh-CN" sz="3200" baseline="0" dirty="0">
                <a:latin typeface="+mj-lt"/>
              </a:rPr>
              <a:t>1</a:t>
            </a:r>
            <a:r>
              <a:rPr lang="zh-CN" altLang="en-US" sz="3200" baseline="0" dirty="0">
                <a:latin typeface="+mj-lt"/>
              </a:rPr>
              <a:t>：集合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85800" y="5334000"/>
            <a:ext cx="3171825" cy="609600"/>
          </a:xfrm>
          <a:prstGeom prst="borderCallout1">
            <a:avLst>
              <a:gd name="adj1" fmla="val 9375"/>
              <a:gd name="adj2" fmla="val -1306"/>
              <a:gd name="adj3" fmla="val -47278"/>
              <a:gd name="adj4" fmla="val 47427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操作：并、补、差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81000" y="2404408"/>
            <a:ext cx="8763000" cy="20913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aseline="0" dirty="0">
                <a:solidFill>
                  <a:srgbClr val="008241"/>
                </a:solidFill>
                <a:latin typeface="+mj-lt"/>
                <a:sym typeface="Wingdings" pitchFamily="2" charset="2"/>
              </a:rPr>
              <a:t>  </a:t>
            </a:r>
            <a:r>
              <a:rPr lang="en-US" altLang="zh-CN" sz="3200" baseline="0" dirty="0">
                <a:solidFill>
                  <a:srgbClr val="008241"/>
                </a:solidFill>
                <a:latin typeface="+mj-lt"/>
                <a:sym typeface="Wingdings" pitchFamily="2" charset="2"/>
              </a:rPr>
              <a:t>--</a:t>
            </a:r>
            <a:r>
              <a:rPr lang="zh-CN" altLang="en-US" sz="3200" dirty="0">
                <a:solidFill>
                  <a:srgbClr val="008241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baseline="0" dirty="0">
                <a:solidFill>
                  <a:srgbClr val="008241"/>
                </a:solidFill>
                <a:latin typeface="+mj-lt"/>
                <a:sym typeface="Wingdings" pitchFamily="2" charset="2"/>
              </a:rPr>
              <a:t>是逻辑层面的定义：</a:t>
            </a:r>
            <a:endParaRPr lang="en-US" altLang="zh-CN" sz="3200" baseline="0" dirty="0">
              <a:solidFill>
                <a:srgbClr val="008241"/>
              </a:solidFill>
              <a:latin typeface="+mj-lt"/>
              <a:sym typeface="Wingdings" pitchFamily="2" charset="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 1) </a:t>
            </a:r>
            <a:r>
              <a:rPr lang="zh-CN" altLang="en-US" sz="3200" dirty="0">
                <a:latin typeface="+mj-lt"/>
                <a:sym typeface="Wingdings" pitchFamily="2" charset="2"/>
              </a:rPr>
              <a:t>定义类型，但不管其在计算机中的存储；</a:t>
            </a:r>
            <a:endParaRPr lang="en-US" altLang="zh-CN" sz="3200" dirty="0">
              <a:latin typeface="+mj-lt"/>
              <a:sym typeface="Wingdings" pitchFamily="2" charset="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aseline="0" dirty="0">
                <a:latin typeface="+mj-lt"/>
                <a:sym typeface="Wingdings" pitchFamily="2" charset="2"/>
              </a:rPr>
              <a:t>    2</a:t>
            </a:r>
            <a:r>
              <a:rPr lang="en-US" altLang="zh-CN" sz="3200" dirty="0">
                <a:latin typeface="+mj-lt"/>
                <a:sym typeface="Wingdings" pitchFamily="2" charset="2"/>
              </a:rPr>
              <a:t>) </a:t>
            </a:r>
            <a:r>
              <a:rPr lang="zh-CN" altLang="en-US" sz="3200" dirty="0">
                <a:latin typeface="+mj-lt"/>
                <a:sym typeface="Wingdings" pitchFamily="2" charset="2"/>
              </a:rPr>
              <a:t>定义类型上的运算，但不管实现；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371975" y="4495800"/>
            <a:ext cx="312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baseline="0" dirty="0">
                <a:latin typeface="+mj-lt"/>
              </a:rPr>
              <a:t>例</a:t>
            </a:r>
            <a:r>
              <a:rPr lang="en-US" altLang="zh-CN" sz="3200" baseline="0" dirty="0">
                <a:latin typeface="+mj-lt"/>
              </a:rPr>
              <a:t>2</a:t>
            </a:r>
            <a:r>
              <a:rPr lang="zh-CN" altLang="en-US" sz="3200" baseline="0" dirty="0">
                <a:latin typeface="+mj-lt"/>
              </a:rPr>
              <a:t>：图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4572000" y="5334000"/>
            <a:ext cx="4543427" cy="609600"/>
          </a:xfrm>
          <a:prstGeom prst="borderCallout1">
            <a:avLst>
              <a:gd name="adj1" fmla="val 9375"/>
              <a:gd name="adj2" fmla="val -1306"/>
              <a:gd name="adj3" fmla="val -45040"/>
              <a:gd name="adj4" fmla="val 24232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操作：插入</a:t>
            </a:r>
            <a:r>
              <a:rPr lang="en-US" altLang="zh-CN" dirty="0"/>
              <a:t>/</a:t>
            </a:r>
            <a:r>
              <a:rPr lang="zh-CN" altLang="en-US" dirty="0"/>
              <a:t>删除边、结点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1.2 </a:t>
            </a:r>
            <a:r>
              <a:rPr lang="zh-CN" altLang="en-US" dirty="0">
                <a:ea typeface="黑体" pitchFamily="2" charset="-122"/>
              </a:rPr>
              <a:t>抽象数据类型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3820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>
                <a:solidFill>
                  <a:srgbClr val="006699"/>
                </a:solidFill>
                <a:latin typeface="+mj-lt"/>
              </a:rPr>
              <a:t> </a:t>
            </a:r>
            <a:r>
              <a:rPr kumimoji="0" lang="en-US" altLang="zh-CN" sz="3200" i="0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Abstract Data Type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(ADT):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a definition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for a data type sole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ly in terms of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a set of values and a set of operations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o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 that data type.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3200400"/>
            <a:ext cx="8382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i="0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Encapsulation (</a:t>
            </a:r>
            <a:r>
              <a:rPr kumimoji="0" lang="zh-CN" altLang="en-US" sz="3200" i="0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封装</a:t>
            </a:r>
            <a:r>
              <a:rPr kumimoji="0" lang="en-US" altLang="zh-CN" sz="3200" i="0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):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Hide implementation details.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4572000"/>
            <a:ext cx="8382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Each ADT operation is defined by its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inputs and outputs.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1.2 </a:t>
            </a:r>
            <a:r>
              <a:rPr lang="zh-CN" altLang="en-US" dirty="0">
                <a:ea typeface="黑体" pitchFamily="2" charset="-122"/>
              </a:rPr>
              <a:t>抽象数据类型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60350" y="1120914"/>
            <a:ext cx="86550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ADT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举例：表的抽象数据类型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153400" cy="1905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设：</a:t>
            </a:r>
            <a:r>
              <a:rPr lang="en-US" altLang="zh-CN" sz="3200" kern="0" dirty="0" err="1">
                <a:latin typeface="+mn-lt"/>
              </a:rPr>
              <a:t>DataType</a:t>
            </a:r>
            <a:r>
              <a:rPr lang="en-US" altLang="zh-CN" sz="3200" kern="0" dirty="0">
                <a:latin typeface="+mn-lt"/>
              </a:rPr>
              <a:t>  //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元素类型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Index        //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数组下标类型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       List           //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表类型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038600"/>
            <a:ext cx="8153400" cy="1828800"/>
          </a:xfrm>
          <a:prstGeom prst="rect">
            <a:avLst/>
          </a:prstGeom>
          <a:solidFill>
            <a:srgbClr val="DEF4D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使用</a:t>
            </a:r>
            <a:r>
              <a:rPr lang="zh-CN" altLang="en-US" sz="3200" kern="0" dirty="0">
                <a:latin typeface="+mn-lt"/>
              </a:rPr>
              <a:t>：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List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x;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Index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有关表的基本操作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List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createNullList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(void)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创建一个空表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676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insert(List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Index p,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lang="en-US" altLang="zh-CN" sz="3200" kern="0" dirty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sz="3200" kern="0" dirty="0">
                <a:solidFill>
                  <a:srgbClr val="008241"/>
                </a:solidFill>
                <a:latin typeface="+mj-lt"/>
              </a:rPr>
              <a:t>在表</a:t>
            </a:r>
            <a:r>
              <a:rPr lang="en-US" altLang="zh-CN" sz="3200" kern="0" dirty="0">
                <a:solidFill>
                  <a:srgbClr val="008241"/>
                </a:solidFill>
                <a:latin typeface="+mj-lt"/>
              </a:rPr>
              <a:t>list</a:t>
            </a:r>
            <a:r>
              <a:rPr lang="zh-CN" altLang="en-US" sz="3200" kern="0" dirty="0">
                <a:solidFill>
                  <a:srgbClr val="008241"/>
                </a:solidFill>
                <a:latin typeface="+mj-lt"/>
              </a:rPr>
              <a:t> 中、下标</a:t>
            </a:r>
            <a:r>
              <a:rPr lang="en-US" altLang="zh-CN" sz="3200" kern="0" dirty="0">
                <a:solidFill>
                  <a:srgbClr val="008241"/>
                </a:solidFill>
                <a:latin typeface="+mj-lt"/>
              </a:rPr>
              <a:t>p</a:t>
            </a:r>
            <a:r>
              <a:rPr lang="zh-CN" altLang="en-US" sz="3200" kern="0" dirty="0">
                <a:solidFill>
                  <a:srgbClr val="008241"/>
                </a:solidFill>
                <a:latin typeface="+mj-lt"/>
              </a:rPr>
              <a:t>处插入元素</a:t>
            </a:r>
            <a:r>
              <a:rPr lang="en-US" altLang="zh-CN" sz="3200" kern="0" dirty="0">
                <a:solidFill>
                  <a:srgbClr val="008241"/>
                </a:solidFill>
                <a:latin typeface="+mj-lt"/>
              </a:rPr>
              <a:t>x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819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delete(List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Index p )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删除表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中</a:t>
            </a:r>
            <a:r>
              <a:rPr lang="zh-CN" altLang="en-US" sz="3200" kern="0" dirty="0">
                <a:solidFill>
                  <a:srgbClr val="008241"/>
                </a:solidFill>
                <a:latin typeface="+mj-lt"/>
              </a:rPr>
              <a:t>、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下标为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p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的元素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3962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4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Index locate(List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A249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在表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中查找元素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x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，并返回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x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的下标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105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5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isNull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(List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判</a:t>
            </a:r>
            <a:r>
              <a:rPr lang="zh-CN" altLang="en-US" sz="3200" kern="0" dirty="0">
                <a:solidFill>
                  <a:srgbClr val="008241"/>
                </a:solidFill>
                <a:latin typeface="+mj-lt"/>
              </a:rPr>
              <a:t>断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是否为空，若空返回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，否则返回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24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云形 10"/>
          <p:cNvSpPr/>
          <p:nvPr/>
        </p:nvSpPr>
        <p:spPr bwMode="auto">
          <a:xfrm>
            <a:off x="6477000" y="2286000"/>
            <a:ext cx="3048000" cy="1719143"/>
          </a:xfrm>
          <a:prstGeom prst="cloud">
            <a:avLst/>
          </a:prstGeom>
          <a:solidFill>
            <a:srgbClr val="FFD65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独立于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程序语言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1.3 </a:t>
            </a:r>
            <a:r>
              <a:rPr lang="zh-CN" altLang="en-US" dirty="0">
                <a:ea typeface="黑体" pitchFamily="2" charset="-122"/>
              </a:rPr>
              <a:t>数据结构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60350" y="914400"/>
            <a:ext cx="865505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  定义：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60350" y="2804405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>
                <a:solidFill>
                  <a:srgbClr val="008241"/>
                </a:solidFill>
                <a:latin typeface="+mj-lt"/>
              </a:rPr>
              <a:t>   </a:t>
            </a:r>
            <a:r>
              <a:rPr lang="en-US" altLang="zh-CN" sz="3200" baseline="0" dirty="0">
                <a:solidFill>
                  <a:srgbClr val="008241"/>
                </a:solidFill>
                <a:latin typeface="+mj-lt"/>
              </a:rPr>
              <a:t>-- </a:t>
            </a:r>
            <a:r>
              <a:rPr lang="zh-CN" altLang="en-US" sz="3200" baseline="0" dirty="0">
                <a:solidFill>
                  <a:srgbClr val="008241"/>
                </a:solidFill>
                <a:latin typeface="+mj-lt"/>
              </a:rPr>
              <a:t>是抽象数据类型的物理实现；</a:t>
            </a:r>
            <a:endParaRPr lang="en-US" altLang="zh-CN" sz="3200" baseline="0" dirty="0">
              <a:solidFill>
                <a:srgbClr val="008241"/>
              </a:solidFill>
              <a:latin typeface="+mj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0350" y="1524000"/>
            <a:ext cx="8655050" cy="12586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-- </a:t>
            </a:r>
            <a:r>
              <a:rPr lang="zh-CN" altLang="en-US" sz="3200" dirty="0"/>
              <a:t>计算机中存储</a:t>
            </a:r>
            <a:r>
              <a:rPr lang="en-US" altLang="zh-CN" sz="3200" dirty="0"/>
              <a:t>(</a:t>
            </a:r>
            <a:r>
              <a:rPr lang="zh-CN" altLang="en-US" sz="3200" dirty="0"/>
              <a:t>表示</a:t>
            </a:r>
            <a:r>
              <a:rPr lang="en-US" altLang="zh-CN" sz="3200" dirty="0"/>
              <a:t>)</a:t>
            </a:r>
            <a:r>
              <a:rPr lang="zh-CN" altLang="en-US" sz="3200" dirty="0"/>
              <a:t>的、</a:t>
            </a:r>
            <a:endParaRPr lang="en-US" altLang="zh-CN" sz="3200" dirty="0"/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</a:t>
            </a:r>
            <a:r>
              <a:rPr lang="zh-CN" altLang="en-US" sz="3200" dirty="0"/>
              <a:t>具有一定逻辑关系和行为特征的一组数据；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3505200"/>
            <a:ext cx="8229600" cy="1219200"/>
          </a:xfrm>
          <a:prstGeom prst="rect">
            <a:avLst/>
          </a:prstGeom>
          <a:solidFill>
            <a:srgbClr val="FBFBBB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A data structure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is the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physical implementation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of an ADT.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09600" y="5334000"/>
            <a:ext cx="2286000" cy="6474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What ?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86200" y="5334744"/>
            <a:ext cx="4953000" cy="6474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How to do in computer ?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2971800" y="5584686"/>
            <a:ext cx="838200" cy="152400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9600" y="4724400"/>
            <a:ext cx="2286000" cy="6474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ADT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886200" y="4725144"/>
            <a:ext cx="4953000" cy="6474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Data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Structure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2971800" y="4975086"/>
            <a:ext cx="838200" cy="152400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1.3.1 </a:t>
            </a:r>
            <a:r>
              <a:rPr lang="zh-CN" altLang="en-US" dirty="0">
                <a:ea typeface="黑体" pitchFamily="2" charset="-122"/>
              </a:rPr>
              <a:t>数据结构的三要素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6200" y="2534150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   2. 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存储结构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(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物理结构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)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：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200" y="1143000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   1. 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逻辑结构：</a:t>
            </a:r>
            <a:endParaRPr lang="en-US" altLang="zh-CN" sz="3200" dirty="0">
              <a:solidFill>
                <a:srgbClr val="006699"/>
              </a:solidFill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04800" y="3905750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 3. 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操作：</a:t>
            </a:r>
            <a:endParaRPr lang="en-US" altLang="zh-CN" sz="3200" dirty="0">
              <a:solidFill>
                <a:srgbClr val="0066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8200" y="1750064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/>
              <a:t>模型中的基本元素，及其之间的相互关系；</a:t>
            </a:r>
          </a:p>
        </p:txBody>
      </p:sp>
      <p:sp>
        <p:nvSpPr>
          <p:cNvPr id="14" name="矩形 13"/>
          <p:cNvSpPr/>
          <p:nvPr/>
        </p:nvSpPr>
        <p:spPr>
          <a:xfrm>
            <a:off x="838200" y="314375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模型</a:t>
            </a:r>
            <a:r>
              <a:rPr lang="en-US" altLang="zh-CN" sz="3200" dirty="0"/>
              <a:t>(</a:t>
            </a:r>
            <a:r>
              <a:rPr lang="zh-CN" altLang="en-US" sz="3200" dirty="0"/>
              <a:t>元素、关系</a:t>
            </a:r>
            <a:r>
              <a:rPr lang="en-US" altLang="zh-CN" sz="3200" dirty="0"/>
              <a:t>)</a:t>
            </a:r>
            <a:r>
              <a:rPr lang="zh-CN" altLang="en-US" sz="3200" dirty="0"/>
              <a:t>在计算机中的表示；</a:t>
            </a:r>
          </a:p>
        </p:txBody>
      </p:sp>
      <p:sp>
        <p:nvSpPr>
          <p:cNvPr id="15" name="矩形 14"/>
          <p:cNvSpPr/>
          <p:nvPr/>
        </p:nvSpPr>
        <p:spPr>
          <a:xfrm>
            <a:off x="838200" y="4466106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ADT</a:t>
            </a:r>
            <a:r>
              <a:rPr lang="zh-CN" altLang="en-US" sz="3200" dirty="0"/>
              <a:t>的各种行为在存储结构上的实现；</a:t>
            </a:r>
          </a:p>
        </p:txBody>
      </p:sp>
      <p:sp>
        <p:nvSpPr>
          <p:cNvPr id="16" name="矩形 15"/>
          <p:cNvSpPr/>
          <p:nvPr/>
        </p:nvSpPr>
        <p:spPr>
          <a:xfrm>
            <a:off x="838200" y="5124950"/>
            <a:ext cx="85344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定义基于逻辑结构，实现依赖于存储结构；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/>
      <p:bldP spid="14" grpId="0"/>
      <p:bldP spid="15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结点与结构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835025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数据</a:t>
            </a:r>
            <a:r>
              <a:rPr lang="zh-CN" altLang="en-US" sz="3200" dirty="0">
                <a:solidFill>
                  <a:srgbClr val="006699"/>
                </a:solidFill>
              </a:rPr>
              <a:t>“结构”</a:t>
            </a:r>
            <a:endParaRPr lang="en-US" altLang="zh-CN" sz="3200" dirty="0">
              <a:solidFill>
                <a:srgbClr val="006699"/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6699"/>
                </a:solidFill>
              </a:rPr>
              <a:t> </a:t>
            </a:r>
            <a:r>
              <a:rPr lang="zh-CN" altLang="en-US" sz="3200" dirty="0">
                <a:solidFill>
                  <a:srgbClr val="006699"/>
                </a:solidFill>
              </a:rPr>
              <a:t>结点：</a:t>
            </a:r>
            <a:r>
              <a:rPr lang="zh-CN" altLang="en-US" sz="3200" dirty="0"/>
              <a:t>组成“结构”的</a:t>
            </a:r>
            <a:r>
              <a:rPr lang="zh-CN" altLang="en-US" sz="3200" dirty="0">
                <a:solidFill>
                  <a:srgbClr val="008241"/>
                </a:solidFill>
              </a:rPr>
              <a:t>元素的抽象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/>
              <a:t>  -- </a:t>
            </a:r>
            <a:r>
              <a:rPr lang="zh-CN" altLang="en-US" sz="3200" dirty="0"/>
              <a:t>结点类型： 初等类型，组合类型；</a:t>
            </a:r>
            <a:endParaRPr lang="en-US" altLang="zh-CN" sz="3200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1000" y="4615494"/>
            <a:ext cx="8382000" cy="1175706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  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Data structure </a:t>
            </a:r>
            <a:r>
              <a:rPr lang="en-US" altLang="zh-CN" sz="3200" dirty="0">
                <a:latin typeface="+mj-lt"/>
              </a:rPr>
              <a:t>usually refers to an organization for data in main memory (</a:t>
            </a:r>
            <a:r>
              <a:rPr lang="zh-CN" altLang="en-US" sz="3200" dirty="0">
                <a:latin typeface="+mj-lt"/>
              </a:rPr>
              <a:t>内存</a:t>
            </a:r>
            <a:r>
              <a:rPr lang="en-US" altLang="zh-CN" sz="3200" dirty="0">
                <a:latin typeface="+mj-lt"/>
              </a:rPr>
              <a:t>).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00" y="3248561"/>
            <a:ext cx="835025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数据结构侧重研究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zh-CN" altLang="en-US" sz="3200" dirty="0"/>
              <a:t>结点间的逻辑、物理结构、操作的实现；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1.3.2 </a:t>
            </a:r>
            <a:r>
              <a:rPr lang="zh-CN" altLang="en-US" dirty="0">
                <a:ea typeface="黑体" pitchFamily="2" charset="-122"/>
              </a:rPr>
              <a:t>数据结构的分类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5800" y="1554833"/>
            <a:ext cx="8458200" cy="18741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l">
              <a:spcBef>
                <a:spcPts val="0"/>
              </a:spcBef>
              <a:buAutoNum type="arabicParenBoth"/>
            </a:pPr>
            <a:r>
              <a:rPr lang="zh-CN" altLang="en-US" sz="3200" baseline="0" dirty="0"/>
              <a:t>按逻辑结构分类；</a:t>
            </a:r>
            <a:endParaRPr lang="en-US" altLang="zh-CN" sz="3200" baseline="0" dirty="0"/>
          </a:p>
          <a:p>
            <a:pPr marL="514350" indent="-514350" algn="l">
              <a:spcBef>
                <a:spcPts val="0"/>
              </a:spcBef>
              <a:buNone/>
            </a:pPr>
            <a:endParaRPr lang="en-US" altLang="zh-CN" sz="3200" baseline="0" dirty="0"/>
          </a:p>
          <a:p>
            <a:pPr algn="l">
              <a:spcBef>
                <a:spcPts val="0"/>
              </a:spcBef>
              <a:buNone/>
            </a:pPr>
            <a:r>
              <a:rPr lang="en-US" altLang="zh-CN" sz="3200" dirty="0"/>
              <a:t>(2) </a:t>
            </a:r>
            <a:r>
              <a:rPr lang="zh-CN" altLang="en-US" sz="3200" dirty="0"/>
              <a:t>按物理结构分类；</a:t>
            </a:r>
            <a:endParaRPr lang="zh-CN" altLang="en-US" sz="3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(1) </a:t>
            </a:r>
            <a:r>
              <a:rPr lang="zh-CN" altLang="en-US" dirty="0">
                <a:ea typeface="黑体" pitchFamily="2" charset="-122"/>
              </a:rPr>
              <a:t>按逻辑结构分类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1000" y="1066800"/>
            <a:ext cx="8763000" cy="224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baseline="0" dirty="0">
                <a:solidFill>
                  <a:srgbClr val="006699"/>
                </a:solidFill>
              </a:rPr>
              <a:t> 逻辑结构</a:t>
            </a:r>
            <a:r>
              <a:rPr lang="zh-CN" altLang="en-US" sz="3200" baseline="0" dirty="0">
                <a:solidFill>
                  <a:srgbClr val="006699"/>
                </a:solidFill>
                <a:latin typeface="Arial" charset="0"/>
              </a:rPr>
              <a:t>：</a:t>
            </a:r>
            <a:r>
              <a:rPr lang="en-US" altLang="zh-CN" sz="3200" baseline="0" dirty="0">
                <a:latin typeface="Arial" charset="0"/>
              </a:rPr>
              <a:t>B=&lt;K, R&gt;, </a:t>
            </a:r>
          </a:p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latin typeface="Arial" charset="0"/>
              </a:rPr>
              <a:t>  K</a:t>
            </a:r>
            <a:r>
              <a:rPr lang="zh-CN" altLang="en-US" sz="3200" baseline="0" dirty="0">
                <a:latin typeface="Arial" charset="0"/>
              </a:rPr>
              <a:t>是元素</a:t>
            </a:r>
            <a:r>
              <a:rPr lang="en-US" altLang="zh-CN" sz="3200" baseline="0" dirty="0">
                <a:latin typeface="Arial" charset="0"/>
              </a:rPr>
              <a:t>(</a:t>
            </a:r>
            <a:r>
              <a:rPr lang="zh-CN" altLang="en-US" sz="3200" dirty="0"/>
              <a:t>结点</a:t>
            </a:r>
            <a:r>
              <a:rPr lang="en-US" altLang="zh-CN" sz="3200" baseline="0" dirty="0">
                <a:latin typeface="Arial" charset="0"/>
              </a:rPr>
              <a:t>)</a:t>
            </a:r>
            <a:r>
              <a:rPr lang="zh-CN" altLang="en-US" sz="3200" baseline="0" dirty="0">
                <a:latin typeface="Arial" charset="0"/>
              </a:rPr>
              <a:t>的有限集，</a:t>
            </a:r>
            <a:endParaRPr lang="en-US" altLang="zh-CN" sz="3200" baseline="0" dirty="0">
              <a:latin typeface="Arial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latin typeface="Arial" charset="0"/>
              </a:rPr>
              <a:t>  R</a:t>
            </a:r>
            <a:r>
              <a:rPr lang="zh-CN" altLang="en-US" sz="3200" baseline="0" dirty="0">
                <a:latin typeface="Arial" charset="0"/>
              </a:rPr>
              <a:t>是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上的关系 </a:t>
            </a:r>
            <a:r>
              <a:rPr lang="en-US" altLang="zh-CN" sz="3200" baseline="0" dirty="0">
                <a:latin typeface="Arial" charset="0"/>
              </a:rPr>
              <a:t>(</a:t>
            </a:r>
            <a:r>
              <a:rPr lang="zh-CN" altLang="en-US" sz="3200" baseline="0" dirty="0">
                <a:latin typeface="Arial" charset="0"/>
              </a:rPr>
              <a:t>二元组</a:t>
            </a:r>
            <a:r>
              <a:rPr lang="en-US" altLang="zh-CN" sz="3200" baseline="0" dirty="0">
                <a:latin typeface="Arial" charset="0"/>
              </a:rPr>
              <a:t>/</a:t>
            </a:r>
            <a:r>
              <a:rPr lang="zh-CN" altLang="en-US" sz="3200" baseline="0" dirty="0">
                <a:latin typeface="Arial" charset="0"/>
              </a:rPr>
              <a:t>有序对</a:t>
            </a:r>
            <a:r>
              <a:rPr lang="en-US" altLang="zh-CN" sz="3200" baseline="0" dirty="0">
                <a:latin typeface="Arial" charset="0"/>
              </a:rPr>
              <a:t>&lt;k,</a:t>
            </a:r>
            <a:r>
              <a:rPr lang="en-US" altLang="zh-CN" sz="3200" dirty="0">
                <a:latin typeface="Arial" charset="0"/>
              </a:rPr>
              <a:t> </a:t>
            </a:r>
            <a:r>
              <a:rPr lang="en-US" altLang="zh-CN" sz="3200" baseline="0" dirty="0">
                <a:latin typeface="Arial" charset="0"/>
              </a:rPr>
              <a:t>k’&gt;</a:t>
            </a:r>
            <a:r>
              <a:rPr lang="en-US" altLang="zh-CN" sz="3200" baseline="0" dirty="0"/>
              <a:t>)</a:t>
            </a:r>
            <a:r>
              <a:rPr lang="zh-CN" altLang="en-US" sz="3200" dirty="0"/>
              <a:t>集合</a:t>
            </a:r>
            <a:r>
              <a:rPr lang="zh-CN" altLang="en-US" sz="3200" baseline="0" dirty="0"/>
              <a:t>；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81000" y="3384460"/>
            <a:ext cx="8763000" cy="1471172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baseline="0" dirty="0">
                <a:latin typeface="Arial" charset="0"/>
              </a:rPr>
              <a:t>若元素</a:t>
            </a:r>
            <a:r>
              <a:rPr lang="en-US" altLang="zh-CN" sz="3200" baseline="0" dirty="0">
                <a:latin typeface="Arial" charset="0"/>
              </a:rPr>
              <a:t>k, k’</a:t>
            </a:r>
            <a:r>
              <a:rPr lang="zh-CN" altLang="en-US" sz="3200" baseline="0" dirty="0">
                <a:latin typeface="Arial" charset="0"/>
              </a:rPr>
              <a:t> 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>
                <a:latin typeface="Arial" charset="0"/>
              </a:rPr>
              <a:t>K </a:t>
            </a:r>
            <a:r>
              <a:rPr lang="zh-CN" altLang="en-US" sz="3200" baseline="0" dirty="0">
                <a:latin typeface="Arial" charset="0"/>
              </a:rPr>
              <a:t>，二元组</a:t>
            </a:r>
            <a:r>
              <a:rPr lang="en-US" altLang="zh-CN" sz="3200" baseline="0" dirty="0">
                <a:latin typeface="Arial" charset="0"/>
              </a:rPr>
              <a:t>&lt;k, k’&gt;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>
                <a:latin typeface="Arial" charset="0"/>
              </a:rPr>
              <a:t>R</a:t>
            </a:r>
            <a:r>
              <a:rPr lang="zh-CN" altLang="en-US" sz="3200" baseline="0" dirty="0">
                <a:latin typeface="Arial" charset="0"/>
              </a:rPr>
              <a:t>，</a:t>
            </a:r>
            <a:endParaRPr lang="en-US" altLang="zh-CN" sz="3200" baseline="0" dirty="0">
              <a:latin typeface="Arial" charset="0"/>
            </a:endParaRPr>
          </a:p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latin typeface="Arial" charset="0"/>
                <a:sym typeface="Wingdings" pitchFamily="2" charset="2"/>
              </a:rPr>
              <a:t> </a:t>
            </a:r>
            <a:r>
              <a:rPr lang="zh-CN" altLang="en-US" sz="3200" baseline="0" dirty="0">
                <a:latin typeface="Arial" charset="0"/>
              </a:rPr>
              <a:t>称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006699"/>
                </a:solidFill>
                <a:latin typeface="Arial" charset="0"/>
              </a:rPr>
              <a:t>前驱</a:t>
            </a:r>
            <a:r>
              <a:rPr lang="zh-CN" altLang="en-US" sz="3200" baseline="0" dirty="0">
                <a:latin typeface="Arial" charset="0"/>
              </a:rPr>
              <a:t>，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006699"/>
                </a:solidFill>
                <a:latin typeface="Arial" charset="0"/>
              </a:rPr>
              <a:t>后继</a:t>
            </a:r>
            <a:r>
              <a:rPr lang="zh-CN" altLang="en-US" sz="3200" baseline="0" dirty="0">
                <a:latin typeface="Arial" charset="0"/>
              </a:rPr>
              <a:t>，</a:t>
            </a:r>
            <a:endParaRPr lang="en-US" altLang="zh-CN" sz="3200" baseline="0" dirty="0">
              <a:latin typeface="Arial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4756060"/>
            <a:ext cx="8763000" cy="1524000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baseline="0" dirty="0">
                <a:latin typeface="Arial" charset="0"/>
              </a:rPr>
              <a:t>    没有前驱的为</a:t>
            </a:r>
            <a:r>
              <a:rPr lang="zh-CN" altLang="en-US" sz="3200" baseline="0" dirty="0">
                <a:solidFill>
                  <a:srgbClr val="CC0000"/>
                </a:solidFill>
                <a:latin typeface="Arial" charset="0"/>
              </a:rPr>
              <a:t>开始结点；</a:t>
            </a:r>
            <a:endParaRPr lang="en-US" altLang="zh-CN" sz="3200" baseline="0" dirty="0">
              <a:latin typeface="Arial" charset="0"/>
            </a:endParaRPr>
          </a:p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baseline="0" dirty="0">
                <a:latin typeface="Arial" charset="0"/>
              </a:rPr>
              <a:t>    没有后继的为</a:t>
            </a:r>
            <a:r>
              <a:rPr lang="zh-CN" altLang="en-US" sz="3200" baseline="0" dirty="0">
                <a:solidFill>
                  <a:srgbClr val="CC0000"/>
                </a:solidFill>
                <a:latin typeface="Arial" charset="0"/>
              </a:rPr>
              <a:t>终端结点；</a:t>
            </a:r>
            <a:endParaRPr lang="zh-CN" altLang="en-US" sz="3200" baseline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课程的重要性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066800"/>
            <a:ext cx="7920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宋体" pitchFamily="2" charset="-122"/>
              </a:rPr>
              <a:t> 面试、应聘时需要准备的重要课程</a:t>
            </a:r>
            <a:r>
              <a:rPr lang="en-US" altLang="zh-CN" sz="3200" baseline="0" dirty="0">
                <a:solidFill>
                  <a:srgbClr val="006699"/>
                </a:solidFill>
                <a:latin typeface="宋体" pitchFamily="2" charset="-122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pic>
        <p:nvPicPr>
          <p:cNvPr id="1026" name="Picture 2" descr="C:\Documents and Settings\Administrator\桌面\a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74431"/>
            <a:ext cx="2743200" cy="2095500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a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828800"/>
            <a:ext cx="2514600" cy="2159537"/>
          </a:xfrm>
          <a:prstGeom prst="rect">
            <a:avLst/>
          </a:prstGeom>
          <a:noFill/>
        </p:spPr>
      </p:pic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381000" y="4108031"/>
            <a:ext cx="3962400" cy="5940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靠体力为生？</a:t>
            </a: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381000" y="4680000"/>
            <a:ext cx="3962400" cy="63402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码农</a:t>
            </a:r>
            <a:r>
              <a:rPr lang="en-US" altLang="zh-CN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初级程序员</a:t>
            </a:r>
            <a:r>
              <a:rPr lang="en-US" altLang="zh-CN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4724400" y="4052251"/>
            <a:ext cx="4038600" cy="1224000"/>
          </a:xfrm>
          <a:prstGeom prst="rect">
            <a:avLst/>
          </a:prstGeom>
          <a:noFill/>
          <a:ln w="28575">
            <a:solidFill>
              <a:srgbClr val="008A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真正的程序员：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/>
              <a:t>编程经验</a:t>
            </a:r>
            <a:r>
              <a:rPr lang="en-US" altLang="zh-CN" sz="3200" dirty="0"/>
              <a:t>+</a:t>
            </a:r>
            <a:r>
              <a:rPr lang="zh-CN" altLang="en-US" sz="3200" dirty="0"/>
              <a:t>逻辑思维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Text Box 1027"/>
          <p:cNvSpPr txBox="1">
            <a:spLocks noChangeArrowheads="1"/>
          </p:cNvSpPr>
          <p:nvPr/>
        </p:nvSpPr>
        <p:spPr bwMode="auto">
          <a:xfrm>
            <a:off x="381000" y="5301294"/>
            <a:ext cx="3962400" cy="11757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  <a:sym typeface="Wingdings" pitchFamily="2" charset="2"/>
              </a:rPr>
              <a:t>被‘</a:t>
            </a:r>
            <a:r>
              <a:rPr lang="zh-CN" altLang="en-US" sz="3200" dirty="0">
                <a:sym typeface="Wingdings" pitchFamily="2" charset="2"/>
              </a:rPr>
              <a:t>写代码工具</a:t>
            </a:r>
            <a:r>
              <a:rPr lang="zh-CN" altLang="en-US" sz="3200" dirty="0">
                <a:latin typeface="+mj-lt"/>
                <a:sym typeface="Wingdings" pitchFamily="2" charset="2"/>
              </a:rPr>
              <a:t>’</a:t>
            </a:r>
            <a:endParaRPr lang="en-US" altLang="zh-CN" sz="3200" dirty="0">
              <a:latin typeface="+mj-lt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  <a:sym typeface="Wingdings" pitchFamily="2" charset="2"/>
              </a:rPr>
              <a:t>取代的可能性大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4724400" y="5301294"/>
            <a:ext cx="4038600" cy="1175706"/>
          </a:xfrm>
          <a:prstGeom prst="rect">
            <a:avLst/>
          </a:prstGeom>
          <a:solidFill>
            <a:srgbClr val="C3F9A5"/>
          </a:solidFill>
          <a:ln w="28575">
            <a:solidFill>
              <a:srgbClr val="008A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资深工程师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软件架构师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(1) </a:t>
            </a:r>
            <a:r>
              <a:rPr lang="zh-CN" altLang="en-US" dirty="0">
                <a:ea typeface="黑体" pitchFamily="2" charset="-122"/>
              </a:rPr>
              <a:t>按逻辑结构分类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1910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126036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61341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6908800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7916864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1314450" y="13716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98609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C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951134" y="1447800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589184" y="20574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2382934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85800" y="2590800"/>
            <a:ext cx="243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(1) </a:t>
            </a:r>
            <a:r>
              <a:rPr lang="zh-CN" altLang="en-US" baseline="0" dirty="0"/>
              <a:t>集合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104349" y="2499738"/>
            <a:ext cx="4442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(2) </a:t>
            </a:r>
            <a:r>
              <a:rPr lang="zh-CN" altLang="en-US" baseline="0" dirty="0"/>
              <a:t>线性结构</a:t>
            </a:r>
            <a:r>
              <a:rPr lang="en-US" altLang="zh-CN" baseline="0" dirty="0">
                <a:solidFill>
                  <a:srgbClr val="006699"/>
                </a:solidFill>
              </a:rPr>
              <a:t>(</a:t>
            </a:r>
            <a:r>
              <a:rPr lang="zh-CN" altLang="en-US" baseline="0" dirty="0">
                <a:solidFill>
                  <a:srgbClr val="006699"/>
                </a:solidFill>
              </a:rPr>
              <a:t>一对一</a:t>
            </a:r>
            <a:r>
              <a:rPr lang="en-US" altLang="zh-CN" baseline="0" dirty="0">
                <a:solidFill>
                  <a:srgbClr val="006699"/>
                </a:solidFill>
              </a:rPr>
              <a:t>)</a:t>
            </a:r>
            <a:endParaRPr lang="zh-CN" altLang="en-US" baseline="0" dirty="0">
              <a:solidFill>
                <a:srgbClr val="006699"/>
              </a:solidFill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1070073" y="34290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566834" y="410051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1573309" y="4114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41509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078134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-152400" y="5399782"/>
            <a:ext cx="3810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     </a:t>
            </a:r>
            <a:r>
              <a:rPr lang="en-US" altLang="zh-CN" dirty="0"/>
              <a:t> </a:t>
            </a:r>
            <a:r>
              <a:rPr lang="en-US" altLang="zh-CN" baseline="0" dirty="0"/>
              <a:t>(3) </a:t>
            </a:r>
            <a:r>
              <a:rPr lang="zh-CN" altLang="en-US" baseline="0" dirty="0"/>
              <a:t>树</a:t>
            </a:r>
            <a:r>
              <a:rPr lang="zh-CN" altLang="en-US" dirty="0"/>
              <a:t>形结构</a:t>
            </a:r>
            <a:endParaRPr lang="en-US" altLang="zh-CN" baseline="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           </a:t>
            </a:r>
            <a:r>
              <a:rPr lang="en-US" altLang="zh-CN" dirty="0">
                <a:solidFill>
                  <a:srgbClr val="006699"/>
                </a:solidFill>
              </a:rPr>
              <a:t>(</a:t>
            </a:r>
            <a:r>
              <a:rPr lang="zh-CN" altLang="en-US" baseline="0" dirty="0">
                <a:solidFill>
                  <a:srgbClr val="006699"/>
                </a:solidFill>
              </a:rPr>
              <a:t>可以一对多</a:t>
            </a:r>
            <a:r>
              <a:rPr lang="en-US" altLang="zh-CN" baseline="0" dirty="0">
                <a:solidFill>
                  <a:srgbClr val="006699"/>
                </a:solidFill>
              </a:rPr>
              <a:t>)</a:t>
            </a:r>
            <a:endParaRPr lang="zh-CN" altLang="en-US" baseline="0" dirty="0">
              <a:solidFill>
                <a:srgbClr val="006699"/>
              </a:solidFill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410060" y="5399782"/>
            <a:ext cx="420054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   (4) </a:t>
            </a:r>
            <a:r>
              <a:rPr lang="zh-CN" altLang="en-US" baseline="0" dirty="0"/>
              <a:t>图</a:t>
            </a:r>
            <a:r>
              <a:rPr lang="zh-CN" altLang="en-US" dirty="0"/>
              <a:t>状结构</a:t>
            </a:r>
            <a:endParaRPr lang="en-US" altLang="zh-CN" baseline="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6699"/>
                </a:solidFill>
              </a:rPr>
              <a:t>(</a:t>
            </a:r>
            <a:r>
              <a:rPr lang="zh-CN" altLang="en-US" baseline="0" dirty="0">
                <a:solidFill>
                  <a:srgbClr val="006699"/>
                </a:solidFill>
              </a:rPr>
              <a:t>可以多对多</a:t>
            </a:r>
            <a:r>
              <a:rPr lang="en-US" altLang="zh-CN" baseline="0" dirty="0">
                <a:solidFill>
                  <a:srgbClr val="006699"/>
                </a:solidFill>
              </a:rPr>
              <a:t>)</a:t>
            </a:r>
            <a:endParaRPr lang="zh-CN" altLang="en-US" baseline="0" dirty="0">
              <a:solidFill>
                <a:srgbClr val="006699"/>
              </a:solidFill>
            </a:endParaRP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411788" y="34290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4908549" y="410051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5915024" y="4114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5483224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419849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29200" y="1371600"/>
            <a:ext cx="3886200" cy="52322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&lt;A, B&gt;, &lt;B, C&gt;, &lt;D, E&gt;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67000" y="3505200"/>
            <a:ext cx="1371600" cy="1815882"/>
          </a:xfrm>
          <a:prstGeom prst="rect">
            <a:avLst/>
          </a:prstGeom>
          <a:solidFill>
            <a:srgbClr val="A4D76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&lt;A, C&gt;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&lt;C,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&lt;C, E&gt;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239000" y="3276600"/>
            <a:ext cx="1371600" cy="2677656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&lt;A,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&lt;A,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&lt;B,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&lt;B,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&lt;E, D&gt;</a:t>
            </a:r>
            <a:endParaRPr lang="zh-CN" altLang="en-US" dirty="0">
              <a:latin typeface="+mj-lt"/>
            </a:endParaRPr>
          </a:p>
        </p:txBody>
      </p:sp>
      <p:cxnSp>
        <p:nvCxnSpPr>
          <p:cNvPr id="46" name="直接箭头连接符 45"/>
          <p:cNvCxnSpPr>
            <a:stCxn id="16" idx="6"/>
            <a:endCxn id="18" idx="2"/>
          </p:cNvCxnSpPr>
          <p:nvPr/>
        </p:nvCxnSpPr>
        <p:spPr bwMode="auto">
          <a:xfrm>
            <a:off x="4705350" y="2228057"/>
            <a:ext cx="42068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stCxn id="18" idx="6"/>
            <a:endCxn id="19" idx="2"/>
          </p:cNvCxnSpPr>
          <p:nvPr/>
        </p:nvCxnSpPr>
        <p:spPr bwMode="auto">
          <a:xfrm>
            <a:off x="5640387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stCxn id="20" idx="6"/>
            <a:endCxn id="21" idx="2"/>
          </p:cNvCxnSpPr>
          <p:nvPr/>
        </p:nvCxnSpPr>
        <p:spPr bwMode="auto">
          <a:xfrm>
            <a:off x="7423151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29" idx="3"/>
            <a:endCxn id="30" idx="0"/>
          </p:cNvCxnSpPr>
          <p:nvPr/>
        </p:nvCxnSpPr>
        <p:spPr bwMode="auto">
          <a:xfrm rot="5400000">
            <a:off x="859652" y="381476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29" idx="5"/>
            <a:endCxn id="31" idx="0"/>
          </p:cNvCxnSpPr>
          <p:nvPr/>
        </p:nvCxnSpPr>
        <p:spPr bwMode="auto">
          <a:xfrm rot="16200000" flipH="1">
            <a:off x="1537596" y="3821911"/>
            <a:ext cx="264390" cy="32138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>
            <a:stCxn id="31" idx="3"/>
            <a:endCxn id="32" idx="0"/>
          </p:cNvCxnSpPr>
          <p:nvPr/>
        </p:nvCxnSpPr>
        <p:spPr bwMode="auto">
          <a:xfrm rot="5400000">
            <a:off x="1409721" y="4525175"/>
            <a:ext cx="227878" cy="24994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>
            <a:stCxn id="31" idx="5"/>
            <a:endCxn id="33" idx="0"/>
          </p:cNvCxnSpPr>
          <p:nvPr/>
        </p:nvCxnSpPr>
        <p:spPr bwMode="auto">
          <a:xfrm rot="16200000" flipH="1">
            <a:off x="2059883" y="4488661"/>
            <a:ext cx="227878" cy="32297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stCxn id="65" idx="3"/>
            <a:endCxn id="66" idx="0"/>
          </p:cNvCxnSpPr>
          <p:nvPr/>
        </p:nvCxnSpPr>
        <p:spPr bwMode="auto">
          <a:xfrm rot="5400000">
            <a:off x="5201367" y="381476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>
            <a:stCxn id="65" idx="4"/>
            <a:endCxn id="68" idx="0"/>
          </p:cNvCxnSpPr>
          <p:nvPr/>
        </p:nvCxnSpPr>
        <p:spPr bwMode="auto">
          <a:xfrm rot="16200000" flipH="1">
            <a:off x="5283994" y="4307681"/>
            <a:ext cx="841375" cy="7143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曲线连接符 90"/>
          <p:cNvCxnSpPr>
            <a:stCxn id="65" idx="6"/>
            <a:endCxn id="69" idx="7"/>
          </p:cNvCxnSpPr>
          <p:nvPr/>
        </p:nvCxnSpPr>
        <p:spPr bwMode="auto">
          <a:xfrm>
            <a:off x="5926138" y="3675857"/>
            <a:ext cx="932737" cy="1160533"/>
          </a:xfrm>
          <a:prstGeom prst="curvedConnector2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>
            <a:stCxn id="66" idx="5"/>
            <a:endCxn id="68" idx="1"/>
          </p:cNvCxnSpPr>
          <p:nvPr/>
        </p:nvCxnSpPr>
        <p:spPr bwMode="auto">
          <a:xfrm rot="16200000" flipH="1">
            <a:off x="5295829" y="4573670"/>
            <a:ext cx="314466" cy="21097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直接箭头连接符 97"/>
          <p:cNvCxnSpPr>
            <a:stCxn id="69" idx="2"/>
            <a:endCxn id="68" idx="6"/>
          </p:cNvCxnSpPr>
          <p:nvPr/>
        </p:nvCxnSpPr>
        <p:spPr bwMode="auto">
          <a:xfrm rot="10800000">
            <a:off x="5997575" y="5010944"/>
            <a:ext cx="42227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肘形连接符 113"/>
          <p:cNvCxnSpPr>
            <a:stCxn id="66" idx="4"/>
            <a:endCxn id="69" idx="4"/>
          </p:cNvCxnSpPr>
          <p:nvPr/>
        </p:nvCxnSpPr>
        <p:spPr bwMode="auto">
          <a:xfrm rot="16200000" flipH="1">
            <a:off x="5589588" y="4170363"/>
            <a:ext cx="663574" cy="1511300"/>
          </a:xfrm>
          <a:prstGeom prst="bentConnector3">
            <a:avLst>
              <a:gd name="adj1" fmla="val 126098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44" grpId="0"/>
      <p:bldP spid="65" grpId="0" animBg="1"/>
      <p:bldP spid="66" grpId="0" animBg="1"/>
      <p:bldP spid="67" grpId="0" animBg="1"/>
      <p:bldP spid="68" grpId="0" animBg="1"/>
      <p:bldP spid="69" grpId="0" animBg="1"/>
      <p:bldP spid="41" grpId="0" animBg="1"/>
      <p:bldP spid="42" grpId="0" animBg="1"/>
      <p:bldP spid="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(1) </a:t>
            </a:r>
            <a:r>
              <a:rPr lang="zh-CN" altLang="en-US" dirty="0">
                <a:ea typeface="黑体" pitchFamily="2" charset="-122"/>
              </a:rPr>
              <a:t>按逻辑结构分类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左大括号 41"/>
          <p:cNvSpPr/>
          <p:nvPr/>
        </p:nvSpPr>
        <p:spPr bwMode="auto">
          <a:xfrm>
            <a:off x="755400" y="2209800"/>
            <a:ext cx="432000" cy="2057400"/>
          </a:xfrm>
          <a:prstGeom prst="leftBrace">
            <a:avLst/>
          </a:prstGeom>
          <a:noFill/>
          <a:ln w="38100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1295400" y="1981200"/>
            <a:ext cx="182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aseline="0" dirty="0">
                <a:solidFill>
                  <a:srgbClr val="008241"/>
                </a:solidFill>
              </a:rPr>
              <a:t>线性结构</a:t>
            </a:r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1295400" y="3911025"/>
            <a:ext cx="2286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aseline="0" dirty="0">
                <a:solidFill>
                  <a:srgbClr val="008241"/>
                </a:solidFill>
              </a:rPr>
              <a:t>非线性结构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3505200" y="1981200"/>
            <a:ext cx="563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/>
              <a:t>--</a:t>
            </a:r>
            <a:r>
              <a:rPr lang="en-US" altLang="zh-CN" sz="3200" dirty="0"/>
              <a:t> </a:t>
            </a:r>
            <a:r>
              <a:rPr lang="zh-CN" altLang="en-US" sz="3200" dirty="0"/>
              <a:t>线性表、字符串、栈、队列</a:t>
            </a:r>
            <a:endParaRPr lang="zh-CN" altLang="en-US" sz="3200" baseline="0" dirty="0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3505200" y="3886200"/>
            <a:ext cx="563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/>
              <a:t>--</a:t>
            </a:r>
            <a:r>
              <a:rPr lang="en-US" altLang="zh-CN" sz="3200" dirty="0"/>
              <a:t> </a:t>
            </a:r>
            <a:r>
              <a:rPr lang="zh-CN" altLang="en-US" sz="3200" dirty="0"/>
              <a:t>树、图</a:t>
            </a:r>
            <a:endParaRPr lang="zh-CN" altLang="en-US" sz="3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0350" y="1066800"/>
            <a:ext cx="8655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例：计算机系学生成绩表，逻辑结构：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52800" y="2913888"/>
          <a:ext cx="5715000" cy="31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学号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高数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大物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16998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1’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200272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2’</a:t>
            </a: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328453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3’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408485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4’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50545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5’</a:t>
            </a:r>
          </a:p>
        </p:txBody>
      </p:sp>
      <p:cxnSp>
        <p:nvCxnSpPr>
          <p:cNvPr id="15" name="直接箭头连接符 14"/>
          <p:cNvCxnSpPr>
            <a:stCxn id="9" idx="6"/>
            <a:endCxn id="10" idx="2"/>
          </p:cNvCxnSpPr>
          <p:nvPr/>
        </p:nvCxnSpPr>
        <p:spPr bwMode="auto">
          <a:xfrm>
            <a:off x="1684336" y="2228057"/>
            <a:ext cx="51593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10" idx="6"/>
            <a:endCxn id="12" idx="2"/>
          </p:cNvCxnSpPr>
          <p:nvPr/>
        </p:nvCxnSpPr>
        <p:spPr bwMode="auto">
          <a:xfrm>
            <a:off x="2714623" y="2228057"/>
            <a:ext cx="5699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2" idx="6"/>
            <a:endCxn id="13" idx="2"/>
          </p:cNvCxnSpPr>
          <p:nvPr/>
        </p:nvCxnSpPr>
        <p:spPr bwMode="auto">
          <a:xfrm>
            <a:off x="3798886" y="2228057"/>
            <a:ext cx="609599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3" idx="6"/>
            <a:endCxn id="14" idx="2"/>
          </p:cNvCxnSpPr>
          <p:nvPr/>
        </p:nvCxnSpPr>
        <p:spPr bwMode="auto">
          <a:xfrm>
            <a:off x="4922836" y="2228057"/>
            <a:ext cx="58261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304800" y="3429000"/>
            <a:ext cx="3048000" cy="584775"/>
          </a:xfrm>
          <a:prstGeom prst="rect">
            <a:avLst/>
          </a:prstGeom>
          <a:noFill/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结点</a:t>
            </a:r>
            <a:r>
              <a:rPr lang="zh-CN" altLang="en-US" sz="3200" dirty="0">
                <a:sym typeface="Wingdings" pitchFamily="2" charset="2"/>
              </a:rPr>
              <a:t>：</a:t>
            </a:r>
            <a:r>
              <a:rPr lang="en-US" altLang="zh-CN" sz="3200" dirty="0">
                <a:sym typeface="Wingdings" pitchFamily="2" charset="2"/>
              </a:rPr>
              <a:t>1</a:t>
            </a:r>
            <a:r>
              <a:rPr lang="zh-CN" altLang="en-US" sz="3200" dirty="0">
                <a:sym typeface="Wingdings" pitchFamily="2" charset="2"/>
              </a:rPr>
              <a:t>条记录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352800" y="3429000"/>
            <a:ext cx="5715000" cy="584775"/>
          </a:xfrm>
          <a:prstGeom prst="rect">
            <a:avLst/>
          </a:prstGeom>
          <a:solidFill>
            <a:srgbClr val="61D6FF">
              <a:alpha val="24706"/>
            </a:srgbClr>
          </a:solidFill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200" dirty="0"/>
          </a:p>
        </p:txBody>
      </p:sp>
      <p:sp>
        <p:nvSpPr>
          <p:cNvPr id="29" name="下箭头 28"/>
          <p:cNvSpPr/>
          <p:nvPr/>
        </p:nvSpPr>
        <p:spPr bwMode="auto">
          <a:xfrm flipV="1">
            <a:off x="1371600" y="2560800"/>
            <a:ext cx="152400" cy="79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(2) </a:t>
            </a:r>
            <a:r>
              <a:rPr lang="zh-CN" altLang="en-US" dirty="0">
                <a:ea typeface="黑体" pitchFamily="2" charset="-122"/>
              </a:rPr>
              <a:t>按存储结构分类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457200" y="1026855"/>
            <a:ext cx="3022600" cy="698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latin typeface="Arial" charset="0"/>
              </a:rPr>
              <a:t>1</a:t>
            </a:r>
            <a:r>
              <a:rPr lang="en-US" altLang="zh-CN" sz="3200" dirty="0"/>
              <a:t>) </a:t>
            </a:r>
            <a:r>
              <a:rPr lang="zh-CN" altLang="en-US" sz="3200" baseline="0" dirty="0">
                <a:latin typeface="Arial" charset="0"/>
              </a:rPr>
              <a:t>顺序存储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57200" y="1788855"/>
            <a:ext cx="3479800" cy="2360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3200" baseline="0" dirty="0">
                <a:latin typeface="Arial" charset="0"/>
              </a:rPr>
              <a:t>2)</a:t>
            </a:r>
            <a:r>
              <a:rPr lang="en-US" altLang="zh-CN" sz="3200" dirty="0">
                <a:latin typeface="Arial" charset="0"/>
              </a:rPr>
              <a:t> </a:t>
            </a:r>
            <a:r>
              <a:rPr lang="zh-CN" altLang="en-US" sz="3200" baseline="0" dirty="0">
                <a:latin typeface="Arial" charset="0"/>
              </a:rPr>
              <a:t>非顺序存储</a:t>
            </a:r>
            <a:endParaRPr lang="en-US" altLang="zh-CN" sz="3200" baseline="0" dirty="0">
              <a:latin typeface="Arial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-- </a:t>
            </a:r>
            <a:r>
              <a:rPr lang="zh-CN" altLang="en-US" sz="3200" baseline="0" dirty="0">
                <a:latin typeface="Arial" charset="0"/>
              </a:rPr>
              <a:t>链式</a:t>
            </a:r>
            <a:endParaRPr lang="en-US" altLang="zh-CN" sz="3200" dirty="0"/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Arial" charset="0"/>
              </a:rPr>
              <a:t>    -- </a:t>
            </a:r>
            <a:r>
              <a:rPr lang="zh-CN" altLang="en-US" sz="3200" baseline="0" dirty="0">
                <a:latin typeface="Arial" charset="0"/>
              </a:rPr>
              <a:t>散列</a:t>
            </a:r>
            <a:endParaRPr lang="en-US" altLang="zh-CN" sz="3200" baseline="0" dirty="0">
              <a:latin typeface="Arial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aseline="0" dirty="0">
                <a:latin typeface="Arial" charset="0"/>
              </a:rPr>
              <a:t>    </a:t>
            </a:r>
            <a:r>
              <a:rPr lang="en-US" altLang="zh-CN" sz="3200" baseline="0" dirty="0">
                <a:latin typeface="Arial" charset="0"/>
              </a:rPr>
              <a:t>-- </a:t>
            </a:r>
            <a:r>
              <a:rPr lang="zh-CN" altLang="en-US" sz="3200" baseline="0" dirty="0">
                <a:latin typeface="Arial" charset="0"/>
              </a:rPr>
              <a:t>索引          </a:t>
            </a: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267198" y="3825240"/>
          <a:ext cx="1752601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3657600" y="3825240"/>
          <a:ext cx="60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824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743198" y="32766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008241"/>
                </a:solidFill>
                <a:latin typeface="+mj-lt"/>
                <a:ea typeface="黑体" pitchFamily="2" charset="-122"/>
              </a:rPr>
              <a:t>逻辑位置</a:t>
            </a:r>
            <a:endParaRPr lang="en-US" altLang="zh-CN" dirty="0">
              <a:solidFill>
                <a:srgbClr val="008241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4343398" y="3276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记录内容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7162799" y="1798320"/>
          <a:ext cx="175260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7239000" y="1219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内存空间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6082799" y="4724400"/>
            <a:ext cx="1080000" cy="304800"/>
          </a:xfrm>
          <a:prstGeom prst="rightArrow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6019800" y="4191000"/>
            <a:ext cx="1143001" cy="1295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900"/>
              </a:spcBef>
              <a:buNone/>
            </a:pPr>
            <a:r>
              <a:rPr lang="zh-CN" altLang="en-US" sz="3000" dirty="0">
                <a:latin typeface="+mj-lt"/>
                <a:ea typeface="黑体" pitchFamily="2" charset="-122"/>
              </a:rPr>
              <a:t>地址？</a:t>
            </a:r>
            <a:endParaRPr lang="en-US" altLang="zh-CN" sz="3000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900"/>
              </a:spcBef>
              <a:buNone/>
            </a:pPr>
            <a:endParaRPr lang="en-US" altLang="zh-CN" sz="3000" dirty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68" grpId="0"/>
      <p:bldP spid="69" grpId="0"/>
      <p:bldP spid="71" grpId="0"/>
      <p:bldP spid="72" grpId="0" animBg="1"/>
      <p:bldP spid="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(2) </a:t>
            </a:r>
            <a:r>
              <a:rPr lang="zh-CN" altLang="en-US" dirty="0">
                <a:ea typeface="黑体" pitchFamily="2" charset="-122"/>
              </a:rPr>
              <a:t>按存储结构分类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0" y="3596640"/>
          <a:ext cx="1752601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676400" y="3596640"/>
          <a:ext cx="60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824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62000" y="30480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008241"/>
                </a:solidFill>
                <a:latin typeface="+mj-lt"/>
                <a:ea typeface="黑体" pitchFamily="2" charset="-122"/>
              </a:rPr>
              <a:t>逻辑位置</a:t>
            </a:r>
            <a:endParaRPr lang="en-US" altLang="zh-CN" dirty="0">
              <a:solidFill>
                <a:srgbClr val="008241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62200" y="3048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记录内容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29201" y="990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内存空间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4114800" y="4495800"/>
            <a:ext cx="720000" cy="304800"/>
          </a:xfrm>
          <a:prstGeom prst="rightArrow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781800" y="2667000"/>
          <a:ext cx="1447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>
                          <a:solidFill>
                            <a:srgbClr val="008241"/>
                          </a:solidFill>
                        </a:rPr>
                        <a:t>AD</a:t>
                      </a:r>
                      <a:endParaRPr lang="zh-CN" altLang="en-US" sz="30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>
                          <a:solidFill>
                            <a:srgbClr val="008241"/>
                          </a:solidFill>
                        </a:rPr>
                        <a:t>AD +k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>
                          <a:solidFill>
                            <a:srgbClr val="008241"/>
                          </a:solidFill>
                        </a:rPr>
                        <a:t>AD+2k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>
                          <a:solidFill>
                            <a:srgbClr val="008241"/>
                          </a:solidFill>
                        </a:rPr>
                        <a:t>AD+3k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>
                          <a:solidFill>
                            <a:srgbClr val="008241"/>
                          </a:solidFill>
                        </a:rPr>
                        <a:t>AD+4k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705599" y="21336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物理地址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953000" y="1569720"/>
          <a:ext cx="175260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457200" y="1026855"/>
            <a:ext cx="4038600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latin typeface="Arial" charset="0"/>
              </a:rPr>
              <a:t>1</a:t>
            </a:r>
            <a:r>
              <a:rPr lang="en-US" altLang="zh-CN" sz="3200" dirty="0"/>
              <a:t>) </a:t>
            </a:r>
            <a:r>
              <a:rPr lang="zh-CN" altLang="en-US" sz="3200" baseline="0" dirty="0">
                <a:latin typeface="Arial" charset="0"/>
              </a:rPr>
              <a:t>顺序存储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00" y="1752600"/>
            <a:ext cx="4343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  <a:ea typeface="黑体" pitchFamily="2" charset="-122"/>
              </a:rPr>
              <a:t>逻辑相邻</a:t>
            </a:r>
            <a:r>
              <a:rPr lang="en-US" altLang="zh-CN" sz="3200" dirty="0">
                <a:latin typeface="+mj-lt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物理相邻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 animBg="1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(2) </a:t>
            </a:r>
            <a:r>
              <a:rPr lang="zh-CN" altLang="en-US" dirty="0">
                <a:ea typeface="黑体" pitchFamily="2" charset="-122"/>
              </a:rPr>
              <a:t>按存储结构分类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09800" y="3825240"/>
          <a:ext cx="1752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24000" y="3825240"/>
          <a:ext cx="60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824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85800" y="32766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008241"/>
                </a:solidFill>
                <a:latin typeface="+mj-lt"/>
                <a:ea typeface="黑体" pitchFamily="2" charset="-122"/>
              </a:rPr>
              <a:t>逻辑位置</a:t>
            </a:r>
            <a:endParaRPr lang="en-US" altLang="zh-CN" dirty="0">
              <a:solidFill>
                <a:srgbClr val="008241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286000" y="3276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记录内容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953001" y="9144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内存空间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705599" y="1493520"/>
          <a:ext cx="1524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8241"/>
                          </a:solidFill>
                        </a:rPr>
                        <a:t>AD-k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8241"/>
                          </a:solidFill>
                        </a:rPr>
                        <a:t>AD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AD+2k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AD+3k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AD+6k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rgbClr val="008241"/>
                          </a:solidFill>
                        </a:rPr>
                        <a:t>AD+8k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553199" y="9144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物理地址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876800" y="1493520"/>
          <a:ext cx="1752601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右箭头 28"/>
          <p:cNvSpPr/>
          <p:nvPr/>
        </p:nvSpPr>
        <p:spPr bwMode="auto">
          <a:xfrm>
            <a:off x="4038600" y="4724400"/>
            <a:ext cx="720000" cy="304800"/>
          </a:xfrm>
          <a:prstGeom prst="rightArrow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457200" y="1026855"/>
            <a:ext cx="3022600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latin typeface="Arial" charset="0"/>
              </a:rPr>
              <a:t>2</a:t>
            </a:r>
            <a:r>
              <a:rPr lang="en-US" altLang="zh-CN" sz="3200" dirty="0"/>
              <a:t>) </a:t>
            </a:r>
            <a:r>
              <a:rPr lang="zh-CN" altLang="en-US" sz="3200" dirty="0"/>
              <a:t>非</a:t>
            </a:r>
            <a:r>
              <a:rPr lang="zh-CN" altLang="en-US" sz="3200" baseline="0" dirty="0">
                <a:latin typeface="Arial" charset="0"/>
              </a:rPr>
              <a:t>顺序存储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00" y="1752600"/>
            <a:ext cx="4343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逻辑相邻 ≠ </a:t>
            </a: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物理相邻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7" grpId="0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1.4 </a:t>
            </a:r>
            <a:r>
              <a:rPr lang="zh-CN" altLang="en-US" dirty="0">
                <a:ea typeface="黑体" pitchFamily="2" charset="-122"/>
              </a:rPr>
              <a:t>算法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50850" y="1168872"/>
            <a:ext cx="8464550" cy="1421928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baseline="0" dirty="0">
                <a:solidFill>
                  <a:srgbClr val="006699"/>
                </a:solidFill>
              </a:rPr>
              <a:t> 定义：</a:t>
            </a:r>
            <a:r>
              <a:rPr lang="zh-CN" altLang="en-US" sz="3200" baseline="0" dirty="0"/>
              <a:t>由有穷规则构成、</a:t>
            </a:r>
            <a:endParaRPr lang="en-US" altLang="zh-CN" sz="3200" baseline="0" dirty="0"/>
          </a:p>
          <a:p>
            <a:pPr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</a:t>
            </a:r>
            <a:r>
              <a:rPr lang="zh-CN" altLang="en-US" sz="3200" baseline="0" dirty="0"/>
              <a:t>为解决某一问题而规定的运算序列；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50000" y="2632770"/>
            <a:ext cx="84600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6699"/>
                </a:solidFill>
              </a:rPr>
              <a:t> </a:t>
            </a:r>
            <a:r>
              <a:rPr lang="zh-CN" altLang="en-US" sz="3200" baseline="0" dirty="0">
                <a:solidFill>
                  <a:srgbClr val="006699"/>
                </a:solidFill>
              </a:rPr>
              <a:t>性质：</a:t>
            </a:r>
            <a:endParaRPr lang="en-US" altLang="zh-CN" sz="3200" baseline="0" dirty="0">
              <a:solidFill>
                <a:srgbClr val="006699"/>
              </a:solidFill>
            </a:endParaRPr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    </a:t>
            </a:r>
            <a:r>
              <a:rPr lang="en-US" altLang="zh-CN" sz="3200" dirty="0"/>
              <a:t>-- </a:t>
            </a:r>
            <a:r>
              <a:rPr lang="zh-CN" altLang="en-US" sz="3200" dirty="0"/>
              <a:t>有若干输入和输出；</a:t>
            </a:r>
            <a:endParaRPr lang="en-US" altLang="zh-CN" sz="3200" dirty="0"/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-- </a:t>
            </a:r>
            <a:r>
              <a:rPr lang="zh-CN" altLang="en-US" sz="3200" dirty="0"/>
              <a:t>有穷性：可以结束；</a:t>
            </a:r>
            <a:endParaRPr lang="en-US" altLang="zh-CN" sz="3200" dirty="0"/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-- </a:t>
            </a:r>
            <a:r>
              <a:rPr lang="zh-CN" altLang="en-US" sz="3200" dirty="0"/>
              <a:t>确定性：每一步都有确切的定义；</a:t>
            </a:r>
            <a:endParaRPr lang="en-US" altLang="zh-CN" sz="3200" dirty="0"/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-- </a:t>
            </a:r>
            <a:r>
              <a:rPr lang="zh-CN" altLang="en-US" sz="3200" dirty="0"/>
              <a:t>可行性：可由机器或者人准确完成；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1.4 </a:t>
            </a:r>
            <a:r>
              <a:rPr lang="zh-CN" altLang="en-US" dirty="0">
                <a:ea typeface="黑体" pitchFamily="2" charset="-122"/>
              </a:rPr>
              <a:t>算法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280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baseline="0" dirty="0"/>
              <a:t>  算法设计的要求：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8800" y="1676400"/>
            <a:ext cx="8280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>
                <a:solidFill>
                  <a:srgbClr val="006699"/>
                </a:solidFill>
              </a:rPr>
              <a:t> 1)</a:t>
            </a:r>
            <a:r>
              <a:rPr lang="zh-CN" altLang="en-US" sz="3200" baseline="0" dirty="0">
                <a:solidFill>
                  <a:srgbClr val="006699"/>
                </a:solidFill>
              </a:rPr>
              <a:t> 正确性；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58800" y="2362200"/>
            <a:ext cx="8280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 </a:t>
            </a:r>
            <a:r>
              <a:rPr lang="en-US" altLang="zh-CN" sz="3200" baseline="0" dirty="0">
                <a:solidFill>
                  <a:srgbClr val="006699"/>
                </a:solidFill>
              </a:rPr>
              <a:t>2) </a:t>
            </a:r>
            <a:r>
              <a:rPr lang="zh-CN" altLang="en-US" sz="3200" baseline="0" dirty="0">
                <a:solidFill>
                  <a:srgbClr val="006699"/>
                </a:solidFill>
              </a:rPr>
              <a:t>工作量：</a:t>
            </a:r>
            <a:r>
              <a:rPr lang="zh-CN" altLang="en-US" sz="3200" baseline="0" dirty="0"/>
              <a:t>时间开销；</a:t>
            </a:r>
            <a:endParaRPr lang="en-US" altLang="zh-CN" sz="3200" baseline="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8800" y="3733800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 4) </a:t>
            </a:r>
            <a:r>
              <a:rPr lang="zh-CN" altLang="en-US" sz="3200" dirty="0">
                <a:solidFill>
                  <a:srgbClr val="006699"/>
                </a:solidFill>
              </a:rPr>
              <a:t>健壮性：</a:t>
            </a:r>
            <a:r>
              <a:rPr lang="zh-CN" altLang="en-US" sz="3200" dirty="0"/>
              <a:t>考虑非法的输入；</a:t>
            </a:r>
            <a:endParaRPr lang="zh-CN" altLang="en-US" sz="3200" baseline="0" dirty="0">
              <a:solidFill>
                <a:srgbClr val="006699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800" y="4495800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>
                <a:solidFill>
                  <a:srgbClr val="006699"/>
                </a:solidFill>
              </a:rPr>
              <a:t> 5) </a:t>
            </a:r>
            <a:r>
              <a:rPr lang="zh-CN" altLang="en-US" sz="3200" baseline="0" dirty="0">
                <a:solidFill>
                  <a:srgbClr val="006699"/>
                </a:solidFill>
              </a:rPr>
              <a:t>易读性：</a:t>
            </a:r>
            <a:r>
              <a:rPr lang="zh-CN" altLang="en-US" sz="3200" dirty="0"/>
              <a:t>简单、明白；</a:t>
            </a:r>
            <a:endParaRPr lang="zh-CN" altLang="en-US" sz="3200" baseline="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 </a:t>
            </a:r>
            <a:r>
              <a:rPr lang="en-US" altLang="zh-CN" sz="3200" baseline="0" dirty="0">
                <a:solidFill>
                  <a:srgbClr val="006699"/>
                </a:solidFill>
              </a:rPr>
              <a:t>3) </a:t>
            </a:r>
            <a:r>
              <a:rPr lang="zh-CN" altLang="en-US" sz="3200" baseline="0" dirty="0">
                <a:solidFill>
                  <a:srgbClr val="006699"/>
                </a:solidFill>
              </a:rPr>
              <a:t>空间占用量：</a:t>
            </a:r>
            <a:r>
              <a:rPr lang="zh-CN" altLang="en-US" sz="3200" baseline="0" dirty="0"/>
              <a:t>内存空间的开销；</a:t>
            </a:r>
            <a:endParaRPr lang="en-US" altLang="zh-CN" sz="3200" baseline="0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8800" y="5235714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>
                <a:solidFill>
                  <a:srgbClr val="006699"/>
                </a:solidFill>
              </a:rPr>
              <a:t> 6) </a:t>
            </a:r>
            <a:r>
              <a:rPr lang="zh-CN" altLang="en-US" sz="3200" baseline="0" dirty="0">
                <a:solidFill>
                  <a:srgbClr val="006699"/>
                </a:solidFill>
              </a:rPr>
              <a:t>最优性；</a:t>
            </a:r>
            <a:endParaRPr lang="zh-CN" altLang="en-US" sz="3200" baseline="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下次课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381000" y="1371600"/>
            <a:ext cx="8534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1. </a:t>
            </a:r>
            <a:r>
              <a:rPr lang="zh-CN" altLang="en-US" sz="3600" dirty="0">
                <a:latin typeface="+mj-lt"/>
              </a:rPr>
              <a:t>算法复杂度分析；</a:t>
            </a: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381000" y="2491770"/>
            <a:ext cx="8534400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2. C</a:t>
            </a:r>
            <a:r>
              <a:rPr lang="zh-CN" altLang="en-US" sz="3600" dirty="0">
                <a:latin typeface="+mj-lt"/>
              </a:rPr>
              <a:t>语言函数、结构、指针用法回顾</a:t>
            </a:r>
            <a:endParaRPr lang="en-US" altLang="zh-CN" sz="3600" dirty="0">
              <a:latin typeface="+mj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600" dirty="0">
                <a:latin typeface="+mj-lt"/>
              </a:rPr>
              <a:t>  </a:t>
            </a:r>
            <a:r>
              <a:rPr lang="zh-CN" altLang="en-US" sz="3600" dirty="0">
                <a:solidFill>
                  <a:srgbClr val="006699"/>
                </a:solidFill>
                <a:latin typeface="+mj-lt"/>
              </a:rPr>
              <a:t>（可能有课堂提问）</a:t>
            </a:r>
            <a:r>
              <a:rPr lang="zh-CN" altLang="en-US" sz="3600" dirty="0">
                <a:latin typeface="+mj-lt"/>
              </a:rPr>
              <a:t>；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699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716375"/>
            <a:ext cx="9144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None/>
            </a:pPr>
            <a:r>
              <a:rPr kumimoji="1" lang="zh-CN" altLang="en-US" sz="6000" b="1" baseline="0" dirty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算法与数据结构</a:t>
            </a:r>
          </a:p>
          <a:p>
            <a:pPr algn="ctr" eaLnBrk="0" hangingPunct="0">
              <a:spcBef>
                <a:spcPts val="2400"/>
              </a:spcBef>
              <a:buNone/>
            </a:pPr>
            <a:r>
              <a:rPr kumimoji="1" lang="zh-CN" altLang="en-US" sz="4400" baseline="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baseline="0" dirty="0">
                <a:solidFill>
                  <a:srgbClr val="292929"/>
                </a:solidFill>
                <a:latin typeface="+mj-lt"/>
              </a:rPr>
              <a:t>2</a:t>
            </a:r>
            <a:r>
              <a:rPr kumimoji="1" lang="zh-CN" altLang="en-US" sz="4400" baseline="0" dirty="0">
                <a:solidFill>
                  <a:srgbClr val="292929"/>
                </a:solidFill>
                <a:latin typeface="+mj-lt"/>
              </a:rPr>
              <a:t>讲：算法复杂度分析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课程的重要性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9600" y="4648200"/>
            <a:ext cx="7924800" cy="1981200"/>
          </a:xfrm>
          <a:prstGeom prst="star8">
            <a:avLst>
              <a:gd name="adj" fmla="val 38250"/>
            </a:avLst>
          </a:prstGeom>
          <a:solidFill>
            <a:srgbClr val="00824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然而，课时偏少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chemeClr val="bg1"/>
                </a:solidFill>
                <a:sym typeface="Wingdings" pitchFamily="2" charset="2"/>
              </a:rPr>
              <a:t>加强预习、复习，课外学习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066800"/>
            <a:ext cx="7920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宋体" pitchFamily="2" charset="-122"/>
              </a:rPr>
              <a:t> 程序员的杰出代表：</a:t>
            </a:r>
          </a:p>
        </p:txBody>
      </p:sp>
      <p:pic>
        <p:nvPicPr>
          <p:cNvPr id="2053" name="Picture 5" descr="C:\Documents and Settings\Administrator\桌面\u=3413056548,385383007&amp;fm=21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2198" y="1905000"/>
            <a:ext cx="3683602" cy="2590800"/>
          </a:xfrm>
          <a:prstGeom prst="rect">
            <a:avLst/>
          </a:prstGeom>
          <a:noFill/>
        </p:spPr>
      </p:pic>
      <p:pic>
        <p:nvPicPr>
          <p:cNvPr id="2054" name="Picture 6" descr="C:\Documents and Settings\Administrator\桌面\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905000"/>
            <a:ext cx="2514600" cy="2621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04800" y="2895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(2)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程序设计 与实现；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9563" y="9906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宋体" pitchFamily="2" charset="-122"/>
              </a:rPr>
              <a:t> 从问题到程序</a:t>
            </a:r>
            <a:r>
              <a:rPr lang="en-US" altLang="zh-CN" sz="3200" baseline="0" dirty="0">
                <a:solidFill>
                  <a:srgbClr val="006699"/>
                </a:solidFill>
                <a:latin typeface="宋体" pitchFamily="2" charset="-122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304800" y="1981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(1)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问题分析与抽象；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371600" y="4084638"/>
            <a:ext cx="7239000" cy="71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算法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+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数据结构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=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程序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by N. Wirth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；</a:t>
            </a: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953492"/>
            <a:ext cx="1562100" cy="20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9563" y="9906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 抽象数据类型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(ADT):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88950" y="1676400"/>
            <a:ext cx="8731250" cy="6615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+mj-lt"/>
              </a:rPr>
              <a:t>   -- </a:t>
            </a:r>
            <a:r>
              <a:rPr lang="zh-CN" altLang="en-US" sz="3200" dirty="0"/>
              <a:t>具有一定行为 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 </a:t>
            </a:r>
            <a:r>
              <a:rPr lang="zh-CN" altLang="en-US" sz="3200" dirty="0"/>
              <a:t>的抽象类型；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19200" y="3352800"/>
            <a:ext cx="70866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(1)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逻辑层面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定义的模型；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(2)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抽象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出数据的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使用要求（操作）</a:t>
            </a:r>
            <a:r>
              <a:rPr lang="zh-CN" altLang="en-US" sz="3200" kern="0" dirty="0">
                <a:latin typeface="+mj-lt"/>
                <a:sym typeface="Wingdings" pitchFamily="2" charset="2"/>
              </a:rPr>
              <a:t>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962400" y="2514600"/>
            <a:ext cx="457200" cy="72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9563" y="9906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 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数据结构 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(Data structure)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0350" y="1752600"/>
            <a:ext cx="8655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>
                <a:latin typeface="+mj-lt"/>
              </a:rPr>
              <a:t>    </a:t>
            </a:r>
            <a:r>
              <a:rPr lang="en-US" altLang="zh-CN" sz="3200" baseline="0" dirty="0">
                <a:latin typeface="+mj-lt"/>
              </a:rPr>
              <a:t>-- </a:t>
            </a:r>
            <a:r>
              <a:rPr lang="zh-CN" altLang="en-US" sz="3200" baseline="0" dirty="0">
                <a:latin typeface="+mj-lt"/>
              </a:rPr>
              <a:t>抽象数据类型在计算机中的</a:t>
            </a:r>
            <a:r>
              <a:rPr lang="zh-CN" altLang="en-US" sz="3200" baseline="0" dirty="0">
                <a:solidFill>
                  <a:srgbClr val="008000"/>
                </a:solidFill>
                <a:latin typeface="+mj-lt"/>
              </a:rPr>
              <a:t>物理实现；</a:t>
            </a:r>
            <a:endParaRPr lang="en-US" altLang="zh-CN" sz="3200" baseline="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90600" y="3193363"/>
            <a:ext cx="75438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8000"/>
                </a:solidFill>
              </a:rPr>
              <a:t>  “物理实现”</a:t>
            </a:r>
            <a:r>
              <a:rPr lang="zh-CN" altLang="en-US" sz="3200" baseline="0" dirty="0">
                <a:solidFill>
                  <a:srgbClr val="008000"/>
                </a:solidFill>
              </a:rPr>
              <a:t>：</a:t>
            </a:r>
          </a:p>
        </p:txBody>
      </p:sp>
      <p:sp>
        <p:nvSpPr>
          <p:cNvPr id="13" name="下箭头 12"/>
          <p:cNvSpPr/>
          <p:nvPr/>
        </p:nvSpPr>
        <p:spPr bwMode="auto">
          <a:xfrm>
            <a:off x="6400800" y="2431363"/>
            <a:ext cx="457200" cy="68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90600" y="3810000"/>
            <a:ext cx="754380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baseline="0" dirty="0"/>
              <a:t>抽象模型</a:t>
            </a:r>
            <a:r>
              <a:rPr lang="zh-CN" altLang="en-US" sz="3200" dirty="0"/>
              <a:t>在计算机中的</a:t>
            </a:r>
            <a:r>
              <a:rPr lang="zh-CN" altLang="en-US" sz="3200" baseline="0" dirty="0"/>
              <a:t>表示</a:t>
            </a:r>
            <a:r>
              <a:rPr lang="en-US" altLang="zh-CN" sz="3200" baseline="0" dirty="0"/>
              <a:t>(</a:t>
            </a:r>
            <a:r>
              <a:rPr lang="zh-CN" altLang="en-US" sz="3200" baseline="0" dirty="0"/>
              <a:t>存储</a:t>
            </a:r>
            <a:r>
              <a:rPr lang="en-US" altLang="zh-CN" sz="3200" baseline="0" dirty="0"/>
              <a:t>)</a:t>
            </a:r>
            <a:r>
              <a:rPr lang="zh-CN" altLang="en-US" sz="3200" baseline="0" dirty="0"/>
              <a:t>；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baseline="0" dirty="0"/>
              <a:t>     </a:t>
            </a:r>
            <a:r>
              <a:rPr lang="en-US" altLang="zh-CN" sz="3200" baseline="0" dirty="0"/>
              <a:t>-- </a:t>
            </a:r>
            <a:r>
              <a:rPr lang="zh-CN" altLang="en-US" sz="3200" baseline="0" dirty="0"/>
              <a:t>操作的具体实现；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1963" y="990600"/>
            <a:ext cx="1824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 算法：</a:t>
            </a:r>
            <a:endParaRPr lang="zh-CN" altLang="en-US" sz="3200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35000" y="3124200"/>
            <a:ext cx="80518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>
                <a:solidFill>
                  <a:srgbClr val="007E39"/>
                </a:solidFill>
              </a:rPr>
              <a:t> 1)</a:t>
            </a:r>
            <a:r>
              <a:rPr lang="zh-CN" altLang="en-US" sz="3200" baseline="0" dirty="0">
                <a:solidFill>
                  <a:srgbClr val="007E39"/>
                </a:solidFill>
              </a:rPr>
              <a:t> 正确性；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000" y="3733800"/>
            <a:ext cx="8051800" cy="12988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>
                <a:solidFill>
                  <a:srgbClr val="007E39"/>
                </a:solidFill>
              </a:rPr>
              <a:t> 2) </a:t>
            </a:r>
            <a:r>
              <a:rPr lang="zh-CN" altLang="en-US" sz="3200" baseline="0" dirty="0">
                <a:solidFill>
                  <a:srgbClr val="007E39"/>
                </a:solidFill>
              </a:rPr>
              <a:t>时间、空间开销：</a:t>
            </a:r>
            <a:r>
              <a:rPr lang="zh-CN" altLang="en-US" sz="3200" baseline="0" dirty="0"/>
              <a:t>主机运行时间短，</a:t>
            </a:r>
            <a:endParaRPr lang="en-US" altLang="zh-CN" sz="3200" baseline="0" dirty="0"/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                 </a:t>
            </a:r>
            <a:r>
              <a:rPr lang="zh-CN" altLang="en-US" sz="3200" baseline="0" dirty="0"/>
              <a:t>内存占用少；</a:t>
            </a:r>
          </a:p>
        </p:txBody>
      </p:sp>
      <p:sp>
        <p:nvSpPr>
          <p:cNvPr id="15" name="下箭头 14"/>
          <p:cNvSpPr/>
          <p:nvPr/>
        </p:nvSpPr>
        <p:spPr bwMode="auto">
          <a:xfrm>
            <a:off x="3810000" y="2362200"/>
            <a:ext cx="457200" cy="68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Text Box 1027"/>
          <p:cNvSpPr txBox="1">
            <a:spLocks noChangeArrowheads="1"/>
          </p:cNvSpPr>
          <p:nvPr/>
        </p:nvSpPr>
        <p:spPr bwMode="auto">
          <a:xfrm>
            <a:off x="4343400" y="2286000"/>
            <a:ext cx="33528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>
                <a:latin typeface="+mj-lt"/>
              </a:rPr>
              <a:t>主要设计要求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1963" y="990600"/>
            <a:ext cx="79200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zh-CN" altLang="en-US" sz="3200" dirty="0"/>
              <a:t>             由有穷规则构成、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        </a:t>
            </a:r>
            <a:r>
              <a:rPr lang="zh-CN" altLang="en-US" sz="3200" dirty="0"/>
              <a:t>为解决某一问题而规定的运算序列；</a:t>
            </a: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1295400" y="5410200"/>
            <a:ext cx="4648200" cy="609600"/>
          </a:xfrm>
          <a:prstGeom prst="borderCallout1">
            <a:avLst>
              <a:gd name="adj1" fmla="val 9375"/>
              <a:gd name="adj2" fmla="val -1306"/>
              <a:gd name="adj3" fmla="val -178816"/>
              <a:gd name="adj4" fmla="val 3348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时间、空间代价（复杂度）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1295400" y="4343400"/>
            <a:ext cx="2971800" cy="1588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算法性能分析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1219201"/>
            <a:ext cx="8763000" cy="213359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6699"/>
                </a:solidFill>
              </a:rPr>
              <a:t> 算法性能分析</a:t>
            </a:r>
            <a:r>
              <a:rPr lang="en-US" altLang="zh-CN" sz="3200" dirty="0">
                <a:solidFill>
                  <a:srgbClr val="006699"/>
                </a:solidFill>
              </a:rPr>
              <a:t>(algorithm performance analysis)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-- </a:t>
            </a:r>
            <a:r>
              <a:rPr lang="zh-CN" altLang="en-US" sz="3200" dirty="0"/>
              <a:t>事前分析估算，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</a:t>
            </a:r>
            <a:r>
              <a:rPr lang="zh-CN" altLang="en-US" sz="3200" dirty="0"/>
              <a:t>分析算法执行所需</a:t>
            </a:r>
            <a:r>
              <a:rPr lang="zh-CN" altLang="en-US" sz="3200" b="1" dirty="0"/>
              <a:t>“</a:t>
            </a:r>
            <a:r>
              <a:rPr lang="zh-CN" altLang="en-US" sz="3200" dirty="0"/>
              <a:t>时间</a:t>
            </a:r>
            <a:r>
              <a:rPr lang="zh-CN" altLang="en-US" sz="3200" b="1" dirty="0"/>
              <a:t>”</a:t>
            </a:r>
            <a:r>
              <a:rPr lang="zh-CN" altLang="en-US" sz="3200" dirty="0"/>
              <a:t>和</a:t>
            </a:r>
            <a:r>
              <a:rPr lang="zh-CN" altLang="en-US" sz="3200" b="1" dirty="0"/>
              <a:t>“</a:t>
            </a:r>
            <a:r>
              <a:rPr lang="zh-CN" altLang="en-US" sz="3200" dirty="0"/>
              <a:t>内存空间</a:t>
            </a:r>
            <a:r>
              <a:rPr lang="zh-CN" altLang="en-US" sz="3200" b="1" dirty="0"/>
              <a:t>”</a:t>
            </a:r>
            <a:endParaRPr lang="en-US" altLang="zh-CN" sz="3200" dirty="0">
              <a:solidFill>
                <a:srgbClr val="006699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7200" y="3808917"/>
            <a:ext cx="80010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zh-CN" altLang="en-US" sz="3200" dirty="0">
                <a:solidFill>
                  <a:srgbClr val="007E39"/>
                </a:solidFill>
              </a:rPr>
              <a:t>空间代价</a:t>
            </a:r>
            <a:r>
              <a:rPr lang="en-US" altLang="zh-CN" sz="3200" dirty="0">
                <a:solidFill>
                  <a:srgbClr val="007E39"/>
                </a:solidFill>
              </a:rPr>
              <a:t>(</a:t>
            </a:r>
            <a:r>
              <a:rPr lang="zh-CN" altLang="en-US" sz="3200" dirty="0">
                <a:solidFill>
                  <a:srgbClr val="007E39"/>
                </a:solidFill>
              </a:rPr>
              <a:t>复杂度</a:t>
            </a:r>
            <a:r>
              <a:rPr lang="en-US" altLang="zh-CN" sz="3200" dirty="0">
                <a:solidFill>
                  <a:srgbClr val="007E39"/>
                </a:solidFill>
              </a:rPr>
              <a:t>)</a:t>
            </a:r>
            <a:r>
              <a:rPr lang="zh-CN" altLang="en-US" sz="3200" dirty="0">
                <a:solidFill>
                  <a:srgbClr val="007E39"/>
                </a:solidFill>
              </a:rPr>
              <a:t>，</a:t>
            </a:r>
            <a:r>
              <a:rPr lang="en-US" altLang="zh-CN" sz="3200" dirty="0">
                <a:solidFill>
                  <a:srgbClr val="007E39"/>
                </a:solidFill>
              </a:rPr>
              <a:t>time complexity; </a:t>
            </a:r>
            <a:r>
              <a:rPr lang="zh-CN" altLang="en-US" sz="3200" dirty="0">
                <a:solidFill>
                  <a:srgbClr val="007E39"/>
                </a:solidFill>
              </a:rPr>
              <a:t> </a:t>
            </a:r>
            <a:endParaRPr lang="en-US" altLang="zh-CN" sz="3200" dirty="0">
              <a:solidFill>
                <a:srgbClr val="007E3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7E39"/>
                </a:solidFill>
              </a:rPr>
              <a:t>2)</a:t>
            </a:r>
            <a:r>
              <a:rPr lang="zh-CN" altLang="en-US" sz="3200" dirty="0">
                <a:solidFill>
                  <a:srgbClr val="007E39"/>
                </a:solidFill>
              </a:rPr>
              <a:t> 时间代价</a:t>
            </a:r>
            <a:r>
              <a:rPr lang="en-US" altLang="zh-CN" sz="3200" dirty="0">
                <a:solidFill>
                  <a:srgbClr val="007E39"/>
                </a:solidFill>
              </a:rPr>
              <a:t>(</a:t>
            </a:r>
            <a:r>
              <a:rPr lang="zh-CN" altLang="en-US" sz="3200" dirty="0">
                <a:solidFill>
                  <a:srgbClr val="007E39"/>
                </a:solidFill>
              </a:rPr>
              <a:t>复杂度</a:t>
            </a:r>
            <a:r>
              <a:rPr lang="en-US" altLang="zh-CN" sz="3200" dirty="0">
                <a:solidFill>
                  <a:srgbClr val="007E39"/>
                </a:solidFill>
              </a:rPr>
              <a:t>)</a:t>
            </a:r>
            <a:r>
              <a:rPr lang="zh-CN" altLang="en-US" sz="3200" dirty="0">
                <a:solidFill>
                  <a:srgbClr val="007E39"/>
                </a:solidFill>
              </a:rPr>
              <a:t>，</a:t>
            </a:r>
            <a:r>
              <a:rPr lang="en-US" altLang="zh-CN" sz="3200" dirty="0">
                <a:solidFill>
                  <a:srgbClr val="007E39"/>
                </a:solidFill>
              </a:rPr>
              <a:t>space complexity;</a:t>
            </a:r>
            <a:endParaRPr lang="zh-CN" altLang="en-US" sz="3200" dirty="0">
              <a:solidFill>
                <a:srgbClr val="007E39"/>
              </a:solidFill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5943600" y="3276601"/>
            <a:ext cx="457200" cy="54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问题规模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2037" y="2209800"/>
            <a:ext cx="7386637" cy="2819400"/>
          </a:xfrm>
          <a:prstGeom prst="rect">
            <a:avLst/>
          </a:prstGeom>
          <a:solidFill>
            <a:srgbClr val="FDFEC2"/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例：将</a:t>
            </a:r>
            <a:r>
              <a:rPr lang="en-US" altLang="zh-CN" sz="3200" dirty="0"/>
              <a:t>n</a:t>
            </a:r>
            <a:r>
              <a:rPr lang="zh-CN" altLang="en-US" sz="3200" dirty="0"/>
              <a:t>个数值进行排序；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</a:t>
            </a:r>
            <a:r>
              <a:rPr lang="zh-CN" altLang="en-US" sz="3200" dirty="0"/>
              <a:t>求</a:t>
            </a:r>
            <a:r>
              <a:rPr lang="en-US" altLang="zh-CN" sz="3200" dirty="0"/>
              <a:t>m*n</a:t>
            </a:r>
            <a:r>
              <a:rPr lang="zh-CN" altLang="en-US" sz="3200" dirty="0"/>
              <a:t>矩阵的转置；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</a:t>
            </a:r>
            <a:r>
              <a:rPr lang="zh-CN" altLang="en-US" sz="3200" dirty="0"/>
              <a:t>给包含</a:t>
            </a:r>
            <a:r>
              <a:rPr lang="en-US" altLang="zh-CN" sz="3200" dirty="0"/>
              <a:t>n</a:t>
            </a:r>
            <a:r>
              <a:rPr lang="zh-CN" altLang="en-US" sz="3200" dirty="0"/>
              <a:t>个结点的图染色；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n</a:t>
            </a:r>
            <a:r>
              <a:rPr lang="zh-CN" altLang="en-US" sz="3200" dirty="0"/>
              <a:t>阶多项式的加法；</a:t>
            </a:r>
            <a:endParaRPr lang="en-US" altLang="zh-CN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066800"/>
            <a:ext cx="8377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9A46"/>
                </a:solidFill>
              </a:rPr>
              <a:t> </a:t>
            </a:r>
            <a:r>
              <a:rPr lang="zh-CN" altLang="en-US" sz="3200" dirty="0">
                <a:solidFill>
                  <a:srgbClr val="009A46"/>
                </a:solidFill>
              </a:rPr>
              <a:t>问题规模 </a:t>
            </a:r>
            <a:r>
              <a:rPr lang="en-US" altLang="zh-CN" sz="3200" dirty="0">
                <a:solidFill>
                  <a:srgbClr val="009A46"/>
                </a:solidFill>
              </a:rPr>
              <a:t>(</a:t>
            </a:r>
            <a:r>
              <a:rPr lang="zh-CN" altLang="en-US" sz="3200" dirty="0">
                <a:solidFill>
                  <a:srgbClr val="009A46"/>
                </a:solidFill>
              </a:rPr>
              <a:t>实例特征</a:t>
            </a:r>
            <a:r>
              <a:rPr lang="en-US" altLang="zh-CN" sz="3200" dirty="0">
                <a:solidFill>
                  <a:srgbClr val="009A46"/>
                </a:solidFill>
              </a:rPr>
              <a:t>)</a:t>
            </a:r>
            <a:r>
              <a:rPr lang="zh-CN" altLang="en-US" sz="3200" dirty="0">
                <a:solidFill>
                  <a:srgbClr val="009A46"/>
                </a:solidFill>
              </a:rPr>
              <a:t>：</a:t>
            </a:r>
            <a:r>
              <a:rPr lang="zh-CN" altLang="en-US" sz="3200" dirty="0"/>
              <a:t>待处理数据的规模；</a:t>
            </a:r>
            <a:endParaRPr lang="en-US" altLang="zh-CN" sz="3200" dirty="0"/>
          </a:p>
        </p:txBody>
      </p:sp>
      <p:sp>
        <p:nvSpPr>
          <p:cNvPr id="9" name="下箭头 8"/>
          <p:cNvSpPr/>
          <p:nvPr/>
        </p:nvSpPr>
        <p:spPr bwMode="auto">
          <a:xfrm>
            <a:off x="7539037" y="1676400"/>
            <a:ext cx="228600" cy="540000"/>
          </a:xfrm>
          <a:prstGeom prst="downArrow">
            <a:avLst/>
          </a:prstGeom>
          <a:solidFill>
            <a:srgbClr val="FDFEC2"/>
          </a:solidFill>
          <a:ln w="2857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算法性能分析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04800" y="990600"/>
            <a:ext cx="8458200" cy="1889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AutoNum type="arabicParenR"/>
            </a:pPr>
            <a:r>
              <a:rPr lang="zh-CN" altLang="en-US" sz="3200" dirty="0">
                <a:ea typeface="黑体" pitchFamily="2" charset="-122"/>
              </a:rPr>
              <a:t>时间</a:t>
            </a:r>
            <a:r>
              <a:rPr lang="zh-CN" altLang="en-US" sz="3200" dirty="0"/>
              <a:t>代价</a:t>
            </a:r>
            <a:r>
              <a:rPr lang="zh-CN" altLang="en-US" sz="3200" dirty="0">
                <a:ea typeface="黑体" pitchFamily="2" charset="-122"/>
              </a:rPr>
              <a:t>：</a:t>
            </a:r>
            <a:endParaRPr lang="en-US" altLang="zh-CN" sz="3200" dirty="0"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>
                <a:ea typeface="黑体" pitchFamily="2" charset="-122"/>
              </a:rPr>
              <a:t>问题规模为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zh-CN" altLang="en-US" sz="3200" dirty="0">
                <a:ea typeface="黑体" pitchFamily="2" charset="-122"/>
              </a:rPr>
              <a:t>时，算法执行</a:t>
            </a:r>
            <a:r>
              <a:rPr lang="zh-CN" altLang="en-US" sz="3200" dirty="0"/>
              <a:t>“</a:t>
            </a:r>
            <a:r>
              <a:rPr lang="zh-CN" altLang="en-US" sz="3200" dirty="0">
                <a:ea typeface="黑体" pitchFamily="2" charset="-122"/>
              </a:rPr>
              <a:t>所需时间”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(</a:t>
            </a: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以某单位计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>
                <a:ea typeface="黑体" pitchFamily="2" charset="-122"/>
              </a:rPr>
              <a:t>为</a:t>
            </a:r>
            <a:r>
              <a:rPr lang="en-US" altLang="zh-CN" sz="3200" dirty="0">
                <a:ea typeface="黑体" pitchFamily="2" charset="-122"/>
              </a:rPr>
              <a:t>T(n)</a:t>
            </a:r>
            <a:r>
              <a:rPr lang="zh-CN" altLang="en-US" sz="3200" dirty="0">
                <a:ea typeface="黑体" pitchFamily="2" charset="-122"/>
              </a:rPr>
              <a:t>，则其时间代价为</a:t>
            </a:r>
            <a:r>
              <a:rPr lang="en-US" altLang="zh-CN" sz="3200" dirty="0">
                <a:ea typeface="黑体" pitchFamily="2" charset="-122"/>
              </a:rPr>
              <a:t>T(n)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4800" y="3810000"/>
            <a:ext cx="8458200" cy="1889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ea typeface="黑体" pitchFamily="2" charset="-122"/>
              </a:rPr>
              <a:t>2) </a:t>
            </a:r>
            <a:r>
              <a:rPr lang="zh-CN" altLang="en-US" sz="3200" dirty="0">
                <a:ea typeface="黑体" pitchFamily="2" charset="-122"/>
              </a:rPr>
              <a:t>空间代价：</a:t>
            </a:r>
            <a:endParaRPr lang="en-US" altLang="zh-CN" sz="3200" dirty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  </a:t>
            </a:r>
            <a:r>
              <a:rPr lang="zh-CN" altLang="en-US" sz="3200" dirty="0">
                <a:ea typeface="黑体" pitchFamily="2" charset="-122"/>
              </a:rPr>
              <a:t>问题规模为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zh-CN" altLang="en-US" sz="3200" dirty="0">
                <a:ea typeface="黑体" pitchFamily="2" charset="-122"/>
              </a:rPr>
              <a:t>时，算法执行“所需内存空间”</a:t>
            </a:r>
            <a:endParaRPr lang="en-US" altLang="zh-CN" sz="3200" dirty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  (</a:t>
            </a: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以某单位计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>
                <a:ea typeface="黑体" pitchFamily="2" charset="-122"/>
              </a:rPr>
              <a:t>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，则其空间代价为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5334000" y="2895600"/>
            <a:ext cx="3429000" cy="523220"/>
          </a:xfrm>
          <a:prstGeom prst="rect">
            <a:avLst/>
          </a:prstGeom>
          <a:solidFill>
            <a:srgbClr val="FFE593"/>
          </a:solidFill>
          <a:ln w="28575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/>
              <a:t>≠</a:t>
            </a:r>
            <a:r>
              <a:rPr lang="zh-CN" altLang="en-US" dirty="0"/>
              <a:t> 以秒计的具体时间</a:t>
            </a:r>
          </a:p>
        </p:txBody>
      </p:sp>
      <p:sp>
        <p:nvSpPr>
          <p:cNvPr id="10" name="矩形 9"/>
          <p:cNvSpPr/>
          <p:nvPr/>
        </p:nvSpPr>
        <p:spPr>
          <a:xfrm>
            <a:off x="5365916" y="5715000"/>
            <a:ext cx="3397084" cy="523220"/>
          </a:xfrm>
          <a:prstGeom prst="rect">
            <a:avLst/>
          </a:prstGeom>
          <a:solidFill>
            <a:srgbClr val="FFE593"/>
          </a:solidFill>
          <a:ln w="285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/>
              <a:t>≠</a:t>
            </a:r>
            <a:r>
              <a:rPr lang="zh-CN" altLang="en-US" dirty="0"/>
              <a:t> 精确的字节数</a:t>
            </a: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57200" y="3048000"/>
            <a:ext cx="4648200" cy="609600"/>
          </a:xfrm>
          <a:prstGeom prst="borderCallout1">
            <a:avLst>
              <a:gd name="adj1" fmla="val 9375"/>
              <a:gd name="adj2" fmla="val -1306"/>
              <a:gd name="adj3" fmla="val -58816"/>
              <a:gd name="adj4" fmla="val 23801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执行一个简单语句所需时间</a:t>
            </a: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685800" y="5867400"/>
            <a:ext cx="3962400" cy="609600"/>
          </a:xfrm>
          <a:prstGeom prst="borderCallout1">
            <a:avLst>
              <a:gd name="adj1" fmla="val 9375"/>
              <a:gd name="adj2" fmla="val -1306"/>
              <a:gd name="adj3" fmla="val -61125"/>
              <a:gd name="adj4" fmla="val 2816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一个简单变量所占空间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算法性能分析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1000" y="1275511"/>
            <a:ext cx="8305800" cy="2019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</a:pPr>
            <a:r>
              <a:rPr lang="zh-CN" altLang="en-US" sz="3200" dirty="0">
                <a:solidFill>
                  <a:srgbClr val="006699"/>
                </a:solidFill>
              </a:rPr>
              <a:t> 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复杂度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(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代价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)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分析 ：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给出算法运行所需时间</a:t>
            </a:r>
            <a:r>
              <a:rPr lang="en-US" altLang="zh-CN" sz="3200" dirty="0"/>
              <a:t>T</a:t>
            </a:r>
            <a:r>
              <a:rPr lang="zh-CN" altLang="en-US" sz="3200" dirty="0"/>
              <a:t>、内存空间</a:t>
            </a:r>
            <a:r>
              <a:rPr lang="en-US" altLang="zh-CN" sz="3200" dirty="0"/>
              <a:t>S </a:t>
            </a:r>
            <a:r>
              <a:rPr lang="zh-CN" altLang="en-US" sz="3200" dirty="0"/>
              <a:t>与问题规模</a:t>
            </a:r>
            <a:r>
              <a:rPr lang="en-US" altLang="zh-CN" sz="3200" dirty="0"/>
              <a:t>n</a:t>
            </a:r>
            <a:r>
              <a:rPr lang="zh-CN" altLang="en-US" sz="3200" dirty="0"/>
              <a:t>之间的数量关系</a:t>
            </a:r>
            <a:endParaRPr lang="en-US" altLang="zh-CN" sz="3200" dirty="0"/>
          </a:p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</a:pP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2951911"/>
            <a:ext cx="8305800" cy="26868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zh-CN" altLang="en-US" sz="3200" dirty="0">
                <a:solidFill>
                  <a:srgbClr val="006699"/>
                </a:solidFill>
              </a:rPr>
              <a:t> 时间复杂度</a:t>
            </a:r>
            <a:r>
              <a:rPr lang="en-US" altLang="zh-CN" sz="3200" dirty="0">
                <a:solidFill>
                  <a:srgbClr val="006699"/>
                </a:solidFill>
              </a:rPr>
              <a:t>T(n)</a:t>
            </a:r>
            <a:r>
              <a:rPr lang="zh-CN" altLang="en-US" sz="3200" dirty="0">
                <a:solidFill>
                  <a:srgbClr val="006699"/>
                </a:solidFill>
              </a:rPr>
              <a:t>：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大约执行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T(n)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次简单语句（设简单语句执行所需时间为单位时间）；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zh-CN" altLang="en-US" sz="3200" dirty="0">
                <a:solidFill>
                  <a:srgbClr val="006699"/>
                </a:solidFill>
              </a:rPr>
              <a:t> 空间复杂度</a:t>
            </a:r>
            <a:r>
              <a:rPr lang="en-US" altLang="zh-CN" sz="3200" dirty="0">
                <a:solidFill>
                  <a:srgbClr val="006699"/>
                </a:solidFill>
              </a:rPr>
              <a:t>S(n)</a:t>
            </a:r>
            <a:r>
              <a:rPr lang="zh-CN" altLang="en-US" sz="3200" dirty="0">
                <a:solidFill>
                  <a:srgbClr val="006699"/>
                </a:solidFill>
              </a:rPr>
              <a:t>：</a:t>
            </a:r>
            <a:r>
              <a:rPr lang="zh-CN" altLang="en-US" sz="3200" dirty="0"/>
              <a:t>大约占用</a:t>
            </a:r>
            <a:r>
              <a:rPr lang="en-US" altLang="zh-CN" sz="3200" dirty="0"/>
              <a:t>S(n)</a:t>
            </a:r>
            <a:r>
              <a:rPr lang="zh-CN" altLang="en-US" sz="3200" dirty="0"/>
              <a:t>个单位空间（某类简单变量所占的空间）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语句频度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044714"/>
            <a:ext cx="883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-- </a:t>
            </a:r>
            <a:r>
              <a:rPr lang="zh-CN" altLang="en-US" sz="3200" dirty="0">
                <a:solidFill>
                  <a:srgbClr val="006699"/>
                </a:solidFill>
              </a:rPr>
              <a:t>语句在一个算法</a:t>
            </a:r>
            <a:r>
              <a:rPr lang="en-US" altLang="zh-CN" sz="3200" dirty="0">
                <a:solidFill>
                  <a:srgbClr val="006699"/>
                </a:solidFill>
              </a:rPr>
              <a:t>(</a:t>
            </a:r>
            <a:r>
              <a:rPr lang="zh-CN" altLang="en-US" sz="3200" dirty="0">
                <a:solidFill>
                  <a:srgbClr val="006699"/>
                </a:solidFill>
              </a:rPr>
              <a:t>程序</a:t>
            </a:r>
            <a:r>
              <a:rPr lang="en-US" altLang="zh-CN" sz="3200" dirty="0">
                <a:solidFill>
                  <a:srgbClr val="006699"/>
                </a:solidFill>
              </a:rPr>
              <a:t>)</a:t>
            </a:r>
            <a:r>
              <a:rPr lang="zh-CN" altLang="en-US" sz="3200" dirty="0">
                <a:solidFill>
                  <a:srgbClr val="006699"/>
                </a:solidFill>
              </a:rPr>
              <a:t>中执行的总次数</a:t>
            </a:r>
            <a:endParaRPr lang="en-US" altLang="zh-CN" sz="3200" dirty="0">
              <a:solidFill>
                <a:srgbClr val="006699"/>
              </a:solidFill>
              <a:ea typeface="黑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1752600"/>
            <a:ext cx="6629400" cy="4876800"/>
          </a:xfrm>
          <a:prstGeom prst="rect">
            <a:avLst/>
          </a:prstGeom>
          <a:solidFill>
            <a:srgbClr val="FDFEC2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例：两个</a:t>
            </a:r>
            <a:r>
              <a:rPr lang="en-US" altLang="zh-CN" sz="3200" dirty="0"/>
              <a:t>n*n</a:t>
            </a:r>
            <a:r>
              <a:rPr lang="zh-CN" altLang="en-US" sz="3200" dirty="0"/>
              <a:t>阶的矩阵相乘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/>
              <a:t>for(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=0;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&lt;n;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++)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/>
              <a:t>for(j=0; j&lt;n; j++)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/>
              <a:t>    { c[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 =0;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/>
              <a:t>      for(k=0; k&lt;n; k++)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/>
              <a:t>          c[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 = c[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][j]+a[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][k]*b[k][j];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/>
              <a:t>    }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10400" y="1752600"/>
            <a:ext cx="1828800" cy="7620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语句频度</a:t>
            </a:r>
            <a:endParaRPr lang="en-US" altLang="zh-CN" sz="32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010400" y="2362200"/>
            <a:ext cx="1828800" cy="6858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010400" y="30480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n</a:t>
            </a:r>
            <a:r>
              <a:rPr lang="en-US" altLang="zh-CN" sz="3200" baseline="30000" dirty="0"/>
              <a:t>2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10400" y="36576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n</a:t>
            </a:r>
            <a:r>
              <a:rPr lang="en-US" altLang="zh-CN" sz="3200" baseline="30000" dirty="0"/>
              <a:t>2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010400" y="42672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n</a:t>
            </a:r>
            <a:r>
              <a:rPr lang="en-US" altLang="zh-CN" sz="3200" baseline="30000" dirty="0"/>
              <a:t>3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010400" y="48768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n</a:t>
            </a:r>
            <a:r>
              <a:rPr lang="en-US" altLang="zh-CN" sz="3200" baseline="30000" dirty="0"/>
              <a:t>3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3962400" y="2819400"/>
            <a:ext cx="3048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962400" y="3505200"/>
            <a:ext cx="3048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3429000" y="4114800"/>
            <a:ext cx="35814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5029200" y="4724400"/>
            <a:ext cx="19812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6781800" y="5334000"/>
            <a:ext cx="762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时间复杂度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4800" y="11430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某类型的计算机，提供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种基本运算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OP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…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err="1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i="1" baseline="-25000" dirty="0" err="1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04800" y="2362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称为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元运算</a:t>
            </a:r>
            <a:r>
              <a:rPr lang="en-US" altLang="zh-CN" sz="3200" dirty="0">
                <a:solidFill>
                  <a:srgbClr val="CC0000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不可拆</a:t>
            </a:r>
            <a:r>
              <a:rPr lang="en-US" altLang="zh-CN" sz="3200" dirty="0">
                <a:solidFill>
                  <a:srgbClr val="CC0000"/>
                </a:solidFill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，执行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次所需时间分别为：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 …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 </a:t>
            </a:r>
            <a:r>
              <a:rPr lang="en-US" altLang="zh-CN" sz="3200" dirty="0" err="1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i="1" baseline="-25000" dirty="0" err="1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04800" y="35814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一个算法中，</a:t>
            </a:r>
            <a:r>
              <a:rPr lang="en-US" altLang="zh-CN" sz="3200" dirty="0" err="1">
                <a:latin typeface="+mj-lt"/>
              </a:rPr>
              <a:t>OP</a:t>
            </a:r>
            <a:r>
              <a:rPr lang="en-US" altLang="zh-CN" sz="3200" baseline="-25000" dirty="0" err="1">
                <a:latin typeface="+mj-lt"/>
              </a:rPr>
              <a:t>i</a:t>
            </a:r>
            <a:r>
              <a:rPr lang="zh-CN" altLang="en-US" sz="3200" dirty="0">
                <a:latin typeface="+mj-lt"/>
              </a:rPr>
              <a:t>的语句频度为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8000"/>
                </a:solidFill>
                <a:latin typeface="+mj-lt"/>
              </a:rPr>
              <a:t>E</a:t>
            </a:r>
            <a:r>
              <a:rPr lang="en-US" altLang="zh-CN" sz="3200" baseline="-25000" dirty="0" err="1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(n)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n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为问题规模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04800" y="48768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执行</a:t>
            </a:r>
            <a:r>
              <a:rPr lang="zh-CN" altLang="en-US" sz="3200" dirty="0">
                <a:latin typeface="+mj-lt"/>
              </a:rPr>
              <a:t>该算法，所需时间等于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+mj-lt"/>
                <a:sym typeface="Symbol" pitchFamily="18" charset="2"/>
              </a:rPr>
              <a:t></a:t>
            </a:r>
            <a:r>
              <a:rPr lang="en-US" altLang="zh-CN" sz="3200" b="1" baseline="-25000" dirty="0" err="1">
                <a:latin typeface="+mj-lt"/>
                <a:sym typeface="Symbol" pitchFamily="18" charset="2"/>
              </a:rPr>
              <a:t>i</a:t>
            </a:r>
            <a:r>
              <a:rPr lang="en-US" altLang="zh-CN" sz="3200" dirty="0" err="1">
                <a:solidFill>
                  <a:srgbClr val="008000"/>
                </a:solidFill>
                <a:latin typeface="+mj-lt"/>
                <a:sym typeface="Symbol" pitchFamily="18" charset="2"/>
              </a:rPr>
              <a:t>E</a:t>
            </a:r>
            <a:r>
              <a:rPr lang="en-US" altLang="zh-CN" sz="3200" baseline="-25000" dirty="0" err="1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(n) * T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i</a:t>
            </a:r>
            <a:endParaRPr lang="en-US" altLang="en-US" sz="3200" baseline="-250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学习本课程所需的基础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143000" y="1497938"/>
            <a:ext cx="6781800" cy="71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1. </a:t>
            </a:r>
            <a:r>
              <a:rPr lang="zh-CN" altLang="en-US" sz="3600" dirty="0">
                <a:latin typeface="+mj-lt"/>
              </a:rPr>
              <a:t>复习</a:t>
            </a:r>
            <a:r>
              <a:rPr lang="en-US" altLang="zh-CN" sz="3600" dirty="0">
                <a:latin typeface="+mj-lt"/>
              </a:rPr>
              <a:t>C、C++</a:t>
            </a:r>
            <a:r>
              <a:rPr lang="zh-CN" altLang="en-US" sz="3600" dirty="0">
                <a:latin typeface="+mj-lt"/>
              </a:rPr>
              <a:t>程序设计</a:t>
            </a:r>
            <a:r>
              <a:rPr lang="en-US" altLang="zh-CN" sz="3600" dirty="0">
                <a:latin typeface="+mj-lt"/>
              </a:rPr>
              <a:t>;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1143000" y="2741474"/>
            <a:ext cx="8001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latin typeface="+mj-lt"/>
              </a:rPr>
              <a:t>2. </a:t>
            </a:r>
            <a:r>
              <a:rPr lang="zh-CN" altLang="en-US" sz="3600" dirty="0">
                <a:latin typeface="+mj-lt"/>
              </a:rPr>
              <a:t>复习</a:t>
            </a:r>
            <a:r>
              <a:rPr lang="en-US" altLang="zh-CN" sz="3600" dirty="0">
                <a:latin typeface="+mj-lt"/>
              </a:rPr>
              <a:t>C</a:t>
            </a:r>
            <a:r>
              <a:rPr lang="zh-CN" altLang="en-US" sz="3600" dirty="0">
                <a:latin typeface="+mj-lt"/>
              </a:rPr>
              <a:t>语言中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3600" dirty="0">
                <a:latin typeface="+mj-lt"/>
              </a:rPr>
              <a:t>    </a:t>
            </a:r>
            <a:r>
              <a:rPr lang="zh-CN" altLang="en-US" sz="3600" dirty="0">
                <a:solidFill>
                  <a:srgbClr val="003366"/>
                </a:solidFill>
                <a:latin typeface="+mj-lt"/>
              </a:rPr>
              <a:t>与结构、指针、函数相关的内容</a:t>
            </a:r>
            <a:r>
              <a:rPr lang="en-US" altLang="zh-CN" sz="3600" dirty="0">
                <a:solidFill>
                  <a:srgbClr val="003366"/>
                </a:solidFill>
                <a:latin typeface="+mj-lt"/>
              </a:rPr>
              <a:t>;</a:t>
            </a:r>
            <a:endParaRPr lang="zh-CN" altLang="en-US" sz="3600" dirty="0">
              <a:solidFill>
                <a:srgbClr val="00336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时间复杂度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04800" y="4876800"/>
            <a:ext cx="8839200" cy="12192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算法的时间代价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ym typeface="Symbol" pitchFamily="18" charset="2"/>
              </a:rPr>
              <a:t>T(n)= </a:t>
            </a:r>
            <a:r>
              <a:rPr lang="en-US" altLang="zh-CN" sz="3200" i="1" dirty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altLang="zh-CN" sz="3200" dirty="0">
                <a:solidFill>
                  <a:srgbClr val="CC0000"/>
                </a:solidFill>
                <a:sym typeface="Symbol" pitchFamily="18" charset="2"/>
              </a:rPr>
              <a:t>(</a:t>
            </a:r>
            <a:r>
              <a:rPr lang="en-US" altLang="zh-CN" sz="3200" b="1" dirty="0">
                <a:sym typeface="Symbol" pitchFamily="18" charset="2"/>
              </a:rPr>
              <a:t></a:t>
            </a:r>
            <a:r>
              <a:rPr lang="en-US" altLang="zh-CN" sz="3200" b="1" baseline="-25000" dirty="0" err="1">
                <a:sym typeface="Symbol" pitchFamily="18" charset="2"/>
              </a:rPr>
              <a:t>i</a:t>
            </a:r>
            <a:r>
              <a:rPr lang="en-US" altLang="zh-CN" sz="3200" dirty="0" err="1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>
                <a:solidFill>
                  <a:srgbClr val="008000"/>
                </a:solidFill>
              </a:rPr>
              <a:t>i</a:t>
            </a:r>
            <a:r>
              <a:rPr lang="en-US" altLang="zh-CN" sz="3200" dirty="0">
                <a:solidFill>
                  <a:srgbClr val="008000"/>
                </a:solidFill>
              </a:rPr>
              <a:t>(n) * T</a:t>
            </a:r>
            <a:r>
              <a:rPr lang="en-US" altLang="zh-CN" sz="3200" baseline="-25000" dirty="0">
                <a:solidFill>
                  <a:srgbClr val="008000"/>
                </a:solidFill>
              </a:rPr>
              <a:t>i</a:t>
            </a:r>
            <a:r>
              <a:rPr lang="en-US" altLang="zh-CN" sz="3200" dirty="0">
                <a:solidFill>
                  <a:srgbClr val="CC0000"/>
                </a:solidFill>
              </a:rPr>
              <a:t>)</a:t>
            </a:r>
            <a:endParaRPr lang="en-US" altLang="en-US" sz="3200" baseline="-250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4800" y="11430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某类型的计算机，提供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种基本运算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OP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…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err="1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i="1" baseline="-25000" dirty="0" err="1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2362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称为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元运算</a:t>
            </a:r>
            <a:r>
              <a:rPr lang="en-US" altLang="zh-CN" sz="3200" dirty="0">
                <a:solidFill>
                  <a:srgbClr val="CC0000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不可拆</a:t>
            </a:r>
            <a:r>
              <a:rPr lang="en-US" altLang="zh-CN" sz="3200" dirty="0">
                <a:solidFill>
                  <a:srgbClr val="CC0000"/>
                </a:solidFill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，执行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次所需时间分别为：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 …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  </a:t>
            </a:r>
            <a:r>
              <a:rPr lang="en-US" altLang="zh-CN" sz="3200" dirty="0" err="1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i="1" baseline="-25000" dirty="0" err="1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04800" y="35814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一个算法中，</a:t>
            </a:r>
            <a:r>
              <a:rPr lang="en-US" altLang="zh-CN" sz="3200" dirty="0" err="1"/>
              <a:t>OP</a:t>
            </a:r>
            <a:r>
              <a:rPr lang="en-US" altLang="zh-CN" sz="3200" baseline="-25000" dirty="0" err="1"/>
              <a:t>i</a:t>
            </a:r>
            <a:r>
              <a:rPr lang="zh-CN" altLang="en-US" sz="3200" dirty="0"/>
              <a:t>的语句频度为</a:t>
            </a:r>
            <a:r>
              <a:rPr lang="en-US" altLang="zh-CN" sz="3200" dirty="0"/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8000"/>
                </a:solidFill>
                <a:latin typeface="+mj-lt"/>
              </a:rPr>
              <a:t>E</a:t>
            </a:r>
            <a:r>
              <a:rPr lang="en-US" altLang="zh-CN" sz="3200" baseline="-25000" dirty="0" err="1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(n)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rgbClr val="008000"/>
                </a:solidFill>
                <a:latin typeface="+mj-lt"/>
              </a:rPr>
              <a:t>n</a:t>
            </a:r>
            <a:r>
              <a:rPr lang="zh-CN" altLang="en-US" sz="3200" dirty="0">
                <a:solidFill>
                  <a:srgbClr val="008000"/>
                </a:solidFill>
                <a:latin typeface="+mj-lt"/>
              </a:rPr>
              <a:t>为问题规模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5105400" y="4724400"/>
            <a:ext cx="4038600" cy="609600"/>
          </a:xfrm>
          <a:prstGeom prst="borderCallout1">
            <a:avLst>
              <a:gd name="adj1" fmla="val 48948"/>
              <a:gd name="adj2" fmla="val -606"/>
              <a:gd name="adj3" fmla="val 131973"/>
              <a:gd name="adj4" fmla="val -21329"/>
            </a:avLst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i="1" dirty="0">
                <a:solidFill>
                  <a:schemeClr val="bg1"/>
                </a:solidFill>
              </a:rPr>
              <a:t>O</a:t>
            </a:r>
            <a:r>
              <a:rPr lang="en-US" altLang="zh-CN" sz="3200" dirty="0">
                <a:solidFill>
                  <a:schemeClr val="bg1"/>
                </a:solidFill>
              </a:rPr>
              <a:t>: (</a:t>
            </a:r>
            <a:r>
              <a:rPr lang="zh-CN" altLang="en-US" sz="3200" dirty="0">
                <a:solidFill>
                  <a:schemeClr val="bg1"/>
                </a:solidFill>
              </a:rPr>
              <a:t>关于</a:t>
            </a:r>
            <a:r>
              <a:rPr lang="en-US" altLang="zh-CN" sz="3200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数量级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大</a:t>
            </a:r>
            <a:r>
              <a:rPr lang="en-US" altLang="zh-CN" i="1" dirty="0">
                <a:ea typeface="黑体" pitchFamily="2" charset="-122"/>
              </a:rPr>
              <a:t>O</a:t>
            </a:r>
            <a:r>
              <a:rPr lang="zh-CN" altLang="en-US" dirty="0">
                <a:ea typeface="黑体" pitchFamily="2" charset="-122"/>
              </a:rPr>
              <a:t>表示法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8077200" cy="1471172"/>
          </a:xfrm>
          <a:prstGeom prst="rect">
            <a:avLst/>
          </a:prstGeom>
          <a:solidFill>
            <a:srgbClr val="D9FCC8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-- </a:t>
            </a:r>
            <a:r>
              <a:rPr lang="zh-CN" altLang="en-US" sz="3200" dirty="0">
                <a:ea typeface="黑体" pitchFamily="2" charset="-122"/>
              </a:rPr>
              <a:t>若存在正常数</a:t>
            </a:r>
            <a:r>
              <a:rPr lang="en-US" altLang="zh-CN" sz="3200" dirty="0">
                <a:ea typeface="黑体" pitchFamily="2" charset="-122"/>
              </a:rPr>
              <a:t>c</a:t>
            </a:r>
            <a:r>
              <a:rPr lang="zh-CN" altLang="en-US" sz="3200" dirty="0">
                <a:ea typeface="黑体" pitchFamily="2" charset="-122"/>
              </a:rPr>
              <a:t>和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>
                <a:ea typeface="黑体" pitchFamily="2" charset="-122"/>
              </a:rPr>
              <a:t>，</a:t>
            </a:r>
            <a:endParaRPr lang="en-US" altLang="zh-CN" sz="3200" dirty="0"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zh-CN" altLang="en-US" sz="3200" dirty="0">
                <a:ea typeface="黑体" pitchFamily="2" charset="-122"/>
              </a:rPr>
              <a:t>当问题规模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="1" dirty="0">
                <a:ea typeface="黑体" pitchFamily="2" charset="-122"/>
                <a:sym typeface="Symbol" pitchFamily="18" charset="2"/>
              </a:rPr>
              <a:t>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>
                <a:ea typeface="黑体" pitchFamily="2" charset="-122"/>
              </a:rPr>
              <a:t>时，</a:t>
            </a:r>
            <a:r>
              <a:rPr lang="zh-CN" altLang="en-US" sz="3200" dirty="0"/>
              <a:t>有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T(n) </a:t>
            </a:r>
            <a:r>
              <a:rPr lang="en-US" altLang="zh-CN" sz="3200" b="1" dirty="0">
                <a:solidFill>
                  <a:srgbClr val="C00000"/>
                </a:solidFill>
                <a:ea typeface="黑体" pitchFamily="2" charset="-122"/>
                <a:sym typeface="Symbol" pitchFamily="18" charset="2"/>
              </a:rPr>
              <a:t> </a:t>
            </a:r>
            <a:r>
              <a:rPr lang="en-US" altLang="zh-CN" sz="3200" dirty="0" err="1">
                <a:solidFill>
                  <a:srgbClr val="C00000"/>
                </a:solidFill>
                <a:ea typeface="黑体" pitchFamily="2" charset="-122"/>
              </a:rPr>
              <a:t>c</a:t>
            </a:r>
            <a:r>
              <a:rPr lang="en-US" altLang="zh-CN" sz="3200" dirty="0" err="1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3200" i="1" dirty="0" err="1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(n)</a:t>
            </a:r>
            <a:r>
              <a:rPr lang="zh-CN" altLang="en-US" sz="3200" dirty="0">
                <a:ea typeface="黑体" pitchFamily="2" charset="-122"/>
              </a:rPr>
              <a:t>，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066800"/>
            <a:ext cx="88392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6699"/>
                </a:solidFill>
                <a:ea typeface="黑体" pitchFamily="2" charset="-122"/>
              </a:rPr>
              <a:t>数量级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(Order of Magnitude</a:t>
            </a:r>
            <a:r>
              <a:rPr lang="en-US" altLang="zh-CN" sz="3200" dirty="0">
                <a:solidFill>
                  <a:srgbClr val="006699"/>
                </a:solidFill>
              </a:rPr>
              <a:t>)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253228"/>
            <a:ext cx="8077200" cy="781752"/>
          </a:xfrm>
          <a:prstGeom prst="rect">
            <a:avLst/>
          </a:prstGeom>
          <a:solidFill>
            <a:srgbClr val="D5E6FF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   则称</a:t>
            </a:r>
            <a:r>
              <a:rPr lang="en-US" altLang="zh-CN" sz="3200" dirty="0"/>
              <a:t>n</a:t>
            </a:r>
            <a:r>
              <a:rPr lang="zh-CN" altLang="en-US" sz="3200" dirty="0"/>
              <a:t>充分大时</a:t>
            </a:r>
            <a:r>
              <a:rPr lang="en-US" altLang="zh-CN" sz="3200" dirty="0"/>
              <a:t>T(n)</a:t>
            </a:r>
            <a:r>
              <a:rPr lang="zh-CN" altLang="en-US" sz="3200" dirty="0"/>
              <a:t>有</a:t>
            </a:r>
            <a:r>
              <a:rPr lang="zh-CN" altLang="en-US" sz="3200" dirty="0">
                <a:solidFill>
                  <a:srgbClr val="C00000"/>
                </a:solidFill>
              </a:rPr>
              <a:t>上界</a:t>
            </a:r>
            <a:r>
              <a:rPr lang="zh-CN" altLang="en-US" sz="3200" dirty="0"/>
              <a:t>，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4092714"/>
            <a:ext cx="80772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2" charset="-122"/>
                <a:sym typeface="Wingdings" pitchFamily="2" charset="2"/>
              </a:rPr>
              <a:t>    </a:t>
            </a:r>
            <a:r>
              <a:rPr lang="zh-CN" altLang="en-US" sz="3200" dirty="0">
                <a:ea typeface="黑体" pitchFamily="2" charset="-122"/>
                <a:sym typeface="Wingdings" pitchFamily="2" charset="2"/>
              </a:rPr>
              <a:t>算法的</a:t>
            </a:r>
            <a:r>
              <a:rPr lang="zh-CN" altLang="en-US" sz="3200" dirty="0">
                <a:ea typeface="黑体" pitchFamily="2" charset="-122"/>
              </a:rPr>
              <a:t>时间代价 </a:t>
            </a:r>
            <a:r>
              <a:rPr lang="en-US" altLang="zh-CN" sz="3200" dirty="0">
                <a:ea typeface="黑体" pitchFamily="2" charset="-122"/>
              </a:rPr>
              <a:t>T(n)=</a:t>
            </a:r>
            <a:r>
              <a:rPr lang="en-US" altLang="zh-CN" sz="3200" i="1" dirty="0">
                <a:solidFill>
                  <a:srgbClr val="C00000"/>
                </a:solidFill>
                <a:ea typeface="黑体" pitchFamily="2" charset="-122"/>
              </a:rPr>
              <a:t>O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(n))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3048000" y="5105400"/>
            <a:ext cx="3352800" cy="685800"/>
          </a:xfrm>
          <a:prstGeom prst="borderCallout1">
            <a:avLst>
              <a:gd name="adj1" fmla="val -1624"/>
              <a:gd name="adj2" fmla="val 50762"/>
              <a:gd name="adj3" fmla="val -55201"/>
              <a:gd name="adj4" fmla="val 80389"/>
            </a:avLst>
          </a:prstGeom>
          <a:solidFill>
            <a:srgbClr val="007E3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上确界的数量级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大</a:t>
            </a:r>
            <a:r>
              <a:rPr lang="en-US" altLang="zh-CN" i="1" dirty="0">
                <a:ea typeface="黑体" pitchFamily="2" charset="-122"/>
              </a:rPr>
              <a:t>O</a:t>
            </a:r>
            <a:r>
              <a:rPr lang="zh-CN" altLang="en-US" dirty="0">
                <a:ea typeface="黑体" pitchFamily="2" charset="-122"/>
              </a:rPr>
              <a:t>表示法的运算规则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5763" y="8382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336699"/>
                </a:solidFill>
              </a:rPr>
              <a:t> </a:t>
            </a:r>
            <a:r>
              <a:rPr lang="zh-CN" altLang="en-US" sz="3200" dirty="0">
                <a:solidFill>
                  <a:srgbClr val="336699"/>
                </a:solidFill>
              </a:rPr>
              <a:t>设</a:t>
            </a:r>
            <a:r>
              <a:rPr lang="en-US" altLang="zh-CN" sz="3200" dirty="0">
                <a:solidFill>
                  <a:srgbClr val="336699"/>
                </a:solidFill>
              </a:rPr>
              <a:t>c</a:t>
            </a:r>
            <a:r>
              <a:rPr lang="zh-CN" altLang="en-US" sz="3200" dirty="0">
                <a:solidFill>
                  <a:srgbClr val="336699"/>
                </a:solidFill>
              </a:rPr>
              <a:t>为常数，则：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2000" y="3200004"/>
            <a:ext cx="79248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(c*</a:t>
            </a:r>
            <a:r>
              <a:rPr lang="en-US" altLang="zh-CN" sz="3200" i="1" dirty="0"/>
              <a:t>f</a:t>
            </a:r>
            <a:r>
              <a:rPr lang="en-US" altLang="zh-CN" sz="3200" dirty="0"/>
              <a:t>(n)) 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dirty="0"/>
              <a:t>(n))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000" y="2400580"/>
            <a:ext cx="79248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(n)) </a:t>
            </a:r>
            <a:r>
              <a:rPr lang="zh-CN" altLang="en-US" sz="3200" dirty="0"/>
              <a:t>*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(n)) 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(n)*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(n)) </a:t>
            </a:r>
            <a:endParaRPr lang="zh-CN" altLang="en-US" sz="320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62000" y="1600200"/>
            <a:ext cx="7924800" cy="7813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(c) 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(1)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2000" y="4038204"/>
            <a:ext cx="7924800" cy="12957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(n)) +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(n)) 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(n)+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(n)) 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           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6699"/>
                </a:solidFill>
              </a:rPr>
              <a:t>max{</a:t>
            </a:r>
            <a:r>
              <a:rPr lang="en-US" altLang="zh-CN" sz="3200" i="1" dirty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>
                <a:solidFill>
                  <a:srgbClr val="006699"/>
                </a:solidFill>
              </a:rPr>
              <a:t>1</a:t>
            </a:r>
            <a:r>
              <a:rPr lang="en-US" altLang="zh-CN" sz="3200" dirty="0">
                <a:solidFill>
                  <a:srgbClr val="006699"/>
                </a:solidFill>
              </a:rPr>
              <a:t>(n),</a:t>
            </a:r>
            <a:r>
              <a:rPr lang="en-US" altLang="zh-CN" sz="3200" dirty="0"/>
              <a:t> </a:t>
            </a:r>
            <a:r>
              <a:rPr lang="en-US" altLang="zh-CN" sz="3200" i="1" dirty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>
                <a:solidFill>
                  <a:srgbClr val="006699"/>
                </a:solidFill>
              </a:rPr>
              <a:t>2</a:t>
            </a:r>
            <a:r>
              <a:rPr lang="en-US" altLang="zh-CN" sz="3200" dirty="0">
                <a:solidFill>
                  <a:srgbClr val="006699"/>
                </a:solidFill>
              </a:rPr>
              <a:t>(n)}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762000" y="5562600"/>
            <a:ext cx="4038600" cy="685800"/>
          </a:xfrm>
          <a:prstGeom prst="borderCallout1">
            <a:avLst>
              <a:gd name="adj1" fmla="val -1624"/>
              <a:gd name="adj2" fmla="val 50762"/>
              <a:gd name="adj3" fmla="val -88021"/>
              <a:gd name="adj4" fmla="val 82479"/>
            </a:avLst>
          </a:prstGeom>
          <a:solidFill>
            <a:srgbClr val="007E3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忽略常数项和低次项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85800" y="2819400"/>
            <a:ext cx="3733800" cy="9906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>
                <a:sym typeface="Symbol" pitchFamily="18" charset="2"/>
              </a:rPr>
              <a:t>O</a:t>
            </a:r>
            <a:r>
              <a:rPr lang="en-US" altLang="zh-CN" sz="3200" dirty="0">
                <a:sym typeface="Symbol" pitchFamily="18" charset="2"/>
              </a:rPr>
              <a:t>(</a:t>
            </a:r>
            <a:r>
              <a:rPr lang="en-US" altLang="zh-CN" sz="3200" b="1" dirty="0">
                <a:sym typeface="Symbol" pitchFamily="18" charset="2"/>
              </a:rPr>
              <a:t></a:t>
            </a:r>
            <a:r>
              <a:rPr lang="en-US" altLang="zh-CN" sz="3200" b="1" baseline="-25000" dirty="0" err="1">
                <a:sym typeface="Symbol" pitchFamily="18" charset="2"/>
              </a:rPr>
              <a:t>i</a:t>
            </a:r>
            <a:r>
              <a:rPr lang="en-US" altLang="zh-CN" sz="3200" dirty="0" err="1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>
                <a:solidFill>
                  <a:srgbClr val="008000"/>
                </a:solidFill>
              </a:rPr>
              <a:t>i</a:t>
            </a:r>
            <a:r>
              <a:rPr lang="en-US" altLang="zh-CN" sz="3200" dirty="0">
                <a:solidFill>
                  <a:srgbClr val="008000"/>
                </a:solidFill>
              </a:rPr>
              <a:t>(N)*T</a:t>
            </a:r>
            <a:r>
              <a:rPr lang="en-US" altLang="zh-CN" sz="3200" baseline="-25000" dirty="0">
                <a:solidFill>
                  <a:srgbClr val="008000"/>
                </a:solidFill>
              </a:rPr>
              <a:t>i</a:t>
            </a:r>
            <a:r>
              <a:rPr lang="en-US" altLang="zh-CN" sz="3200" dirty="0"/>
              <a:t>)</a:t>
            </a:r>
            <a:endParaRPr lang="en-US" altLang="en-US" sz="3200" baseline="-250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85800" y="4648200"/>
            <a:ext cx="3733800" cy="8382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6699"/>
                </a:solidFill>
                <a:sym typeface="Symbol" pitchFamily="18" charset="2"/>
              </a:rPr>
              <a:t>max{</a:t>
            </a:r>
            <a:r>
              <a:rPr lang="en-US" altLang="zh-CN" sz="3200" dirty="0" err="1">
                <a:solidFill>
                  <a:srgbClr val="006699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>
                <a:solidFill>
                  <a:srgbClr val="006699"/>
                </a:solidFill>
                <a:sym typeface="Symbol" pitchFamily="18" charset="2"/>
              </a:rPr>
              <a:t>i</a:t>
            </a:r>
            <a:r>
              <a:rPr lang="en-US" altLang="zh-CN" sz="3200" dirty="0">
                <a:solidFill>
                  <a:srgbClr val="006699"/>
                </a:solidFill>
                <a:sym typeface="Symbol" pitchFamily="18" charset="2"/>
              </a:rPr>
              <a:t>(N)}</a:t>
            </a:r>
            <a:r>
              <a:rPr lang="en-US" altLang="zh-CN" sz="3200" dirty="0"/>
              <a:t>) </a:t>
            </a:r>
            <a:endParaRPr lang="en-US" altLang="en-US" sz="3200" baseline="-250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85800" y="3733800"/>
            <a:ext cx="3733800" cy="9906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>
                <a:sym typeface="Symbol" pitchFamily="18" charset="2"/>
              </a:rPr>
              <a:t>= O</a:t>
            </a:r>
            <a:r>
              <a:rPr lang="en-US" altLang="zh-CN" sz="3200" dirty="0">
                <a:sym typeface="Symbol" pitchFamily="18" charset="2"/>
              </a:rPr>
              <a:t>(</a:t>
            </a:r>
            <a:r>
              <a:rPr lang="en-US" altLang="zh-CN" sz="3200" b="1" dirty="0">
                <a:sym typeface="Symbol" pitchFamily="18" charset="2"/>
              </a:rPr>
              <a:t></a:t>
            </a:r>
            <a:r>
              <a:rPr lang="en-US" altLang="zh-CN" sz="3200" b="1" baseline="-25000" dirty="0" err="1">
                <a:sym typeface="Symbol" pitchFamily="18" charset="2"/>
              </a:rPr>
              <a:t>i</a:t>
            </a:r>
            <a:r>
              <a:rPr lang="en-US" altLang="zh-CN" sz="3200" dirty="0" err="1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>
                <a:solidFill>
                  <a:srgbClr val="008000"/>
                </a:solidFill>
              </a:rPr>
              <a:t>i</a:t>
            </a:r>
            <a:r>
              <a:rPr lang="en-US" altLang="zh-CN" sz="3200" dirty="0">
                <a:solidFill>
                  <a:srgbClr val="008000"/>
                </a:solidFill>
              </a:rPr>
              <a:t>(N)</a:t>
            </a:r>
            <a:r>
              <a:rPr lang="en-US" altLang="zh-CN" sz="3200" dirty="0"/>
              <a:t>)</a:t>
            </a:r>
            <a:endParaRPr lang="en-US" altLang="en-US" sz="3200" baseline="-250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大</a:t>
            </a:r>
            <a:r>
              <a:rPr lang="en-US" altLang="zh-CN" i="1" dirty="0">
                <a:ea typeface="黑体" pitchFamily="2" charset="-122"/>
              </a:rPr>
              <a:t>O</a:t>
            </a:r>
            <a:r>
              <a:rPr lang="zh-CN" altLang="en-US" dirty="0">
                <a:ea typeface="黑体" pitchFamily="2" charset="-122"/>
              </a:rPr>
              <a:t>表示法的运算规则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5763" y="1066800"/>
            <a:ext cx="8758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336699"/>
                </a:solidFill>
              </a:rPr>
              <a:t> </a:t>
            </a:r>
            <a:r>
              <a:rPr lang="zh-CN" altLang="en-US" sz="3200" dirty="0">
                <a:solidFill>
                  <a:srgbClr val="336699"/>
                </a:solidFill>
              </a:rPr>
              <a:t>语句频度</a:t>
            </a:r>
            <a:r>
              <a:rPr lang="en-US" altLang="zh-CN" sz="3200" dirty="0" err="1">
                <a:solidFill>
                  <a:srgbClr val="336699"/>
                </a:solidFill>
              </a:rPr>
              <a:t>E</a:t>
            </a:r>
            <a:r>
              <a:rPr lang="en-US" altLang="zh-CN" sz="3200" baseline="-25000" dirty="0" err="1">
                <a:solidFill>
                  <a:srgbClr val="336699"/>
                </a:solidFill>
              </a:rPr>
              <a:t>i</a:t>
            </a:r>
            <a:r>
              <a:rPr lang="en-US" altLang="zh-CN" sz="3200" dirty="0">
                <a:solidFill>
                  <a:srgbClr val="336699"/>
                </a:solidFill>
              </a:rPr>
              <a:t>(N)</a:t>
            </a:r>
            <a:r>
              <a:rPr lang="zh-CN" altLang="en-US" sz="3200" dirty="0">
                <a:solidFill>
                  <a:srgbClr val="336699"/>
                </a:solidFill>
              </a:rPr>
              <a:t> </a:t>
            </a: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>
                <a:sym typeface="Wingdings" pitchFamily="2" charset="2"/>
              </a:rPr>
              <a:t>算法的时间代价</a:t>
            </a:r>
            <a:r>
              <a:rPr lang="en-US" altLang="zh-CN" sz="3200" dirty="0">
                <a:sym typeface="Wingdings" pitchFamily="2" charset="2"/>
              </a:rPr>
              <a:t>(</a:t>
            </a:r>
            <a:r>
              <a:rPr lang="zh-CN" altLang="en-US" sz="3200" dirty="0">
                <a:sym typeface="Wingdings" pitchFamily="2" charset="2"/>
              </a:rPr>
              <a:t>复杂度</a:t>
            </a:r>
            <a:r>
              <a:rPr lang="en-US" altLang="zh-CN" sz="3200" dirty="0">
                <a:sym typeface="Wingdings" pitchFamily="2" charset="2"/>
              </a:rPr>
              <a:t>)</a:t>
            </a:r>
            <a:endParaRPr lang="zh-CN" altLang="en-US" sz="320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5800" y="2057400"/>
            <a:ext cx="3733800" cy="7620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算法的时间代价</a:t>
            </a:r>
            <a:r>
              <a:rPr lang="en-US" altLang="zh-CN" sz="3200" dirty="0">
                <a:latin typeface="+mj-lt"/>
              </a:rPr>
              <a:t>:</a:t>
            </a: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4572000" y="4800600"/>
            <a:ext cx="4572000" cy="685800"/>
          </a:xfrm>
          <a:prstGeom prst="borderCallout1">
            <a:avLst>
              <a:gd name="adj1" fmla="val 48948"/>
              <a:gd name="adj2" fmla="val 427"/>
              <a:gd name="adj3" fmla="val 48116"/>
              <a:gd name="adj4" fmla="val -17559"/>
            </a:avLst>
          </a:prstGeom>
          <a:solidFill>
            <a:srgbClr val="00669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最大语句频度的数量级</a:t>
            </a: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4572000" y="3810000"/>
            <a:ext cx="3124200" cy="685800"/>
          </a:xfrm>
          <a:prstGeom prst="borderCallout1">
            <a:avLst>
              <a:gd name="adj1" fmla="val 50901"/>
              <a:gd name="adj2" fmla="val -226"/>
              <a:gd name="adj3" fmla="val 51870"/>
              <a:gd name="adj4" fmla="val -46481"/>
            </a:avLst>
          </a:prstGeom>
          <a:solidFill>
            <a:srgbClr val="007E3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总的执行次数</a:t>
            </a: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572000" y="2895600"/>
            <a:ext cx="4572000" cy="685800"/>
          </a:xfrm>
          <a:prstGeom prst="borderCallout1">
            <a:avLst>
              <a:gd name="adj1" fmla="val 50901"/>
              <a:gd name="adj2" fmla="val -226"/>
              <a:gd name="adj3" fmla="val 53700"/>
              <a:gd name="adj4" fmla="val -32187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所有语句执行时间总和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934200" y="5488936"/>
            <a:ext cx="1676400" cy="683264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</a:rPr>
              <a:t>=</a:t>
            </a:r>
            <a:r>
              <a:rPr lang="zh-CN" altLang="en-US" sz="3200" dirty="0">
                <a:solidFill>
                  <a:srgbClr val="008000"/>
                </a:solidFill>
                <a:sym typeface="Symbol"/>
              </a:rPr>
              <a:t></a:t>
            </a:r>
            <a:r>
              <a:rPr lang="en-US" altLang="zh-CN" sz="3200" dirty="0">
                <a:solidFill>
                  <a:srgbClr val="008000"/>
                </a:solidFill>
              </a:rPr>
              <a:t>(n</a:t>
            </a:r>
            <a:r>
              <a:rPr lang="en-US" altLang="zh-CN" sz="3200" baseline="30000" dirty="0">
                <a:solidFill>
                  <a:srgbClr val="008000"/>
                </a:solidFill>
              </a:rPr>
              <a:t>2</a:t>
            </a:r>
            <a:r>
              <a:rPr lang="en-US" altLang="zh-CN" sz="3200" dirty="0">
                <a:solidFill>
                  <a:srgbClr val="008000"/>
                </a:solidFill>
              </a:rPr>
              <a:t>)</a:t>
            </a:r>
            <a:endParaRPr lang="en-US" altLang="zh-CN" sz="3200" dirty="0">
              <a:solidFill>
                <a:srgbClr val="008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渐进记法</a:t>
            </a:r>
            <a:r>
              <a:rPr lang="en-US" altLang="zh-CN" dirty="0">
                <a:solidFill>
                  <a:schemeClr val="tx1"/>
                </a:solidFill>
              </a:rPr>
              <a:t>(Asymptotic notation)</a:t>
            </a:r>
            <a:endParaRPr lang="zh-CN" altLang="en-US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8392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6699"/>
                </a:solidFill>
                <a:ea typeface="黑体" pitchFamily="2" charset="-122"/>
              </a:rPr>
              <a:t>大</a:t>
            </a:r>
            <a:r>
              <a:rPr lang="en-US" altLang="zh-CN" sz="3200" i="1" dirty="0">
                <a:solidFill>
                  <a:srgbClr val="006699"/>
                </a:solidFill>
                <a:ea typeface="黑体" pitchFamily="2" charset="-122"/>
              </a:rPr>
              <a:t>O</a:t>
            </a:r>
            <a:r>
              <a:rPr lang="zh-CN" altLang="en-US" sz="3200" dirty="0">
                <a:solidFill>
                  <a:srgbClr val="006699"/>
                </a:solidFill>
                <a:ea typeface="黑体" pitchFamily="2" charset="-122"/>
              </a:rPr>
              <a:t>表示法：上限</a:t>
            </a:r>
            <a:endParaRPr lang="en-US" altLang="zh-CN" sz="3200" dirty="0">
              <a:solidFill>
                <a:srgbClr val="006699"/>
              </a:solidFill>
              <a:ea typeface="黑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04800" y="3007502"/>
            <a:ext cx="883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6699"/>
                </a:solidFill>
                <a:ea typeface="黑体" pitchFamily="2" charset="-122"/>
              </a:rPr>
              <a:t>大</a:t>
            </a:r>
            <a:r>
              <a:rPr lang="zh-CN" altLang="en-US" sz="3200" dirty="0">
                <a:solidFill>
                  <a:srgbClr val="006699"/>
                </a:solidFill>
                <a:ea typeface="黑体" pitchFamily="2" charset="-122"/>
                <a:sym typeface="Symbol"/>
              </a:rPr>
              <a:t> </a:t>
            </a:r>
            <a:r>
              <a:rPr lang="en-US" altLang="zh-CN" sz="3200" dirty="0">
                <a:solidFill>
                  <a:srgbClr val="006699"/>
                </a:solidFill>
              </a:rPr>
              <a:t>(Omega)</a:t>
            </a:r>
            <a:r>
              <a:rPr lang="zh-CN" altLang="en-US" sz="3200" dirty="0">
                <a:solidFill>
                  <a:srgbClr val="006699"/>
                </a:solidFill>
                <a:ea typeface="黑体" pitchFamily="2" charset="-122"/>
              </a:rPr>
              <a:t>表示法：下限</a:t>
            </a:r>
            <a:endParaRPr lang="en-US" altLang="zh-CN" sz="3200" dirty="0">
              <a:solidFill>
                <a:srgbClr val="006699"/>
              </a:solidFill>
              <a:ea typeface="黑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3400" y="1623572"/>
            <a:ext cx="8077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ea typeface="黑体" pitchFamily="2" charset="-122"/>
              </a:rPr>
              <a:t>存在正常数</a:t>
            </a:r>
            <a:r>
              <a:rPr lang="en-US" altLang="zh-CN" sz="3200" dirty="0">
                <a:ea typeface="黑体" pitchFamily="2" charset="-122"/>
              </a:rPr>
              <a:t>c</a:t>
            </a:r>
            <a:r>
              <a:rPr lang="zh-CN" altLang="en-US" sz="3200" dirty="0">
                <a:ea typeface="黑体" pitchFamily="2" charset="-122"/>
              </a:rPr>
              <a:t>和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>
                <a:ea typeface="黑体" pitchFamily="2" charset="-122"/>
              </a:rPr>
              <a:t>，对于所有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dirty="0">
                <a:ea typeface="黑体" pitchFamily="2" charset="-122"/>
                <a:sym typeface="Symbol" pitchFamily="18" charset="2"/>
              </a:rPr>
              <a:t>&gt;=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>
                <a:ea typeface="黑体" pitchFamily="2" charset="-122"/>
              </a:rPr>
              <a:t>时，</a:t>
            </a:r>
            <a:endParaRPr lang="en-US" altLang="zh-CN" sz="3200" dirty="0"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有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T(n)</a:t>
            </a:r>
            <a:r>
              <a:rPr lang="en-US" altLang="zh-CN" sz="3200" dirty="0">
                <a:solidFill>
                  <a:srgbClr val="C00000"/>
                </a:solidFill>
                <a:sym typeface="Symbol" pitchFamily="18" charset="2"/>
              </a:rPr>
              <a:t>&lt;=</a:t>
            </a:r>
            <a:r>
              <a:rPr lang="en-US" altLang="zh-CN" sz="3200" dirty="0" err="1">
                <a:solidFill>
                  <a:srgbClr val="C00000"/>
                </a:solidFill>
                <a:ea typeface="黑体" pitchFamily="2" charset="-122"/>
              </a:rPr>
              <a:t>c</a:t>
            </a:r>
            <a:r>
              <a:rPr lang="en-US" altLang="zh-CN" sz="3200" dirty="0" err="1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3200" i="1" dirty="0" err="1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(n)</a:t>
            </a:r>
            <a:r>
              <a:rPr lang="zh-CN" altLang="en-US" sz="3200" dirty="0">
                <a:ea typeface="黑体" pitchFamily="2" charset="-122"/>
              </a:rPr>
              <a:t>，则记为</a:t>
            </a:r>
            <a:r>
              <a:rPr lang="en-US" altLang="zh-CN" sz="3200" dirty="0">
                <a:ea typeface="黑体" pitchFamily="2" charset="-122"/>
              </a:rPr>
              <a:t>T(n)=</a:t>
            </a:r>
            <a:r>
              <a:rPr lang="en-US" altLang="zh-CN" sz="3200" i="1" dirty="0">
                <a:solidFill>
                  <a:srgbClr val="0B7B20"/>
                </a:solidFill>
                <a:ea typeface="黑体" pitchFamily="2" charset="-122"/>
              </a:rPr>
              <a:t>O</a:t>
            </a:r>
            <a:r>
              <a:rPr lang="en-US" altLang="zh-CN" sz="3200" dirty="0">
                <a:solidFill>
                  <a:srgbClr val="0B7B20"/>
                </a:solidFill>
                <a:ea typeface="黑体" pitchFamily="2" charset="-122"/>
              </a:rPr>
              <a:t>(f(n))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33400" y="3661274"/>
            <a:ext cx="8077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ea typeface="黑体" pitchFamily="2" charset="-122"/>
              </a:rPr>
              <a:t>存在正常数</a:t>
            </a:r>
            <a:r>
              <a:rPr lang="en-US" altLang="zh-CN" sz="3200" dirty="0">
                <a:ea typeface="黑体" pitchFamily="2" charset="-122"/>
              </a:rPr>
              <a:t>c</a:t>
            </a:r>
            <a:r>
              <a:rPr lang="zh-CN" altLang="en-US" sz="3200" dirty="0">
                <a:ea typeface="黑体" pitchFamily="2" charset="-122"/>
              </a:rPr>
              <a:t>和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>
                <a:ea typeface="黑体" pitchFamily="2" charset="-122"/>
              </a:rPr>
              <a:t>，对于所有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dirty="0">
                <a:ea typeface="黑体" pitchFamily="2" charset="-122"/>
                <a:sym typeface="Symbol" pitchFamily="18" charset="2"/>
              </a:rPr>
              <a:t>&gt;=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>
                <a:ea typeface="黑体" pitchFamily="2" charset="-122"/>
              </a:rPr>
              <a:t>时，</a:t>
            </a:r>
            <a:endParaRPr lang="en-US" altLang="zh-CN" sz="3200" dirty="0"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ea typeface="黑体" pitchFamily="2" charset="-122"/>
              </a:rPr>
              <a:t>有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T(n)&gt;=</a:t>
            </a:r>
            <a:r>
              <a:rPr lang="en-US" altLang="zh-CN" sz="3200" dirty="0" err="1">
                <a:solidFill>
                  <a:srgbClr val="C00000"/>
                </a:solidFill>
                <a:ea typeface="黑体" pitchFamily="2" charset="-122"/>
              </a:rPr>
              <a:t>c</a:t>
            </a:r>
            <a:r>
              <a:rPr lang="en-US" altLang="zh-CN" sz="3200" dirty="0" err="1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3200" i="1" dirty="0" err="1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(n)</a:t>
            </a:r>
            <a:r>
              <a:rPr lang="zh-CN" altLang="en-US" sz="3200" dirty="0">
                <a:ea typeface="黑体" pitchFamily="2" charset="-122"/>
              </a:rPr>
              <a:t>，则记为</a:t>
            </a:r>
            <a:r>
              <a:rPr lang="en-US" altLang="zh-CN" sz="3200" dirty="0">
                <a:ea typeface="黑体" pitchFamily="2" charset="-122"/>
              </a:rPr>
              <a:t>T(n)=</a:t>
            </a:r>
            <a:r>
              <a:rPr lang="zh-CN" altLang="en-US" sz="3200" dirty="0">
                <a:solidFill>
                  <a:srgbClr val="0B7B20"/>
                </a:solidFill>
                <a:sym typeface="Symbol"/>
              </a:rPr>
              <a:t></a:t>
            </a:r>
            <a:r>
              <a:rPr lang="en-US" altLang="zh-CN" sz="3200" dirty="0">
                <a:solidFill>
                  <a:srgbClr val="0B7B20"/>
                </a:solidFill>
                <a:ea typeface="黑体" pitchFamily="2" charset="-122"/>
              </a:rPr>
              <a:t>(f(n))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352800" y="4953000"/>
            <a:ext cx="3657600" cy="683264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ea typeface="黑体" pitchFamily="2" charset="-122"/>
              </a:rPr>
              <a:t>例</a:t>
            </a:r>
            <a:r>
              <a:rPr lang="en-US" altLang="zh-CN" sz="3200" dirty="0">
                <a:ea typeface="黑体" pitchFamily="2" charset="-122"/>
              </a:rPr>
              <a:t>: T(n)= 4n</a:t>
            </a:r>
            <a:r>
              <a:rPr lang="en-US" altLang="zh-CN" sz="3200" baseline="30000" dirty="0">
                <a:ea typeface="黑体" pitchFamily="2" charset="-122"/>
              </a:rPr>
              <a:t>2</a:t>
            </a:r>
            <a:r>
              <a:rPr lang="en-US" altLang="zh-CN" sz="3200" dirty="0">
                <a:ea typeface="黑体" pitchFamily="2" charset="-122"/>
              </a:rPr>
              <a:t>+5n+6 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934200" y="4953000"/>
            <a:ext cx="1676400" cy="683264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  <a:ea typeface="黑体" pitchFamily="2" charset="-122"/>
              </a:rPr>
              <a:t>=O(n</a:t>
            </a:r>
            <a:r>
              <a:rPr lang="en-US" altLang="zh-CN" sz="3200" baseline="30000" dirty="0">
                <a:solidFill>
                  <a:srgbClr val="008000"/>
                </a:solidFill>
                <a:ea typeface="黑体" pitchFamily="2" charset="-122"/>
              </a:rPr>
              <a:t>2</a:t>
            </a:r>
            <a:r>
              <a:rPr lang="en-US" altLang="zh-CN" sz="3200" dirty="0">
                <a:solidFill>
                  <a:srgbClr val="008000"/>
                </a:solidFill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5" grpId="0" animBg="1"/>
      <p:bldP spid="16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渐进记法</a:t>
            </a:r>
            <a:r>
              <a:rPr lang="en-US" altLang="zh-CN" dirty="0">
                <a:solidFill>
                  <a:schemeClr val="tx1"/>
                </a:solidFill>
              </a:rPr>
              <a:t>(Asymptotic notation)</a:t>
            </a:r>
            <a:endParaRPr lang="zh-CN" altLang="en-US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4800" y="993136"/>
            <a:ext cx="883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6699"/>
                </a:solidFill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6699"/>
                </a:solidFill>
                <a:ea typeface="黑体" pitchFamily="2" charset="-122"/>
                <a:sym typeface="Symbol"/>
              </a:rPr>
              <a:t> 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  <a:sym typeface="Symbol"/>
              </a:rPr>
              <a:t>(theta)</a:t>
            </a:r>
            <a:r>
              <a:rPr lang="zh-CN" altLang="en-US" sz="3200" dirty="0">
                <a:solidFill>
                  <a:srgbClr val="006699"/>
                </a:solidFill>
                <a:ea typeface="黑体" pitchFamily="2" charset="-122"/>
              </a:rPr>
              <a:t>表示法：</a:t>
            </a:r>
            <a:endParaRPr lang="en-US" altLang="zh-CN" sz="3200" dirty="0">
              <a:solidFill>
                <a:srgbClr val="006699"/>
              </a:solidFill>
              <a:ea typeface="黑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700141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ea typeface="黑体" pitchFamily="2" charset="-122"/>
              </a:rPr>
              <a:t>存在正常数</a:t>
            </a:r>
            <a:r>
              <a:rPr lang="en-US" altLang="zh-CN" sz="3200" dirty="0">
                <a:ea typeface="黑体" pitchFamily="2" charset="-122"/>
              </a:rPr>
              <a:t>c</a:t>
            </a:r>
            <a:r>
              <a:rPr lang="zh-CN" altLang="en-US" sz="3200" dirty="0">
                <a:ea typeface="黑体" pitchFamily="2" charset="-122"/>
              </a:rPr>
              <a:t>和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>
                <a:ea typeface="黑体" pitchFamily="2" charset="-122"/>
              </a:rPr>
              <a:t>，对于所有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dirty="0">
                <a:ea typeface="黑体" pitchFamily="2" charset="-122"/>
                <a:sym typeface="Symbol" pitchFamily="18" charset="2"/>
              </a:rPr>
              <a:t>&gt;=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>
                <a:ea typeface="黑体" pitchFamily="2" charset="-122"/>
              </a:rPr>
              <a:t>时，</a:t>
            </a:r>
            <a:endParaRPr lang="en-US" altLang="zh-CN" sz="3200" dirty="0"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ea typeface="黑体" pitchFamily="2" charset="-122"/>
              </a:rPr>
              <a:t>有</a:t>
            </a:r>
            <a:r>
              <a:rPr lang="en-US" altLang="zh-CN" sz="3200" dirty="0">
                <a:solidFill>
                  <a:srgbClr val="003399"/>
                </a:solidFill>
                <a:ea typeface="黑体" pitchFamily="2" charset="-122"/>
              </a:rPr>
              <a:t>c</a:t>
            </a:r>
            <a:r>
              <a:rPr lang="en-US" altLang="zh-CN" sz="3200" baseline="-25000" dirty="0">
                <a:solidFill>
                  <a:srgbClr val="003399"/>
                </a:solidFill>
                <a:ea typeface="黑体" pitchFamily="2" charset="-122"/>
              </a:rPr>
              <a:t>1</a:t>
            </a:r>
            <a:r>
              <a:rPr lang="en-US" altLang="zh-CN" sz="3200" i="1" dirty="0">
                <a:solidFill>
                  <a:srgbClr val="003399"/>
                </a:solidFill>
                <a:ea typeface="黑体" pitchFamily="2" charset="-122"/>
              </a:rPr>
              <a:t>f</a:t>
            </a:r>
            <a:r>
              <a:rPr lang="en-US" altLang="zh-CN" sz="3200" dirty="0">
                <a:solidFill>
                  <a:srgbClr val="003399"/>
                </a:solidFill>
                <a:ea typeface="黑体" pitchFamily="2" charset="-122"/>
              </a:rPr>
              <a:t>(n)</a:t>
            </a:r>
            <a:r>
              <a:rPr lang="en-US" altLang="zh-CN" sz="3200" dirty="0">
                <a:solidFill>
                  <a:srgbClr val="003399"/>
                </a:solidFill>
              </a:rPr>
              <a:t>&lt;=</a:t>
            </a:r>
            <a:r>
              <a:rPr lang="en-US" altLang="zh-CN" sz="3200" dirty="0">
                <a:solidFill>
                  <a:srgbClr val="003399"/>
                </a:solidFill>
                <a:ea typeface="黑体" pitchFamily="2" charset="-122"/>
              </a:rPr>
              <a:t>T(n)&lt;=</a:t>
            </a:r>
            <a:r>
              <a:rPr lang="en-US" altLang="zh-CN" sz="3200" dirty="0">
                <a:solidFill>
                  <a:srgbClr val="003399"/>
                </a:solidFill>
              </a:rPr>
              <a:t>c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2</a:t>
            </a:r>
            <a:r>
              <a:rPr lang="en-US" altLang="zh-CN" sz="3200" i="1" dirty="0">
                <a:solidFill>
                  <a:srgbClr val="003399"/>
                </a:solidFill>
              </a:rPr>
              <a:t>f</a:t>
            </a:r>
            <a:r>
              <a:rPr lang="en-US" altLang="zh-CN" sz="3200" dirty="0">
                <a:solidFill>
                  <a:srgbClr val="003399"/>
                </a:solidFill>
              </a:rPr>
              <a:t>(n)</a:t>
            </a:r>
            <a:r>
              <a:rPr lang="zh-CN" altLang="en-US" sz="3200" dirty="0">
                <a:solidFill>
                  <a:srgbClr val="003399"/>
                </a:solidFill>
                <a:ea typeface="黑体" pitchFamily="2" charset="-122"/>
              </a:rPr>
              <a:t>，</a:t>
            </a:r>
            <a:r>
              <a:rPr lang="zh-CN" altLang="en-US" sz="3200" dirty="0">
                <a:ea typeface="黑体" pitchFamily="2" charset="-122"/>
              </a:rPr>
              <a:t>则记为</a:t>
            </a:r>
            <a:r>
              <a:rPr lang="en-US" altLang="zh-CN" sz="3200" dirty="0">
                <a:ea typeface="黑体" pitchFamily="2" charset="-122"/>
              </a:rPr>
              <a:t>T(n)=</a:t>
            </a:r>
            <a:r>
              <a:rPr lang="zh-CN" altLang="en-US" sz="3200" dirty="0">
                <a:solidFill>
                  <a:srgbClr val="0B7B20"/>
                </a:solidFill>
                <a:sym typeface="Symbol"/>
              </a:rPr>
              <a:t></a:t>
            </a:r>
            <a:r>
              <a:rPr lang="en-US" altLang="zh-CN" sz="3200" dirty="0">
                <a:solidFill>
                  <a:srgbClr val="0B7B20"/>
                </a:solidFill>
                <a:ea typeface="黑体" pitchFamily="2" charset="-122"/>
              </a:rPr>
              <a:t>(f(n))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934200" y="4650736"/>
            <a:ext cx="1676400" cy="627992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</a:rPr>
              <a:t>=</a:t>
            </a:r>
            <a:r>
              <a:rPr lang="zh-CN" altLang="en-US" sz="3200" dirty="0">
                <a:solidFill>
                  <a:srgbClr val="008000"/>
                </a:solidFill>
                <a:sym typeface="Symbol"/>
              </a:rPr>
              <a:t></a:t>
            </a:r>
            <a:r>
              <a:rPr lang="en-US" altLang="zh-CN" sz="3200" dirty="0">
                <a:solidFill>
                  <a:srgbClr val="008000"/>
                </a:solidFill>
              </a:rPr>
              <a:t>(n</a:t>
            </a:r>
            <a:r>
              <a:rPr lang="en-US" altLang="zh-CN" sz="3200" baseline="30000" dirty="0">
                <a:solidFill>
                  <a:srgbClr val="008000"/>
                </a:solidFill>
              </a:rPr>
              <a:t>2</a:t>
            </a:r>
            <a:r>
              <a:rPr lang="en-US" altLang="zh-CN" sz="3200" dirty="0">
                <a:solidFill>
                  <a:srgbClr val="008000"/>
                </a:solidFill>
              </a:rPr>
              <a:t>)</a:t>
            </a:r>
            <a:endParaRPr lang="en-US" altLang="zh-CN" sz="3200" dirty="0">
              <a:solidFill>
                <a:srgbClr val="008000"/>
              </a:solidFill>
              <a:ea typeface="黑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52800" y="4114800"/>
            <a:ext cx="3657600" cy="683264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ea typeface="黑体" pitchFamily="2" charset="-122"/>
              </a:rPr>
              <a:t>例</a:t>
            </a:r>
            <a:r>
              <a:rPr lang="en-US" altLang="zh-CN" sz="3200" dirty="0">
                <a:ea typeface="黑体" pitchFamily="2" charset="-122"/>
              </a:rPr>
              <a:t>: T(n)= 4n</a:t>
            </a:r>
            <a:r>
              <a:rPr lang="en-US" altLang="zh-CN" sz="3200" baseline="30000" dirty="0">
                <a:ea typeface="黑体" pitchFamily="2" charset="-122"/>
              </a:rPr>
              <a:t>2</a:t>
            </a:r>
            <a:r>
              <a:rPr lang="en-US" altLang="zh-CN" sz="3200" dirty="0">
                <a:ea typeface="黑体" pitchFamily="2" charset="-122"/>
              </a:rPr>
              <a:t>+5n+6 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934200" y="4114800"/>
            <a:ext cx="1676400" cy="628955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  <a:ea typeface="黑体" pitchFamily="2" charset="-122"/>
              </a:rPr>
              <a:t>=O(n</a:t>
            </a:r>
            <a:r>
              <a:rPr lang="en-US" altLang="zh-CN" sz="3200" baseline="30000" dirty="0">
                <a:solidFill>
                  <a:srgbClr val="008000"/>
                </a:solidFill>
                <a:ea typeface="黑体" pitchFamily="2" charset="-122"/>
              </a:rPr>
              <a:t>2</a:t>
            </a:r>
            <a:r>
              <a:rPr lang="en-US" altLang="zh-CN" sz="3200" dirty="0">
                <a:solidFill>
                  <a:srgbClr val="008000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34200" y="5260336"/>
            <a:ext cx="1676400" cy="627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</a:rPr>
              <a:t>=</a:t>
            </a:r>
            <a:r>
              <a:rPr lang="zh-CN" altLang="en-US" sz="3200" dirty="0">
                <a:solidFill>
                  <a:srgbClr val="008000"/>
                </a:solidFill>
                <a:sym typeface="Symbol"/>
              </a:rPr>
              <a:t></a:t>
            </a:r>
            <a:r>
              <a:rPr lang="en-US" altLang="zh-CN" sz="3200" dirty="0">
                <a:solidFill>
                  <a:srgbClr val="008000"/>
                </a:solidFill>
                <a:sym typeface="Symbol"/>
              </a:rPr>
              <a:t>(</a:t>
            </a:r>
            <a:r>
              <a:rPr lang="en-US" altLang="zh-CN" sz="3200" dirty="0">
                <a:solidFill>
                  <a:srgbClr val="008000"/>
                </a:solidFill>
              </a:rPr>
              <a:t>n</a:t>
            </a:r>
            <a:r>
              <a:rPr lang="en-US" altLang="zh-CN" sz="3200" baseline="30000" dirty="0">
                <a:solidFill>
                  <a:srgbClr val="008000"/>
                </a:solidFill>
              </a:rPr>
              <a:t>2</a:t>
            </a:r>
            <a:r>
              <a:rPr lang="en-US" altLang="zh-CN" sz="3200" dirty="0">
                <a:solidFill>
                  <a:srgbClr val="008000"/>
                </a:solidFill>
              </a:rPr>
              <a:t>)</a:t>
            </a:r>
            <a:endParaRPr lang="en-US" altLang="zh-CN" sz="3200" dirty="0">
              <a:solidFill>
                <a:srgbClr val="008000"/>
              </a:solidFill>
              <a:ea typeface="黑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3400" y="3153692"/>
            <a:ext cx="8153400" cy="732508"/>
          </a:xfrm>
          <a:prstGeom prst="rect">
            <a:avLst/>
          </a:prstGeom>
          <a:solidFill>
            <a:srgbClr val="ACF19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T(n)=</a:t>
            </a:r>
            <a:r>
              <a:rPr lang="zh-CN" altLang="en-US" sz="3200" dirty="0">
                <a:sym typeface="Symbol"/>
              </a:rPr>
              <a:t></a:t>
            </a:r>
            <a:r>
              <a:rPr lang="en-US" altLang="zh-CN" sz="3200" dirty="0">
                <a:ea typeface="黑体" pitchFamily="2" charset="-122"/>
              </a:rPr>
              <a:t>(f(n)) </a:t>
            </a:r>
            <a:r>
              <a:rPr lang="en-US" altLang="zh-CN" sz="3200" dirty="0">
                <a:solidFill>
                  <a:srgbClr val="C00000"/>
                </a:solidFill>
                <a:sym typeface="Wingdings" pitchFamily="2" charset="2"/>
              </a:rPr>
              <a:t>&lt;=&gt;</a:t>
            </a:r>
            <a:r>
              <a:rPr lang="en-US" altLang="zh-CN" sz="3200" dirty="0">
                <a:solidFill>
                  <a:srgbClr val="008000"/>
                </a:solidFill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3200" dirty="0">
                <a:ea typeface="黑体" pitchFamily="2" charset="-122"/>
                <a:sym typeface="Wingdings" pitchFamily="2" charset="2"/>
              </a:rPr>
              <a:t>T(n)=</a:t>
            </a:r>
            <a:r>
              <a:rPr lang="en-US" altLang="zh-CN" sz="3200" i="1" dirty="0"/>
              <a:t>O</a:t>
            </a:r>
            <a:r>
              <a:rPr lang="en-US" altLang="zh-CN" sz="3200" dirty="0"/>
              <a:t>(f(n))</a:t>
            </a:r>
            <a:r>
              <a:rPr lang="zh-CN" altLang="en-US" sz="3200" dirty="0"/>
              <a:t>且</a:t>
            </a:r>
            <a:r>
              <a:rPr lang="en-US" altLang="zh-CN" sz="3200" dirty="0"/>
              <a:t>T(n)=</a:t>
            </a:r>
            <a:r>
              <a:rPr lang="zh-CN" altLang="en-US" sz="3200" dirty="0">
                <a:sym typeface="Symbol"/>
              </a:rPr>
              <a:t></a:t>
            </a:r>
            <a:r>
              <a:rPr lang="en-US" altLang="zh-CN" sz="3200" dirty="0"/>
              <a:t>(f(n))</a:t>
            </a:r>
            <a:endParaRPr lang="en-US" altLang="zh-CN" sz="3200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代价的计算规则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363" y="9144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336699"/>
                </a:solidFill>
              </a:rPr>
              <a:t>1. </a:t>
            </a:r>
            <a:r>
              <a:rPr lang="zh-CN" altLang="en-US" sz="3200" dirty="0">
                <a:solidFill>
                  <a:srgbClr val="336699"/>
                </a:solidFill>
              </a:rPr>
              <a:t>加法规则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1600200"/>
            <a:ext cx="8839200" cy="20128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程序</a:t>
            </a:r>
            <a:r>
              <a:rPr lang="en-US" altLang="zh-CN" sz="3200" dirty="0">
                <a:latin typeface="+mj-lt"/>
              </a:rPr>
              <a:t>s1,s2</a:t>
            </a:r>
            <a:r>
              <a:rPr lang="zh-CN" altLang="en-US" sz="3200" dirty="0">
                <a:latin typeface="+mj-lt"/>
              </a:rPr>
              <a:t>的时间代价分别为</a:t>
            </a:r>
            <a:r>
              <a:rPr lang="en-US" altLang="zh-CN" sz="3200" dirty="0">
                <a:latin typeface="+mj-lt"/>
              </a:rPr>
              <a:t>O(</a:t>
            </a:r>
            <a:r>
              <a:rPr lang="en-US" altLang="zh-CN" sz="3200" i="1" dirty="0">
                <a:latin typeface="+mj-lt"/>
              </a:rPr>
              <a:t>f</a:t>
            </a:r>
            <a:r>
              <a:rPr lang="en-US" altLang="zh-CN" sz="3200" baseline="-25000" dirty="0">
                <a:latin typeface="+mj-lt"/>
              </a:rPr>
              <a:t>1</a:t>
            </a:r>
            <a:r>
              <a:rPr lang="en-US" altLang="zh-CN" sz="3200" dirty="0">
                <a:latin typeface="+mj-lt"/>
              </a:rPr>
              <a:t>(n)), O(</a:t>
            </a:r>
            <a:r>
              <a:rPr lang="en-US" altLang="zh-CN" sz="3200" i="1" dirty="0">
                <a:latin typeface="+mj-lt"/>
              </a:rPr>
              <a:t>f</a:t>
            </a:r>
            <a:r>
              <a:rPr lang="en-US" altLang="zh-CN" sz="3200" baseline="-25000" dirty="0">
                <a:latin typeface="+mj-lt"/>
              </a:rPr>
              <a:t>2</a:t>
            </a:r>
            <a:r>
              <a:rPr lang="en-US" altLang="zh-CN" sz="3200" dirty="0">
                <a:latin typeface="+mj-lt"/>
              </a:rPr>
              <a:t>(n))</a:t>
            </a:r>
            <a:r>
              <a:rPr lang="zh-CN" altLang="en-US" sz="3200" dirty="0">
                <a:latin typeface="+mj-lt"/>
              </a:rPr>
              <a:t>，</a:t>
            </a:r>
            <a:endParaRPr lang="en-US" altLang="zh-CN" sz="3200" dirty="0">
              <a:latin typeface="+mj-lt"/>
            </a:endParaRPr>
          </a:p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将二者顺序连接，</a:t>
            </a:r>
            <a:endParaRPr lang="en-US" altLang="zh-CN" sz="3200" dirty="0">
              <a:latin typeface="+mj-lt"/>
            </a:endParaRPr>
          </a:p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则新程序</a:t>
            </a:r>
            <a:r>
              <a:rPr lang="en-US" altLang="zh-CN" sz="3200" dirty="0">
                <a:latin typeface="+mj-lt"/>
              </a:rPr>
              <a:t>(s1; s2)</a:t>
            </a:r>
            <a:r>
              <a:rPr lang="zh-CN" altLang="en-US" sz="3200" dirty="0">
                <a:latin typeface="+mj-lt"/>
              </a:rPr>
              <a:t>的时间代价为：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5800" y="3810000"/>
            <a:ext cx="8305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T(n) = T</a:t>
            </a:r>
            <a:r>
              <a:rPr lang="en-US" altLang="zh-CN" sz="3200" baseline="-25000" dirty="0">
                <a:latin typeface="+mj-lt"/>
              </a:rPr>
              <a:t>1</a:t>
            </a:r>
            <a:r>
              <a:rPr lang="en-US" altLang="zh-CN" sz="3200" dirty="0">
                <a:latin typeface="+mj-lt"/>
              </a:rPr>
              <a:t>(n)+</a:t>
            </a:r>
            <a:r>
              <a:rPr lang="en-US" altLang="zh-CN" sz="3200" dirty="0"/>
              <a:t>T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(n) 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(n)) +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(n))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            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6699"/>
                </a:solidFill>
              </a:rPr>
              <a:t>max{</a:t>
            </a:r>
            <a:r>
              <a:rPr lang="en-US" altLang="zh-CN" sz="3200" i="1" dirty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>
                <a:solidFill>
                  <a:srgbClr val="006699"/>
                </a:solidFill>
              </a:rPr>
              <a:t>1</a:t>
            </a:r>
            <a:r>
              <a:rPr lang="en-US" altLang="zh-CN" sz="3200" dirty="0">
                <a:solidFill>
                  <a:srgbClr val="006699"/>
                </a:solidFill>
              </a:rPr>
              <a:t>(n),</a:t>
            </a:r>
            <a:r>
              <a:rPr lang="en-US" altLang="zh-CN" sz="3200" dirty="0"/>
              <a:t> </a:t>
            </a:r>
            <a:r>
              <a:rPr lang="en-US" altLang="zh-CN" sz="3200" i="1" dirty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>
                <a:solidFill>
                  <a:srgbClr val="006699"/>
                </a:solidFill>
              </a:rPr>
              <a:t>2</a:t>
            </a:r>
            <a:r>
              <a:rPr lang="en-US" altLang="zh-CN" sz="3200" dirty="0">
                <a:solidFill>
                  <a:srgbClr val="006699"/>
                </a:solidFill>
              </a:rPr>
              <a:t>(n)}</a:t>
            </a:r>
            <a:r>
              <a:rPr lang="en-US" altLang="zh-CN" sz="3200" dirty="0"/>
              <a:t>)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代价的计算规则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363" y="9144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336699"/>
                </a:solidFill>
              </a:rPr>
              <a:t>2. </a:t>
            </a:r>
            <a:r>
              <a:rPr lang="zh-CN" altLang="en-US" sz="3200" dirty="0">
                <a:solidFill>
                  <a:srgbClr val="336699"/>
                </a:solidFill>
              </a:rPr>
              <a:t>乘法规则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5800" y="4191000"/>
            <a:ext cx="83058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T(n) </a:t>
            </a:r>
            <a:r>
              <a:rPr lang="en-US" altLang="zh-CN" sz="3200" dirty="0"/>
              <a:t>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(n))</a:t>
            </a:r>
            <a:r>
              <a:rPr lang="zh-CN" altLang="en-US" sz="3200" dirty="0"/>
              <a:t>*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(n)) = </a:t>
            </a:r>
            <a:r>
              <a:rPr lang="en-US" altLang="zh-CN" sz="3200" i="1" dirty="0"/>
              <a:t>O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(n)</a:t>
            </a:r>
            <a:r>
              <a:rPr lang="zh-CN" altLang="en-US" sz="3200" dirty="0"/>
              <a:t>*</a:t>
            </a:r>
            <a:r>
              <a:rPr lang="en-US" altLang="zh-CN" sz="3200" i="1" dirty="0"/>
              <a:t>f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(n))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5800" y="4953000"/>
            <a:ext cx="8305800" cy="1274195"/>
          </a:xfrm>
          <a:prstGeom prst="rect">
            <a:avLst/>
          </a:prstGeom>
          <a:solidFill>
            <a:srgbClr val="FFFC9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for(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=0;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&lt;n;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++)     </a:t>
            </a:r>
            <a:r>
              <a:rPr lang="en-US" altLang="zh-CN" sz="3200" dirty="0">
                <a:solidFill>
                  <a:srgbClr val="007E39"/>
                </a:solidFill>
              </a:rPr>
              <a:t>//s1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     </a:t>
            </a:r>
            <a:r>
              <a:rPr lang="en-US" altLang="zh-CN" sz="3200" dirty="0">
                <a:latin typeface="+mj-lt"/>
              </a:rPr>
              <a:t>{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 program2… </a:t>
            </a:r>
            <a:r>
              <a:rPr lang="en-US" altLang="zh-CN" sz="3200" dirty="0">
                <a:latin typeface="+mj-lt"/>
              </a:rPr>
              <a:t>}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  </a:t>
            </a:r>
            <a:r>
              <a:rPr lang="en-US" altLang="zh-CN" sz="3200" dirty="0">
                <a:solidFill>
                  <a:srgbClr val="007E39"/>
                </a:solidFill>
              </a:rPr>
              <a:t>//s2</a:t>
            </a:r>
            <a:endParaRPr lang="zh-CN" altLang="en-US" sz="3200" dirty="0">
              <a:solidFill>
                <a:srgbClr val="007E39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09600" y="1600200"/>
            <a:ext cx="8839200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47650" indent="-247650"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程序</a:t>
            </a:r>
            <a:r>
              <a:rPr lang="en-US" altLang="zh-CN" sz="3200" dirty="0">
                <a:latin typeface="+mj-lt"/>
              </a:rPr>
              <a:t>s1</a:t>
            </a:r>
            <a:r>
              <a:rPr lang="zh-CN" altLang="en-US" sz="3200" dirty="0">
                <a:latin typeface="+mj-lt"/>
              </a:rPr>
              <a:t>包含子程序</a:t>
            </a:r>
            <a:r>
              <a:rPr lang="en-US" altLang="zh-CN" sz="3200" dirty="0">
                <a:latin typeface="+mj-lt"/>
              </a:rPr>
              <a:t>s2</a:t>
            </a:r>
            <a:r>
              <a:rPr lang="zh-CN" altLang="en-US" sz="3200" dirty="0">
                <a:latin typeface="+mj-lt"/>
              </a:rPr>
              <a:t>，</a:t>
            </a:r>
            <a:endParaRPr lang="en-US" altLang="zh-CN" sz="3200" dirty="0">
              <a:latin typeface="+mj-lt"/>
            </a:endParaRPr>
          </a:p>
          <a:p>
            <a:pPr marL="247650" indent="-247650"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若</a:t>
            </a:r>
            <a:r>
              <a:rPr lang="zh-CN" altLang="en-US" sz="3200" dirty="0"/>
              <a:t>以子程序</a:t>
            </a:r>
            <a:r>
              <a:rPr lang="en-US" altLang="zh-CN" sz="3200" dirty="0"/>
              <a:t>s2</a:t>
            </a:r>
            <a:r>
              <a:rPr lang="zh-CN" altLang="en-US" sz="3200" dirty="0"/>
              <a:t>的时间代价为</a:t>
            </a:r>
            <a:r>
              <a:rPr lang="zh-CN" altLang="en-US" sz="3200" dirty="0">
                <a:solidFill>
                  <a:srgbClr val="008000"/>
                </a:solidFill>
              </a:rPr>
              <a:t>基本时间单位，</a:t>
            </a:r>
            <a:endParaRPr lang="en-US" altLang="zh-CN" sz="3200" dirty="0">
              <a:solidFill>
                <a:srgbClr val="008000"/>
              </a:solidFill>
            </a:endParaRPr>
          </a:p>
          <a:p>
            <a:pPr marL="247650" indent="-247650">
              <a:spcBef>
                <a:spcPts val="0"/>
              </a:spcBef>
              <a:buNone/>
            </a:pPr>
            <a:r>
              <a:rPr lang="en-US" altLang="zh-CN" sz="3200" dirty="0"/>
              <a:t>s1</a:t>
            </a:r>
            <a:r>
              <a:rPr lang="zh-CN" altLang="en-US" sz="3200" dirty="0">
                <a:latin typeface="+mj-lt"/>
              </a:rPr>
              <a:t>的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“时间代价”</a:t>
            </a:r>
            <a:r>
              <a:rPr lang="zh-CN" altLang="en-US" sz="3200" dirty="0">
                <a:latin typeface="+mj-lt"/>
              </a:rPr>
              <a:t>为</a:t>
            </a:r>
            <a:r>
              <a:rPr lang="en-US" altLang="zh-CN" sz="3200" dirty="0">
                <a:latin typeface="+mj-lt"/>
              </a:rPr>
              <a:t>O(</a:t>
            </a:r>
            <a:r>
              <a:rPr lang="en-US" altLang="zh-CN" sz="3200" i="1" dirty="0">
                <a:latin typeface="+mj-lt"/>
              </a:rPr>
              <a:t>f</a:t>
            </a:r>
            <a:r>
              <a:rPr lang="en-US" altLang="zh-CN" sz="3200" baseline="-25000" dirty="0">
                <a:latin typeface="+mj-lt"/>
              </a:rPr>
              <a:t>1</a:t>
            </a:r>
            <a:r>
              <a:rPr lang="en-US" altLang="zh-CN" sz="3200" dirty="0">
                <a:latin typeface="+mj-lt"/>
              </a:rPr>
              <a:t>(n))</a:t>
            </a:r>
            <a:r>
              <a:rPr lang="zh-CN" altLang="en-US" sz="3200" dirty="0">
                <a:latin typeface="+mj-lt"/>
              </a:rPr>
              <a:t>，</a:t>
            </a:r>
            <a:endParaRPr lang="en-US" altLang="zh-CN" sz="3200" dirty="0">
              <a:latin typeface="+mj-lt"/>
            </a:endParaRPr>
          </a:p>
          <a:p>
            <a:pPr marL="247650" indent="-247650"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则</a:t>
            </a:r>
            <a:r>
              <a:rPr lang="en-US" altLang="zh-CN" sz="3200" dirty="0">
                <a:latin typeface="+mj-lt"/>
              </a:rPr>
              <a:t>s1</a:t>
            </a:r>
            <a:r>
              <a:rPr lang="zh-CN" altLang="en-US" sz="3200" dirty="0">
                <a:latin typeface="+mj-lt"/>
              </a:rPr>
              <a:t>的真实时间代价为：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181600" y="5257800"/>
            <a:ext cx="3810000" cy="685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CA628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T(n) </a:t>
            </a:r>
            <a:r>
              <a:rPr lang="en-US" altLang="zh-CN" sz="3200" dirty="0">
                <a:solidFill>
                  <a:srgbClr val="C00000"/>
                </a:solidFill>
              </a:rPr>
              <a:t>= </a:t>
            </a:r>
            <a:r>
              <a:rPr lang="en-US" altLang="zh-CN" sz="3200" i="1" dirty="0">
                <a:solidFill>
                  <a:srgbClr val="C00000"/>
                </a:solidFill>
              </a:rPr>
              <a:t>O</a:t>
            </a:r>
            <a:r>
              <a:rPr lang="en-US" altLang="zh-CN" sz="3200" dirty="0">
                <a:solidFill>
                  <a:srgbClr val="C00000"/>
                </a:solidFill>
              </a:rPr>
              <a:t>(n</a:t>
            </a:r>
            <a:r>
              <a:rPr lang="zh-CN" altLang="en-US" sz="3200" dirty="0">
                <a:solidFill>
                  <a:srgbClr val="C00000"/>
                </a:solidFill>
              </a:rPr>
              <a:t>*</a:t>
            </a:r>
            <a:r>
              <a:rPr lang="en-US" altLang="zh-CN" sz="3200" i="1" dirty="0">
                <a:solidFill>
                  <a:srgbClr val="C00000"/>
                </a:solidFill>
              </a:rPr>
              <a:t>f</a:t>
            </a:r>
            <a:r>
              <a:rPr lang="en-US" altLang="zh-CN" sz="3200" baseline="-25000" dirty="0">
                <a:solidFill>
                  <a:srgbClr val="C00000"/>
                </a:solidFill>
              </a:rPr>
              <a:t>2</a:t>
            </a:r>
            <a:r>
              <a:rPr lang="en-US" altLang="zh-CN" sz="3200" dirty="0">
                <a:solidFill>
                  <a:srgbClr val="C00000"/>
                </a:solidFill>
              </a:rPr>
              <a:t>(n))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代价计算规则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363" y="9144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/>
              <a:t> </a:t>
            </a:r>
            <a:r>
              <a:rPr lang="zh-CN" altLang="en-US" sz="3200" dirty="0"/>
              <a:t>特殊语句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00" y="1773805"/>
            <a:ext cx="76200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-- if … 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else …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9600" y="3276600"/>
            <a:ext cx="76200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-- switch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case …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case …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352800" y="1850004"/>
            <a:ext cx="4800600" cy="1143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Take greater complexity of all clauses.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52800" y="3922526"/>
            <a:ext cx="4800600" cy="1143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Take complexity of the most expensive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时间复杂度举例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43625"/>
            <a:ext cx="6096000" cy="784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600" dirty="0"/>
              <a:t>1. x=6;  x=x/2;  y=x;  y=y-1;                 </a:t>
            </a:r>
            <a:endParaRPr lang="zh-CN" altLang="en-US" sz="36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7000" y="1143000"/>
            <a:ext cx="2514600" cy="7848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(1)  </a:t>
            </a:r>
            <a:r>
              <a:rPr lang="zh-CN" altLang="en-US" sz="3200" dirty="0"/>
              <a:t>常量阶</a:t>
            </a:r>
            <a:endParaRPr lang="en-US" altLang="zh-CN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77000" y="3081000"/>
            <a:ext cx="2514600" cy="31674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 </a:t>
            </a:r>
            <a:r>
              <a:rPr lang="zh-CN" altLang="en-US" sz="3200" dirty="0"/>
              <a:t>平方阶</a:t>
            </a:r>
            <a:endParaRPr lang="en-US" altLang="zh-CN" sz="3200" baseline="30000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2109052"/>
            <a:ext cx="6096000" cy="784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600" dirty="0"/>
              <a:t>2. for(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=1; </a:t>
            </a:r>
            <a:r>
              <a:rPr lang="en-US" altLang="zh-CN" sz="3600" dirty="0" err="1"/>
              <a:t>i</a:t>
            </a:r>
            <a:r>
              <a:rPr lang="en-US" altLang="zh-CN" sz="3600" dirty="0">
                <a:sym typeface="Symbol" pitchFamily="18" charset="2"/>
              </a:rPr>
              <a:t>&lt;=n;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  </a:t>
            </a:r>
            <a:r>
              <a:rPr lang="en-US" altLang="zh-CN" sz="3600" dirty="0">
                <a:solidFill>
                  <a:srgbClr val="006699"/>
                </a:solidFill>
              </a:rPr>
              <a:t>x++;            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81000" y="3079393"/>
            <a:ext cx="6096000" cy="31393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/>
              <a:t>3. for(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=1; </a:t>
            </a:r>
            <a:r>
              <a:rPr lang="en-US" altLang="zh-CN" sz="3600" dirty="0" err="1"/>
              <a:t>i</a:t>
            </a:r>
            <a:r>
              <a:rPr lang="en-US" altLang="zh-CN" sz="3600" dirty="0">
                <a:sym typeface="Symbol" pitchFamily="18" charset="2"/>
              </a:rPr>
              <a:t>&lt;=n;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   for( j=1; j</a:t>
            </a:r>
            <a:r>
              <a:rPr lang="en-US" altLang="zh-CN" sz="3600" dirty="0">
                <a:sym typeface="Symbol" pitchFamily="18" charset="2"/>
              </a:rPr>
              <a:t>&lt;=n; j++</a:t>
            </a:r>
            <a:r>
              <a:rPr lang="en-US" altLang="zh-CN" sz="3600" dirty="0"/>
              <a:t>) 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6699"/>
                </a:solidFill>
              </a:rPr>
              <a:t>               x++;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6699"/>
                </a:solidFill>
              </a:rPr>
              <a:t>    </a:t>
            </a:r>
            <a:r>
              <a:rPr lang="en-US" altLang="zh-CN" sz="3600" dirty="0"/>
              <a:t>for(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=1; </a:t>
            </a:r>
            <a:r>
              <a:rPr lang="en-US" altLang="zh-CN" sz="3600" dirty="0" err="1"/>
              <a:t>i</a:t>
            </a:r>
            <a:r>
              <a:rPr lang="en-US" altLang="zh-CN" sz="3600" dirty="0">
                <a:sym typeface="Symbol" pitchFamily="18" charset="2"/>
              </a:rPr>
              <a:t>&lt;=n;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    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6699"/>
                </a:solidFill>
              </a:rPr>
              <a:t>           y++;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477000" y="2110800"/>
            <a:ext cx="2514600" cy="7848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(n)  </a:t>
            </a:r>
            <a:r>
              <a:rPr lang="zh-CN" altLang="en-US" sz="3200" dirty="0"/>
              <a:t>线性阶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课程学习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04800" y="1173540"/>
            <a:ext cx="6781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《</a:t>
            </a:r>
            <a:r>
              <a:rPr lang="zh-CN" altLang="en-US" sz="3600" dirty="0">
                <a:latin typeface="+mj-lt"/>
              </a:rPr>
              <a:t>数据结构</a:t>
            </a:r>
            <a:r>
              <a:rPr lang="en-US" altLang="zh-CN" sz="3600" dirty="0">
                <a:latin typeface="+mj-lt"/>
              </a:rPr>
              <a:t>》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== </a:t>
            </a:r>
            <a:r>
              <a:rPr lang="zh-CN" altLang="en-US" sz="3600" dirty="0">
                <a:latin typeface="+mj-lt"/>
              </a:rPr>
              <a:t>编程能力 </a:t>
            </a:r>
            <a:r>
              <a:rPr lang="en-US" altLang="zh-CN" sz="3600" dirty="0">
                <a:latin typeface="+mj-lt"/>
              </a:rPr>
              <a:t>?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2751654"/>
            <a:ext cx="853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/>
              <a:t>   学好</a:t>
            </a:r>
            <a:r>
              <a:rPr lang="en-US" altLang="zh-CN" sz="3200" dirty="0"/>
              <a:t>《</a:t>
            </a:r>
            <a:r>
              <a:rPr lang="zh-CN" altLang="en-US" sz="3200" dirty="0"/>
              <a:t>数据结构</a:t>
            </a:r>
            <a:r>
              <a:rPr lang="en-US" altLang="zh-CN" sz="3200" dirty="0"/>
              <a:t>》</a:t>
            </a:r>
            <a:r>
              <a:rPr lang="zh-CN" altLang="en-US" sz="3200" dirty="0"/>
              <a:t>，</a:t>
            </a:r>
            <a:r>
              <a:rPr lang="zh-CN" altLang="en-US" sz="3200" dirty="0">
                <a:sym typeface="Wingdings" pitchFamily="2" charset="2"/>
              </a:rPr>
              <a:t>有利于</a:t>
            </a:r>
            <a:r>
              <a:rPr lang="zh-CN" altLang="en-US" sz="3200" dirty="0"/>
              <a:t>提高编程能力；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9600" y="2087940"/>
            <a:ext cx="853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1. </a:t>
            </a:r>
            <a:r>
              <a:rPr lang="en-US" altLang="zh-CN" sz="3200" b="1" dirty="0">
                <a:solidFill>
                  <a:srgbClr val="FF0000"/>
                </a:solidFill>
              </a:rPr>
              <a:t>!=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3611940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2. </a:t>
            </a:r>
            <a:r>
              <a:rPr lang="zh-CN" altLang="en-US" sz="3200" dirty="0">
                <a:solidFill>
                  <a:srgbClr val="008A00"/>
                </a:solidFill>
              </a:rPr>
              <a:t>不断上机实践，勤感悟；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3. </a:t>
            </a:r>
            <a:r>
              <a:rPr lang="zh-CN" altLang="en-US" sz="3200" dirty="0">
                <a:solidFill>
                  <a:srgbClr val="006699"/>
                </a:solidFill>
              </a:rPr>
              <a:t>有疑问，及时解决（教师答疑、网络）；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629400" y="839807"/>
            <a:ext cx="2362200" cy="131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</a:t>
            </a:r>
            <a:endParaRPr lang="en-US" altLang="zh-CN" sz="3200" baseline="30000" dirty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81000" y="838200"/>
            <a:ext cx="6248400" cy="1311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/>
              <a:t>4. for(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=1; </a:t>
            </a:r>
            <a:r>
              <a:rPr lang="en-US" altLang="zh-CN" sz="3600" dirty="0" err="1"/>
              <a:t>i</a:t>
            </a:r>
            <a:r>
              <a:rPr lang="en-US" altLang="zh-CN" sz="3600" dirty="0">
                <a:sym typeface="Symbol" pitchFamily="18" charset="2"/>
              </a:rPr>
              <a:t>&lt;=n;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   for(j=1; </a:t>
            </a:r>
            <a:r>
              <a:rPr lang="en-US" altLang="zh-CN" sz="3600" dirty="0">
                <a:solidFill>
                  <a:srgbClr val="C00000"/>
                </a:solidFill>
              </a:rPr>
              <a:t>j</a:t>
            </a:r>
            <a:r>
              <a:rPr lang="en-US" altLang="zh-CN" sz="3600" dirty="0">
                <a:solidFill>
                  <a:srgbClr val="C00000"/>
                </a:solidFill>
                <a:sym typeface="Symbol" pitchFamily="18" charset="2"/>
              </a:rPr>
              <a:t>&lt;=n; </a:t>
            </a:r>
            <a:r>
              <a:rPr lang="en-US" altLang="zh-CN" sz="3600" dirty="0">
                <a:sym typeface="Symbol" pitchFamily="18" charset="2"/>
              </a:rPr>
              <a:t>j++</a:t>
            </a:r>
            <a:r>
              <a:rPr lang="en-US" altLang="zh-CN" sz="3600" dirty="0"/>
              <a:t>)   </a:t>
            </a:r>
            <a:r>
              <a:rPr lang="en-US" altLang="zh-CN" sz="3600" dirty="0">
                <a:solidFill>
                  <a:srgbClr val="006699"/>
                </a:solidFill>
              </a:rPr>
              <a:t>x++;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4333428"/>
            <a:ext cx="6248400" cy="1310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/>
              <a:t>6. for(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=1;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&lt;=n;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++)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 for(</a:t>
            </a:r>
            <a:r>
              <a:rPr lang="en-US" altLang="zh-CN" sz="3600" dirty="0">
                <a:solidFill>
                  <a:srgbClr val="C00000"/>
                </a:solidFill>
              </a:rPr>
              <a:t>j=</a:t>
            </a:r>
            <a:r>
              <a:rPr lang="en-US" altLang="zh-CN" sz="3600" dirty="0" err="1">
                <a:solidFill>
                  <a:srgbClr val="C00000"/>
                </a:solidFill>
              </a:rPr>
              <a:t>i</a:t>
            </a:r>
            <a:r>
              <a:rPr lang="en-US" altLang="zh-CN" sz="3600" dirty="0"/>
              <a:t>; j</a:t>
            </a:r>
            <a:r>
              <a:rPr lang="en-US" altLang="zh-CN" sz="3600" dirty="0">
                <a:sym typeface="Symbol" pitchFamily="18" charset="2"/>
              </a:rPr>
              <a:t>&lt;=</a:t>
            </a:r>
            <a:r>
              <a:rPr lang="en-US" altLang="zh-CN" sz="3600" dirty="0"/>
              <a:t>n; j++)  </a:t>
            </a:r>
            <a:r>
              <a:rPr lang="en-US" altLang="zh-CN" sz="3600" dirty="0">
                <a:solidFill>
                  <a:srgbClr val="006699"/>
                </a:solidFill>
              </a:rPr>
              <a:t>x++;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29400" y="4334050"/>
            <a:ext cx="2362200" cy="131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(n(n+1)/2)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=</a:t>
            </a:r>
            <a:r>
              <a:rPr lang="en-US" altLang="zh-CN" sz="3200" i="1" dirty="0"/>
              <a:t>O</a:t>
            </a:r>
            <a:r>
              <a:rPr lang="en-US" altLang="zh-CN" sz="3200" dirty="0"/>
              <a:t>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</a:t>
            </a:r>
            <a:endParaRPr lang="en-US" altLang="zh-CN" sz="3200" baseline="300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81000" y="2269393"/>
            <a:ext cx="6248400" cy="1311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/>
              <a:t>5. for(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=1; </a:t>
            </a:r>
            <a:r>
              <a:rPr lang="en-US" altLang="zh-CN" sz="3600" dirty="0" err="1"/>
              <a:t>i</a:t>
            </a:r>
            <a:r>
              <a:rPr lang="en-US" altLang="zh-CN" sz="3600" dirty="0">
                <a:sym typeface="Symbol" pitchFamily="18" charset="2"/>
              </a:rPr>
              <a:t>&lt;=n;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   for(j=1; </a:t>
            </a:r>
            <a:r>
              <a:rPr lang="en-US" altLang="zh-CN" sz="3600" dirty="0">
                <a:solidFill>
                  <a:srgbClr val="C00000"/>
                </a:solidFill>
              </a:rPr>
              <a:t>j</a:t>
            </a:r>
            <a:r>
              <a:rPr lang="en-US" altLang="zh-CN" sz="3600" dirty="0">
                <a:solidFill>
                  <a:srgbClr val="C00000"/>
                </a:solidFill>
                <a:sym typeface="Symbol" pitchFamily="18" charset="2"/>
              </a:rPr>
              <a:t>&lt;=</a:t>
            </a:r>
            <a:r>
              <a:rPr lang="en-US" altLang="zh-CN" sz="3600" dirty="0" err="1">
                <a:solidFill>
                  <a:srgbClr val="C00000"/>
                </a:solidFill>
                <a:sym typeface="Symbol" pitchFamily="18" charset="2"/>
              </a:rPr>
              <a:t>i</a:t>
            </a:r>
            <a:r>
              <a:rPr lang="en-US" altLang="zh-CN" sz="3600" dirty="0">
                <a:solidFill>
                  <a:srgbClr val="C00000"/>
                </a:solidFill>
                <a:sym typeface="Symbol" pitchFamily="18" charset="2"/>
              </a:rPr>
              <a:t>;</a:t>
            </a:r>
            <a:r>
              <a:rPr lang="en-US" altLang="zh-CN" sz="3600" dirty="0">
                <a:sym typeface="Symbol" pitchFamily="18" charset="2"/>
              </a:rPr>
              <a:t> j++</a:t>
            </a:r>
            <a:r>
              <a:rPr lang="en-US" altLang="zh-CN" sz="3600" dirty="0"/>
              <a:t>)   </a:t>
            </a:r>
            <a:r>
              <a:rPr lang="en-US" altLang="zh-CN" sz="3600" dirty="0">
                <a:solidFill>
                  <a:srgbClr val="006699"/>
                </a:solidFill>
              </a:rPr>
              <a:t>x++;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629400" y="2271250"/>
            <a:ext cx="2362200" cy="131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(n(n+1)/2)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=</a:t>
            </a:r>
            <a:r>
              <a:rPr lang="en-US" altLang="zh-CN" sz="3200" i="1" dirty="0"/>
              <a:t>O</a:t>
            </a:r>
            <a:r>
              <a:rPr lang="en-US" altLang="zh-CN" sz="3200" dirty="0"/>
              <a:t>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</a:t>
            </a:r>
            <a:endParaRPr lang="en-US" altLang="zh-CN" sz="3200" baseline="300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438400" y="3560650"/>
            <a:ext cx="6553200" cy="6096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注：</a:t>
            </a:r>
            <a:r>
              <a:rPr lang="en-US" altLang="zh-CN" sz="3200" dirty="0"/>
              <a:t>1+2+3+…+n = n(n+1)/2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81000" y="5638800"/>
            <a:ext cx="8610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但，并非所有二层循环的时间代价都是</a:t>
            </a:r>
            <a:r>
              <a:rPr lang="en-US" altLang="zh-CN" sz="3200" dirty="0">
                <a:solidFill>
                  <a:schemeClr val="bg1"/>
                </a:solidFill>
              </a:rPr>
              <a:t>O(n</a:t>
            </a:r>
            <a:r>
              <a:rPr lang="en-US" altLang="zh-CN" sz="3200" baseline="30000" dirty="0">
                <a:solidFill>
                  <a:schemeClr val="bg1"/>
                </a:solidFill>
              </a:rPr>
              <a:t>2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  <p:bldP spid="2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04800" y="5399174"/>
            <a:ext cx="8686800" cy="990600"/>
          </a:xfrm>
          <a:prstGeom prst="rect">
            <a:avLst/>
          </a:prstGeom>
          <a:solidFill>
            <a:srgbClr val="ACF1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2209800"/>
            <a:ext cx="8610600" cy="1066800"/>
          </a:xfrm>
          <a:prstGeom prst="rect">
            <a:avLst/>
          </a:prstGeom>
          <a:solidFill>
            <a:srgbClr val="ACF1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789074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7. for(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=1;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&lt;=n; </a:t>
            </a:r>
            <a:r>
              <a:rPr lang="en-US" altLang="zh-CN" sz="3600" dirty="0" err="1">
                <a:solidFill>
                  <a:srgbClr val="C00000"/>
                </a:solidFill>
              </a:rPr>
              <a:t>i</a:t>
            </a:r>
            <a:r>
              <a:rPr lang="en-US" altLang="zh-CN" sz="3600" dirty="0">
                <a:solidFill>
                  <a:srgbClr val="C00000"/>
                </a:solidFill>
              </a:rPr>
              <a:t>=</a:t>
            </a:r>
            <a:r>
              <a:rPr lang="en-US" altLang="zh-CN" sz="3600" dirty="0" err="1">
                <a:solidFill>
                  <a:srgbClr val="C00000"/>
                </a:solidFill>
              </a:rPr>
              <a:t>i</a:t>
            </a:r>
            <a:r>
              <a:rPr lang="en-US" altLang="zh-CN" sz="3600" dirty="0">
                <a:solidFill>
                  <a:srgbClr val="C00000"/>
                </a:solidFill>
              </a:rPr>
              <a:t>*2</a:t>
            </a:r>
            <a:r>
              <a:rPr lang="en-US" altLang="zh-CN" sz="3600" dirty="0"/>
              <a:t>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 for(j=1; j&lt;=n; j++)  sum++;</a:t>
            </a:r>
            <a:endParaRPr lang="zh-CN" altLang="en-US" sz="360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781800" y="789691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781800" y="3429000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(n)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81000" y="3429001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8. for(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=1;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&lt;=n; </a:t>
            </a:r>
            <a:r>
              <a:rPr lang="en-US" altLang="zh-CN" sz="3600" dirty="0" err="1">
                <a:solidFill>
                  <a:srgbClr val="C00000"/>
                </a:solidFill>
              </a:rPr>
              <a:t>i</a:t>
            </a:r>
            <a:r>
              <a:rPr lang="en-US" altLang="zh-CN" sz="3600" dirty="0">
                <a:solidFill>
                  <a:srgbClr val="C00000"/>
                </a:solidFill>
              </a:rPr>
              <a:t>=</a:t>
            </a:r>
            <a:r>
              <a:rPr lang="en-US" altLang="zh-CN" sz="3600" dirty="0" err="1">
                <a:solidFill>
                  <a:srgbClr val="C00000"/>
                </a:solidFill>
              </a:rPr>
              <a:t>i</a:t>
            </a:r>
            <a:r>
              <a:rPr lang="en-US" altLang="zh-CN" sz="3600" dirty="0">
                <a:solidFill>
                  <a:srgbClr val="C00000"/>
                </a:solidFill>
              </a:rPr>
              <a:t>*2</a:t>
            </a:r>
            <a:r>
              <a:rPr lang="en-US" altLang="zh-CN" sz="3600" dirty="0"/>
              <a:t>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 for(j=1; </a:t>
            </a:r>
            <a:r>
              <a:rPr lang="en-US" altLang="zh-CN" sz="3600" dirty="0">
                <a:solidFill>
                  <a:srgbClr val="C00000"/>
                </a:solidFill>
              </a:rPr>
              <a:t>j&lt;=</a:t>
            </a:r>
            <a:r>
              <a:rPr lang="en-US" altLang="zh-CN" sz="3600" dirty="0" err="1">
                <a:solidFill>
                  <a:srgbClr val="C00000"/>
                </a:solidFill>
              </a:rPr>
              <a:t>i</a:t>
            </a:r>
            <a:r>
              <a:rPr lang="en-US" altLang="zh-CN" sz="3600" dirty="0"/>
              <a:t>; j++)  sum++;</a:t>
            </a:r>
            <a:endParaRPr lang="zh-CN" altLang="en-US" sz="36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54000" y="5322974"/>
          <a:ext cx="8661400" cy="11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291960" progId="">
                  <p:embed/>
                </p:oleObj>
              </mc:Choice>
              <mc:Fallback>
                <p:oleObj name="Equation" r:id="rId3" imgW="2209680" imgH="291960" progId="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322974"/>
                        <a:ext cx="8661400" cy="1154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81000" y="2160673"/>
          <a:ext cx="8480334" cy="114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84120" imgH="291960" progId="">
                  <p:embed/>
                </p:oleObj>
              </mc:Choice>
              <mc:Fallback>
                <p:oleObj name="Equation" r:id="rId5" imgW="2184120" imgH="291960" progId="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60673"/>
                        <a:ext cx="8480334" cy="1143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4800600"/>
            <a:ext cx="8229600" cy="6096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注：计算</a:t>
            </a:r>
            <a:r>
              <a:rPr lang="en-US" altLang="zh-CN" sz="3200" dirty="0"/>
              <a:t>sum++ </a:t>
            </a:r>
            <a:r>
              <a:rPr lang="zh-CN" altLang="en-US" sz="3200" dirty="0"/>
              <a:t>的语句频度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/>
              <a:t>等比数列求和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5" grpId="0" animBg="1"/>
      <p:bldP spid="18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762626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9.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=0;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while(</a:t>
            </a:r>
            <a:r>
              <a:rPr lang="en-US" altLang="zh-CN" sz="3600" dirty="0" err="1"/>
              <a:t>i</a:t>
            </a:r>
            <a:r>
              <a:rPr lang="en-US" altLang="zh-CN" sz="3600" dirty="0"/>
              <a:t>*</a:t>
            </a:r>
            <a:r>
              <a:rPr lang="en-US" altLang="zh-CN" sz="3600" dirty="0" err="1"/>
              <a:t>i</a:t>
            </a:r>
            <a:r>
              <a:rPr lang="en-US" altLang="zh-CN" sz="3600" dirty="0"/>
              <a:t>&lt;=n)      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++; 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781800" y="762000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     )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244243" y="945000"/>
          <a:ext cx="680557" cy="50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00" imgH="228600" progId="">
                  <p:embed/>
                </p:oleObj>
              </mc:Choice>
              <mc:Fallback>
                <p:oleObj name="Equation" r:id="rId3" imgW="241200" imgH="228600" progId="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243" y="945000"/>
                        <a:ext cx="680557" cy="504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2240401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10.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x=3;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while(x&lt;n/2)     x=2*x; 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81800" y="2240400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/>
              <a:t>O</a:t>
            </a:r>
            <a:r>
              <a:rPr lang="en-US" altLang="zh-CN" sz="3200" dirty="0"/>
              <a:t>(log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3738600"/>
            <a:ext cx="68580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11.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fact(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n)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{ if(n&lt;=1)  return 1;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  else        return n*fact(n-1);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  }</a:t>
            </a:r>
            <a:endParaRPr lang="zh-CN" altLang="en-US" sz="36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86600" y="3739217"/>
            <a:ext cx="1905000" cy="275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/>
              <a:t>  O</a:t>
            </a:r>
            <a:r>
              <a:rPr lang="en-US" altLang="zh-CN" sz="3200" dirty="0"/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常见代价函数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914400"/>
            <a:ext cx="8458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i="1" dirty="0"/>
              <a:t>O</a:t>
            </a:r>
            <a:r>
              <a:rPr lang="en-US" altLang="zh-CN" sz="3600" dirty="0"/>
              <a:t>(c) </a:t>
            </a:r>
            <a:r>
              <a:rPr lang="en-US" altLang="zh-CN" sz="3600" dirty="0">
                <a:solidFill>
                  <a:srgbClr val="00B050"/>
                </a:solidFill>
              </a:rPr>
              <a:t>&lt;</a:t>
            </a:r>
            <a:r>
              <a:rPr lang="en-US" altLang="zh-CN" sz="3600" dirty="0"/>
              <a:t> </a:t>
            </a:r>
            <a:r>
              <a:rPr lang="en-US" altLang="zh-CN" sz="3600" i="1" dirty="0"/>
              <a:t>O</a:t>
            </a:r>
            <a:r>
              <a:rPr lang="en-US" altLang="zh-CN" sz="3600" dirty="0"/>
              <a:t>(log</a:t>
            </a:r>
            <a:r>
              <a:rPr lang="en-US" altLang="zh-CN" sz="3600" baseline="-25000" dirty="0"/>
              <a:t>2</a:t>
            </a:r>
            <a:r>
              <a:rPr lang="en-US" altLang="zh-CN" sz="3600" dirty="0"/>
              <a:t>n) </a:t>
            </a:r>
            <a:r>
              <a:rPr lang="en-US" altLang="zh-CN" sz="3600" dirty="0">
                <a:solidFill>
                  <a:srgbClr val="00B050"/>
                </a:solidFill>
              </a:rPr>
              <a:t>&lt;</a:t>
            </a:r>
            <a:r>
              <a:rPr lang="en-US" altLang="zh-CN" sz="3600" dirty="0"/>
              <a:t> </a:t>
            </a:r>
            <a:r>
              <a:rPr lang="en-US" altLang="zh-CN" sz="3600" i="1" dirty="0"/>
              <a:t>O</a:t>
            </a:r>
            <a:r>
              <a:rPr lang="en-US" altLang="zh-CN" sz="3600" dirty="0"/>
              <a:t>(n)   </a:t>
            </a:r>
            <a:r>
              <a:rPr lang="en-US" altLang="zh-CN" sz="3600" dirty="0">
                <a:solidFill>
                  <a:srgbClr val="00B050"/>
                </a:solidFill>
              </a:rPr>
              <a:t>&lt;</a:t>
            </a:r>
            <a:r>
              <a:rPr lang="en-US" altLang="zh-CN" sz="3600" dirty="0"/>
              <a:t> </a:t>
            </a:r>
            <a:r>
              <a:rPr lang="en-US" altLang="zh-CN" sz="3600" i="1" dirty="0"/>
              <a:t>O</a:t>
            </a:r>
            <a:r>
              <a:rPr lang="en-US" altLang="zh-CN" sz="3600" dirty="0"/>
              <a:t>(nlog</a:t>
            </a:r>
            <a:r>
              <a:rPr lang="en-US" altLang="zh-CN" sz="3600" baseline="-25000" dirty="0"/>
              <a:t>2</a:t>
            </a:r>
            <a:r>
              <a:rPr lang="en-US" altLang="zh-CN" sz="3600" dirty="0"/>
              <a:t>n)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B050"/>
                </a:solidFill>
              </a:rPr>
              <a:t>        &lt;</a:t>
            </a:r>
            <a:r>
              <a:rPr lang="en-US" altLang="zh-CN" sz="3600" dirty="0"/>
              <a:t> </a:t>
            </a:r>
            <a:r>
              <a:rPr lang="en-US" altLang="zh-CN" sz="3600" i="1" dirty="0"/>
              <a:t>O</a:t>
            </a:r>
            <a:r>
              <a:rPr lang="en-US" altLang="zh-CN" sz="3600" dirty="0"/>
              <a:t>(n</a:t>
            </a:r>
            <a:r>
              <a:rPr lang="en-US" altLang="zh-CN" sz="3600" baseline="30000" dirty="0"/>
              <a:t>2</a:t>
            </a:r>
            <a:r>
              <a:rPr lang="en-US" altLang="zh-CN" sz="3600" dirty="0"/>
              <a:t>)      </a:t>
            </a:r>
            <a:r>
              <a:rPr lang="en-US" altLang="zh-CN" sz="3600" dirty="0">
                <a:solidFill>
                  <a:srgbClr val="00B050"/>
                </a:solidFill>
              </a:rPr>
              <a:t>&lt;</a:t>
            </a:r>
            <a:r>
              <a:rPr lang="en-US" altLang="zh-CN" sz="3600" dirty="0"/>
              <a:t> </a:t>
            </a:r>
            <a:r>
              <a:rPr lang="en-US" altLang="zh-CN" sz="3600" i="1" dirty="0"/>
              <a:t>O</a:t>
            </a:r>
            <a:r>
              <a:rPr lang="en-US" altLang="zh-CN" sz="3600" dirty="0"/>
              <a:t>(n</a:t>
            </a:r>
            <a:r>
              <a:rPr lang="en-US" altLang="zh-CN" sz="3600" baseline="30000" dirty="0"/>
              <a:t>3</a:t>
            </a:r>
            <a:r>
              <a:rPr lang="en-US" altLang="zh-CN" sz="3600" dirty="0"/>
              <a:t>)  </a:t>
            </a:r>
            <a:r>
              <a:rPr lang="en-US" altLang="zh-CN" sz="3600" dirty="0">
                <a:solidFill>
                  <a:srgbClr val="00B050"/>
                </a:solidFill>
              </a:rPr>
              <a:t>&lt;</a:t>
            </a:r>
            <a:r>
              <a:rPr lang="en-US" altLang="zh-CN" sz="3600" dirty="0"/>
              <a:t> </a:t>
            </a:r>
            <a:r>
              <a:rPr lang="en-US" altLang="zh-CN" sz="3600" i="1" dirty="0"/>
              <a:t>O</a:t>
            </a:r>
            <a:r>
              <a:rPr lang="en-US" altLang="zh-CN" sz="3600" dirty="0"/>
              <a:t>(2</a:t>
            </a:r>
            <a:r>
              <a:rPr lang="en-US" altLang="zh-CN" sz="3600" baseline="30000" dirty="0"/>
              <a:t>n</a:t>
            </a:r>
            <a:r>
              <a:rPr lang="en-US" altLang="zh-CN" sz="3600" dirty="0"/>
              <a:t>)  </a:t>
            </a:r>
            <a:r>
              <a:rPr lang="en-US" altLang="zh-CN" sz="3600" dirty="0">
                <a:solidFill>
                  <a:srgbClr val="00B050"/>
                </a:solidFill>
              </a:rPr>
              <a:t>&lt;</a:t>
            </a:r>
            <a:r>
              <a:rPr lang="en-US" altLang="zh-CN" sz="3600" dirty="0"/>
              <a:t> </a:t>
            </a:r>
            <a:r>
              <a:rPr lang="en-US" altLang="zh-CN" sz="3600" i="1" dirty="0"/>
              <a:t>O</a:t>
            </a:r>
            <a:r>
              <a:rPr lang="en-US" altLang="zh-CN" sz="3600" dirty="0"/>
              <a:t>(n!)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43600" y="4838400"/>
            <a:ext cx="19050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200log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2</a:t>
            </a:r>
            <a:r>
              <a:rPr lang="en-US" altLang="zh-CN" sz="3200" dirty="0">
                <a:solidFill>
                  <a:srgbClr val="003399"/>
                </a:solidFill>
              </a:rPr>
              <a:t>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19800" y="3771600"/>
            <a:ext cx="19050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100n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29400" y="2819400"/>
            <a:ext cx="19050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25nlog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943600" y="2286000"/>
            <a:ext cx="9906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B000"/>
                </a:solidFill>
              </a:rPr>
              <a:t>5n</a:t>
            </a:r>
            <a:r>
              <a:rPr lang="en-US" altLang="zh-CN" sz="3200" baseline="30000" dirty="0">
                <a:solidFill>
                  <a:srgbClr val="00B000"/>
                </a:solidFill>
              </a:rPr>
              <a:t>2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419600" y="2247600"/>
            <a:ext cx="12954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BDEA"/>
                </a:solidFill>
              </a:rPr>
              <a:t>0.5n</a:t>
            </a:r>
            <a:r>
              <a:rPr lang="en-US" altLang="zh-CN" sz="3200" baseline="30000" dirty="0">
                <a:solidFill>
                  <a:srgbClr val="00BDEA"/>
                </a:solidFill>
              </a:rPr>
              <a:t>3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76600" y="2286000"/>
            <a:ext cx="6096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D60093"/>
                </a:solidFill>
              </a:rPr>
              <a:t>2</a:t>
            </a:r>
            <a:r>
              <a:rPr lang="en-US" altLang="zh-CN" sz="3200" baseline="30000" dirty="0">
                <a:solidFill>
                  <a:srgbClr val="D60093"/>
                </a:solidFill>
              </a:rPr>
              <a:t>n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334000" y="1502658"/>
            <a:ext cx="3352800" cy="630942"/>
          </a:xfrm>
          <a:prstGeom prst="rect">
            <a:avLst/>
          </a:prstGeom>
          <a:solidFill>
            <a:srgbClr val="FF0000">
              <a:alpha val="10196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2362200"/>
            <a:ext cx="8382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For an algorithm, not all inputs of a given size take the same time to run.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5763" y="3429000"/>
            <a:ext cx="8377237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/>
              <a:t> 同一规模、同一算法、</a:t>
            </a:r>
            <a:r>
              <a:rPr lang="zh-CN" altLang="en-US" sz="3200" dirty="0">
                <a:solidFill>
                  <a:srgbClr val="C00000"/>
                </a:solidFill>
              </a:rPr>
              <a:t>实际输入不同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olidFill>
                  <a:srgbClr val="C00000"/>
                </a:solidFill>
                <a:sym typeface="Wingdings" pitchFamily="2" charset="2"/>
              </a:rPr>
              <a:t>   </a:t>
            </a:r>
            <a:r>
              <a:rPr lang="zh-CN" altLang="en-US" sz="3200" dirty="0">
                <a:solidFill>
                  <a:srgbClr val="C00000"/>
                </a:solidFill>
                <a:sym typeface="Wingdings" pitchFamily="2" charset="2"/>
              </a:rPr>
              <a:t>算法的</a:t>
            </a:r>
            <a:r>
              <a:rPr lang="zh-CN" altLang="en-US" sz="3200" dirty="0">
                <a:solidFill>
                  <a:srgbClr val="C00000"/>
                </a:solidFill>
              </a:rPr>
              <a:t>实际代价不同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实际代价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762000"/>
          </a:xfrm>
          <a:prstGeom prst="rect">
            <a:avLst/>
          </a:prstGeom>
          <a:solidFill>
            <a:srgbClr val="FFFEC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影响时间</a:t>
            </a:r>
            <a:r>
              <a:rPr lang="en-US" altLang="zh-CN" sz="3200" dirty="0"/>
              <a:t>/</a:t>
            </a:r>
            <a:r>
              <a:rPr lang="zh-CN" altLang="en-US" sz="3200" dirty="0"/>
              <a:t>空间代价的主要因素：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71600" y="4724400"/>
            <a:ext cx="7386637" cy="1905000"/>
          </a:xfrm>
          <a:prstGeom prst="rect">
            <a:avLst/>
          </a:prstGeom>
          <a:solidFill>
            <a:srgbClr val="FEE5CA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例：返回家中取钥匙，遇到情况：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1) </a:t>
            </a:r>
            <a:r>
              <a:rPr lang="zh-CN" altLang="en-US" sz="3200" dirty="0"/>
              <a:t>钥匙就在进门处；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2) </a:t>
            </a:r>
            <a:r>
              <a:rPr lang="zh-CN" altLang="en-US" sz="3200" dirty="0"/>
              <a:t>钥匙在最隐蔽的角落里；</a:t>
            </a:r>
            <a:endParaRPr lang="en-US" altLang="zh-CN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5763" y="1676400"/>
            <a:ext cx="8377237" cy="685800"/>
          </a:xfrm>
          <a:prstGeom prst="rect">
            <a:avLst/>
          </a:prstGeom>
          <a:solidFill>
            <a:srgbClr val="FDFE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A249"/>
                </a:solidFill>
              </a:rPr>
              <a:t>  </a:t>
            </a:r>
            <a:r>
              <a:rPr lang="en-US" altLang="zh-CN" sz="3200" dirty="0">
                <a:solidFill>
                  <a:srgbClr val="00A249"/>
                </a:solidFill>
              </a:rPr>
              <a:t>1) </a:t>
            </a:r>
            <a:r>
              <a:rPr lang="zh-CN" altLang="en-US" sz="3200" dirty="0">
                <a:solidFill>
                  <a:srgbClr val="00A249"/>
                </a:solidFill>
              </a:rPr>
              <a:t>算法选择</a:t>
            </a:r>
            <a:r>
              <a:rPr lang="en-US" altLang="zh-CN" sz="3200" dirty="0">
                <a:solidFill>
                  <a:srgbClr val="00A249"/>
                </a:solidFill>
              </a:rPr>
              <a:t>/</a:t>
            </a:r>
            <a:r>
              <a:rPr lang="zh-CN" altLang="en-US" sz="3200" dirty="0">
                <a:solidFill>
                  <a:srgbClr val="00A249"/>
                </a:solidFill>
              </a:rPr>
              <a:t>设计；</a:t>
            </a:r>
            <a:r>
              <a:rPr lang="en-US" altLang="zh-CN" sz="3200" dirty="0">
                <a:solidFill>
                  <a:srgbClr val="00A249"/>
                </a:solidFill>
              </a:rPr>
              <a:t>2) </a:t>
            </a:r>
            <a:r>
              <a:rPr lang="zh-CN" altLang="en-US" sz="3200" dirty="0">
                <a:solidFill>
                  <a:srgbClr val="00A249"/>
                </a:solidFill>
              </a:rPr>
              <a:t>问题规模</a:t>
            </a:r>
            <a:r>
              <a:rPr lang="en-US" altLang="zh-CN" sz="3200" dirty="0">
                <a:solidFill>
                  <a:srgbClr val="00A249"/>
                </a:solidFill>
              </a:rPr>
              <a:t>n</a:t>
            </a:r>
            <a:r>
              <a:rPr lang="zh-CN" altLang="en-US" sz="3200" dirty="0">
                <a:solidFill>
                  <a:srgbClr val="00A249"/>
                </a:solidFill>
              </a:rPr>
              <a:t>；</a:t>
            </a:r>
            <a:endParaRPr lang="en-US" altLang="zh-CN" sz="3200" dirty="0"/>
          </a:p>
        </p:txBody>
      </p:sp>
      <p:sp>
        <p:nvSpPr>
          <p:cNvPr id="9" name="下箭头 8"/>
          <p:cNvSpPr/>
          <p:nvPr/>
        </p:nvSpPr>
        <p:spPr bwMode="auto">
          <a:xfrm>
            <a:off x="7848600" y="4184400"/>
            <a:ext cx="304800" cy="540000"/>
          </a:xfrm>
          <a:prstGeom prst="downArrow">
            <a:avLst/>
          </a:prstGeom>
          <a:solidFill>
            <a:srgbClr val="FEE5CA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最好、最坏、平均情况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143000"/>
            <a:ext cx="8301037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zh-CN" altLang="en-US" sz="3200" dirty="0">
                <a:solidFill>
                  <a:srgbClr val="006699"/>
                </a:solidFill>
              </a:rPr>
              <a:t>最好情况</a:t>
            </a:r>
            <a:r>
              <a:rPr lang="en-US" altLang="zh-CN" sz="3200" dirty="0">
                <a:solidFill>
                  <a:srgbClr val="006699"/>
                </a:solidFill>
              </a:rPr>
              <a:t>(best case) </a:t>
            </a:r>
            <a:r>
              <a:rPr lang="zh-CN" altLang="en-US" sz="3200" dirty="0">
                <a:solidFill>
                  <a:srgbClr val="006699"/>
                </a:solidFill>
              </a:rPr>
              <a:t>：</a:t>
            </a:r>
            <a:endParaRPr lang="en-US" altLang="zh-CN" sz="3200" dirty="0">
              <a:solidFill>
                <a:srgbClr val="006699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>
                <a:sym typeface="Wingdings" pitchFamily="2" charset="2"/>
              </a:rPr>
              <a:t>    使算法复杂度最小的输入；</a:t>
            </a:r>
            <a:endParaRPr lang="en-US" altLang="zh-CN" sz="32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2514600"/>
            <a:ext cx="83058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2. </a:t>
            </a:r>
            <a:r>
              <a:rPr lang="zh-CN" altLang="en-US" sz="3200" dirty="0">
                <a:solidFill>
                  <a:srgbClr val="C00000"/>
                </a:solidFill>
              </a:rPr>
              <a:t>最坏情况</a:t>
            </a:r>
            <a:r>
              <a:rPr lang="en-US" altLang="zh-CN" sz="3200" dirty="0">
                <a:solidFill>
                  <a:srgbClr val="C00000"/>
                </a:solidFill>
              </a:rPr>
              <a:t>(worst case)</a:t>
            </a:r>
            <a:r>
              <a:rPr lang="en-US" altLang="zh-CN" sz="32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zh-CN" altLang="en-US" sz="3200" dirty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en-US" altLang="zh-CN" sz="3200" dirty="0">
              <a:solidFill>
                <a:srgbClr val="C00000"/>
              </a:solidFill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>
                <a:sym typeface="Wingdings" pitchFamily="2" charset="2"/>
              </a:rPr>
              <a:t>    使算法复杂度最大的输入；</a:t>
            </a:r>
            <a:endParaRPr lang="en-US" altLang="zh-CN" sz="32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/>
              <a:t>说明了算法至少能够多快，常用。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3. </a:t>
            </a:r>
            <a:r>
              <a:rPr lang="zh-CN" altLang="en-US" sz="3200" dirty="0">
                <a:solidFill>
                  <a:srgbClr val="006699"/>
                </a:solidFill>
              </a:rPr>
              <a:t>平均情况</a:t>
            </a:r>
            <a:r>
              <a:rPr lang="en-US" altLang="zh-CN" sz="3200" dirty="0">
                <a:solidFill>
                  <a:srgbClr val="006699"/>
                </a:solidFill>
              </a:rPr>
              <a:t>(average case)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基于输入数据的概率分布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期望</a:t>
            </a:r>
            <a:r>
              <a:rPr lang="zh-CN" altLang="en-US" sz="3200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例：有序数组上的查找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" y="1295400"/>
            <a:ext cx="82296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3200" dirty="0">
                <a:latin typeface="+mj-lt"/>
              </a:rPr>
              <a:t> 长度为</a:t>
            </a:r>
            <a:r>
              <a:rPr lang="en-US" altLang="zh-CN" sz="3200" dirty="0">
                <a:latin typeface="+mj-lt"/>
              </a:rPr>
              <a:t>n</a:t>
            </a:r>
            <a:r>
              <a:rPr lang="zh-CN" altLang="en-US" sz="3200" dirty="0">
                <a:latin typeface="+mj-lt"/>
              </a:rPr>
              <a:t>的数组</a:t>
            </a:r>
            <a:r>
              <a:rPr lang="en-US" altLang="zh-CN" sz="3200" dirty="0">
                <a:latin typeface="+mj-lt"/>
              </a:rPr>
              <a:t>A</a:t>
            </a:r>
            <a:r>
              <a:rPr lang="zh-CN" altLang="en-US" sz="3200" dirty="0">
                <a:latin typeface="+mj-lt"/>
              </a:rPr>
              <a:t>，所有元素从小到大存放，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4084637"/>
            <a:ext cx="8229600" cy="639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解法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1 ----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顺序查找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4770437"/>
            <a:ext cx="8229600" cy="639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解法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2 ----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二分查找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给定数值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，在数组</a:t>
            </a:r>
            <a:r>
              <a:rPr lang="en-US" altLang="zh-CN" sz="3200" dirty="0">
                <a:latin typeface="+mj-lt"/>
              </a:rPr>
              <a:t>A</a:t>
            </a:r>
            <a:r>
              <a:rPr lang="zh-CN" altLang="en-US" sz="3200" dirty="0">
                <a:latin typeface="+mj-lt"/>
              </a:rPr>
              <a:t>中查找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，</a:t>
            </a:r>
            <a:endParaRPr lang="en-US" altLang="zh-CN" sz="3200" dirty="0">
              <a:latin typeface="+mj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2667000"/>
            <a:ext cx="8229600" cy="12954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latin typeface="+mj-lt"/>
              </a:rPr>
              <a:t>   找到，则返回</a:t>
            </a:r>
            <a:r>
              <a:rPr lang="en-US" altLang="zh-CN" sz="3200" dirty="0">
                <a:latin typeface="+mj-lt"/>
              </a:rPr>
              <a:t>A</a:t>
            </a:r>
            <a:r>
              <a:rPr lang="zh-CN" altLang="en-US" sz="3200" dirty="0">
                <a:latin typeface="+mj-lt"/>
              </a:rPr>
              <a:t>中元素的下标，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否则，返回</a:t>
            </a:r>
            <a:r>
              <a:rPr lang="en-US" altLang="zh-CN" sz="3200" dirty="0">
                <a:latin typeface="+mj-lt"/>
              </a:rPr>
              <a:t>-1</a:t>
            </a:r>
            <a:r>
              <a:rPr lang="zh-CN" altLang="en-US" sz="3200" dirty="0">
                <a:latin typeface="+mj-lt"/>
              </a:rPr>
              <a:t>；</a:t>
            </a:r>
            <a:endParaRPr lang="en-US" altLang="zh-CN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9067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1.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顺序查找：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从第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个元素开始依次向后比较。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0" y="1905000"/>
            <a:ext cx="8077200" cy="36576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>
                <a:ea typeface="黑体" pitchFamily="2" charset="-122"/>
              </a:rPr>
              <a:t>lin_Search</a:t>
            </a:r>
            <a:r>
              <a:rPr lang="en-US" altLang="zh-CN" sz="3200" dirty="0">
                <a:ea typeface="黑体" pitchFamily="2" charset="-122"/>
              </a:rPr>
              <a:t>(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array[],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n,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x)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{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   for (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=0; 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 &lt;= n-1; 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++)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           if (x==array[</a:t>
            </a:r>
            <a:r>
              <a:rPr lang="en-US" altLang="zh-CN" sz="3200" dirty="0" err="1">
                <a:solidFill>
                  <a:srgbClr val="006699"/>
                </a:solidFill>
                <a:ea typeface="黑体" pitchFamily="2" charset="-122"/>
              </a:rPr>
              <a:t>i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])   return </a:t>
            </a:r>
            <a:r>
              <a:rPr lang="en-US" altLang="zh-CN" sz="3200" dirty="0" err="1">
                <a:solidFill>
                  <a:srgbClr val="006699"/>
                </a:solidFill>
                <a:ea typeface="黑体" pitchFamily="2" charset="-122"/>
              </a:rPr>
              <a:t>i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;      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   return -1;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}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例：有序数组上的查找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二分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折半查找</a:t>
            </a:r>
            <a:r>
              <a:rPr lang="zh-CN" altLang="en-US" sz="3200" kern="0" dirty="0">
                <a:solidFill>
                  <a:srgbClr val="006699"/>
                </a:solidFill>
                <a:latin typeface="+mj-lt"/>
              </a:rPr>
              <a:t>：</a:t>
            </a:r>
            <a:r>
              <a:rPr lang="zh-CN" altLang="en-US" sz="3200" kern="0" dirty="0">
                <a:latin typeface="+mj-lt"/>
              </a:rPr>
              <a:t>每</a:t>
            </a:r>
            <a:r>
              <a:rPr lang="en-US" altLang="zh-CN" sz="3200" kern="0" dirty="0">
                <a:latin typeface="+mj-lt"/>
              </a:rPr>
              <a:t>1</a:t>
            </a:r>
            <a:r>
              <a:rPr lang="zh-CN" altLang="en-US" sz="3200" kern="0" dirty="0">
                <a:latin typeface="+mj-lt"/>
              </a:rPr>
              <a:t>次，将</a:t>
            </a:r>
            <a:r>
              <a:rPr lang="en-US" altLang="zh-CN" sz="3200" kern="0" dirty="0">
                <a:latin typeface="+mj-lt"/>
              </a:rPr>
              <a:t>x</a:t>
            </a:r>
            <a:r>
              <a:rPr lang="zh-CN" altLang="en-US" sz="3200" kern="0" dirty="0">
                <a:latin typeface="+mj-lt"/>
              </a:rPr>
              <a:t>与‘待比较子表’的中间位置元素比较。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例：有序数组上的查找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4384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FontTx/>
              <a:buAutoNum type="arabicParenR"/>
            </a:pP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置</a:t>
            </a:r>
            <a:r>
              <a:rPr lang="en-US" altLang="zh-CN" sz="3200" dirty="0">
                <a:latin typeface="+mj-lt"/>
              </a:rPr>
              <a:t>k= (n-1)/2</a:t>
            </a:r>
            <a:r>
              <a:rPr lang="zh-CN" altLang="en-US" sz="3200" dirty="0">
                <a:latin typeface="+mj-lt"/>
              </a:rPr>
              <a:t>，将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与</a:t>
            </a:r>
            <a:r>
              <a:rPr lang="en-US" altLang="zh-CN" sz="3200" dirty="0">
                <a:latin typeface="+mj-lt"/>
              </a:rPr>
              <a:t>a[k]</a:t>
            </a:r>
            <a:r>
              <a:rPr lang="zh-CN" altLang="en-US" sz="3200" dirty="0">
                <a:latin typeface="+mj-lt"/>
              </a:rPr>
              <a:t>比较，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0" y="3276600"/>
            <a:ext cx="79248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None/>
            </a:pPr>
            <a:r>
              <a:rPr lang="en-US" altLang="zh-CN" sz="3200" dirty="0">
                <a:latin typeface="+mj-lt"/>
              </a:rPr>
              <a:t>    -- </a:t>
            </a:r>
            <a:r>
              <a:rPr lang="zh-CN" altLang="en-US" sz="3200" dirty="0">
                <a:latin typeface="+mj-lt"/>
              </a:rPr>
              <a:t>如相等，返回</a:t>
            </a:r>
            <a:r>
              <a:rPr lang="en-US" altLang="zh-CN" sz="3200" dirty="0">
                <a:latin typeface="+mj-lt"/>
              </a:rPr>
              <a:t>k;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2000" y="4038600"/>
            <a:ext cx="79248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    -- 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如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x&lt; a[k]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，</a:t>
            </a:r>
            <a:r>
              <a:rPr lang="zh-CN" altLang="en-US" sz="3200" dirty="0">
                <a:latin typeface="+mj-lt"/>
              </a:rPr>
              <a:t>则如此查找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前面的子表；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800600"/>
            <a:ext cx="79248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    -- 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如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x&gt; a[k]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，</a:t>
            </a:r>
            <a:r>
              <a:rPr lang="zh-CN" altLang="en-US" sz="3200" dirty="0">
                <a:latin typeface="+mj-lt"/>
              </a:rPr>
              <a:t>则如此查找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后面的子表；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实际时间代价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33600" y="1981201"/>
          <a:ext cx="670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仅比较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即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x=A[0]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(1)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x=A[(n-1)/2]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 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(1)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133600" y="3124200"/>
          <a:ext cx="670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不在数组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A</a:t>
                      </a: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O(log</a:t>
                      </a:r>
                      <a:r>
                        <a:rPr kumimoji="0" lang="en-US" altLang="zh-CN" sz="3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n)</a:t>
                      </a:r>
                      <a:endParaRPr kumimoji="0" lang="zh-CN" alt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0" y="1981201"/>
          <a:ext cx="18288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lang="zh-CN" altLang="en-US" sz="3200" b="0" dirty="0">
                          <a:solidFill>
                            <a:srgbClr val="008000"/>
                          </a:solidFill>
                          <a:latin typeface="+mj-lt"/>
                          <a:ea typeface="黑体" pitchFamily="2" charset="-122"/>
                        </a:rPr>
                        <a:t>最好情况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最坏情况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平均情况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33600" y="4495801"/>
          <a:ext cx="6705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等概率出现在各位置</a:t>
                      </a:r>
                      <a:endParaRPr kumimoji="0" lang="zh-CN" alt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(n/2)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=</a:t>
                      </a: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381000" y="3250048"/>
            <a:ext cx="8382000" cy="1169551"/>
          </a:xfrm>
          <a:prstGeom prst="rect">
            <a:avLst/>
          </a:prstGeom>
          <a:solidFill>
            <a:srgbClr val="FFFF00">
              <a:alpha val="1411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799" y="1295400"/>
          <a:ext cx="85344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实际输入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描述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顺序查找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二分查找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课程学习与教学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590800"/>
            <a:ext cx="350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>
                <a:latin typeface="+mj-lt"/>
              </a:rPr>
              <a:t>学生用心；</a:t>
            </a: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457200" y="1371600"/>
            <a:ext cx="3429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+mj-lt"/>
              </a:rPr>
              <a:t> 教师负责；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373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rgbClr val="008241"/>
                </a:solidFill>
                <a:latin typeface="+mj-lt"/>
              </a:rPr>
              <a:t>及时沟通；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76600" y="3886200"/>
            <a:ext cx="541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3600" dirty="0">
                <a:solidFill>
                  <a:srgbClr val="008A00"/>
                </a:solidFill>
                <a:latin typeface="+mj-lt"/>
              </a:rPr>
              <a:t>答疑时间：</a:t>
            </a:r>
            <a:r>
              <a:rPr lang="en-US" altLang="zh-CN" sz="3600" dirty="0">
                <a:solidFill>
                  <a:srgbClr val="008A00"/>
                </a:solidFill>
                <a:latin typeface="+mj-lt"/>
              </a:rPr>
              <a:t>?</a:t>
            </a:r>
            <a:endParaRPr lang="zh-CN" altLang="en-US" sz="36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76600" y="2590800"/>
            <a:ext cx="541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+mj-lt"/>
              </a:rPr>
              <a:t>作业：每周周</a:t>
            </a:r>
            <a:r>
              <a:rPr lang="en-US" altLang="zh-CN" sz="3600" dirty="0">
                <a:latin typeface="+mj-lt"/>
              </a:rPr>
              <a:t>1</a:t>
            </a:r>
            <a:r>
              <a:rPr lang="zh-CN" altLang="en-US" sz="3600" dirty="0">
                <a:latin typeface="+mj-lt"/>
              </a:rPr>
              <a:t>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28800" y="4778514"/>
            <a:ext cx="6858000" cy="707886"/>
          </a:xfrm>
          <a:prstGeom prst="rect">
            <a:avLst/>
          </a:prstGeom>
          <a:solidFill>
            <a:srgbClr val="0B7B2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给出关于问题规模</a:t>
            </a:r>
            <a:r>
              <a:rPr lang="en-US" altLang="zh-CN" sz="3200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的函数关系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空间复杂度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797849" y="3330714"/>
            <a:ext cx="360000" cy="144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57200" y="1425714"/>
            <a:ext cx="8458200" cy="1889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ea typeface="黑体" pitchFamily="2" charset="-122"/>
              </a:rPr>
              <a:t>2) </a:t>
            </a:r>
            <a:r>
              <a:rPr lang="zh-CN" altLang="en-US" sz="3200" dirty="0">
                <a:ea typeface="黑体" pitchFamily="2" charset="-122"/>
              </a:rPr>
              <a:t>空间代价：</a:t>
            </a:r>
            <a:endParaRPr lang="en-US" altLang="zh-CN" sz="3200" dirty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  </a:t>
            </a:r>
            <a:r>
              <a:rPr lang="zh-CN" altLang="en-US" sz="3200" dirty="0">
                <a:ea typeface="黑体" pitchFamily="2" charset="-122"/>
              </a:rPr>
              <a:t>问题规模为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zh-CN" altLang="en-US" sz="3200" dirty="0">
                <a:ea typeface="黑体" pitchFamily="2" charset="-122"/>
              </a:rPr>
              <a:t>时，算法执行“所需内存空间”</a:t>
            </a:r>
            <a:endParaRPr lang="en-US" altLang="zh-CN" sz="3200" dirty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  (</a:t>
            </a: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以某单位计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>
                <a:ea typeface="黑体" pitchFamily="2" charset="-122"/>
              </a:rPr>
              <a:t>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，则其空间代价为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14" name="矩形 13"/>
          <p:cNvSpPr/>
          <p:nvPr/>
        </p:nvSpPr>
        <p:spPr>
          <a:xfrm>
            <a:off x="5518316" y="3330714"/>
            <a:ext cx="3397084" cy="523220"/>
          </a:xfrm>
          <a:prstGeom prst="rect">
            <a:avLst/>
          </a:prstGeom>
          <a:solidFill>
            <a:srgbClr val="FFE593"/>
          </a:solidFill>
          <a:ln w="285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/>
              <a:t>≠</a:t>
            </a:r>
            <a:r>
              <a:rPr lang="zh-CN" altLang="en-US" dirty="0"/>
              <a:t> 精确的字节数</a:t>
            </a:r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609600" y="3581400"/>
            <a:ext cx="3962400" cy="609600"/>
          </a:xfrm>
          <a:prstGeom prst="borderCallout1">
            <a:avLst>
              <a:gd name="adj1" fmla="val 9375"/>
              <a:gd name="adj2" fmla="val -1306"/>
              <a:gd name="adj3" fmla="val -74971"/>
              <a:gd name="adj4" fmla="val 3313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一个简单变量所占空间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1963" y="1143000"/>
            <a:ext cx="8529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指令空间</a:t>
            </a:r>
            <a:r>
              <a:rPr lang="en-US" altLang="zh-CN" sz="3200" dirty="0"/>
              <a:t>(instruction space)</a:t>
            </a:r>
            <a:endParaRPr lang="zh-CN" altLang="en-US" sz="32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18288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2. </a:t>
            </a:r>
            <a:r>
              <a:rPr lang="zh-CN" altLang="en-US" sz="3200" dirty="0">
                <a:solidFill>
                  <a:srgbClr val="006699"/>
                </a:solidFill>
              </a:rPr>
              <a:t>数据空间</a:t>
            </a:r>
            <a:r>
              <a:rPr lang="en-US" altLang="zh-CN" sz="3200" dirty="0">
                <a:solidFill>
                  <a:srgbClr val="006699"/>
                </a:solidFill>
              </a:rPr>
              <a:t>(data space)</a:t>
            </a:r>
            <a:endParaRPr lang="zh-CN" altLang="en-US" sz="3200" dirty="0">
              <a:solidFill>
                <a:srgbClr val="006699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4572000"/>
            <a:ext cx="906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3. (</a:t>
            </a:r>
            <a:r>
              <a:rPr lang="zh-CN" altLang="en-US" sz="3200" dirty="0">
                <a:solidFill>
                  <a:srgbClr val="006699"/>
                </a:solidFill>
              </a:rPr>
              <a:t>隐式</a:t>
            </a:r>
            <a:r>
              <a:rPr lang="en-US" altLang="zh-CN" sz="3200" dirty="0">
                <a:solidFill>
                  <a:srgbClr val="006699"/>
                </a:solidFill>
              </a:rPr>
              <a:t>)</a:t>
            </a:r>
            <a:r>
              <a:rPr lang="zh-CN" altLang="en-US" sz="3200" dirty="0">
                <a:solidFill>
                  <a:srgbClr val="006699"/>
                </a:solidFill>
              </a:rPr>
              <a:t>环境栈空间</a:t>
            </a:r>
            <a:r>
              <a:rPr lang="en-US" altLang="zh-CN" sz="3200" dirty="0">
                <a:solidFill>
                  <a:srgbClr val="006699"/>
                </a:solidFill>
              </a:rPr>
              <a:t>(environment stack space)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95363" y="2514600"/>
            <a:ext cx="7767637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常量和简单变量；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数据结构所占空间；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动态分配的内存空间 </a:t>
            </a:r>
            <a:r>
              <a:rPr lang="en-US" altLang="zh-CN" sz="3200" dirty="0">
                <a:solidFill>
                  <a:srgbClr val="C00000"/>
                </a:solidFill>
              </a:rPr>
              <a:t>---- </a:t>
            </a:r>
            <a:r>
              <a:rPr lang="en-US" altLang="zh-CN" sz="3200" dirty="0" err="1">
                <a:solidFill>
                  <a:srgbClr val="C00000"/>
                </a:solidFill>
              </a:rPr>
              <a:t>malloc</a:t>
            </a:r>
            <a:r>
              <a:rPr lang="en-US" altLang="zh-CN" sz="3200" dirty="0">
                <a:solidFill>
                  <a:srgbClr val="C00000"/>
                </a:solidFill>
              </a:rPr>
              <a:t>, new</a:t>
            </a:r>
            <a:r>
              <a:rPr lang="zh-CN" altLang="en-US" sz="3200" dirty="0">
                <a:solidFill>
                  <a:srgbClr val="C00000"/>
                </a:solidFill>
              </a:rPr>
              <a:t>语句；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90601" y="5257800"/>
            <a:ext cx="77724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函数调用、</a:t>
            </a:r>
            <a:r>
              <a:rPr lang="zh-CN" altLang="en-US" sz="3200" dirty="0">
                <a:solidFill>
                  <a:srgbClr val="C00000"/>
                </a:solidFill>
              </a:rPr>
              <a:t>递归；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空间复杂度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6726" y="1371600"/>
            <a:ext cx="867727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600" dirty="0"/>
              <a:t> One can often reduce time if one is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/>
              <a:t>   willing to sacrifice space, or vice versa.</a:t>
            </a:r>
            <a:endParaRPr lang="zh-CN" altLang="en-US" sz="360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空间</a:t>
            </a:r>
            <a:r>
              <a:rPr lang="en-US" altLang="zh-CN" dirty="0">
                <a:ea typeface="黑体" pitchFamily="2" charset="-122"/>
              </a:rPr>
              <a:t>/</a:t>
            </a:r>
            <a:r>
              <a:rPr lang="zh-CN" altLang="en-US" dirty="0">
                <a:ea typeface="黑体" pitchFamily="2" charset="-122"/>
              </a:rPr>
              <a:t>时间折衷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1963" y="2895600"/>
            <a:ext cx="79962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3600" dirty="0"/>
              <a:t> 留意今后所讲算法和数据结构的</a:t>
            </a:r>
            <a:endParaRPr lang="en-US" altLang="zh-CN" sz="36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    </a:t>
            </a:r>
            <a:r>
              <a:rPr lang="zh-CN" altLang="en-US" sz="3600" dirty="0"/>
              <a:t>时间、空间复杂度。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作业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143000" y="1371600"/>
            <a:ext cx="7467600" cy="27238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P27 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3600" dirty="0">
                <a:latin typeface="+mj-lt"/>
              </a:rPr>
              <a:t>复习题 </a:t>
            </a:r>
            <a:r>
              <a:rPr lang="en-US" altLang="zh-CN" sz="3600" dirty="0">
                <a:latin typeface="+mj-lt"/>
              </a:rPr>
              <a:t>7</a:t>
            </a:r>
            <a:r>
              <a:rPr lang="zh-CN" altLang="en-US" sz="3600" dirty="0">
                <a:latin typeface="+mj-lt"/>
              </a:rPr>
              <a:t>， </a:t>
            </a:r>
            <a:r>
              <a:rPr lang="en-US" altLang="zh-CN" sz="3600" dirty="0">
                <a:latin typeface="+mj-lt"/>
              </a:rPr>
              <a:t>8</a:t>
            </a:r>
            <a:r>
              <a:rPr lang="zh-CN" altLang="en-US" sz="3600" dirty="0">
                <a:latin typeface="+mj-lt"/>
              </a:rPr>
              <a:t>， </a:t>
            </a:r>
            <a:r>
              <a:rPr lang="en-US" altLang="zh-CN" sz="3600" dirty="0">
                <a:latin typeface="+mj-lt"/>
              </a:rPr>
              <a:t>9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3600" dirty="0">
                <a:latin typeface="+mj-lt"/>
              </a:rPr>
              <a:t>算法分析题 </a:t>
            </a:r>
            <a:r>
              <a:rPr lang="en-US" altLang="zh-CN" sz="3600" dirty="0">
                <a:latin typeface="+mj-lt"/>
              </a:rPr>
              <a:t>1</a:t>
            </a:r>
            <a:r>
              <a:rPr lang="zh-CN" altLang="en-US" sz="3600" dirty="0">
                <a:latin typeface="+mj-lt"/>
              </a:rPr>
              <a:t>， </a:t>
            </a:r>
            <a:r>
              <a:rPr lang="en-US" altLang="zh-CN" sz="3600" dirty="0">
                <a:latin typeface="+mj-lt"/>
              </a:rPr>
              <a:t>2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905000" y="5029200"/>
            <a:ext cx="3810000" cy="609600"/>
          </a:xfrm>
          <a:prstGeom prst="borderCallout1">
            <a:avLst>
              <a:gd name="adj1" fmla="val -6437"/>
              <a:gd name="adj2" fmla="val 48871"/>
              <a:gd name="adj3" fmla="val -158796"/>
              <a:gd name="adj4" fmla="val 64361"/>
            </a:avLst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独立完成！！！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699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716375"/>
            <a:ext cx="9144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None/>
            </a:pPr>
            <a:r>
              <a:rPr kumimoji="1" lang="zh-CN" altLang="en-US" sz="6000" b="1" baseline="0" dirty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算法与数据结构</a:t>
            </a:r>
          </a:p>
          <a:p>
            <a:pPr algn="ctr" eaLnBrk="0" hangingPunct="0">
              <a:spcBef>
                <a:spcPts val="2400"/>
              </a:spcBef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复习</a:t>
            </a:r>
            <a:r>
              <a:rPr kumimoji="1" lang="zh-CN" altLang="en-US" sz="4400" baseline="0" dirty="0">
                <a:solidFill>
                  <a:srgbClr val="292929"/>
                </a:solidFill>
                <a:latin typeface="+mj-lt"/>
              </a:rPr>
              <a:t>：指针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、结构、函数调用</a:t>
            </a:r>
            <a:endParaRPr kumimoji="1" lang="zh-CN" altLang="en-US" sz="4400" baseline="0" dirty="0">
              <a:solidFill>
                <a:srgbClr val="29292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唯一标识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406400" y="1368425"/>
            <a:ext cx="4394200" cy="221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 寻找一个人</a:t>
            </a:r>
            <a:endParaRPr lang="zh-CN" altLang="en-US" sz="3200" dirty="0">
              <a:solidFill>
                <a:srgbClr val="007A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  <a:p>
            <a:pPr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 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访问网络中的计算机</a:t>
            </a:r>
            <a:endParaRPr lang="zh-CN" altLang="en-US" sz="32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ct val="300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 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找教室               </a:t>
            </a:r>
            <a:endParaRPr lang="zh-CN" altLang="en-US" sz="24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06400" y="3733800"/>
            <a:ext cx="439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0000"/>
              <a:buFont typeface="Wingdings" pitchFamily="2" charset="2"/>
              <a:buChar char="p"/>
            </a:pPr>
            <a:r>
              <a:rPr lang="en-US" altLang="zh-CN" sz="3200" dirty="0">
                <a:latin typeface="黑体" pitchFamily="2" charset="-122"/>
              </a:rPr>
              <a:t>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访问内存中的数据？</a:t>
            </a:r>
            <a:endParaRPr lang="zh-CN" altLang="en-US" sz="3200" dirty="0">
              <a:solidFill>
                <a:srgbClr val="C000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4902200" y="1349514"/>
            <a:ext cx="287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3200" dirty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ID</a:t>
            </a:r>
            <a:r>
              <a:rPr lang="zh-CN" altLang="en-US" sz="3200" dirty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号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4902200" y="2111514"/>
            <a:ext cx="2870200" cy="643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3200" dirty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IP</a:t>
            </a:r>
            <a:r>
              <a:rPr lang="zh-CN" altLang="en-US" sz="3200" dirty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地址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4902200" y="2873514"/>
            <a:ext cx="2870200" cy="643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7A00"/>
                </a:solidFill>
                <a:latin typeface="黑体" pitchFamily="2" charset="-122"/>
                <a:sym typeface="Wingdings" pitchFamily="2" charset="2"/>
              </a:rPr>
              <a:t>门牌号码</a:t>
            </a:r>
            <a:endParaRPr lang="zh-CN" altLang="en-US" sz="3200" dirty="0">
              <a:solidFill>
                <a:srgbClr val="007A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876800" y="3733800"/>
            <a:ext cx="434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内存地址</a:t>
            </a:r>
            <a:r>
              <a:rPr lang="en-US" altLang="zh-CN" sz="32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/</a:t>
            </a: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物理地址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内存地址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81000" y="1981200"/>
            <a:ext cx="4114800" cy="1938992"/>
          </a:xfrm>
          <a:prstGeom prst="rect">
            <a:avLst/>
          </a:prstGeom>
          <a:solidFill>
            <a:srgbClr val="FFFFA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  <a:sym typeface="Wingdings" pitchFamily="2" charset="2"/>
              </a:rPr>
              <a:t>1. </a:t>
            </a:r>
            <a:r>
              <a:rPr lang="zh-CN" altLang="en-US" sz="3200" dirty="0">
                <a:solidFill>
                  <a:srgbClr val="C00000"/>
                </a:solidFill>
                <a:latin typeface="+mj-lt"/>
                <a:ea typeface="黑体" pitchFamily="2" charset="-122"/>
                <a:sym typeface="Wingdings" pitchFamily="2" charset="2"/>
              </a:rPr>
              <a:t>指针变量</a:t>
            </a: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存放地址</a:t>
            </a:r>
            <a:endParaRPr lang="en-US" altLang="zh-CN" sz="3200" dirty="0">
              <a:latin typeface="+mj-lt"/>
              <a:ea typeface="黑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 </a:t>
            </a:r>
            <a:r>
              <a:rPr lang="en-US" altLang="zh-CN" sz="3200" dirty="0" err="1">
                <a:latin typeface="+mj-lt"/>
                <a:sym typeface="Wingdings" pitchFamily="2" charset="2"/>
              </a:rPr>
              <a:t>int</a:t>
            </a:r>
            <a:r>
              <a:rPr lang="en-US" altLang="zh-CN" sz="3200" dirty="0">
                <a:latin typeface="+mj-lt"/>
                <a:sym typeface="Wingdings" pitchFamily="2" charset="2"/>
              </a:rPr>
              <a:t> *p; </a:t>
            </a: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 char *q;</a:t>
            </a:r>
            <a:endParaRPr lang="zh-CN" altLang="en-US" sz="3200" dirty="0">
              <a:latin typeface="+mj-lt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81000" y="4010560"/>
            <a:ext cx="4114800" cy="1323439"/>
          </a:xfrm>
          <a:prstGeom prst="rect">
            <a:avLst/>
          </a:prstGeom>
          <a:solidFill>
            <a:srgbClr val="FFFFA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4274"/>
                </a:solidFill>
                <a:latin typeface="+mj-lt"/>
                <a:ea typeface="黑体" pitchFamily="2" charset="-122"/>
                <a:sym typeface="Wingdings" pitchFamily="2" charset="2"/>
              </a:rPr>
              <a:t>-- </a:t>
            </a:r>
            <a:r>
              <a:rPr lang="zh-CN" altLang="en-US" sz="3200" dirty="0">
                <a:solidFill>
                  <a:srgbClr val="004274"/>
                </a:solidFill>
                <a:latin typeface="+mj-lt"/>
                <a:ea typeface="黑体" pitchFamily="2" charset="-122"/>
                <a:sym typeface="Wingdings" pitchFamily="2" charset="2"/>
              </a:rPr>
              <a:t>注意，</a:t>
            </a:r>
            <a:endParaRPr lang="en-US" altLang="zh-CN" sz="3200" dirty="0">
              <a:solidFill>
                <a:srgbClr val="004274"/>
              </a:solidFill>
              <a:latin typeface="+mj-lt"/>
              <a:ea typeface="黑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4274"/>
                </a:solidFill>
                <a:latin typeface="+mj-lt"/>
                <a:sym typeface="Wingdings" pitchFamily="2" charset="2"/>
              </a:rPr>
              <a:t>   </a:t>
            </a:r>
            <a:r>
              <a:rPr lang="zh-CN" altLang="en-US" sz="3200" dirty="0">
                <a:solidFill>
                  <a:srgbClr val="004274"/>
                </a:solidFill>
                <a:latin typeface="+mj-lt"/>
                <a:ea typeface="黑体" pitchFamily="2" charset="-122"/>
                <a:sym typeface="Wingdings" pitchFamily="2" charset="2"/>
              </a:rPr>
              <a:t>指针本身也有</a:t>
            </a:r>
            <a:r>
              <a:rPr lang="zh-CN" altLang="en-US" sz="3200" dirty="0">
                <a:solidFill>
                  <a:srgbClr val="004274"/>
                </a:solidFill>
                <a:latin typeface="+mj-lt"/>
                <a:sym typeface="Wingdings" pitchFamily="2" charset="2"/>
              </a:rPr>
              <a:t>地址；</a:t>
            </a:r>
            <a:endParaRPr lang="zh-CN" altLang="en-US" sz="3200" dirty="0">
              <a:solidFill>
                <a:srgbClr val="004274"/>
              </a:solidFill>
              <a:latin typeface="+mj-lt"/>
              <a:ea typeface="黑体" pitchFamily="2" charset="-122"/>
              <a:sym typeface="Wingdings" pitchFamily="2" charset="2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/>
        </p:nvGraphicFramePr>
        <p:xfrm>
          <a:off x="4495800" y="2616197"/>
          <a:ext cx="4419600" cy="355600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087F:0000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087F0019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latin typeface="+mj-lt"/>
                          <a:ea typeface="黑体" pitchFamily="2" charset="-122"/>
                        </a:rPr>
                        <a:t>087F:0008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37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087F:000c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96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087F:0010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087F0008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087F:0018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087F:0019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‘b’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4724400" y="1981197"/>
            <a:ext cx="1905000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内存地址</a:t>
            </a:r>
            <a:endParaRPr lang="zh-CN" altLang="en-US" sz="3200" dirty="0"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7315200" y="1981197"/>
            <a:ext cx="1143000" cy="623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数据</a:t>
            </a:r>
            <a:endParaRPr lang="zh-CN" altLang="en-US" sz="3200" dirty="0"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254000" y="1066800"/>
            <a:ext cx="8661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latin typeface="+mj-lt"/>
                <a:ea typeface="黑体" pitchFamily="2" charset="-122"/>
                <a:sym typeface="Wingdings" pitchFamily="2" charset="2"/>
              </a:rPr>
              <a:t> C</a:t>
            </a: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语言中常称为“地址”，相关概念有哪些？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11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内存地址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381000" y="1120914"/>
            <a:ext cx="2057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黑体" pitchFamily="2" charset="-122"/>
                <a:sym typeface="Wingdings" pitchFamily="2" charset="2"/>
              </a:rPr>
              <a:t>2. </a:t>
            </a:r>
            <a:r>
              <a:rPr lang="zh-CN" altLang="en-US" sz="3200" dirty="0">
                <a:solidFill>
                  <a:srgbClr val="C00000"/>
                </a:solidFill>
                <a:latin typeface="+mj-lt"/>
                <a:ea typeface="黑体" pitchFamily="2" charset="-122"/>
                <a:sym typeface="Wingdings" pitchFamily="2" charset="2"/>
              </a:rPr>
              <a:t>数组名</a:t>
            </a:r>
            <a:r>
              <a:rPr lang="en-US" altLang="zh-CN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:</a:t>
            </a:r>
            <a:endParaRPr lang="en-US" altLang="zh-CN" sz="3200" dirty="0">
              <a:solidFill>
                <a:srgbClr val="C00000"/>
              </a:solidFill>
              <a:latin typeface="+mj-lt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8001000" y="2341560"/>
            <a:ext cx="1143000" cy="623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数据</a:t>
            </a:r>
            <a:endParaRPr lang="zh-CN" altLang="en-US" sz="3200" dirty="0"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304800" y="2037285"/>
            <a:ext cx="5867400" cy="707886"/>
          </a:xfrm>
          <a:prstGeom prst="rect">
            <a:avLst/>
          </a:prstGeom>
          <a:solidFill>
            <a:srgbClr val="FFFFB9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例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[5]={1, 2, 3, 4, 5}; </a:t>
            </a:r>
            <a:r>
              <a:rPr lang="en-US" sz="3200" dirty="0">
                <a:solidFill>
                  <a:srgbClr val="008200"/>
                </a:solidFill>
              </a:rPr>
              <a:t>//</a:t>
            </a:r>
            <a:r>
              <a:rPr lang="zh-CN" altLang="en-US" sz="3200" dirty="0">
                <a:solidFill>
                  <a:srgbClr val="008200"/>
                </a:solidFill>
              </a:rPr>
              <a:t>或</a:t>
            </a:r>
            <a:endParaRPr lang="en-US" altLang="zh-CN" sz="3200" dirty="0">
              <a:solidFill>
                <a:srgbClr val="008200"/>
              </a:solidFill>
              <a:latin typeface="+mj-lt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304800" y="2667000"/>
            <a:ext cx="5867400" cy="1274195"/>
          </a:xfrm>
          <a:prstGeom prst="rect">
            <a:avLst/>
          </a:prstGeom>
          <a:solidFill>
            <a:srgbClr val="FFFFAF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arr</a:t>
            </a:r>
            <a:r>
              <a:rPr lang="en-US" altLang="zh-CN" sz="32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arr</a:t>
            </a:r>
            <a:r>
              <a:rPr lang="en-US" altLang="zh-CN" sz="3200" dirty="0"/>
              <a:t> =(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*)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(5*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));</a:t>
            </a: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304800" y="3886200"/>
            <a:ext cx="5867400" cy="707886"/>
          </a:xfrm>
          <a:prstGeom prst="rect">
            <a:avLst/>
          </a:prstGeom>
          <a:solidFill>
            <a:srgbClr val="FFFFAF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200"/>
                </a:solidFill>
              </a:rPr>
              <a:t>//</a:t>
            </a:r>
            <a:r>
              <a:rPr lang="zh-CN" altLang="en-US" sz="3200" dirty="0">
                <a:solidFill>
                  <a:srgbClr val="008200"/>
                </a:solidFill>
              </a:rPr>
              <a:t>或</a:t>
            </a:r>
            <a:r>
              <a:rPr lang="en-US" altLang="zh-CN" sz="3200" dirty="0" err="1">
                <a:solidFill>
                  <a:srgbClr val="008200"/>
                </a:solidFill>
              </a:rPr>
              <a:t>c++</a:t>
            </a:r>
            <a:r>
              <a:rPr lang="en-US" altLang="zh-CN" sz="3200" dirty="0">
                <a:solidFill>
                  <a:srgbClr val="008200"/>
                </a:solidFill>
              </a:rPr>
              <a:t>: </a:t>
            </a:r>
            <a:r>
              <a:rPr lang="zh-CN" altLang="en-US" sz="3200" dirty="0">
                <a:solidFill>
                  <a:srgbClr val="008200"/>
                </a:solidFill>
              </a:rPr>
              <a:t> </a:t>
            </a:r>
            <a:r>
              <a:rPr lang="en-US" altLang="zh-CN" sz="3200" dirty="0" err="1"/>
              <a:t>arr</a:t>
            </a:r>
            <a:r>
              <a:rPr lang="en-US" altLang="zh-CN" sz="3200" dirty="0"/>
              <a:t> = new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[5]; </a:t>
            </a:r>
            <a:endParaRPr lang="zh-CN" altLang="en-US" sz="3200" dirty="0">
              <a:latin typeface="+mj-lt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4800" y="4690045"/>
            <a:ext cx="58674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/>
              <a:t>int</a:t>
            </a:r>
            <a:r>
              <a:rPr lang="en-US" altLang="zh-CN" sz="3200" kern="0" dirty="0"/>
              <a:t> *p; 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p=</a:t>
            </a:r>
            <a:r>
              <a:rPr lang="en-US" altLang="zh-CN" sz="3200" kern="0" dirty="0" err="1"/>
              <a:t>arr</a:t>
            </a:r>
            <a:r>
              <a:rPr lang="en-US" altLang="zh-CN" sz="3200" kern="0" dirty="0"/>
              <a:t>; </a:t>
            </a:r>
            <a:r>
              <a:rPr lang="en-US" altLang="zh-CN" sz="3200" kern="0" dirty="0">
                <a:solidFill>
                  <a:srgbClr val="008200"/>
                </a:solidFill>
              </a:rPr>
              <a:t>//p</a:t>
            </a:r>
            <a:r>
              <a:rPr lang="zh-CN" altLang="en-US" sz="3200" kern="0" dirty="0">
                <a:solidFill>
                  <a:srgbClr val="008200"/>
                </a:solidFill>
              </a:rPr>
              <a:t>指向</a:t>
            </a:r>
            <a:r>
              <a:rPr lang="en-US" altLang="zh-CN" sz="3200" kern="0" dirty="0" err="1">
                <a:solidFill>
                  <a:srgbClr val="008200"/>
                </a:solidFill>
              </a:rPr>
              <a:t>arr</a:t>
            </a:r>
            <a:r>
              <a:rPr lang="zh-CN" altLang="en-US" sz="3200" kern="0" dirty="0">
                <a:solidFill>
                  <a:srgbClr val="008200"/>
                </a:solidFill>
              </a:rPr>
              <a:t>中第</a:t>
            </a:r>
            <a:r>
              <a:rPr lang="en-US" altLang="zh-CN" sz="3200" kern="0" dirty="0">
                <a:solidFill>
                  <a:srgbClr val="008200"/>
                </a:solidFill>
              </a:rPr>
              <a:t>1</a:t>
            </a:r>
            <a:r>
              <a:rPr lang="zh-CN" altLang="en-US" sz="3200" kern="0" dirty="0">
                <a:solidFill>
                  <a:srgbClr val="008200"/>
                </a:solidFill>
              </a:rPr>
              <a:t>个元素</a:t>
            </a:r>
            <a:endParaRPr lang="en-US" altLang="zh-CN" sz="3200" kern="0" dirty="0">
              <a:solidFill>
                <a:srgbClr val="008200"/>
              </a:solidFill>
            </a:endParaRP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2286000" y="1120914"/>
            <a:ext cx="693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数组的起始地址</a:t>
            </a:r>
            <a:r>
              <a:rPr lang="en-US" altLang="zh-CN" sz="3200" dirty="0">
                <a:latin typeface="+mj-lt"/>
                <a:ea typeface="黑体" pitchFamily="2" charset="-122"/>
                <a:sym typeface="Wingdings" pitchFamily="2" charset="2"/>
              </a:rPr>
              <a:t>(</a:t>
            </a: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第</a:t>
            </a:r>
            <a:r>
              <a:rPr lang="en-US" altLang="zh-CN" sz="3200" dirty="0">
                <a:latin typeface="+mj-lt"/>
                <a:ea typeface="黑体" pitchFamily="2" charset="-122"/>
                <a:sym typeface="Wingdings" pitchFamily="2" charset="2"/>
              </a:rPr>
              <a:t>1</a:t>
            </a: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个元素的地址</a:t>
            </a:r>
            <a:r>
              <a:rPr lang="en-US" altLang="zh-CN" sz="3200" dirty="0">
                <a:latin typeface="+mj-lt"/>
                <a:ea typeface="黑体" pitchFamily="2" charset="-122"/>
                <a:sym typeface="Wingdings" pitchFamily="2" charset="2"/>
              </a:rPr>
              <a:t>)</a:t>
            </a:r>
          </a:p>
        </p:txBody>
      </p:sp>
      <p:graphicFrame>
        <p:nvGraphicFramePr>
          <p:cNvPr id="11" name="Group 5"/>
          <p:cNvGraphicFramePr>
            <a:graphicFrameLocks noGrp="1"/>
          </p:cNvGraphicFramePr>
          <p:nvPr/>
        </p:nvGraphicFramePr>
        <p:xfrm>
          <a:off x="6019800" y="2976560"/>
          <a:ext cx="2895600" cy="2967040"/>
        </p:xfrm>
        <a:graphic>
          <a:graphicData uri="http://schemas.openxmlformats.org/drawingml/2006/table">
            <a:tbl>
              <a:tblPr/>
              <a:tblGrid>
                <a:gridCol w="2118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0014:0000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latin typeface="+mj-lt"/>
                          <a:ea typeface="黑体" pitchFamily="2" charset="-122"/>
                        </a:rPr>
                        <a:t>0014:0004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0014:0008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0014:000c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0014:0010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6019800" y="2341560"/>
            <a:ext cx="1905000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内存地址</a:t>
            </a:r>
            <a:endParaRPr lang="zh-CN" altLang="en-US" sz="3200" dirty="0"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17" grpId="0" animBg="1"/>
      <p:bldP spid="18" grpId="0" animBg="1"/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指针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304800" y="1143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定义：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用以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定位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其它变量的地址变量；</a:t>
            </a:r>
          </a:p>
        </p:txBody>
      </p:sp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304800" y="19050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内涵：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 bwMode="auto">
          <a:xfrm>
            <a:off x="762000" y="3962400"/>
            <a:ext cx="8382000" cy="1371600"/>
          </a:xfrm>
          <a:prstGeom prst="rect">
            <a:avLst/>
          </a:prstGeom>
          <a:solidFill>
            <a:srgbClr val="C4F9B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-- </a:t>
            </a:r>
            <a:r>
              <a:rPr lang="zh-CN" altLang="en-US" sz="3200" kern="0" dirty="0">
                <a:latin typeface="+mj-lt"/>
              </a:rPr>
              <a:t>不同指针可指向不同类型：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*p; char *q;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 </a:t>
            </a:r>
            <a:r>
              <a:rPr lang="zh-CN" altLang="en-US" sz="3200" kern="0" dirty="0">
                <a:latin typeface="+mj-lt"/>
              </a:rPr>
              <a:t>所指变量占用内存的大小可以不同；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Rectangle 30"/>
          <p:cNvSpPr txBox="1">
            <a:spLocks noChangeArrowheads="1"/>
          </p:cNvSpPr>
          <p:nvPr/>
        </p:nvSpPr>
        <p:spPr bwMode="auto">
          <a:xfrm>
            <a:off x="762000" y="2514600"/>
            <a:ext cx="8382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--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指针是一个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地址变量；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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各种</a:t>
            </a:r>
            <a:r>
              <a:rPr lang="zh-CN" altLang="en-US" sz="3200" kern="0" dirty="0"/>
              <a:t>指针 占用同样大小的内存空间；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指针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06400" y="1066800"/>
            <a:ext cx="8661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latin typeface="+mj-lt"/>
              </a:rPr>
              <a:t> C</a:t>
            </a:r>
            <a:r>
              <a:rPr lang="zh-CN" altLang="en-US" sz="3200" dirty="0">
                <a:latin typeface="+mj-lt"/>
              </a:rPr>
              <a:t>语言中的基本数据类型：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685800" y="1828800"/>
            <a:ext cx="8077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char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一个字节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(byte)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short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一般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16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位</a:t>
            </a:r>
            <a:r>
              <a:rPr lang="en-US" altLang="zh-CN" sz="3200" kern="0" dirty="0">
                <a:latin typeface="+mj-lt"/>
              </a:rPr>
              <a:t>(bit)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long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一般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至少</a:t>
            </a:r>
            <a:r>
              <a:rPr lang="en-US" altLang="zh-CN" sz="3200" kern="0" dirty="0">
                <a:latin typeface="+mj-lt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32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位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 16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或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32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位，看主机所支持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float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double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3886200" y="4419600"/>
            <a:ext cx="4495800" cy="1371600"/>
          </a:xfrm>
          <a:prstGeom prst="rect">
            <a:avLst/>
          </a:prstGeom>
          <a:solidFill>
            <a:srgbClr val="00456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 err="1">
                <a:solidFill>
                  <a:schemeClr val="bg1"/>
                </a:solidFill>
                <a:latin typeface="+mj-lt"/>
              </a:rPr>
              <a:t>sizeof</a:t>
            </a:r>
            <a:r>
              <a:rPr lang="en-US" altLang="zh-CN" sz="3200" kern="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altLang="zh-CN" sz="3200" kern="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zh-CN" sz="3200" kern="0" dirty="0">
                <a:solidFill>
                  <a:schemeClr val="bg1"/>
                </a:solidFill>
                <a:latin typeface="+mj-lt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>
                <a:solidFill>
                  <a:schemeClr val="bg1"/>
                </a:solidFill>
                <a:latin typeface="+mj-lt"/>
              </a:rPr>
              <a:t>s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izeof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(double);  …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课程成绩评定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2971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+mj-lt"/>
              </a:rPr>
              <a:t>独立完成</a:t>
            </a:r>
            <a:r>
              <a:rPr lang="zh-CN" altLang="en-US" sz="3600" dirty="0">
                <a:latin typeface="+mj-lt"/>
              </a:rPr>
              <a:t>的作业；</a:t>
            </a: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81000" y="1219200"/>
            <a:ext cx="34290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+mj-lt"/>
              </a:rPr>
              <a:t> 期末考试；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62000" y="4196061"/>
            <a:ext cx="7848600" cy="147117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高德纳</a:t>
            </a:r>
            <a:r>
              <a:rPr lang="zh-CN" altLang="en-US" sz="3200" dirty="0"/>
              <a:t>检查作业的方法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……</a:t>
            </a:r>
          </a:p>
          <a:p>
            <a:pPr>
              <a:buNone/>
            </a:pPr>
            <a:r>
              <a:rPr lang="en-US" altLang="zh-CN" sz="3200" dirty="0"/>
              <a:t>http://www-cs-faculty.stanford.edu/~knuth/</a:t>
            </a:r>
            <a:endParaRPr lang="zh-CN" altLang="en-US" sz="32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667000"/>
            <a:ext cx="1676400" cy="231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381000" y="2026401"/>
            <a:ext cx="5562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+mj-lt"/>
              </a:rPr>
              <a:t> 课堂表现</a:t>
            </a:r>
            <a:r>
              <a:rPr lang="en-US" altLang="zh-CN" sz="3600" dirty="0">
                <a:latin typeface="+mj-lt"/>
              </a:rPr>
              <a:t>(</a:t>
            </a:r>
            <a:r>
              <a:rPr lang="zh-CN" altLang="en-US" sz="3600" dirty="0">
                <a:latin typeface="+mj-lt"/>
              </a:rPr>
              <a:t>问答</a:t>
            </a:r>
            <a:r>
              <a:rPr lang="en-US" altLang="zh-CN" sz="3600" dirty="0">
                <a:latin typeface="+mj-lt"/>
              </a:rPr>
              <a:t>)</a:t>
            </a:r>
            <a:r>
              <a:rPr lang="zh-CN" altLang="en-US" sz="3600" dirty="0">
                <a:latin typeface="+mj-lt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指针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30200" y="1066800"/>
            <a:ext cx="8661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latin typeface="+mj-lt"/>
              </a:rPr>
              <a:t> 相关操作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533400" y="1752600"/>
            <a:ext cx="8610600" cy="1371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* (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星号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1)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定义指针变量</a:t>
            </a:r>
            <a:r>
              <a:rPr lang="zh-CN" altLang="en-US" sz="3200" kern="0" dirty="0">
                <a:latin typeface="+mj-lt"/>
              </a:rPr>
              <a:t>：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 *p, a[4]={5,6,7,8};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3400" y="3886200"/>
            <a:ext cx="86106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&amp; 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：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zh-CN" altLang="en-US" sz="3200" dirty="0">
                <a:latin typeface="+mj-lt"/>
              </a:rPr>
              <a:t>取元素的地址：</a:t>
            </a:r>
            <a:r>
              <a:rPr lang="en-US" altLang="zh-CN" sz="3200" dirty="0">
                <a:latin typeface="+mj-lt"/>
              </a:rPr>
              <a:t>p=&amp;a[0] </a:t>
            </a:r>
            <a:r>
              <a:rPr lang="zh-CN" altLang="en-US" sz="3200" dirty="0">
                <a:solidFill>
                  <a:srgbClr val="007600"/>
                </a:solidFill>
                <a:latin typeface="+mj-lt"/>
              </a:rPr>
              <a:t>等价于</a:t>
            </a:r>
            <a:r>
              <a:rPr lang="en-US" altLang="zh-CN" sz="3200" dirty="0">
                <a:latin typeface="+mj-lt"/>
              </a:rPr>
              <a:t>p=a;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2) </a:t>
            </a:r>
            <a:r>
              <a:rPr lang="zh-CN" altLang="en-US" sz="3200" dirty="0">
                <a:latin typeface="+mj-lt"/>
              </a:rPr>
              <a:t>其他用途（</a:t>
            </a:r>
            <a:r>
              <a:rPr lang="en-US" altLang="zh-CN" sz="3200" dirty="0">
                <a:latin typeface="+mj-lt"/>
              </a:rPr>
              <a:t>C++</a:t>
            </a:r>
            <a:r>
              <a:rPr lang="zh-CN" altLang="en-US" sz="3200" dirty="0">
                <a:latin typeface="+mj-lt"/>
              </a:rPr>
              <a:t>中的引用）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533400" y="3048000"/>
            <a:ext cx="8610600" cy="8382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2)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取</a:t>
            </a:r>
            <a:r>
              <a:rPr lang="zh-CN" altLang="en-US" sz="3200" kern="0" dirty="0">
                <a:latin typeface="+mj-lt"/>
              </a:rPr>
              <a:t>指针所指内存单元的内容：</a:t>
            </a:r>
            <a:r>
              <a:rPr lang="en-US" altLang="zh-CN" sz="3200" kern="0" dirty="0">
                <a:solidFill>
                  <a:srgbClr val="007A00"/>
                </a:solidFill>
                <a:latin typeface="+mj-lt"/>
              </a:rPr>
              <a:t>p=a;  </a:t>
            </a:r>
            <a:r>
              <a:rPr lang="en-US" altLang="zh-CN" sz="3200" kern="0" dirty="0" err="1">
                <a:solidFill>
                  <a:srgbClr val="007A00"/>
                </a:solidFill>
                <a:latin typeface="+mj-lt"/>
              </a:rPr>
              <a:t>int</a:t>
            </a:r>
            <a:r>
              <a:rPr lang="en-US" altLang="zh-CN" sz="3200" kern="0" dirty="0">
                <a:solidFill>
                  <a:srgbClr val="007A00"/>
                </a:solidFill>
                <a:latin typeface="+mj-lt"/>
              </a:rPr>
              <a:t> x=*p;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A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指针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30200" y="990600"/>
            <a:ext cx="8661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latin typeface="+mj-lt"/>
              </a:rPr>
              <a:t> 相关运算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685800" y="17526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1)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赋值             </a:t>
            </a:r>
            <a:r>
              <a:rPr lang="en-US" altLang="zh-CN" sz="3200" kern="0" dirty="0" err="1">
                <a:solidFill>
                  <a:srgbClr val="007A00"/>
                </a:solidFill>
              </a:rPr>
              <a:t>int</a:t>
            </a:r>
            <a:r>
              <a:rPr lang="en-US" altLang="zh-CN" sz="3200" kern="0" dirty="0">
                <a:solidFill>
                  <a:srgbClr val="007A00"/>
                </a:solidFill>
              </a:rPr>
              <a:t> *p, a[4]={5,6,7,8};   p=a;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4876800" y="3810000"/>
            <a:ext cx="2895600" cy="685800"/>
          </a:xfrm>
          <a:prstGeom prst="borderCallout1">
            <a:avLst>
              <a:gd name="adj1" fmla="val 857"/>
              <a:gd name="adj2" fmla="val 253"/>
              <a:gd name="adj3" fmla="val 585"/>
              <a:gd name="adj4" fmla="val -21595"/>
            </a:avLst>
          </a:prstGeom>
          <a:solidFill>
            <a:srgbClr val="FFFFA3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None/>
            </a:pPr>
            <a:r>
              <a:rPr lang="zh-CN" altLang="en-US" sz="3200" dirty="0">
                <a:latin typeface="+mj-lt"/>
              </a:rPr>
              <a:t>加减的步长？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685800" y="3276600"/>
            <a:ext cx="3810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3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 ++      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例：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p++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4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 --        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例：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p--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685800" y="24384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 (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指向同一类型的指针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比较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==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，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&lt;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，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&gt;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7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6800" y="4495800"/>
            <a:ext cx="4083169" cy="707886"/>
          </a:xfrm>
          <a:prstGeom prst="rect">
            <a:avLst/>
          </a:prstGeom>
          <a:solidFill>
            <a:srgbClr val="FFFF9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004D74"/>
                </a:solidFill>
                <a:latin typeface="+mj-lt"/>
              </a:rPr>
              <a:t>由指针</a:t>
            </a:r>
            <a:r>
              <a:rPr lang="en-US" altLang="zh-CN" sz="3200" dirty="0">
                <a:solidFill>
                  <a:srgbClr val="004D74"/>
                </a:solidFill>
                <a:latin typeface="+mj-lt"/>
              </a:rPr>
              <a:t>p</a:t>
            </a:r>
            <a:r>
              <a:rPr lang="zh-CN" altLang="en-US" sz="3200" dirty="0">
                <a:solidFill>
                  <a:srgbClr val="004D74"/>
                </a:solidFill>
                <a:latin typeface="+mj-lt"/>
              </a:rPr>
              <a:t>所指类型决定</a:t>
            </a:r>
          </a:p>
        </p:txBody>
      </p:sp>
      <p:sp>
        <p:nvSpPr>
          <p:cNvPr id="14" name="矩形 13"/>
          <p:cNvSpPr/>
          <p:nvPr/>
        </p:nvSpPr>
        <p:spPr>
          <a:xfrm>
            <a:off x="609600" y="5181600"/>
            <a:ext cx="8382000" cy="68326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例，*</a:t>
            </a:r>
            <a:r>
              <a:rPr lang="en-US" altLang="zh-CN" sz="3200" kern="0" dirty="0"/>
              <a:t>p</a:t>
            </a:r>
            <a:r>
              <a:rPr lang="zh-CN" altLang="en-US" sz="3200" kern="0" dirty="0"/>
              <a:t>为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，*</a:t>
            </a:r>
            <a:r>
              <a:rPr lang="en-US" altLang="zh-CN" sz="3200" kern="0" dirty="0"/>
              <a:t>(</a:t>
            </a:r>
            <a:r>
              <a:rPr lang="en-US" altLang="zh-CN" sz="3200" kern="0" dirty="0" err="1"/>
              <a:t>p+i</a:t>
            </a:r>
            <a:r>
              <a:rPr lang="en-US" altLang="zh-CN" sz="3200" kern="0" dirty="0"/>
              <a:t>)</a:t>
            </a:r>
            <a:r>
              <a:rPr lang="zh-CN" altLang="en-US" sz="3200" kern="0" dirty="0"/>
              <a:t>等价于</a:t>
            </a:r>
            <a:r>
              <a:rPr lang="en-US" altLang="zh-CN" sz="3200" kern="0" dirty="0" err="1"/>
              <a:t>arr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/>
      <p:bldP spid="13" grpId="0" animBg="1"/>
      <p:bldP spid="1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1000" y="1066800"/>
            <a:ext cx="4572000" cy="1219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arr</a:t>
            </a:r>
            <a:r>
              <a:rPr lang="en-US" altLang="zh-CN" sz="3200" dirty="0"/>
              <a:t>[4]={1,2,3,4};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p_arr</a:t>
            </a:r>
            <a:r>
              <a:rPr lang="en-US" altLang="zh-CN" sz="3200" dirty="0"/>
              <a:t> =</a:t>
            </a:r>
            <a:r>
              <a:rPr lang="en-US" altLang="zh-CN" sz="3200" dirty="0" err="1"/>
              <a:t>arr</a:t>
            </a:r>
            <a:r>
              <a:rPr lang="en-US" altLang="zh-CN" sz="3200" dirty="0"/>
              <a:t>;</a:t>
            </a:r>
          </a:p>
        </p:txBody>
      </p:sp>
      <p:sp>
        <p:nvSpPr>
          <p:cNvPr id="15" name="矩形 14"/>
          <p:cNvSpPr/>
          <p:nvPr/>
        </p:nvSpPr>
        <p:spPr>
          <a:xfrm>
            <a:off x="381000" y="2286000"/>
            <a:ext cx="7315200" cy="1274195"/>
          </a:xfrm>
          <a:prstGeom prst="rect">
            <a:avLst/>
          </a:prstGeom>
          <a:solidFill>
            <a:srgbClr val="FFFFB9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/>
              <a:t>printf(“%d %p\n", *p_arr, p_arr);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/>
              <a:t>printf("%d %p\n", arr[0], &amp;arr[0]);</a:t>
            </a:r>
          </a:p>
        </p:txBody>
      </p:sp>
      <p:sp>
        <p:nvSpPr>
          <p:cNvPr id="16" name="矩形 15"/>
          <p:cNvSpPr/>
          <p:nvPr/>
        </p:nvSpPr>
        <p:spPr>
          <a:xfrm>
            <a:off x="381000" y="3581400"/>
            <a:ext cx="7315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/>
              <a:t>printf(“%d %p\n", *(p_arr+1), p_arr+1);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/>
              <a:t>printf(“%d %p\n", arr[1], &amp;arr[1]);</a:t>
            </a:r>
          </a:p>
        </p:txBody>
      </p:sp>
      <p:sp>
        <p:nvSpPr>
          <p:cNvPr id="18" name="矩形 17"/>
          <p:cNvSpPr/>
          <p:nvPr/>
        </p:nvSpPr>
        <p:spPr>
          <a:xfrm>
            <a:off x="381000" y="4876800"/>
            <a:ext cx="7315200" cy="127419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p_arr</a:t>
            </a:r>
            <a:r>
              <a:rPr lang="en-US" altLang="zh-CN" sz="3200" dirty="0"/>
              <a:t> ++;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/>
              <a:t>printf(" %d %p \n",*p_arr, p_arr);</a:t>
            </a:r>
            <a:endParaRPr lang="zh-CN" altLang="en-US" sz="3200" dirty="0"/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467640"/>
            <a:ext cx="2667000" cy="96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5882463"/>
            <a:ext cx="2667000" cy="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162540"/>
            <a:ext cx="2667000" cy="96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4953000" y="1066800"/>
            <a:ext cx="3352800" cy="685800"/>
          </a:xfrm>
          <a:prstGeom prst="rect">
            <a:avLst/>
          </a:prstGeom>
          <a:solidFill>
            <a:srgbClr val="007A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 err="1">
                <a:solidFill>
                  <a:schemeClr val="bg1"/>
                </a:solidFill>
                <a:latin typeface="+mj-lt"/>
              </a:rPr>
              <a:t>sizeof</a:t>
            </a:r>
            <a:r>
              <a:rPr lang="en-US" altLang="zh-CN" sz="3200" kern="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altLang="zh-CN" sz="3200" kern="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zh-CN" sz="3200" kern="0" dirty="0">
                <a:solidFill>
                  <a:schemeClr val="bg1"/>
                </a:solidFill>
                <a:latin typeface="+mj-lt"/>
              </a:rPr>
              <a:t>) </a:t>
            </a:r>
            <a:r>
              <a:rPr lang="zh-CN" altLang="en-US" sz="3200" kern="0" dirty="0">
                <a:solidFill>
                  <a:schemeClr val="bg1"/>
                </a:solidFill>
                <a:latin typeface="+mj-lt"/>
              </a:rPr>
              <a:t>等于</a:t>
            </a:r>
            <a:r>
              <a:rPr lang="en-US" altLang="zh-CN" sz="3200" kern="0" dirty="0">
                <a:solidFill>
                  <a:schemeClr val="bg1"/>
                </a:solidFill>
                <a:latin typeface="+mj-lt"/>
              </a:rPr>
              <a:t>4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1000" y="1066800"/>
            <a:ext cx="5486400" cy="1219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char 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[4]={'</a:t>
            </a:r>
            <a:r>
              <a:rPr lang="en-US" altLang="zh-CN" sz="3200" dirty="0" err="1"/>
              <a:t>a','b','c','d</a:t>
            </a:r>
            <a:r>
              <a:rPr lang="en-US" altLang="zh-CN" sz="3200" dirty="0"/>
              <a:t>'};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char *</a:t>
            </a:r>
            <a:r>
              <a:rPr lang="en-US" altLang="zh-CN" sz="3200" dirty="0" err="1"/>
              <a:t>p_str</a:t>
            </a:r>
            <a:r>
              <a:rPr lang="en-US" altLang="zh-CN" sz="3200" dirty="0"/>
              <a:t> =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; </a:t>
            </a:r>
          </a:p>
        </p:txBody>
      </p:sp>
      <p:sp>
        <p:nvSpPr>
          <p:cNvPr id="15" name="矩形 14"/>
          <p:cNvSpPr/>
          <p:nvPr/>
        </p:nvSpPr>
        <p:spPr>
          <a:xfrm>
            <a:off x="381000" y="2329494"/>
            <a:ext cx="7315200" cy="1274195"/>
          </a:xfrm>
          <a:prstGeom prst="rect">
            <a:avLst/>
          </a:prstGeom>
          <a:solidFill>
            <a:srgbClr val="FFFFB9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printf</a:t>
            </a:r>
            <a:r>
              <a:rPr lang="en-US" altLang="zh-CN" sz="3200" dirty="0"/>
              <a:t>("%c %p\n", *</a:t>
            </a:r>
            <a:r>
              <a:rPr lang="en-US" altLang="zh-CN" sz="3200" dirty="0" err="1"/>
              <a:t>p_str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p_str</a:t>
            </a:r>
            <a:r>
              <a:rPr lang="en-US" altLang="zh-CN" sz="32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printf</a:t>
            </a:r>
            <a:r>
              <a:rPr lang="en-US" altLang="zh-CN" sz="3200" dirty="0"/>
              <a:t>(“%c %p\n", 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[0], &amp;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[0]);</a:t>
            </a:r>
            <a:endParaRPr lang="pt-BR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000" y="3646099"/>
            <a:ext cx="7315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printf</a:t>
            </a:r>
            <a:r>
              <a:rPr lang="en-US" altLang="zh-CN" sz="3200" dirty="0"/>
              <a:t>("%c %p\n", *(p_str+1), p_str+1);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printf</a:t>
            </a:r>
            <a:r>
              <a:rPr lang="en-US" altLang="zh-CN" sz="3200" dirty="0"/>
              <a:t>(“%c %p\n", 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[1], &amp;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[1]);</a:t>
            </a:r>
            <a:endParaRPr lang="pt-BR" altLang="zh-CN" sz="3200" dirty="0"/>
          </a:p>
        </p:txBody>
      </p:sp>
      <p:sp>
        <p:nvSpPr>
          <p:cNvPr id="18" name="矩形 17"/>
          <p:cNvSpPr/>
          <p:nvPr/>
        </p:nvSpPr>
        <p:spPr>
          <a:xfrm>
            <a:off x="381000" y="4953000"/>
            <a:ext cx="7315200" cy="127419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p_str</a:t>
            </a:r>
            <a:r>
              <a:rPr lang="en-US" altLang="zh-CN" sz="3200" dirty="0"/>
              <a:t> ++;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printf</a:t>
            </a:r>
            <a:r>
              <a:rPr lang="en-US" altLang="zh-CN" sz="3200" dirty="0"/>
              <a:t>(" %c %p \n",*</a:t>
            </a:r>
            <a:r>
              <a:rPr lang="en-US" altLang="zh-CN" sz="3200" dirty="0" err="1"/>
              <a:t>p_str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p_str</a:t>
            </a:r>
            <a:r>
              <a:rPr lang="en-US" altLang="zh-CN" sz="3200" dirty="0"/>
              <a:t>);</a:t>
            </a:r>
            <a:endParaRPr lang="zh-CN" altLang="en-US" sz="3200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000" y="2512800"/>
            <a:ext cx="2740400" cy="9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5738037"/>
            <a:ext cx="28194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343400"/>
            <a:ext cx="2743200" cy="97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5334000" y="1066800"/>
            <a:ext cx="3657600" cy="685800"/>
          </a:xfrm>
          <a:prstGeom prst="rect">
            <a:avLst/>
          </a:prstGeom>
          <a:solidFill>
            <a:srgbClr val="007A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 err="1">
                <a:solidFill>
                  <a:schemeClr val="bg1"/>
                </a:solidFill>
                <a:latin typeface="+mj-lt"/>
              </a:rPr>
              <a:t>sizeof</a:t>
            </a:r>
            <a:r>
              <a:rPr lang="en-US" altLang="zh-CN" sz="3200" kern="0" dirty="0">
                <a:solidFill>
                  <a:schemeClr val="bg1"/>
                </a:solidFill>
                <a:latin typeface="+mj-lt"/>
              </a:rPr>
              <a:t>(char) </a:t>
            </a:r>
            <a:r>
              <a:rPr lang="zh-CN" altLang="en-US" sz="3200" kern="0" dirty="0">
                <a:solidFill>
                  <a:schemeClr val="bg1"/>
                </a:solidFill>
                <a:latin typeface="+mj-lt"/>
              </a:rPr>
              <a:t>等于</a:t>
            </a:r>
            <a:r>
              <a:rPr lang="en-US" altLang="zh-CN" sz="3200" kern="0" dirty="0">
                <a:solidFill>
                  <a:schemeClr val="bg1"/>
                </a:solidFill>
                <a:latin typeface="+mj-lt"/>
              </a:rPr>
              <a:t>1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指针的使用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33400" y="12192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* x[10];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33400" y="26670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6699"/>
                </a:solidFill>
              </a:rPr>
              <a:t>t</a:t>
            </a:r>
            <a:r>
              <a:rPr lang="en-US" altLang="zh-CN" sz="3200" dirty="0" err="1">
                <a:solidFill>
                  <a:srgbClr val="006699"/>
                </a:solidFill>
                <a:ea typeface="黑体" pitchFamily="2" charset="-122"/>
              </a:rPr>
              <a:t>ypedef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* Pint; </a:t>
            </a:r>
            <a:r>
              <a:rPr lang="en-US" altLang="zh-CN" sz="3200" dirty="0">
                <a:solidFill>
                  <a:srgbClr val="0A8C3F"/>
                </a:solidFill>
                <a:ea typeface="黑体" pitchFamily="2" charset="-122"/>
              </a:rPr>
              <a:t>//Pint: </a:t>
            </a:r>
            <a:r>
              <a:rPr lang="zh-CN" altLang="en-US" sz="3200" dirty="0">
                <a:solidFill>
                  <a:srgbClr val="0A8C3F"/>
                </a:solidFill>
                <a:ea typeface="黑体" pitchFamily="2" charset="-122"/>
              </a:rPr>
              <a:t>指针类型</a:t>
            </a:r>
            <a:endParaRPr lang="en-US" altLang="zh-CN" sz="3200" dirty="0">
              <a:solidFill>
                <a:srgbClr val="0A8C3F"/>
              </a:solidFill>
              <a:ea typeface="黑体" pitchFamily="2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3400" y="41910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6699"/>
                </a:solidFill>
              </a:rPr>
              <a:t>t</a:t>
            </a:r>
            <a:r>
              <a:rPr lang="en-US" altLang="zh-CN" sz="3200" dirty="0" err="1">
                <a:solidFill>
                  <a:srgbClr val="006699"/>
                </a:solidFill>
                <a:ea typeface="黑体" pitchFamily="2" charset="-122"/>
              </a:rPr>
              <a:t>ypedef</a:t>
            </a:r>
            <a:r>
              <a:rPr lang="en-US" altLang="zh-CN" sz="3200" dirty="0">
                <a:ea typeface="黑体" pitchFamily="2" charset="-122"/>
              </a:rPr>
              <a:t> Pint * </a:t>
            </a:r>
            <a:r>
              <a:rPr lang="en-US" altLang="zh-CN" sz="3200" dirty="0" err="1">
                <a:ea typeface="黑体" pitchFamily="2" charset="-122"/>
              </a:rPr>
              <a:t>PPint</a:t>
            </a:r>
            <a:r>
              <a:rPr lang="en-US" altLang="zh-CN" sz="3200" dirty="0">
                <a:ea typeface="黑体" pitchFamily="2" charset="-122"/>
              </a:rPr>
              <a:t>; </a:t>
            </a:r>
            <a:r>
              <a:rPr lang="en-US" altLang="zh-CN" sz="3200" dirty="0">
                <a:solidFill>
                  <a:srgbClr val="0A8C3F"/>
                </a:solidFill>
                <a:ea typeface="黑体" pitchFamily="2" charset="-122"/>
              </a:rPr>
              <a:t>//</a:t>
            </a:r>
            <a:r>
              <a:rPr lang="en-US" altLang="zh-CN" sz="3200" dirty="0" err="1">
                <a:solidFill>
                  <a:srgbClr val="0A8C3F"/>
                </a:solidFill>
                <a:ea typeface="黑体" pitchFamily="2" charset="-122"/>
              </a:rPr>
              <a:t>PPint</a:t>
            </a:r>
            <a:r>
              <a:rPr lang="en-US" altLang="zh-CN" sz="3200" dirty="0">
                <a:solidFill>
                  <a:srgbClr val="0A8C3F"/>
                </a:solidFill>
                <a:ea typeface="黑体" pitchFamily="2" charset="-122"/>
              </a:rPr>
              <a:t>: </a:t>
            </a:r>
            <a:r>
              <a:rPr lang="zh-CN" altLang="en-US" sz="3200" dirty="0">
                <a:solidFill>
                  <a:srgbClr val="0A8C3F"/>
                </a:solidFill>
                <a:ea typeface="黑体" pitchFamily="2" charset="-122"/>
              </a:rPr>
              <a:t>二级指针类型</a:t>
            </a:r>
            <a:endParaRPr lang="en-US" altLang="zh-CN" sz="3200" dirty="0">
              <a:solidFill>
                <a:srgbClr val="0A8C3F"/>
              </a:solidFill>
              <a:ea typeface="黑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3400" y="33528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/>
              <a:t>Pint p;  </a:t>
            </a:r>
            <a:r>
              <a:rPr lang="en-US" altLang="zh-CN" sz="3200" dirty="0">
                <a:solidFill>
                  <a:srgbClr val="0A8C3F"/>
                </a:solidFill>
              </a:rPr>
              <a:t>//</a:t>
            </a:r>
            <a:r>
              <a:rPr lang="zh-CN" altLang="en-US" sz="3200" dirty="0">
                <a:solidFill>
                  <a:srgbClr val="0A8C3F"/>
                </a:solidFill>
              </a:rPr>
              <a:t>与</a:t>
            </a:r>
            <a:r>
              <a:rPr lang="en-US" altLang="zh-CN" sz="3200" dirty="0" err="1">
                <a:solidFill>
                  <a:srgbClr val="0A8C3F"/>
                </a:solidFill>
              </a:rPr>
              <a:t>int</a:t>
            </a:r>
            <a:r>
              <a:rPr lang="en-US" altLang="zh-CN" sz="3200" dirty="0">
                <a:solidFill>
                  <a:srgbClr val="0A8C3F"/>
                </a:solidFill>
              </a:rPr>
              <a:t> * p </a:t>
            </a:r>
            <a:r>
              <a:rPr lang="zh-CN" altLang="en-US" sz="3200" dirty="0">
                <a:solidFill>
                  <a:srgbClr val="0A8C3F"/>
                </a:solidFill>
              </a:rPr>
              <a:t>等价</a:t>
            </a:r>
            <a:endParaRPr lang="en-US" altLang="zh-CN" sz="3200" dirty="0">
              <a:solidFill>
                <a:srgbClr val="0A8C3F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3400" y="48768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err="1"/>
              <a:t>PPint</a:t>
            </a:r>
            <a:r>
              <a:rPr lang="en-US" altLang="zh-CN" sz="3200" dirty="0"/>
              <a:t> q;  </a:t>
            </a:r>
            <a:r>
              <a:rPr lang="en-US" altLang="zh-CN" sz="3200" dirty="0">
                <a:solidFill>
                  <a:srgbClr val="0A8C3F"/>
                </a:solidFill>
              </a:rPr>
              <a:t>//</a:t>
            </a:r>
            <a:r>
              <a:rPr lang="zh-CN" altLang="en-US" sz="3200" dirty="0">
                <a:solidFill>
                  <a:srgbClr val="0A8C3F"/>
                </a:solidFill>
              </a:rPr>
              <a:t>与</a:t>
            </a:r>
            <a:r>
              <a:rPr lang="en-US" altLang="zh-CN" sz="3200" dirty="0" err="1">
                <a:solidFill>
                  <a:srgbClr val="0A8C3F"/>
                </a:solidFill>
              </a:rPr>
              <a:t>int</a:t>
            </a:r>
            <a:r>
              <a:rPr lang="en-US" altLang="zh-CN" sz="3200" dirty="0">
                <a:solidFill>
                  <a:srgbClr val="0A8C3F"/>
                </a:solidFill>
              </a:rPr>
              <a:t> ** q </a:t>
            </a:r>
            <a:r>
              <a:rPr lang="zh-CN" altLang="en-US" sz="3200" dirty="0">
                <a:solidFill>
                  <a:srgbClr val="0A8C3F"/>
                </a:solidFill>
              </a:rPr>
              <a:t>等价</a:t>
            </a:r>
            <a:endParaRPr lang="en-US" altLang="zh-CN" sz="3200" dirty="0">
              <a:solidFill>
                <a:srgbClr val="0A8C3F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33400" y="18288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A8C3F"/>
                </a:solidFill>
                <a:ea typeface="黑体" pitchFamily="2" charset="-122"/>
              </a:rPr>
              <a:t>//</a:t>
            </a:r>
            <a:r>
              <a:rPr lang="zh-CN" altLang="en-US" sz="3200" dirty="0">
                <a:solidFill>
                  <a:srgbClr val="0A8C3F"/>
                </a:solidFill>
                <a:ea typeface="黑体" pitchFamily="2" charset="-122"/>
              </a:rPr>
              <a:t>数组</a:t>
            </a:r>
            <a:r>
              <a:rPr lang="en-US" altLang="zh-CN" sz="3200" dirty="0">
                <a:solidFill>
                  <a:srgbClr val="0A8C3F"/>
                </a:solidFill>
                <a:ea typeface="黑体" pitchFamily="2" charset="-122"/>
              </a:rPr>
              <a:t>x: 10</a:t>
            </a:r>
            <a:r>
              <a:rPr lang="zh-CN" altLang="en-US" sz="3200" dirty="0">
                <a:solidFill>
                  <a:srgbClr val="0A8C3F"/>
                </a:solidFill>
                <a:ea typeface="黑体" pitchFamily="2" charset="-122"/>
              </a:rPr>
              <a:t>个指向整型数据的指针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8" grpId="0" animBg="1"/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指针的使用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34000" y="1114961"/>
            <a:ext cx="3276600" cy="2438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x,*p,**q;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x=10;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p=&amp;x;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q=&amp;p;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" y="962561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单级间址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81000" y="2943761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altLang="zh-CN" sz="3200" dirty="0">
                <a:latin typeface="+mj-lt"/>
              </a:rPr>
              <a:t>2. </a:t>
            </a:r>
            <a:r>
              <a:rPr lang="zh-CN" altLang="en-US" sz="3200" dirty="0">
                <a:latin typeface="+mj-lt"/>
              </a:rPr>
              <a:t>多级间址 </a:t>
            </a:r>
            <a:endParaRPr lang="en-US" altLang="zh-CN" sz="320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8200" y="2029361"/>
            <a:ext cx="12954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地址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581400" y="2029361"/>
            <a:ext cx="1295400" cy="647421"/>
          </a:xfrm>
          <a:prstGeom prst="rect">
            <a:avLst/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57200" y="1419761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>
                <a:solidFill>
                  <a:srgbClr val="0A8C3F"/>
                </a:solidFill>
                <a:latin typeface="+mj-lt"/>
              </a:rPr>
              <a:t>指针变量</a:t>
            </a:r>
            <a:r>
              <a:rPr lang="en-US" altLang="zh-CN" sz="3200" dirty="0">
                <a:solidFill>
                  <a:srgbClr val="0A8C3F"/>
                </a:solidFill>
                <a:latin typeface="+mj-lt"/>
              </a:rPr>
              <a:t>p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581400" y="1419761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>
                <a:solidFill>
                  <a:srgbClr val="0A8C3F"/>
                </a:solidFill>
                <a:latin typeface="+mj-lt"/>
              </a:rPr>
              <a:t>变量</a:t>
            </a:r>
          </a:p>
        </p:txBody>
      </p:sp>
      <p:cxnSp>
        <p:nvCxnSpPr>
          <p:cNvPr id="33" name="直接箭头连接符 32"/>
          <p:cNvCxnSpPr>
            <a:stCxn id="28" idx="3"/>
            <a:endCxn id="29" idx="1"/>
          </p:cNvCxnSpPr>
          <p:nvPr/>
        </p:nvCxnSpPr>
        <p:spPr bwMode="auto">
          <a:xfrm>
            <a:off x="2133600" y="2350892"/>
            <a:ext cx="1447800" cy="218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838200" y="4048940"/>
            <a:ext cx="12954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地址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457200" y="343934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>
                <a:solidFill>
                  <a:srgbClr val="0A8C3F"/>
                </a:solidFill>
                <a:latin typeface="+mj-lt"/>
              </a:rPr>
              <a:t>指针变量</a:t>
            </a:r>
            <a:r>
              <a:rPr lang="en-US" altLang="zh-CN" sz="3200" dirty="0">
                <a:solidFill>
                  <a:srgbClr val="0A8C3F"/>
                </a:solidFill>
                <a:latin typeface="+mj-lt"/>
              </a:rPr>
              <a:t>q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3429000" y="343934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>
                <a:solidFill>
                  <a:srgbClr val="0A8C3F"/>
                </a:solidFill>
                <a:latin typeface="+mj-lt"/>
              </a:rPr>
              <a:t>指针变量</a:t>
            </a:r>
            <a:r>
              <a:rPr lang="en-US" altLang="zh-CN" sz="3200" dirty="0">
                <a:solidFill>
                  <a:srgbClr val="0A8C3F"/>
                </a:solidFill>
                <a:latin typeface="+mj-lt"/>
              </a:rPr>
              <a:t>p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cxnSp>
        <p:nvCxnSpPr>
          <p:cNvPr id="38" name="直接箭头连接符 37"/>
          <p:cNvCxnSpPr>
            <a:stCxn id="34" idx="3"/>
            <a:endCxn id="21" idx="1"/>
          </p:cNvCxnSpPr>
          <p:nvPr/>
        </p:nvCxnSpPr>
        <p:spPr bwMode="auto">
          <a:xfrm>
            <a:off x="2133600" y="4370471"/>
            <a:ext cx="1676400" cy="436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6629400" y="3439340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>
                <a:solidFill>
                  <a:srgbClr val="0A8C3F"/>
                </a:solidFill>
                <a:latin typeface="+mj-lt"/>
              </a:rPr>
              <a:t>变量</a:t>
            </a:r>
          </a:p>
        </p:txBody>
      </p:sp>
      <p:cxnSp>
        <p:nvCxnSpPr>
          <p:cNvPr id="42" name="直接箭头连接符 41"/>
          <p:cNvCxnSpPr>
            <a:stCxn id="21" idx="3"/>
            <a:endCxn id="44" idx="1"/>
          </p:cNvCxnSpPr>
          <p:nvPr/>
        </p:nvCxnSpPr>
        <p:spPr bwMode="auto">
          <a:xfrm flipV="1">
            <a:off x="5105400" y="4372651"/>
            <a:ext cx="1828800" cy="218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6934200" y="4048940"/>
            <a:ext cx="1295400" cy="647421"/>
          </a:xfrm>
          <a:prstGeom prst="rect">
            <a:avLst/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57200" y="4924961"/>
            <a:ext cx="73152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4D74"/>
                </a:solidFill>
                <a:latin typeface="+mj-lt"/>
              </a:rPr>
              <a:t> 地址</a:t>
            </a:r>
            <a:r>
              <a:rPr lang="en-US" altLang="zh-CN" sz="3200" dirty="0">
                <a:solidFill>
                  <a:srgbClr val="004D74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004D74"/>
                </a:solidFill>
                <a:latin typeface="+mj-lt"/>
              </a:rPr>
              <a:t>指针变量的值</a:t>
            </a:r>
            <a:r>
              <a:rPr lang="en-US" altLang="zh-CN" sz="3200" dirty="0">
                <a:solidFill>
                  <a:srgbClr val="004D74"/>
                </a:solidFill>
                <a:latin typeface="+mj-lt"/>
              </a:rPr>
              <a:t>)</a:t>
            </a:r>
            <a:r>
              <a:rPr lang="zh-CN" altLang="en-US" sz="3200" dirty="0">
                <a:solidFill>
                  <a:srgbClr val="004D74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指针的指向；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4D74"/>
                </a:solidFill>
                <a:latin typeface="+mj-lt"/>
              </a:rPr>
              <a:t> 值：</a:t>
            </a:r>
            <a:r>
              <a:rPr lang="zh-CN" altLang="en-US" sz="3200" dirty="0">
                <a:latin typeface="+mj-lt"/>
              </a:rPr>
              <a:t>指针指向的内容；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3810000" y="4053300"/>
            <a:ext cx="12954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地址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 animBg="1"/>
      <p:bldP spid="36" grpId="0"/>
      <p:bldP spid="37" grpId="0"/>
      <p:bldP spid="41" grpId="0"/>
      <p:bldP spid="44" grpId="0" animBg="1"/>
      <p:bldP spid="22" grpId="0" animBg="1"/>
      <p:bldP spid="2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函数调用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0"/>
          <p:cNvSpPr txBox="1">
            <a:spLocks noChangeArrowheads="1"/>
          </p:cNvSpPr>
          <p:nvPr/>
        </p:nvSpPr>
        <p:spPr bwMode="auto">
          <a:xfrm>
            <a:off x="457200" y="1371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>
                <a:latin typeface="+mj-lt"/>
              </a:rPr>
              <a:t> 传值调用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形参、实参都是变量</a:t>
            </a:r>
            <a:r>
              <a:rPr lang="en-US" altLang="zh-CN" sz="3200" kern="0" dirty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457200" y="2286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 传址调用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形参是指针，实参是地址值</a:t>
            </a:r>
            <a:r>
              <a:rPr lang="en-US" altLang="zh-CN" sz="3200" kern="0" dirty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0"/>
          <p:cNvSpPr txBox="1">
            <a:spLocks noChangeArrowheads="1"/>
          </p:cNvSpPr>
          <p:nvPr/>
        </p:nvSpPr>
        <p:spPr bwMode="auto">
          <a:xfrm>
            <a:off x="457200" y="3276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 引用调用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形参是引用，实参是变量</a:t>
            </a:r>
            <a:r>
              <a:rPr lang="en-US" altLang="zh-CN" sz="3200" kern="0" dirty="0">
                <a:latin typeface="+mj-lt"/>
              </a:rPr>
              <a:t>, </a:t>
            </a:r>
            <a:r>
              <a:rPr lang="en-US" altLang="zh-CN" sz="3200" kern="0" dirty="0" err="1">
                <a:latin typeface="+mj-lt"/>
              </a:rPr>
              <a:t>c++</a:t>
            </a:r>
            <a:r>
              <a:rPr lang="en-US" altLang="zh-CN" sz="3200" kern="0" dirty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传值调用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1146546"/>
            <a:ext cx="8763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ea typeface="黑体" pitchFamily="2" charset="-122"/>
              </a:rPr>
              <a:t> </a:t>
            </a:r>
            <a:r>
              <a:rPr lang="zh-CN" altLang="en-US" sz="3200" dirty="0"/>
              <a:t>复制</a:t>
            </a:r>
            <a:r>
              <a:rPr lang="zh-CN" altLang="en-US" sz="3200" dirty="0">
                <a:ea typeface="黑体" pitchFamily="2" charset="-122"/>
              </a:rPr>
              <a:t>实参</a:t>
            </a:r>
            <a:r>
              <a:rPr lang="zh-CN" altLang="en-US" sz="3200" dirty="0"/>
              <a:t>的</a:t>
            </a:r>
            <a:r>
              <a:rPr lang="zh-CN" altLang="en-US" sz="3200" dirty="0">
                <a:ea typeface="黑体" pitchFamily="2" charset="-122"/>
              </a:rPr>
              <a:t>值到子程序的形参中</a:t>
            </a:r>
            <a:endParaRPr lang="en-US" altLang="zh-CN" sz="3200" dirty="0">
              <a:ea typeface="黑体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  </a:t>
            </a:r>
            <a:r>
              <a:rPr lang="zh-CN" altLang="en-US" sz="3200" dirty="0">
                <a:ea typeface="黑体" pitchFamily="2" charset="-122"/>
              </a:rPr>
              <a:t>子程序</a:t>
            </a:r>
            <a:r>
              <a:rPr lang="zh-CN" altLang="en-US" sz="3200" dirty="0">
                <a:solidFill>
                  <a:srgbClr val="CC0000"/>
                </a:solidFill>
                <a:ea typeface="黑体" pitchFamily="2" charset="-122"/>
              </a:rPr>
              <a:t>不影响实参的值</a:t>
            </a:r>
            <a:endParaRPr lang="en-US" altLang="zh-CN" sz="3200" dirty="0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572000" y="2514600"/>
            <a:ext cx="4572000" cy="2895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x=2,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y=4;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en-US" altLang="zh-CN" sz="3200" kern="0" dirty="0">
                <a:solidFill>
                  <a:srgbClr val="004274"/>
                </a:solidFill>
                <a:latin typeface="+mn-lt"/>
                <a:ea typeface="+mn-ea"/>
              </a:rPr>
              <a:t>swap(x, y);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(“%d, %d”, x, </a:t>
            </a:r>
            <a:r>
              <a:rPr lang="en-US" altLang="zh-CN" sz="3200" kern="0" dirty="0">
                <a:latin typeface="+mn-lt"/>
                <a:ea typeface="+mn-ea"/>
              </a:rPr>
              <a:t>y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457200" y="2514600"/>
            <a:ext cx="4038600" cy="3124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temp=a;</a:t>
            </a:r>
            <a:endParaRPr kumimoji="0" lang="en-US" altLang="zh-CN" sz="3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a=b;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b=temp;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交换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b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的值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00"/>
              </a:solidFill>
              <a:effectLst/>
              <a:uLnTx/>
              <a:uFillTx/>
              <a:latin typeface="+mj-lt"/>
              <a:ea typeface="黑体" pitchFamily="49" charset="-122"/>
            </a:endParaRPr>
          </a:p>
        </p:txBody>
      </p:sp>
      <p:sp>
        <p:nvSpPr>
          <p:cNvPr id="15" name="Rectangle 30"/>
          <p:cNvSpPr txBox="1">
            <a:spLocks noChangeArrowheads="1"/>
          </p:cNvSpPr>
          <p:nvPr/>
        </p:nvSpPr>
        <p:spPr bwMode="auto">
          <a:xfrm>
            <a:off x="4876800" y="5257800"/>
            <a:ext cx="3657600" cy="685800"/>
          </a:xfrm>
          <a:prstGeom prst="rect">
            <a:avLst/>
          </a:prstGeom>
          <a:solidFill>
            <a:srgbClr val="08763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输出结果：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2,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4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传址调用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1066800"/>
            <a:ext cx="87630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ea typeface="黑体" pitchFamily="2" charset="-122"/>
              </a:rPr>
              <a:t> </a:t>
            </a:r>
            <a:r>
              <a:rPr lang="zh-CN" altLang="en-US" sz="3200" dirty="0"/>
              <a:t>把</a:t>
            </a:r>
            <a:r>
              <a:rPr lang="zh-CN" altLang="en-US" sz="3200" dirty="0">
                <a:ea typeface="黑体" pitchFamily="2" charset="-122"/>
              </a:rPr>
              <a:t>实参的地址复制到子程序的形参中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724400" y="2286000"/>
            <a:ext cx="4572000" cy="396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x=2,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y=4;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004274"/>
                </a:solidFill>
              </a:rPr>
              <a:t>  swap(&amp;x, &amp;y);</a:t>
            </a:r>
            <a:endParaRPr kumimoji="0" lang="en-US" altLang="zh-CN" sz="3200" b="0" i="0" u="none" strike="noStrike" kern="0" cap="none" spc="0" normalizeH="0" noProof="0" dirty="0">
              <a:ln>
                <a:noFill/>
              </a:ln>
              <a:solidFill>
                <a:srgbClr val="004274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</a:t>
            </a:r>
            <a:r>
              <a:rPr lang="en-US" altLang="zh-CN" sz="3200" kern="0" dirty="0">
                <a:solidFill>
                  <a:srgbClr val="008200"/>
                </a:solidFill>
                <a:latin typeface="+mj-lt"/>
              </a:rPr>
              <a:t>// </a:t>
            </a:r>
            <a:r>
              <a:rPr lang="en-US" altLang="zh-CN" sz="3200" kern="0" dirty="0" err="1">
                <a:solidFill>
                  <a:srgbClr val="008200"/>
                </a:solidFill>
                <a:latin typeface="+mj-lt"/>
              </a:rPr>
              <a:t>int</a:t>
            </a:r>
            <a:r>
              <a:rPr lang="en-US" altLang="zh-CN" sz="3200" kern="0" dirty="0">
                <a:solidFill>
                  <a:srgbClr val="008200"/>
                </a:solidFill>
                <a:latin typeface="+mj-lt"/>
              </a:rPr>
              <a:t> *p=&amp;x, *q=&amp;y;  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8200"/>
                </a:solidFill>
                <a:latin typeface="+mj-lt"/>
              </a:rPr>
              <a:t>  //</a:t>
            </a:r>
            <a:r>
              <a:rPr lang="zh-CN" altLang="en-US" sz="3200" kern="0" dirty="0">
                <a:solidFill>
                  <a:srgbClr val="008200"/>
                </a:solidFill>
                <a:latin typeface="+mj-lt"/>
              </a:rPr>
              <a:t> </a:t>
            </a:r>
            <a:r>
              <a:rPr lang="en-US" altLang="zh-CN" sz="3200" kern="0" dirty="0">
                <a:solidFill>
                  <a:srgbClr val="008200"/>
                </a:solidFill>
                <a:latin typeface="+mj-lt"/>
              </a:rPr>
              <a:t>swap(p, q);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(“%d, %d”, x, </a:t>
            </a:r>
            <a:r>
              <a:rPr lang="en-US" altLang="zh-CN" sz="3200" kern="0" dirty="0">
                <a:latin typeface="+mj-lt"/>
              </a:rPr>
              <a:t>y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304800" y="2286000"/>
            <a:ext cx="4419600" cy="3505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temp=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a;</a:t>
            </a:r>
            <a:endParaRPr kumimoji="0" lang="en-US" altLang="zh-CN" sz="3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zh-CN" altLang="en-US" sz="3200" kern="0" dirty="0">
                <a:latin typeface="+mn-lt"/>
                <a:ea typeface="+mn-ea"/>
              </a:rPr>
              <a:t>*</a:t>
            </a:r>
            <a:r>
              <a:rPr lang="en-US" altLang="zh-CN" sz="3200" kern="0" dirty="0">
                <a:latin typeface="+mn-lt"/>
                <a:ea typeface="+mn-ea"/>
              </a:rPr>
              <a:t>a =</a:t>
            </a:r>
            <a:r>
              <a:rPr lang="zh-CN" altLang="en-US" sz="3200" kern="0" dirty="0">
                <a:latin typeface="+mn-lt"/>
                <a:ea typeface="+mn-ea"/>
              </a:rPr>
              <a:t>*</a:t>
            </a:r>
            <a:r>
              <a:rPr lang="en-US" altLang="zh-CN" sz="3200" kern="0" dirty="0">
                <a:latin typeface="+mn-lt"/>
                <a:ea typeface="+mn-ea"/>
              </a:rPr>
              <a:t>b;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zh-CN" altLang="en-US" sz="3200" kern="0" dirty="0">
                <a:latin typeface="+mn-lt"/>
                <a:ea typeface="+mn-ea"/>
              </a:rPr>
              <a:t>*</a:t>
            </a:r>
            <a:r>
              <a:rPr lang="en-US" altLang="zh-CN" sz="3200" kern="0" dirty="0">
                <a:latin typeface="+mn-lt"/>
                <a:ea typeface="+mn-ea"/>
              </a:rPr>
              <a:t>b =temp;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lang="en-US" altLang="zh-CN" sz="3200" kern="0" dirty="0">
                <a:solidFill>
                  <a:srgbClr val="0B6523"/>
                </a:solidFill>
                <a:ea typeface="黑体" pitchFamily="49" charset="-122"/>
              </a:rPr>
              <a:t>//</a:t>
            </a:r>
            <a:r>
              <a:rPr lang="zh-CN" altLang="en-US" sz="3200" kern="0" dirty="0">
                <a:solidFill>
                  <a:srgbClr val="0B6523"/>
                </a:solidFill>
                <a:ea typeface="黑体" pitchFamily="49" charset="-122"/>
              </a:rPr>
              <a:t>交换指针</a:t>
            </a:r>
            <a:r>
              <a:rPr lang="en-US" altLang="zh-CN" sz="3200" kern="0" dirty="0">
                <a:solidFill>
                  <a:srgbClr val="0B6523"/>
                </a:solidFill>
                <a:ea typeface="黑体" pitchFamily="49" charset="-122"/>
              </a:rPr>
              <a:t>a</a:t>
            </a:r>
            <a:r>
              <a:rPr lang="zh-CN" altLang="en-US" sz="3200" kern="0" dirty="0">
                <a:solidFill>
                  <a:srgbClr val="0B6523"/>
                </a:solidFill>
                <a:ea typeface="黑体" pitchFamily="49" charset="-122"/>
              </a:rPr>
              <a:t>和</a:t>
            </a:r>
            <a:r>
              <a:rPr lang="en-US" altLang="zh-CN" sz="3200" kern="0" dirty="0">
                <a:solidFill>
                  <a:srgbClr val="0B6523"/>
                </a:solidFill>
                <a:ea typeface="黑体" pitchFamily="49" charset="-122"/>
              </a:rPr>
              <a:t>b</a:t>
            </a:r>
            <a:r>
              <a:rPr lang="zh-CN" altLang="en-US" sz="3200" kern="0" dirty="0">
                <a:solidFill>
                  <a:srgbClr val="0B6523"/>
                </a:solidFill>
                <a:ea typeface="黑体" pitchFamily="49" charset="-122"/>
              </a:rPr>
              <a:t>指向内容的值</a:t>
            </a:r>
            <a:endParaRPr lang="en-US" altLang="zh-CN" sz="3200" kern="0" dirty="0">
              <a:solidFill>
                <a:srgbClr val="0B6523"/>
              </a:solidFill>
              <a:ea typeface="黑体" pitchFamily="49" charset="-122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30"/>
          <p:cNvSpPr txBox="1">
            <a:spLocks noChangeArrowheads="1"/>
          </p:cNvSpPr>
          <p:nvPr/>
        </p:nvSpPr>
        <p:spPr bwMode="auto">
          <a:xfrm>
            <a:off x="5029200" y="5562600"/>
            <a:ext cx="3657600" cy="685800"/>
          </a:xfrm>
          <a:prstGeom prst="rect">
            <a:avLst/>
          </a:prstGeom>
          <a:solidFill>
            <a:srgbClr val="08763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输出结果：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4,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2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4800" y="1600200"/>
            <a:ext cx="87630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C00000"/>
                </a:solidFill>
                <a:sym typeface="Wingdings" pitchFamily="2" charset="2"/>
              </a:rPr>
              <a:t>  </a:t>
            </a:r>
            <a:r>
              <a:rPr lang="zh-CN" altLang="en-US" sz="3200" dirty="0">
                <a:solidFill>
                  <a:srgbClr val="C00000"/>
                </a:solidFill>
              </a:rPr>
              <a:t> 通过地址，可以改变实参的值</a:t>
            </a:r>
            <a:endParaRPr lang="en-US" altLang="zh-CN" sz="3200" dirty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传址调用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 bwMode="auto">
          <a:xfrm>
            <a:off x="381000" y="1295400"/>
            <a:ext cx="82296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>
                <a:latin typeface="+mj-lt"/>
              </a:rPr>
              <a:t>要改变指针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指向内容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变量</a:t>
            </a:r>
            <a:r>
              <a:rPr lang="en-US" altLang="zh-CN" sz="3200" kern="0" dirty="0">
                <a:latin typeface="+mj-lt"/>
              </a:rPr>
              <a:t>a)</a:t>
            </a:r>
            <a:r>
              <a:rPr lang="zh-CN" altLang="en-US" sz="3200" kern="0" dirty="0">
                <a:latin typeface="+mj-lt"/>
              </a:rPr>
              <a:t>的值</a:t>
            </a:r>
            <a:endParaRPr lang="en-US" altLang="zh-CN" sz="3200" kern="0" dirty="0">
              <a:latin typeface="+mj-lt"/>
            </a:endParaRP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 bwMode="auto">
          <a:xfrm>
            <a:off x="381000" y="3124200"/>
            <a:ext cx="82296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2. </a:t>
            </a:r>
            <a:r>
              <a:rPr lang="zh-CN" altLang="en-US" sz="3200" kern="0" dirty="0">
                <a:latin typeface="+mj-lt"/>
              </a:rPr>
              <a:t>要改变指针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的指向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指针变量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的值</a:t>
            </a:r>
            <a:r>
              <a:rPr lang="en-US" altLang="zh-CN" sz="3200" kern="0" dirty="0">
                <a:latin typeface="+mj-lt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381000" y="2057400"/>
            <a:ext cx="82296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8200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>
                <a:solidFill>
                  <a:srgbClr val="008200"/>
                </a:solidFill>
                <a:latin typeface="+mj-lt"/>
                <a:sym typeface="Wingdings" pitchFamily="2" charset="2"/>
              </a:rPr>
              <a:t>传递指针</a:t>
            </a:r>
            <a:r>
              <a:rPr lang="en-US" altLang="zh-CN" sz="3200" kern="0" dirty="0">
                <a:solidFill>
                  <a:srgbClr val="008200"/>
                </a:solidFill>
                <a:latin typeface="+mj-lt"/>
                <a:sym typeface="Wingdings" pitchFamily="2" charset="2"/>
              </a:rPr>
              <a:t>p </a:t>
            </a:r>
            <a:r>
              <a:rPr lang="en-US" altLang="zh-CN" sz="3200" kern="0" dirty="0">
                <a:solidFill>
                  <a:srgbClr val="008200"/>
                </a:solidFill>
                <a:sym typeface="Wingdings" pitchFamily="2" charset="2"/>
              </a:rPr>
              <a:t>(</a:t>
            </a:r>
            <a:r>
              <a:rPr lang="zh-CN" altLang="en-US" sz="3200" kern="0" dirty="0">
                <a:solidFill>
                  <a:srgbClr val="008200"/>
                </a:solidFill>
                <a:sym typeface="Wingdings" pitchFamily="2" charset="2"/>
              </a:rPr>
              <a:t>变量</a:t>
            </a:r>
            <a:r>
              <a:rPr lang="en-US" altLang="zh-CN" sz="3200" kern="0" dirty="0">
                <a:solidFill>
                  <a:srgbClr val="008200"/>
                </a:solidFill>
                <a:sym typeface="Wingdings" pitchFamily="2" charset="2"/>
              </a:rPr>
              <a:t>a</a:t>
            </a:r>
            <a:r>
              <a:rPr lang="zh-CN" altLang="en-US" sz="3200" kern="0" dirty="0">
                <a:solidFill>
                  <a:srgbClr val="008200"/>
                </a:solidFill>
                <a:sym typeface="Wingdings" pitchFamily="2" charset="2"/>
              </a:rPr>
              <a:t>的地址</a:t>
            </a:r>
            <a:r>
              <a:rPr lang="en-US" altLang="zh-CN" sz="3200" kern="0" dirty="0">
                <a:solidFill>
                  <a:srgbClr val="008200"/>
                </a:solidFill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82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 bwMode="auto">
          <a:xfrm>
            <a:off x="381000" y="3886200"/>
            <a:ext cx="82296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4274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>
                <a:solidFill>
                  <a:srgbClr val="004274"/>
                </a:solidFill>
                <a:latin typeface="+mj-lt"/>
                <a:sym typeface="Wingdings" pitchFamily="2" charset="2"/>
              </a:rPr>
              <a:t>传递指向</a:t>
            </a:r>
            <a:r>
              <a:rPr lang="en-US" altLang="zh-CN" sz="3200" kern="0" dirty="0">
                <a:solidFill>
                  <a:srgbClr val="004274"/>
                </a:solidFill>
                <a:latin typeface="+mj-lt"/>
                <a:sym typeface="Wingdings" pitchFamily="2" charset="2"/>
              </a:rPr>
              <a:t>p</a:t>
            </a:r>
            <a:r>
              <a:rPr lang="zh-CN" altLang="en-US" sz="3200" kern="0" dirty="0">
                <a:solidFill>
                  <a:srgbClr val="004274"/>
                </a:solidFill>
                <a:latin typeface="+mj-lt"/>
                <a:sym typeface="Wingdings" pitchFamily="2" charset="2"/>
              </a:rPr>
              <a:t>的指针</a:t>
            </a:r>
            <a:r>
              <a:rPr lang="en-US" altLang="zh-CN" sz="3200" kern="0" dirty="0">
                <a:solidFill>
                  <a:srgbClr val="004274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kern="0" dirty="0">
                <a:solidFill>
                  <a:srgbClr val="004274"/>
                </a:solidFill>
                <a:latin typeface="+mj-lt"/>
                <a:sym typeface="Wingdings" pitchFamily="2" charset="2"/>
              </a:rPr>
              <a:t>二级指针</a:t>
            </a:r>
            <a:r>
              <a:rPr lang="en-US" altLang="zh-CN" sz="3200" kern="0" dirty="0">
                <a:solidFill>
                  <a:srgbClr val="004274"/>
                </a:solidFill>
                <a:latin typeface="+mj-lt"/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4274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13723</TotalTime>
  <Words>7204</Words>
  <Application>Microsoft Office PowerPoint</Application>
  <PresentationFormat>全屏显示(4:3)</PresentationFormat>
  <Paragraphs>1214</Paragraphs>
  <Slides>108</Slides>
  <Notes>106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7" baseType="lpstr">
      <vt:lpstr>Arial Unicode MS</vt:lpstr>
      <vt:lpstr>黑体</vt:lpstr>
      <vt:lpstr>宋体</vt:lpstr>
      <vt:lpstr>Arial</vt:lpstr>
      <vt:lpstr>Calibri</vt:lpstr>
      <vt:lpstr>Times New Roman</vt:lpstr>
      <vt:lpstr>Wingdings</vt:lpstr>
      <vt:lpstr>默认设计模板</vt:lpstr>
      <vt:lpstr>Equation</vt:lpstr>
      <vt:lpstr>PowerPoint 演示文稿</vt:lpstr>
      <vt:lpstr>课程的重要性</vt:lpstr>
      <vt:lpstr>课程的重要性</vt:lpstr>
      <vt:lpstr>课程的重要性</vt:lpstr>
      <vt:lpstr>课程的重要性</vt:lpstr>
      <vt:lpstr>学习本课程所需的基础</vt:lpstr>
      <vt:lpstr>课程学习</vt:lpstr>
      <vt:lpstr>课程学习与教学</vt:lpstr>
      <vt:lpstr>课程成绩评定</vt:lpstr>
      <vt:lpstr>课程实践</vt:lpstr>
      <vt:lpstr>参考书目</vt:lpstr>
      <vt:lpstr>参考书目</vt:lpstr>
      <vt:lpstr>参考书目</vt:lpstr>
      <vt:lpstr>PowerPoint 演示文稿</vt:lpstr>
      <vt:lpstr>PowerPoint 演示文稿</vt:lpstr>
      <vt:lpstr>PowerPoint 演示文稿</vt:lpstr>
      <vt:lpstr>课程学习目的</vt:lpstr>
      <vt:lpstr>绪论</vt:lpstr>
      <vt:lpstr>1.1 从问题到程序</vt:lpstr>
      <vt:lpstr>1.1.1 分析与抽象</vt:lpstr>
      <vt:lpstr>1.1.1 分析与抽象</vt:lpstr>
      <vt:lpstr>1.1.1 分析与抽象</vt:lpstr>
      <vt:lpstr>1.1.2 程序设计</vt:lpstr>
      <vt:lpstr>1.1.2 程序设计</vt:lpstr>
      <vt:lpstr>1.1.2 程序设计</vt:lpstr>
      <vt:lpstr>1.1.2 程序设计</vt:lpstr>
      <vt:lpstr>1.1.2 程序设计</vt:lpstr>
      <vt:lpstr>1.1.2 程序设计</vt:lpstr>
      <vt:lpstr>PowerPoint 演示文稿</vt:lpstr>
      <vt:lpstr>1.2 抽象数据类型</vt:lpstr>
      <vt:lpstr>1.2 抽象数据类型</vt:lpstr>
      <vt:lpstr>1.2 抽象数据类型</vt:lpstr>
      <vt:lpstr>1.2 抽象数据类型</vt:lpstr>
      <vt:lpstr>有关表的基本操作</vt:lpstr>
      <vt:lpstr>1.3 数据结构</vt:lpstr>
      <vt:lpstr>1.3.1 数据结构的三要素</vt:lpstr>
      <vt:lpstr>结点与结构</vt:lpstr>
      <vt:lpstr>1.3.2 数据结构的分类</vt:lpstr>
      <vt:lpstr>(1) 按逻辑结构分类</vt:lpstr>
      <vt:lpstr>(1) 按逻辑结构分类</vt:lpstr>
      <vt:lpstr>(1) 按逻辑结构分类</vt:lpstr>
      <vt:lpstr>PowerPoint 演示文稿</vt:lpstr>
      <vt:lpstr>(2) 按存储结构分类</vt:lpstr>
      <vt:lpstr>(2) 按存储结构分类</vt:lpstr>
      <vt:lpstr>(2) 按存储结构分类</vt:lpstr>
      <vt:lpstr>1.4 算法</vt:lpstr>
      <vt:lpstr>1.4 算法</vt:lpstr>
      <vt:lpstr>下次课</vt:lpstr>
      <vt:lpstr>PowerPoint 演示文稿</vt:lpstr>
      <vt:lpstr>回顾</vt:lpstr>
      <vt:lpstr>回顾</vt:lpstr>
      <vt:lpstr>回顾</vt:lpstr>
      <vt:lpstr>回顾</vt:lpstr>
      <vt:lpstr>算法性能分析</vt:lpstr>
      <vt:lpstr>问题规模</vt:lpstr>
      <vt:lpstr>算法性能分析</vt:lpstr>
      <vt:lpstr>算法性能分析</vt:lpstr>
      <vt:lpstr>语句频度</vt:lpstr>
      <vt:lpstr>时间复杂度</vt:lpstr>
      <vt:lpstr>时间复杂度</vt:lpstr>
      <vt:lpstr>大O表示法</vt:lpstr>
      <vt:lpstr>大O表示法的运算规则</vt:lpstr>
      <vt:lpstr>大O表示法的运算规则</vt:lpstr>
      <vt:lpstr>渐进记法(Asymptotic notation)</vt:lpstr>
      <vt:lpstr>渐进记法(Asymptotic notation)</vt:lpstr>
      <vt:lpstr>代价的计算规则</vt:lpstr>
      <vt:lpstr>代价的计算规则</vt:lpstr>
      <vt:lpstr>代价计算规则</vt:lpstr>
      <vt:lpstr>时间复杂度举例</vt:lpstr>
      <vt:lpstr>PowerPoint 演示文稿</vt:lpstr>
      <vt:lpstr>PowerPoint 演示文稿</vt:lpstr>
      <vt:lpstr>PowerPoint 演示文稿</vt:lpstr>
      <vt:lpstr>常见代价函数</vt:lpstr>
      <vt:lpstr>实际代价</vt:lpstr>
      <vt:lpstr>最好、最坏、平均情况</vt:lpstr>
      <vt:lpstr>例：有序数组上的查找</vt:lpstr>
      <vt:lpstr>例：有序数组上的查找</vt:lpstr>
      <vt:lpstr>例：有序数组上的查找</vt:lpstr>
      <vt:lpstr>实际时间代价</vt:lpstr>
      <vt:lpstr>空间复杂度</vt:lpstr>
      <vt:lpstr>空间复杂度</vt:lpstr>
      <vt:lpstr>空间/时间折衷</vt:lpstr>
      <vt:lpstr>作业</vt:lpstr>
      <vt:lpstr>PowerPoint 演示文稿</vt:lpstr>
      <vt:lpstr>唯一标识</vt:lpstr>
      <vt:lpstr>内存地址</vt:lpstr>
      <vt:lpstr>内存地址</vt:lpstr>
      <vt:lpstr>指针</vt:lpstr>
      <vt:lpstr>指针</vt:lpstr>
      <vt:lpstr>指针</vt:lpstr>
      <vt:lpstr>指针</vt:lpstr>
      <vt:lpstr>PowerPoint 演示文稿</vt:lpstr>
      <vt:lpstr>PowerPoint 演示文稿</vt:lpstr>
      <vt:lpstr>指针的使用</vt:lpstr>
      <vt:lpstr>指针的使用</vt:lpstr>
      <vt:lpstr>函数调用</vt:lpstr>
      <vt:lpstr>1. 传值调用</vt:lpstr>
      <vt:lpstr>2. 传址调用</vt:lpstr>
      <vt:lpstr>2. 传址调用</vt:lpstr>
      <vt:lpstr>PowerPoint 演示文稿</vt:lpstr>
      <vt:lpstr>函数与数组</vt:lpstr>
      <vt:lpstr>函数调用</vt:lpstr>
      <vt:lpstr>引用</vt:lpstr>
      <vt:lpstr>引用调用</vt:lpstr>
      <vt:lpstr>结构体</vt:lpstr>
      <vt:lpstr>结构体</vt:lpstr>
      <vt:lpstr>多级结构</vt:lpstr>
      <vt:lpstr>课后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沛</cp:lastModifiedBy>
  <cp:revision>2612</cp:revision>
  <cp:lastPrinted>1601-01-01T00:00:00Z</cp:lastPrinted>
  <dcterms:created xsi:type="dcterms:W3CDTF">1601-01-01T00:00:00Z</dcterms:created>
  <dcterms:modified xsi:type="dcterms:W3CDTF">2021-04-28T10:08:30Z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