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7"/>
  </p:notesMasterIdLst>
  <p:sldIdLst>
    <p:sldId id="256" r:id="rId2"/>
    <p:sldId id="259" r:id="rId3"/>
    <p:sldId id="260" r:id="rId4"/>
    <p:sldId id="293" r:id="rId5"/>
    <p:sldId id="261" r:id="rId6"/>
    <p:sldId id="295" r:id="rId7"/>
    <p:sldId id="353" r:id="rId8"/>
    <p:sldId id="296" r:id="rId9"/>
    <p:sldId id="302" r:id="rId10"/>
    <p:sldId id="297" r:id="rId11"/>
    <p:sldId id="354" r:id="rId12"/>
    <p:sldId id="355" r:id="rId13"/>
    <p:sldId id="303" r:id="rId14"/>
    <p:sldId id="300" r:id="rId15"/>
    <p:sldId id="304" r:id="rId16"/>
    <p:sldId id="357" r:id="rId17"/>
    <p:sldId id="306" r:id="rId18"/>
    <p:sldId id="358" r:id="rId19"/>
    <p:sldId id="359" r:id="rId20"/>
    <p:sldId id="360" r:id="rId21"/>
    <p:sldId id="309" r:id="rId22"/>
    <p:sldId id="320" r:id="rId23"/>
    <p:sldId id="361" r:id="rId24"/>
    <p:sldId id="362" r:id="rId25"/>
    <p:sldId id="311" r:id="rId26"/>
    <p:sldId id="313" r:id="rId27"/>
    <p:sldId id="314" r:id="rId28"/>
    <p:sldId id="315" r:id="rId29"/>
    <p:sldId id="294" r:id="rId30"/>
    <p:sldId id="363" r:id="rId31"/>
    <p:sldId id="317" r:id="rId32"/>
    <p:sldId id="364" r:id="rId33"/>
    <p:sldId id="319" r:id="rId34"/>
    <p:sldId id="321" r:id="rId35"/>
    <p:sldId id="323" r:id="rId36"/>
    <p:sldId id="366" r:id="rId37"/>
    <p:sldId id="326" r:id="rId38"/>
    <p:sldId id="328" r:id="rId39"/>
    <p:sldId id="329" r:id="rId40"/>
    <p:sldId id="330" r:id="rId41"/>
    <p:sldId id="367" r:id="rId42"/>
    <p:sldId id="368" r:id="rId43"/>
    <p:sldId id="335" r:id="rId44"/>
    <p:sldId id="340" r:id="rId45"/>
    <p:sldId id="336" r:id="rId46"/>
    <p:sldId id="338" r:id="rId47"/>
    <p:sldId id="369" r:id="rId48"/>
    <p:sldId id="343" r:id="rId49"/>
    <p:sldId id="344" r:id="rId50"/>
    <p:sldId id="370" r:id="rId51"/>
    <p:sldId id="346" r:id="rId52"/>
    <p:sldId id="372" r:id="rId53"/>
    <p:sldId id="341" r:id="rId54"/>
    <p:sldId id="373" r:id="rId55"/>
    <p:sldId id="374" r:id="rId56"/>
    <p:sldId id="347" r:id="rId57"/>
    <p:sldId id="316" r:id="rId58"/>
    <p:sldId id="349" r:id="rId59"/>
    <p:sldId id="351" r:id="rId60"/>
    <p:sldId id="376" r:id="rId61"/>
    <p:sldId id="365" r:id="rId62"/>
    <p:sldId id="375" r:id="rId63"/>
    <p:sldId id="377" r:id="rId64"/>
    <p:sldId id="378" r:id="rId65"/>
    <p:sldId id="379" r:id="rId66"/>
    <p:sldId id="380" r:id="rId67"/>
    <p:sldId id="381" r:id="rId68"/>
    <p:sldId id="382" r:id="rId69"/>
    <p:sldId id="383" r:id="rId70"/>
    <p:sldId id="384" r:id="rId71"/>
    <p:sldId id="385" r:id="rId72"/>
    <p:sldId id="401" r:id="rId73"/>
    <p:sldId id="400" r:id="rId74"/>
    <p:sldId id="402" r:id="rId75"/>
    <p:sldId id="386" r:id="rId76"/>
    <p:sldId id="403" r:id="rId77"/>
    <p:sldId id="404" r:id="rId78"/>
    <p:sldId id="405" r:id="rId79"/>
    <p:sldId id="388" r:id="rId80"/>
    <p:sldId id="389" r:id="rId81"/>
    <p:sldId id="390" r:id="rId82"/>
    <p:sldId id="406" r:id="rId83"/>
    <p:sldId id="391" r:id="rId84"/>
    <p:sldId id="392" r:id="rId85"/>
    <p:sldId id="407" r:id="rId86"/>
    <p:sldId id="394" r:id="rId87"/>
    <p:sldId id="408" r:id="rId88"/>
    <p:sldId id="395" r:id="rId89"/>
    <p:sldId id="396" r:id="rId90"/>
    <p:sldId id="409" r:id="rId91"/>
    <p:sldId id="397" r:id="rId92"/>
    <p:sldId id="398" r:id="rId93"/>
    <p:sldId id="410" r:id="rId94"/>
    <p:sldId id="411" r:id="rId95"/>
    <p:sldId id="399" r:id="rId96"/>
    <p:sldId id="412" r:id="rId97"/>
    <p:sldId id="413" r:id="rId98"/>
    <p:sldId id="279" r:id="rId99"/>
    <p:sldId id="280" r:id="rId100"/>
    <p:sldId id="281" r:id="rId101"/>
    <p:sldId id="285" r:id="rId102"/>
    <p:sldId id="282" r:id="rId103"/>
    <p:sldId id="290" r:id="rId104"/>
    <p:sldId id="267" r:id="rId105"/>
    <p:sldId id="287" r:id="rId106"/>
    <p:sldId id="265" r:id="rId107"/>
    <p:sldId id="268" r:id="rId108"/>
    <p:sldId id="291" r:id="rId109"/>
    <p:sldId id="269" r:id="rId110"/>
    <p:sldId id="292" r:id="rId111"/>
    <p:sldId id="414" r:id="rId112"/>
    <p:sldId id="415" r:id="rId113"/>
    <p:sldId id="416" r:id="rId114"/>
    <p:sldId id="417" r:id="rId115"/>
    <p:sldId id="298" r:id="rId116"/>
    <p:sldId id="299" r:id="rId117"/>
    <p:sldId id="307" r:id="rId118"/>
    <p:sldId id="301" r:id="rId119"/>
    <p:sldId id="418" r:id="rId120"/>
    <p:sldId id="305" r:id="rId121"/>
    <p:sldId id="419" r:id="rId122"/>
    <p:sldId id="420" r:id="rId123"/>
    <p:sldId id="273" r:id="rId124"/>
    <p:sldId id="421" r:id="rId125"/>
    <p:sldId id="422" r:id="rId126"/>
    <p:sldId id="423" r:id="rId127"/>
    <p:sldId id="424" r:id="rId128"/>
    <p:sldId id="425" r:id="rId129"/>
    <p:sldId id="426" r:id="rId130"/>
    <p:sldId id="427" r:id="rId131"/>
    <p:sldId id="308" r:id="rId132"/>
    <p:sldId id="334" r:id="rId133"/>
    <p:sldId id="428" r:id="rId134"/>
    <p:sldId id="429" r:id="rId135"/>
    <p:sldId id="430" r:id="rId136"/>
    <p:sldId id="431" r:id="rId137"/>
    <p:sldId id="432" r:id="rId138"/>
    <p:sldId id="339" r:id="rId139"/>
    <p:sldId id="433" r:id="rId140"/>
    <p:sldId id="434" r:id="rId141"/>
    <p:sldId id="435" r:id="rId142"/>
    <p:sldId id="436" r:id="rId143"/>
    <p:sldId id="437" r:id="rId144"/>
    <p:sldId id="438" r:id="rId145"/>
    <p:sldId id="322" r:id="rId146"/>
    <p:sldId id="289" r:id="rId147"/>
    <p:sldId id="324" r:id="rId148"/>
    <p:sldId id="325" r:id="rId149"/>
    <p:sldId id="439" r:id="rId150"/>
    <p:sldId id="327" r:id="rId151"/>
    <p:sldId id="440" r:id="rId152"/>
    <p:sldId id="331" r:id="rId153"/>
    <p:sldId id="441" r:id="rId154"/>
    <p:sldId id="332" r:id="rId155"/>
    <p:sldId id="333" r:id="rId156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FF8B"/>
    <a:srgbClr val="00763B"/>
    <a:srgbClr val="CCCCCC"/>
    <a:srgbClr val="00518E"/>
    <a:srgbClr val="CFFFB7"/>
    <a:srgbClr val="007400"/>
    <a:srgbClr val="008A00"/>
    <a:srgbClr val="009E00"/>
    <a:srgbClr val="009600"/>
    <a:srgbClr val="00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>
      <p:cViewPr varScale="1">
        <p:scale>
          <a:sx n="79" d="100"/>
          <a:sy n="79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B22BB-98C9-466F-8D3E-2EEF9CCA0981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AB181-4FA3-4559-B817-DDA367916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AB181-4FA3-4559-B817-DDA36791606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84B2D-B2CC-4D5B-9EA2-FD74C41BEC03}" type="slidenum">
              <a:rPr lang="zh-CN" altLang="en-US" smtClean="0"/>
              <a:pPr/>
              <a:t>105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84B2D-B2CC-4D5B-9EA2-FD74C41BEC03}" type="slidenum">
              <a:rPr lang="zh-CN" altLang="en-US" smtClean="0"/>
              <a:pPr/>
              <a:t>110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84B2D-B2CC-4D5B-9EA2-FD74C41BEC03}" type="slidenum">
              <a:rPr lang="zh-CN" altLang="en-US" smtClean="0"/>
              <a:pPr/>
              <a:t>119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2E249-3999-4EC5-A0FB-CA2345087CB0}" type="slidenum">
              <a:rPr lang="zh-CN" altLang="en-US" smtClean="0"/>
              <a:pPr/>
              <a:t>138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2E249-3999-4EC5-A0FB-CA2345087CB0}" type="slidenum">
              <a:rPr lang="zh-CN" altLang="en-US" smtClean="0"/>
              <a:pPr/>
              <a:t>139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AB181-4FA3-4559-B817-DDA36791606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AB181-4FA3-4559-B817-DDA36791606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AB181-4FA3-4559-B817-DDA36791606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AB181-4FA3-4559-B817-DDA36791606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AB181-4FA3-4559-B817-DDA36791606D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FE8EC-137B-4F67-A915-2B081E26E948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FE8EC-137B-4F67-A915-2B081E26E948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84B2D-B2CC-4D5B-9EA2-FD74C41BEC03}" type="slidenum">
              <a:rPr lang="zh-CN" altLang="en-US" smtClean="0"/>
              <a:pPr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A0A35-1E89-4F84-A97C-6DCF58654A4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07D00-CC95-45DB-99D4-A831062C2E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C649B-4621-4601-9009-83486D07EB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412519A-4D4C-49AD-B978-E9F767E2C9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60E7D2C-6EC1-4494-9555-5E91693A84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69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B0E03-7EEF-43FC-A93F-616F435479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5B5B0-0983-4C26-BE0D-F8B8882AFE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37113-FBF7-47F6-9D57-8AF3B42F9D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2D253D-356F-446F-A5E1-12640B89F9E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02750-B3DB-4CD8-967A-8F4629E70F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DDD55-2A31-48BC-AA1D-4232666A29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B584C-9788-4CDA-900E-640BDA4A86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1B298-2C3E-43CA-A747-BF978813BE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3F65F2D4-4772-4B2A-B7AD-1FE2029B52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2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线性表</a:t>
            </a: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     第</a:t>
            </a:r>
            <a:r>
              <a:rPr kumimoji="1" lang="en-US" altLang="zh-CN" sz="4400" dirty="0">
                <a:solidFill>
                  <a:srgbClr val="292929"/>
                </a:solidFill>
                <a:latin typeface="+mj-lt"/>
              </a:rPr>
              <a:t>3</a:t>
            </a: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讲：线性表的概念与表示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67B4"/>
                </a:solidFill>
                <a:latin typeface="黑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2.1 </a:t>
            </a:r>
            <a:r>
              <a:rPr lang="zh-CN" altLang="en-US" dirty="0">
                <a:ea typeface="黑体" pitchFamily="2" charset="-122"/>
              </a:rPr>
              <a:t>线性表的抽象数据类型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0438"/>
            <a:ext cx="8458200" cy="2392362"/>
          </a:xfrm>
        </p:spPr>
        <p:txBody>
          <a:bodyPr/>
          <a:lstStyle/>
          <a:p>
            <a:pPr>
              <a:lnSpc>
                <a:spcPct val="120000"/>
              </a:lnSpc>
              <a:buSzPct val="75000"/>
              <a:buFont typeface="Wingdings" pitchFamily="2" charset="2"/>
              <a:buChar char="p"/>
            </a:pPr>
            <a:r>
              <a:rPr lang="zh-CN" altLang="en-US" dirty="0">
                <a:solidFill>
                  <a:srgbClr val="00518E"/>
                </a:solidFill>
                <a:ea typeface="黑体" pitchFamily="2" charset="-122"/>
              </a:rPr>
              <a:t> 设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ea typeface="黑体" pitchFamily="2" charset="-122"/>
              </a:rPr>
              <a:t>    线性表类型：</a:t>
            </a:r>
            <a:r>
              <a:rPr lang="en-US" altLang="zh-CN" dirty="0">
                <a:solidFill>
                  <a:srgbClr val="00518E"/>
                </a:solidFill>
                <a:ea typeface="黑体" pitchFamily="2" charset="-122"/>
              </a:rPr>
              <a:t>List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ea typeface="黑体" pitchFamily="2" charset="-122"/>
              </a:rPr>
              <a:t>    其中数据元素类型：</a:t>
            </a:r>
            <a:r>
              <a:rPr lang="en-US" altLang="zh-CN" dirty="0" err="1">
                <a:solidFill>
                  <a:srgbClr val="00518E"/>
                </a:solidFill>
                <a:ea typeface="黑体" pitchFamily="2" charset="-122"/>
              </a:rPr>
              <a:t>DataType</a:t>
            </a:r>
            <a:endParaRPr lang="en-US" altLang="zh-CN" dirty="0">
              <a:solidFill>
                <a:srgbClr val="00518E"/>
              </a:solidFill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ea typeface="黑体" pitchFamily="2" charset="-122"/>
              </a:rPr>
              <a:t>    下标类型：</a:t>
            </a:r>
            <a:r>
              <a:rPr lang="en-US" altLang="zh-CN" dirty="0">
                <a:solidFill>
                  <a:srgbClr val="00518E"/>
                </a:solidFill>
                <a:ea typeface="黑体" pitchFamily="2" charset="-122"/>
              </a:rPr>
              <a:t>Index</a:t>
            </a:r>
          </a:p>
        </p:txBody>
      </p:sp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57200" y="4186200"/>
            <a:ext cx="8458200" cy="69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>
                <a:solidFill>
                  <a:srgbClr val="008241"/>
                </a:solidFill>
              </a:rPr>
              <a:t>     1. </a:t>
            </a:r>
            <a:r>
              <a:rPr lang="zh-CN" altLang="en-US" sz="3200" dirty="0">
                <a:solidFill>
                  <a:srgbClr val="008241"/>
                </a:solidFill>
              </a:rPr>
              <a:t>建空表：</a:t>
            </a:r>
            <a:r>
              <a:rPr lang="en-US" altLang="zh-CN" sz="3200" dirty="0"/>
              <a:t>List </a:t>
            </a:r>
            <a:r>
              <a:rPr lang="en-US" altLang="zh-CN" sz="3200" dirty="0" err="1"/>
              <a:t>createNullList</a:t>
            </a:r>
            <a:r>
              <a:rPr lang="en-US" altLang="zh-CN" sz="3200" dirty="0"/>
              <a:t>(void)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57200" y="4827600"/>
            <a:ext cx="8458200" cy="1192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>
                <a:solidFill>
                  <a:srgbClr val="008241"/>
                </a:solidFill>
              </a:rPr>
              <a:t>     2. </a:t>
            </a:r>
            <a:r>
              <a:rPr lang="zh-CN" altLang="en-US" sz="3200" dirty="0">
                <a:solidFill>
                  <a:srgbClr val="008241"/>
                </a:solidFill>
              </a:rPr>
              <a:t>在下标</a:t>
            </a:r>
            <a:r>
              <a:rPr lang="en-US" altLang="zh-CN" sz="3200" dirty="0">
                <a:solidFill>
                  <a:srgbClr val="008241"/>
                </a:solidFill>
              </a:rPr>
              <a:t>p</a:t>
            </a:r>
            <a:r>
              <a:rPr lang="zh-CN" altLang="en-US" sz="3200" dirty="0">
                <a:solidFill>
                  <a:srgbClr val="008241"/>
                </a:solidFill>
              </a:rPr>
              <a:t>处插入元素</a:t>
            </a:r>
            <a:r>
              <a:rPr lang="en-US" altLang="zh-CN" sz="3200" dirty="0">
                <a:solidFill>
                  <a:srgbClr val="008241"/>
                </a:solidFill>
              </a:rPr>
              <a:t>x</a:t>
            </a:r>
            <a:r>
              <a:rPr lang="zh-CN" altLang="en-US" sz="3200" dirty="0">
                <a:solidFill>
                  <a:srgbClr val="008241"/>
                </a:solidFill>
              </a:rPr>
              <a:t>： </a:t>
            </a:r>
            <a:endParaRPr lang="en-US" altLang="zh-CN" sz="3200" dirty="0">
              <a:solidFill>
                <a:srgbClr val="00824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/>
              <a:t>        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insert(List </a:t>
            </a:r>
            <a:r>
              <a:rPr lang="en-US" altLang="zh-CN" sz="3200" dirty="0" err="1"/>
              <a:t>list</a:t>
            </a:r>
            <a:r>
              <a:rPr lang="en-US" altLang="zh-CN" sz="3200" dirty="0"/>
              <a:t>, Index p, </a:t>
            </a:r>
            <a:r>
              <a:rPr lang="en-US" altLang="zh-CN" sz="3200" dirty="0" err="1"/>
              <a:t>DataType</a:t>
            </a:r>
            <a:r>
              <a:rPr lang="en-US" altLang="zh-CN" sz="3200" dirty="0"/>
              <a:t> x)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3475038"/>
            <a:ext cx="8458200" cy="7159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线性表上的操作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027237"/>
            <a:ext cx="8763000" cy="639763"/>
          </a:xfrm>
          <a:solidFill>
            <a:srgbClr val="FFFFB3"/>
          </a:solidFill>
          <a:ln w="25400">
            <a:noFill/>
          </a:ln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               按序号随机存取，</a:t>
            </a:r>
            <a:r>
              <a:rPr lang="en-US" altLang="zh-CN" i="1" dirty="0">
                <a:ea typeface="黑体" pitchFamily="2" charset="-122"/>
              </a:rPr>
              <a:t>O</a:t>
            </a:r>
            <a:r>
              <a:rPr lang="en-US" altLang="zh-CN" dirty="0">
                <a:ea typeface="黑体" pitchFamily="2" charset="-122"/>
              </a:rPr>
              <a:t>(1)</a:t>
            </a:r>
            <a:endParaRPr lang="zh-CN" altLang="en-US" dirty="0">
              <a:latin typeface="+mj-lt"/>
              <a:ea typeface="黑体" pitchFamily="2" charset="-122"/>
            </a:endParaRP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381000" y="3475038"/>
            <a:ext cx="8763000" cy="6397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>
                <a:latin typeface="+mj-lt"/>
              </a:rPr>
              <a:t>           按序号</a:t>
            </a:r>
            <a:r>
              <a:rPr lang="en-US" altLang="zh-CN" sz="3200" dirty="0">
                <a:latin typeface="+mj-lt"/>
              </a:rPr>
              <a:t>m</a:t>
            </a:r>
            <a:r>
              <a:rPr lang="zh-CN" altLang="en-US" sz="3200" dirty="0">
                <a:latin typeface="+mj-lt"/>
              </a:rPr>
              <a:t>查找 </a:t>
            </a:r>
            <a:r>
              <a:rPr lang="en-US" altLang="zh-CN" sz="3200" dirty="0">
                <a:latin typeface="+mj-lt"/>
              </a:rPr>
              <a:t>-- </a:t>
            </a:r>
            <a:r>
              <a:rPr lang="zh-CN" altLang="en-US" sz="3200" dirty="0">
                <a:latin typeface="+mj-lt"/>
              </a:rPr>
              <a:t>从链首开始遍历，</a:t>
            </a:r>
            <a:r>
              <a:rPr lang="en-US" altLang="zh-CN" sz="3200" i="1" dirty="0">
                <a:latin typeface="+mj-lt"/>
              </a:rPr>
              <a:t>O</a:t>
            </a:r>
            <a:r>
              <a:rPr lang="en-US" altLang="zh-CN" sz="3200" dirty="0">
                <a:latin typeface="+mj-lt"/>
              </a:rPr>
              <a:t>(m)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ea typeface="黑体" pitchFamily="2" charset="-122"/>
              </a:rPr>
              <a:t>复杂度估计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0" y="1066800"/>
            <a:ext cx="7772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GB" sz="3200" dirty="0">
                <a:latin typeface="+mj-lt"/>
              </a:rPr>
              <a:t> 在线性表上，</a:t>
            </a:r>
            <a:r>
              <a:rPr lang="zh-CN" altLang="en-GB" sz="3200" dirty="0">
                <a:solidFill>
                  <a:srgbClr val="003399"/>
                </a:solidFill>
                <a:latin typeface="+mj-lt"/>
              </a:rPr>
              <a:t>按序号 多次删除</a:t>
            </a:r>
            <a:r>
              <a:rPr lang="zh-CN" altLang="en-GB" sz="3200" dirty="0">
                <a:latin typeface="+mj-lt"/>
              </a:rPr>
              <a:t>的问题；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81000" y="2667000"/>
            <a:ext cx="8763000" cy="685800"/>
          </a:xfrm>
          <a:prstGeom prst="rect">
            <a:avLst/>
          </a:prstGeom>
          <a:solidFill>
            <a:srgbClr val="FFFFB3"/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  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删除结点，需移动其后续元素，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O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(n)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1000" y="4114800"/>
            <a:ext cx="8763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>
                <a:latin typeface="+mj-lt"/>
              </a:rPr>
              <a:t>           删除结点，只需修改指针，</a:t>
            </a:r>
            <a:r>
              <a:rPr lang="en-US" altLang="zh-CN" sz="3200" i="1" dirty="0"/>
              <a:t>O</a:t>
            </a:r>
            <a:r>
              <a:rPr lang="en-US" altLang="zh-CN" sz="3200" dirty="0"/>
              <a:t>(1)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1000" y="3471739"/>
            <a:ext cx="1415772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>
                <a:solidFill>
                  <a:srgbClr val="003399"/>
                </a:solidFill>
              </a:rPr>
              <a:t>链表：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381000" y="2023939"/>
            <a:ext cx="1826141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>
                <a:solidFill>
                  <a:srgbClr val="003399"/>
                </a:solidFill>
              </a:rPr>
              <a:t>顺序表：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uiExpand="1" build="p" animBg="1"/>
      <p:bldP spid="155657" grpId="0" animBg="1"/>
      <p:bldP spid="9" grpId="0" animBg="1"/>
      <p:bldP spid="10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ea typeface="黑体" pitchFamily="2" charset="-122"/>
              </a:rPr>
              <a:t>顺序表模拟</a:t>
            </a:r>
            <a:r>
              <a:rPr lang="en-US" altLang="zh-CN" dirty="0">
                <a:ea typeface="黑体" pitchFamily="2" charset="-122"/>
              </a:rPr>
              <a:t>Josephus</a:t>
            </a:r>
            <a:r>
              <a:rPr lang="zh-CN" altLang="en-US" dirty="0">
                <a:ea typeface="黑体" pitchFamily="2" charset="-122"/>
              </a:rPr>
              <a:t>问题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664050" y="4591052"/>
            <a:ext cx="790575" cy="757237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1426050" y="4586289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2188050" y="4586289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2979225" y="4586289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Rectangle 34"/>
          <p:cNvSpPr>
            <a:spLocks noChangeArrowheads="1"/>
          </p:cNvSpPr>
          <p:nvPr/>
        </p:nvSpPr>
        <p:spPr bwMode="auto">
          <a:xfrm>
            <a:off x="3767625" y="4586289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4559625" y="4586289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5355225" y="4586289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143625" y="4586289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228600" y="990600"/>
            <a:ext cx="64770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>
                <a:latin typeface="+mj-lt"/>
              </a:rPr>
              <a:t>  顺序表如何模拟“围坐一圈”</a:t>
            </a:r>
            <a:r>
              <a:rPr lang="en-US" altLang="zh-CN" sz="3200" dirty="0">
                <a:latin typeface="+mj-lt"/>
              </a:rPr>
              <a:t>?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304800" y="1630800"/>
            <a:ext cx="7391400" cy="685800"/>
          </a:xfrm>
          <a:prstGeom prst="rect">
            <a:avLst/>
          </a:prstGeom>
          <a:solidFill>
            <a:srgbClr val="C2FFA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/>
              <a:t>1. </a:t>
            </a:r>
            <a:r>
              <a:rPr lang="zh-CN" altLang="en-US" sz="3200" dirty="0"/>
              <a:t>最后</a:t>
            </a:r>
            <a:r>
              <a:rPr lang="en-US" altLang="zh-CN" sz="3200" dirty="0"/>
              <a:t>1</a:t>
            </a:r>
            <a:r>
              <a:rPr lang="zh-CN" altLang="en-US" sz="3200" dirty="0"/>
              <a:t>个与第</a:t>
            </a:r>
            <a:r>
              <a:rPr lang="en-US" altLang="zh-CN" sz="3200" dirty="0"/>
              <a:t>1</a:t>
            </a:r>
            <a:r>
              <a:rPr lang="zh-CN" altLang="en-US" sz="3200" dirty="0"/>
              <a:t>个元素“逻辑相邻”</a:t>
            </a:r>
            <a:endParaRPr lang="en-GB" altLang="zh-CN" sz="3200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04800" y="2362200"/>
            <a:ext cx="73914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>
                <a:latin typeface="+mj-lt"/>
              </a:rPr>
              <a:t>2. </a:t>
            </a:r>
            <a:r>
              <a:rPr lang="zh-CN" altLang="en-US" sz="3200" dirty="0">
                <a:latin typeface="+mj-lt"/>
              </a:rPr>
              <a:t>游历下标</a:t>
            </a:r>
            <a:r>
              <a:rPr lang="en-US" altLang="zh-CN" sz="3200" dirty="0">
                <a:latin typeface="+mj-lt"/>
              </a:rPr>
              <a:t>j</a:t>
            </a:r>
            <a:r>
              <a:rPr lang="zh-CN" altLang="en-US" sz="3200" dirty="0">
                <a:latin typeface="+mj-lt"/>
              </a:rPr>
              <a:t>对数组长度取余，</a:t>
            </a:r>
            <a:endParaRPr lang="en-US" altLang="zh-CN" sz="3200" dirty="0">
              <a:latin typeface="+mj-lt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zh-CN" altLang="en-US" sz="3200" dirty="0">
                <a:latin typeface="+mj-lt"/>
              </a:rPr>
              <a:t>    即</a:t>
            </a: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j=(j+1)%n</a:t>
            </a: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，</a:t>
            </a:r>
            <a:r>
              <a:rPr lang="zh-CN" altLang="en-US" sz="3200" dirty="0">
                <a:latin typeface="+mj-lt"/>
              </a:rPr>
              <a:t>实现循环遍历。</a:t>
            </a:r>
            <a:endParaRPr lang="zh-CN" altLang="zh-CN" sz="3200" dirty="0">
              <a:latin typeface="+mj-lt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endParaRPr lang="en-GB" altLang="zh-CN" sz="3200" dirty="0">
              <a:latin typeface="+mj-lt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6934200" y="2057400"/>
            <a:ext cx="1800000" cy="1800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8686800" y="26670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3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7543800" y="1676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1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8382000" y="19050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2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7620000" y="3886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5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553200" y="2743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7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8382000" y="3505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4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6781800" y="3505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6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6781800" y="2057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8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587850" y="38100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j=0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0" name="直接箭头连接符 39"/>
          <p:cNvCxnSpPr>
            <a:endCxn id="9" idx="0"/>
          </p:cNvCxnSpPr>
          <p:nvPr/>
        </p:nvCxnSpPr>
        <p:spPr bwMode="auto">
          <a:xfrm rot="16200000" flipH="1">
            <a:off x="816450" y="4348163"/>
            <a:ext cx="319089" cy="1666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1333975" y="3814763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j=1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rot="16200000" flipH="1">
            <a:off x="1562575" y="4352926"/>
            <a:ext cx="319089" cy="1666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2095975" y="3814763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j=2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 rot="16200000" flipH="1">
            <a:off x="2324575" y="4352926"/>
            <a:ext cx="319089" cy="1666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2934175" y="3814763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j=3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 rot="16200000" flipH="1">
            <a:off x="3162775" y="4352926"/>
            <a:ext cx="319089" cy="1666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6058375" y="3814763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j=7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 rot="16200000" flipH="1">
            <a:off x="6286975" y="4352926"/>
            <a:ext cx="319089" cy="1666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664050" y="5334000"/>
            <a:ext cx="627015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+mj-lt"/>
                <a:ea typeface="黑体" pitchFamily="49" charset="-122"/>
              </a:rPr>
              <a:t>下标</a:t>
            </a:r>
            <a:r>
              <a:rPr lang="en-US" altLang="zh-CN" sz="3200" dirty="0">
                <a:latin typeface="+mj-lt"/>
                <a:ea typeface="黑体" pitchFamily="49" charset="-122"/>
              </a:rPr>
              <a:t>j</a:t>
            </a:r>
            <a:r>
              <a:rPr lang="zh-CN" altLang="en-US" sz="3200" dirty="0">
                <a:latin typeface="+mj-lt"/>
                <a:ea typeface="黑体" pitchFamily="49" charset="-122"/>
              </a:rPr>
              <a:t>的游历过程：</a:t>
            </a:r>
            <a:r>
              <a:rPr lang="en-US" altLang="zh-CN" sz="3200" dirty="0">
                <a:latin typeface="+mj-lt"/>
                <a:ea typeface="黑体" pitchFamily="49" charset="-122"/>
              </a:rPr>
              <a:t>j=(j+1)%8</a:t>
            </a:r>
            <a:endParaRPr lang="zh-CN" altLang="zh-CN" sz="3200" dirty="0"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9" grpId="0" animBg="1"/>
      <p:bldP spid="39" grpId="0" animBg="1"/>
      <p:bldP spid="48" grpId="0" animBg="1"/>
      <p:bldP spid="50" grpId="0" animBg="1"/>
      <p:bldP spid="52" grpId="0" animBg="1"/>
      <p:bldP spid="54" grpId="0" animBg="1"/>
      <p:bldP spid="5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2819400"/>
            <a:ext cx="8839200" cy="64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/>
              <a:t>3) </a:t>
            </a:r>
            <a:r>
              <a:rPr lang="zh-CN" altLang="en-US" sz="3200" dirty="0"/>
              <a:t>删除</a:t>
            </a:r>
            <a:r>
              <a:rPr lang="en-US" altLang="zh-CN" sz="3200" dirty="0"/>
              <a:t>temp </a:t>
            </a:r>
            <a:r>
              <a:rPr lang="en-US" altLang="zh-CN" sz="3200" dirty="0">
                <a:sym typeface="Wingdings" pitchFamily="2" charset="2"/>
              </a:rPr>
              <a:t></a:t>
            </a:r>
            <a:r>
              <a:rPr lang="zh-CN" altLang="en-US" sz="3200" dirty="0"/>
              <a:t>新的顺序表，</a:t>
            </a:r>
            <a:r>
              <a:rPr lang="zh-CN" altLang="en-US" sz="3200" dirty="0">
                <a:sym typeface="Wingdings" pitchFamily="2" charset="2"/>
              </a:rPr>
              <a:t>新表长          ，</a:t>
            </a:r>
            <a:endParaRPr lang="zh-CN" altLang="en-GB" sz="3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9906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/>
              <a:t>1) </a:t>
            </a:r>
            <a:r>
              <a:rPr lang="zh-CN" altLang="en-US" sz="3200" dirty="0"/>
              <a:t>初始化</a:t>
            </a:r>
            <a:r>
              <a:rPr lang="zh-CN" altLang="en-GB" sz="3200" dirty="0"/>
              <a:t>顺序表</a:t>
            </a:r>
            <a:r>
              <a:rPr lang="zh-CN" altLang="en-US" sz="3200" dirty="0"/>
              <a:t>：</a:t>
            </a:r>
            <a:r>
              <a:rPr lang="zh-CN" altLang="en-GB" sz="3200" dirty="0"/>
              <a:t>建空表</a:t>
            </a:r>
            <a:r>
              <a:rPr lang="zh-CN" altLang="en-US" sz="3200" dirty="0"/>
              <a:t>，并</a:t>
            </a:r>
            <a:r>
              <a:rPr lang="zh-CN" altLang="en-GB" sz="3200" dirty="0"/>
              <a:t>插入</a:t>
            </a:r>
            <a:r>
              <a:rPr lang="en-US" altLang="zh-CN" sz="3200" dirty="0"/>
              <a:t>n</a:t>
            </a:r>
            <a:r>
              <a:rPr lang="zh-CN" altLang="en-US" sz="3200" dirty="0"/>
              <a:t>个</a:t>
            </a:r>
            <a:r>
              <a:rPr lang="zh-CN" altLang="en-GB" sz="3200" dirty="0"/>
              <a:t>结点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zh-CN" altLang="en-GB" sz="3200" dirty="0"/>
              <a:t>    表长</a:t>
            </a:r>
            <a:r>
              <a:rPr lang="en-GB" altLang="zh-CN" sz="3200" dirty="0"/>
              <a:t>n</a:t>
            </a:r>
            <a:r>
              <a:rPr lang="zh-CN" altLang="en-GB" sz="3200" dirty="0"/>
              <a:t>、</a:t>
            </a:r>
            <a:r>
              <a:rPr lang="zh-CN" altLang="en-US" sz="3200" dirty="0"/>
              <a:t>起始数数的</a:t>
            </a:r>
            <a:r>
              <a:rPr lang="zh-CN" altLang="en-GB" sz="3200" dirty="0"/>
              <a:t>下标             、步长</a:t>
            </a:r>
            <a:r>
              <a:rPr lang="en-GB" altLang="zh-CN" sz="3200" dirty="0"/>
              <a:t>m</a:t>
            </a:r>
            <a:r>
              <a:rPr lang="zh-CN" altLang="en-US" sz="3200" dirty="0"/>
              <a:t>；</a:t>
            </a:r>
            <a:endParaRPr lang="zh-CN" altLang="en-GB" sz="3200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2152800"/>
            <a:ext cx="8839200" cy="64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/>
              <a:t>2)</a:t>
            </a:r>
            <a:r>
              <a:rPr lang="en-US" altLang="zh-CN" sz="3200" dirty="0"/>
              <a:t> </a:t>
            </a:r>
            <a:r>
              <a:rPr lang="zh-CN" altLang="en-US" sz="3200" dirty="0"/>
              <a:t>将要</a:t>
            </a:r>
            <a:r>
              <a:rPr lang="zh-CN" altLang="en-US" sz="3200" dirty="0">
                <a:sym typeface="Wingdings" pitchFamily="2" charset="2"/>
              </a:rPr>
              <a:t>出列元素</a:t>
            </a:r>
            <a:r>
              <a:rPr lang="en-US" altLang="zh-CN" sz="3200" dirty="0">
                <a:sym typeface="Wingdings" pitchFamily="2" charset="2"/>
              </a:rPr>
              <a:t>temp</a:t>
            </a:r>
            <a:r>
              <a:rPr lang="zh-CN" altLang="en-US" sz="3200" dirty="0">
                <a:sym typeface="Wingdings" pitchFamily="2" charset="2"/>
              </a:rPr>
              <a:t>的</a:t>
            </a:r>
            <a:r>
              <a:rPr lang="zh-CN" altLang="en-GB" sz="3200" dirty="0"/>
              <a:t>下标</a:t>
            </a:r>
            <a:r>
              <a:rPr lang="zh-CN" altLang="en-US" sz="3200" dirty="0"/>
              <a:t>：</a:t>
            </a:r>
            <a:r>
              <a:rPr lang="zh-CN" altLang="en-GB" sz="3200" dirty="0"/>
              <a:t>                       ；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35052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/>
              <a:t>4) </a:t>
            </a:r>
            <a:r>
              <a:rPr lang="zh-CN" altLang="en-GB" sz="3200" dirty="0"/>
              <a:t>新表是否为空</a:t>
            </a:r>
            <a:r>
              <a:rPr lang="en-US" altLang="zh-CN" sz="3200" dirty="0"/>
              <a:t>?  </a:t>
            </a:r>
            <a:r>
              <a:rPr lang="zh-CN" altLang="en-GB" sz="3200" dirty="0"/>
              <a:t>是则</a:t>
            </a:r>
            <a:r>
              <a:rPr lang="zh-CN" altLang="en-US" sz="3200" dirty="0"/>
              <a:t>完成</a:t>
            </a:r>
            <a:r>
              <a:rPr lang="zh-CN" altLang="en-GB" sz="3200" dirty="0"/>
              <a:t>；</a:t>
            </a:r>
            <a:endParaRPr lang="en-US" altLang="zh-CN" sz="3200" dirty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/>
              <a:t>    </a:t>
            </a:r>
            <a:r>
              <a:rPr lang="zh-CN" altLang="en-GB" sz="3200" dirty="0"/>
              <a:t>否则</a:t>
            </a:r>
            <a:r>
              <a:rPr lang="zh-CN" altLang="en-US" sz="3200" dirty="0"/>
              <a:t>，</a:t>
            </a:r>
            <a:r>
              <a:rPr lang="zh-CN" altLang="en-US" sz="3200" dirty="0">
                <a:sym typeface="Wingdings" pitchFamily="2" charset="2"/>
              </a:rPr>
              <a:t>新的起始数数下标          </a:t>
            </a:r>
            <a:r>
              <a:rPr lang="en-GB" altLang="zh-CN" sz="3200" dirty="0">
                <a:solidFill>
                  <a:srgbClr val="C00000"/>
                </a:solidFill>
              </a:rPr>
              <a:t>;</a:t>
            </a:r>
            <a:r>
              <a:rPr lang="zh-CN" altLang="en-US" sz="3200" dirty="0">
                <a:solidFill>
                  <a:srgbClr val="C00000"/>
                </a:solidFill>
              </a:rPr>
              <a:t>   </a:t>
            </a:r>
            <a:r>
              <a:rPr lang="zh-CN" altLang="en-GB" sz="3200" dirty="0"/>
              <a:t>返回</a:t>
            </a:r>
            <a:r>
              <a:rPr lang="en-GB" altLang="zh-CN" sz="3200" dirty="0"/>
              <a:t>2)</a:t>
            </a:r>
            <a:r>
              <a:rPr lang="zh-CN" altLang="en-GB" sz="3200" dirty="0"/>
              <a:t>；</a:t>
            </a:r>
          </a:p>
        </p:txBody>
      </p:sp>
      <p:sp>
        <p:nvSpPr>
          <p:cNvPr id="1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ea typeface="黑体" pitchFamily="2" charset="-122"/>
              </a:rPr>
              <a:t>顺序表解决</a:t>
            </a:r>
            <a:r>
              <a:rPr lang="en-US" altLang="zh-CN" dirty="0">
                <a:ea typeface="黑体" pitchFamily="2" charset="-122"/>
              </a:rPr>
              <a:t>Josephus</a:t>
            </a:r>
            <a:r>
              <a:rPr lang="zh-CN" altLang="en-US" dirty="0">
                <a:ea typeface="黑体" pitchFamily="2" charset="-122"/>
              </a:rPr>
              <a:t>问题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1349850" y="5348289"/>
            <a:ext cx="790575" cy="757237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2111850" y="5343526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2873850" y="5343526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3665025" y="5343526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Rectangle 34"/>
          <p:cNvSpPr>
            <a:spLocks noChangeArrowheads="1"/>
          </p:cNvSpPr>
          <p:nvPr/>
        </p:nvSpPr>
        <p:spPr bwMode="auto">
          <a:xfrm>
            <a:off x="4453425" y="5343526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5245425" y="5343526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6041025" y="5343526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829425" y="5343526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3565525" y="4652963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t=3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rot="16200000" flipH="1">
            <a:off x="3794125" y="5119689"/>
            <a:ext cx="319089" cy="1666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矩形 21"/>
          <p:cNvSpPr/>
          <p:nvPr/>
        </p:nvSpPr>
        <p:spPr>
          <a:xfrm>
            <a:off x="5181600" y="1486179"/>
            <a:ext cx="142699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sz="3200" dirty="0">
                <a:solidFill>
                  <a:srgbClr val="C00000"/>
                </a:solidFill>
              </a:rPr>
              <a:t>s1=s-1</a:t>
            </a:r>
            <a:endParaRPr lang="zh-CN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5675066" y="2133600"/>
            <a:ext cx="21900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sz="3200" dirty="0">
                <a:solidFill>
                  <a:srgbClr val="C00000"/>
                </a:solidFill>
              </a:rPr>
              <a:t>t=(s1+m-1)</a:t>
            </a:r>
            <a:endParaRPr lang="zh-CN" altLang="en-US" sz="3200" dirty="0"/>
          </a:p>
        </p:txBody>
      </p:sp>
      <p:sp>
        <p:nvSpPr>
          <p:cNvPr id="24" name="矩形 23"/>
          <p:cNvSpPr/>
          <p:nvPr/>
        </p:nvSpPr>
        <p:spPr>
          <a:xfrm>
            <a:off x="6705600" y="2781579"/>
            <a:ext cx="12442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C00000"/>
                </a:solidFill>
                <a:sym typeface="Wingdings" pitchFamily="2" charset="2"/>
              </a:rPr>
              <a:t>n=n-1</a:t>
            </a:r>
            <a:endParaRPr lang="zh-CN" altLang="en-US" sz="3200" dirty="0"/>
          </a:p>
        </p:txBody>
      </p:sp>
      <p:sp>
        <p:nvSpPr>
          <p:cNvPr id="25" name="矩形 24"/>
          <p:cNvSpPr/>
          <p:nvPr/>
        </p:nvSpPr>
        <p:spPr>
          <a:xfrm>
            <a:off x="5334000" y="4000779"/>
            <a:ext cx="108555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sz="3200" dirty="0">
                <a:solidFill>
                  <a:srgbClr val="C00000"/>
                </a:solidFill>
              </a:rPr>
              <a:t>s1= t</a:t>
            </a:r>
            <a:endParaRPr lang="zh-CN" altLang="en-US" sz="3200" dirty="0"/>
          </a:p>
        </p:txBody>
      </p:sp>
      <p:sp>
        <p:nvSpPr>
          <p:cNvPr id="26" name="矩形 25"/>
          <p:cNvSpPr/>
          <p:nvPr/>
        </p:nvSpPr>
        <p:spPr>
          <a:xfrm>
            <a:off x="7680423" y="2133600"/>
            <a:ext cx="777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sz="3200" dirty="0">
                <a:solidFill>
                  <a:srgbClr val="003399"/>
                </a:solidFill>
              </a:rPr>
              <a:t>%n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5181600" y="4729163"/>
            <a:ext cx="3962400" cy="6096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>
                <a:latin typeface="+mj-lt"/>
              </a:rPr>
              <a:t>例：</a:t>
            </a:r>
            <a:r>
              <a:rPr lang="en-US" altLang="zh-CN" sz="3200" dirty="0">
                <a:latin typeface="+mj-lt"/>
              </a:rPr>
              <a:t>n=8, s=1, m=4</a:t>
            </a:r>
          </a:p>
        </p:txBody>
      </p: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990600" y="4652963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s1=0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rot="16200000" flipH="1">
            <a:off x="1371600" y="5119689"/>
            <a:ext cx="319089" cy="1666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2590800" y="46482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s1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3124200" y="4957763"/>
            <a:ext cx="762002" cy="38100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1.57262E-6 L -0.08507 -0.0009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49 -0.00046 L -0.08663 -0.000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1.57262E-6 L -0.0816 -0.0004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1.57262E-6 L -0.09461 -0.0004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  <p:bldP spid="23" grpId="0"/>
      <p:bldP spid="24" grpId="0"/>
      <p:bldP spid="25" grpId="0"/>
      <p:bldP spid="26" grpId="0"/>
      <p:bldP spid="28" grpId="0" animBg="1"/>
      <p:bldP spid="28" grpId="1" animBg="1"/>
      <p:bldP spid="3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333375"/>
            <a:ext cx="6429375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219200" y="2643187"/>
            <a:ext cx="6796087" cy="3352799"/>
          </a:xfrm>
          <a:prstGeom prst="rect">
            <a:avLst/>
          </a:prstGeom>
          <a:solidFill>
            <a:srgbClr val="FFCC99">
              <a:alpha val="11000"/>
            </a:srgbClr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1219200" y="685800"/>
            <a:ext cx="7162800" cy="2209800"/>
          </a:xfrm>
          <a:prstGeom prst="rect">
            <a:avLst/>
          </a:prstGeom>
          <a:solidFill>
            <a:srgbClr val="FFFFC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#define M 100;</a:t>
            </a:r>
          </a:p>
          <a:p>
            <a:pPr marL="1080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#define FALSE 0;</a:t>
            </a:r>
          </a:p>
          <a:p>
            <a:pPr marL="1080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#define TRUE 1;</a:t>
            </a:r>
          </a:p>
          <a:p>
            <a:pPr marL="1080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ea typeface="宋体" pitchFamily="2" charset="-122"/>
              </a:rPr>
              <a:t>typedef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int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DataType</a:t>
            </a:r>
            <a:r>
              <a:rPr lang="en-US" altLang="zh-CN" sz="3200" dirty="0">
                <a:ea typeface="宋体" pitchFamily="2" charset="-122"/>
              </a:rPr>
              <a:t>;</a:t>
            </a:r>
          </a:p>
        </p:txBody>
      </p:sp>
      <p:sp>
        <p:nvSpPr>
          <p:cNvPr id="160778" name="Rectangle 10"/>
          <p:cNvSpPr>
            <a:spLocks noChangeArrowheads="1"/>
          </p:cNvSpPr>
          <p:nvPr/>
        </p:nvSpPr>
        <p:spPr bwMode="auto">
          <a:xfrm>
            <a:off x="1219200" y="2929800"/>
            <a:ext cx="7162800" cy="3352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080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SeqList</a:t>
            </a:r>
            <a:r>
              <a:rPr lang="en-US" altLang="zh-CN" sz="3200" dirty="0"/>
              <a:t>  </a:t>
            </a:r>
            <a:r>
              <a:rPr lang="en-US" altLang="zh-CN" dirty="0">
                <a:solidFill>
                  <a:srgbClr val="006600"/>
                </a:solidFill>
              </a:rPr>
              <a:t>//</a:t>
            </a:r>
            <a:r>
              <a:rPr lang="zh-CN" altLang="en-US" dirty="0">
                <a:solidFill>
                  <a:srgbClr val="006600"/>
                </a:solidFill>
              </a:rPr>
              <a:t>顺序表结构</a:t>
            </a:r>
            <a:endParaRPr lang="en-US" altLang="zh-CN" dirty="0">
              <a:solidFill>
                <a:srgbClr val="006600"/>
              </a:solidFill>
            </a:endParaRPr>
          </a:p>
          <a:p>
            <a:pPr marL="1080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{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MaxNum</a:t>
            </a:r>
            <a:r>
              <a:rPr lang="en-US" altLang="zh-CN" sz="3200" dirty="0"/>
              <a:t>;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n; 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</a:t>
            </a:r>
            <a:r>
              <a:rPr lang="en-US" altLang="zh-CN" sz="3200" dirty="0" err="1"/>
              <a:t>DataType</a:t>
            </a:r>
            <a:r>
              <a:rPr lang="en-US" altLang="zh-CN" sz="3200" dirty="0"/>
              <a:t> *element ;};  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typedef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SeqList</a:t>
            </a:r>
            <a:r>
              <a:rPr lang="en-US" altLang="zh-CN" sz="3200" dirty="0"/>
              <a:t> *  </a:t>
            </a:r>
            <a:r>
              <a:rPr lang="en-US" altLang="zh-CN" sz="3200" dirty="0" err="1">
                <a:solidFill>
                  <a:srgbClr val="003399"/>
                </a:solidFill>
              </a:rPr>
              <a:t>PSeqList</a:t>
            </a:r>
            <a:r>
              <a:rPr lang="en-US" altLang="zh-CN" sz="3200" dirty="0">
                <a:solidFill>
                  <a:srgbClr val="003399"/>
                </a:solidFill>
              </a:rPr>
              <a:t>;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>
                <a:solidFill>
                  <a:srgbClr val="003399"/>
                </a:solidFill>
              </a:rPr>
              <a:t>PSeqList</a:t>
            </a:r>
            <a:r>
              <a:rPr lang="en-US" altLang="zh-CN" sz="3200" dirty="0">
                <a:solidFill>
                  <a:srgbClr val="003399"/>
                </a:solidFill>
              </a:rPr>
              <a:t> </a:t>
            </a:r>
            <a:r>
              <a:rPr lang="en-US" altLang="zh-CN" sz="3200" dirty="0"/>
              <a:t> </a:t>
            </a:r>
            <a:r>
              <a:rPr lang="en-US" altLang="zh-CN" sz="3200" dirty="0" err="1"/>
              <a:t>palist</a:t>
            </a:r>
            <a:r>
              <a:rPr lang="en-US" altLang="zh-CN" sz="3200" dirty="0"/>
              <a:t>; </a:t>
            </a:r>
            <a:r>
              <a:rPr lang="en-US" altLang="zh-CN" dirty="0">
                <a:solidFill>
                  <a:srgbClr val="006600"/>
                </a:solidFill>
              </a:rPr>
              <a:t>//</a:t>
            </a:r>
            <a:r>
              <a:rPr lang="zh-CN" altLang="en-US" dirty="0">
                <a:solidFill>
                  <a:srgbClr val="006600"/>
                </a:solidFill>
              </a:rPr>
              <a:t>指向顺序表的指针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0" y="2321404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6600"/>
                </a:solidFill>
              </a:rPr>
              <a:t>//</a:t>
            </a:r>
            <a:r>
              <a:rPr lang="zh-CN" altLang="en-US" dirty="0">
                <a:solidFill>
                  <a:srgbClr val="006600"/>
                </a:solidFill>
              </a:rPr>
              <a:t>类型定义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381000" y="609600"/>
            <a:ext cx="9144000" cy="502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06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void </a:t>
            </a:r>
            <a:r>
              <a:rPr lang="en-US" altLang="zh-CN" sz="3200" dirty="0" err="1"/>
              <a:t>josephus_seq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PSeqList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palist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s,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m)</a:t>
            </a:r>
          </a:p>
          <a:p>
            <a:pPr marL="108000">
              <a:lnSpc>
                <a:spcPct val="106000"/>
              </a:lnSpc>
              <a:spcBef>
                <a:spcPts val="0"/>
              </a:spcBef>
              <a:buNone/>
            </a:pPr>
            <a:r>
              <a:rPr lang="en-US" altLang="zh-CN" sz="3200" dirty="0"/>
              <a:t>{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t, w, s1=s-1;</a:t>
            </a:r>
          </a:p>
          <a:p>
            <a:pPr marL="108000">
              <a:lnSpc>
                <a:spcPct val="106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for(</a:t>
            </a:r>
            <a:r>
              <a:rPr lang="en-US" altLang="zh-CN" sz="3200" dirty="0" err="1">
                <a:solidFill>
                  <a:srgbClr val="C00000"/>
                </a:solidFill>
              </a:rPr>
              <a:t>i</a:t>
            </a:r>
            <a:r>
              <a:rPr lang="en-US" altLang="zh-CN" sz="3200" dirty="0">
                <a:solidFill>
                  <a:srgbClr val="C00000"/>
                </a:solidFill>
              </a:rPr>
              <a:t>=</a:t>
            </a:r>
            <a:r>
              <a:rPr lang="en-US" altLang="zh-CN" sz="3200" dirty="0" err="1">
                <a:solidFill>
                  <a:srgbClr val="C00000"/>
                </a:solidFill>
              </a:rPr>
              <a:t>palist</a:t>
            </a:r>
            <a:r>
              <a:rPr lang="en-US" altLang="zh-CN" sz="3200" dirty="0">
                <a:solidFill>
                  <a:srgbClr val="C00000"/>
                </a:solidFill>
              </a:rPr>
              <a:t>-&gt;n</a:t>
            </a:r>
            <a:r>
              <a:rPr lang="en-US" altLang="zh-CN" sz="3200" dirty="0"/>
              <a:t>; 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&gt;0; </a:t>
            </a:r>
            <a:r>
              <a:rPr lang="en-US" altLang="zh-CN" sz="3200" dirty="0" err="1">
                <a:solidFill>
                  <a:srgbClr val="C00000"/>
                </a:solidFill>
              </a:rPr>
              <a:t>i</a:t>
            </a:r>
            <a:r>
              <a:rPr lang="en-US" altLang="zh-CN" sz="3200" dirty="0">
                <a:solidFill>
                  <a:srgbClr val="C00000"/>
                </a:solidFill>
              </a:rPr>
              <a:t>--</a:t>
            </a:r>
            <a:r>
              <a:rPr lang="en-US" altLang="zh-CN" sz="3200" dirty="0"/>
              <a:t>)</a:t>
            </a:r>
          </a:p>
          <a:p>
            <a:pPr marL="108000" algn="just">
              <a:lnSpc>
                <a:spcPct val="106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    { t= (s1+m-1)%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 </a:t>
            </a:r>
          </a:p>
          <a:p>
            <a:pPr marL="108000">
              <a:lnSpc>
                <a:spcPct val="106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6600"/>
                </a:solidFill>
              </a:rPr>
              <a:t>        </a:t>
            </a:r>
            <a:r>
              <a:rPr lang="en-US" altLang="zh-CN" sz="3200" dirty="0"/>
              <a:t>w = </a:t>
            </a:r>
            <a:r>
              <a:rPr lang="en-US" altLang="zh-CN" sz="3200" dirty="0" err="1"/>
              <a:t>palist</a:t>
            </a:r>
            <a:r>
              <a:rPr lang="en-US" altLang="zh-CN" sz="3200" dirty="0"/>
              <a:t>-&gt;element[t]; </a:t>
            </a:r>
            <a:endParaRPr lang="en-US" altLang="zh-CN" sz="3200" dirty="0">
              <a:solidFill>
                <a:srgbClr val="006600"/>
              </a:solidFill>
            </a:endParaRPr>
          </a:p>
          <a:p>
            <a:pPr marL="108000" algn="just">
              <a:lnSpc>
                <a:spcPct val="106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      </a:t>
            </a:r>
            <a:r>
              <a:rPr lang="en-US" altLang="zh-CN" sz="3200" dirty="0" err="1"/>
              <a:t>printf</a:t>
            </a:r>
            <a:r>
              <a:rPr lang="en-US" altLang="zh-CN" sz="3200" dirty="0"/>
              <a:t>(“output element %d \</a:t>
            </a:r>
            <a:r>
              <a:rPr lang="en-US" altLang="zh-CN" sz="3200" dirty="0" err="1"/>
              <a:t>n”,w</a:t>
            </a:r>
            <a:r>
              <a:rPr lang="en-US" altLang="zh-CN" sz="3200" dirty="0"/>
              <a:t>);</a:t>
            </a:r>
          </a:p>
          <a:p>
            <a:pPr marL="108000">
              <a:lnSpc>
                <a:spcPct val="106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      </a:t>
            </a:r>
            <a:r>
              <a:rPr lang="en-US" altLang="zh-CN" sz="3200" dirty="0" err="1"/>
              <a:t>delete_seq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palist</a:t>
            </a:r>
            <a:r>
              <a:rPr lang="en-US" altLang="zh-CN" sz="3200" dirty="0"/>
              <a:t>, t);</a:t>
            </a:r>
          </a:p>
          <a:p>
            <a:pPr marL="108000">
              <a:lnSpc>
                <a:spcPct val="106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s1= t;</a:t>
            </a:r>
          </a:p>
          <a:p>
            <a:pPr marL="10800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}</a:t>
            </a:r>
          </a:p>
          <a:p>
            <a:pPr marL="108000" algn="just">
              <a:lnSpc>
                <a:spcPct val="6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} </a:t>
            </a:r>
          </a:p>
        </p:txBody>
      </p:sp>
      <p:sp>
        <p:nvSpPr>
          <p:cNvPr id="10" name="矩形 9"/>
          <p:cNvSpPr/>
          <p:nvPr/>
        </p:nvSpPr>
        <p:spPr>
          <a:xfrm>
            <a:off x="3787358" y="1186291"/>
            <a:ext cx="4503156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solidFill>
                  <a:srgbClr val="006600"/>
                </a:solidFill>
              </a:rPr>
              <a:t>//s1: </a:t>
            </a:r>
            <a:r>
              <a:rPr lang="zh-CN" altLang="en-US" dirty="0">
                <a:solidFill>
                  <a:srgbClr val="006600"/>
                </a:solidFill>
              </a:rPr>
              <a:t>第</a:t>
            </a:r>
            <a:r>
              <a:rPr lang="en-US" altLang="zh-CN" dirty="0">
                <a:solidFill>
                  <a:srgbClr val="006600"/>
                </a:solidFill>
              </a:rPr>
              <a:t>1</a:t>
            </a:r>
            <a:r>
              <a:rPr lang="zh-CN" altLang="en-US" dirty="0">
                <a:solidFill>
                  <a:srgbClr val="006600"/>
                </a:solidFill>
              </a:rPr>
              <a:t>次数数的起始下标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91000" y="2232000"/>
            <a:ext cx="4114800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6600"/>
                </a:solidFill>
              </a:rPr>
              <a:t>//</a:t>
            </a:r>
            <a:r>
              <a:rPr lang="zh-CN" altLang="en-US" dirty="0">
                <a:solidFill>
                  <a:srgbClr val="006600"/>
                </a:solidFill>
              </a:rPr>
              <a:t>出列元素的下标</a:t>
            </a:r>
            <a:r>
              <a:rPr lang="en-US" altLang="zh-CN" dirty="0">
                <a:solidFill>
                  <a:srgbClr val="006600"/>
                </a:solidFill>
              </a:rPr>
              <a:t>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490033" y="2743200"/>
            <a:ext cx="3044367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6600"/>
                </a:solidFill>
              </a:rPr>
              <a:t>//</a:t>
            </a:r>
            <a:r>
              <a:rPr lang="zh-CN" altLang="en-US" dirty="0">
                <a:solidFill>
                  <a:srgbClr val="006600"/>
                </a:solidFill>
              </a:rPr>
              <a:t>打印出列元素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181600" y="3780000"/>
            <a:ext cx="2896947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6600"/>
                </a:solidFill>
              </a:rPr>
              <a:t>//</a:t>
            </a:r>
            <a:r>
              <a:rPr lang="zh-CN" altLang="en-US" dirty="0">
                <a:solidFill>
                  <a:srgbClr val="006600"/>
                </a:solidFill>
              </a:rPr>
              <a:t>删除出列的元素</a:t>
            </a:r>
            <a:endParaRPr lang="zh-CN" altLang="en-US" dirty="0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5029200" y="1676400"/>
            <a:ext cx="3352800" cy="533400"/>
          </a:xfrm>
          <a:prstGeom prst="rect">
            <a:avLst/>
          </a:prstGeom>
          <a:solidFill>
            <a:srgbClr val="FFFFA7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37743"/>
                </a:solidFill>
                <a:latin typeface="+mj-lt"/>
              </a:rPr>
              <a:t>// </a:t>
            </a:r>
            <a:r>
              <a:rPr lang="en-US" altLang="zh-CN" dirty="0" err="1">
                <a:solidFill>
                  <a:srgbClr val="037743"/>
                </a:solidFill>
                <a:latin typeface="+mj-lt"/>
              </a:rPr>
              <a:t>i</a:t>
            </a:r>
            <a:r>
              <a:rPr lang="zh-CN" altLang="en-US" dirty="0">
                <a:solidFill>
                  <a:srgbClr val="037743"/>
                </a:solidFill>
                <a:latin typeface="+mj-lt"/>
              </a:rPr>
              <a:t>模拟表长的变化</a:t>
            </a:r>
            <a:endParaRPr lang="en-US" altLang="zh-CN" dirty="0">
              <a:solidFill>
                <a:srgbClr val="037743"/>
              </a:solidFill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23519" y="4267200"/>
            <a:ext cx="4463081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solidFill>
                  <a:srgbClr val="006600"/>
                </a:solidFill>
              </a:rPr>
              <a:t>//</a:t>
            </a:r>
            <a:r>
              <a:rPr lang="zh-CN" altLang="en-US" dirty="0">
                <a:solidFill>
                  <a:srgbClr val="006600"/>
                </a:solidFill>
              </a:rPr>
              <a:t>下一轮数数的起始下标</a:t>
            </a:r>
            <a:r>
              <a:rPr lang="en-US" altLang="zh-CN" dirty="0">
                <a:solidFill>
                  <a:srgbClr val="006600"/>
                </a:solidFill>
              </a:rPr>
              <a:t>s1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371600" y="3810000"/>
            <a:ext cx="3810000" cy="457200"/>
          </a:xfrm>
          <a:prstGeom prst="rect">
            <a:avLst/>
          </a:prstGeom>
          <a:solidFill>
            <a:srgbClr val="FFCC99">
              <a:alpha val="11000"/>
            </a:srgbClr>
          </a:solidFill>
          <a:ln w="2540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447800" y="4876800"/>
            <a:ext cx="7772400" cy="1676400"/>
          </a:xfrm>
          <a:prstGeom prst="rect">
            <a:avLst/>
          </a:prstGeom>
          <a:solidFill>
            <a:srgbClr val="FFFF93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rgbClr val="003399"/>
                </a:solidFill>
                <a:ea typeface="宋体" pitchFamily="2" charset="-122"/>
              </a:rPr>
              <a:t>for(</a:t>
            </a:r>
            <a:r>
              <a:rPr lang="en-US" altLang="zh-CN" sz="3000" dirty="0" err="1">
                <a:solidFill>
                  <a:srgbClr val="003399"/>
                </a:solidFill>
                <a:ea typeface="宋体" pitchFamily="2" charset="-122"/>
              </a:rPr>
              <a:t>int</a:t>
            </a:r>
            <a:r>
              <a:rPr lang="en-US" altLang="zh-CN" sz="3000" dirty="0">
                <a:solidFill>
                  <a:srgbClr val="003399"/>
                </a:solidFill>
                <a:ea typeface="宋体" pitchFamily="2" charset="-122"/>
              </a:rPr>
              <a:t> q=t; q&lt;</a:t>
            </a:r>
            <a:r>
              <a:rPr lang="en-US" altLang="zh-CN" sz="3000" dirty="0" err="1">
                <a:solidFill>
                  <a:srgbClr val="003399"/>
                </a:solidFill>
                <a:ea typeface="宋体" pitchFamily="2" charset="-122"/>
              </a:rPr>
              <a:t>palist</a:t>
            </a:r>
            <a:r>
              <a:rPr lang="en-US" altLang="zh-CN" sz="3000" dirty="0">
                <a:solidFill>
                  <a:srgbClr val="003399"/>
                </a:solidFill>
                <a:ea typeface="宋体" pitchFamily="2" charset="-122"/>
              </a:rPr>
              <a:t>-&gt;n-1; q++) </a:t>
            </a:r>
            <a:r>
              <a:rPr lang="en-US" altLang="zh-CN" dirty="0">
                <a:solidFill>
                  <a:srgbClr val="006600"/>
                </a:solidFill>
              </a:rPr>
              <a:t>//p36</a:t>
            </a:r>
            <a:endParaRPr lang="en-US" altLang="zh-CN" dirty="0">
              <a:solidFill>
                <a:srgbClr val="003399"/>
              </a:solidFill>
              <a:ea typeface="宋体" pitchFamily="2" charset="-122"/>
            </a:endParaRPr>
          </a:p>
          <a:p>
            <a:pPr marL="360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rgbClr val="003399"/>
                </a:solidFill>
                <a:ea typeface="宋体" pitchFamily="2" charset="-122"/>
              </a:rPr>
              <a:t>     </a:t>
            </a:r>
            <a:r>
              <a:rPr lang="en-US" altLang="zh-CN" sz="3000" dirty="0" err="1">
                <a:solidFill>
                  <a:srgbClr val="003399"/>
                </a:solidFill>
                <a:ea typeface="宋体" pitchFamily="2" charset="-122"/>
              </a:rPr>
              <a:t>palist</a:t>
            </a:r>
            <a:r>
              <a:rPr lang="en-US" altLang="zh-CN" sz="3000" dirty="0">
                <a:solidFill>
                  <a:srgbClr val="003399"/>
                </a:solidFill>
                <a:ea typeface="宋体" pitchFamily="2" charset="-122"/>
              </a:rPr>
              <a:t>-&gt;element[q]=</a:t>
            </a:r>
            <a:r>
              <a:rPr lang="en-US" altLang="zh-CN" sz="3000" dirty="0" err="1">
                <a:solidFill>
                  <a:srgbClr val="003399"/>
                </a:solidFill>
                <a:ea typeface="宋体" pitchFamily="2" charset="-122"/>
              </a:rPr>
              <a:t>palist</a:t>
            </a:r>
            <a:r>
              <a:rPr lang="en-US" altLang="zh-CN" sz="3000" dirty="0">
                <a:solidFill>
                  <a:srgbClr val="003399"/>
                </a:solidFill>
                <a:ea typeface="宋体" pitchFamily="2" charset="-122"/>
              </a:rPr>
              <a:t>-&gt;element[q+1];</a:t>
            </a:r>
          </a:p>
          <a:p>
            <a:pPr marL="360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err="1">
                <a:solidFill>
                  <a:srgbClr val="003399"/>
                </a:solidFill>
                <a:ea typeface="宋体" pitchFamily="2" charset="-122"/>
              </a:rPr>
              <a:t>palist</a:t>
            </a:r>
            <a:r>
              <a:rPr lang="en-US" altLang="zh-CN" sz="3000" dirty="0">
                <a:solidFill>
                  <a:srgbClr val="003399"/>
                </a:solidFill>
                <a:ea typeface="宋体" pitchFamily="2" charset="-122"/>
              </a:rPr>
              <a:t>-&gt;n=</a:t>
            </a:r>
            <a:r>
              <a:rPr lang="en-US" altLang="zh-CN" sz="3000" dirty="0" err="1">
                <a:solidFill>
                  <a:srgbClr val="003399"/>
                </a:solidFill>
                <a:ea typeface="宋体" pitchFamily="2" charset="-122"/>
              </a:rPr>
              <a:t>palist</a:t>
            </a:r>
            <a:r>
              <a:rPr lang="en-US" altLang="zh-CN" sz="3000" dirty="0">
                <a:solidFill>
                  <a:srgbClr val="003399"/>
                </a:solidFill>
                <a:ea typeface="宋体" pitchFamily="2" charset="-122"/>
              </a:rPr>
              <a:t>-&gt;n-1;</a:t>
            </a:r>
          </a:p>
        </p:txBody>
      </p:sp>
      <p:cxnSp>
        <p:nvCxnSpPr>
          <p:cNvPr id="18" name="直接箭头连接符 17"/>
          <p:cNvCxnSpPr/>
          <p:nvPr/>
        </p:nvCxnSpPr>
        <p:spPr bwMode="auto">
          <a:xfrm rot="16200000" flipH="1">
            <a:off x="2400300" y="4533900"/>
            <a:ext cx="609600" cy="762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00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1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81000" y="4419600"/>
            <a:ext cx="8915400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solidFill>
                  <a:schemeClr val="tx2"/>
                </a:solidFill>
              </a:rPr>
              <a:t>        free(</a:t>
            </a:r>
            <a:r>
              <a:rPr lang="en-US" altLang="zh-CN" sz="3000" dirty="0" err="1">
                <a:solidFill>
                  <a:schemeClr val="tx2"/>
                </a:solidFill>
              </a:rPr>
              <a:t>jos_alist</a:t>
            </a:r>
            <a:r>
              <a:rPr lang="en-US" altLang="zh-CN" sz="3000" dirty="0">
                <a:solidFill>
                  <a:schemeClr val="tx2"/>
                </a:solidFill>
              </a:rPr>
              <a:t>-&gt;element); 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solidFill>
                  <a:schemeClr val="tx2"/>
                </a:solidFill>
              </a:rPr>
              <a:t>        free(</a:t>
            </a:r>
            <a:r>
              <a:rPr lang="en-US" altLang="zh-CN" sz="3000" dirty="0" err="1">
                <a:solidFill>
                  <a:schemeClr val="tx2"/>
                </a:solidFill>
              </a:rPr>
              <a:t>jos_alist</a:t>
            </a:r>
            <a:r>
              <a:rPr lang="en-US" altLang="zh-CN" sz="3000" dirty="0">
                <a:solidFill>
                  <a:schemeClr val="tx2"/>
                </a:solidFill>
              </a:rPr>
              <a:t>); </a:t>
            </a:r>
          </a:p>
          <a:p>
            <a:pPr marL="342900" indent="-342900">
              <a:lnSpc>
                <a:spcPct val="6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solidFill>
                  <a:schemeClr val="tx2"/>
                </a:solidFill>
              </a:rPr>
              <a:t>      }</a:t>
            </a:r>
          </a:p>
          <a:p>
            <a:pPr marL="342900" indent="-342900">
              <a:lnSpc>
                <a:spcPct val="6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/>
              <a:t>}  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endParaRPr lang="en-US" altLang="zh-CN" sz="3000" dirty="0"/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381000" y="533400"/>
            <a:ext cx="89154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/>
              <a:t>main( 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/>
              <a:t>{ </a:t>
            </a:r>
            <a:r>
              <a:rPr lang="en-US" altLang="zh-CN" sz="3000" dirty="0" err="1"/>
              <a:t>PSeqList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jos_alist</a:t>
            </a:r>
            <a:r>
              <a:rPr lang="en-US" altLang="zh-CN" sz="3000" dirty="0"/>
              <a:t>;    </a:t>
            </a:r>
            <a:r>
              <a:rPr lang="en-US" altLang="zh-CN" sz="3000" dirty="0" err="1"/>
              <a:t>int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, k, n, s, m;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solidFill>
                  <a:srgbClr val="006600"/>
                </a:solidFill>
              </a:rPr>
              <a:t>  </a:t>
            </a:r>
            <a:r>
              <a:rPr lang="en-US" altLang="zh-CN" dirty="0">
                <a:solidFill>
                  <a:srgbClr val="006600"/>
                </a:solidFill>
              </a:rPr>
              <a:t>//…</a:t>
            </a:r>
            <a:r>
              <a:rPr lang="en-US" altLang="zh-CN" dirty="0" err="1">
                <a:solidFill>
                  <a:srgbClr val="006600"/>
                </a:solidFill>
              </a:rPr>
              <a:t>scanf</a:t>
            </a:r>
            <a:r>
              <a:rPr lang="zh-CN" altLang="en-US" dirty="0">
                <a:solidFill>
                  <a:srgbClr val="006600"/>
                </a:solidFill>
              </a:rPr>
              <a:t>语句 </a:t>
            </a:r>
            <a:r>
              <a:rPr lang="en-US" altLang="zh-CN" dirty="0">
                <a:solidFill>
                  <a:srgbClr val="006600"/>
                </a:solidFill>
              </a:rPr>
              <a:t>--</a:t>
            </a:r>
            <a:r>
              <a:rPr lang="zh-CN" altLang="en-US" dirty="0">
                <a:solidFill>
                  <a:srgbClr val="006600"/>
                </a:solidFill>
              </a:rPr>
              <a:t>输入表长</a:t>
            </a:r>
            <a:r>
              <a:rPr lang="en-US" altLang="zh-CN" dirty="0">
                <a:solidFill>
                  <a:srgbClr val="006600"/>
                </a:solidFill>
              </a:rPr>
              <a:t>n, </a:t>
            </a:r>
            <a:r>
              <a:rPr lang="zh-CN" altLang="en-US" dirty="0">
                <a:solidFill>
                  <a:srgbClr val="006600"/>
                </a:solidFill>
              </a:rPr>
              <a:t>起始</a:t>
            </a:r>
            <a:r>
              <a:rPr lang="en-US" altLang="zh-CN" dirty="0">
                <a:solidFill>
                  <a:srgbClr val="006600"/>
                </a:solidFill>
              </a:rPr>
              <a:t>s, </a:t>
            </a:r>
            <a:r>
              <a:rPr lang="zh-CN" altLang="en-US" dirty="0">
                <a:solidFill>
                  <a:srgbClr val="006600"/>
                </a:solidFill>
              </a:rPr>
              <a:t>步长</a:t>
            </a:r>
            <a:r>
              <a:rPr lang="en-US" altLang="zh-CN" dirty="0">
                <a:solidFill>
                  <a:srgbClr val="006600"/>
                </a:solidFill>
              </a:rPr>
              <a:t>m;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81000" y="1905000"/>
            <a:ext cx="8915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/>
              <a:t>  </a:t>
            </a:r>
            <a:r>
              <a:rPr lang="en-US" altLang="zh-CN" sz="3000" dirty="0" err="1"/>
              <a:t>jos_alist</a:t>
            </a:r>
            <a:r>
              <a:rPr lang="en-US" altLang="zh-CN" sz="3000" dirty="0"/>
              <a:t> = </a:t>
            </a:r>
            <a:r>
              <a:rPr lang="en-US" altLang="zh-CN" sz="3000" dirty="0" err="1"/>
              <a:t>createNullList_seq</a:t>
            </a:r>
            <a:r>
              <a:rPr lang="en-US" altLang="zh-CN" sz="3000" dirty="0"/>
              <a:t>(n); </a:t>
            </a:r>
            <a:endParaRPr lang="en-US" altLang="zh-CN" sz="3000" dirty="0">
              <a:solidFill>
                <a:srgbClr val="006600"/>
              </a:solidFill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81000" y="2438400"/>
            <a:ext cx="8915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/>
              <a:t>  if (</a:t>
            </a:r>
            <a:r>
              <a:rPr lang="en-US" altLang="zh-CN" sz="3000" dirty="0" err="1"/>
              <a:t>jos_alist</a:t>
            </a:r>
            <a:r>
              <a:rPr lang="en-US" altLang="zh-CN" sz="3000" dirty="0"/>
              <a:t> != NULL)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81000" y="2895600"/>
            <a:ext cx="89154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/>
              <a:t>      { for(</a:t>
            </a:r>
            <a:r>
              <a:rPr lang="en-US" altLang="zh-CN" sz="3000" dirty="0" err="1"/>
              <a:t>i</a:t>
            </a:r>
            <a:r>
              <a:rPr lang="en-US" altLang="zh-CN" sz="3000" dirty="0"/>
              <a:t>=0;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&lt;n;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++)</a:t>
            </a:r>
            <a:endParaRPr lang="zh-CN" altLang="en-US" sz="3000" dirty="0">
              <a:solidFill>
                <a:srgbClr val="006600"/>
              </a:solidFill>
            </a:endParaRP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sz="3000" dirty="0"/>
              <a:t>             </a:t>
            </a:r>
            <a:r>
              <a:rPr lang="en-US" altLang="zh-CN" sz="3000" dirty="0"/>
              <a:t>k=</a:t>
            </a:r>
            <a:r>
              <a:rPr lang="en-US" altLang="zh-CN" sz="3000" dirty="0" err="1"/>
              <a:t>insert_seq</a:t>
            </a:r>
            <a:r>
              <a:rPr lang="en-US" altLang="zh-CN" sz="3000" dirty="0"/>
              <a:t>(</a:t>
            </a:r>
            <a:r>
              <a:rPr lang="en-US" altLang="zh-CN" sz="3000" dirty="0" err="1"/>
              <a:t>jos_alist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, i+1); </a:t>
            </a:r>
            <a:endParaRPr lang="zh-CN" altLang="en-US" sz="3000" dirty="0">
              <a:solidFill>
                <a:srgbClr val="006600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81000" y="3886200"/>
            <a:ext cx="89154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solidFill>
                  <a:schemeClr val="tx2"/>
                </a:solidFill>
              </a:rPr>
              <a:t>        </a:t>
            </a:r>
            <a:r>
              <a:rPr lang="en-US" altLang="zh-CN" sz="3000" dirty="0" err="1">
                <a:solidFill>
                  <a:schemeClr val="tx2"/>
                </a:solidFill>
              </a:rPr>
              <a:t>josephus_seq</a:t>
            </a:r>
            <a:r>
              <a:rPr lang="en-US" altLang="zh-CN" sz="3000" dirty="0">
                <a:solidFill>
                  <a:schemeClr val="tx2"/>
                </a:solidFill>
              </a:rPr>
              <a:t>(</a:t>
            </a:r>
            <a:r>
              <a:rPr lang="en-US" altLang="zh-CN" sz="3000" dirty="0" err="1">
                <a:solidFill>
                  <a:schemeClr val="tx2"/>
                </a:solidFill>
              </a:rPr>
              <a:t>jos_alist</a:t>
            </a:r>
            <a:r>
              <a:rPr lang="en-US" altLang="zh-CN" sz="3000" dirty="0">
                <a:solidFill>
                  <a:schemeClr val="tx2"/>
                </a:solidFill>
              </a:rPr>
              <a:t>, s, m); </a:t>
            </a:r>
            <a:endParaRPr lang="zh-CN" altLang="en-US" sz="3000" dirty="0">
              <a:solidFill>
                <a:srgbClr val="0066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00800" y="1991380"/>
            <a:ext cx="20617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solidFill>
                  <a:srgbClr val="006600"/>
                </a:solidFill>
              </a:rPr>
              <a:t>//</a:t>
            </a:r>
            <a:r>
              <a:rPr lang="zh-CN" altLang="en-US" dirty="0">
                <a:solidFill>
                  <a:srgbClr val="006600"/>
                </a:solidFill>
              </a:rPr>
              <a:t>建空表</a:t>
            </a:r>
            <a:r>
              <a:rPr lang="en-US" altLang="zh-CN" dirty="0">
                <a:solidFill>
                  <a:srgbClr val="006600"/>
                </a:solidFill>
              </a:rPr>
              <a:t>p33</a:t>
            </a:r>
          </a:p>
        </p:txBody>
      </p:sp>
      <p:sp>
        <p:nvSpPr>
          <p:cNvPr id="10" name="矩形 9"/>
          <p:cNvSpPr/>
          <p:nvPr/>
        </p:nvSpPr>
        <p:spPr>
          <a:xfrm>
            <a:off x="4191000" y="2873514"/>
            <a:ext cx="25378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6600"/>
                </a:solidFill>
              </a:rPr>
              <a:t>//</a:t>
            </a:r>
            <a:r>
              <a:rPr lang="zh-CN" altLang="en-US" dirty="0">
                <a:solidFill>
                  <a:srgbClr val="006600"/>
                </a:solidFill>
              </a:rPr>
              <a:t>给顺序表赋值</a:t>
            </a:r>
            <a:endParaRPr lang="zh-CN" altLang="en-US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038600" y="4953000"/>
            <a:ext cx="5105400" cy="1524000"/>
          </a:xfrm>
          <a:prstGeom prst="rect">
            <a:avLst/>
          </a:prstGeom>
          <a:solidFill>
            <a:srgbClr val="FFFF93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F7330"/>
                </a:solidFill>
                <a:latin typeface="+mj-lt"/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F7330"/>
                </a:solidFill>
                <a:latin typeface="+mj-lt"/>
                <a:ea typeface="黑体" pitchFamily="49" charset="-122"/>
              </a:rPr>
              <a:t>在下标</a:t>
            </a:r>
            <a:r>
              <a:rPr lang="en-US" altLang="zh-CN" dirty="0" err="1">
                <a:solidFill>
                  <a:srgbClr val="0F7330"/>
                </a:solidFill>
                <a:latin typeface="+mj-lt"/>
                <a:ea typeface="黑体" pitchFamily="49" charset="-122"/>
              </a:rPr>
              <a:t>i</a:t>
            </a:r>
            <a:r>
              <a:rPr lang="zh-CN" altLang="en-US" dirty="0">
                <a:solidFill>
                  <a:srgbClr val="0F7330"/>
                </a:solidFill>
                <a:latin typeface="+mj-lt"/>
                <a:ea typeface="黑体" pitchFamily="49" charset="-122"/>
              </a:rPr>
              <a:t>处插入元素</a:t>
            </a:r>
            <a:r>
              <a:rPr lang="en-US" altLang="zh-CN" dirty="0">
                <a:solidFill>
                  <a:srgbClr val="0F7330"/>
                </a:solidFill>
                <a:latin typeface="+mj-lt"/>
                <a:ea typeface="黑体" pitchFamily="49" charset="-122"/>
              </a:rPr>
              <a:t>i+1, </a:t>
            </a:r>
          </a:p>
          <a:p>
            <a:pPr marL="36000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rgbClr val="003399"/>
                </a:solidFill>
                <a:latin typeface="+mj-lt"/>
                <a:ea typeface="黑体" pitchFamily="49" charset="-122"/>
              </a:rPr>
              <a:t>jos_alist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49" charset="-122"/>
              </a:rPr>
              <a:t>-&gt;element[</a:t>
            </a:r>
            <a:r>
              <a:rPr lang="en-US" altLang="zh-CN" dirty="0" err="1">
                <a:solidFill>
                  <a:srgbClr val="003399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49" charset="-122"/>
              </a:rPr>
              <a:t>] = i+1;</a:t>
            </a:r>
          </a:p>
          <a:p>
            <a:pPr marL="36000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rgbClr val="003399"/>
                </a:solidFill>
                <a:latin typeface="+mj-lt"/>
                <a:ea typeface="黑体" pitchFamily="49" charset="-122"/>
              </a:rPr>
              <a:t>jos_alist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49" charset="-122"/>
              </a:rPr>
              <a:t>-&gt;n = </a:t>
            </a:r>
            <a:r>
              <a:rPr lang="en-US" altLang="zh-CN" dirty="0" err="1">
                <a:solidFill>
                  <a:srgbClr val="003399"/>
                </a:solidFill>
                <a:latin typeface="+mj-lt"/>
                <a:ea typeface="黑体" pitchFamily="49" charset="-122"/>
              </a:rPr>
              <a:t>jos_alist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49" charset="-122"/>
              </a:rPr>
              <a:t>-&gt;n+1;</a:t>
            </a:r>
          </a:p>
        </p:txBody>
      </p:sp>
      <p:cxnSp>
        <p:nvCxnSpPr>
          <p:cNvPr id="14" name="直接箭头连接符 13"/>
          <p:cNvCxnSpPr>
            <a:endCxn id="12" idx="0"/>
          </p:cNvCxnSpPr>
          <p:nvPr/>
        </p:nvCxnSpPr>
        <p:spPr bwMode="auto">
          <a:xfrm rot="5400000">
            <a:off x="6419850" y="4133850"/>
            <a:ext cx="990600" cy="6477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752600" y="3429000"/>
            <a:ext cx="5486400" cy="533400"/>
          </a:xfrm>
          <a:prstGeom prst="rect">
            <a:avLst/>
          </a:prstGeom>
          <a:solidFill>
            <a:srgbClr val="FFCC99">
              <a:alpha val="11000"/>
            </a:srgbClr>
          </a:solidFill>
          <a:ln w="2540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24600" y="4038600"/>
            <a:ext cx="2642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solidFill>
                  <a:srgbClr val="006600"/>
                </a:solidFill>
              </a:rPr>
              <a:t>//Josephus</a:t>
            </a:r>
            <a:r>
              <a:rPr lang="zh-CN" altLang="en-US" dirty="0">
                <a:solidFill>
                  <a:srgbClr val="006600"/>
                </a:solidFill>
              </a:rPr>
              <a:t>算法</a:t>
            </a:r>
            <a:endParaRPr lang="en-US" altLang="zh-CN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  <p:bldP spid="7" grpId="0" animBg="1"/>
      <p:bldP spid="12" grpId="0" animBg="1"/>
      <p:bldP spid="21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>
                <a:ea typeface="黑体" pitchFamily="2" charset="-122"/>
              </a:rPr>
              <a:t>Josephus</a:t>
            </a:r>
            <a:r>
              <a:rPr lang="zh-CN" altLang="en-US" dirty="0">
                <a:ea typeface="黑体" pitchFamily="2" charset="-122"/>
              </a:rPr>
              <a:t>问题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81000" y="2027237"/>
            <a:ext cx="8763000" cy="639763"/>
          </a:xfrm>
          <a:prstGeom prst="rect">
            <a:avLst/>
          </a:prstGeom>
          <a:solidFill>
            <a:srgbClr val="FFFFB3"/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顺序表：</a:t>
            </a: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按序号随机存取，</a:t>
            </a:r>
            <a:r>
              <a:rPr kumimoji="0" lang="en-US" altLang="zh-CN" sz="32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O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(1)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1000" y="3475038"/>
            <a:ext cx="8763000" cy="6397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链表：</a:t>
            </a:r>
            <a:r>
              <a:rPr lang="zh-CN" altLang="en-US" sz="3200" dirty="0">
                <a:latin typeface="+mj-lt"/>
              </a:rPr>
              <a:t>按序号查找 </a:t>
            </a:r>
            <a:r>
              <a:rPr lang="en-US" altLang="zh-CN" sz="3200" dirty="0">
                <a:latin typeface="+mj-lt"/>
              </a:rPr>
              <a:t>-- </a:t>
            </a:r>
            <a:r>
              <a:rPr lang="zh-CN" altLang="en-US" sz="3200" dirty="0">
                <a:latin typeface="+mj-lt"/>
              </a:rPr>
              <a:t>从链首开始遍历，</a:t>
            </a:r>
            <a:r>
              <a:rPr lang="en-US" altLang="zh-CN" sz="3200" i="1" dirty="0">
                <a:latin typeface="+mj-lt"/>
              </a:rPr>
              <a:t>O</a:t>
            </a:r>
            <a:r>
              <a:rPr lang="en-US" altLang="zh-CN" sz="3200" dirty="0">
                <a:latin typeface="+mj-lt"/>
              </a:rPr>
              <a:t>(n)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81000" y="1066800"/>
            <a:ext cx="7772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GB" sz="3200" dirty="0">
                <a:latin typeface="+mj-lt"/>
              </a:rPr>
              <a:t> 在线性表上，</a:t>
            </a:r>
            <a:r>
              <a:rPr lang="zh-CN" altLang="en-GB" sz="3200" dirty="0">
                <a:solidFill>
                  <a:srgbClr val="003399"/>
                </a:solidFill>
                <a:latin typeface="+mj-lt"/>
              </a:rPr>
              <a:t>按序号 多次删除</a:t>
            </a:r>
            <a:r>
              <a:rPr lang="zh-CN" altLang="en-GB" sz="3200" dirty="0">
                <a:latin typeface="+mj-lt"/>
              </a:rPr>
              <a:t>的问题；</a:t>
            </a: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381000" y="2667000"/>
            <a:ext cx="8763000" cy="685800"/>
          </a:xfrm>
          <a:prstGeom prst="rect">
            <a:avLst/>
          </a:prstGeom>
          <a:solidFill>
            <a:srgbClr val="FFFFB3"/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  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删除结点，需移动其后续元素，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O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(n)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81000" y="4114800"/>
            <a:ext cx="8763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>
                <a:latin typeface="+mj-lt"/>
              </a:rPr>
              <a:t>           删除结点，只需修改指针，</a:t>
            </a:r>
            <a:r>
              <a:rPr lang="en-US" altLang="zh-CN" sz="3200" i="1" dirty="0"/>
              <a:t>O</a:t>
            </a:r>
            <a:r>
              <a:rPr lang="en-US" altLang="zh-CN" sz="3200" dirty="0"/>
              <a:t>(1)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/>
          <p:cNvSpPr>
            <a:spLocks noChangeArrowheads="1"/>
          </p:cNvSpPr>
          <p:nvPr/>
        </p:nvSpPr>
        <p:spPr bwMode="auto">
          <a:xfrm>
            <a:off x="381000" y="914400"/>
            <a:ext cx="7772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GB" sz="3200" dirty="0">
                <a:latin typeface="+mj-lt"/>
              </a:rPr>
              <a:t> 在线性表上，</a:t>
            </a:r>
            <a:r>
              <a:rPr lang="zh-CN" altLang="en-GB" sz="3200" dirty="0">
                <a:solidFill>
                  <a:srgbClr val="003399"/>
                </a:solidFill>
                <a:latin typeface="+mj-lt"/>
              </a:rPr>
              <a:t>按序号多次删除</a:t>
            </a:r>
            <a:r>
              <a:rPr lang="zh-CN" altLang="en-GB" sz="3200" dirty="0">
                <a:latin typeface="+mj-lt"/>
              </a:rPr>
              <a:t>；</a:t>
            </a:r>
          </a:p>
        </p:txBody>
      </p:sp>
      <p:sp>
        <p:nvSpPr>
          <p:cNvPr id="1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ea typeface="黑体" pitchFamily="2" charset="-122"/>
              </a:rPr>
              <a:t>循环单链表解决</a:t>
            </a:r>
            <a:r>
              <a:rPr lang="en-US" altLang="zh-CN" dirty="0">
                <a:ea typeface="黑体" pitchFamily="2" charset="-122"/>
              </a:rPr>
              <a:t>Josephus</a:t>
            </a:r>
            <a:r>
              <a:rPr lang="zh-CN" altLang="en-US" dirty="0">
                <a:ea typeface="黑体" pitchFamily="2" charset="-122"/>
              </a:rPr>
              <a:t>问题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2117725" y="3800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1676400" y="38004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3413125" y="3800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60"/>
          <p:cNvSpPr>
            <a:spLocks noChangeArrowheads="1"/>
          </p:cNvSpPr>
          <p:nvPr/>
        </p:nvSpPr>
        <p:spPr bwMode="auto">
          <a:xfrm>
            <a:off x="2971800" y="38004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5" name="Rectangle 62"/>
          <p:cNvSpPr>
            <a:spLocks noChangeArrowheads="1"/>
          </p:cNvSpPr>
          <p:nvPr/>
        </p:nvSpPr>
        <p:spPr bwMode="auto">
          <a:xfrm>
            <a:off x="4708525" y="3805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4267200" y="3805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17" name="Rectangle 65"/>
          <p:cNvSpPr>
            <a:spLocks noChangeArrowheads="1"/>
          </p:cNvSpPr>
          <p:nvPr/>
        </p:nvSpPr>
        <p:spPr bwMode="auto">
          <a:xfrm>
            <a:off x="6003925" y="3805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66"/>
          <p:cNvSpPr>
            <a:spLocks noChangeArrowheads="1"/>
          </p:cNvSpPr>
          <p:nvPr/>
        </p:nvSpPr>
        <p:spPr bwMode="auto">
          <a:xfrm>
            <a:off x="5562600" y="3805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19" name="Rectangle 68"/>
          <p:cNvSpPr>
            <a:spLocks noChangeArrowheads="1"/>
          </p:cNvSpPr>
          <p:nvPr/>
        </p:nvSpPr>
        <p:spPr bwMode="auto">
          <a:xfrm>
            <a:off x="7299325" y="3805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20" name="Rectangle 69"/>
          <p:cNvSpPr>
            <a:spLocks noChangeArrowheads="1"/>
          </p:cNvSpPr>
          <p:nvPr/>
        </p:nvSpPr>
        <p:spPr bwMode="auto">
          <a:xfrm>
            <a:off x="6858000" y="3805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  <p:cxnSp>
        <p:nvCxnSpPr>
          <p:cNvPr id="21" name="直接箭头连接符 20"/>
          <p:cNvCxnSpPr>
            <a:endCxn id="20" idx="1"/>
          </p:cNvCxnSpPr>
          <p:nvPr/>
        </p:nvCxnSpPr>
        <p:spPr bwMode="auto">
          <a:xfrm>
            <a:off x="6324600" y="4105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>
            <a:endCxn id="18" idx="1"/>
          </p:cNvCxnSpPr>
          <p:nvPr/>
        </p:nvCxnSpPr>
        <p:spPr bwMode="auto">
          <a:xfrm>
            <a:off x="5029200" y="4105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>
            <a:off x="3733800" y="4105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endCxn id="14" idx="1"/>
          </p:cNvCxnSpPr>
          <p:nvPr/>
        </p:nvCxnSpPr>
        <p:spPr bwMode="auto">
          <a:xfrm>
            <a:off x="2438400" y="41052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822325" y="3800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1143000" y="41052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228600" y="30432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rot="16200000" flipH="1">
            <a:off x="445294" y="3672681"/>
            <a:ext cx="238126" cy="4603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365125" y="3799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31" name="椭圆 30"/>
          <p:cNvSpPr/>
          <p:nvPr/>
        </p:nvSpPr>
        <p:spPr bwMode="auto">
          <a:xfrm>
            <a:off x="6629400" y="1295400"/>
            <a:ext cx="1800000" cy="1800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8382000" y="19050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3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7239000" y="914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1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8077200" y="11430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2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7315200" y="3124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5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6248400" y="1981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7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8077200" y="2743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4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6477000" y="2743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6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6477000" y="1295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8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1" name="Rectangle 68"/>
          <p:cNvSpPr>
            <a:spLocks noChangeArrowheads="1"/>
          </p:cNvSpPr>
          <p:nvPr/>
        </p:nvSpPr>
        <p:spPr bwMode="auto">
          <a:xfrm>
            <a:off x="8442325" y="4719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42" name="Rectangle 69"/>
          <p:cNvSpPr>
            <a:spLocks noChangeArrowheads="1"/>
          </p:cNvSpPr>
          <p:nvPr/>
        </p:nvSpPr>
        <p:spPr bwMode="auto">
          <a:xfrm>
            <a:off x="8001000" y="47196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7</a:t>
            </a:r>
          </a:p>
        </p:txBody>
      </p:sp>
      <p:cxnSp>
        <p:nvCxnSpPr>
          <p:cNvPr id="43" name="直接箭头连接符 42"/>
          <p:cNvCxnSpPr/>
          <p:nvPr/>
        </p:nvCxnSpPr>
        <p:spPr bwMode="auto">
          <a:xfrm rot="5400000">
            <a:off x="8535194" y="4495006"/>
            <a:ext cx="4572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68"/>
          <p:cNvSpPr>
            <a:spLocks noChangeArrowheads="1"/>
          </p:cNvSpPr>
          <p:nvPr/>
        </p:nvSpPr>
        <p:spPr bwMode="auto">
          <a:xfrm>
            <a:off x="8442325" y="3805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46" name="Rectangle 69"/>
          <p:cNvSpPr>
            <a:spLocks noChangeArrowheads="1"/>
          </p:cNvSpPr>
          <p:nvPr/>
        </p:nvSpPr>
        <p:spPr bwMode="auto">
          <a:xfrm>
            <a:off x="8001000" y="3805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6</a:t>
            </a:r>
          </a:p>
        </p:txBody>
      </p:sp>
      <p:cxnSp>
        <p:nvCxnSpPr>
          <p:cNvPr id="47" name="直接箭头连接符 46"/>
          <p:cNvCxnSpPr>
            <a:endCxn id="46" idx="1"/>
          </p:cNvCxnSpPr>
          <p:nvPr/>
        </p:nvCxnSpPr>
        <p:spPr bwMode="auto">
          <a:xfrm>
            <a:off x="7467600" y="4105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肘形连接符 59"/>
          <p:cNvCxnSpPr>
            <a:endCxn id="30" idx="2"/>
          </p:cNvCxnSpPr>
          <p:nvPr/>
        </p:nvCxnSpPr>
        <p:spPr bwMode="auto">
          <a:xfrm rot="10800000">
            <a:off x="631826" y="4414164"/>
            <a:ext cx="8054975" cy="1605637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 rot="5400000">
            <a:off x="8192294" y="5524500"/>
            <a:ext cx="989806" cy="794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tangle 18"/>
          <p:cNvSpPr>
            <a:spLocks noChangeArrowheads="1"/>
          </p:cNvSpPr>
          <p:nvPr/>
        </p:nvSpPr>
        <p:spPr bwMode="auto">
          <a:xfrm>
            <a:off x="5410200" y="990600"/>
            <a:ext cx="914400" cy="609600"/>
          </a:xfrm>
          <a:prstGeom prst="rect">
            <a:avLst/>
          </a:prstGeom>
          <a:solidFill>
            <a:srgbClr val="FFCC99">
              <a:alpha val="11000"/>
            </a:srgbClr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Rectangle 3"/>
          <p:cNvSpPr>
            <a:spLocks noChangeArrowheads="1"/>
          </p:cNvSpPr>
          <p:nvPr/>
        </p:nvSpPr>
        <p:spPr bwMode="auto">
          <a:xfrm>
            <a:off x="457200" y="2362200"/>
            <a:ext cx="5638800" cy="685800"/>
          </a:xfrm>
          <a:prstGeom prst="rect">
            <a:avLst/>
          </a:prstGeom>
          <a:solidFill>
            <a:srgbClr val="C2FFA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>
                <a:latin typeface="+mj-lt"/>
              </a:rPr>
              <a:t>例：</a:t>
            </a:r>
            <a:r>
              <a:rPr lang="en-US" altLang="zh-CN" sz="3200" dirty="0">
                <a:latin typeface="+mj-lt"/>
              </a:rPr>
              <a:t>n=8, </a:t>
            </a:r>
            <a:r>
              <a:rPr lang="zh-CN" altLang="en-US" sz="3200" dirty="0">
                <a:latin typeface="+mj-lt"/>
              </a:rPr>
              <a:t>起点</a:t>
            </a:r>
            <a:r>
              <a:rPr lang="en-US" altLang="zh-CN" sz="3200" dirty="0">
                <a:latin typeface="+mj-lt"/>
              </a:rPr>
              <a:t>s=1, </a:t>
            </a:r>
            <a:r>
              <a:rPr lang="zh-CN" altLang="en-US" sz="3200" dirty="0">
                <a:latin typeface="+mj-lt"/>
              </a:rPr>
              <a:t>步长</a:t>
            </a:r>
            <a:r>
              <a:rPr lang="en-US" altLang="zh-CN" sz="3200" dirty="0">
                <a:latin typeface="+mj-lt"/>
              </a:rPr>
              <a:t>m=4</a:t>
            </a:r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1219200" y="1752600"/>
            <a:ext cx="487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  <a:sym typeface="Wingdings" pitchFamily="2" charset="2"/>
              </a:rPr>
              <a:t> </a:t>
            </a:r>
            <a:r>
              <a:rPr lang="zh-CN" altLang="en-US" sz="3200" dirty="0">
                <a:latin typeface="+mj-lt"/>
                <a:sym typeface="Wingdings" pitchFamily="2" charset="2"/>
              </a:rPr>
              <a:t>需知道被删除结点的前驱</a:t>
            </a:r>
            <a:endParaRPr lang="en-US" altLang="zh-CN" sz="3200" dirty="0">
              <a:latin typeface="+mj-lt"/>
            </a:endParaRPr>
          </a:p>
        </p:txBody>
      </p:sp>
      <p:cxnSp>
        <p:nvCxnSpPr>
          <p:cNvPr id="86" name="直接箭头连接符 85"/>
          <p:cNvCxnSpPr>
            <a:stCxn id="82" idx="2"/>
          </p:cNvCxnSpPr>
          <p:nvPr/>
        </p:nvCxnSpPr>
        <p:spPr bwMode="auto">
          <a:xfrm rot="5400000">
            <a:off x="5600700" y="1638300"/>
            <a:ext cx="304800" cy="228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Rectangle 39"/>
          <p:cNvSpPr>
            <a:spLocks noChangeArrowheads="1"/>
          </p:cNvSpPr>
          <p:nvPr/>
        </p:nvSpPr>
        <p:spPr bwMode="auto">
          <a:xfrm>
            <a:off x="7391400" y="54816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93" name="直接箭头连接符 92"/>
          <p:cNvCxnSpPr>
            <a:endCxn id="42" idx="2"/>
          </p:cNvCxnSpPr>
          <p:nvPr/>
        </p:nvCxnSpPr>
        <p:spPr bwMode="auto">
          <a:xfrm flipV="1">
            <a:off x="7924800" y="5334000"/>
            <a:ext cx="342900" cy="304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Rectangle 39"/>
          <p:cNvSpPr>
            <a:spLocks noChangeArrowheads="1"/>
          </p:cNvSpPr>
          <p:nvPr/>
        </p:nvSpPr>
        <p:spPr bwMode="auto">
          <a:xfrm>
            <a:off x="838200" y="30432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1" name="直接箭头连接符 100"/>
          <p:cNvCxnSpPr/>
          <p:nvPr/>
        </p:nvCxnSpPr>
        <p:spPr bwMode="auto">
          <a:xfrm rot="5400000">
            <a:off x="800103" y="3543301"/>
            <a:ext cx="304799" cy="22859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3" name="Rectangle 39"/>
          <p:cNvSpPr>
            <a:spLocks noChangeArrowheads="1"/>
          </p:cNvSpPr>
          <p:nvPr/>
        </p:nvSpPr>
        <p:spPr bwMode="auto">
          <a:xfrm>
            <a:off x="1981200" y="30432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4" name="直接箭头连接符 103"/>
          <p:cNvCxnSpPr/>
          <p:nvPr/>
        </p:nvCxnSpPr>
        <p:spPr bwMode="auto">
          <a:xfrm rot="5400000">
            <a:off x="1894683" y="3575845"/>
            <a:ext cx="309560" cy="16827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5" name="Rectangle 39"/>
          <p:cNvSpPr>
            <a:spLocks noChangeArrowheads="1"/>
          </p:cNvSpPr>
          <p:nvPr/>
        </p:nvSpPr>
        <p:spPr bwMode="auto">
          <a:xfrm>
            <a:off x="685800" y="46434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6" name="直接箭头连接符 105"/>
          <p:cNvCxnSpPr/>
          <p:nvPr/>
        </p:nvCxnSpPr>
        <p:spPr bwMode="auto">
          <a:xfrm rot="16200000" flipV="1">
            <a:off x="628650" y="4591050"/>
            <a:ext cx="381000" cy="38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Rectangle 39"/>
          <p:cNvSpPr>
            <a:spLocks noChangeArrowheads="1"/>
          </p:cNvSpPr>
          <p:nvPr/>
        </p:nvSpPr>
        <p:spPr bwMode="auto">
          <a:xfrm>
            <a:off x="3200400" y="30432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10" name="直接箭头连接符 109"/>
          <p:cNvCxnSpPr/>
          <p:nvPr/>
        </p:nvCxnSpPr>
        <p:spPr bwMode="auto">
          <a:xfrm rot="5400000">
            <a:off x="3113883" y="3575845"/>
            <a:ext cx="309560" cy="16827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1" name="Rectangle 39"/>
          <p:cNvSpPr>
            <a:spLocks noChangeArrowheads="1"/>
          </p:cNvSpPr>
          <p:nvPr/>
        </p:nvSpPr>
        <p:spPr bwMode="auto">
          <a:xfrm>
            <a:off x="1905000" y="46434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12" name="直接箭头连接符 111"/>
          <p:cNvCxnSpPr/>
          <p:nvPr/>
        </p:nvCxnSpPr>
        <p:spPr bwMode="auto">
          <a:xfrm rot="16200000" flipV="1">
            <a:off x="1847850" y="4591050"/>
            <a:ext cx="381000" cy="38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3" name="Rectangle 39"/>
          <p:cNvSpPr>
            <a:spLocks noChangeArrowheads="1"/>
          </p:cNvSpPr>
          <p:nvPr/>
        </p:nvSpPr>
        <p:spPr bwMode="auto">
          <a:xfrm>
            <a:off x="4495800" y="30432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14" name="直接箭头连接符 113"/>
          <p:cNvCxnSpPr/>
          <p:nvPr/>
        </p:nvCxnSpPr>
        <p:spPr bwMode="auto">
          <a:xfrm rot="5400000">
            <a:off x="4409283" y="3575845"/>
            <a:ext cx="309560" cy="16827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Rectangle 39"/>
          <p:cNvSpPr>
            <a:spLocks noChangeArrowheads="1"/>
          </p:cNvSpPr>
          <p:nvPr/>
        </p:nvSpPr>
        <p:spPr bwMode="auto">
          <a:xfrm>
            <a:off x="3200400" y="46434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16" name="直接箭头连接符 115"/>
          <p:cNvCxnSpPr/>
          <p:nvPr/>
        </p:nvCxnSpPr>
        <p:spPr bwMode="auto">
          <a:xfrm rot="16200000" flipV="1">
            <a:off x="3143250" y="4591050"/>
            <a:ext cx="381000" cy="38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肘形连接符 117"/>
          <p:cNvCxnSpPr>
            <a:endCxn id="18" idx="2"/>
          </p:cNvCxnSpPr>
          <p:nvPr/>
        </p:nvCxnSpPr>
        <p:spPr bwMode="auto">
          <a:xfrm>
            <a:off x="3657600" y="4191000"/>
            <a:ext cx="2171700" cy="228600"/>
          </a:xfrm>
          <a:prstGeom prst="bentConnector4">
            <a:avLst>
              <a:gd name="adj1" fmla="val 498"/>
              <a:gd name="adj2" fmla="val 176119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685800" y="5257800"/>
            <a:ext cx="7315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  <a:sym typeface="Wingdings" pitchFamily="2" charset="2"/>
              </a:rPr>
              <a:t> pre-&gt;link=p-&gt;link; free(p); p=pre-&gt;link;</a:t>
            </a:r>
            <a:endParaRPr lang="en-US" altLang="zh-CN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88529E-7 L 0.13924 0.00462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0629E-6 L 0.12586 -0.00023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5" grpId="0" animBg="1"/>
      <p:bldP spid="16" grpId="0" animBg="1"/>
      <p:bldP spid="82" grpId="0" animBg="1"/>
      <p:bldP spid="83" grpId="0" animBg="1"/>
      <p:bldP spid="84" grpId="0" animBg="1"/>
      <p:bldP spid="92" grpId="0" animBg="1"/>
      <p:bldP spid="92" grpId="1" animBg="1"/>
      <p:bldP spid="100" grpId="0" animBg="1"/>
      <p:bldP spid="100" grpId="1" animBg="1"/>
      <p:bldP spid="103" grpId="0" animBg="1"/>
      <p:bldP spid="103" grpId="1" animBg="1"/>
      <p:bldP spid="105" grpId="0" animBg="1"/>
      <p:bldP spid="105" grpId="1" animBg="1"/>
      <p:bldP spid="109" grpId="0" animBg="1"/>
      <p:bldP spid="109" grpId="1" animBg="1"/>
      <p:bldP spid="111" grpId="0" animBg="1"/>
      <p:bldP spid="111" grpId="1" animBg="1"/>
      <p:bldP spid="113" grpId="0" animBg="1"/>
      <p:bldP spid="113" grpId="1" animBg="1"/>
      <p:bldP spid="115" grpId="0" animBg="1"/>
      <p:bldP spid="12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990600"/>
            <a:ext cx="8915400" cy="685800"/>
          </a:xfrm>
          <a:prstGeom prst="rect">
            <a:avLst/>
          </a:prstGeom>
          <a:solidFill>
            <a:srgbClr val="C3F8B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r>
              <a:rPr lang="en-GB" altLang="zh-CN" sz="3200" dirty="0"/>
              <a:t>1) </a:t>
            </a:r>
            <a:r>
              <a:rPr lang="zh-CN" altLang="en-US" sz="3200" dirty="0"/>
              <a:t>建立</a:t>
            </a:r>
            <a:r>
              <a:rPr lang="en-US" altLang="zh-CN" sz="3200" dirty="0"/>
              <a:t>, </a:t>
            </a:r>
            <a:r>
              <a:rPr lang="zh-CN" altLang="en-US" sz="3200" dirty="0"/>
              <a:t>并初始化循环单链表</a:t>
            </a:r>
            <a:r>
              <a:rPr lang="en-GB" altLang="zh-CN" sz="3200" dirty="0" err="1"/>
              <a:t>clist</a:t>
            </a:r>
            <a:r>
              <a:rPr lang="en-US" altLang="zh-CN" sz="3200" dirty="0"/>
              <a:t>;</a:t>
            </a:r>
            <a:endParaRPr lang="zh-CN" altLang="en-GB" sz="3200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1600200"/>
            <a:ext cx="8915400" cy="762000"/>
          </a:xfrm>
          <a:prstGeom prst="rect">
            <a:avLst/>
          </a:prstGeom>
          <a:solidFill>
            <a:srgbClr val="C3F8B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r>
              <a:rPr lang="en-GB" altLang="zh-CN" sz="3200" dirty="0"/>
              <a:t>2) </a:t>
            </a:r>
            <a:r>
              <a:rPr lang="zh-CN" altLang="en-US" sz="3200" dirty="0"/>
              <a:t>依据</a:t>
            </a:r>
            <a:r>
              <a:rPr lang="en-US" altLang="zh-CN" sz="3200" dirty="0"/>
              <a:t>s</a:t>
            </a:r>
            <a:r>
              <a:rPr lang="zh-CN" altLang="en-US" sz="3200" dirty="0"/>
              <a:t>，</a:t>
            </a:r>
            <a:r>
              <a:rPr lang="en-US" altLang="zh-CN" sz="3200" dirty="0"/>
              <a:t>”</a:t>
            </a:r>
            <a:r>
              <a:rPr lang="zh-CN" altLang="en-US" sz="3200" dirty="0"/>
              <a:t>计数查找</a:t>
            </a:r>
            <a:r>
              <a:rPr lang="en-US" altLang="zh-CN" sz="3200" dirty="0"/>
              <a:t>”</a:t>
            </a:r>
            <a:r>
              <a:rPr lang="zh-CN" altLang="en-US" sz="3200" dirty="0"/>
              <a:t> </a:t>
            </a:r>
            <a:r>
              <a:rPr lang="zh-CN" altLang="en-GB" sz="3200" dirty="0"/>
              <a:t>起始结点</a:t>
            </a:r>
            <a:r>
              <a:rPr lang="en-GB" altLang="zh-CN" sz="3200" dirty="0"/>
              <a:t>p</a:t>
            </a:r>
            <a:r>
              <a:rPr lang="zh-CN" altLang="en-GB" sz="3200" dirty="0"/>
              <a:t>及其前驱</a:t>
            </a:r>
            <a:r>
              <a:rPr lang="en-GB" altLang="zh-CN" sz="3200" dirty="0"/>
              <a:t>pre</a:t>
            </a:r>
            <a:r>
              <a:rPr lang="en-US" altLang="zh-CN" sz="3200" dirty="0"/>
              <a:t>;</a:t>
            </a:r>
            <a:endParaRPr lang="zh-CN" altLang="en-GB" sz="3200" dirty="0"/>
          </a:p>
        </p:txBody>
      </p:sp>
      <p:sp>
        <p:nvSpPr>
          <p:cNvPr id="1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ea typeface="黑体" pitchFamily="2" charset="-122"/>
              </a:rPr>
              <a:t>循环单链表解决</a:t>
            </a:r>
            <a:r>
              <a:rPr lang="en-US" altLang="zh-CN" dirty="0">
                <a:ea typeface="黑体" pitchFamily="2" charset="-122"/>
              </a:rPr>
              <a:t>Josephus</a:t>
            </a:r>
            <a:r>
              <a:rPr lang="zh-CN" altLang="en-US" dirty="0">
                <a:ea typeface="黑体" pitchFamily="2" charset="-122"/>
              </a:rPr>
              <a:t>问题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3657600"/>
            <a:ext cx="9144000" cy="762000"/>
          </a:xfrm>
          <a:prstGeom prst="rect">
            <a:avLst/>
          </a:prstGeom>
          <a:solidFill>
            <a:srgbClr val="FFFF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r>
              <a:rPr lang="en-GB" altLang="zh-CN" sz="3200" dirty="0">
                <a:solidFill>
                  <a:srgbClr val="003399"/>
                </a:solidFill>
              </a:rPr>
              <a:t>4) </a:t>
            </a:r>
            <a:r>
              <a:rPr lang="zh-CN" altLang="en-US" sz="3200" dirty="0"/>
              <a:t>从</a:t>
            </a:r>
            <a:r>
              <a:rPr lang="en-US" altLang="zh-CN" sz="3200" dirty="0"/>
              <a:t>p</a:t>
            </a:r>
            <a:r>
              <a:rPr lang="zh-CN" altLang="en-US" sz="3200" dirty="0"/>
              <a:t>开始</a:t>
            </a:r>
            <a:r>
              <a:rPr lang="en-US" altLang="zh-CN" sz="3200" dirty="0"/>
              <a:t>, “</a:t>
            </a:r>
            <a:r>
              <a:rPr lang="zh-CN" altLang="en-US" sz="3200" dirty="0"/>
              <a:t>计数查找</a:t>
            </a:r>
            <a:r>
              <a:rPr lang="en-US" altLang="zh-CN" sz="3200" dirty="0"/>
              <a:t>”</a:t>
            </a:r>
            <a:r>
              <a:rPr lang="zh-CN" altLang="en-US" sz="3200" dirty="0"/>
              <a:t>第</a:t>
            </a:r>
            <a:r>
              <a:rPr lang="en-US" altLang="zh-CN" sz="3200" dirty="0"/>
              <a:t>m</a:t>
            </a:r>
            <a:r>
              <a:rPr lang="zh-CN" altLang="en-US" sz="3200" dirty="0"/>
              <a:t>个结点</a:t>
            </a:r>
            <a:r>
              <a:rPr lang="en-US" altLang="zh-CN" sz="3200" dirty="0">
                <a:solidFill>
                  <a:srgbClr val="004D86"/>
                </a:solidFill>
              </a:rPr>
              <a:t>p</a:t>
            </a:r>
            <a:r>
              <a:rPr lang="zh-CN" altLang="en-US" sz="3200" dirty="0">
                <a:solidFill>
                  <a:srgbClr val="004D86"/>
                </a:solidFill>
              </a:rPr>
              <a:t>及其前驱</a:t>
            </a:r>
            <a:r>
              <a:rPr lang="en-US" altLang="zh-CN" sz="3200" dirty="0">
                <a:solidFill>
                  <a:srgbClr val="004D86"/>
                </a:solidFill>
              </a:rPr>
              <a:t>pre;</a:t>
            </a:r>
            <a:endParaRPr lang="zh-CN" altLang="en-GB" sz="3200" dirty="0">
              <a:solidFill>
                <a:srgbClr val="004D86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4800" y="4419600"/>
            <a:ext cx="91440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>
                <a:solidFill>
                  <a:srgbClr val="003399"/>
                </a:solidFill>
              </a:rPr>
              <a:t>5) </a:t>
            </a:r>
            <a:r>
              <a:rPr lang="zh-CN" altLang="en-US" sz="3200" dirty="0"/>
              <a:t>从链表中删除</a:t>
            </a:r>
            <a:r>
              <a:rPr lang="en-US" altLang="zh-CN" sz="3200" dirty="0"/>
              <a:t>p</a:t>
            </a:r>
            <a:r>
              <a:rPr lang="zh-CN" altLang="en-US" sz="3200" dirty="0"/>
              <a:t>指向的结点，</a:t>
            </a:r>
            <a:endParaRPr lang="en-US" altLang="zh-CN" sz="32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/>
              <a:t>    p</a:t>
            </a:r>
            <a:r>
              <a:rPr lang="zh-CN" altLang="en-US" sz="3200" dirty="0"/>
              <a:t>指向被删结点的下一个结点；返回</a:t>
            </a:r>
            <a:r>
              <a:rPr lang="en-US" altLang="zh-CN" sz="3200" dirty="0"/>
              <a:t>3)</a:t>
            </a:r>
            <a:r>
              <a:rPr lang="zh-CN" altLang="en-US" sz="3200" dirty="0"/>
              <a:t>继续，</a:t>
            </a:r>
            <a:endParaRPr lang="zh-CN" altLang="en-GB" sz="320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04800" y="2362200"/>
            <a:ext cx="89154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>
                <a:solidFill>
                  <a:srgbClr val="003399"/>
                </a:solidFill>
              </a:rPr>
              <a:t>3)</a:t>
            </a:r>
            <a:r>
              <a:rPr lang="en-GB" altLang="zh-CN" sz="3200" dirty="0"/>
              <a:t> </a:t>
            </a:r>
            <a:r>
              <a:rPr lang="zh-CN" altLang="en-US" sz="3200" dirty="0">
                <a:solidFill>
                  <a:srgbClr val="C00000"/>
                </a:solidFill>
              </a:rPr>
              <a:t>链表中是否仅剩</a:t>
            </a:r>
            <a:r>
              <a:rPr lang="en-US" altLang="zh-CN" sz="3200" dirty="0">
                <a:solidFill>
                  <a:srgbClr val="C00000"/>
                </a:solidFill>
              </a:rPr>
              <a:t>1</a:t>
            </a:r>
            <a:r>
              <a:rPr lang="zh-CN" altLang="en-US" sz="3200" dirty="0">
                <a:solidFill>
                  <a:srgbClr val="C00000"/>
                </a:solidFill>
              </a:rPr>
              <a:t>个结点</a:t>
            </a:r>
            <a:r>
              <a:rPr lang="en-US" altLang="zh-CN" sz="3200" dirty="0">
                <a:solidFill>
                  <a:srgbClr val="C00000"/>
                </a:solidFill>
              </a:rPr>
              <a:t>?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/>
              <a:t>     </a:t>
            </a:r>
            <a:r>
              <a:rPr lang="zh-CN" altLang="en-US" sz="3200" dirty="0"/>
              <a:t>是，则删除该结点，退出</a:t>
            </a:r>
            <a:r>
              <a:rPr lang="en-US" altLang="zh-CN" sz="3200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2.1 </a:t>
            </a:r>
            <a:r>
              <a:rPr lang="zh-CN" altLang="en-US" dirty="0">
                <a:ea typeface="黑体" pitchFamily="2" charset="-122"/>
              </a:rPr>
              <a:t>线性表的抽象数据类型</a:t>
            </a:r>
          </a:p>
        </p:txBody>
      </p:sp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81000" y="1676400"/>
            <a:ext cx="8458200" cy="11938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8241"/>
                </a:solidFill>
              </a:rPr>
              <a:t>     3. </a:t>
            </a:r>
            <a:r>
              <a:rPr lang="zh-CN" altLang="en-US" sz="3200" dirty="0">
                <a:solidFill>
                  <a:srgbClr val="008241"/>
                </a:solidFill>
              </a:rPr>
              <a:t>按位置删除：</a:t>
            </a:r>
            <a:endParaRPr lang="en-US" altLang="zh-CN" sz="3200" dirty="0">
              <a:solidFill>
                <a:srgbClr val="00824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      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delete(List </a:t>
            </a:r>
            <a:r>
              <a:rPr lang="en-US" altLang="zh-CN" sz="3200" dirty="0" err="1"/>
              <a:t>list</a:t>
            </a:r>
            <a:r>
              <a:rPr lang="en-US" altLang="zh-CN" sz="3200" dirty="0"/>
              <a:t>, Index p)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2794038"/>
            <a:ext cx="8458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241"/>
                </a:solidFill>
              </a:rPr>
              <a:t>     4. </a:t>
            </a:r>
            <a:r>
              <a:rPr lang="zh-CN" altLang="en-US" sz="3200" dirty="0">
                <a:solidFill>
                  <a:srgbClr val="008241"/>
                </a:solidFill>
              </a:rPr>
              <a:t>按元素值删除：</a:t>
            </a:r>
            <a:endParaRPr lang="en-US" altLang="zh-CN" sz="3200" dirty="0">
              <a:solidFill>
                <a:srgbClr val="00824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j-lt"/>
              </a:rPr>
              <a:t>         </a:t>
            </a:r>
            <a:r>
              <a:rPr lang="en-US" altLang="zh-CN" sz="3200" dirty="0" err="1">
                <a:latin typeface="+mj-lt"/>
              </a:rPr>
              <a:t>int</a:t>
            </a:r>
            <a:r>
              <a:rPr lang="en-US" altLang="zh-CN" sz="3200" dirty="0">
                <a:latin typeface="+mj-lt"/>
              </a:rPr>
              <a:t> delete(List </a:t>
            </a:r>
            <a:r>
              <a:rPr lang="en-US" altLang="zh-CN" sz="3200" dirty="0" err="1">
                <a:latin typeface="+mj-lt"/>
              </a:rPr>
              <a:t>list</a:t>
            </a:r>
            <a:r>
              <a:rPr lang="en-US" altLang="zh-CN" sz="3200" dirty="0">
                <a:latin typeface="+mj-lt"/>
              </a:rPr>
              <a:t>, </a:t>
            </a:r>
            <a:r>
              <a:rPr lang="en-US" altLang="zh-CN" sz="3200" dirty="0" err="1">
                <a:latin typeface="+mj-lt"/>
              </a:rPr>
              <a:t>DataType</a:t>
            </a:r>
            <a:r>
              <a:rPr lang="en-US" altLang="zh-CN" sz="3200" dirty="0">
                <a:latin typeface="+mj-lt"/>
              </a:rPr>
              <a:t> x)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8458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线性表上的操作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518E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1000" y="3937038"/>
            <a:ext cx="8458200" cy="13207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8241"/>
                </a:solidFill>
              </a:rPr>
              <a:t>     5. </a:t>
            </a:r>
            <a:r>
              <a:rPr lang="zh-CN" altLang="en-US" sz="3200" dirty="0">
                <a:solidFill>
                  <a:srgbClr val="008241"/>
                </a:solidFill>
              </a:rPr>
              <a:t>查找值为</a:t>
            </a:r>
            <a:r>
              <a:rPr lang="en-US" altLang="zh-CN" sz="3200" dirty="0">
                <a:solidFill>
                  <a:srgbClr val="008241"/>
                </a:solidFill>
              </a:rPr>
              <a:t>x</a:t>
            </a:r>
            <a:r>
              <a:rPr lang="zh-CN" altLang="en-US" sz="3200" dirty="0">
                <a:solidFill>
                  <a:srgbClr val="008241"/>
                </a:solidFill>
              </a:rPr>
              <a:t>的元素，并返回其下标：</a:t>
            </a:r>
            <a:endParaRPr lang="en-US" altLang="zh-CN" sz="3200" dirty="0">
              <a:solidFill>
                <a:srgbClr val="00824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       Index locate(List </a:t>
            </a:r>
            <a:r>
              <a:rPr lang="en-US" altLang="zh-CN" sz="3200" dirty="0" err="1"/>
              <a:t>list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DataType</a:t>
            </a:r>
            <a:r>
              <a:rPr lang="en-US" altLang="zh-CN" sz="3200" dirty="0"/>
              <a:t> x)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81000" y="5176800"/>
            <a:ext cx="8458200" cy="69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8241"/>
                </a:solidFill>
              </a:rPr>
              <a:t>     6. </a:t>
            </a:r>
            <a:r>
              <a:rPr lang="zh-CN" altLang="en-US" sz="3200" dirty="0">
                <a:solidFill>
                  <a:srgbClr val="008241"/>
                </a:solidFill>
              </a:rPr>
              <a:t>判断表空：</a:t>
            </a:r>
            <a:r>
              <a:rPr lang="en-US" altLang="zh-CN" sz="3200" dirty="0"/>
              <a:t>List </a:t>
            </a:r>
            <a:r>
              <a:rPr lang="en-US" altLang="zh-CN" sz="3200" dirty="0" err="1"/>
              <a:t>createNullList</a:t>
            </a:r>
            <a:r>
              <a:rPr lang="en-US" altLang="zh-CN" sz="3200" dirty="0"/>
              <a:t>(void)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87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6350" y="266700"/>
            <a:ext cx="459105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019800" y="1447800"/>
            <a:ext cx="3124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4D86"/>
                </a:solidFill>
              </a:rPr>
              <a:t>2) </a:t>
            </a:r>
            <a:r>
              <a:rPr lang="zh-CN" altLang="en-US" sz="3000" dirty="0"/>
              <a:t>起始结点</a:t>
            </a:r>
            <a:r>
              <a:rPr lang="en-US" altLang="zh-CN" sz="3000" dirty="0"/>
              <a:t>p</a:t>
            </a:r>
            <a:r>
              <a:rPr lang="zh-CN" altLang="en-US" sz="3000" dirty="0"/>
              <a:t>及其前驱</a:t>
            </a:r>
            <a:r>
              <a:rPr lang="en-US" altLang="zh-CN" sz="3000" dirty="0"/>
              <a:t>pre</a:t>
            </a:r>
            <a:r>
              <a:rPr lang="zh-CN" altLang="en-US" sz="3000" dirty="0"/>
              <a:t>；</a:t>
            </a:r>
            <a:endParaRPr lang="en-US" altLang="zh-CN" sz="3000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019800" y="3581400"/>
            <a:ext cx="3124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4D86"/>
                </a:solidFill>
              </a:rPr>
              <a:t>4) </a:t>
            </a:r>
            <a:r>
              <a:rPr lang="zh-CN" altLang="en-US" sz="3000" dirty="0"/>
              <a:t>寻找第</a:t>
            </a:r>
            <a:r>
              <a:rPr lang="en-US" altLang="zh-CN" sz="3000" dirty="0"/>
              <a:t>m</a:t>
            </a:r>
            <a:r>
              <a:rPr lang="zh-CN" altLang="en-US" sz="3000" dirty="0"/>
              <a:t>个结点</a:t>
            </a:r>
            <a:r>
              <a:rPr lang="en-US" altLang="zh-CN" sz="3000" dirty="0"/>
              <a:t>p</a:t>
            </a:r>
            <a:r>
              <a:rPr lang="zh-CN" altLang="en-US" sz="3000" dirty="0"/>
              <a:t>及其前驱</a:t>
            </a:r>
            <a:r>
              <a:rPr lang="en-US" altLang="zh-CN" sz="3000" dirty="0"/>
              <a:t>pre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019800" y="4800600"/>
            <a:ext cx="3124200" cy="1219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5) </a:t>
            </a:r>
            <a:r>
              <a:rPr lang="zh-CN" altLang="en-US" sz="3000" dirty="0"/>
              <a:t>删除结点</a:t>
            </a:r>
            <a:r>
              <a:rPr lang="en-US" altLang="zh-CN" sz="3000" dirty="0"/>
              <a:t>p</a:t>
            </a:r>
            <a:r>
              <a:rPr lang="zh-CN" altLang="en-US" sz="3000" dirty="0"/>
              <a:t>，更新起始结点</a:t>
            </a:r>
            <a:r>
              <a:rPr lang="en-US" altLang="zh-CN" sz="3000" dirty="0"/>
              <a:t>p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019800" y="381000"/>
            <a:ext cx="3124200" cy="685800"/>
          </a:xfrm>
          <a:prstGeom prst="rect">
            <a:avLst/>
          </a:prstGeom>
          <a:solidFill>
            <a:srgbClr val="C3F8B6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1) </a:t>
            </a:r>
            <a:r>
              <a:rPr lang="zh-CN" altLang="en-US" sz="3000" dirty="0"/>
              <a:t>初始化链表</a:t>
            </a:r>
            <a:endParaRPr lang="en-US" altLang="zh-CN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304800" y="2971800"/>
            <a:ext cx="4419600" cy="3048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swap(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temp=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a;</a:t>
            </a:r>
            <a:endParaRPr kumimoji="0" lang="en-US" altLang="zh-CN" sz="32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  <a:ea typeface="+mn-ea"/>
              </a:rPr>
              <a:t>  </a:t>
            </a:r>
            <a:r>
              <a:rPr lang="zh-CN" altLang="en-US" sz="3200" kern="0" dirty="0">
                <a:latin typeface="+mn-lt"/>
                <a:ea typeface="+mn-ea"/>
              </a:rPr>
              <a:t>*</a:t>
            </a:r>
            <a:r>
              <a:rPr lang="en-US" altLang="zh-CN" sz="3200" kern="0" dirty="0">
                <a:latin typeface="+mn-lt"/>
                <a:ea typeface="+mn-ea"/>
              </a:rPr>
              <a:t>a =</a:t>
            </a:r>
            <a:r>
              <a:rPr lang="zh-CN" altLang="en-US" sz="3200" kern="0" dirty="0">
                <a:latin typeface="+mn-lt"/>
                <a:ea typeface="+mn-ea"/>
              </a:rPr>
              <a:t>*</a:t>
            </a:r>
            <a:r>
              <a:rPr lang="en-US" altLang="zh-CN" sz="3200" kern="0" dirty="0">
                <a:latin typeface="+mn-lt"/>
                <a:ea typeface="+mn-ea"/>
              </a:rPr>
              <a:t>b;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  <a:ea typeface="+mn-ea"/>
              </a:rPr>
              <a:t>  </a:t>
            </a:r>
            <a:r>
              <a:rPr lang="zh-CN" altLang="en-US" sz="3200" kern="0" dirty="0">
                <a:latin typeface="+mn-lt"/>
                <a:ea typeface="+mn-ea"/>
              </a:rPr>
              <a:t>*</a:t>
            </a:r>
            <a:r>
              <a:rPr lang="en-US" altLang="zh-CN" sz="3200" kern="0" dirty="0">
                <a:latin typeface="+mn-lt"/>
                <a:ea typeface="+mn-ea"/>
              </a:rPr>
              <a:t>b =temp;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295400" y="609600"/>
            <a:ext cx="7848600" cy="8382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zh-CN" altLang="en-US" sz="3200" kern="0" dirty="0">
                <a:latin typeface="+mj-lt"/>
              </a:rPr>
              <a:t>修改指针</a:t>
            </a:r>
            <a:r>
              <a:rPr lang="en-US" altLang="zh-CN" sz="3200" kern="0" dirty="0">
                <a:latin typeface="+mj-lt"/>
              </a:rPr>
              <a:t>p</a:t>
            </a:r>
            <a:r>
              <a:rPr lang="zh-CN" altLang="en-US" sz="3200" kern="0" dirty="0">
                <a:latin typeface="+mj-lt"/>
              </a:rPr>
              <a:t>指向的单元的内容 </a:t>
            </a:r>
            <a:r>
              <a:rPr lang="en-US" altLang="zh-CN" sz="3200" kern="0" dirty="0">
                <a:latin typeface="+mj-lt"/>
              </a:rPr>
              <a:t>(</a:t>
            </a:r>
            <a:r>
              <a:rPr lang="zh-CN" altLang="en-US" sz="3200" kern="0" dirty="0">
                <a:latin typeface="+mj-lt"/>
              </a:rPr>
              <a:t>变量</a:t>
            </a:r>
            <a:r>
              <a:rPr lang="en-US" altLang="zh-CN" sz="3200" kern="0" dirty="0">
                <a:latin typeface="+mj-lt"/>
              </a:rPr>
              <a:t>a)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1295400" y="1752600"/>
            <a:ext cx="7848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2. </a:t>
            </a:r>
            <a:r>
              <a:rPr lang="zh-CN" altLang="en-US" sz="3200" kern="0" dirty="0">
                <a:latin typeface="+mj-lt"/>
              </a:rPr>
              <a:t>修改指针</a:t>
            </a:r>
            <a:r>
              <a:rPr lang="en-US" altLang="zh-CN" sz="3200" kern="0" dirty="0">
                <a:latin typeface="+mj-lt"/>
              </a:rPr>
              <a:t>p</a:t>
            </a:r>
            <a:r>
              <a:rPr lang="zh-CN" altLang="en-US" sz="3200" kern="0" dirty="0">
                <a:latin typeface="+mj-lt"/>
              </a:rPr>
              <a:t>的指向 </a:t>
            </a:r>
            <a:r>
              <a:rPr lang="en-US" altLang="zh-CN" sz="3200" kern="0" dirty="0">
                <a:latin typeface="+mj-lt"/>
              </a:rPr>
              <a:t>(</a:t>
            </a:r>
            <a:r>
              <a:rPr lang="zh-CN" altLang="en-US" sz="3200" kern="0" dirty="0">
                <a:latin typeface="+mj-lt"/>
              </a:rPr>
              <a:t>指针变量</a:t>
            </a:r>
            <a:r>
              <a:rPr lang="en-US" altLang="zh-CN" sz="3200" kern="0" dirty="0">
                <a:latin typeface="+mj-lt"/>
              </a:rPr>
              <a:t>p</a:t>
            </a:r>
            <a:r>
              <a:rPr lang="zh-CN" altLang="en-US" sz="3200" kern="0" dirty="0">
                <a:latin typeface="+mj-lt"/>
              </a:rPr>
              <a:t>的值</a:t>
            </a:r>
            <a:r>
              <a:rPr lang="en-US" altLang="zh-CN" sz="3200" kern="0" dirty="0">
                <a:latin typeface="+mj-lt"/>
              </a:rPr>
              <a:t>)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1295400" y="1143000"/>
            <a:ext cx="7848600" cy="6096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4D74"/>
                </a:solidFill>
                <a:latin typeface="+mj-lt"/>
                <a:sym typeface="Wingdings" pitchFamily="2" charset="2"/>
              </a:rPr>
              <a:t>     </a:t>
            </a:r>
            <a:r>
              <a:rPr lang="zh-CN" altLang="en-US" sz="3200" kern="0" dirty="0">
                <a:solidFill>
                  <a:srgbClr val="004D74"/>
                </a:solidFill>
                <a:latin typeface="+mj-lt"/>
                <a:sym typeface="Wingdings" pitchFamily="2" charset="2"/>
              </a:rPr>
              <a:t>传递指针</a:t>
            </a:r>
            <a:r>
              <a:rPr lang="en-US" altLang="zh-CN" sz="3200" kern="0" dirty="0">
                <a:solidFill>
                  <a:srgbClr val="004D74"/>
                </a:solidFill>
                <a:latin typeface="+mj-lt"/>
                <a:sym typeface="Wingdings" pitchFamily="2" charset="2"/>
              </a:rPr>
              <a:t>p </a:t>
            </a:r>
            <a:r>
              <a:rPr lang="en-US" altLang="zh-CN" sz="3200" kern="0" dirty="0">
                <a:solidFill>
                  <a:srgbClr val="004D74"/>
                </a:solidFill>
                <a:sym typeface="Wingdings" pitchFamily="2" charset="2"/>
              </a:rPr>
              <a:t>(</a:t>
            </a:r>
            <a:r>
              <a:rPr lang="zh-CN" altLang="en-US" sz="3200" kern="0" dirty="0">
                <a:solidFill>
                  <a:srgbClr val="004D74"/>
                </a:solidFill>
                <a:sym typeface="Wingdings" pitchFamily="2" charset="2"/>
              </a:rPr>
              <a:t>变量</a:t>
            </a:r>
            <a:r>
              <a:rPr lang="en-US" altLang="zh-CN" sz="3200" kern="0" dirty="0">
                <a:solidFill>
                  <a:srgbClr val="004D74"/>
                </a:solidFill>
                <a:sym typeface="Wingdings" pitchFamily="2" charset="2"/>
              </a:rPr>
              <a:t>a</a:t>
            </a:r>
            <a:r>
              <a:rPr lang="zh-CN" altLang="en-US" sz="3200" kern="0" dirty="0">
                <a:solidFill>
                  <a:srgbClr val="004D74"/>
                </a:solidFill>
                <a:sym typeface="Wingdings" pitchFamily="2" charset="2"/>
              </a:rPr>
              <a:t>的地址</a:t>
            </a:r>
            <a:r>
              <a:rPr lang="en-US" altLang="zh-CN" sz="3200" kern="0" dirty="0">
                <a:solidFill>
                  <a:srgbClr val="004D74"/>
                </a:solidFill>
                <a:sym typeface="Wingdings" pitchFamily="2" charset="2"/>
              </a:rPr>
              <a:t>)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4D74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295400" y="2286000"/>
            <a:ext cx="7848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     </a:t>
            </a:r>
            <a:r>
              <a:rPr lang="zh-CN" altLang="en-US" sz="3200" kern="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传递指向</a:t>
            </a:r>
            <a:r>
              <a:rPr lang="en-US" altLang="zh-CN" sz="3200" kern="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p</a:t>
            </a:r>
            <a:r>
              <a:rPr lang="zh-CN" altLang="en-US" sz="3200" kern="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的指针</a:t>
            </a:r>
            <a:r>
              <a:rPr lang="en-US" altLang="zh-CN" sz="3200" kern="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(</a:t>
            </a:r>
            <a:r>
              <a:rPr lang="zh-CN" altLang="en-US" sz="3200" kern="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二级指针</a:t>
            </a:r>
            <a:r>
              <a:rPr lang="en-US" altLang="zh-CN" sz="3200" kern="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)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609600"/>
            <a:ext cx="609600" cy="2285999"/>
          </a:xfrm>
          <a:prstGeom prst="rect">
            <a:avLst/>
          </a:prstGeom>
          <a:solidFill>
            <a:srgbClr val="2D875A"/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传址调用</a:t>
            </a: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4648200" y="2971800"/>
            <a:ext cx="4572000" cy="381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main()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x=2,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y=4;</a:t>
            </a: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/>
              <a:t>  swap(&amp;x, &amp;y);</a:t>
            </a:r>
            <a:endParaRPr kumimoji="0" lang="en-US" altLang="zh-CN" sz="32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  </a:t>
            </a:r>
            <a:r>
              <a:rPr lang="en-US" altLang="zh-CN" sz="3200" kern="0" dirty="0">
                <a:solidFill>
                  <a:srgbClr val="0A8C3F"/>
                </a:solidFill>
                <a:latin typeface="+mj-lt"/>
              </a:rPr>
              <a:t>// </a:t>
            </a:r>
            <a:r>
              <a:rPr lang="en-US" altLang="zh-CN" sz="3200" kern="0" dirty="0" err="1">
                <a:solidFill>
                  <a:srgbClr val="0A8C3F"/>
                </a:solidFill>
                <a:latin typeface="+mj-lt"/>
              </a:rPr>
              <a:t>int</a:t>
            </a:r>
            <a:r>
              <a:rPr lang="en-US" altLang="zh-CN" sz="3200" kern="0" dirty="0">
                <a:solidFill>
                  <a:srgbClr val="0A8C3F"/>
                </a:solidFill>
                <a:latin typeface="+mj-lt"/>
              </a:rPr>
              <a:t> *p=&amp;x, *q=&amp;y;  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  </a:t>
            </a:r>
            <a:r>
              <a:rPr lang="en-US" altLang="zh-CN" sz="3200" kern="0" dirty="0">
                <a:solidFill>
                  <a:srgbClr val="0A8C3F"/>
                </a:solidFill>
                <a:latin typeface="+mj-lt"/>
              </a:rPr>
              <a:t>//</a:t>
            </a:r>
            <a:r>
              <a:rPr lang="zh-CN" altLang="en-US" sz="3200" kern="0" dirty="0">
                <a:solidFill>
                  <a:srgbClr val="0A8C3F"/>
                </a:solidFill>
                <a:latin typeface="+mj-lt"/>
              </a:rPr>
              <a:t> </a:t>
            </a:r>
            <a:r>
              <a:rPr lang="en-US" altLang="zh-CN" sz="3200" kern="0" dirty="0">
                <a:solidFill>
                  <a:srgbClr val="0A8C3F"/>
                </a:solidFill>
                <a:latin typeface="+mj-lt"/>
              </a:rPr>
              <a:t>swap(p, q);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(“%d, %d”, x, </a:t>
            </a:r>
            <a:r>
              <a:rPr lang="en-US" altLang="zh-CN" sz="3200" kern="0" dirty="0">
                <a:latin typeface="+mj-lt"/>
              </a:rPr>
              <a:t>y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2057400" y="5105399"/>
            <a:ext cx="5943600" cy="6905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dirty="0">
                <a:latin typeface="+mj-lt"/>
                <a:sym typeface="Wingdings" pitchFamily="2" charset="2"/>
              </a:rPr>
              <a:t>则，头指针</a:t>
            </a:r>
            <a:r>
              <a:rPr lang="en-US" altLang="zh-CN" dirty="0" err="1">
                <a:latin typeface="+mj-lt"/>
                <a:sym typeface="Wingdings" pitchFamily="2" charset="2"/>
              </a:rPr>
              <a:t>clist</a:t>
            </a:r>
            <a:r>
              <a:rPr lang="zh-CN" altLang="en-US" dirty="0">
                <a:latin typeface="+mj-lt"/>
                <a:sym typeface="Wingdings" pitchFamily="2" charset="2"/>
              </a:rPr>
              <a:t>应先移动到下一结点，</a:t>
            </a:r>
            <a:endParaRPr lang="en-US" altLang="zh-CN" dirty="0">
              <a:latin typeface="+mj-lt"/>
            </a:endParaRP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057400" y="4576763"/>
            <a:ext cx="5943600" cy="604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dirty="0">
                <a:latin typeface="+mj-lt"/>
              </a:rPr>
              <a:t>无头结点链表，若要删除第</a:t>
            </a:r>
            <a:r>
              <a:rPr lang="en-US" altLang="zh-CN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个结点，</a:t>
            </a:r>
            <a:endParaRPr lang="en-US" altLang="zh-CN" dirty="0">
              <a:latin typeface="+mj-lt"/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2057400" y="5715000"/>
            <a:ext cx="5943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/>
              <a:t>即头指针</a:t>
            </a:r>
            <a:r>
              <a:rPr lang="en-US" altLang="zh-CN" dirty="0" err="1"/>
              <a:t>clist</a:t>
            </a:r>
            <a:r>
              <a:rPr lang="zh-CN" altLang="en-US" dirty="0"/>
              <a:t>的值</a:t>
            </a:r>
            <a:r>
              <a:rPr lang="en-US" altLang="zh-CN" dirty="0"/>
              <a:t>(</a:t>
            </a:r>
            <a:r>
              <a:rPr lang="zh-CN" altLang="en-US" dirty="0"/>
              <a:t>指向</a:t>
            </a:r>
            <a:r>
              <a:rPr lang="en-US" altLang="zh-CN" dirty="0"/>
              <a:t>)</a:t>
            </a:r>
            <a:r>
              <a:rPr lang="zh-CN" altLang="en-US" dirty="0"/>
              <a:t>先改变。</a:t>
            </a:r>
            <a:endParaRPr lang="en-US" altLang="zh-CN" dirty="0"/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2117725" y="3729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1676400" y="37290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6" name="Rectangle 59"/>
          <p:cNvSpPr>
            <a:spLocks noChangeArrowheads="1"/>
          </p:cNvSpPr>
          <p:nvPr/>
        </p:nvSpPr>
        <p:spPr bwMode="auto">
          <a:xfrm>
            <a:off x="3413125" y="3729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60"/>
          <p:cNvSpPr>
            <a:spLocks noChangeArrowheads="1"/>
          </p:cNvSpPr>
          <p:nvPr/>
        </p:nvSpPr>
        <p:spPr bwMode="auto">
          <a:xfrm>
            <a:off x="2971800" y="37290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8" name="Rectangle 62"/>
          <p:cNvSpPr>
            <a:spLocks noChangeArrowheads="1"/>
          </p:cNvSpPr>
          <p:nvPr/>
        </p:nvSpPr>
        <p:spPr bwMode="auto">
          <a:xfrm>
            <a:off x="4708525" y="3733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4267200" y="3733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20" name="Rectangle 65"/>
          <p:cNvSpPr>
            <a:spLocks noChangeArrowheads="1"/>
          </p:cNvSpPr>
          <p:nvPr/>
        </p:nvSpPr>
        <p:spPr bwMode="auto">
          <a:xfrm>
            <a:off x="6003925" y="3733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5562600" y="3733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22" name="Rectangle 68"/>
          <p:cNvSpPr>
            <a:spLocks noChangeArrowheads="1"/>
          </p:cNvSpPr>
          <p:nvPr/>
        </p:nvSpPr>
        <p:spPr bwMode="auto">
          <a:xfrm>
            <a:off x="7299325" y="3733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23" name="Rectangle 69"/>
          <p:cNvSpPr>
            <a:spLocks noChangeArrowheads="1"/>
          </p:cNvSpPr>
          <p:nvPr/>
        </p:nvSpPr>
        <p:spPr bwMode="auto">
          <a:xfrm>
            <a:off x="6858000" y="3733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 bwMode="auto">
          <a:xfrm>
            <a:off x="6324600" y="4033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endCxn id="21" idx="1"/>
          </p:cNvCxnSpPr>
          <p:nvPr/>
        </p:nvCxnSpPr>
        <p:spPr bwMode="auto">
          <a:xfrm>
            <a:off x="5029200" y="4033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>
            <a:off x="3733800" y="4033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endCxn id="17" idx="1"/>
          </p:cNvCxnSpPr>
          <p:nvPr/>
        </p:nvCxnSpPr>
        <p:spPr bwMode="auto">
          <a:xfrm>
            <a:off x="2438400" y="40338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822325" y="3729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1143000" y="40338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228600" y="2967037"/>
            <a:ext cx="22098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latin typeface="+mj-lt"/>
              </a:rPr>
              <a:t>clist</a:t>
            </a:r>
            <a:r>
              <a:rPr lang="en-US" altLang="zh-CN" sz="3200" dirty="0">
                <a:latin typeface="+mj-lt"/>
              </a:rPr>
              <a:t>: </a:t>
            </a:r>
            <a:r>
              <a:rPr lang="zh-CN" altLang="en-US" sz="3200" dirty="0">
                <a:latin typeface="+mj-lt"/>
              </a:rPr>
              <a:t>头指针</a:t>
            </a:r>
            <a:endParaRPr lang="zh-CN" altLang="zh-CN" sz="3200" dirty="0">
              <a:latin typeface="+mj-lt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rot="5400000">
            <a:off x="438945" y="3577433"/>
            <a:ext cx="319089" cy="222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365125" y="37283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34" name="Rectangle 68"/>
          <p:cNvSpPr>
            <a:spLocks noChangeArrowheads="1"/>
          </p:cNvSpPr>
          <p:nvPr/>
        </p:nvSpPr>
        <p:spPr bwMode="auto">
          <a:xfrm>
            <a:off x="8442325" y="46482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35" name="Rectangle 69"/>
          <p:cNvSpPr>
            <a:spLocks noChangeArrowheads="1"/>
          </p:cNvSpPr>
          <p:nvPr/>
        </p:nvSpPr>
        <p:spPr bwMode="auto">
          <a:xfrm>
            <a:off x="8001000" y="46482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7</a:t>
            </a:r>
          </a:p>
        </p:txBody>
      </p:sp>
      <p:cxnSp>
        <p:nvCxnSpPr>
          <p:cNvPr id="36" name="直接箭头连接符 35"/>
          <p:cNvCxnSpPr/>
          <p:nvPr/>
        </p:nvCxnSpPr>
        <p:spPr bwMode="auto">
          <a:xfrm rot="5400000">
            <a:off x="8535194" y="4423569"/>
            <a:ext cx="4572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68"/>
          <p:cNvSpPr>
            <a:spLocks noChangeArrowheads="1"/>
          </p:cNvSpPr>
          <p:nvPr/>
        </p:nvSpPr>
        <p:spPr bwMode="auto">
          <a:xfrm>
            <a:off x="8442325" y="3733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38" name="Rectangle 69"/>
          <p:cNvSpPr>
            <a:spLocks noChangeArrowheads="1"/>
          </p:cNvSpPr>
          <p:nvPr/>
        </p:nvSpPr>
        <p:spPr bwMode="auto">
          <a:xfrm>
            <a:off x="8001000" y="3733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6</a:t>
            </a:r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 bwMode="auto">
          <a:xfrm>
            <a:off x="7467600" y="4033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肘形连接符 59"/>
          <p:cNvCxnSpPr>
            <a:endCxn id="32" idx="2"/>
          </p:cNvCxnSpPr>
          <p:nvPr/>
        </p:nvCxnSpPr>
        <p:spPr bwMode="auto">
          <a:xfrm rot="10800000">
            <a:off x="631826" y="4342726"/>
            <a:ext cx="8054975" cy="1372274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rot="5400000">
            <a:off x="8308976" y="5336381"/>
            <a:ext cx="756443" cy="794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肘形连接符 59"/>
          <p:cNvCxnSpPr>
            <a:endCxn id="15" idx="2"/>
          </p:cNvCxnSpPr>
          <p:nvPr/>
        </p:nvCxnSpPr>
        <p:spPr bwMode="auto">
          <a:xfrm rot="10800000">
            <a:off x="1943100" y="4343402"/>
            <a:ext cx="6743700" cy="1371599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Rectangle 7"/>
          <p:cNvSpPr txBox="1">
            <a:spLocks noChangeArrowheads="1"/>
          </p:cNvSpPr>
          <p:nvPr/>
        </p:nvSpPr>
        <p:spPr bwMode="auto">
          <a:xfrm>
            <a:off x="1295400" y="609600"/>
            <a:ext cx="7848600" cy="8382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zh-CN" altLang="en-US" sz="3200" kern="0" dirty="0">
                <a:latin typeface="+mj-lt"/>
              </a:rPr>
              <a:t>修改指针</a:t>
            </a:r>
            <a:r>
              <a:rPr lang="en-US" altLang="zh-CN" sz="3200" kern="0" dirty="0">
                <a:latin typeface="+mj-lt"/>
              </a:rPr>
              <a:t>p</a:t>
            </a:r>
            <a:r>
              <a:rPr lang="zh-CN" altLang="en-US" sz="3200" kern="0" dirty="0">
                <a:latin typeface="+mj-lt"/>
              </a:rPr>
              <a:t>指向的单元的内容 </a:t>
            </a:r>
            <a:r>
              <a:rPr lang="en-US" altLang="zh-CN" sz="3200" kern="0" dirty="0">
                <a:latin typeface="+mj-lt"/>
              </a:rPr>
              <a:t>(</a:t>
            </a:r>
            <a:r>
              <a:rPr lang="zh-CN" altLang="en-US" sz="3200" kern="0" dirty="0">
                <a:latin typeface="+mj-lt"/>
              </a:rPr>
              <a:t>变量</a:t>
            </a:r>
            <a:r>
              <a:rPr lang="en-US" altLang="zh-CN" sz="3200" kern="0" dirty="0">
                <a:latin typeface="+mj-lt"/>
              </a:rPr>
              <a:t>a)</a:t>
            </a:r>
          </a:p>
        </p:txBody>
      </p:sp>
      <p:sp>
        <p:nvSpPr>
          <p:cNvPr id="44" name="Rectangle 7"/>
          <p:cNvSpPr txBox="1">
            <a:spLocks noChangeArrowheads="1"/>
          </p:cNvSpPr>
          <p:nvPr/>
        </p:nvSpPr>
        <p:spPr bwMode="auto">
          <a:xfrm>
            <a:off x="1295400" y="1752600"/>
            <a:ext cx="7848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2. </a:t>
            </a:r>
            <a:r>
              <a:rPr lang="zh-CN" altLang="en-US" sz="3200" kern="0" dirty="0">
                <a:latin typeface="+mj-lt"/>
              </a:rPr>
              <a:t>修改指针</a:t>
            </a:r>
            <a:r>
              <a:rPr lang="en-US" altLang="zh-CN" sz="3200" kern="0" dirty="0">
                <a:latin typeface="+mj-lt"/>
              </a:rPr>
              <a:t>p</a:t>
            </a:r>
            <a:r>
              <a:rPr lang="zh-CN" altLang="en-US" sz="3200" kern="0" dirty="0">
                <a:latin typeface="+mj-lt"/>
              </a:rPr>
              <a:t>的指向 </a:t>
            </a:r>
            <a:r>
              <a:rPr lang="en-US" altLang="zh-CN" sz="3200" kern="0" dirty="0">
                <a:latin typeface="+mj-lt"/>
              </a:rPr>
              <a:t>(</a:t>
            </a:r>
            <a:r>
              <a:rPr lang="zh-CN" altLang="en-US" sz="3200" kern="0" dirty="0">
                <a:latin typeface="+mj-lt"/>
              </a:rPr>
              <a:t>指针变量</a:t>
            </a:r>
            <a:r>
              <a:rPr lang="en-US" altLang="zh-CN" sz="3200" kern="0" dirty="0">
                <a:latin typeface="+mj-lt"/>
              </a:rPr>
              <a:t>p</a:t>
            </a:r>
            <a:r>
              <a:rPr lang="zh-CN" altLang="en-US" sz="3200" kern="0" dirty="0">
                <a:latin typeface="+mj-lt"/>
              </a:rPr>
              <a:t>的值</a:t>
            </a:r>
            <a:r>
              <a:rPr lang="en-US" altLang="zh-CN" sz="3200" kern="0" dirty="0">
                <a:latin typeface="+mj-lt"/>
              </a:rPr>
              <a:t>)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45" name="Rectangle 7"/>
          <p:cNvSpPr txBox="1">
            <a:spLocks noChangeArrowheads="1"/>
          </p:cNvSpPr>
          <p:nvPr/>
        </p:nvSpPr>
        <p:spPr bwMode="auto">
          <a:xfrm>
            <a:off x="1295400" y="1143000"/>
            <a:ext cx="7848600" cy="6096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4D74"/>
                </a:solidFill>
                <a:latin typeface="+mj-lt"/>
                <a:sym typeface="Wingdings" pitchFamily="2" charset="2"/>
              </a:rPr>
              <a:t>     </a:t>
            </a:r>
            <a:r>
              <a:rPr lang="zh-CN" altLang="en-US" sz="3200" kern="0" dirty="0">
                <a:solidFill>
                  <a:srgbClr val="004D74"/>
                </a:solidFill>
                <a:latin typeface="+mj-lt"/>
                <a:sym typeface="Wingdings" pitchFamily="2" charset="2"/>
              </a:rPr>
              <a:t>传递指针</a:t>
            </a:r>
            <a:r>
              <a:rPr lang="en-US" altLang="zh-CN" sz="3200" kern="0" dirty="0">
                <a:solidFill>
                  <a:srgbClr val="004D74"/>
                </a:solidFill>
                <a:latin typeface="+mj-lt"/>
                <a:sym typeface="Wingdings" pitchFamily="2" charset="2"/>
              </a:rPr>
              <a:t>p </a:t>
            </a:r>
            <a:r>
              <a:rPr lang="en-US" altLang="zh-CN" sz="3200" kern="0" dirty="0">
                <a:solidFill>
                  <a:srgbClr val="004D74"/>
                </a:solidFill>
                <a:sym typeface="Wingdings" pitchFamily="2" charset="2"/>
              </a:rPr>
              <a:t>(</a:t>
            </a:r>
            <a:r>
              <a:rPr lang="zh-CN" altLang="en-US" sz="3200" kern="0" dirty="0">
                <a:solidFill>
                  <a:srgbClr val="004D74"/>
                </a:solidFill>
                <a:sym typeface="Wingdings" pitchFamily="2" charset="2"/>
              </a:rPr>
              <a:t>变量</a:t>
            </a:r>
            <a:r>
              <a:rPr lang="en-US" altLang="zh-CN" sz="3200" kern="0" dirty="0">
                <a:solidFill>
                  <a:srgbClr val="004D74"/>
                </a:solidFill>
                <a:sym typeface="Wingdings" pitchFamily="2" charset="2"/>
              </a:rPr>
              <a:t>a</a:t>
            </a:r>
            <a:r>
              <a:rPr lang="zh-CN" altLang="en-US" sz="3200" kern="0" dirty="0">
                <a:solidFill>
                  <a:srgbClr val="004D74"/>
                </a:solidFill>
                <a:sym typeface="Wingdings" pitchFamily="2" charset="2"/>
              </a:rPr>
              <a:t>的地址</a:t>
            </a:r>
            <a:r>
              <a:rPr lang="en-US" altLang="zh-CN" sz="3200" kern="0" dirty="0">
                <a:solidFill>
                  <a:srgbClr val="004D74"/>
                </a:solidFill>
                <a:sym typeface="Wingdings" pitchFamily="2" charset="2"/>
              </a:rPr>
              <a:t>)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4D74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6" name="Rectangle 7"/>
          <p:cNvSpPr txBox="1">
            <a:spLocks noChangeArrowheads="1"/>
          </p:cNvSpPr>
          <p:nvPr/>
        </p:nvSpPr>
        <p:spPr bwMode="auto">
          <a:xfrm>
            <a:off x="1295400" y="2286000"/>
            <a:ext cx="7848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     </a:t>
            </a:r>
            <a:r>
              <a:rPr lang="zh-CN" altLang="en-US" sz="3200" kern="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传递指向</a:t>
            </a:r>
            <a:r>
              <a:rPr lang="en-US" altLang="zh-CN" sz="3200" kern="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p</a:t>
            </a:r>
            <a:r>
              <a:rPr lang="zh-CN" altLang="en-US" sz="3200" kern="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的指针</a:t>
            </a:r>
            <a:r>
              <a:rPr lang="en-US" altLang="zh-CN" sz="3200" kern="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(</a:t>
            </a:r>
            <a:r>
              <a:rPr lang="zh-CN" altLang="en-US" sz="3200" kern="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二级指针</a:t>
            </a:r>
            <a:r>
              <a:rPr lang="en-US" altLang="zh-CN" sz="3200" kern="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)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5800" y="609600"/>
            <a:ext cx="609600" cy="2285999"/>
          </a:xfrm>
          <a:prstGeom prst="rect">
            <a:avLst/>
          </a:prstGeom>
          <a:solidFill>
            <a:srgbClr val="2D875A"/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传址调用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14524E-7 L 0.15122 0.00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" y="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3247E-6 L 0.14584 -0.0002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59" grpId="0" animBg="1"/>
      <p:bldP spid="42" grpId="0" animBg="1"/>
      <p:bldP spid="28" grpId="0" animBg="1"/>
      <p:bldP spid="30" grpId="0" animBg="1"/>
      <p:bldP spid="32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2117725" y="25098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1676400" y="25098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16" name="Rectangle 59"/>
          <p:cNvSpPr>
            <a:spLocks noChangeArrowheads="1"/>
          </p:cNvSpPr>
          <p:nvPr/>
        </p:nvSpPr>
        <p:spPr bwMode="auto">
          <a:xfrm>
            <a:off x="3413125" y="25098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60"/>
          <p:cNvSpPr>
            <a:spLocks noChangeArrowheads="1"/>
          </p:cNvSpPr>
          <p:nvPr/>
        </p:nvSpPr>
        <p:spPr bwMode="auto">
          <a:xfrm>
            <a:off x="2971800" y="25098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8" name="Rectangle 62"/>
          <p:cNvSpPr>
            <a:spLocks noChangeArrowheads="1"/>
          </p:cNvSpPr>
          <p:nvPr/>
        </p:nvSpPr>
        <p:spPr bwMode="auto">
          <a:xfrm>
            <a:off x="4708525" y="25146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4267200" y="25146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20" name="Rectangle 65"/>
          <p:cNvSpPr>
            <a:spLocks noChangeArrowheads="1"/>
          </p:cNvSpPr>
          <p:nvPr/>
        </p:nvSpPr>
        <p:spPr bwMode="auto">
          <a:xfrm>
            <a:off x="6003925" y="25146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5562600" y="25146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22" name="Rectangle 68"/>
          <p:cNvSpPr>
            <a:spLocks noChangeArrowheads="1"/>
          </p:cNvSpPr>
          <p:nvPr/>
        </p:nvSpPr>
        <p:spPr bwMode="auto">
          <a:xfrm>
            <a:off x="7299325" y="25146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23" name="Rectangle 69"/>
          <p:cNvSpPr>
            <a:spLocks noChangeArrowheads="1"/>
          </p:cNvSpPr>
          <p:nvPr/>
        </p:nvSpPr>
        <p:spPr bwMode="auto">
          <a:xfrm>
            <a:off x="6858000" y="25146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 bwMode="auto">
          <a:xfrm>
            <a:off x="6324600" y="28146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endCxn id="21" idx="1"/>
          </p:cNvCxnSpPr>
          <p:nvPr/>
        </p:nvCxnSpPr>
        <p:spPr bwMode="auto">
          <a:xfrm>
            <a:off x="5029200" y="28146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>
            <a:off x="3733800" y="28146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endCxn id="17" idx="1"/>
          </p:cNvCxnSpPr>
          <p:nvPr/>
        </p:nvCxnSpPr>
        <p:spPr bwMode="auto">
          <a:xfrm>
            <a:off x="2438400" y="28146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822325" y="25098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1143000" y="28146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rot="5400000">
            <a:off x="405607" y="2324895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68"/>
          <p:cNvSpPr>
            <a:spLocks noChangeArrowheads="1"/>
          </p:cNvSpPr>
          <p:nvPr/>
        </p:nvSpPr>
        <p:spPr bwMode="auto">
          <a:xfrm>
            <a:off x="8442325" y="34290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35" name="Rectangle 69"/>
          <p:cNvSpPr>
            <a:spLocks noChangeArrowheads="1"/>
          </p:cNvSpPr>
          <p:nvPr/>
        </p:nvSpPr>
        <p:spPr bwMode="auto">
          <a:xfrm>
            <a:off x="8001000" y="34290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6</a:t>
            </a:r>
          </a:p>
        </p:txBody>
      </p:sp>
      <p:cxnSp>
        <p:nvCxnSpPr>
          <p:cNvPr id="36" name="直接箭头连接符 35"/>
          <p:cNvCxnSpPr/>
          <p:nvPr/>
        </p:nvCxnSpPr>
        <p:spPr bwMode="auto">
          <a:xfrm rot="5400000">
            <a:off x="8535194" y="3204369"/>
            <a:ext cx="4572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68"/>
          <p:cNvSpPr>
            <a:spLocks noChangeArrowheads="1"/>
          </p:cNvSpPr>
          <p:nvPr/>
        </p:nvSpPr>
        <p:spPr bwMode="auto">
          <a:xfrm>
            <a:off x="8442325" y="25146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38" name="Rectangle 69"/>
          <p:cNvSpPr>
            <a:spLocks noChangeArrowheads="1"/>
          </p:cNvSpPr>
          <p:nvPr/>
        </p:nvSpPr>
        <p:spPr bwMode="auto">
          <a:xfrm>
            <a:off x="8001000" y="25146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 bwMode="auto">
          <a:xfrm>
            <a:off x="7467600" y="28146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肘形连接符 59"/>
          <p:cNvCxnSpPr>
            <a:endCxn id="42" idx="2"/>
          </p:cNvCxnSpPr>
          <p:nvPr/>
        </p:nvCxnSpPr>
        <p:spPr bwMode="auto">
          <a:xfrm rot="10800000">
            <a:off x="647700" y="3124200"/>
            <a:ext cx="8039100" cy="1219200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rot="5400000">
            <a:off x="8385176" y="4040981"/>
            <a:ext cx="604043" cy="794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1219200" y="4495800"/>
            <a:ext cx="7924800" cy="604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>
                <a:latin typeface="+mj-lt"/>
              </a:rPr>
              <a:t>带头结点链表中，若删除第</a:t>
            </a:r>
            <a:r>
              <a:rPr lang="en-US" altLang="zh-CN" sz="3200" dirty="0">
                <a:latin typeface="+mj-lt"/>
              </a:rPr>
              <a:t>1</a:t>
            </a:r>
            <a:r>
              <a:rPr lang="zh-CN" altLang="en-US" sz="3200" dirty="0">
                <a:latin typeface="+mj-lt"/>
              </a:rPr>
              <a:t>个结点？</a:t>
            </a:r>
            <a:endParaRPr lang="en-US" altLang="zh-CN" sz="3200" dirty="0">
              <a:latin typeface="+mj-lt"/>
            </a:endParaRP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1219200" y="5024436"/>
            <a:ext cx="7924800" cy="6905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  <a:sym typeface="Wingdings" pitchFamily="2" charset="2"/>
              </a:rPr>
              <a:t> </a:t>
            </a:r>
            <a:r>
              <a:rPr lang="en-US" altLang="zh-CN" sz="3200" dirty="0" err="1">
                <a:latin typeface="+mj-lt"/>
                <a:sym typeface="Wingdings" pitchFamily="2" charset="2"/>
              </a:rPr>
              <a:t>clist</a:t>
            </a:r>
            <a:r>
              <a:rPr lang="en-US" altLang="zh-CN" sz="3200" dirty="0">
                <a:latin typeface="+mj-lt"/>
                <a:sym typeface="Wingdings" pitchFamily="2" charset="2"/>
              </a:rPr>
              <a:t> </a:t>
            </a:r>
            <a:r>
              <a:rPr lang="zh-CN" altLang="en-US" sz="3200" dirty="0">
                <a:latin typeface="+mj-lt"/>
                <a:sym typeface="Wingdings" pitchFamily="2" charset="2"/>
              </a:rPr>
              <a:t>仍指向头结点，不需改变</a:t>
            </a:r>
            <a:r>
              <a:rPr lang="en-US" altLang="zh-CN" sz="3200" dirty="0" err="1">
                <a:latin typeface="+mj-lt"/>
                <a:sym typeface="Wingdings" pitchFamily="2" charset="2"/>
              </a:rPr>
              <a:t>clist</a:t>
            </a:r>
            <a:r>
              <a:rPr lang="zh-CN" altLang="en-US" sz="3200" dirty="0">
                <a:latin typeface="+mj-lt"/>
                <a:sym typeface="Wingdings" pitchFamily="2" charset="2"/>
              </a:rPr>
              <a:t>的值</a:t>
            </a:r>
            <a:r>
              <a:rPr lang="en-US" altLang="zh-CN" sz="3200" dirty="0">
                <a:latin typeface="+mj-lt"/>
                <a:sym typeface="Wingdings" pitchFamily="2" charset="2"/>
              </a:rPr>
              <a:t> </a:t>
            </a:r>
            <a:endParaRPr lang="en-US" altLang="zh-CN" sz="3200" dirty="0">
              <a:latin typeface="+mj-lt"/>
            </a:endParaRPr>
          </a:p>
        </p:txBody>
      </p:sp>
      <p:sp>
        <p:nvSpPr>
          <p:cNvPr id="42" name="Rectangle 44" descr="浅色上对角线"/>
          <p:cNvSpPr>
            <a:spLocks noChangeArrowheads="1"/>
          </p:cNvSpPr>
          <p:nvPr/>
        </p:nvSpPr>
        <p:spPr bwMode="auto">
          <a:xfrm>
            <a:off x="381000" y="2509837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228600" y="1676400"/>
            <a:ext cx="22098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latin typeface="+mj-lt"/>
              </a:rPr>
              <a:t>clist</a:t>
            </a:r>
            <a:r>
              <a:rPr lang="en-US" altLang="zh-CN" sz="3200" dirty="0">
                <a:latin typeface="+mj-lt"/>
              </a:rPr>
              <a:t>: </a:t>
            </a:r>
            <a:r>
              <a:rPr lang="zh-CN" altLang="en-US" sz="3200" dirty="0">
                <a:latin typeface="+mj-lt"/>
              </a:rPr>
              <a:t>头指针</a:t>
            </a:r>
            <a:endParaRPr lang="zh-CN" altLang="zh-CN" sz="3200" dirty="0">
              <a:latin typeface="+mj-lt"/>
            </a:endParaRPr>
          </a:p>
        </p:txBody>
      </p:sp>
      <p:cxnSp>
        <p:nvCxnSpPr>
          <p:cNvPr id="45" name="肘形连接符 44"/>
          <p:cNvCxnSpPr>
            <a:endCxn id="17" idx="2"/>
          </p:cNvCxnSpPr>
          <p:nvPr/>
        </p:nvCxnSpPr>
        <p:spPr bwMode="auto">
          <a:xfrm>
            <a:off x="1066800" y="2819400"/>
            <a:ext cx="2171700" cy="304801"/>
          </a:xfrm>
          <a:prstGeom prst="bentConnector4">
            <a:avLst>
              <a:gd name="adj1" fmla="val -131"/>
              <a:gd name="adj2" fmla="val 210821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6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57200" y="762000"/>
            <a:ext cx="4495800" cy="1828800"/>
          </a:xfrm>
          <a:prstGeom prst="rect">
            <a:avLst/>
          </a:prstGeom>
          <a:solidFill>
            <a:srgbClr val="D6FACE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#define FALSE 0;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#define TRUE 1;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>
                <a:ea typeface="宋体" pitchFamily="2" charset="-122"/>
              </a:rPr>
              <a:t>typedef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int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DataType</a:t>
            </a:r>
            <a:r>
              <a:rPr lang="en-US" altLang="zh-CN" sz="3200" dirty="0">
                <a:ea typeface="宋体" pitchFamily="2" charset="-122"/>
              </a:rPr>
              <a:t>;</a:t>
            </a:r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457200" y="2590800"/>
            <a:ext cx="83820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struct</a:t>
            </a:r>
            <a:r>
              <a:rPr lang="en-US" altLang="zh-CN" sz="3200" dirty="0"/>
              <a:t> Node;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typedef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Node *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; 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struct</a:t>
            </a:r>
            <a:r>
              <a:rPr lang="en-US" altLang="zh-CN" sz="3200" dirty="0"/>
              <a:t> Node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{ </a:t>
            </a:r>
            <a:r>
              <a:rPr lang="en-US" altLang="zh-CN" sz="3200" dirty="0" err="1"/>
              <a:t>DataType</a:t>
            </a:r>
            <a:r>
              <a:rPr lang="en-US" altLang="zh-CN" sz="3200" dirty="0"/>
              <a:t> info ;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 link; };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typedef</a:t>
            </a:r>
            <a:r>
              <a:rPr lang="en-US" altLang="zh-CN" sz="3200" dirty="0"/>
              <a:t> 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Node *</a:t>
            </a:r>
            <a:r>
              <a:rPr lang="en-US" altLang="zh-CN" sz="3200" dirty="0" err="1"/>
              <a:t>LinkList</a:t>
            </a:r>
            <a:r>
              <a:rPr lang="en-US" altLang="zh-CN" sz="3200" dirty="0"/>
              <a:t>; </a:t>
            </a:r>
          </a:p>
        </p:txBody>
      </p:sp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5791200" y="3329869"/>
            <a:ext cx="30480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结点指针类型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019800" y="5692069"/>
            <a:ext cx="30480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结点指针类型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 animBg="1"/>
      <p:bldP spid="168970" grpId="0"/>
      <p:bldP spid="5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2117725" y="4491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1676400" y="44910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6" name="Rectangle 59"/>
          <p:cNvSpPr>
            <a:spLocks noChangeArrowheads="1"/>
          </p:cNvSpPr>
          <p:nvPr/>
        </p:nvSpPr>
        <p:spPr bwMode="auto">
          <a:xfrm>
            <a:off x="3413125" y="4491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60"/>
          <p:cNvSpPr>
            <a:spLocks noChangeArrowheads="1"/>
          </p:cNvSpPr>
          <p:nvPr/>
        </p:nvSpPr>
        <p:spPr bwMode="auto">
          <a:xfrm>
            <a:off x="2971800" y="44910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8" name="Rectangle 62"/>
          <p:cNvSpPr>
            <a:spLocks noChangeArrowheads="1"/>
          </p:cNvSpPr>
          <p:nvPr/>
        </p:nvSpPr>
        <p:spPr bwMode="auto">
          <a:xfrm>
            <a:off x="4708525" y="4495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4267200" y="4495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20" name="Rectangle 65"/>
          <p:cNvSpPr>
            <a:spLocks noChangeArrowheads="1"/>
          </p:cNvSpPr>
          <p:nvPr/>
        </p:nvSpPr>
        <p:spPr bwMode="auto">
          <a:xfrm>
            <a:off x="6003925" y="4495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5562600" y="4495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22" name="Rectangle 68"/>
          <p:cNvSpPr>
            <a:spLocks noChangeArrowheads="1"/>
          </p:cNvSpPr>
          <p:nvPr/>
        </p:nvSpPr>
        <p:spPr bwMode="auto">
          <a:xfrm>
            <a:off x="7299325" y="4495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23" name="Rectangle 69"/>
          <p:cNvSpPr>
            <a:spLocks noChangeArrowheads="1"/>
          </p:cNvSpPr>
          <p:nvPr/>
        </p:nvSpPr>
        <p:spPr bwMode="auto">
          <a:xfrm>
            <a:off x="6858000" y="4495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 bwMode="auto">
          <a:xfrm>
            <a:off x="6324600" y="4795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endCxn id="21" idx="1"/>
          </p:cNvCxnSpPr>
          <p:nvPr/>
        </p:nvCxnSpPr>
        <p:spPr bwMode="auto">
          <a:xfrm>
            <a:off x="5029200" y="4795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>
            <a:off x="3733800" y="4795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endCxn id="17" idx="1"/>
          </p:cNvCxnSpPr>
          <p:nvPr/>
        </p:nvCxnSpPr>
        <p:spPr bwMode="auto">
          <a:xfrm>
            <a:off x="2438400" y="47958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822325" y="4491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1143000" y="47958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228600" y="3657600"/>
            <a:ext cx="1143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latin typeface="+mj-lt"/>
              </a:rPr>
              <a:t>clist</a:t>
            </a:r>
            <a:endParaRPr lang="zh-CN" altLang="zh-CN" sz="3200" dirty="0">
              <a:latin typeface="+mj-lt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rot="5400000">
            <a:off x="405607" y="4306095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365125" y="44903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37" name="Rectangle 68"/>
          <p:cNvSpPr>
            <a:spLocks noChangeArrowheads="1"/>
          </p:cNvSpPr>
          <p:nvPr/>
        </p:nvSpPr>
        <p:spPr bwMode="auto">
          <a:xfrm>
            <a:off x="8442325" y="4495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38" name="Rectangle 69"/>
          <p:cNvSpPr>
            <a:spLocks noChangeArrowheads="1"/>
          </p:cNvSpPr>
          <p:nvPr/>
        </p:nvSpPr>
        <p:spPr bwMode="auto">
          <a:xfrm>
            <a:off x="8001000" y="4495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6</a:t>
            </a:r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 bwMode="auto">
          <a:xfrm>
            <a:off x="7467600" y="4795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肘形连接符 59"/>
          <p:cNvCxnSpPr/>
          <p:nvPr/>
        </p:nvCxnSpPr>
        <p:spPr bwMode="auto">
          <a:xfrm rot="10800000">
            <a:off x="631826" y="5104725"/>
            <a:ext cx="8054975" cy="381674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rot="5400000">
            <a:off x="8347076" y="5140325"/>
            <a:ext cx="680243" cy="794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381000" y="1752600"/>
            <a:ext cx="8686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typedef</a:t>
            </a:r>
            <a:r>
              <a:rPr lang="en-US" altLang="zh-CN" sz="3200" dirty="0"/>
              <a:t>  </a:t>
            </a:r>
            <a:r>
              <a:rPr lang="en-US" altLang="zh-CN" sz="3200" dirty="0" err="1"/>
              <a:t>LinkList</a:t>
            </a:r>
            <a:r>
              <a:rPr lang="en-US" altLang="zh-CN" sz="3200" dirty="0"/>
              <a:t> * </a:t>
            </a:r>
            <a:r>
              <a:rPr lang="en-US" altLang="zh-CN" sz="3200" dirty="0" err="1"/>
              <a:t>PLinkList</a:t>
            </a:r>
            <a:r>
              <a:rPr lang="en-US" altLang="zh-CN" sz="3200" dirty="0"/>
              <a:t>; </a:t>
            </a:r>
          </a:p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endParaRPr lang="en-US" altLang="zh-CN" sz="3200" dirty="0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381000" y="533400"/>
            <a:ext cx="8686800" cy="609600"/>
          </a:xfrm>
          <a:prstGeom prst="rect">
            <a:avLst/>
          </a:prstGeom>
          <a:solidFill>
            <a:srgbClr val="FFFFC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typedef</a:t>
            </a:r>
            <a:r>
              <a:rPr lang="en-US" altLang="zh-CN" sz="3200" dirty="0"/>
              <a:t> 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Node * </a:t>
            </a:r>
            <a:r>
              <a:rPr lang="en-US" altLang="zh-CN" sz="3200" dirty="0" err="1"/>
              <a:t>LinkList</a:t>
            </a:r>
            <a:r>
              <a:rPr lang="en-US" altLang="zh-CN" sz="3200" dirty="0"/>
              <a:t>; 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81000" y="23622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PLinkList</a:t>
            </a:r>
            <a:r>
              <a:rPr lang="en-US" altLang="zh-CN" sz="3200" dirty="0"/>
              <a:t>  </a:t>
            </a:r>
            <a:r>
              <a:rPr lang="en-US" altLang="zh-CN" sz="3200" dirty="0" err="1"/>
              <a:t>pclist</a:t>
            </a:r>
            <a:r>
              <a:rPr lang="en-US" altLang="zh-CN" sz="3200" dirty="0"/>
              <a:t>;     </a:t>
            </a:r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1600200" y="3657600"/>
            <a:ext cx="1143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C00000"/>
                </a:solidFill>
                <a:latin typeface="+mj-lt"/>
              </a:rPr>
              <a:t>pclist</a:t>
            </a:r>
            <a:endParaRPr lang="zh-CN" altLang="zh-CN" sz="32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48" name="直接箭头连接符 47"/>
          <p:cNvCxnSpPr/>
          <p:nvPr/>
        </p:nvCxnSpPr>
        <p:spPr bwMode="auto">
          <a:xfrm rot="10800000">
            <a:off x="1219200" y="3962400"/>
            <a:ext cx="533400" cy="762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3505200" y="2514600"/>
            <a:ext cx="44196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88638"/>
                </a:solidFill>
                <a:latin typeface="+mj-lt"/>
              </a:rPr>
              <a:t>//</a:t>
            </a:r>
            <a:r>
              <a:rPr lang="en-US" altLang="zh-CN" dirty="0" err="1">
                <a:solidFill>
                  <a:srgbClr val="088638"/>
                </a:solidFill>
                <a:latin typeface="+mj-lt"/>
              </a:rPr>
              <a:t>pclist</a:t>
            </a:r>
            <a:r>
              <a:rPr lang="en-US" altLang="zh-CN" dirty="0">
                <a:solidFill>
                  <a:srgbClr val="088638"/>
                </a:solidFill>
                <a:latin typeface="+mj-lt"/>
              </a:rPr>
              <a:t>: </a:t>
            </a:r>
            <a:r>
              <a:rPr lang="zh-CN" altLang="en-US" dirty="0">
                <a:solidFill>
                  <a:srgbClr val="088638"/>
                </a:solidFill>
                <a:latin typeface="+mj-lt"/>
              </a:rPr>
              <a:t>指针的指针</a:t>
            </a:r>
            <a:r>
              <a:rPr lang="en-US" altLang="zh-CN" dirty="0">
                <a:solidFill>
                  <a:srgbClr val="088638"/>
                </a:solidFill>
                <a:latin typeface="+mj-lt"/>
              </a:rPr>
              <a:t>, </a:t>
            </a:r>
            <a:r>
              <a:rPr lang="zh-CN" altLang="en-US" dirty="0">
                <a:solidFill>
                  <a:srgbClr val="088638"/>
                </a:solidFill>
                <a:latin typeface="+mj-lt"/>
              </a:rPr>
              <a:t>何用</a:t>
            </a:r>
            <a:r>
              <a:rPr lang="en-US" altLang="zh-CN" dirty="0">
                <a:solidFill>
                  <a:srgbClr val="088638"/>
                </a:solidFill>
                <a:latin typeface="+mj-lt"/>
              </a:rPr>
              <a:t>?</a:t>
            </a: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381000" y="1143000"/>
            <a:ext cx="8686800" cy="609600"/>
          </a:xfrm>
          <a:prstGeom prst="rect">
            <a:avLst/>
          </a:prstGeom>
          <a:solidFill>
            <a:srgbClr val="FFFFC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LinkList</a:t>
            </a:r>
            <a:r>
              <a:rPr lang="en-US" altLang="zh-CN" sz="3200" dirty="0"/>
              <a:t>  </a:t>
            </a:r>
            <a:r>
              <a:rPr lang="en-US" altLang="zh-CN" sz="3200" dirty="0" err="1"/>
              <a:t>clist</a:t>
            </a:r>
            <a:r>
              <a:rPr lang="en-US" altLang="zh-CN" sz="3200" dirty="0"/>
              <a:t>; </a:t>
            </a: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链表头指针</a:t>
            </a:r>
            <a:r>
              <a:rPr lang="en-US" altLang="zh-CN" dirty="0">
                <a:solidFill>
                  <a:srgbClr val="088638"/>
                </a:solidFill>
              </a:rPr>
              <a:t>(</a:t>
            </a:r>
            <a:r>
              <a:rPr lang="zh-CN" altLang="en-US" dirty="0">
                <a:solidFill>
                  <a:srgbClr val="088638"/>
                </a:solidFill>
              </a:rPr>
              <a:t>指向第</a:t>
            </a:r>
            <a:r>
              <a:rPr lang="en-US" altLang="zh-CN" dirty="0">
                <a:solidFill>
                  <a:srgbClr val="088638"/>
                </a:solidFill>
              </a:rPr>
              <a:t>1</a:t>
            </a:r>
            <a:r>
              <a:rPr lang="zh-CN" altLang="en-US" dirty="0">
                <a:solidFill>
                  <a:srgbClr val="088638"/>
                </a:solidFill>
              </a:rPr>
              <a:t>个结点</a:t>
            </a:r>
            <a:r>
              <a:rPr lang="en-US" altLang="zh-CN" dirty="0">
                <a:solidFill>
                  <a:srgbClr val="088638"/>
                </a:solidFill>
              </a:rPr>
              <a:t>/</a:t>
            </a:r>
            <a:r>
              <a:rPr lang="zh-CN" altLang="en-US" dirty="0">
                <a:solidFill>
                  <a:srgbClr val="088638"/>
                </a:solidFill>
              </a:rPr>
              <a:t>头结点</a:t>
            </a:r>
            <a:r>
              <a:rPr lang="en-US" altLang="zh-CN" dirty="0">
                <a:solidFill>
                  <a:srgbClr val="088638"/>
                </a:solidFill>
              </a:rPr>
              <a:t>) 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381000" y="29718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pclist</a:t>
            </a:r>
            <a:r>
              <a:rPr lang="en-US" altLang="zh-CN" sz="3200" dirty="0"/>
              <a:t> = &amp;</a:t>
            </a:r>
            <a:r>
              <a:rPr lang="en-US" altLang="zh-CN" sz="3200" dirty="0" err="1"/>
              <a:t>clist</a:t>
            </a:r>
            <a:r>
              <a:rPr lang="en-US" altLang="zh-CN" sz="3200" dirty="0"/>
              <a:t>;    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zh-CN" sz="3200" dirty="0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2438400" y="5562600"/>
            <a:ext cx="6248400" cy="1066800"/>
          </a:xfrm>
          <a:prstGeom prst="rect">
            <a:avLst/>
          </a:prstGeom>
          <a:solidFill>
            <a:srgbClr val="2B894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>
                <a:solidFill>
                  <a:schemeClr val="bg1"/>
                </a:solidFill>
              </a:rPr>
              <a:t>对比 </a:t>
            </a:r>
            <a:r>
              <a:rPr lang="en-US" altLang="zh-CN" dirty="0">
                <a:solidFill>
                  <a:schemeClr val="bg1"/>
                </a:solidFill>
              </a:rPr>
              <a:t>p41– 43 </a:t>
            </a:r>
            <a:r>
              <a:rPr lang="zh-CN" altLang="en-US" dirty="0">
                <a:solidFill>
                  <a:schemeClr val="bg1"/>
                </a:solidFill>
              </a:rPr>
              <a:t>算法</a:t>
            </a:r>
            <a:r>
              <a:rPr lang="en-US" altLang="zh-CN" dirty="0">
                <a:solidFill>
                  <a:schemeClr val="bg1"/>
                </a:solidFill>
              </a:rPr>
              <a:t>2.6, 2.9,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2.11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>
                <a:solidFill>
                  <a:schemeClr val="bg1"/>
                </a:solidFill>
              </a:rPr>
              <a:t>（带头结点单链表的操作）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6096000" y="607469"/>
            <a:ext cx="30480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结点指针类型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5715000" y="1882069"/>
            <a:ext cx="30480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二级指针类型</a:t>
            </a: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3124200" y="3200400"/>
            <a:ext cx="6019800" cy="1066800"/>
          </a:xfrm>
          <a:prstGeom prst="rect">
            <a:avLst/>
          </a:prstGeom>
          <a:solidFill>
            <a:srgbClr val="2B894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>
                <a:solidFill>
                  <a:schemeClr val="bg1"/>
                </a:solidFill>
              </a:rPr>
              <a:t>无头结点链表，用于修改</a:t>
            </a:r>
            <a:r>
              <a:rPr lang="en-US" altLang="zh-CN" dirty="0" err="1">
                <a:solidFill>
                  <a:schemeClr val="bg1"/>
                </a:solidFill>
              </a:rPr>
              <a:t>clist</a:t>
            </a:r>
            <a:r>
              <a:rPr lang="zh-CN" altLang="en-US" dirty="0">
                <a:solidFill>
                  <a:schemeClr val="bg1"/>
                </a:solidFill>
              </a:rPr>
              <a:t>的指向：当删除</a:t>
            </a:r>
            <a:r>
              <a:rPr lang="en-US" altLang="zh-CN" dirty="0">
                <a:solidFill>
                  <a:schemeClr val="bg1"/>
                </a:solidFill>
              </a:rPr>
              <a:t>k</a:t>
            </a:r>
            <a:r>
              <a:rPr lang="en-US" altLang="zh-CN" baseline="-25000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时，不用</a:t>
            </a:r>
            <a:r>
              <a:rPr lang="en-US" altLang="zh-CN" dirty="0">
                <a:solidFill>
                  <a:schemeClr val="bg1"/>
                </a:solidFill>
              </a:rPr>
              <a:t>return </a:t>
            </a:r>
            <a:r>
              <a:rPr lang="en-US" altLang="zh-CN" dirty="0" err="1">
                <a:solidFill>
                  <a:schemeClr val="bg1"/>
                </a:solidFill>
              </a:rPr>
              <a:t>clist</a:t>
            </a:r>
            <a:r>
              <a:rPr lang="zh-CN" altLang="en-US" dirty="0">
                <a:solidFill>
                  <a:schemeClr val="bg1"/>
                </a:solidFill>
              </a:rPr>
              <a:t>；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4419600" y="2895600"/>
            <a:ext cx="609600" cy="304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7" grpId="0" animBg="1"/>
      <p:bldP spid="54" grpId="0"/>
      <p:bldP spid="56" grpId="0" animBg="1"/>
      <p:bldP spid="57" grpId="0" animBg="1"/>
      <p:bldP spid="36" grpId="0"/>
      <p:bldP spid="4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5800" y="1293268"/>
            <a:ext cx="8458200" cy="48027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p, q;        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q = 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malloc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sizeof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Node));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if (q==NULL)    return FALSE;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  <a:ea typeface="+mn-ea"/>
              </a:rPr>
              <a:t>  </a:t>
            </a:r>
            <a:r>
              <a:rPr lang="en-US" altLang="zh-CN" sz="3200" kern="0" dirty="0"/>
              <a:t>q-&gt;info =1;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altLang="zh-CN" sz="3200" kern="0" dirty="0"/>
              <a:t>*</a:t>
            </a:r>
            <a:r>
              <a:rPr lang="en-US" altLang="zh-CN" sz="3200" kern="0" dirty="0" err="1"/>
              <a:t>pclist</a:t>
            </a:r>
            <a:r>
              <a:rPr lang="en-US" altLang="zh-CN" sz="3200" kern="0" dirty="0"/>
              <a:t> = q;  </a:t>
            </a:r>
          </a:p>
          <a:p>
            <a:pPr marL="34290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q-&gt;link  = q;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if(n==1)    return TRUE; </a:t>
            </a:r>
          </a:p>
          <a:p>
            <a:pPr marL="34290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</a:t>
            </a:r>
            <a:r>
              <a:rPr lang="en-US" altLang="zh-CN" sz="3200" dirty="0">
                <a:solidFill>
                  <a:srgbClr val="088638"/>
                </a:solidFill>
              </a:rPr>
              <a:t>//</a:t>
            </a:r>
            <a:r>
              <a:rPr lang="zh-CN" altLang="en-US" sz="3200" dirty="0">
                <a:solidFill>
                  <a:srgbClr val="088638"/>
                </a:solidFill>
              </a:rPr>
              <a:t>若表长</a:t>
            </a:r>
            <a:r>
              <a:rPr lang="en-US" altLang="zh-CN" sz="3200" dirty="0">
                <a:solidFill>
                  <a:srgbClr val="088638"/>
                </a:solidFill>
              </a:rPr>
              <a:t>&gt;1, ……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3669"/>
            <a:ext cx="8458200" cy="6858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init_clist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4D86"/>
                </a:solidFill>
              </a:rPr>
              <a:t>PLinkList</a:t>
            </a:r>
            <a:r>
              <a:rPr lang="en-US" altLang="zh-CN" dirty="0">
                <a:solidFill>
                  <a:srgbClr val="004D86"/>
                </a:solidFill>
              </a:rPr>
              <a:t> </a:t>
            </a:r>
            <a:r>
              <a:rPr lang="en-US" altLang="zh-CN" dirty="0" err="1"/>
              <a:t>pclist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n)  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6705600" y="815269"/>
            <a:ext cx="24384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初始化链表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3048000" y="4244269"/>
            <a:ext cx="36576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第</a:t>
            </a:r>
            <a:r>
              <a:rPr lang="en-US" altLang="zh-CN" dirty="0">
                <a:solidFill>
                  <a:srgbClr val="088638"/>
                </a:solidFill>
              </a:rPr>
              <a:t>1</a:t>
            </a:r>
            <a:r>
              <a:rPr lang="zh-CN" altLang="en-US" dirty="0">
                <a:solidFill>
                  <a:srgbClr val="088638"/>
                </a:solidFill>
              </a:rPr>
              <a:t>个结点自成环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971800" y="3657600"/>
            <a:ext cx="60960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头指针</a:t>
            </a:r>
            <a:r>
              <a:rPr lang="en-US" altLang="zh-CN" dirty="0">
                <a:solidFill>
                  <a:srgbClr val="088638"/>
                </a:solidFill>
              </a:rPr>
              <a:t>(*</a:t>
            </a:r>
            <a:r>
              <a:rPr lang="en-US" altLang="zh-CN" dirty="0" err="1">
                <a:solidFill>
                  <a:srgbClr val="088638"/>
                </a:solidFill>
              </a:rPr>
              <a:t>pclist</a:t>
            </a:r>
            <a:r>
              <a:rPr lang="en-US" altLang="zh-CN" dirty="0">
                <a:solidFill>
                  <a:srgbClr val="088638"/>
                </a:solidFill>
              </a:rPr>
              <a:t>)</a:t>
            </a:r>
            <a:r>
              <a:rPr lang="zh-CN" altLang="en-US" dirty="0">
                <a:solidFill>
                  <a:srgbClr val="088638"/>
                </a:solidFill>
              </a:rPr>
              <a:t>指向第</a:t>
            </a:r>
            <a:r>
              <a:rPr lang="en-US" altLang="zh-CN" dirty="0">
                <a:solidFill>
                  <a:srgbClr val="088638"/>
                </a:solidFill>
              </a:rPr>
              <a:t>1</a:t>
            </a:r>
            <a:r>
              <a:rPr lang="zh-CN" altLang="en-US" dirty="0">
                <a:solidFill>
                  <a:srgbClr val="088638"/>
                </a:solidFill>
              </a:rPr>
              <a:t>个结点</a:t>
            </a: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7086600" y="4867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7162800" y="4110037"/>
            <a:ext cx="1219200" cy="6143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C00000"/>
                </a:solidFill>
                <a:latin typeface="+mj-lt"/>
              </a:rPr>
              <a:t>pclist</a:t>
            </a:r>
            <a:endParaRPr lang="zh-CN" altLang="zh-CN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6629400" y="4866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5959475" y="5334000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endCxn id="27" idx="1"/>
          </p:cNvCxnSpPr>
          <p:nvPr/>
        </p:nvCxnSpPr>
        <p:spPr bwMode="auto">
          <a:xfrm rot="5400000" flipH="1" flipV="1">
            <a:off x="6303566" y="5297091"/>
            <a:ext cx="378618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7162800" y="4186237"/>
            <a:ext cx="1524000" cy="614363"/>
          </a:xfrm>
          <a:prstGeom prst="rect">
            <a:avLst/>
          </a:prstGeom>
          <a:solidFill>
            <a:srgbClr val="E6E6E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(*</a:t>
            </a:r>
            <a:r>
              <a:rPr lang="en-US" altLang="zh-CN" sz="3200" dirty="0" err="1">
                <a:solidFill>
                  <a:srgbClr val="C00000"/>
                </a:solidFill>
                <a:latin typeface="+mj-lt"/>
              </a:rPr>
              <a:t>pclist</a:t>
            </a: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)</a:t>
            </a:r>
            <a:endParaRPr lang="zh-CN" altLang="zh-CN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6569075" y="4876800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latin typeface="+mj-lt"/>
                <a:ea typeface="宋体" pitchFamily="2" charset="-122"/>
              </a:rPr>
              <a:t>1</a:t>
            </a:r>
            <a:endParaRPr lang="zh-CN" altLang="zh-CN" sz="32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9" name="肘形连接符 28"/>
          <p:cNvCxnSpPr>
            <a:endCxn id="27" idx="2"/>
          </p:cNvCxnSpPr>
          <p:nvPr/>
        </p:nvCxnSpPr>
        <p:spPr bwMode="auto">
          <a:xfrm rot="10800000" flipV="1">
            <a:off x="6881813" y="5257799"/>
            <a:ext cx="449262" cy="233363"/>
          </a:xfrm>
          <a:prstGeom prst="bentConnector4">
            <a:avLst>
              <a:gd name="adj1" fmla="val 5"/>
              <a:gd name="adj2" fmla="val 273987"/>
            </a:avLst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556125" y="5410200"/>
            <a:ext cx="1006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C00000"/>
                </a:solidFill>
                <a:latin typeface="+mj-lt"/>
                <a:ea typeface="宋体" pitchFamily="2" charset="-122"/>
              </a:rPr>
              <a:t>pclist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>
            <a:off x="5578475" y="5719762"/>
            <a:ext cx="533402" cy="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971800" y="3101269"/>
            <a:ext cx="36576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建立第</a:t>
            </a:r>
            <a:r>
              <a:rPr lang="en-US" altLang="zh-CN" dirty="0">
                <a:solidFill>
                  <a:srgbClr val="088638"/>
                </a:solidFill>
              </a:rPr>
              <a:t>1</a:t>
            </a:r>
            <a:r>
              <a:rPr lang="zh-CN" altLang="en-US" dirty="0">
                <a:solidFill>
                  <a:srgbClr val="088638"/>
                </a:solidFill>
              </a:rPr>
              <a:t>个结点</a:t>
            </a:r>
          </a:p>
        </p:txBody>
      </p:sp>
      <p:cxnSp>
        <p:nvCxnSpPr>
          <p:cNvPr id="21" name="直接箭头连接符 20"/>
          <p:cNvCxnSpPr>
            <a:endCxn id="22" idx="0"/>
          </p:cNvCxnSpPr>
          <p:nvPr/>
        </p:nvCxnSpPr>
        <p:spPr bwMode="auto">
          <a:xfrm rot="5400000">
            <a:off x="6854370" y="4542294"/>
            <a:ext cx="366037" cy="28257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/>
      <p:bldP spid="15" grpId="0"/>
      <p:bldP spid="19" grpId="0" animBg="1"/>
      <p:bldP spid="22" grpId="0" animBg="1"/>
      <p:bldP spid="23" grpId="0" animBg="1"/>
      <p:bldP spid="25" grpId="0" animBg="1"/>
      <p:bldP spid="27" grpId="0" animBg="1"/>
      <p:bldP spid="26" grpId="0" animBg="1"/>
      <p:bldP spid="31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09600" y="681037"/>
            <a:ext cx="8382000" cy="5381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for ( i=2; i&lt;n+1; i++)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609600" y="1214437"/>
            <a:ext cx="8382000" cy="34337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{ p= 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malloc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sizeof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Node));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p-&gt;info =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  <a:ea typeface="+mn-ea"/>
              </a:rPr>
              <a:t>         </a:t>
            </a:r>
            <a:r>
              <a:rPr lang="en-US" altLang="zh-CN" sz="3200" kern="0" dirty="0"/>
              <a:t>p-&gt;link  = q-&gt;link ; 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q-&gt;link = p 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q = p; }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return TRUE;</a:t>
            </a:r>
          </a:p>
          <a:p>
            <a:pPr marL="342900" lvl="0" indent="-342900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029200" y="2286000"/>
            <a:ext cx="39624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在表尾插入新结点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971800" y="3276600"/>
            <a:ext cx="36576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88638"/>
                </a:solidFill>
              </a:rPr>
              <a:t>// q</a:t>
            </a:r>
            <a:r>
              <a:rPr lang="zh-CN" altLang="en-US" dirty="0">
                <a:solidFill>
                  <a:srgbClr val="088638"/>
                </a:solidFill>
              </a:rPr>
              <a:t>：记住表尾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0" y="762000"/>
            <a:ext cx="45720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依次在表尾插入各结点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33800" y="1752600"/>
            <a:ext cx="28194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设置新结点</a:t>
            </a:r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2193925" y="48625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1889125" y="4862512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3260725" y="48625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60"/>
          <p:cNvSpPr>
            <a:spLocks noChangeArrowheads="1"/>
          </p:cNvSpPr>
          <p:nvPr/>
        </p:nvSpPr>
        <p:spPr bwMode="auto">
          <a:xfrm>
            <a:off x="2955925" y="4862512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" name="Rectangle 62"/>
          <p:cNvSpPr>
            <a:spLocks noChangeArrowheads="1"/>
          </p:cNvSpPr>
          <p:nvPr/>
        </p:nvSpPr>
        <p:spPr bwMode="auto">
          <a:xfrm>
            <a:off x="4327525" y="486727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auto">
          <a:xfrm>
            <a:off x="4022725" y="4867275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" name="Rectangle 65"/>
          <p:cNvSpPr>
            <a:spLocks noChangeArrowheads="1"/>
          </p:cNvSpPr>
          <p:nvPr/>
        </p:nvSpPr>
        <p:spPr bwMode="auto">
          <a:xfrm>
            <a:off x="5394325" y="486727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66"/>
          <p:cNvSpPr>
            <a:spLocks noChangeArrowheads="1"/>
          </p:cNvSpPr>
          <p:nvPr/>
        </p:nvSpPr>
        <p:spPr bwMode="auto">
          <a:xfrm>
            <a:off x="5089525" y="4867275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" name="Rectangle 68"/>
          <p:cNvSpPr>
            <a:spLocks noChangeArrowheads="1"/>
          </p:cNvSpPr>
          <p:nvPr/>
        </p:nvSpPr>
        <p:spPr bwMode="auto">
          <a:xfrm>
            <a:off x="6461125" y="486727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18" name="Rectangle 69"/>
          <p:cNvSpPr>
            <a:spLocks noChangeArrowheads="1"/>
          </p:cNvSpPr>
          <p:nvPr/>
        </p:nvSpPr>
        <p:spPr bwMode="auto">
          <a:xfrm>
            <a:off x="6156325" y="4867275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9" name="直接箭头连接符 18"/>
          <p:cNvCxnSpPr>
            <a:endCxn id="18" idx="1"/>
          </p:cNvCxnSpPr>
          <p:nvPr/>
        </p:nvCxnSpPr>
        <p:spPr bwMode="auto">
          <a:xfrm>
            <a:off x="5699125" y="5167312"/>
            <a:ext cx="457200" cy="71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endCxn id="16" idx="1"/>
          </p:cNvCxnSpPr>
          <p:nvPr/>
        </p:nvCxnSpPr>
        <p:spPr bwMode="auto">
          <a:xfrm>
            <a:off x="4632325" y="5167312"/>
            <a:ext cx="457200" cy="71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endCxn id="14" idx="1"/>
          </p:cNvCxnSpPr>
          <p:nvPr/>
        </p:nvCxnSpPr>
        <p:spPr bwMode="auto">
          <a:xfrm>
            <a:off x="3565525" y="5167312"/>
            <a:ext cx="457200" cy="71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>
            <a:endCxn id="10" idx="1"/>
          </p:cNvCxnSpPr>
          <p:nvPr/>
        </p:nvCxnSpPr>
        <p:spPr bwMode="auto">
          <a:xfrm>
            <a:off x="1431925" y="5167312"/>
            <a:ext cx="4572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1203325" y="4186237"/>
            <a:ext cx="16764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(*</a:t>
            </a:r>
            <a:r>
              <a:rPr lang="en-US" altLang="zh-CN" sz="3200" dirty="0" err="1">
                <a:solidFill>
                  <a:srgbClr val="C00000"/>
                </a:solidFill>
                <a:latin typeface="+mj-lt"/>
              </a:rPr>
              <a:t>pclist</a:t>
            </a: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)</a:t>
            </a:r>
            <a:endParaRPr lang="zh-CN" altLang="zh-CN" sz="32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rot="5400000">
            <a:off x="1031420" y="4537531"/>
            <a:ext cx="366037" cy="28257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68"/>
          <p:cNvSpPr>
            <a:spLocks noChangeArrowheads="1"/>
          </p:cNvSpPr>
          <p:nvPr/>
        </p:nvSpPr>
        <p:spPr bwMode="auto">
          <a:xfrm>
            <a:off x="8518525" y="4872037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26" name="Rectangle 69"/>
          <p:cNvSpPr>
            <a:spLocks noChangeArrowheads="1"/>
          </p:cNvSpPr>
          <p:nvPr/>
        </p:nvSpPr>
        <p:spPr bwMode="auto">
          <a:xfrm>
            <a:off x="8213725" y="4872037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7" name="直接箭头连接符 26"/>
          <p:cNvCxnSpPr>
            <a:endCxn id="26" idx="1"/>
          </p:cNvCxnSpPr>
          <p:nvPr/>
        </p:nvCxnSpPr>
        <p:spPr bwMode="auto">
          <a:xfrm>
            <a:off x="7832725" y="5176837"/>
            <a:ext cx="381000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7527925" y="486727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7223125" y="4867275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0" name="直接箭头连接符 29"/>
          <p:cNvCxnSpPr>
            <a:endCxn id="29" idx="1"/>
          </p:cNvCxnSpPr>
          <p:nvPr/>
        </p:nvCxnSpPr>
        <p:spPr bwMode="auto">
          <a:xfrm flipV="1">
            <a:off x="6765925" y="5174456"/>
            <a:ext cx="457200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肘形连接符 59"/>
          <p:cNvCxnSpPr>
            <a:endCxn id="39" idx="2"/>
          </p:cNvCxnSpPr>
          <p:nvPr/>
        </p:nvCxnSpPr>
        <p:spPr bwMode="auto">
          <a:xfrm rot="10800000">
            <a:off x="1058863" y="5491161"/>
            <a:ext cx="7840664" cy="605512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rot="16200000" flipH="1">
            <a:off x="8442324" y="5634038"/>
            <a:ext cx="914400" cy="2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111250" y="486727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806450" y="486659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441325" y="57864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 rot="5400000" flipH="1" flipV="1">
            <a:off x="623889" y="5608640"/>
            <a:ext cx="457199" cy="2127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746125" y="4876798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latin typeface="+mj-lt"/>
                <a:ea typeface="宋体" pitchFamily="2" charset="-122"/>
              </a:rPr>
              <a:t>1</a:t>
            </a:r>
            <a:endParaRPr lang="zh-CN" altLang="zh-CN" sz="32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0" name="肘形连接符 28"/>
          <p:cNvCxnSpPr>
            <a:endCxn id="39" idx="2"/>
          </p:cNvCxnSpPr>
          <p:nvPr/>
        </p:nvCxnSpPr>
        <p:spPr bwMode="auto">
          <a:xfrm rot="10800000" flipV="1">
            <a:off x="1058863" y="5257797"/>
            <a:ext cx="449262" cy="233363"/>
          </a:xfrm>
          <a:prstGeom prst="bentConnector4">
            <a:avLst>
              <a:gd name="adj1" fmla="val 5"/>
              <a:gd name="adj2" fmla="val 273987"/>
            </a:avLst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2330450" y="5786435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 rot="16200000" flipV="1">
            <a:off x="2254251" y="5622926"/>
            <a:ext cx="457198" cy="1841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肘形连接符 28"/>
          <p:cNvCxnSpPr>
            <a:endCxn id="39" idx="2"/>
          </p:cNvCxnSpPr>
          <p:nvPr/>
        </p:nvCxnSpPr>
        <p:spPr bwMode="auto">
          <a:xfrm rot="10800000" flipV="1">
            <a:off x="1058863" y="5176837"/>
            <a:ext cx="1439862" cy="314324"/>
          </a:xfrm>
          <a:prstGeom prst="bentConnector4">
            <a:avLst>
              <a:gd name="adj1" fmla="val -1618"/>
              <a:gd name="adj2" fmla="val 172728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7680325" y="56340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5" name="直接箭头连接符 44"/>
          <p:cNvCxnSpPr>
            <a:endCxn id="26" idx="2"/>
          </p:cNvCxnSpPr>
          <p:nvPr/>
        </p:nvCxnSpPr>
        <p:spPr bwMode="auto">
          <a:xfrm rot="5400000" flipH="1" flipV="1">
            <a:off x="8311356" y="5617368"/>
            <a:ext cx="300038" cy="38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8137525" y="56340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 flipV="1">
            <a:off x="7985125" y="5557837"/>
            <a:ext cx="304800" cy="2357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>
            <a:endCxn id="12" idx="1"/>
          </p:cNvCxnSpPr>
          <p:nvPr/>
        </p:nvCxnSpPr>
        <p:spPr bwMode="auto">
          <a:xfrm flipV="1">
            <a:off x="2498725" y="5169694"/>
            <a:ext cx="457200" cy="1190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1676400" y="5786435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 rot="5400000" flipH="1" flipV="1">
            <a:off x="1858964" y="5608638"/>
            <a:ext cx="457199" cy="2127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 animBg="1"/>
      <p:bldP spid="26" grpId="0" animBg="1"/>
      <p:bldP spid="28" grpId="0" animBg="1"/>
      <p:bldP spid="29" grpId="0" animBg="1"/>
      <p:bldP spid="37" grpId="0" animBg="1"/>
      <p:bldP spid="41" grpId="0" animBg="1"/>
      <p:bldP spid="41" grpId="1" animBg="1"/>
      <p:bldP spid="44" grpId="0" animBg="1"/>
      <p:bldP spid="46" grpId="0" animBg="1"/>
      <p:bldP spid="49" grpId="0" animBg="1"/>
      <p:bldP spid="49" grpId="1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7988" y="685800"/>
            <a:ext cx="8904287" cy="56388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spcBef>
                <a:spcPts val="0"/>
              </a:spcBef>
              <a:buFontTx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josephus_clist</a:t>
            </a:r>
            <a:r>
              <a:rPr lang="en-US" altLang="zh-CN" dirty="0"/>
              <a:t>(</a:t>
            </a:r>
            <a:r>
              <a:rPr lang="en-US" altLang="zh-CN" dirty="0" err="1"/>
              <a:t>PLinkList</a:t>
            </a:r>
            <a:r>
              <a:rPr lang="en-US" altLang="zh-CN" dirty="0"/>
              <a:t> </a:t>
            </a:r>
            <a:r>
              <a:rPr lang="en-US" altLang="zh-CN" dirty="0" err="1"/>
              <a:t>pclist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s, </a:t>
            </a:r>
            <a:r>
              <a:rPr lang="en-US" altLang="zh-CN" dirty="0" err="1"/>
              <a:t>int</a:t>
            </a:r>
            <a:r>
              <a:rPr lang="en-US" altLang="zh-CN" dirty="0"/>
              <a:t> m)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PNode</a:t>
            </a:r>
            <a:r>
              <a:rPr lang="en-US" altLang="zh-CN" dirty="0"/>
              <a:t> p, pre;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US" altLang="zh-CN" dirty="0"/>
              <a:t>  p = *</a:t>
            </a:r>
            <a:r>
              <a:rPr lang="en-US" altLang="zh-CN" dirty="0" err="1"/>
              <a:t>pclist</a:t>
            </a:r>
            <a:r>
              <a:rPr lang="en-US" altLang="zh-CN" dirty="0"/>
              <a:t>;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rgbClr val="003399"/>
                </a:solidFill>
              </a:rPr>
              <a:t>  if (s==1)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US" altLang="zh-CN" dirty="0"/>
              <a:t>  { pre=p;    p=p-&gt;link;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US" altLang="zh-CN" dirty="0"/>
              <a:t>    while(p!= *</a:t>
            </a:r>
            <a:r>
              <a:rPr lang="en-US" altLang="zh-CN" dirty="0" err="1"/>
              <a:t>pclist</a:t>
            </a:r>
            <a:r>
              <a:rPr lang="en-US" altLang="zh-CN" dirty="0"/>
              <a:t>)   { pre=p;  p=p-&gt;link; } }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396875" y="3733800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else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2133600" y="516254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1828800" y="516254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" name="Rectangle 59"/>
          <p:cNvSpPr>
            <a:spLocks noChangeArrowheads="1"/>
          </p:cNvSpPr>
          <p:nvPr/>
        </p:nvSpPr>
        <p:spPr bwMode="auto">
          <a:xfrm>
            <a:off x="3200400" y="516254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60"/>
          <p:cNvSpPr>
            <a:spLocks noChangeArrowheads="1"/>
          </p:cNvSpPr>
          <p:nvPr/>
        </p:nvSpPr>
        <p:spPr bwMode="auto">
          <a:xfrm>
            <a:off x="2895600" y="516254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8" name="Rectangle 62"/>
          <p:cNvSpPr>
            <a:spLocks noChangeArrowheads="1"/>
          </p:cNvSpPr>
          <p:nvPr/>
        </p:nvSpPr>
        <p:spPr bwMode="auto">
          <a:xfrm>
            <a:off x="4267200" y="516731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3962400" y="5167310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0" name="Rectangle 65"/>
          <p:cNvSpPr>
            <a:spLocks noChangeArrowheads="1"/>
          </p:cNvSpPr>
          <p:nvPr/>
        </p:nvSpPr>
        <p:spPr bwMode="auto">
          <a:xfrm>
            <a:off x="5334000" y="516731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5029200" y="5167310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2" name="Rectangle 68"/>
          <p:cNvSpPr>
            <a:spLocks noChangeArrowheads="1"/>
          </p:cNvSpPr>
          <p:nvPr/>
        </p:nvSpPr>
        <p:spPr bwMode="auto">
          <a:xfrm>
            <a:off x="6400800" y="516731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23" name="Rectangle 69"/>
          <p:cNvSpPr>
            <a:spLocks noChangeArrowheads="1"/>
          </p:cNvSpPr>
          <p:nvPr/>
        </p:nvSpPr>
        <p:spPr bwMode="auto">
          <a:xfrm>
            <a:off x="6096000" y="5167310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 bwMode="auto">
          <a:xfrm>
            <a:off x="5638800" y="5467347"/>
            <a:ext cx="457200" cy="71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endCxn id="21" idx="1"/>
          </p:cNvCxnSpPr>
          <p:nvPr/>
        </p:nvCxnSpPr>
        <p:spPr bwMode="auto">
          <a:xfrm>
            <a:off x="4572000" y="5467347"/>
            <a:ext cx="457200" cy="71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>
            <a:endCxn id="19" idx="1"/>
          </p:cNvCxnSpPr>
          <p:nvPr/>
        </p:nvCxnSpPr>
        <p:spPr bwMode="auto">
          <a:xfrm>
            <a:off x="3505200" y="5467347"/>
            <a:ext cx="457200" cy="71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endCxn id="15" idx="1"/>
          </p:cNvCxnSpPr>
          <p:nvPr/>
        </p:nvCxnSpPr>
        <p:spPr bwMode="auto">
          <a:xfrm>
            <a:off x="1371600" y="5467347"/>
            <a:ext cx="4572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8534400" y="517683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8229600" y="517683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1" name="Rectangle 68"/>
          <p:cNvSpPr>
            <a:spLocks noChangeArrowheads="1"/>
          </p:cNvSpPr>
          <p:nvPr/>
        </p:nvSpPr>
        <p:spPr bwMode="auto">
          <a:xfrm>
            <a:off x="7467600" y="516731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32" name="Rectangle 69"/>
          <p:cNvSpPr>
            <a:spLocks noChangeArrowheads="1"/>
          </p:cNvSpPr>
          <p:nvPr/>
        </p:nvSpPr>
        <p:spPr bwMode="auto">
          <a:xfrm>
            <a:off x="7162800" y="5167310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3" name="直接箭头连接符 32"/>
          <p:cNvCxnSpPr>
            <a:endCxn id="32" idx="1"/>
          </p:cNvCxnSpPr>
          <p:nvPr/>
        </p:nvCxnSpPr>
        <p:spPr bwMode="auto">
          <a:xfrm>
            <a:off x="6705600" y="5467347"/>
            <a:ext cx="457200" cy="71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肘形连接符 59"/>
          <p:cNvCxnSpPr/>
          <p:nvPr/>
        </p:nvCxnSpPr>
        <p:spPr bwMode="auto">
          <a:xfrm rot="10800000">
            <a:off x="1089040" y="5776246"/>
            <a:ext cx="7826361" cy="319755"/>
          </a:xfrm>
          <a:prstGeom prst="bentConnector3">
            <a:avLst>
              <a:gd name="adj1" fmla="val 100048"/>
            </a:avLst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rot="5400000">
            <a:off x="8610997" y="5790801"/>
            <a:ext cx="609602" cy="796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1066800" y="516730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40"/>
          <p:cNvSpPr>
            <a:spLocks noChangeArrowheads="1"/>
          </p:cNvSpPr>
          <p:nvPr/>
        </p:nvSpPr>
        <p:spPr bwMode="auto">
          <a:xfrm>
            <a:off x="746125" y="516663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85800" y="5176833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latin typeface="+mj-lt"/>
                <a:ea typeface="宋体" pitchFamily="2" charset="-122"/>
              </a:rPr>
              <a:t>1</a:t>
            </a:r>
            <a:endParaRPr lang="zh-CN" altLang="zh-CN" sz="32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9" name="直接箭头连接符 48"/>
          <p:cNvCxnSpPr>
            <a:endCxn id="17" idx="1"/>
          </p:cNvCxnSpPr>
          <p:nvPr/>
        </p:nvCxnSpPr>
        <p:spPr bwMode="auto">
          <a:xfrm flipV="1">
            <a:off x="2438400" y="5469729"/>
            <a:ext cx="4572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直接箭头连接符 65"/>
          <p:cNvCxnSpPr>
            <a:endCxn id="29" idx="1"/>
          </p:cNvCxnSpPr>
          <p:nvPr/>
        </p:nvCxnSpPr>
        <p:spPr bwMode="auto">
          <a:xfrm flipV="1">
            <a:off x="7772400" y="5484017"/>
            <a:ext cx="457200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762000" y="4486274"/>
            <a:ext cx="16764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(*</a:t>
            </a:r>
            <a:r>
              <a:rPr lang="en-US" altLang="zh-CN" sz="3200" dirty="0" err="1">
                <a:solidFill>
                  <a:srgbClr val="C00000"/>
                </a:solidFill>
                <a:latin typeface="+mj-lt"/>
              </a:rPr>
              <a:t>pclist</a:t>
            </a: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)</a:t>
            </a:r>
            <a:endParaRPr lang="zh-CN" altLang="zh-CN" sz="32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78" name="直接箭头连接符 77"/>
          <p:cNvCxnSpPr/>
          <p:nvPr/>
        </p:nvCxnSpPr>
        <p:spPr bwMode="auto">
          <a:xfrm rot="5400000">
            <a:off x="722315" y="4992685"/>
            <a:ext cx="300033" cy="6826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Rectangle 5"/>
          <p:cNvSpPr txBox="1">
            <a:spLocks noChangeArrowheads="1"/>
          </p:cNvSpPr>
          <p:nvPr/>
        </p:nvSpPr>
        <p:spPr bwMode="auto">
          <a:xfrm>
            <a:off x="1539875" y="3751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=1;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&lt;s;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{ pre = p;   p = p-&gt;link; }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 flipV="1">
            <a:off x="8229600" y="5791201"/>
            <a:ext cx="250825" cy="22383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7604125" y="5705474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rot="16200000" flipV="1">
            <a:off x="1219201" y="5786438"/>
            <a:ext cx="228600" cy="22859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279525" y="57102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2286000" y="2304000"/>
            <a:ext cx="71628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找第</a:t>
            </a:r>
            <a:r>
              <a:rPr lang="en-US" altLang="zh-CN" dirty="0">
                <a:solidFill>
                  <a:srgbClr val="088638"/>
                </a:solidFill>
              </a:rPr>
              <a:t>1</a:t>
            </a:r>
            <a:r>
              <a:rPr lang="zh-CN" altLang="en-US" dirty="0">
                <a:solidFill>
                  <a:srgbClr val="088638"/>
                </a:solidFill>
              </a:rPr>
              <a:t>次起始数数的结点</a:t>
            </a:r>
            <a:r>
              <a:rPr lang="en-US" altLang="zh-CN" dirty="0">
                <a:solidFill>
                  <a:srgbClr val="088638"/>
                </a:solidFill>
              </a:rPr>
              <a:t>(</a:t>
            </a:r>
            <a:r>
              <a:rPr lang="zh-CN" altLang="en-US" dirty="0">
                <a:solidFill>
                  <a:srgbClr val="088638"/>
                </a:solidFill>
              </a:rPr>
              <a:t>第</a:t>
            </a:r>
            <a:r>
              <a:rPr lang="en-US" altLang="zh-CN" dirty="0">
                <a:solidFill>
                  <a:srgbClr val="088638"/>
                </a:solidFill>
              </a:rPr>
              <a:t>s</a:t>
            </a:r>
            <a:r>
              <a:rPr lang="zh-CN" altLang="en-US" dirty="0">
                <a:solidFill>
                  <a:srgbClr val="088638"/>
                </a:solidFill>
              </a:rPr>
              <a:t>个</a:t>
            </a:r>
            <a:r>
              <a:rPr lang="en-US" altLang="zh-CN" dirty="0">
                <a:solidFill>
                  <a:srgbClr val="088638"/>
                </a:solidFill>
              </a:rPr>
              <a:t>)</a:t>
            </a:r>
            <a:r>
              <a:rPr lang="zh-CN" altLang="en-US" dirty="0">
                <a:solidFill>
                  <a:srgbClr val="088638"/>
                </a:solidFill>
              </a:rPr>
              <a:t>及其前驱</a:t>
            </a:r>
            <a:endParaRPr lang="en-US" altLang="zh-CN" dirty="0">
              <a:solidFill>
                <a:srgbClr val="088638"/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rot="5400000" flipH="1" flipV="1">
            <a:off x="800102" y="5829302"/>
            <a:ext cx="228599" cy="1523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517523" y="58626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6" grpId="0"/>
      <p:bldP spid="39" grpId="0" animBg="1"/>
      <p:bldP spid="42" grpId="0" animBg="1"/>
      <p:bldP spid="45" grpId="0" animBg="1"/>
      <p:bldP spid="45" grpId="1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839200" cy="57912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 marL="72000" indent="0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/>
              <a:t>  </a:t>
            </a:r>
            <a:r>
              <a:rPr lang="en-US" altLang="zh-CN" sz="3000" dirty="0">
                <a:solidFill>
                  <a:srgbClr val="003399"/>
                </a:solidFill>
              </a:rPr>
              <a:t>while(p!=p-&gt;link)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      { for(</a:t>
            </a:r>
            <a:r>
              <a:rPr lang="en-US" altLang="zh-CN" sz="3000" dirty="0" err="1"/>
              <a:t>i</a:t>
            </a:r>
            <a:r>
              <a:rPr lang="en-US" altLang="zh-CN" sz="3000" dirty="0"/>
              <a:t>=1;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&lt;m;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++) 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              { pre= p;  p= p-&gt;link; }</a:t>
            </a:r>
          </a:p>
          <a:p>
            <a:pPr marL="7200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        </a:t>
            </a:r>
            <a:r>
              <a:rPr lang="en-US" altLang="zh-CN" sz="3000" dirty="0" err="1"/>
              <a:t>printf</a:t>
            </a:r>
            <a:r>
              <a:rPr lang="en-US" altLang="zh-CN" sz="3000" dirty="0"/>
              <a:t>(“out element:%d\n”, p-&gt;info);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        </a:t>
            </a:r>
            <a:r>
              <a:rPr lang="en-US" altLang="zh-CN" sz="3000" dirty="0">
                <a:solidFill>
                  <a:srgbClr val="003399"/>
                </a:solidFill>
              </a:rPr>
              <a:t>if (*</a:t>
            </a:r>
            <a:r>
              <a:rPr lang="en-US" altLang="zh-CN" sz="3000" dirty="0" err="1">
                <a:solidFill>
                  <a:srgbClr val="003399"/>
                </a:solidFill>
              </a:rPr>
              <a:t>pclist</a:t>
            </a:r>
            <a:r>
              <a:rPr lang="en-US" altLang="zh-CN" sz="3000" dirty="0">
                <a:solidFill>
                  <a:srgbClr val="003399"/>
                </a:solidFill>
              </a:rPr>
              <a:t> == p)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             *</a:t>
            </a:r>
            <a:r>
              <a:rPr lang="en-US" altLang="zh-CN" sz="3000" dirty="0" err="1"/>
              <a:t>pclist</a:t>
            </a:r>
            <a:r>
              <a:rPr lang="en-US" altLang="zh-CN" sz="3000" dirty="0"/>
              <a:t> = p-&gt;link;  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        pre-&gt;link = p-&gt;link;  free( p);  p= pre-&gt;link;</a:t>
            </a:r>
          </a:p>
          <a:p>
            <a:pPr marL="72000" lvl="0" indent="0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      }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  </a:t>
            </a:r>
            <a:r>
              <a:rPr lang="en-US" altLang="zh-CN" sz="3000" dirty="0" err="1"/>
              <a:t>printf</a:t>
            </a:r>
            <a:r>
              <a:rPr lang="en-US" altLang="zh-CN" sz="3000" dirty="0"/>
              <a:t>(“out element:%d \n”, p-&gt;info);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  *</a:t>
            </a:r>
            <a:r>
              <a:rPr lang="en-US" altLang="zh-CN" sz="3000" dirty="0" err="1"/>
              <a:t>pclist</a:t>
            </a:r>
            <a:r>
              <a:rPr lang="en-US" altLang="zh-CN" sz="3000" dirty="0"/>
              <a:t> = NULL; 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  free (p);</a:t>
            </a:r>
          </a:p>
          <a:p>
            <a:pPr marL="72000" lvl="0" indent="0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}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endParaRPr lang="en-US" altLang="zh-CN" sz="3000" dirty="0"/>
          </a:p>
        </p:txBody>
      </p:sp>
      <p:cxnSp>
        <p:nvCxnSpPr>
          <p:cNvPr id="86" name="直接箭头连接符 85"/>
          <p:cNvCxnSpPr/>
          <p:nvPr/>
        </p:nvCxnSpPr>
        <p:spPr bwMode="auto">
          <a:xfrm>
            <a:off x="3810000" y="5400678"/>
            <a:ext cx="1440000" cy="228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39"/>
          <p:cNvSpPr>
            <a:spLocks noChangeArrowheads="1"/>
          </p:cNvSpPr>
          <p:nvPr/>
        </p:nvSpPr>
        <p:spPr bwMode="auto">
          <a:xfrm>
            <a:off x="3352800" y="5019678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429000" y="662869"/>
            <a:ext cx="62484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>
                <a:solidFill>
                  <a:srgbClr val="088638"/>
                </a:solidFill>
              </a:rPr>
              <a:t>// </a:t>
            </a:r>
            <a:r>
              <a:rPr lang="zh-CN" altLang="en-US" dirty="0">
                <a:solidFill>
                  <a:srgbClr val="088638"/>
                </a:solidFill>
              </a:rPr>
              <a:t>&gt;</a:t>
            </a:r>
            <a:r>
              <a:rPr lang="en-US" altLang="zh-CN" dirty="0">
                <a:solidFill>
                  <a:srgbClr val="088638"/>
                </a:solidFill>
              </a:rPr>
              <a:t>1</a:t>
            </a:r>
            <a:r>
              <a:rPr lang="zh-CN" altLang="en-US" dirty="0">
                <a:solidFill>
                  <a:srgbClr val="088638"/>
                </a:solidFill>
              </a:rPr>
              <a:t>个结点</a:t>
            </a:r>
            <a:r>
              <a:rPr lang="en-US" altLang="zh-CN" dirty="0">
                <a:solidFill>
                  <a:srgbClr val="088638"/>
                </a:solidFill>
              </a:rPr>
              <a:t>, </a:t>
            </a:r>
            <a:r>
              <a:rPr lang="zh-CN" altLang="en-US" dirty="0">
                <a:solidFill>
                  <a:srgbClr val="088638"/>
                </a:solidFill>
              </a:rPr>
              <a:t>此时</a:t>
            </a:r>
            <a:r>
              <a:rPr lang="en-US" altLang="zh-CN" dirty="0">
                <a:solidFill>
                  <a:srgbClr val="088638"/>
                </a:solidFill>
              </a:rPr>
              <a:t>p</a:t>
            </a:r>
            <a:r>
              <a:rPr lang="zh-CN" altLang="en-US" dirty="0">
                <a:solidFill>
                  <a:srgbClr val="088638"/>
                </a:solidFill>
              </a:rPr>
              <a:t>指向起始数数结点</a:t>
            </a:r>
            <a:endParaRPr lang="en-US" altLang="zh-CN" dirty="0">
              <a:solidFill>
                <a:srgbClr val="088638"/>
              </a:solidFill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114800" y="1170000"/>
            <a:ext cx="48006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找第</a:t>
            </a:r>
            <a:r>
              <a:rPr lang="en-US" altLang="zh-CN" dirty="0">
                <a:solidFill>
                  <a:srgbClr val="088638"/>
                </a:solidFill>
              </a:rPr>
              <a:t>m</a:t>
            </a:r>
            <a:r>
              <a:rPr lang="zh-CN" altLang="en-US" dirty="0">
                <a:solidFill>
                  <a:srgbClr val="088638"/>
                </a:solidFill>
              </a:rPr>
              <a:t>个结点，用</a:t>
            </a:r>
            <a:r>
              <a:rPr lang="en-US" altLang="zh-CN" dirty="0">
                <a:solidFill>
                  <a:srgbClr val="088638"/>
                </a:solidFill>
              </a:rPr>
              <a:t>p</a:t>
            </a:r>
            <a:r>
              <a:rPr lang="zh-CN" altLang="en-US" dirty="0">
                <a:solidFill>
                  <a:srgbClr val="088638"/>
                </a:solidFill>
              </a:rPr>
              <a:t>指向它</a:t>
            </a:r>
            <a:endParaRPr lang="en-US" altLang="zh-CN" dirty="0">
              <a:solidFill>
                <a:srgbClr val="088638"/>
              </a:solidFill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7086600" y="2142000"/>
            <a:ext cx="22098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准备删除</a:t>
            </a:r>
            <a:endParaRPr lang="en-US" altLang="zh-CN" dirty="0">
              <a:solidFill>
                <a:srgbClr val="088638"/>
              </a:solidFill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733800" y="2628000"/>
            <a:ext cx="53340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若删第</a:t>
            </a:r>
            <a:r>
              <a:rPr lang="en-US" altLang="zh-CN" dirty="0">
                <a:solidFill>
                  <a:srgbClr val="088638"/>
                </a:solidFill>
              </a:rPr>
              <a:t>1</a:t>
            </a:r>
            <a:r>
              <a:rPr lang="zh-CN" altLang="en-US" dirty="0">
                <a:solidFill>
                  <a:srgbClr val="088638"/>
                </a:solidFill>
              </a:rPr>
              <a:t>个结点</a:t>
            </a:r>
            <a:r>
              <a:rPr lang="en-US" altLang="zh-CN" dirty="0">
                <a:solidFill>
                  <a:srgbClr val="088638"/>
                </a:solidFill>
              </a:rPr>
              <a:t>, </a:t>
            </a:r>
            <a:r>
              <a:rPr lang="zh-CN" altLang="en-US" dirty="0">
                <a:solidFill>
                  <a:srgbClr val="088638"/>
                </a:solidFill>
              </a:rPr>
              <a:t>特殊处理</a:t>
            </a:r>
            <a:endParaRPr lang="en-US" altLang="zh-CN" dirty="0">
              <a:solidFill>
                <a:srgbClr val="088638"/>
              </a:solidFill>
            </a:endParaRP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5622925" y="561975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Rectangle 40"/>
          <p:cNvSpPr>
            <a:spLocks noChangeArrowheads="1"/>
          </p:cNvSpPr>
          <p:nvPr/>
        </p:nvSpPr>
        <p:spPr bwMode="auto">
          <a:xfrm>
            <a:off x="5318125" y="5619751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8" name="Rectangle 59"/>
          <p:cNvSpPr>
            <a:spLocks noChangeArrowheads="1"/>
          </p:cNvSpPr>
          <p:nvPr/>
        </p:nvSpPr>
        <p:spPr bwMode="auto">
          <a:xfrm>
            <a:off x="6689725" y="561975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60"/>
          <p:cNvSpPr>
            <a:spLocks noChangeArrowheads="1"/>
          </p:cNvSpPr>
          <p:nvPr/>
        </p:nvSpPr>
        <p:spPr bwMode="auto">
          <a:xfrm>
            <a:off x="6384925" y="5619751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" name="Rectangle 62"/>
          <p:cNvSpPr>
            <a:spLocks noChangeArrowheads="1"/>
          </p:cNvSpPr>
          <p:nvPr/>
        </p:nvSpPr>
        <p:spPr bwMode="auto">
          <a:xfrm>
            <a:off x="7756525" y="562451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Rectangle 63"/>
          <p:cNvSpPr>
            <a:spLocks noChangeArrowheads="1"/>
          </p:cNvSpPr>
          <p:nvPr/>
        </p:nvSpPr>
        <p:spPr bwMode="auto">
          <a:xfrm>
            <a:off x="7451725" y="5624514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8" name="直接箭头连接符 37"/>
          <p:cNvCxnSpPr>
            <a:endCxn id="31" idx="1"/>
          </p:cNvCxnSpPr>
          <p:nvPr/>
        </p:nvCxnSpPr>
        <p:spPr bwMode="auto">
          <a:xfrm>
            <a:off x="6994525" y="5924551"/>
            <a:ext cx="457200" cy="71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>
            <a:endCxn id="27" idx="1"/>
          </p:cNvCxnSpPr>
          <p:nvPr/>
        </p:nvCxnSpPr>
        <p:spPr bwMode="auto">
          <a:xfrm>
            <a:off x="4860925" y="5924551"/>
            <a:ext cx="4572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肘形连接符 59"/>
          <p:cNvCxnSpPr/>
          <p:nvPr/>
        </p:nvCxnSpPr>
        <p:spPr bwMode="auto">
          <a:xfrm rot="10800000" flipV="1">
            <a:off x="4495800" y="5400678"/>
            <a:ext cx="3600000" cy="218396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 rot="5400000">
            <a:off x="7772797" y="5705081"/>
            <a:ext cx="609602" cy="796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556125" y="56245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40"/>
          <p:cNvSpPr>
            <a:spLocks noChangeArrowheads="1"/>
          </p:cNvSpPr>
          <p:nvPr/>
        </p:nvSpPr>
        <p:spPr bwMode="auto">
          <a:xfrm>
            <a:off x="4235450" y="56238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4175125" y="56340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latin typeface="+mj-lt"/>
                <a:ea typeface="宋体" pitchFamily="2" charset="-122"/>
              </a:rPr>
              <a:t>1</a:t>
            </a:r>
            <a:endParaRPr lang="zh-CN" altLang="zh-CN" sz="32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0" name="直接箭头连接符 49"/>
          <p:cNvCxnSpPr>
            <a:endCxn id="29" idx="1"/>
          </p:cNvCxnSpPr>
          <p:nvPr/>
        </p:nvCxnSpPr>
        <p:spPr bwMode="auto">
          <a:xfrm flipV="1">
            <a:off x="5927725" y="5926933"/>
            <a:ext cx="4572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3429000" y="4714878"/>
            <a:ext cx="16764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rgbClr val="C00000"/>
                </a:solidFill>
                <a:latin typeface="+mj-lt"/>
              </a:rPr>
              <a:t>(*</a:t>
            </a:r>
            <a:r>
              <a:rPr lang="en-US" altLang="zh-CN" sz="3000" dirty="0" err="1">
                <a:solidFill>
                  <a:srgbClr val="C00000"/>
                </a:solidFill>
                <a:latin typeface="+mj-lt"/>
              </a:rPr>
              <a:t>pclist</a:t>
            </a:r>
            <a:r>
              <a:rPr lang="en-US" altLang="zh-CN" sz="3000" dirty="0">
                <a:solidFill>
                  <a:srgbClr val="C00000"/>
                </a:solidFill>
                <a:latin typeface="+mj-lt"/>
              </a:rPr>
              <a:t>)</a:t>
            </a:r>
            <a:endParaRPr lang="zh-CN" altLang="zh-CN" sz="3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 rot="5400000">
            <a:off x="4152109" y="5443542"/>
            <a:ext cx="381791" cy="79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>
            <a:stCxn id="55" idx="1"/>
            <a:endCxn id="31" idx="0"/>
          </p:cNvCxnSpPr>
          <p:nvPr/>
        </p:nvCxnSpPr>
        <p:spPr bwMode="auto">
          <a:xfrm rot="10800000" flipV="1">
            <a:off x="7718426" y="5398296"/>
            <a:ext cx="587375" cy="22621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8305800" y="5091115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>
            <a:off x="3810000" y="5400678"/>
            <a:ext cx="457200" cy="228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肘形连接符 59"/>
          <p:cNvCxnSpPr/>
          <p:nvPr/>
        </p:nvCxnSpPr>
        <p:spPr bwMode="auto">
          <a:xfrm rot="10800000" flipV="1">
            <a:off x="5541600" y="5400678"/>
            <a:ext cx="2520000" cy="218396"/>
          </a:xfrm>
          <a:prstGeom prst="bentConnector3">
            <a:avLst>
              <a:gd name="adj1" fmla="val 100031"/>
            </a:avLst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4495800" y="3101269"/>
            <a:ext cx="46482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保证</a:t>
            </a:r>
            <a:r>
              <a:rPr lang="en-US" altLang="zh-CN" dirty="0">
                <a:solidFill>
                  <a:srgbClr val="088638"/>
                </a:solidFill>
              </a:rPr>
              <a:t>*</a:t>
            </a:r>
            <a:r>
              <a:rPr lang="en-US" altLang="zh-CN" dirty="0" err="1">
                <a:solidFill>
                  <a:srgbClr val="088638"/>
                </a:solidFill>
              </a:rPr>
              <a:t>pclist</a:t>
            </a:r>
            <a:r>
              <a:rPr lang="zh-CN" altLang="en-US" dirty="0">
                <a:solidFill>
                  <a:srgbClr val="088638"/>
                </a:solidFill>
              </a:rPr>
              <a:t> 指向第</a:t>
            </a:r>
            <a:r>
              <a:rPr lang="en-US" altLang="zh-CN" dirty="0">
                <a:solidFill>
                  <a:srgbClr val="088638"/>
                </a:solidFill>
              </a:rPr>
              <a:t>1</a:t>
            </a:r>
            <a:r>
              <a:rPr lang="zh-CN" altLang="en-US" dirty="0">
                <a:solidFill>
                  <a:srgbClr val="088638"/>
                </a:solidFill>
              </a:rPr>
              <a:t>个结点</a:t>
            </a:r>
            <a:endParaRPr lang="en-US" altLang="zh-CN" dirty="0">
              <a:solidFill>
                <a:srgbClr val="088638"/>
              </a:solidFill>
            </a:endParaRP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6553200" y="4343400"/>
            <a:ext cx="28194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删除唯一结点</a:t>
            </a:r>
            <a:endParaRPr lang="en-US" altLang="zh-CN" dirty="0">
              <a:solidFill>
                <a:srgbClr val="08863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8.88067E-7 L 0.15 0.0048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2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2.95097E-6 L 0.15 -0.0002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18" grpId="0"/>
      <p:bldP spid="19" grpId="0"/>
      <p:bldP spid="20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2" grpId="0" animBg="1"/>
      <p:bldP spid="52" grpId="1" animBg="1"/>
      <p:bldP spid="55" grpId="0" animBg="1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线性表的数据结构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33400" y="1150038"/>
            <a:ext cx="8610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dirty="0">
                <a:sym typeface="Wingdings" pitchFamily="2" charset="2"/>
              </a:rPr>
              <a:t>逻辑结构为线性结构</a:t>
            </a:r>
            <a:endParaRPr lang="zh-CN" altLang="en-US" sz="32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3400" y="31242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dirty="0">
                <a:solidFill>
                  <a:srgbClr val="00518E"/>
                </a:solidFill>
                <a:latin typeface="+mj-lt"/>
                <a:sym typeface="Wingdings" pitchFamily="2" charset="2"/>
              </a:rPr>
              <a:t>存储结构 </a:t>
            </a:r>
            <a:r>
              <a:rPr lang="en-US" altLang="zh-CN" sz="3200" dirty="0">
                <a:solidFill>
                  <a:srgbClr val="00518E"/>
                </a:solidFill>
                <a:latin typeface="+mj-lt"/>
                <a:sym typeface="Wingdings" pitchFamily="2" charset="2"/>
              </a:rPr>
              <a:t>?</a:t>
            </a:r>
            <a:endParaRPr lang="zh-CN" altLang="en-US" sz="3200" dirty="0">
              <a:solidFill>
                <a:srgbClr val="00518E"/>
              </a:solidFill>
              <a:latin typeface="+mj-lt"/>
            </a:endParaRP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990600" y="2018400"/>
            <a:ext cx="649288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2247600" y="20190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9" name="Oval 13"/>
          <p:cNvSpPr>
            <a:spLocks noChangeArrowheads="1"/>
          </p:cNvSpPr>
          <p:nvPr/>
        </p:nvSpPr>
        <p:spPr bwMode="auto">
          <a:xfrm>
            <a:off x="3625850" y="20190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20" name="Oval 14"/>
          <p:cNvSpPr>
            <a:spLocks noChangeArrowheads="1"/>
          </p:cNvSpPr>
          <p:nvPr/>
        </p:nvSpPr>
        <p:spPr bwMode="auto">
          <a:xfrm>
            <a:off x="4953000" y="20190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1" name="Oval 15"/>
          <p:cNvSpPr>
            <a:spLocks noChangeArrowheads="1"/>
          </p:cNvSpPr>
          <p:nvPr/>
        </p:nvSpPr>
        <p:spPr bwMode="auto">
          <a:xfrm>
            <a:off x="6289675" y="20190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cxnSp>
        <p:nvCxnSpPr>
          <p:cNvPr id="22" name="直接连接符 21"/>
          <p:cNvCxnSpPr>
            <a:stCxn id="17" idx="6"/>
            <a:endCxn id="18" idx="2"/>
          </p:cNvCxnSpPr>
          <p:nvPr/>
        </p:nvCxnSpPr>
        <p:spPr bwMode="auto">
          <a:xfrm>
            <a:off x="1639888" y="2342400"/>
            <a:ext cx="607712" cy="6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8" idx="6"/>
            <a:endCxn id="19" idx="2"/>
          </p:cNvCxnSpPr>
          <p:nvPr/>
        </p:nvCxnSpPr>
        <p:spPr bwMode="auto">
          <a:xfrm>
            <a:off x="2895600" y="2343000"/>
            <a:ext cx="7302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19" idx="6"/>
            <a:endCxn id="20" idx="2"/>
          </p:cNvCxnSpPr>
          <p:nvPr/>
        </p:nvCxnSpPr>
        <p:spPr bwMode="auto">
          <a:xfrm>
            <a:off x="4273850" y="2343000"/>
            <a:ext cx="6791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 bwMode="auto">
          <a:xfrm>
            <a:off x="5601000" y="2343000"/>
            <a:ext cx="688675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533400" y="38100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518E"/>
                </a:solidFill>
                <a:latin typeface="+mj-lt"/>
                <a:sym typeface="Wingdings" pitchFamily="2" charset="2"/>
              </a:rPr>
              <a:t>基于存储结构，操作如何实现 </a:t>
            </a:r>
            <a:r>
              <a:rPr lang="en-US" altLang="zh-CN" sz="3200" dirty="0">
                <a:solidFill>
                  <a:srgbClr val="00518E"/>
                </a:solidFill>
                <a:latin typeface="+mj-lt"/>
                <a:sym typeface="Wingdings" pitchFamily="2" charset="2"/>
              </a:rPr>
              <a:t>?</a:t>
            </a:r>
            <a:endParaRPr lang="zh-CN" altLang="en-US" sz="3200" dirty="0">
              <a:solidFill>
                <a:srgbClr val="00518E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7" grpId="0" animBg="1"/>
      <p:bldP spid="18" grpId="0" animBg="1"/>
      <p:bldP spid="19" grpId="0" animBg="1"/>
      <p:bldP spid="20" grpId="0" animBg="1"/>
      <p:bldP spid="21" grpId="0" animBg="1"/>
      <p:bldP spid="26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9600" y="3581400"/>
            <a:ext cx="8534400" cy="243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init_clist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jos_clist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n) 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josephus_clist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jos_clist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s, m);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else  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 out of space! \n”);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8534400" cy="18288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main( 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{ </a:t>
            </a:r>
            <a:r>
              <a:rPr lang="en-US" altLang="zh-CN" dirty="0" err="1"/>
              <a:t>LinkList</a:t>
            </a:r>
            <a:r>
              <a:rPr lang="en-US" altLang="zh-CN" dirty="0"/>
              <a:t>  </a:t>
            </a:r>
            <a:r>
              <a:rPr lang="en-US" altLang="zh-CN" dirty="0" err="1"/>
              <a:t>jos_clist</a:t>
            </a:r>
            <a:r>
              <a:rPr lang="en-US" altLang="zh-CN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 n, s, m;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4191000" y="1348669"/>
            <a:ext cx="48006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en-US" altLang="zh-CN" dirty="0" err="1">
                <a:solidFill>
                  <a:srgbClr val="088638"/>
                </a:solidFill>
              </a:rPr>
              <a:t>jos_clist</a:t>
            </a:r>
            <a:r>
              <a:rPr lang="zh-CN" altLang="en-US" dirty="0">
                <a:solidFill>
                  <a:srgbClr val="088638"/>
                </a:solidFill>
              </a:rPr>
              <a:t>为链表头指针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5715000" y="5486400"/>
            <a:ext cx="3429000" cy="4801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en-US" dirty="0">
                <a:solidFill>
                  <a:schemeClr val="bg1"/>
                </a:solidFill>
              </a:rPr>
              <a:t>传址调用，为何？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09600" y="2362200"/>
            <a:ext cx="85344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(“\n please input the value of n, s, m);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(“%d,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%d, %d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”, &amp;n, &amp;s, &amp;m);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791200" y="3733800"/>
            <a:ext cx="24384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初始化链表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239000" y="4320469"/>
            <a:ext cx="23622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核心算法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4086" grpId="0" animBg="1"/>
      <p:bldP spid="7" grpId="0" animBg="1"/>
      <p:bldP spid="9" grpId="0"/>
      <p:bldP spid="10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ea typeface="黑体" pitchFamily="2" charset="-122"/>
              </a:rPr>
              <a:t>代价分析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33600" y="1828801"/>
          <a:ext cx="6705600" cy="91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(n)</a:t>
                      </a:r>
                      <a:endParaRPr kumimoji="0" lang="zh-CN" alt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(n)</a:t>
                      </a:r>
                      <a:endParaRPr kumimoji="0" lang="zh-CN" alt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33600" y="2743200"/>
          <a:ext cx="670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(1)*n</a:t>
                      </a:r>
                      <a:r>
                        <a:rPr kumimoji="0" lang="zh-CN" alt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次寻找</a:t>
                      </a:r>
                      <a:endParaRPr kumimoji="0" lang="en-US" altLang="zh-CN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à"/>
                        <a:tabLst/>
                        <a:defRPr/>
                      </a:pPr>
                      <a:r>
                        <a:rPr kumimoji="0" lang="en-US" altLang="zh-CN" sz="32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(n)</a:t>
                      </a:r>
                      <a:endParaRPr kumimoji="0" lang="zh-CN" alt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(m)*n</a:t>
                      </a:r>
                      <a:r>
                        <a:rPr kumimoji="0" lang="zh-CN" alt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次寻找</a:t>
                      </a:r>
                      <a:endParaRPr kumimoji="0" lang="en-US" altLang="zh-CN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à"/>
                        <a:tabLst/>
                        <a:defRPr/>
                      </a:pPr>
                      <a:r>
                        <a:rPr kumimoji="0" lang="en-US" altLang="zh-CN" sz="32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(m*n)</a:t>
                      </a:r>
                      <a:endParaRPr kumimoji="0" lang="zh-CN" alt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04800" y="1828800"/>
          <a:ext cx="1828800" cy="387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初始化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4698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找第</a:t>
                      </a: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</a:t>
                      </a:r>
                      <a:r>
                        <a:rPr lang="zh-CN" altLang="en-US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个结点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186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删除结点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133600" y="4114800"/>
          <a:ext cx="67056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最多：</a:t>
                      </a:r>
                      <a:endParaRPr kumimoji="0" lang="en-US" altLang="zh-CN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(n-1)+(n-2)+…1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=</a:t>
                      </a:r>
                      <a:r>
                        <a:rPr kumimoji="0" lang="en-US" altLang="zh-CN" sz="32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(n</a:t>
                      </a:r>
                      <a:r>
                        <a:rPr kumimoji="0" lang="en-US" altLang="zh-CN" sz="3200" b="0" i="0" u="none" strike="noStrike" kern="1200" cap="none" normalizeH="0" baseline="30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2</a:t>
                      </a: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)</a:t>
                      </a:r>
                      <a:endParaRPr kumimoji="0" lang="zh-CN" alt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(1)*n</a:t>
                      </a:r>
                      <a:r>
                        <a:rPr kumimoji="0" lang="zh-CN" alt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次删除</a:t>
                      </a:r>
                      <a:endParaRPr kumimoji="0" lang="en-US" altLang="zh-CN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à"/>
                        <a:tabLst/>
                      </a:pPr>
                      <a:r>
                        <a:rPr kumimoji="0" lang="en-US" altLang="zh-CN" sz="32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(n)</a:t>
                      </a:r>
                      <a:endParaRPr kumimoji="0" lang="en-US" altLang="zh-CN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4799" y="1143000"/>
          <a:ext cx="8534401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步骤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顺序表代价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链表代价</a:t>
                      </a:r>
                      <a:endParaRPr kumimoji="0" lang="en-US" altLang="zh-CN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343400" y="1219200"/>
            <a:ext cx="1295400" cy="533400"/>
          </a:xfrm>
          <a:prstGeom prst="rect">
            <a:avLst/>
          </a:prstGeom>
          <a:solidFill>
            <a:srgbClr val="9600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i="1" dirty="0">
                <a:solidFill>
                  <a:schemeClr val="bg1"/>
                </a:solidFill>
              </a:rPr>
              <a:t>O</a:t>
            </a:r>
            <a:r>
              <a:rPr lang="en-US" altLang="zh-CN" sz="3200" dirty="0">
                <a:solidFill>
                  <a:schemeClr val="bg1"/>
                </a:solidFill>
              </a:rPr>
              <a:t>(n</a:t>
            </a:r>
            <a:r>
              <a:rPr lang="en-US" altLang="zh-CN" sz="3200" baseline="30000" dirty="0">
                <a:solidFill>
                  <a:schemeClr val="bg1"/>
                </a:solidFill>
              </a:rPr>
              <a:t>2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467600" y="1219200"/>
            <a:ext cx="1676400" cy="533400"/>
          </a:xfrm>
          <a:prstGeom prst="rect">
            <a:avLst/>
          </a:prstGeom>
          <a:solidFill>
            <a:srgbClr val="2B894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i="1" dirty="0">
                <a:solidFill>
                  <a:schemeClr val="bg1"/>
                </a:solidFill>
              </a:rPr>
              <a:t>O</a:t>
            </a:r>
            <a:r>
              <a:rPr lang="en-US" altLang="zh-CN" sz="3200" dirty="0">
                <a:solidFill>
                  <a:schemeClr val="bg1"/>
                </a:solidFill>
              </a:rPr>
              <a:t>(m*n)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2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线性表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+mj-lt"/>
              </a:rPr>
              <a:t>6</a:t>
            </a: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讲：线性表的操作实例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67B4"/>
                </a:solidFill>
                <a:latin typeface="黑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3400" y="1219200"/>
            <a:ext cx="5105400" cy="889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600" dirty="0">
                <a:solidFill>
                  <a:srgbClr val="003399"/>
                </a:solidFill>
                <a:latin typeface="+mj-lt"/>
              </a:rPr>
              <a:t> 基本语句</a:t>
            </a:r>
          </a:p>
        </p:txBody>
      </p:sp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线性表练习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33400" y="2438400"/>
            <a:ext cx="5105400" cy="889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600" dirty="0">
                <a:solidFill>
                  <a:srgbClr val="003399"/>
                </a:solidFill>
                <a:latin typeface="+mj-lt"/>
              </a:rPr>
              <a:t> 应用实例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基本语句练习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3048000" y="4333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2606675" y="43338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2" name="Rectangle 59"/>
          <p:cNvSpPr>
            <a:spLocks noChangeArrowheads="1"/>
          </p:cNvSpPr>
          <p:nvPr/>
        </p:nvSpPr>
        <p:spPr bwMode="auto">
          <a:xfrm>
            <a:off x="4343400" y="4333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auto">
          <a:xfrm>
            <a:off x="3902075" y="43338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4" name="Rectangle 62"/>
          <p:cNvSpPr>
            <a:spLocks noChangeArrowheads="1"/>
          </p:cNvSpPr>
          <p:nvPr/>
        </p:nvSpPr>
        <p:spPr bwMode="auto">
          <a:xfrm>
            <a:off x="5638800" y="4338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197475" y="43386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6934200" y="4338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66"/>
          <p:cNvSpPr>
            <a:spLocks noChangeArrowheads="1"/>
          </p:cNvSpPr>
          <p:nvPr/>
        </p:nvSpPr>
        <p:spPr bwMode="auto">
          <a:xfrm>
            <a:off x="6492875" y="43386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18" name="Rectangle 68"/>
          <p:cNvSpPr>
            <a:spLocks noChangeArrowheads="1"/>
          </p:cNvSpPr>
          <p:nvPr/>
        </p:nvSpPr>
        <p:spPr bwMode="auto">
          <a:xfrm>
            <a:off x="8229600" y="4338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</a:p>
        </p:txBody>
      </p:sp>
      <p:sp>
        <p:nvSpPr>
          <p:cNvPr id="19" name="Rectangle 69"/>
          <p:cNvSpPr>
            <a:spLocks noChangeArrowheads="1"/>
          </p:cNvSpPr>
          <p:nvPr/>
        </p:nvSpPr>
        <p:spPr bwMode="auto">
          <a:xfrm>
            <a:off x="7788275" y="43386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  <p:cxnSp>
        <p:nvCxnSpPr>
          <p:cNvPr id="20" name="直接箭头连接符 19"/>
          <p:cNvCxnSpPr>
            <a:endCxn id="19" idx="1"/>
          </p:cNvCxnSpPr>
          <p:nvPr/>
        </p:nvCxnSpPr>
        <p:spPr bwMode="auto">
          <a:xfrm>
            <a:off x="7254875" y="46386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endCxn id="17" idx="1"/>
          </p:cNvCxnSpPr>
          <p:nvPr/>
        </p:nvCxnSpPr>
        <p:spPr bwMode="auto">
          <a:xfrm>
            <a:off x="5959475" y="46386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>
            <a:off x="4664075" y="46386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>
            <a:endCxn id="13" idx="1"/>
          </p:cNvCxnSpPr>
          <p:nvPr/>
        </p:nvCxnSpPr>
        <p:spPr bwMode="auto">
          <a:xfrm>
            <a:off x="3368675" y="46386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1752600" y="4333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2073275" y="46386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1371600" y="36576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  <a:ea typeface="宋体" pitchFamily="2" charset="-122"/>
              </a:rPr>
              <a:t>L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 rot="5400000">
            <a:off x="1378745" y="4112420"/>
            <a:ext cx="366712" cy="761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3946525" y="35814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rot="5400000">
            <a:off x="3948908" y="4110833"/>
            <a:ext cx="385763" cy="984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59"/>
          <p:cNvSpPr>
            <a:spLocks noChangeArrowheads="1"/>
          </p:cNvSpPr>
          <p:nvPr/>
        </p:nvSpPr>
        <p:spPr bwMode="auto">
          <a:xfrm>
            <a:off x="5013325" y="5257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60"/>
          <p:cNvSpPr>
            <a:spLocks noChangeArrowheads="1"/>
          </p:cNvSpPr>
          <p:nvPr/>
        </p:nvSpPr>
        <p:spPr bwMode="auto">
          <a:xfrm>
            <a:off x="4572000" y="5257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4" name="直接箭头连接符 33"/>
          <p:cNvCxnSpPr>
            <a:endCxn id="33" idx="1"/>
          </p:cNvCxnSpPr>
          <p:nvPr/>
        </p:nvCxnSpPr>
        <p:spPr bwMode="auto">
          <a:xfrm flipV="1">
            <a:off x="4114800" y="5564982"/>
            <a:ext cx="457200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3581400" y="52578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s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609600" y="990600"/>
            <a:ext cx="8382000" cy="12741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GB" altLang="zh-CN" sz="3200" dirty="0"/>
              <a:t>  L</a:t>
            </a:r>
            <a:r>
              <a:rPr lang="zh-CN" altLang="en-GB" sz="3200" dirty="0"/>
              <a:t>是</a:t>
            </a:r>
            <a:r>
              <a:rPr lang="zh-CN" altLang="en-US" sz="3200" dirty="0"/>
              <a:t>带</a:t>
            </a:r>
            <a:r>
              <a:rPr lang="zh-CN" altLang="en-GB" sz="3200" dirty="0"/>
              <a:t>头结点的单链表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在</a:t>
            </a:r>
            <a:r>
              <a:rPr lang="en-US" altLang="zh-CN" sz="3200" dirty="0"/>
              <a:t>p</a:t>
            </a:r>
            <a:r>
              <a:rPr lang="zh-CN" altLang="en-US" sz="3200" dirty="0"/>
              <a:t>结点</a:t>
            </a:r>
            <a:r>
              <a:rPr lang="zh-CN" altLang="en-US" sz="3200" dirty="0">
                <a:solidFill>
                  <a:srgbClr val="C00000"/>
                </a:solidFill>
              </a:rPr>
              <a:t>之后</a:t>
            </a:r>
            <a:r>
              <a:rPr lang="zh-CN" altLang="en-US" sz="3200" dirty="0"/>
              <a:t>插入</a:t>
            </a:r>
            <a:r>
              <a:rPr lang="en-US" altLang="zh-CN" sz="3200" dirty="0"/>
              <a:t>s</a:t>
            </a:r>
            <a:r>
              <a:rPr lang="zh-CN" altLang="en-US" sz="3200" dirty="0"/>
              <a:t>结点：</a:t>
            </a:r>
            <a:endParaRPr lang="zh-CN" altLang="en-GB" sz="3200" dirty="0"/>
          </a:p>
        </p:txBody>
      </p:sp>
      <p:sp>
        <p:nvSpPr>
          <p:cNvPr id="40" name="矩形 39"/>
          <p:cNvSpPr/>
          <p:nvPr/>
        </p:nvSpPr>
        <p:spPr>
          <a:xfrm>
            <a:off x="3276600" y="2362200"/>
            <a:ext cx="35052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s-&gt;link = p-&gt;link;</a:t>
            </a:r>
          </a:p>
        </p:txBody>
      </p:sp>
      <p:sp>
        <p:nvSpPr>
          <p:cNvPr id="41" name="矩形 40"/>
          <p:cNvSpPr/>
          <p:nvPr/>
        </p:nvSpPr>
        <p:spPr>
          <a:xfrm>
            <a:off x="3276600" y="2951000"/>
            <a:ext cx="35052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p-&gt;link = s;</a:t>
            </a:r>
          </a:p>
        </p:txBody>
      </p:sp>
      <p:cxnSp>
        <p:nvCxnSpPr>
          <p:cNvPr id="42" name="直接箭头连接符 41"/>
          <p:cNvCxnSpPr>
            <a:endCxn id="15" idx="2"/>
          </p:cNvCxnSpPr>
          <p:nvPr/>
        </p:nvCxnSpPr>
        <p:spPr bwMode="auto">
          <a:xfrm rot="5400000" flipH="1" flipV="1">
            <a:off x="5053805" y="5156995"/>
            <a:ext cx="614364" cy="20637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>
            <a:endCxn id="33" idx="0"/>
          </p:cNvCxnSpPr>
          <p:nvPr/>
        </p:nvCxnSpPr>
        <p:spPr bwMode="auto">
          <a:xfrm rot="16200000" flipH="1">
            <a:off x="4441032" y="4860131"/>
            <a:ext cx="528637" cy="2667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4" descr="浅色上对角线"/>
          <p:cNvSpPr>
            <a:spLocks noChangeArrowheads="1"/>
          </p:cNvSpPr>
          <p:nvPr/>
        </p:nvSpPr>
        <p:spPr bwMode="auto">
          <a:xfrm>
            <a:off x="1371600" y="4334400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685800" y="685800"/>
            <a:ext cx="845820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GB" altLang="zh-CN" sz="3200" dirty="0"/>
              <a:t>  </a:t>
            </a:r>
            <a:r>
              <a:rPr lang="zh-CN" altLang="en-US" sz="3200" dirty="0"/>
              <a:t>在</a:t>
            </a:r>
            <a:r>
              <a:rPr lang="en-US" altLang="zh-CN" sz="3200" dirty="0"/>
              <a:t>p</a:t>
            </a:r>
            <a:r>
              <a:rPr lang="zh-CN" altLang="en-US" sz="3200" dirty="0"/>
              <a:t>结点</a:t>
            </a:r>
            <a:r>
              <a:rPr lang="zh-CN" altLang="en-US" sz="3200" dirty="0">
                <a:solidFill>
                  <a:srgbClr val="C00000"/>
                </a:solidFill>
              </a:rPr>
              <a:t>之前</a:t>
            </a:r>
            <a:r>
              <a:rPr lang="zh-CN" altLang="en-US" sz="3200" dirty="0"/>
              <a:t>插入</a:t>
            </a:r>
            <a:r>
              <a:rPr lang="en-US" altLang="zh-CN" sz="3200" dirty="0"/>
              <a:t>s</a:t>
            </a:r>
            <a:r>
              <a:rPr lang="zh-CN" altLang="en-US" sz="3200" dirty="0"/>
              <a:t>结点：</a:t>
            </a:r>
            <a:endParaRPr lang="zh-CN" altLang="en-GB" sz="3200" dirty="0"/>
          </a:p>
        </p:txBody>
      </p:sp>
      <p:sp>
        <p:nvSpPr>
          <p:cNvPr id="40" name="矩形 39"/>
          <p:cNvSpPr/>
          <p:nvPr/>
        </p:nvSpPr>
        <p:spPr>
          <a:xfrm>
            <a:off x="1295400" y="1295401"/>
            <a:ext cx="7848600" cy="29484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pre = L;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while(pre!=NULL &amp;&amp; pre-&gt;link != p)  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       pre = pre-&gt;link;  </a:t>
            </a:r>
            <a:endParaRPr lang="en-US" altLang="zh-CN" sz="3200" dirty="0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s-&gt;link = pre-&gt;link;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pre-&gt;link = s;</a:t>
            </a:r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2971800" y="47910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2530475" y="47910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2" name="Rectangle 59"/>
          <p:cNvSpPr>
            <a:spLocks noChangeArrowheads="1"/>
          </p:cNvSpPr>
          <p:nvPr/>
        </p:nvSpPr>
        <p:spPr bwMode="auto">
          <a:xfrm>
            <a:off x="4267200" y="47910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auto">
          <a:xfrm>
            <a:off x="3825875" y="47910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4" name="Rectangle 62"/>
          <p:cNvSpPr>
            <a:spLocks noChangeArrowheads="1"/>
          </p:cNvSpPr>
          <p:nvPr/>
        </p:nvSpPr>
        <p:spPr bwMode="auto">
          <a:xfrm>
            <a:off x="5562600" y="47958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121275" y="47958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6858000" y="47958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66"/>
          <p:cNvSpPr>
            <a:spLocks noChangeArrowheads="1"/>
          </p:cNvSpPr>
          <p:nvPr/>
        </p:nvSpPr>
        <p:spPr bwMode="auto">
          <a:xfrm>
            <a:off x="6416675" y="47958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18" name="Rectangle 68"/>
          <p:cNvSpPr>
            <a:spLocks noChangeArrowheads="1"/>
          </p:cNvSpPr>
          <p:nvPr/>
        </p:nvSpPr>
        <p:spPr bwMode="auto">
          <a:xfrm>
            <a:off x="8153400" y="47958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</a:p>
        </p:txBody>
      </p:sp>
      <p:sp>
        <p:nvSpPr>
          <p:cNvPr id="19" name="Rectangle 69"/>
          <p:cNvSpPr>
            <a:spLocks noChangeArrowheads="1"/>
          </p:cNvSpPr>
          <p:nvPr/>
        </p:nvSpPr>
        <p:spPr bwMode="auto">
          <a:xfrm>
            <a:off x="7712075" y="47958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  <p:cxnSp>
        <p:nvCxnSpPr>
          <p:cNvPr id="20" name="直接箭头连接符 19"/>
          <p:cNvCxnSpPr>
            <a:endCxn id="19" idx="1"/>
          </p:cNvCxnSpPr>
          <p:nvPr/>
        </p:nvCxnSpPr>
        <p:spPr bwMode="auto">
          <a:xfrm>
            <a:off x="7178675" y="50958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endCxn id="17" idx="1"/>
          </p:cNvCxnSpPr>
          <p:nvPr/>
        </p:nvCxnSpPr>
        <p:spPr bwMode="auto">
          <a:xfrm>
            <a:off x="5883275" y="50958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>
            <a:off x="4587875" y="50958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>
            <a:endCxn id="13" idx="1"/>
          </p:cNvCxnSpPr>
          <p:nvPr/>
        </p:nvCxnSpPr>
        <p:spPr bwMode="auto">
          <a:xfrm>
            <a:off x="3292475" y="50958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1676400" y="47910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1997075" y="50958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1279525" y="41148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  <a:ea typeface="宋体" pitchFamily="2" charset="-122"/>
              </a:rPr>
              <a:t>L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 rot="5400000">
            <a:off x="1302545" y="4569620"/>
            <a:ext cx="366712" cy="761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3810000" y="40386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rot="5400000">
            <a:off x="3872708" y="4568033"/>
            <a:ext cx="385763" cy="984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59"/>
          <p:cNvSpPr>
            <a:spLocks noChangeArrowheads="1"/>
          </p:cNvSpPr>
          <p:nvPr/>
        </p:nvSpPr>
        <p:spPr bwMode="auto">
          <a:xfrm>
            <a:off x="4937125" y="57150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Rectangle 60"/>
          <p:cNvSpPr>
            <a:spLocks noChangeArrowheads="1"/>
          </p:cNvSpPr>
          <p:nvPr/>
        </p:nvSpPr>
        <p:spPr bwMode="auto">
          <a:xfrm>
            <a:off x="4495800" y="5715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2" name="直接箭头连接符 31"/>
          <p:cNvCxnSpPr>
            <a:endCxn id="31" idx="1"/>
          </p:cNvCxnSpPr>
          <p:nvPr/>
        </p:nvCxnSpPr>
        <p:spPr bwMode="auto">
          <a:xfrm flipV="1">
            <a:off x="4038600" y="6022182"/>
            <a:ext cx="457200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3505200" y="57150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s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4" name="直接箭头连接符 33"/>
          <p:cNvCxnSpPr>
            <a:endCxn id="15" idx="2"/>
          </p:cNvCxnSpPr>
          <p:nvPr/>
        </p:nvCxnSpPr>
        <p:spPr bwMode="auto">
          <a:xfrm rot="5400000" flipH="1" flipV="1">
            <a:off x="4977605" y="5614195"/>
            <a:ext cx="614364" cy="20637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箭头连接符 34"/>
          <p:cNvCxnSpPr>
            <a:endCxn id="31" idx="0"/>
          </p:cNvCxnSpPr>
          <p:nvPr/>
        </p:nvCxnSpPr>
        <p:spPr bwMode="auto">
          <a:xfrm rot="16200000" flipH="1">
            <a:off x="4364832" y="5317331"/>
            <a:ext cx="528637" cy="2667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44" descr="浅色上对角线"/>
          <p:cNvSpPr>
            <a:spLocks noChangeArrowheads="1"/>
          </p:cNvSpPr>
          <p:nvPr/>
        </p:nvSpPr>
        <p:spPr bwMode="auto">
          <a:xfrm>
            <a:off x="1295400" y="4791600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5257800" y="40386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rot="5400000">
            <a:off x="5260183" y="4568033"/>
            <a:ext cx="385763" cy="984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2895600" y="1350258"/>
            <a:ext cx="290015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6600"/>
                </a:solidFill>
              </a:rPr>
              <a:t>//</a:t>
            </a:r>
            <a:r>
              <a:rPr lang="zh-CN" altLang="en-US" dirty="0">
                <a:solidFill>
                  <a:srgbClr val="006600"/>
                </a:solidFill>
              </a:rPr>
              <a:t>寻找</a:t>
            </a:r>
            <a:r>
              <a:rPr lang="en-US" altLang="zh-CN" dirty="0">
                <a:solidFill>
                  <a:srgbClr val="006600"/>
                </a:solidFill>
              </a:rPr>
              <a:t>p</a:t>
            </a:r>
            <a:r>
              <a:rPr lang="zh-CN" altLang="en-US" dirty="0">
                <a:solidFill>
                  <a:srgbClr val="006600"/>
                </a:solidFill>
              </a:rPr>
              <a:t>的前驱</a:t>
            </a:r>
            <a:r>
              <a:rPr lang="en-US" altLang="zh-CN" dirty="0">
                <a:solidFill>
                  <a:srgbClr val="006600"/>
                </a:solidFill>
              </a:rPr>
              <a:t>pre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719847" y="3026658"/>
            <a:ext cx="359746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6600"/>
                </a:solidFill>
              </a:rPr>
              <a:t>//</a:t>
            </a:r>
            <a:r>
              <a:rPr lang="zh-CN" altLang="en-US" dirty="0">
                <a:solidFill>
                  <a:srgbClr val="006600"/>
                </a:solidFill>
              </a:rPr>
              <a:t>在</a:t>
            </a:r>
            <a:r>
              <a:rPr lang="en-US" altLang="zh-CN" dirty="0">
                <a:solidFill>
                  <a:srgbClr val="006600"/>
                </a:solidFill>
              </a:rPr>
              <a:t>pre</a:t>
            </a:r>
            <a:r>
              <a:rPr lang="zh-CN" altLang="en-US" dirty="0">
                <a:solidFill>
                  <a:srgbClr val="006600"/>
                </a:solidFill>
              </a:rPr>
              <a:t>之后插入</a:t>
            </a:r>
            <a:r>
              <a:rPr lang="en-US" altLang="zh-CN" dirty="0">
                <a:solidFill>
                  <a:srgbClr val="006600"/>
                </a:solidFill>
              </a:rPr>
              <a:t>s</a:t>
            </a:r>
            <a:r>
              <a:rPr lang="zh-CN" altLang="en-US" dirty="0">
                <a:solidFill>
                  <a:srgbClr val="006600"/>
                </a:solidFill>
              </a:rPr>
              <a:t>结点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2" grpId="0"/>
      <p:bldP spid="43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762000" y="840736"/>
            <a:ext cx="838200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GB" altLang="zh-CN" sz="3200" dirty="0"/>
              <a:t> </a:t>
            </a:r>
            <a:r>
              <a:rPr lang="zh-CN" altLang="en-US" sz="3200" dirty="0"/>
              <a:t>带头结点</a:t>
            </a:r>
            <a:r>
              <a:rPr lang="en-US" altLang="zh-CN" sz="3200" dirty="0"/>
              <a:t>L</a:t>
            </a:r>
            <a:r>
              <a:rPr lang="zh-CN" altLang="en-US" sz="3200" dirty="0"/>
              <a:t>，在第</a:t>
            </a:r>
            <a:r>
              <a:rPr lang="en-US" altLang="zh-CN" sz="3200" dirty="0"/>
              <a:t>1</a:t>
            </a:r>
            <a:r>
              <a:rPr lang="zh-CN" altLang="en-US" sz="3200" dirty="0"/>
              <a:t>个结点之前插入</a:t>
            </a:r>
            <a:r>
              <a:rPr lang="en-US" altLang="zh-CN" sz="3200" dirty="0"/>
              <a:t>s</a:t>
            </a:r>
            <a:r>
              <a:rPr lang="zh-CN" altLang="en-US" sz="3200" dirty="0"/>
              <a:t>结点：</a:t>
            </a:r>
            <a:endParaRPr lang="zh-CN" altLang="en-GB" sz="3200" dirty="0"/>
          </a:p>
        </p:txBody>
      </p:sp>
      <p:sp>
        <p:nvSpPr>
          <p:cNvPr id="40" name="矩形 39"/>
          <p:cNvSpPr/>
          <p:nvPr/>
        </p:nvSpPr>
        <p:spPr>
          <a:xfrm>
            <a:off x="1295400" y="1394764"/>
            <a:ext cx="7848600" cy="11337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720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s-&gt;link = L-&gt;link;</a:t>
            </a:r>
          </a:p>
          <a:p>
            <a:pPr marL="72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L-&gt;link = s;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62000" y="2593336"/>
            <a:ext cx="838200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GB" altLang="zh-CN" sz="3200" dirty="0"/>
              <a:t> </a:t>
            </a:r>
            <a:r>
              <a:rPr lang="zh-CN" altLang="en-US" sz="3200" dirty="0"/>
              <a:t>在</a:t>
            </a:r>
            <a:r>
              <a:rPr lang="zh-CN" altLang="en-US" sz="3200" dirty="0">
                <a:solidFill>
                  <a:srgbClr val="C00000"/>
                </a:solidFill>
              </a:rPr>
              <a:t>表尾</a:t>
            </a:r>
            <a:r>
              <a:rPr lang="zh-CN" altLang="en-US" sz="3200" dirty="0"/>
              <a:t>插入</a:t>
            </a:r>
            <a:r>
              <a:rPr lang="en-US" altLang="zh-CN" sz="3200" dirty="0"/>
              <a:t>s</a:t>
            </a:r>
            <a:r>
              <a:rPr lang="zh-CN" altLang="en-US" sz="3200" dirty="0"/>
              <a:t>结点：</a:t>
            </a:r>
            <a:endParaRPr lang="zh-CN" altLang="en-GB" sz="3200" dirty="0"/>
          </a:p>
        </p:txBody>
      </p:sp>
      <p:sp>
        <p:nvSpPr>
          <p:cNvPr id="10" name="矩形 9"/>
          <p:cNvSpPr/>
          <p:nvPr/>
        </p:nvSpPr>
        <p:spPr>
          <a:xfrm>
            <a:off x="1295400" y="3147501"/>
            <a:ext cx="7848600" cy="270227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720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p = L; </a:t>
            </a:r>
          </a:p>
          <a:p>
            <a:pPr marL="720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while(p!=NULL &amp;&amp; p-&gt;link != NULL) </a:t>
            </a:r>
          </a:p>
          <a:p>
            <a:pPr marL="720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       p = p-&gt;link;  </a:t>
            </a:r>
            <a:endParaRPr lang="en-US" altLang="zh-CN" sz="3200" dirty="0">
              <a:solidFill>
                <a:srgbClr val="006600"/>
              </a:solidFill>
            </a:endParaRPr>
          </a:p>
          <a:p>
            <a:pPr marL="72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p-&gt;link = s;</a:t>
            </a:r>
          </a:p>
          <a:p>
            <a:pPr marL="72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s-&gt;link = NULL;</a:t>
            </a:r>
            <a:endParaRPr lang="en-US" altLang="zh-CN" sz="3200" dirty="0">
              <a:solidFill>
                <a:srgbClr val="0066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1405116"/>
            <a:ext cx="27174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结点</a:t>
            </a:r>
            <a:r>
              <a:rPr lang="en-US" altLang="zh-CN" dirty="0">
                <a:solidFill>
                  <a:srgbClr val="038325"/>
                </a:solidFill>
              </a:rPr>
              <a:t>s</a:t>
            </a:r>
            <a:r>
              <a:rPr lang="zh-CN" altLang="en-US" dirty="0">
                <a:solidFill>
                  <a:srgbClr val="038325"/>
                </a:solidFill>
              </a:rPr>
              <a:t>挂到链上</a:t>
            </a:r>
          </a:p>
        </p:txBody>
      </p:sp>
      <p:sp>
        <p:nvSpPr>
          <p:cNvPr id="14" name="矩形 13"/>
          <p:cNvSpPr/>
          <p:nvPr/>
        </p:nvSpPr>
        <p:spPr>
          <a:xfrm>
            <a:off x="2514600" y="3159604"/>
            <a:ext cx="202010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寻找表尾</a:t>
            </a:r>
            <a:r>
              <a:rPr lang="en-US" altLang="zh-CN" dirty="0">
                <a:solidFill>
                  <a:srgbClr val="038325"/>
                </a:solidFill>
              </a:rPr>
              <a:t>p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05200" y="4703058"/>
            <a:ext cx="199926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结点</a:t>
            </a:r>
            <a:r>
              <a:rPr lang="en-US" altLang="zh-CN" dirty="0">
                <a:solidFill>
                  <a:srgbClr val="038325"/>
                </a:solidFill>
              </a:rPr>
              <a:t>s</a:t>
            </a:r>
            <a:r>
              <a:rPr lang="zh-CN" altLang="en-US" dirty="0">
                <a:solidFill>
                  <a:srgbClr val="038325"/>
                </a:solidFill>
              </a:rPr>
              <a:t>入链</a:t>
            </a:r>
          </a:p>
        </p:txBody>
      </p:sp>
      <p:sp>
        <p:nvSpPr>
          <p:cNvPr id="16" name="矩形 15"/>
          <p:cNvSpPr/>
          <p:nvPr/>
        </p:nvSpPr>
        <p:spPr>
          <a:xfrm>
            <a:off x="4309708" y="5236458"/>
            <a:ext cx="397416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设置新尾结点的指针域</a:t>
            </a:r>
          </a:p>
        </p:txBody>
      </p:sp>
      <p:sp>
        <p:nvSpPr>
          <p:cNvPr id="11" name="矩形 10"/>
          <p:cNvSpPr/>
          <p:nvPr/>
        </p:nvSpPr>
        <p:spPr>
          <a:xfrm>
            <a:off x="3505200" y="1959858"/>
            <a:ext cx="34355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打开原链，让</a:t>
            </a:r>
            <a:r>
              <a:rPr lang="en-US" altLang="zh-CN" dirty="0">
                <a:solidFill>
                  <a:srgbClr val="038325"/>
                </a:solidFill>
              </a:rPr>
              <a:t>s</a:t>
            </a:r>
            <a:r>
              <a:rPr lang="zh-CN" altLang="en-US" dirty="0">
                <a:solidFill>
                  <a:srgbClr val="038325"/>
                </a:solidFill>
              </a:rPr>
              <a:t>加入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1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762000" y="840736"/>
            <a:ext cx="891540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GB" altLang="zh-CN" sz="3200" dirty="0"/>
              <a:t> </a:t>
            </a:r>
            <a:r>
              <a:rPr lang="zh-CN" altLang="en-US" sz="3200" dirty="0"/>
              <a:t>删除</a:t>
            </a:r>
            <a:r>
              <a:rPr lang="en-US" altLang="zh-CN" sz="3200" dirty="0"/>
              <a:t>p</a:t>
            </a:r>
            <a:r>
              <a:rPr lang="zh-CN" altLang="en-US" sz="3200" dirty="0"/>
              <a:t>的直接后继</a:t>
            </a:r>
            <a:endParaRPr lang="zh-CN" altLang="en-GB" sz="3200" dirty="0"/>
          </a:p>
        </p:txBody>
      </p:sp>
      <p:sp>
        <p:nvSpPr>
          <p:cNvPr id="40" name="矩形 39"/>
          <p:cNvSpPr/>
          <p:nvPr/>
        </p:nvSpPr>
        <p:spPr>
          <a:xfrm>
            <a:off x="1371600" y="1483007"/>
            <a:ext cx="7772400" cy="17173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+mj-lt"/>
              </a:rPr>
              <a:t>q = p-&gt;link;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+mj-lt"/>
              </a:rPr>
              <a:t>p-&gt;link = p-&gt;link-&gt;link;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3200" dirty="0"/>
              <a:t>free(q);</a:t>
            </a:r>
            <a:r>
              <a:rPr lang="en-US" altLang="zh-CN" sz="3200" dirty="0">
                <a:latin typeface="+mj-lt"/>
              </a:rPr>
              <a:t> </a:t>
            </a:r>
            <a:endParaRPr lang="en-US" altLang="zh-CN" sz="3200" dirty="0">
              <a:solidFill>
                <a:srgbClr val="038325"/>
              </a:solidFill>
              <a:latin typeface="+mj-lt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62000" y="3355336"/>
            <a:ext cx="838200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/>
              <a:t> </a:t>
            </a:r>
            <a:r>
              <a:rPr lang="en-US" altLang="zh-CN" sz="3200" dirty="0"/>
              <a:t>(</a:t>
            </a:r>
            <a:r>
              <a:rPr lang="zh-CN" altLang="en-US" sz="3200" dirty="0"/>
              <a:t>从带头结点</a:t>
            </a:r>
            <a:r>
              <a:rPr lang="en-US" altLang="zh-CN" sz="3200" dirty="0"/>
              <a:t>L</a:t>
            </a:r>
            <a:r>
              <a:rPr lang="zh-CN" altLang="en-US" sz="3200" dirty="0"/>
              <a:t>的链表中</a:t>
            </a:r>
            <a:r>
              <a:rPr lang="en-US" altLang="zh-CN" sz="3200" dirty="0"/>
              <a:t>)</a:t>
            </a:r>
            <a:r>
              <a:rPr lang="zh-CN" altLang="en-US" sz="3200" dirty="0"/>
              <a:t>删除第</a:t>
            </a:r>
            <a:r>
              <a:rPr lang="en-US" altLang="zh-CN" sz="3200" dirty="0"/>
              <a:t>1</a:t>
            </a:r>
            <a:r>
              <a:rPr lang="zh-CN" altLang="en-US" sz="3200" dirty="0"/>
              <a:t>个结点</a:t>
            </a:r>
            <a:endParaRPr lang="zh-CN" altLang="en-GB" sz="3200" dirty="0"/>
          </a:p>
        </p:txBody>
      </p:sp>
      <p:sp>
        <p:nvSpPr>
          <p:cNvPr id="10" name="矩形 9"/>
          <p:cNvSpPr/>
          <p:nvPr/>
        </p:nvSpPr>
        <p:spPr>
          <a:xfrm>
            <a:off x="1371600" y="3997607"/>
            <a:ext cx="7772400" cy="17173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3200" dirty="0">
                <a:latin typeface="+mj-lt"/>
              </a:rPr>
              <a:t>q = L-&gt;link;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3200" dirty="0">
                <a:latin typeface="+mj-lt"/>
              </a:rPr>
              <a:t>L-&gt;link= L-&gt;link-&gt;link;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3200" dirty="0">
                <a:latin typeface="+mj-lt"/>
              </a:rPr>
              <a:t>free(q);</a:t>
            </a:r>
            <a:endParaRPr lang="zh-CN" altLang="en-US" sz="32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86400" y="2110669"/>
            <a:ext cx="319350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2850A0"/>
                </a:solidFill>
              </a:rPr>
              <a:t>//</a:t>
            </a:r>
            <a:r>
              <a:rPr lang="zh-CN" altLang="en-US" dirty="0">
                <a:solidFill>
                  <a:srgbClr val="2850A0"/>
                </a:solidFill>
              </a:rPr>
              <a:t>或</a:t>
            </a:r>
            <a:r>
              <a:rPr lang="en-US" altLang="zh-CN" dirty="0">
                <a:solidFill>
                  <a:srgbClr val="2850A0"/>
                </a:solidFill>
              </a:rPr>
              <a:t>p-&gt;link=q-&gt;link;</a:t>
            </a:r>
          </a:p>
        </p:txBody>
      </p:sp>
      <p:sp>
        <p:nvSpPr>
          <p:cNvPr id="11" name="矩形 10"/>
          <p:cNvSpPr/>
          <p:nvPr/>
        </p:nvSpPr>
        <p:spPr>
          <a:xfrm>
            <a:off x="2895600" y="2720269"/>
            <a:ext cx="181972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释放空间</a:t>
            </a:r>
            <a:endParaRPr lang="en-US" altLang="zh-CN" dirty="0">
              <a:solidFill>
                <a:srgbClr val="038325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14271" y="1524000"/>
            <a:ext cx="525175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取</a:t>
            </a:r>
            <a:r>
              <a:rPr lang="en-US" altLang="zh-CN" dirty="0">
                <a:solidFill>
                  <a:srgbClr val="038325"/>
                </a:solidFill>
              </a:rPr>
              <a:t>p</a:t>
            </a:r>
            <a:r>
              <a:rPr lang="zh-CN" altLang="en-US" dirty="0">
                <a:solidFill>
                  <a:srgbClr val="038325"/>
                </a:solidFill>
              </a:rPr>
              <a:t>的直接后继，并从链中删掉</a:t>
            </a:r>
            <a:endParaRPr lang="en-US" altLang="zh-CN" dirty="0">
              <a:solidFill>
                <a:srgbClr val="038325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38252" y="3962400"/>
            <a:ext cx="4605748" cy="4801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2850A0"/>
                </a:solidFill>
              </a:rPr>
              <a:t>&lt;=&gt;</a:t>
            </a:r>
            <a:r>
              <a:rPr lang="zh-CN" altLang="en-US" dirty="0">
                <a:solidFill>
                  <a:srgbClr val="2850A0"/>
                </a:solidFill>
              </a:rPr>
              <a:t>删除头结点</a:t>
            </a:r>
            <a:r>
              <a:rPr lang="en-US" altLang="zh-CN" dirty="0">
                <a:solidFill>
                  <a:srgbClr val="2850A0"/>
                </a:solidFill>
              </a:rPr>
              <a:t>L</a:t>
            </a:r>
            <a:r>
              <a:rPr lang="zh-CN" altLang="en-US" dirty="0">
                <a:solidFill>
                  <a:srgbClr val="2850A0"/>
                </a:solidFill>
              </a:rPr>
              <a:t>的直接后继</a:t>
            </a:r>
            <a:endParaRPr lang="en-US" altLang="zh-CN" dirty="0">
              <a:solidFill>
                <a:srgbClr val="285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381000" y="762000"/>
            <a:ext cx="8915400" cy="624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GB" altLang="zh-CN" sz="3200" dirty="0"/>
              <a:t> </a:t>
            </a:r>
            <a:r>
              <a:rPr lang="zh-CN" altLang="en-US" sz="3200" dirty="0"/>
              <a:t>删除尾结点</a:t>
            </a:r>
            <a:endParaRPr lang="zh-CN" altLang="en-GB" sz="3200" dirty="0"/>
          </a:p>
        </p:txBody>
      </p:sp>
      <p:sp>
        <p:nvSpPr>
          <p:cNvPr id="40" name="矩形 39"/>
          <p:cNvSpPr/>
          <p:nvPr/>
        </p:nvSpPr>
        <p:spPr>
          <a:xfrm>
            <a:off x="533400" y="1357431"/>
            <a:ext cx="8686800" cy="33424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pre = L;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while(pre-&gt;link!=Null &amp;&amp; pre-&gt;link-&gt;link!=Null)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      pre = pre-&gt;link;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p = pre-&gt;link;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pre-&gt;link = p-&gt;link; </a:t>
            </a:r>
            <a:endParaRPr lang="en-US" altLang="zh-CN" sz="3200" dirty="0">
              <a:solidFill>
                <a:srgbClr val="0066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free(p); </a:t>
            </a:r>
          </a:p>
        </p:txBody>
      </p:sp>
      <p:sp>
        <p:nvSpPr>
          <p:cNvPr id="10" name="矩形 9"/>
          <p:cNvSpPr/>
          <p:nvPr/>
        </p:nvSpPr>
        <p:spPr>
          <a:xfrm>
            <a:off x="2090404" y="1501069"/>
            <a:ext cx="469551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找出尾结点</a:t>
            </a:r>
            <a:r>
              <a:rPr lang="en-US" altLang="zh-CN" dirty="0">
                <a:solidFill>
                  <a:srgbClr val="038325"/>
                </a:solidFill>
              </a:rPr>
              <a:t>p</a:t>
            </a:r>
            <a:r>
              <a:rPr lang="zh-CN" altLang="en-US" dirty="0">
                <a:solidFill>
                  <a:srgbClr val="038325"/>
                </a:solidFill>
              </a:rPr>
              <a:t>，及其前驱</a:t>
            </a:r>
            <a:r>
              <a:rPr lang="en-US" altLang="zh-CN" dirty="0">
                <a:solidFill>
                  <a:srgbClr val="038325"/>
                </a:solidFill>
              </a:rPr>
              <a:t>pre</a:t>
            </a:r>
          </a:p>
        </p:txBody>
      </p:sp>
      <p:sp>
        <p:nvSpPr>
          <p:cNvPr id="12" name="矩形 11"/>
          <p:cNvSpPr/>
          <p:nvPr/>
        </p:nvSpPr>
        <p:spPr>
          <a:xfrm>
            <a:off x="4114800" y="3560058"/>
            <a:ext cx="309732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从链中删掉结点</a:t>
            </a:r>
            <a:r>
              <a:rPr lang="en-US" altLang="zh-CN" dirty="0">
                <a:solidFill>
                  <a:srgbClr val="038325"/>
                </a:solidFill>
              </a:rPr>
              <a:t>p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2971800" y="516731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2530475" y="516731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6" name="Rectangle 59"/>
          <p:cNvSpPr>
            <a:spLocks noChangeArrowheads="1"/>
          </p:cNvSpPr>
          <p:nvPr/>
        </p:nvSpPr>
        <p:spPr bwMode="auto">
          <a:xfrm>
            <a:off x="4267200" y="516731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60"/>
          <p:cNvSpPr>
            <a:spLocks noChangeArrowheads="1"/>
          </p:cNvSpPr>
          <p:nvPr/>
        </p:nvSpPr>
        <p:spPr bwMode="auto">
          <a:xfrm>
            <a:off x="3825875" y="516731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8" name="Rectangle 62"/>
          <p:cNvSpPr>
            <a:spLocks noChangeArrowheads="1"/>
          </p:cNvSpPr>
          <p:nvPr/>
        </p:nvSpPr>
        <p:spPr bwMode="auto">
          <a:xfrm>
            <a:off x="5562600" y="517207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5121275" y="517207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20" name="Rectangle 65"/>
          <p:cNvSpPr>
            <a:spLocks noChangeArrowheads="1"/>
          </p:cNvSpPr>
          <p:nvPr/>
        </p:nvSpPr>
        <p:spPr bwMode="auto">
          <a:xfrm>
            <a:off x="6858000" y="517207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6416675" y="517207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22" name="Rectangle 68"/>
          <p:cNvSpPr>
            <a:spLocks noChangeArrowheads="1"/>
          </p:cNvSpPr>
          <p:nvPr/>
        </p:nvSpPr>
        <p:spPr bwMode="auto">
          <a:xfrm>
            <a:off x="8153400" y="517207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</a:p>
        </p:txBody>
      </p:sp>
      <p:sp>
        <p:nvSpPr>
          <p:cNvPr id="23" name="Rectangle 69"/>
          <p:cNvSpPr>
            <a:spLocks noChangeArrowheads="1"/>
          </p:cNvSpPr>
          <p:nvPr/>
        </p:nvSpPr>
        <p:spPr bwMode="auto">
          <a:xfrm>
            <a:off x="7712075" y="517207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 bwMode="auto">
          <a:xfrm>
            <a:off x="7178675" y="547211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endCxn id="21" idx="1"/>
          </p:cNvCxnSpPr>
          <p:nvPr/>
        </p:nvCxnSpPr>
        <p:spPr bwMode="auto">
          <a:xfrm>
            <a:off x="5883275" y="547211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>
            <a:off x="4587875" y="547211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endCxn id="17" idx="1"/>
          </p:cNvCxnSpPr>
          <p:nvPr/>
        </p:nvCxnSpPr>
        <p:spPr bwMode="auto">
          <a:xfrm>
            <a:off x="3292475" y="547211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1676400" y="516731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1997075" y="547211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1279525" y="4562475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  <a:ea typeface="宋体" pitchFamily="2" charset="-122"/>
              </a:rPr>
              <a:t>L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rot="5400000">
            <a:off x="1302545" y="4945858"/>
            <a:ext cx="366712" cy="761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6461125" y="4414838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rot="5400000">
            <a:off x="6523833" y="4944271"/>
            <a:ext cx="385763" cy="984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4" descr="浅色上对角线"/>
          <p:cNvSpPr>
            <a:spLocks noChangeArrowheads="1"/>
          </p:cNvSpPr>
          <p:nvPr/>
        </p:nvSpPr>
        <p:spPr bwMode="auto">
          <a:xfrm>
            <a:off x="1295400" y="5167838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7908925" y="4414838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rot="5400000">
            <a:off x="7911308" y="4944271"/>
            <a:ext cx="385763" cy="984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68"/>
          <p:cNvSpPr>
            <a:spLocks noChangeArrowheads="1"/>
          </p:cNvSpPr>
          <p:nvPr/>
        </p:nvSpPr>
        <p:spPr bwMode="auto">
          <a:xfrm>
            <a:off x="6858000" y="51768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</a:p>
        </p:txBody>
      </p:sp>
      <p:sp>
        <p:nvSpPr>
          <p:cNvPr id="34" name="矩形 33"/>
          <p:cNvSpPr/>
          <p:nvPr/>
        </p:nvSpPr>
        <p:spPr>
          <a:xfrm>
            <a:off x="2133600" y="4114800"/>
            <a:ext cx="18197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释放空间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2" grpId="0" animBg="1"/>
      <p:bldP spid="23" grpId="0" animBg="1"/>
      <p:bldP spid="32" grpId="0" animBg="1"/>
      <p:bldP spid="43" grpId="0" animBg="1"/>
      <p:bldP spid="45" grpId="0" animBg="1"/>
      <p:bldP spid="34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72" name="AutoShape 20"/>
          <p:cNvSpPr>
            <a:spLocks noChangeArrowheads="1"/>
          </p:cNvSpPr>
          <p:nvPr/>
        </p:nvSpPr>
        <p:spPr bwMode="auto">
          <a:xfrm>
            <a:off x="3733800" y="3395925"/>
            <a:ext cx="2209800" cy="576000"/>
          </a:xfrm>
          <a:prstGeom prst="downArrow">
            <a:avLst>
              <a:gd name="adj1" fmla="val 50000"/>
              <a:gd name="adj2" fmla="val 25000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buFontTx/>
              <a:buNone/>
            </a:pPr>
            <a:r>
              <a:rPr lang="zh-CN" altLang="en-US" sz="3200" dirty="0"/>
              <a:t>逆置</a:t>
            </a:r>
          </a:p>
        </p:txBody>
      </p:sp>
      <p:sp>
        <p:nvSpPr>
          <p:cNvPr id="4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就地逆置单链表</a:t>
            </a: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2879725" y="2590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2438400" y="2590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6" name="Rectangle 59"/>
          <p:cNvSpPr>
            <a:spLocks noChangeArrowheads="1"/>
          </p:cNvSpPr>
          <p:nvPr/>
        </p:nvSpPr>
        <p:spPr bwMode="auto">
          <a:xfrm>
            <a:off x="4175125" y="2590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60"/>
          <p:cNvSpPr>
            <a:spLocks noChangeArrowheads="1"/>
          </p:cNvSpPr>
          <p:nvPr/>
        </p:nvSpPr>
        <p:spPr bwMode="auto">
          <a:xfrm>
            <a:off x="3733800" y="2590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8" name="Rectangle 62"/>
          <p:cNvSpPr>
            <a:spLocks noChangeArrowheads="1"/>
          </p:cNvSpPr>
          <p:nvPr/>
        </p:nvSpPr>
        <p:spPr bwMode="auto">
          <a:xfrm>
            <a:off x="5470525" y="25955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63"/>
          <p:cNvSpPr>
            <a:spLocks noChangeArrowheads="1"/>
          </p:cNvSpPr>
          <p:nvPr/>
        </p:nvSpPr>
        <p:spPr bwMode="auto">
          <a:xfrm>
            <a:off x="5029200" y="25955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0" name="Rectangle 65"/>
          <p:cNvSpPr>
            <a:spLocks noChangeArrowheads="1"/>
          </p:cNvSpPr>
          <p:nvPr/>
        </p:nvSpPr>
        <p:spPr bwMode="auto">
          <a:xfrm>
            <a:off x="6750050" y="25955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66"/>
          <p:cNvSpPr>
            <a:spLocks noChangeArrowheads="1"/>
          </p:cNvSpPr>
          <p:nvPr/>
        </p:nvSpPr>
        <p:spPr bwMode="auto">
          <a:xfrm>
            <a:off x="6324600" y="25955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cxnSp>
        <p:nvCxnSpPr>
          <p:cNvPr id="55" name="直接箭头连接符 54"/>
          <p:cNvCxnSpPr>
            <a:endCxn id="51" idx="1"/>
          </p:cNvCxnSpPr>
          <p:nvPr/>
        </p:nvCxnSpPr>
        <p:spPr bwMode="auto">
          <a:xfrm>
            <a:off x="5791200" y="2895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>
            <a:off x="4495800" y="2895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endCxn id="47" idx="1"/>
          </p:cNvCxnSpPr>
          <p:nvPr/>
        </p:nvCxnSpPr>
        <p:spPr bwMode="auto">
          <a:xfrm>
            <a:off x="3200400" y="28956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>
            <a:off x="1905000" y="28956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1187450" y="25908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2879725" y="427672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Rectangle 40"/>
          <p:cNvSpPr>
            <a:spLocks noChangeArrowheads="1"/>
          </p:cNvSpPr>
          <p:nvPr/>
        </p:nvSpPr>
        <p:spPr bwMode="auto">
          <a:xfrm>
            <a:off x="2438400" y="427672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5" name="Rectangle 59"/>
          <p:cNvSpPr>
            <a:spLocks noChangeArrowheads="1"/>
          </p:cNvSpPr>
          <p:nvPr/>
        </p:nvSpPr>
        <p:spPr bwMode="auto">
          <a:xfrm>
            <a:off x="4175125" y="427672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6" name="Rectangle 60"/>
          <p:cNvSpPr>
            <a:spLocks noChangeArrowheads="1"/>
          </p:cNvSpPr>
          <p:nvPr/>
        </p:nvSpPr>
        <p:spPr bwMode="auto">
          <a:xfrm>
            <a:off x="3733800" y="427672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5470525" y="428148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Rectangle 63"/>
          <p:cNvSpPr>
            <a:spLocks noChangeArrowheads="1"/>
          </p:cNvSpPr>
          <p:nvPr/>
        </p:nvSpPr>
        <p:spPr bwMode="auto">
          <a:xfrm>
            <a:off x="5029200" y="428148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9" name="Rectangle 65"/>
          <p:cNvSpPr>
            <a:spLocks noChangeArrowheads="1"/>
          </p:cNvSpPr>
          <p:nvPr/>
        </p:nvSpPr>
        <p:spPr bwMode="auto">
          <a:xfrm>
            <a:off x="6765925" y="428148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Rectangle 66"/>
          <p:cNvSpPr>
            <a:spLocks noChangeArrowheads="1"/>
          </p:cNvSpPr>
          <p:nvPr/>
        </p:nvSpPr>
        <p:spPr bwMode="auto">
          <a:xfrm>
            <a:off x="6324600" y="428148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cxnSp>
        <p:nvCxnSpPr>
          <p:cNvPr id="77" name="直接箭头连接符 76"/>
          <p:cNvCxnSpPr>
            <a:endCxn id="70" idx="2"/>
          </p:cNvCxnSpPr>
          <p:nvPr/>
        </p:nvCxnSpPr>
        <p:spPr bwMode="auto">
          <a:xfrm rot="16200000" flipV="1">
            <a:off x="6408738" y="5078413"/>
            <a:ext cx="371475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6200775" y="5267325"/>
            <a:ext cx="777875" cy="5334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5" name="肘形连接符 79"/>
          <p:cNvCxnSpPr>
            <a:endCxn id="68" idx="0"/>
          </p:cNvCxnSpPr>
          <p:nvPr/>
        </p:nvCxnSpPr>
        <p:spPr bwMode="auto">
          <a:xfrm rot="10800000">
            <a:off x="5295900" y="4281489"/>
            <a:ext cx="1758950" cy="309563"/>
          </a:xfrm>
          <a:prstGeom prst="bentConnector4">
            <a:avLst>
              <a:gd name="adj1" fmla="val 372"/>
              <a:gd name="adj2" fmla="val 173846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肘形连接符 79"/>
          <p:cNvCxnSpPr/>
          <p:nvPr/>
        </p:nvCxnSpPr>
        <p:spPr bwMode="auto">
          <a:xfrm rot="10800000" flipV="1">
            <a:off x="4006851" y="4591051"/>
            <a:ext cx="1758950" cy="304800"/>
          </a:xfrm>
          <a:prstGeom prst="bentConnector4">
            <a:avLst>
              <a:gd name="adj1" fmla="val 372"/>
              <a:gd name="adj2" fmla="val 175000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肘形连接符 79"/>
          <p:cNvCxnSpPr/>
          <p:nvPr/>
        </p:nvCxnSpPr>
        <p:spPr bwMode="auto">
          <a:xfrm rot="10800000">
            <a:off x="2711451" y="4286251"/>
            <a:ext cx="1758950" cy="309563"/>
          </a:xfrm>
          <a:prstGeom prst="bentConnector4">
            <a:avLst>
              <a:gd name="adj1" fmla="val 372"/>
              <a:gd name="adj2" fmla="val 173846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28600" y="1066800"/>
            <a:ext cx="891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2850A0"/>
                </a:solidFill>
                <a:latin typeface="黑体" pitchFamily="2" charset="-122"/>
              </a:rPr>
              <a:t> 就地：</a:t>
            </a:r>
            <a:r>
              <a:rPr lang="zh-CN" altLang="en-US" sz="3200" dirty="0">
                <a:latin typeface="黑体" pitchFamily="2" charset="-122"/>
              </a:rPr>
              <a:t>在原链表结点之外，不再申请结点空间</a:t>
            </a:r>
            <a:endParaRPr lang="en-US" altLang="zh-CN" sz="3200" dirty="0">
              <a:latin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latin typeface="黑体" pitchFamily="2" charset="-122"/>
              </a:rPr>
              <a:t>        </a:t>
            </a:r>
            <a:r>
              <a:rPr lang="zh-CN" altLang="en-US" sz="3200" dirty="0">
                <a:latin typeface="黑体" pitchFamily="2" charset="-122"/>
              </a:rPr>
              <a:t>即，仅利用原表结点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7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8" grpId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22" name="Line 30"/>
          <p:cNvSpPr>
            <a:spLocks noChangeShapeType="1"/>
          </p:cNvSpPr>
          <p:nvPr/>
        </p:nvSpPr>
        <p:spPr bwMode="auto">
          <a:xfrm>
            <a:off x="4267200" y="3718560"/>
            <a:ext cx="129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3" name="AutoShape 31"/>
          <p:cNvSpPr>
            <a:spLocks/>
          </p:cNvSpPr>
          <p:nvPr/>
        </p:nvSpPr>
        <p:spPr bwMode="auto">
          <a:xfrm>
            <a:off x="4038599" y="2575560"/>
            <a:ext cx="144000" cy="2286000"/>
          </a:xfrm>
          <a:prstGeom prst="rightBrace">
            <a:avLst>
              <a:gd name="adj1" fmla="val 24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37" name="Text Box 45"/>
          <p:cNvSpPr txBox="1">
            <a:spLocks noChangeArrowheads="1"/>
          </p:cNvSpPr>
          <p:nvPr/>
        </p:nvSpPr>
        <p:spPr bwMode="auto">
          <a:xfrm>
            <a:off x="7315200" y="3066314"/>
            <a:ext cx="1798637" cy="6694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zh-CN" altLang="en-US" sz="3000" dirty="0">
                <a:solidFill>
                  <a:srgbClr val="C00000"/>
                </a:solidFill>
                <a:latin typeface="+mj-lt"/>
              </a:rPr>
              <a:t>地址</a:t>
            </a:r>
            <a:r>
              <a:rPr lang="en-US" altLang="zh-CN" sz="3000" dirty="0">
                <a:solidFill>
                  <a:srgbClr val="C00000"/>
                </a:solidFill>
                <a:latin typeface="+mj-lt"/>
              </a:rPr>
              <a:t>?</a:t>
            </a:r>
            <a:endParaRPr lang="zh-CN" altLang="en-US" sz="3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9438" name="Text Box 46"/>
          <p:cNvSpPr txBox="1">
            <a:spLocks noChangeArrowheads="1"/>
          </p:cNvSpPr>
          <p:nvPr/>
        </p:nvSpPr>
        <p:spPr bwMode="auto">
          <a:xfrm>
            <a:off x="5562600" y="1356360"/>
            <a:ext cx="19050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000" dirty="0">
                <a:latin typeface="Times New Roman" pitchFamily="18" charset="0"/>
              </a:rPr>
              <a:t>内存空间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914400" y="2545080"/>
          <a:ext cx="30480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0</a:t>
                      </a:r>
                      <a:endParaRPr lang="zh-CN" altLang="en-US" sz="3200" b="0" baseline="-2500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200" b="0" baseline="-2500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… 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… …</a:t>
                      </a:r>
                      <a:endParaRPr lang="zh-CN" altLang="en-US" sz="3200" b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n-1</a:t>
                      </a:r>
                      <a:endParaRPr lang="zh-CN" altLang="en-US" sz="3200" b="0" baseline="-2500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2438400" y="1991082"/>
            <a:ext cx="19050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000" dirty="0">
                <a:latin typeface="Times New Roman" pitchFamily="18" charset="0"/>
              </a:rPr>
              <a:t>记录</a:t>
            </a:r>
            <a:r>
              <a:rPr lang="en-US" altLang="zh-CN" sz="3000" dirty="0">
                <a:latin typeface="Times New Roman" pitchFamily="18" charset="0"/>
              </a:rPr>
              <a:t>/</a:t>
            </a:r>
            <a:r>
              <a:rPr lang="zh-CN" altLang="en-US" sz="3000" dirty="0">
                <a:latin typeface="Times New Roman" pitchFamily="18" charset="0"/>
              </a:rPr>
              <a:t>元素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85800" y="1991082"/>
            <a:ext cx="18288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000" dirty="0">
                <a:latin typeface="Times New Roman" pitchFamily="18" charset="0"/>
              </a:rPr>
              <a:t>逻辑位置</a:t>
            </a:r>
          </a:p>
        </p:txBody>
      </p:sp>
      <p:sp>
        <p:nvSpPr>
          <p:cNvPr id="26" name="Text Box 45"/>
          <p:cNvSpPr txBox="1">
            <a:spLocks noChangeArrowheads="1"/>
          </p:cNvSpPr>
          <p:nvPr/>
        </p:nvSpPr>
        <p:spPr bwMode="auto">
          <a:xfrm>
            <a:off x="4267200" y="3108960"/>
            <a:ext cx="1447800" cy="12464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zh-CN" altLang="en-US" sz="3000" dirty="0">
                <a:solidFill>
                  <a:srgbClr val="00518E"/>
                </a:solidFill>
                <a:latin typeface="+mj-lt"/>
              </a:rPr>
              <a:t>顺序 </a:t>
            </a:r>
            <a:r>
              <a:rPr lang="en-US" altLang="zh-CN" sz="3000" dirty="0">
                <a:solidFill>
                  <a:srgbClr val="00518E"/>
                </a:solidFill>
                <a:latin typeface="+mj-lt"/>
              </a:rPr>
              <a:t>or</a:t>
            </a:r>
            <a:endParaRPr lang="zh-CN" altLang="en-US" sz="3000" dirty="0">
              <a:solidFill>
                <a:srgbClr val="00518E"/>
              </a:solidFill>
              <a:latin typeface="+mj-lt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zh-CN" altLang="en-US" sz="3000" dirty="0">
                <a:solidFill>
                  <a:srgbClr val="00518E"/>
                </a:solidFill>
                <a:latin typeface="+mj-lt"/>
              </a:rPr>
              <a:t>非顺序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5676900" y="1889760"/>
          <a:ext cx="16383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778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545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545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545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线性表的存储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2" grpId="0" animBg="1"/>
      <p:bldP spid="59437" grpId="0"/>
      <p:bldP spid="26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对于就地逆置的启发</a:t>
            </a: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2803525" y="1819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2362200" y="18192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6" name="Rectangle 59"/>
          <p:cNvSpPr>
            <a:spLocks noChangeArrowheads="1"/>
          </p:cNvSpPr>
          <p:nvPr/>
        </p:nvSpPr>
        <p:spPr bwMode="auto">
          <a:xfrm>
            <a:off x="4098925" y="1819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60"/>
          <p:cNvSpPr>
            <a:spLocks noChangeArrowheads="1"/>
          </p:cNvSpPr>
          <p:nvPr/>
        </p:nvSpPr>
        <p:spPr bwMode="auto">
          <a:xfrm>
            <a:off x="3657600" y="18192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8" name="Rectangle 62"/>
          <p:cNvSpPr>
            <a:spLocks noChangeArrowheads="1"/>
          </p:cNvSpPr>
          <p:nvPr/>
        </p:nvSpPr>
        <p:spPr bwMode="auto">
          <a:xfrm>
            <a:off x="5394325" y="1824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63"/>
          <p:cNvSpPr>
            <a:spLocks noChangeArrowheads="1"/>
          </p:cNvSpPr>
          <p:nvPr/>
        </p:nvSpPr>
        <p:spPr bwMode="auto">
          <a:xfrm>
            <a:off x="4953000" y="18240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0" name="Rectangle 65"/>
          <p:cNvSpPr>
            <a:spLocks noChangeArrowheads="1"/>
          </p:cNvSpPr>
          <p:nvPr/>
        </p:nvSpPr>
        <p:spPr bwMode="auto">
          <a:xfrm>
            <a:off x="6689725" y="1824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66"/>
          <p:cNvSpPr>
            <a:spLocks noChangeArrowheads="1"/>
          </p:cNvSpPr>
          <p:nvPr/>
        </p:nvSpPr>
        <p:spPr bwMode="auto">
          <a:xfrm>
            <a:off x="6248400" y="18240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cxnSp>
        <p:nvCxnSpPr>
          <p:cNvPr id="55" name="直接箭头连接符 54"/>
          <p:cNvCxnSpPr>
            <a:endCxn id="51" idx="1"/>
          </p:cNvCxnSpPr>
          <p:nvPr/>
        </p:nvCxnSpPr>
        <p:spPr bwMode="auto">
          <a:xfrm>
            <a:off x="5715000" y="21240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>
            <a:off x="4419600" y="21240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endCxn id="47" idx="1"/>
          </p:cNvCxnSpPr>
          <p:nvPr/>
        </p:nvCxnSpPr>
        <p:spPr bwMode="auto">
          <a:xfrm>
            <a:off x="3124200" y="21240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>
            <a:off x="1828800" y="21240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1111250" y="1819275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533400" y="1051805"/>
            <a:ext cx="708660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GB" altLang="zh-CN" sz="3200" dirty="0"/>
              <a:t> </a:t>
            </a:r>
            <a:r>
              <a:rPr lang="zh-CN" altLang="en-US" sz="3200" dirty="0"/>
              <a:t>建立链表的尾插法</a:t>
            </a:r>
            <a:endParaRPr lang="zh-CN" altLang="en-GB" sz="3200" dirty="0"/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6661150" y="370491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6219825" y="370491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cxnSp>
        <p:nvCxnSpPr>
          <p:cNvPr id="40" name="直接箭头连接符 39"/>
          <p:cNvCxnSpPr>
            <a:endCxn id="39" idx="2"/>
          </p:cNvCxnSpPr>
          <p:nvPr/>
        </p:nvCxnSpPr>
        <p:spPr bwMode="auto">
          <a:xfrm rot="5400000" flipH="1" flipV="1">
            <a:off x="6221732" y="4514219"/>
            <a:ext cx="459736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6096000" y="4707575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62" name="Text Box 14"/>
          <p:cNvSpPr txBox="1">
            <a:spLocks noChangeArrowheads="1"/>
          </p:cNvSpPr>
          <p:nvPr/>
        </p:nvSpPr>
        <p:spPr bwMode="auto">
          <a:xfrm>
            <a:off x="533400" y="2930851"/>
            <a:ext cx="434340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GB" altLang="zh-CN" sz="3200" dirty="0"/>
              <a:t> </a:t>
            </a:r>
            <a:r>
              <a:rPr lang="zh-CN" altLang="en-US" sz="3200" dirty="0"/>
              <a:t>建立链表的头插法</a:t>
            </a:r>
            <a:endParaRPr lang="zh-CN" altLang="en-GB" sz="3200" dirty="0"/>
          </a:p>
        </p:txBody>
      </p:sp>
      <p:sp>
        <p:nvSpPr>
          <p:cNvPr id="128" name="Rectangle 39"/>
          <p:cNvSpPr>
            <a:spLocks noChangeArrowheads="1"/>
          </p:cNvSpPr>
          <p:nvPr/>
        </p:nvSpPr>
        <p:spPr bwMode="auto">
          <a:xfrm>
            <a:off x="5394325" y="37122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9" name="Rectangle 40"/>
          <p:cNvSpPr>
            <a:spLocks noChangeArrowheads="1"/>
          </p:cNvSpPr>
          <p:nvPr/>
        </p:nvSpPr>
        <p:spPr bwMode="auto">
          <a:xfrm>
            <a:off x="4953000" y="3712212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cxnSp>
        <p:nvCxnSpPr>
          <p:cNvPr id="130" name="直接箭头连接符 129"/>
          <p:cNvCxnSpPr/>
          <p:nvPr/>
        </p:nvCxnSpPr>
        <p:spPr bwMode="auto">
          <a:xfrm>
            <a:off x="5715000" y="4017012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直接箭头连接符 130"/>
          <p:cNvCxnSpPr/>
          <p:nvPr/>
        </p:nvCxnSpPr>
        <p:spPr bwMode="auto">
          <a:xfrm rot="5400000" flipH="1" flipV="1">
            <a:off x="4926332" y="4526281"/>
            <a:ext cx="459736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2" name="Rectangle 39"/>
          <p:cNvSpPr>
            <a:spLocks noChangeArrowheads="1"/>
          </p:cNvSpPr>
          <p:nvPr/>
        </p:nvSpPr>
        <p:spPr bwMode="auto">
          <a:xfrm>
            <a:off x="4800600" y="47196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33" name="Rectangle 39"/>
          <p:cNvSpPr>
            <a:spLocks noChangeArrowheads="1"/>
          </p:cNvSpPr>
          <p:nvPr/>
        </p:nvSpPr>
        <p:spPr bwMode="auto">
          <a:xfrm>
            <a:off x="4098925" y="37217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4" name="Rectangle 40"/>
          <p:cNvSpPr>
            <a:spLocks noChangeArrowheads="1"/>
          </p:cNvSpPr>
          <p:nvPr/>
        </p:nvSpPr>
        <p:spPr bwMode="auto">
          <a:xfrm>
            <a:off x="3657600" y="37217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cxnSp>
        <p:nvCxnSpPr>
          <p:cNvPr id="135" name="直接箭头连接符 134"/>
          <p:cNvCxnSpPr/>
          <p:nvPr/>
        </p:nvCxnSpPr>
        <p:spPr bwMode="auto">
          <a:xfrm>
            <a:off x="4419600" y="40265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6" name="直接箭头连接符 135"/>
          <p:cNvCxnSpPr/>
          <p:nvPr/>
        </p:nvCxnSpPr>
        <p:spPr bwMode="auto">
          <a:xfrm rot="5400000" flipH="1" flipV="1">
            <a:off x="3707132" y="4526281"/>
            <a:ext cx="459736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7" name="Rectangle 39"/>
          <p:cNvSpPr>
            <a:spLocks noChangeArrowheads="1"/>
          </p:cNvSpPr>
          <p:nvPr/>
        </p:nvSpPr>
        <p:spPr bwMode="auto">
          <a:xfrm>
            <a:off x="3581400" y="47196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38" name="Rectangle 39"/>
          <p:cNvSpPr>
            <a:spLocks noChangeArrowheads="1"/>
          </p:cNvSpPr>
          <p:nvPr/>
        </p:nvSpPr>
        <p:spPr bwMode="auto">
          <a:xfrm>
            <a:off x="2803525" y="37217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9" name="Rectangle 40"/>
          <p:cNvSpPr>
            <a:spLocks noChangeArrowheads="1"/>
          </p:cNvSpPr>
          <p:nvPr/>
        </p:nvSpPr>
        <p:spPr bwMode="auto">
          <a:xfrm>
            <a:off x="2362200" y="37217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cxnSp>
        <p:nvCxnSpPr>
          <p:cNvPr id="140" name="直接箭头连接符 139"/>
          <p:cNvCxnSpPr/>
          <p:nvPr/>
        </p:nvCxnSpPr>
        <p:spPr bwMode="auto">
          <a:xfrm>
            <a:off x="3124200" y="40265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直接箭头连接符 140"/>
          <p:cNvCxnSpPr/>
          <p:nvPr/>
        </p:nvCxnSpPr>
        <p:spPr bwMode="auto">
          <a:xfrm rot="5400000" flipH="1" flipV="1">
            <a:off x="2335532" y="4526281"/>
            <a:ext cx="459736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2" name="Rectangle 39"/>
          <p:cNvSpPr>
            <a:spLocks noChangeArrowheads="1"/>
          </p:cNvSpPr>
          <p:nvPr/>
        </p:nvSpPr>
        <p:spPr bwMode="auto">
          <a:xfrm>
            <a:off x="2209800" y="47196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0" grpId="0" animBg="1"/>
      <p:bldP spid="38" grpId="0" animBg="1"/>
      <p:bldP spid="39" grpId="0" animBg="1"/>
      <p:bldP spid="41" grpId="0" animBg="1"/>
      <p:bldP spid="41" grpId="1" animBg="1"/>
      <p:bldP spid="128" grpId="0" animBg="1"/>
      <p:bldP spid="129" grpId="0" animBg="1"/>
      <p:bldP spid="132" grpId="0" animBg="1"/>
      <p:bldP spid="132" grpId="1" animBg="1"/>
      <p:bldP spid="133" grpId="0" animBg="1"/>
      <p:bldP spid="134" grpId="0" animBg="1"/>
      <p:bldP spid="137" grpId="0" animBg="1"/>
      <p:bldP spid="137" grpId="1" animBg="1"/>
      <p:bldP spid="138" grpId="0" animBg="1"/>
      <p:bldP spid="139" grpId="0" animBg="1"/>
      <p:bldP spid="142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就地逆置单链表</a:t>
            </a: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1600200" y="2438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1158875" y="24384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6" name="Rectangle 59"/>
          <p:cNvSpPr>
            <a:spLocks noChangeArrowheads="1"/>
          </p:cNvSpPr>
          <p:nvPr/>
        </p:nvSpPr>
        <p:spPr bwMode="auto">
          <a:xfrm>
            <a:off x="2895600" y="2438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60"/>
          <p:cNvSpPr>
            <a:spLocks noChangeArrowheads="1"/>
          </p:cNvSpPr>
          <p:nvPr/>
        </p:nvSpPr>
        <p:spPr bwMode="auto">
          <a:xfrm>
            <a:off x="2454275" y="24384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8" name="Rectangle 62"/>
          <p:cNvSpPr>
            <a:spLocks noChangeArrowheads="1"/>
          </p:cNvSpPr>
          <p:nvPr/>
        </p:nvSpPr>
        <p:spPr bwMode="auto">
          <a:xfrm>
            <a:off x="4191000" y="24431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63"/>
          <p:cNvSpPr>
            <a:spLocks noChangeArrowheads="1"/>
          </p:cNvSpPr>
          <p:nvPr/>
        </p:nvSpPr>
        <p:spPr bwMode="auto">
          <a:xfrm>
            <a:off x="3749675" y="24431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0" name="Rectangle 65"/>
          <p:cNvSpPr>
            <a:spLocks noChangeArrowheads="1"/>
          </p:cNvSpPr>
          <p:nvPr/>
        </p:nvSpPr>
        <p:spPr bwMode="auto">
          <a:xfrm>
            <a:off x="5486400" y="24431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66"/>
          <p:cNvSpPr>
            <a:spLocks noChangeArrowheads="1"/>
          </p:cNvSpPr>
          <p:nvPr/>
        </p:nvSpPr>
        <p:spPr bwMode="auto">
          <a:xfrm>
            <a:off x="5045075" y="24431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cxnSp>
        <p:nvCxnSpPr>
          <p:cNvPr id="55" name="直接箭头连接符 54"/>
          <p:cNvCxnSpPr>
            <a:endCxn id="51" idx="1"/>
          </p:cNvCxnSpPr>
          <p:nvPr/>
        </p:nvCxnSpPr>
        <p:spPr bwMode="auto">
          <a:xfrm>
            <a:off x="4511675" y="27432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>
            <a:off x="3216275" y="27432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endCxn id="47" idx="1"/>
          </p:cNvCxnSpPr>
          <p:nvPr/>
        </p:nvCxnSpPr>
        <p:spPr bwMode="auto">
          <a:xfrm>
            <a:off x="1920875" y="27432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>
            <a:off x="930275" y="2519363"/>
            <a:ext cx="228600" cy="22622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457200" y="19812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 rot="5400000" flipH="1" flipV="1">
            <a:off x="1139825" y="3186113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854075" y="3205163"/>
            <a:ext cx="609600" cy="4619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228600" y="975605"/>
            <a:ext cx="8839200" cy="11757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/>
              <a:t>-- </a:t>
            </a:r>
            <a:r>
              <a:rPr lang="zh-CN" altLang="en-US" sz="3200" dirty="0"/>
              <a:t>顺着原链表，依次取出每个结点，</a:t>
            </a:r>
            <a:endParaRPr lang="en-US" altLang="zh-CN" sz="3200" dirty="0"/>
          </a:p>
          <a:p>
            <a:pPr marL="7200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/>
              <a:t>   </a:t>
            </a:r>
            <a:r>
              <a:rPr lang="zh-CN" altLang="en-US" sz="3200" dirty="0"/>
              <a:t>按照头插法，插入到新链表中</a:t>
            </a:r>
            <a:endParaRPr lang="zh-CN" altLang="en-GB" sz="3200" dirty="0"/>
          </a:p>
        </p:txBody>
      </p:sp>
      <p:sp>
        <p:nvSpPr>
          <p:cNvPr id="66" name="Rectangle 39"/>
          <p:cNvSpPr>
            <a:spLocks noChangeArrowheads="1"/>
          </p:cNvSpPr>
          <p:nvPr/>
        </p:nvSpPr>
        <p:spPr bwMode="auto">
          <a:xfrm>
            <a:off x="5486400" y="38862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Rectangle 40"/>
          <p:cNvSpPr>
            <a:spLocks noChangeArrowheads="1"/>
          </p:cNvSpPr>
          <p:nvPr/>
        </p:nvSpPr>
        <p:spPr bwMode="auto">
          <a:xfrm>
            <a:off x="5045075" y="3886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cxnSp>
        <p:nvCxnSpPr>
          <p:cNvPr id="92" name="直接箭头连接符 91"/>
          <p:cNvCxnSpPr/>
          <p:nvPr/>
        </p:nvCxnSpPr>
        <p:spPr bwMode="auto">
          <a:xfrm rot="5400000" flipH="1" flipV="1">
            <a:off x="2457450" y="3186113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Rectangle 39"/>
          <p:cNvSpPr>
            <a:spLocks noChangeArrowheads="1"/>
          </p:cNvSpPr>
          <p:nvPr/>
        </p:nvSpPr>
        <p:spPr bwMode="auto">
          <a:xfrm>
            <a:off x="2133600" y="3205164"/>
            <a:ext cx="625476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98" name="直接箭头连接符 97"/>
          <p:cNvCxnSpPr/>
          <p:nvPr/>
        </p:nvCxnSpPr>
        <p:spPr bwMode="auto">
          <a:xfrm rot="5400000" flipH="1" flipV="1">
            <a:off x="3768725" y="3186113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9" name="Rectangle 39"/>
          <p:cNvSpPr>
            <a:spLocks noChangeArrowheads="1"/>
          </p:cNvSpPr>
          <p:nvPr/>
        </p:nvSpPr>
        <p:spPr bwMode="auto">
          <a:xfrm>
            <a:off x="3444875" y="3281363"/>
            <a:ext cx="609600" cy="3857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0" name="直接箭头连接符 99"/>
          <p:cNvCxnSpPr/>
          <p:nvPr/>
        </p:nvCxnSpPr>
        <p:spPr bwMode="auto">
          <a:xfrm rot="5400000" flipH="1" flipV="1">
            <a:off x="5064125" y="3186113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Rectangle 39"/>
          <p:cNvSpPr>
            <a:spLocks noChangeArrowheads="1"/>
          </p:cNvSpPr>
          <p:nvPr/>
        </p:nvSpPr>
        <p:spPr bwMode="auto">
          <a:xfrm>
            <a:off x="4740275" y="3205163"/>
            <a:ext cx="609599" cy="3857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03" name="Rectangle 62"/>
          <p:cNvSpPr>
            <a:spLocks noChangeArrowheads="1"/>
          </p:cNvSpPr>
          <p:nvPr/>
        </p:nvSpPr>
        <p:spPr bwMode="auto">
          <a:xfrm>
            <a:off x="4191000" y="38862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" name="Rectangle 63"/>
          <p:cNvSpPr>
            <a:spLocks noChangeArrowheads="1"/>
          </p:cNvSpPr>
          <p:nvPr/>
        </p:nvSpPr>
        <p:spPr bwMode="auto">
          <a:xfrm>
            <a:off x="3749675" y="38862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cxnSp>
        <p:nvCxnSpPr>
          <p:cNvPr id="105" name="直接箭头连接符 104"/>
          <p:cNvCxnSpPr/>
          <p:nvPr/>
        </p:nvCxnSpPr>
        <p:spPr bwMode="auto">
          <a:xfrm>
            <a:off x="4511675" y="41862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Rectangle 39"/>
          <p:cNvSpPr>
            <a:spLocks noChangeArrowheads="1"/>
          </p:cNvSpPr>
          <p:nvPr/>
        </p:nvSpPr>
        <p:spPr bwMode="auto">
          <a:xfrm>
            <a:off x="3521075" y="4729163"/>
            <a:ext cx="6096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 bwMode="auto">
          <a:xfrm rot="5400000" flipH="1" flipV="1">
            <a:off x="3844925" y="4629150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Rectangle 62"/>
          <p:cNvSpPr>
            <a:spLocks noChangeArrowheads="1"/>
          </p:cNvSpPr>
          <p:nvPr/>
        </p:nvSpPr>
        <p:spPr bwMode="auto">
          <a:xfrm>
            <a:off x="2895600" y="38909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" name="Rectangle 63"/>
          <p:cNvSpPr>
            <a:spLocks noChangeArrowheads="1"/>
          </p:cNvSpPr>
          <p:nvPr/>
        </p:nvSpPr>
        <p:spPr bwMode="auto">
          <a:xfrm>
            <a:off x="2454275" y="38909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cxnSp>
        <p:nvCxnSpPr>
          <p:cNvPr id="123" name="直接箭头连接符 122"/>
          <p:cNvCxnSpPr/>
          <p:nvPr/>
        </p:nvCxnSpPr>
        <p:spPr bwMode="auto">
          <a:xfrm>
            <a:off x="3216275" y="41910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Rectangle 39"/>
          <p:cNvSpPr>
            <a:spLocks noChangeArrowheads="1"/>
          </p:cNvSpPr>
          <p:nvPr/>
        </p:nvSpPr>
        <p:spPr bwMode="auto">
          <a:xfrm>
            <a:off x="2225675" y="4729163"/>
            <a:ext cx="609600" cy="3857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25" name="直接箭头连接符 124"/>
          <p:cNvCxnSpPr/>
          <p:nvPr/>
        </p:nvCxnSpPr>
        <p:spPr bwMode="auto">
          <a:xfrm rot="5400000" flipH="1" flipV="1">
            <a:off x="2549525" y="4633912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6" name="Rectangle 62"/>
          <p:cNvSpPr>
            <a:spLocks noChangeArrowheads="1"/>
          </p:cNvSpPr>
          <p:nvPr/>
        </p:nvSpPr>
        <p:spPr bwMode="auto">
          <a:xfrm>
            <a:off x="1600200" y="38909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7" name="Rectangle 63"/>
          <p:cNvSpPr>
            <a:spLocks noChangeArrowheads="1"/>
          </p:cNvSpPr>
          <p:nvPr/>
        </p:nvSpPr>
        <p:spPr bwMode="auto">
          <a:xfrm>
            <a:off x="1158875" y="38909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cxnSp>
        <p:nvCxnSpPr>
          <p:cNvPr id="128" name="直接箭头连接符 127"/>
          <p:cNvCxnSpPr/>
          <p:nvPr/>
        </p:nvCxnSpPr>
        <p:spPr bwMode="auto">
          <a:xfrm>
            <a:off x="1920875" y="41910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9" name="Rectangle 39"/>
          <p:cNvSpPr>
            <a:spLocks noChangeArrowheads="1"/>
          </p:cNvSpPr>
          <p:nvPr/>
        </p:nvSpPr>
        <p:spPr bwMode="auto">
          <a:xfrm>
            <a:off x="930275" y="4729163"/>
            <a:ext cx="609600" cy="3857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 bwMode="auto">
          <a:xfrm rot="5400000" flipH="1" flipV="1">
            <a:off x="1254125" y="4633912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1" name="Rectangle 3"/>
          <p:cNvSpPr>
            <a:spLocks noChangeArrowheads="1"/>
          </p:cNvSpPr>
          <p:nvPr/>
        </p:nvSpPr>
        <p:spPr bwMode="auto">
          <a:xfrm>
            <a:off x="838200" y="5262563"/>
            <a:ext cx="5105400" cy="1138238"/>
          </a:xfrm>
          <a:prstGeom prst="rect">
            <a:avLst/>
          </a:prstGeom>
          <a:solidFill>
            <a:srgbClr val="05793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1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</a:rPr>
              <a:t>q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指向原链表的头，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  <a:p>
            <a:pPr marL="108000">
              <a:lnSpc>
                <a:spcPct val="11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</a:rPr>
              <a:t>P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指向逆置后链表的头。</a:t>
            </a:r>
          </a:p>
        </p:txBody>
      </p: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4740275" y="4729163"/>
            <a:ext cx="549275" cy="3857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5400000" flipH="1" flipV="1">
            <a:off x="5018087" y="4603751"/>
            <a:ext cx="381000" cy="1746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 rot="16200000" flipV="1">
            <a:off x="5466559" y="4536284"/>
            <a:ext cx="223836" cy="1523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Rectangle 39"/>
          <p:cNvSpPr>
            <a:spLocks noChangeArrowheads="1"/>
          </p:cNvSpPr>
          <p:nvPr/>
        </p:nvSpPr>
        <p:spPr bwMode="auto">
          <a:xfrm>
            <a:off x="5273675" y="4567237"/>
            <a:ext cx="777875" cy="6905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477000" y="1066800"/>
            <a:ext cx="2667000" cy="181588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第</a:t>
            </a:r>
            <a:r>
              <a:rPr lang="en-US" altLang="zh-CN" dirty="0">
                <a:solidFill>
                  <a:srgbClr val="038325"/>
                </a:solidFill>
              </a:rPr>
              <a:t>1</a:t>
            </a:r>
            <a:r>
              <a:rPr lang="zh-CN" altLang="en-US" dirty="0">
                <a:solidFill>
                  <a:srgbClr val="038325"/>
                </a:solidFill>
              </a:rPr>
              <a:t>个结点：</a:t>
            </a:r>
            <a:r>
              <a:rPr lang="en-US" altLang="zh-CN" dirty="0"/>
              <a:t>p=q;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q=q-&gt;link;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p-&gt;link=Null;</a:t>
            </a:r>
          </a:p>
        </p:txBody>
      </p:sp>
      <p:sp>
        <p:nvSpPr>
          <p:cNvPr id="69" name="矩形 68"/>
          <p:cNvSpPr/>
          <p:nvPr/>
        </p:nvSpPr>
        <p:spPr>
          <a:xfrm>
            <a:off x="6096000" y="2895600"/>
            <a:ext cx="3048000" cy="19082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后续结点：</a:t>
            </a:r>
            <a:endParaRPr lang="en-US" altLang="zh-CN" dirty="0">
              <a:solidFill>
                <a:srgbClr val="038325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/>
              <a:t>while(q!=null)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/>
              <a:t>{r=q;  q=q-&gt;link;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r-&gt;link=p;  p=r;}</a:t>
            </a:r>
          </a:p>
        </p:txBody>
      </p:sp>
      <p:cxnSp>
        <p:nvCxnSpPr>
          <p:cNvPr id="76" name="直接箭头连接符 75"/>
          <p:cNvCxnSpPr/>
          <p:nvPr/>
        </p:nvCxnSpPr>
        <p:spPr bwMode="auto">
          <a:xfrm rot="5400000" flipH="1" flipV="1">
            <a:off x="876301" y="4305301"/>
            <a:ext cx="304799" cy="22859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517525" y="4343400"/>
            <a:ext cx="777875" cy="6905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96000" y="4800600"/>
            <a:ext cx="3048000" cy="1508105"/>
          </a:xfrm>
          <a:prstGeom prst="rect">
            <a:avLst/>
          </a:prstGeom>
          <a:solidFill>
            <a:srgbClr val="FFFF79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或</a:t>
            </a:r>
            <a:r>
              <a:rPr lang="en-US" altLang="zh-CN" dirty="0">
                <a:solidFill>
                  <a:srgbClr val="038325"/>
                </a:solidFill>
              </a:rPr>
              <a:t> </a:t>
            </a:r>
            <a:r>
              <a:rPr lang="en-US" altLang="zh-CN" sz="3000" dirty="0"/>
              <a:t>{ r=q-&gt;link;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q-&gt;link=p;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p=q; q=r;}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0" grpId="0" animBg="1"/>
      <p:bldP spid="54" grpId="0" animBg="1"/>
      <p:bldP spid="54" grpId="1" animBg="1"/>
      <p:bldP spid="66" grpId="0" animBg="1"/>
      <p:bldP spid="67" grpId="0" animBg="1"/>
      <p:bldP spid="97" grpId="0" animBg="1"/>
      <p:bldP spid="97" grpId="1" animBg="1"/>
      <p:bldP spid="99" grpId="0" animBg="1"/>
      <p:bldP spid="99" grpId="1" animBg="1"/>
      <p:bldP spid="101" grpId="0" animBg="1"/>
      <p:bldP spid="103" grpId="0" animBg="1"/>
      <p:bldP spid="104" grpId="0" animBg="1"/>
      <p:bldP spid="106" grpId="0" animBg="1"/>
      <p:bldP spid="106" grpId="1" animBg="1"/>
      <p:bldP spid="108" grpId="0" animBg="1"/>
      <p:bldP spid="109" grpId="0" animBg="1"/>
      <p:bldP spid="124" grpId="0" animBg="1"/>
      <p:bldP spid="124" grpId="1" animBg="1"/>
      <p:bldP spid="126" grpId="0" animBg="1"/>
      <p:bldP spid="127" grpId="0" animBg="1"/>
      <p:bldP spid="129" grpId="0" animBg="1"/>
      <p:bldP spid="131" grpId="0" animBg="1"/>
      <p:bldP spid="70" grpId="0" animBg="1"/>
      <p:bldP spid="70" grpId="1" animBg="1"/>
      <p:bldP spid="70" grpId="2" animBg="1"/>
      <p:bldP spid="74" grpId="0" animBg="1"/>
      <p:bldP spid="74" grpId="1" animBg="1"/>
      <p:bldP spid="63" grpId="0" animBg="1"/>
      <p:bldP spid="69" grpId="0" animBg="1"/>
      <p:bldP spid="77" grpId="0" animBg="1"/>
      <p:bldP spid="62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就地逆置单链表</a:t>
            </a: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1600200" y="2438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1158875" y="24384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6" name="Rectangle 59"/>
          <p:cNvSpPr>
            <a:spLocks noChangeArrowheads="1"/>
          </p:cNvSpPr>
          <p:nvPr/>
        </p:nvSpPr>
        <p:spPr bwMode="auto">
          <a:xfrm>
            <a:off x="2895600" y="2438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60"/>
          <p:cNvSpPr>
            <a:spLocks noChangeArrowheads="1"/>
          </p:cNvSpPr>
          <p:nvPr/>
        </p:nvSpPr>
        <p:spPr bwMode="auto">
          <a:xfrm>
            <a:off x="2454275" y="24384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8" name="Rectangle 62"/>
          <p:cNvSpPr>
            <a:spLocks noChangeArrowheads="1"/>
          </p:cNvSpPr>
          <p:nvPr/>
        </p:nvSpPr>
        <p:spPr bwMode="auto">
          <a:xfrm>
            <a:off x="4191000" y="24431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63"/>
          <p:cNvSpPr>
            <a:spLocks noChangeArrowheads="1"/>
          </p:cNvSpPr>
          <p:nvPr/>
        </p:nvSpPr>
        <p:spPr bwMode="auto">
          <a:xfrm>
            <a:off x="3749675" y="24431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0" name="Rectangle 65"/>
          <p:cNvSpPr>
            <a:spLocks noChangeArrowheads="1"/>
          </p:cNvSpPr>
          <p:nvPr/>
        </p:nvSpPr>
        <p:spPr bwMode="auto">
          <a:xfrm>
            <a:off x="5486400" y="24431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66"/>
          <p:cNvSpPr>
            <a:spLocks noChangeArrowheads="1"/>
          </p:cNvSpPr>
          <p:nvPr/>
        </p:nvSpPr>
        <p:spPr bwMode="auto">
          <a:xfrm>
            <a:off x="5045075" y="24431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cxnSp>
        <p:nvCxnSpPr>
          <p:cNvPr id="55" name="直接箭头连接符 54"/>
          <p:cNvCxnSpPr>
            <a:endCxn id="51" idx="1"/>
          </p:cNvCxnSpPr>
          <p:nvPr/>
        </p:nvCxnSpPr>
        <p:spPr bwMode="auto">
          <a:xfrm>
            <a:off x="4511675" y="27432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>
            <a:off x="3216275" y="27432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endCxn id="47" idx="1"/>
          </p:cNvCxnSpPr>
          <p:nvPr/>
        </p:nvCxnSpPr>
        <p:spPr bwMode="auto">
          <a:xfrm>
            <a:off x="1920875" y="27432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rot="5400000" flipH="1" flipV="1">
            <a:off x="1139825" y="3186113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854075" y="3205163"/>
            <a:ext cx="609600" cy="4619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66" name="Rectangle 39"/>
          <p:cNvSpPr>
            <a:spLocks noChangeArrowheads="1"/>
          </p:cNvSpPr>
          <p:nvPr/>
        </p:nvSpPr>
        <p:spPr bwMode="auto">
          <a:xfrm>
            <a:off x="5486400" y="38862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Rectangle 40"/>
          <p:cNvSpPr>
            <a:spLocks noChangeArrowheads="1"/>
          </p:cNvSpPr>
          <p:nvPr/>
        </p:nvSpPr>
        <p:spPr bwMode="auto">
          <a:xfrm>
            <a:off x="5045075" y="3886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cxnSp>
        <p:nvCxnSpPr>
          <p:cNvPr id="92" name="直接箭头连接符 91"/>
          <p:cNvCxnSpPr/>
          <p:nvPr/>
        </p:nvCxnSpPr>
        <p:spPr bwMode="auto">
          <a:xfrm rot="5400000" flipH="1" flipV="1">
            <a:off x="2457450" y="3186113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Rectangle 39"/>
          <p:cNvSpPr>
            <a:spLocks noChangeArrowheads="1"/>
          </p:cNvSpPr>
          <p:nvPr/>
        </p:nvSpPr>
        <p:spPr bwMode="auto">
          <a:xfrm>
            <a:off x="2133600" y="3205164"/>
            <a:ext cx="625476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98" name="直接箭头连接符 97"/>
          <p:cNvCxnSpPr/>
          <p:nvPr/>
        </p:nvCxnSpPr>
        <p:spPr bwMode="auto">
          <a:xfrm rot="5400000" flipH="1" flipV="1">
            <a:off x="3768725" y="3186113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9" name="Rectangle 39"/>
          <p:cNvSpPr>
            <a:spLocks noChangeArrowheads="1"/>
          </p:cNvSpPr>
          <p:nvPr/>
        </p:nvSpPr>
        <p:spPr bwMode="auto">
          <a:xfrm>
            <a:off x="3444875" y="3281363"/>
            <a:ext cx="609600" cy="3857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0" name="直接箭头连接符 99"/>
          <p:cNvCxnSpPr/>
          <p:nvPr/>
        </p:nvCxnSpPr>
        <p:spPr bwMode="auto">
          <a:xfrm rot="5400000" flipH="1" flipV="1">
            <a:off x="5064125" y="3186113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Rectangle 39"/>
          <p:cNvSpPr>
            <a:spLocks noChangeArrowheads="1"/>
          </p:cNvSpPr>
          <p:nvPr/>
        </p:nvSpPr>
        <p:spPr bwMode="auto">
          <a:xfrm>
            <a:off x="4740275" y="3205163"/>
            <a:ext cx="609599" cy="3857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03" name="Rectangle 62"/>
          <p:cNvSpPr>
            <a:spLocks noChangeArrowheads="1"/>
          </p:cNvSpPr>
          <p:nvPr/>
        </p:nvSpPr>
        <p:spPr bwMode="auto">
          <a:xfrm>
            <a:off x="4191000" y="38862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" name="Rectangle 63"/>
          <p:cNvSpPr>
            <a:spLocks noChangeArrowheads="1"/>
          </p:cNvSpPr>
          <p:nvPr/>
        </p:nvSpPr>
        <p:spPr bwMode="auto">
          <a:xfrm>
            <a:off x="3749675" y="38862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cxnSp>
        <p:nvCxnSpPr>
          <p:cNvPr id="105" name="直接箭头连接符 104"/>
          <p:cNvCxnSpPr/>
          <p:nvPr/>
        </p:nvCxnSpPr>
        <p:spPr bwMode="auto">
          <a:xfrm>
            <a:off x="4511675" y="41862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Rectangle 39"/>
          <p:cNvSpPr>
            <a:spLocks noChangeArrowheads="1"/>
          </p:cNvSpPr>
          <p:nvPr/>
        </p:nvSpPr>
        <p:spPr bwMode="auto">
          <a:xfrm>
            <a:off x="3521075" y="4729163"/>
            <a:ext cx="6096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 bwMode="auto">
          <a:xfrm rot="5400000" flipH="1" flipV="1">
            <a:off x="3844925" y="4629150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Rectangle 62"/>
          <p:cNvSpPr>
            <a:spLocks noChangeArrowheads="1"/>
          </p:cNvSpPr>
          <p:nvPr/>
        </p:nvSpPr>
        <p:spPr bwMode="auto">
          <a:xfrm>
            <a:off x="2895600" y="38909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" name="Rectangle 63"/>
          <p:cNvSpPr>
            <a:spLocks noChangeArrowheads="1"/>
          </p:cNvSpPr>
          <p:nvPr/>
        </p:nvSpPr>
        <p:spPr bwMode="auto">
          <a:xfrm>
            <a:off x="2454275" y="38909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cxnSp>
        <p:nvCxnSpPr>
          <p:cNvPr id="123" name="直接箭头连接符 122"/>
          <p:cNvCxnSpPr/>
          <p:nvPr/>
        </p:nvCxnSpPr>
        <p:spPr bwMode="auto">
          <a:xfrm>
            <a:off x="3216275" y="41910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Rectangle 39"/>
          <p:cNvSpPr>
            <a:spLocks noChangeArrowheads="1"/>
          </p:cNvSpPr>
          <p:nvPr/>
        </p:nvSpPr>
        <p:spPr bwMode="auto">
          <a:xfrm>
            <a:off x="2225675" y="4729163"/>
            <a:ext cx="609600" cy="3857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25" name="直接箭头连接符 124"/>
          <p:cNvCxnSpPr/>
          <p:nvPr/>
        </p:nvCxnSpPr>
        <p:spPr bwMode="auto">
          <a:xfrm rot="5400000" flipH="1" flipV="1">
            <a:off x="2549525" y="4633912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6" name="Rectangle 62"/>
          <p:cNvSpPr>
            <a:spLocks noChangeArrowheads="1"/>
          </p:cNvSpPr>
          <p:nvPr/>
        </p:nvSpPr>
        <p:spPr bwMode="auto">
          <a:xfrm>
            <a:off x="1600200" y="38909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7" name="Rectangle 63"/>
          <p:cNvSpPr>
            <a:spLocks noChangeArrowheads="1"/>
          </p:cNvSpPr>
          <p:nvPr/>
        </p:nvSpPr>
        <p:spPr bwMode="auto">
          <a:xfrm>
            <a:off x="1158875" y="38909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cxnSp>
        <p:nvCxnSpPr>
          <p:cNvPr id="128" name="直接箭头连接符 127"/>
          <p:cNvCxnSpPr/>
          <p:nvPr/>
        </p:nvCxnSpPr>
        <p:spPr bwMode="auto">
          <a:xfrm>
            <a:off x="1920875" y="41910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9" name="Rectangle 39"/>
          <p:cNvSpPr>
            <a:spLocks noChangeArrowheads="1"/>
          </p:cNvSpPr>
          <p:nvPr/>
        </p:nvSpPr>
        <p:spPr bwMode="auto">
          <a:xfrm>
            <a:off x="930275" y="4729163"/>
            <a:ext cx="609600" cy="3857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 bwMode="auto">
          <a:xfrm rot="5400000" flipH="1" flipV="1">
            <a:off x="1254125" y="4633912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4740275" y="4729163"/>
            <a:ext cx="549275" cy="3857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5400000" flipH="1" flipV="1">
            <a:off x="5018087" y="4603751"/>
            <a:ext cx="381000" cy="1746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矩形 61"/>
          <p:cNvSpPr/>
          <p:nvPr/>
        </p:nvSpPr>
        <p:spPr>
          <a:xfrm>
            <a:off x="6248400" y="2193191"/>
            <a:ext cx="2895600" cy="32932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或，全部结点：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/>
              <a:t>p=null;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/>
              <a:t>while(q!=null)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/>
              <a:t>{r=q;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/>
              <a:t> q=q-&gt;link;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/>
              <a:t> r-&gt;link=p;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/>
              <a:t> p=r;}</a:t>
            </a:r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838200" y="5262563"/>
            <a:ext cx="5105400" cy="1138238"/>
          </a:xfrm>
          <a:prstGeom prst="rect">
            <a:avLst/>
          </a:prstGeom>
          <a:solidFill>
            <a:srgbClr val="05793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1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</a:rPr>
              <a:t>q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指向原链表的头，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  <a:p>
            <a:pPr marL="108000">
              <a:lnSpc>
                <a:spcPct val="11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</a:rPr>
              <a:t>P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指向逆置后链表的头。</a:t>
            </a:r>
          </a:p>
        </p:txBody>
      </p:sp>
      <p:sp>
        <p:nvSpPr>
          <p:cNvPr id="79" name="Text Box 14"/>
          <p:cNvSpPr txBox="1">
            <a:spLocks noChangeArrowheads="1"/>
          </p:cNvSpPr>
          <p:nvPr/>
        </p:nvSpPr>
        <p:spPr bwMode="auto">
          <a:xfrm>
            <a:off x="228600" y="975605"/>
            <a:ext cx="8839200" cy="11757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/>
              <a:t>-- </a:t>
            </a:r>
            <a:r>
              <a:rPr lang="zh-CN" altLang="en-US" sz="3200" dirty="0"/>
              <a:t>顺着原链表，依次取出每个结点，</a:t>
            </a:r>
            <a:endParaRPr lang="en-US" altLang="zh-CN" sz="3200" dirty="0"/>
          </a:p>
          <a:p>
            <a:pPr marL="7200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/>
              <a:t>   </a:t>
            </a:r>
            <a:r>
              <a:rPr lang="zh-CN" altLang="en-US" sz="3200" dirty="0"/>
              <a:t>按照头插法，插入到新链表中</a:t>
            </a:r>
            <a:endParaRPr lang="zh-CN" altLang="en-GB" sz="3200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就地逆置单链表</a:t>
            </a: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066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Ø"/>
            </a:pPr>
            <a:r>
              <a:rPr lang="en-GB" altLang="zh-CN" sz="3200" dirty="0"/>
              <a:t>q</a:t>
            </a:r>
            <a:r>
              <a:rPr lang="zh-CN" altLang="en-GB" sz="3200" dirty="0"/>
              <a:t>指向原链</a:t>
            </a:r>
            <a:r>
              <a:rPr lang="zh-CN" altLang="en-US" sz="3200" dirty="0"/>
              <a:t>，</a:t>
            </a:r>
            <a:r>
              <a:rPr lang="en-GB" altLang="zh-CN" sz="3200" dirty="0"/>
              <a:t> p</a:t>
            </a:r>
            <a:r>
              <a:rPr lang="zh-CN" altLang="en-GB" sz="3200" dirty="0"/>
              <a:t>指向逆置链</a:t>
            </a:r>
            <a:r>
              <a:rPr lang="zh-CN" altLang="en-US" sz="3200" dirty="0"/>
              <a:t>：</a:t>
            </a:r>
            <a:endParaRPr lang="zh-CN" altLang="en-GB" sz="32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828800"/>
            <a:ext cx="7924800" cy="137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/>
              <a:t>1) </a:t>
            </a:r>
            <a:r>
              <a:rPr lang="zh-CN" altLang="en-US" sz="3200" dirty="0"/>
              <a:t>选取</a:t>
            </a:r>
            <a:r>
              <a:rPr lang="en-GB" altLang="zh-CN" sz="3200" dirty="0"/>
              <a:t>q</a:t>
            </a:r>
            <a:r>
              <a:rPr lang="zh-CN" altLang="en-GB" sz="3200" dirty="0"/>
              <a:t>链的第</a:t>
            </a:r>
            <a:r>
              <a:rPr lang="en-GB" altLang="zh-CN" sz="3200" dirty="0"/>
              <a:t>1</a:t>
            </a:r>
            <a:r>
              <a:rPr lang="zh-CN" altLang="en-GB" sz="3200" dirty="0"/>
              <a:t>个结点，插入</a:t>
            </a:r>
            <a:r>
              <a:rPr lang="en-GB" altLang="zh-CN" sz="3200" dirty="0"/>
              <a:t>p</a:t>
            </a:r>
            <a:r>
              <a:rPr lang="zh-CN" altLang="en-US" sz="3200" dirty="0"/>
              <a:t>链</a:t>
            </a:r>
            <a:r>
              <a:rPr lang="zh-CN" altLang="en-GB" sz="3200" dirty="0"/>
              <a:t>的头部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zh-CN" altLang="en-GB" sz="3200" dirty="0"/>
              <a:t>     </a:t>
            </a:r>
            <a:r>
              <a:rPr lang="zh-CN" altLang="en-US" sz="3200" dirty="0"/>
              <a:t>即，该结点脱离</a:t>
            </a:r>
            <a:r>
              <a:rPr lang="en-US" altLang="zh-CN" sz="3200" dirty="0"/>
              <a:t>q</a:t>
            </a:r>
            <a:r>
              <a:rPr lang="zh-CN" altLang="en-US" sz="3200" dirty="0"/>
              <a:t>链；</a:t>
            </a:r>
            <a:endParaRPr lang="zh-CN" altLang="en-GB" sz="3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200400"/>
            <a:ext cx="7924800" cy="83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/>
              <a:t>2) </a:t>
            </a:r>
            <a:r>
              <a:rPr lang="zh-CN" altLang="en-US" sz="3200" dirty="0"/>
              <a:t>重复</a:t>
            </a:r>
            <a:r>
              <a:rPr lang="zh-CN" altLang="en-GB" sz="3200" dirty="0"/>
              <a:t>执行</a:t>
            </a:r>
            <a:r>
              <a:rPr lang="en-GB" altLang="zh-CN" sz="3200" dirty="0"/>
              <a:t>1)</a:t>
            </a:r>
            <a:r>
              <a:rPr lang="zh-CN" altLang="en-GB" sz="3200" dirty="0"/>
              <a:t>，直到</a:t>
            </a:r>
            <a:r>
              <a:rPr lang="en-GB" altLang="zh-CN" sz="3200" dirty="0"/>
              <a:t>q</a:t>
            </a:r>
            <a:r>
              <a:rPr lang="zh-CN" altLang="en-GB" sz="3200" dirty="0"/>
              <a:t>为空；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4038600"/>
            <a:ext cx="79248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/>
              <a:t>3) </a:t>
            </a:r>
            <a:r>
              <a:rPr lang="zh-CN" altLang="en-GB" sz="3200" dirty="0"/>
              <a:t>设置</a:t>
            </a:r>
            <a:r>
              <a:rPr lang="zh-CN" altLang="en-US" sz="3200" dirty="0"/>
              <a:t>所得</a:t>
            </a:r>
            <a:r>
              <a:rPr lang="zh-CN" altLang="en-GB" sz="3200" dirty="0"/>
              <a:t>链表</a:t>
            </a:r>
            <a:r>
              <a:rPr lang="zh-CN" altLang="en-US" sz="3200" dirty="0"/>
              <a:t>的</a:t>
            </a:r>
            <a:r>
              <a:rPr lang="zh-CN" altLang="en-GB" sz="3200" dirty="0"/>
              <a:t>头指针</a:t>
            </a:r>
            <a:r>
              <a:rPr lang="en-GB" altLang="zh-CN" sz="3200" dirty="0"/>
              <a:t>list</a:t>
            </a:r>
            <a:r>
              <a:rPr lang="zh-CN" altLang="en-GB" sz="3200" dirty="0"/>
              <a:t>，</a:t>
            </a:r>
            <a:r>
              <a:rPr lang="zh-CN" altLang="en-US" sz="3200" dirty="0"/>
              <a:t>结束。</a:t>
            </a:r>
            <a:endParaRPr lang="zh-CN" alt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09600" y="609600"/>
            <a:ext cx="8534400" cy="5638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>
                <a:ea typeface="宋体" pitchFamily="2" charset="-122"/>
              </a:rPr>
              <a:t>LinkList</a:t>
            </a:r>
            <a:r>
              <a:rPr lang="en-US" altLang="zh-CN" sz="3000" dirty="0">
                <a:ea typeface="宋体" pitchFamily="2" charset="-122"/>
              </a:rPr>
              <a:t> reverse(</a:t>
            </a:r>
            <a:r>
              <a:rPr lang="en-US" altLang="zh-CN" sz="3000" dirty="0" err="1">
                <a:ea typeface="宋体" pitchFamily="2" charset="-122"/>
              </a:rPr>
              <a:t>LinkList</a:t>
            </a:r>
            <a:r>
              <a:rPr lang="en-US" altLang="zh-CN" sz="3000" dirty="0">
                <a:ea typeface="宋体" pitchFamily="2" charset="-122"/>
              </a:rPr>
              <a:t> list)</a:t>
            </a:r>
          </a:p>
          <a:p>
            <a:pPr marL="342900" indent="-3429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ea typeface="宋体" pitchFamily="2" charset="-122"/>
              </a:rPr>
              <a:t>{ </a:t>
            </a:r>
            <a:r>
              <a:rPr lang="en-US" altLang="zh-CN" sz="3000" dirty="0" err="1">
                <a:ea typeface="宋体" pitchFamily="2" charset="-122"/>
              </a:rPr>
              <a:t>PNode</a:t>
            </a:r>
            <a:r>
              <a:rPr lang="en-US" altLang="zh-CN" sz="3000" dirty="0">
                <a:ea typeface="宋体" pitchFamily="2" charset="-122"/>
              </a:rPr>
              <a:t> p, q=list, r;   </a:t>
            </a:r>
          </a:p>
          <a:p>
            <a:pPr marL="342900" indent="-3429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ea typeface="宋体" pitchFamily="2" charset="-122"/>
              </a:rPr>
              <a:t>  if (q==NULL || q-&gt;link==NULL)  return list;</a:t>
            </a:r>
          </a:p>
          <a:p>
            <a:pPr marL="342900" indent="-342900">
              <a:lnSpc>
                <a:spcPct val="113000"/>
              </a:lnSpc>
              <a:spcBef>
                <a:spcPts val="0"/>
              </a:spcBef>
              <a:buNone/>
            </a:pPr>
            <a:r>
              <a:rPr lang="en-US" altLang="zh-CN" sz="3000" dirty="0">
                <a:ea typeface="宋体" pitchFamily="2" charset="-122"/>
              </a:rPr>
              <a:t>  p=q;  </a:t>
            </a:r>
          </a:p>
          <a:p>
            <a:pPr marL="342900" indent="-342900">
              <a:lnSpc>
                <a:spcPct val="113000"/>
              </a:lnSpc>
              <a:spcBef>
                <a:spcPts val="0"/>
              </a:spcBef>
              <a:buNone/>
            </a:pPr>
            <a:r>
              <a:rPr lang="en-US" altLang="zh-CN" sz="3000" dirty="0">
                <a:ea typeface="宋体" pitchFamily="2" charset="-122"/>
              </a:rPr>
              <a:t>  q=q-&gt;link;</a:t>
            </a:r>
          </a:p>
          <a:p>
            <a:pPr marL="342900" indent="-342900">
              <a:lnSpc>
                <a:spcPct val="113000"/>
              </a:lnSpc>
              <a:spcBef>
                <a:spcPts val="0"/>
              </a:spcBef>
              <a:buNone/>
            </a:pPr>
            <a:r>
              <a:rPr lang="en-US" altLang="zh-CN" sz="3000" dirty="0">
                <a:ea typeface="宋体" pitchFamily="2" charset="-122"/>
              </a:rPr>
              <a:t>  p-&gt;link=NULL;</a:t>
            </a:r>
          </a:p>
          <a:p>
            <a:pPr marL="342900" indent="-3429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ea typeface="宋体" pitchFamily="2" charset="-122"/>
              </a:rPr>
              <a:t>  while(q!=NULL)</a:t>
            </a:r>
          </a:p>
          <a:p>
            <a:pPr marL="342900" indent="-3429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ea typeface="宋体" pitchFamily="2" charset="-122"/>
              </a:rPr>
              <a:t>            { r=q-&gt;link;  q-&gt;link=p;  p=q;  q=r; }</a:t>
            </a:r>
          </a:p>
          <a:p>
            <a:pPr marL="342900" indent="-3429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ea typeface="宋体" pitchFamily="2" charset="-122"/>
              </a:rPr>
              <a:t>  list=p;   </a:t>
            </a:r>
          </a:p>
          <a:p>
            <a:pPr marL="342900" indent="-3429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ea typeface="宋体" pitchFamily="2" charset="-122"/>
              </a:rPr>
              <a:t>  </a:t>
            </a:r>
            <a:r>
              <a:rPr lang="en-US" altLang="zh-CN" sz="3000" dirty="0">
                <a:solidFill>
                  <a:srgbClr val="C00000"/>
                </a:solidFill>
                <a:ea typeface="宋体" pitchFamily="2" charset="-122"/>
              </a:rPr>
              <a:t>return list;</a:t>
            </a:r>
          </a:p>
          <a:p>
            <a:pPr marL="342900" indent="-34290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ea typeface="宋体" pitchFamily="2" charset="-122"/>
              </a:rPr>
              <a:t>};  </a:t>
            </a: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981200" y="2209800"/>
            <a:ext cx="632897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第</a:t>
            </a:r>
            <a:r>
              <a:rPr lang="en-US" altLang="zh-CN" dirty="0">
                <a:solidFill>
                  <a:srgbClr val="038325"/>
                </a:solidFill>
              </a:rPr>
              <a:t>1</a:t>
            </a:r>
            <a:r>
              <a:rPr lang="zh-CN" altLang="en-US" dirty="0">
                <a:solidFill>
                  <a:srgbClr val="038325"/>
                </a:solidFill>
              </a:rPr>
              <a:t>个结点脱离原链表，进入逆置链表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657600" y="3667780"/>
            <a:ext cx="57912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头插法，将剩余结点插入逆置链</a:t>
            </a:r>
          </a:p>
        </p:txBody>
      </p:sp>
      <p:sp>
        <p:nvSpPr>
          <p:cNvPr id="14" name="矩形 13"/>
          <p:cNvSpPr/>
          <p:nvPr/>
        </p:nvSpPr>
        <p:spPr>
          <a:xfrm>
            <a:off x="5638800" y="685800"/>
            <a:ext cx="333617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无头结点单链表</a:t>
            </a:r>
            <a:r>
              <a:rPr lang="en-US" altLang="zh-CN" dirty="0">
                <a:solidFill>
                  <a:srgbClr val="038325"/>
                </a:solidFill>
              </a:rPr>
              <a:t>list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3962400" y="1219200"/>
            <a:ext cx="489268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若只有</a:t>
            </a:r>
            <a:r>
              <a:rPr lang="en-US" altLang="zh-CN" dirty="0">
                <a:solidFill>
                  <a:srgbClr val="038325"/>
                </a:solidFill>
              </a:rPr>
              <a:t>1</a:t>
            </a:r>
            <a:r>
              <a:rPr lang="zh-CN" altLang="en-US" dirty="0">
                <a:solidFill>
                  <a:srgbClr val="038325"/>
                </a:solidFill>
              </a:rPr>
              <a:t>个结点，则不用逆置</a:t>
            </a: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981200" y="4800600"/>
            <a:ext cx="6248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设置链表头指针</a:t>
            </a:r>
            <a:r>
              <a:rPr lang="en-US" altLang="zh-CN" dirty="0">
                <a:solidFill>
                  <a:srgbClr val="038325"/>
                </a:solidFill>
              </a:rPr>
              <a:t>list</a:t>
            </a:r>
            <a:endParaRPr lang="zh-CN" altLang="en-US" dirty="0">
              <a:solidFill>
                <a:srgbClr val="03832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609600" y="609600"/>
            <a:ext cx="8534400" cy="571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8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>
                <a:ea typeface="宋体" pitchFamily="2" charset="-122"/>
              </a:rPr>
              <a:t>LinkList</a:t>
            </a:r>
            <a:r>
              <a:rPr lang="en-US" altLang="zh-CN" sz="3200" dirty="0">
                <a:ea typeface="宋体" pitchFamily="2" charset="-122"/>
              </a:rPr>
              <a:t> reverse(</a:t>
            </a:r>
            <a:r>
              <a:rPr lang="en-US" altLang="zh-CN" sz="3200" dirty="0" err="1">
                <a:ea typeface="宋体" pitchFamily="2" charset="-122"/>
              </a:rPr>
              <a:t>LinkList</a:t>
            </a:r>
            <a:r>
              <a:rPr lang="en-US" altLang="zh-CN" sz="3200" dirty="0">
                <a:ea typeface="宋体" pitchFamily="2" charset="-122"/>
              </a:rPr>
              <a:t> list)</a:t>
            </a:r>
            <a:endParaRPr lang="zh-CN" altLang="en-US" sz="3200" dirty="0">
              <a:solidFill>
                <a:srgbClr val="006600"/>
              </a:solidFill>
              <a:latin typeface="黑体" pitchFamily="2" charset="-122"/>
            </a:endParaRPr>
          </a:p>
          <a:p>
            <a:pPr marL="342900" indent="-342900">
              <a:lnSpc>
                <a:spcPct val="118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{ </a:t>
            </a:r>
            <a:r>
              <a:rPr lang="en-US" altLang="zh-CN" sz="3200" dirty="0" err="1">
                <a:ea typeface="宋体" pitchFamily="2" charset="-122"/>
              </a:rPr>
              <a:t>PNode</a:t>
            </a:r>
            <a:r>
              <a:rPr lang="en-US" altLang="zh-CN" sz="3200" dirty="0">
                <a:ea typeface="宋体" pitchFamily="2" charset="-122"/>
              </a:rPr>
              <a:t> p, r, q=list;</a:t>
            </a:r>
          </a:p>
          <a:p>
            <a:pPr marL="342900" indent="-342900">
              <a:lnSpc>
                <a:spcPct val="118000"/>
              </a:lnSpc>
              <a:spcBef>
                <a:spcPts val="0"/>
              </a:spcBef>
              <a:buNone/>
            </a:pPr>
            <a:r>
              <a:rPr lang="en-US" altLang="zh-CN" sz="3200" dirty="0">
                <a:ea typeface="宋体" pitchFamily="2" charset="-122"/>
              </a:rPr>
              <a:t>  if (q==NULL || q-&gt;link==NULL)  return list;</a:t>
            </a:r>
          </a:p>
          <a:p>
            <a:pPr marL="342900" indent="-342900">
              <a:lnSpc>
                <a:spcPct val="118000"/>
              </a:lnSpc>
              <a:spcBef>
                <a:spcPts val="0"/>
              </a:spcBef>
              <a:buNone/>
            </a:pPr>
            <a:r>
              <a:rPr lang="en-US" altLang="zh-CN" sz="3200" dirty="0">
                <a:ea typeface="宋体" pitchFamily="2" charset="-122"/>
              </a:rPr>
              <a:t>  p=NULL;</a:t>
            </a:r>
          </a:p>
          <a:p>
            <a:pPr marL="342900" indent="-342900">
              <a:lnSpc>
                <a:spcPct val="118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  while(q!=NULL)</a:t>
            </a:r>
          </a:p>
          <a:p>
            <a:pPr marL="342900" indent="-342900">
              <a:lnSpc>
                <a:spcPct val="118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       { r=q;  q=q-&gt;link;</a:t>
            </a:r>
          </a:p>
          <a:p>
            <a:pPr marL="342900" indent="-342900">
              <a:lnSpc>
                <a:spcPct val="118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         r-&gt;link = p;  p=r; }</a:t>
            </a:r>
          </a:p>
          <a:p>
            <a:pPr marL="342900" indent="-342900">
              <a:lnSpc>
                <a:spcPct val="118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  list =p;  </a:t>
            </a:r>
          </a:p>
          <a:p>
            <a:pPr marL="342900" indent="-342900">
              <a:lnSpc>
                <a:spcPct val="118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  </a:t>
            </a:r>
            <a:r>
              <a:rPr lang="en-US" altLang="zh-CN" sz="3200" dirty="0">
                <a:solidFill>
                  <a:srgbClr val="C00000"/>
                </a:solidFill>
                <a:ea typeface="宋体" pitchFamily="2" charset="-122"/>
              </a:rPr>
              <a:t>return list;</a:t>
            </a:r>
          </a:p>
          <a:p>
            <a:pPr marL="342900" indent="-342900">
              <a:lnSpc>
                <a:spcPct val="6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}</a:t>
            </a:r>
          </a:p>
          <a:p>
            <a:pPr marL="342900" indent="-342900">
              <a:lnSpc>
                <a:spcPct val="114000"/>
              </a:lnSpc>
              <a:spcBef>
                <a:spcPts val="0"/>
              </a:spcBef>
              <a:buFontTx/>
              <a:buNone/>
            </a:pP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667000" y="2438400"/>
            <a:ext cx="5791200" cy="566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头插法：统一处理所有结点</a:t>
            </a:r>
          </a:p>
        </p:txBody>
      </p:sp>
      <p:sp>
        <p:nvSpPr>
          <p:cNvPr id="16" name="矩形 15"/>
          <p:cNvSpPr/>
          <p:nvPr/>
        </p:nvSpPr>
        <p:spPr>
          <a:xfrm>
            <a:off x="5731630" y="762000"/>
            <a:ext cx="333617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无头结点单链表</a:t>
            </a:r>
            <a:r>
              <a:rPr lang="en-US" altLang="zh-CN" dirty="0">
                <a:solidFill>
                  <a:srgbClr val="038325"/>
                </a:solidFill>
              </a:rPr>
              <a:t>list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120841" y="1305580"/>
            <a:ext cx="489268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若只有</a:t>
            </a:r>
            <a:r>
              <a:rPr lang="en-US" altLang="zh-CN" dirty="0">
                <a:solidFill>
                  <a:srgbClr val="038325"/>
                </a:solidFill>
              </a:rPr>
              <a:t>1</a:t>
            </a:r>
            <a:r>
              <a:rPr lang="zh-CN" altLang="en-US" dirty="0">
                <a:solidFill>
                  <a:srgbClr val="038325"/>
                </a:solidFill>
              </a:rPr>
              <a:t>个结点，则不用逆置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133600" y="4724400"/>
            <a:ext cx="6248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设置链表头指针</a:t>
            </a:r>
            <a:r>
              <a:rPr lang="en-US" altLang="zh-CN" dirty="0">
                <a:solidFill>
                  <a:srgbClr val="038325"/>
                </a:solidFill>
              </a:rPr>
              <a:t>list</a:t>
            </a:r>
            <a:endParaRPr lang="zh-CN" altLang="en-US" dirty="0">
              <a:solidFill>
                <a:srgbClr val="03832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2574925" y="239871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2133600" y="2398713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3794125" y="239871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3352800" y="2398713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78186" name="Rectangle 10"/>
          <p:cNvSpPr>
            <a:spLocks noChangeArrowheads="1"/>
          </p:cNvSpPr>
          <p:nvPr/>
        </p:nvSpPr>
        <p:spPr bwMode="auto">
          <a:xfrm>
            <a:off x="5013325" y="240347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87" name="Rectangle 11"/>
          <p:cNvSpPr>
            <a:spLocks noChangeArrowheads="1"/>
          </p:cNvSpPr>
          <p:nvPr/>
        </p:nvSpPr>
        <p:spPr bwMode="auto">
          <a:xfrm>
            <a:off x="4572000" y="2403476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78189" name="Rectangle 13"/>
          <p:cNvSpPr>
            <a:spLocks noChangeArrowheads="1"/>
          </p:cNvSpPr>
          <p:nvPr/>
        </p:nvSpPr>
        <p:spPr bwMode="auto">
          <a:xfrm>
            <a:off x="6232525" y="240347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90" name="Rectangle 14"/>
          <p:cNvSpPr>
            <a:spLocks noChangeArrowheads="1"/>
          </p:cNvSpPr>
          <p:nvPr/>
        </p:nvSpPr>
        <p:spPr bwMode="auto">
          <a:xfrm>
            <a:off x="5791200" y="2403476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178192" name="Rectangle 16"/>
          <p:cNvSpPr>
            <a:spLocks noChangeArrowheads="1"/>
          </p:cNvSpPr>
          <p:nvPr/>
        </p:nvSpPr>
        <p:spPr bwMode="auto">
          <a:xfrm>
            <a:off x="7451725" y="240347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178193" name="Rectangle 17"/>
          <p:cNvSpPr>
            <a:spLocks noChangeArrowheads="1"/>
          </p:cNvSpPr>
          <p:nvPr/>
        </p:nvSpPr>
        <p:spPr bwMode="auto">
          <a:xfrm>
            <a:off x="7010400" y="2403476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178195" name="Text Box 19"/>
          <p:cNvSpPr txBox="1">
            <a:spLocks noChangeArrowheads="1"/>
          </p:cNvSpPr>
          <p:nvPr/>
        </p:nvSpPr>
        <p:spPr bwMode="auto">
          <a:xfrm>
            <a:off x="1066800" y="2294217"/>
            <a:ext cx="685800" cy="6474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/>
              <a:t>list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9906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GB" sz="3200" dirty="0"/>
              <a:t>有序单链表</a:t>
            </a:r>
            <a:r>
              <a:rPr lang="en-GB" altLang="zh-CN" sz="3200" dirty="0"/>
              <a:t>list: </a:t>
            </a:r>
            <a:r>
              <a:rPr lang="en-GB" altLang="zh-CN" sz="3200" dirty="0" err="1"/>
              <a:t>k</a:t>
            </a:r>
            <a:r>
              <a:rPr lang="en-GB" altLang="zh-CN" sz="3200" baseline="-25000" dirty="0" err="1"/>
              <a:t>i</a:t>
            </a:r>
            <a:r>
              <a:rPr lang="en-GB" altLang="zh-CN" sz="3200" dirty="0"/>
              <a:t>&lt;=k</a:t>
            </a:r>
            <a:r>
              <a:rPr lang="en-GB" altLang="zh-CN" sz="3200" baseline="-25000" dirty="0"/>
              <a:t>i+1</a:t>
            </a:r>
            <a:r>
              <a:rPr lang="zh-CN" altLang="en-GB" sz="3200" baseline="-25000" dirty="0"/>
              <a:t>，</a:t>
            </a:r>
            <a:r>
              <a:rPr lang="zh-CN" altLang="en-US" sz="3200" dirty="0"/>
              <a:t>删除值</a:t>
            </a:r>
            <a:r>
              <a:rPr lang="en-US" altLang="zh-CN" sz="3200" dirty="0"/>
              <a:t>&gt;m</a:t>
            </a:r>
            <a:r>
              <a:rPr lang="zh-CN" altLang="en-US" sz="3200" dirty="0"/>
              <a:t>且</a:t>
            </a:r>
            <a:r>
              <a:rPr lang="en-US" altLang="zh-CN" sz="3200" dirty="0"/>
              <a:t>&lt;M</a:t>
            </a:r>
            <a:r>
              <a:rPr lang="zh-CN" altLang="en-US" sz="3200" dirty="0"/>
              <a:t>的结点</a:t>
            </a:r>
            <a:endParaRPr lang="zh-CN" altLang="en-GB" sz="3200" dirty="0"/>
          </a:p>
        </p:txBody>
      </p:sp>
      <p:sp>
        <p:nvSpPr>
          <p:cNvPr id="178197" name="Text Box 21"/>
          <p:cNvSpPr txBox="1">
            <a:spLocks noChangeArrowheads="1"/>
          </p:cNvSpPr>
          <p:nvPr/>
        </p:nvSpPr>
        <p:spPr bwMode="auto">
          <a:xfrm>
            <a:off x="2003380" y="3060701"/>
            <a:ext cx="11208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>
                <a:solidFill>
                  <a:srgbClr val="006600"/>
                </a:solidFill>
                <a:ea typeface="宋体" pitchFamily="2" charset="-122"/>
              </a:rPr>
              <a:t> &lt;=m</a:t>
            </a:r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5791200" y="3063876"/>
            <a:ext cx="9985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>
                <a:solidFill>
                  <a:srgbClr val="006600"/>
                </a:solidFill>
                <a:ea typeface="宋体" pitchFamily="2" charset="-122"/>
              </a:rPr>
              <a:t>&gt;=M</a:t>
            </a:r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1897062" y="1524000"/>
            <a:ext cx="769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>
                <a:solidFill>
                  <a:srgbClr val="003399"/>
                </a:solidFill>
                <a:ea typeface="宋体" pitchFamily="2" charset="-122"/>
              </a:rPr>
              <a:t>pre</a:t>
            </a:r>
            <a:endParaRPr kumimoji="1" lang="en-US" altLang="zh-CN" sz="2400" dirty="0">
              <a:solidFill>
                <a:srgbClr val="003399"/>
              </a:solidFill>
              <a:ea typeface="宋体" pitchFamily="2" charset="-122"/>
            </a:endParaRPr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3400425" y="15240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>
                <a:solidFill>
                  <a:srgbClr val="003399"/>
                </a:solidFill>
                <a:ea typeface="宋体" pitchFamily="2" charset="-122"/>
              </a:rPr>
              <a:t>q</a:t>
            </a:r>
            <a:endParaRPr kumimoji="1" lang="en-US" altLang="zh-CN" sz="2400" dirty="0">
              <a:solidFill>
                <a:srgbClr val="003399"/>
              </a:solidFill>
              <a:ea typeface="宋体" pitchFamily="2" charset="-122"/>
            </a:endParaRP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3352800" y="3060701"/>
            <a:ext cx="8803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>
                <a:ea typeface="宋体" pitchFamily="2" charset="-122"/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  <a:ea typeface="宋体" pitchFamily="2" charset="-122"/>
              </a:rPr>
              <a:t>&gt;m</a:t>
            </a:r>
            <a:endParaRPr kumimoji="1" lang="en-US" altLang="zh-CN" sz="3200" dirty="0">
              <a:ea typeface="宋体" pitchFamily="2" charset="-122"/>
            </a:endParaRPr>
          </a:p>
        </p:txBody>
      </p:sp>
      <p:sp>
        <p:nvSpPr>
          <p:cNvPr id="178206" name="Text Box 30"/>
          <p:cNvSpPr txBox="1">
            <a:spLocks noChangeArrowheads="1"/>
          </p:cNvSpPr>
          <p:nvPr/>
        </p:nvSpPr>
        <p:spPr bwMode="auto">
          <a:xfrm>
            <a:off x="4648200" y="3063876"/>
            <a:ext cx="7604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>
                <a:solidFill>
                  <a:srgbClr val="FF0000"/>
                </a:solidFill>
                <a:ea typeface="宋体" pitchFamily="2" charset="-122"/>
              </a:rPr>
              <a:t>&lt;M</a:t>
            </a:r>
            <a:endParaRPr kumimoji="1" lang="en-US" altLang="zh-CN" sz="3200" dirty="0">
              <a:ea typeface="宋体" pitchFamily="2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81000" y="3733800"/>
            <a:ext cx="838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r>
              <a:rPr lang="en-GB" altLang="zh-CN" sz="3200" dirty="0"/>
              <a:t>1) </a:t>
            </a:r>
            <a:r>
              <a:rPr lang="zh-CN" altLang="en-US" sz="3200" dirty="0"/>
              <a:t>删除从</a:t>
            </a:r>
            <a:r>
              <a:rPr lang="en-US" altLang="zh-CN" sz="3200" dirty="0"/>
              <a:t>q</a:t>
            </a:r>
            <a:r>
              <a:rPr lang="zh-CN" altLang="en-US" sz="3200" dirty="0"/>
              <a:t>到</a:t>
            </a:r>
            <a:r>
              <a:rPr lang="en-US" altLang="zh-CN" sz="3200" dirty="0"/>
              <a:t>r</a:t>
            </a:r>
            <a:r>
              <a:rPr lang="zh-CN" altLang="en-US" sz="3200" dirty="0"/>
              <a:t>之前的结点：</a:t>
            </a:r>
            <a:endParaRPr lang="en-GB" altLang="zh-CN" sz="320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81000" y="4343400"/>
            <a:ext cx="83820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r>
              <a:rPr lang="en-GB" altLang="zh-CN" sz="3200" dirty="0"/>
              <a:t>2) </a:t>
            </a:r>
            <a:r>
              <a:rPr lang="zh-CN" altLang="en-GB" sz="3200" dirty="0"/>
              <a:t>释放</a:t>
            </a:r>
            <a:r>
              <a:rPr lang="zh-CN" altLang="en-US" sz="3200" dirty="0"/>
              <a:t>结点：</a:t>
            </a:r>
            <a:endParaRPr lang="zh-CN" altLang="en-GB" sz="3200" dirty="0"/>
          </a:p>
        </p:txBody>
      </p:sp>
      <p:sp>
        <p:nvSpPr>
          <p:cNvPr id="3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>
                <a:ea typeface="黑体" pitchFamily="2" charset="-122"/>
              </a:rPr>
              <a:t>2. </a:t>
            </a:r>
            <a:r>
              <a:rPr lang="zh-CN" altLang="en-US" dirty="0">
                <a:ea typeface="黑体" pitchFamily="2" charset="-122"/>
              </a:rPr>
              <a:t>选择性删除</a:t>
            </a: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1676400" y="2713038"/>
            <a:ext cx="4572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箭头连接符 40"/>
          <p:cNvCxnSpPr>
            <a:endCxn id="178184" idx="1"/>
          </p:cNvCxnSpPr>
          <p:nvPr/>
        </p:nvCxnSpPr>
        <p:spPr bwMode="auto">
          <a:xfrm flipV="1">
            <a:off x="2819400" y="270589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>
            <a:endCxn id="178187" idx="1"/>
          </p:cNvCxnSpPr>
          <p:nvPr/>
        </p:nvCxnSpPr>
        <p:spPr bwMode="auto">
          <a:xfrm flipV="1">
            <a:off x="4038600" y="2710657"/>
            <a:ext cx="533400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>
            <a:endCxn id="178190" idx="1"/>
          </p:cNvCxnSpPr>
          <p:nvPr/>
        </p:nvCxnSpPr>
        <p:spPr bwMode="auto">
          <a:xfrm flipV="1">
            <a:off x="5257800" y="2710657"/>
            <a:ext cx="533400" cy="476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>
            <a:endCxn id="178193" idx="1"/>
          </p:cNvCxnSpPr>
          <p:nvPr/>
        </p:nvCxnSpPr>
        <p:spPr bwMode="auto">
          <a:xfrm flipV="1">
            <a:off x="6477000" y="2710657"/>
            <a:ext cx="533400" cy="476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形状 50"/>
          <p:cNvCxnSpPr>
            <a:endCxn id="178190" idx="0"/>
          </p:cNvCxnSpPr>
          <p:nvPr/>
        </p:nvCxnSpPr>
        <p:spPr bwMode="auto">
          <a:xfrm flipV="1">
            <a:off x="2819400" y="2403476"/>
            <a:ext cx="3238500" cy="309562"/>
          </a:xfrm>
          <a:prstGeom prst="bentConnector4">
            <a:avLst>
              <a:gd name="adj1" fmla="val 622"/>
              <a:gd name="adj2" fmla="val 173846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endCxn id="178181" idx="0"/>
          </p:cNvCxnSpPr>
          <p:nvPr/>
        </p:nvCxnSpPr>
        <p:spPr bwMode="auto">
          <a:xfrm rot="16200000" flipH="1">
            <a:off x="2195513" y="2193925"/>
            <a:ext cx="371475" cy="38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5988508" y="1533525"/>
            <a:ext cx="3209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>
                <a:solidFill>
                  <a:srgbClr val="003399"/>
                </a:solidFill>
                <a:ea typeface="宋体" pitchFamily="2" charset="-122"/>
              </a:rPr>
              <a:t>r</a:t>
            </a:r>
          </a:p>
        </p:txBody>
      </p:sp>
      <p:cxnSp>
        <p:nvCxnSpPr>
          <p:cNvPr id="61" name="直接箭头连接符 60"/>
          <p:cNvCxnSpPr/>
          <p:nvPr/>
        </p:nvCxnSpPr>
        <p:spPr bwMode="auto">
          <a:xfrm rot="16200000" flipH="1">
            <a:off x="6013451" y="2203450"/>
            <a:ext cx="371475" cy="38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rot="16200000" flipH="1">
            <a:off x="3452812" y="2193926"/>
            <a:ext cx="371475" cy="38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矩形 33"/>
          <p:cNvSpPr/>
          <p:nvPr/>
        </p:nvSpPr>
        <p:spPr>
          <a:xfrm>
            <a:off x="5334000" y="3733800"/>
            <a:ext cx="2691763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r>
              <a:rPr lang="en-GB" altLang="zh-CN" sz="3200" dirty="0"/>
              <a:t>pre-&gt;link = r; </a:t>
            </a:r>
          </a:p>
        </p:txBody>
      </p:sp>
      <p:sp>
        <p:nvSpPr>
          <p:cNvPr id="35" name="矩形 34"/>
          <p:cNvSpPr/>
          <p:nvPr/>
        </p:nvSpPr>
        <p:spPr>
          <a:xfrm>
            <a:off x="2819400" y="4387800"/>
            <a:ext cx="6172200" cy="1133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200" dirty="0"/>
              <a:t>while(q!=r) 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200" dirty="0"/>
              <a:t>        {s=q-&gt;link;  free(q);  q=s; }</a:t>
            </a:r>
            <a:endParaRPr lang="zh-CN" altLang="en-GB" sz="3200" dirty="0"/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381000" y="5638800"/>
            <a:ext cx="8077200" cy="604838"/>
          </a:xfrm>
          <a:prstGeom prst="rect">
            <a:avLst/>
          </a:prstGeom>
          <a:solidFill>
            <a:srgbClr val="05793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1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特殊情况：如果未找到</a:t>
            </a:r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pre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或者</a:t>
            </a:r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r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结点？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3" grpId="0" animBg="1"/>
      <p:bldP spid="178184" grpId="0" animBg="1"/>
      <p:bldP spid="178186" grpId="0" animBg="1"/>
      <p:bldP spid="178187" grpId="0" animBg="1"/>
      <p:bldP spid="178200" grpId="0"/>
      <p:bldP spid="178202" grpId="0"/>
      <p:bldP spid="178202" grpId="1"/>
      <p:bldP spid="2" grpId="0" animBg="1"/>
      <p:bldP spid="3" grpId="0" animBg="1"/>
      <p:bldP spid="60" grpId="0"/>
      <p:bldP spid="34" grpId="0"/>
      <p:bldP spid="35" grpId="0"/>
      <p:bldP spid="36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2217222"/>
            <a:ext cx="8915400" cy="2895600"/>
          </a:xfrm>
          <a:prstGeom prst="rect">
            <a:avLst/>
          </a:prstGeom>
          <a:solidFill>
            <a:srgbClr val="FFFFB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1200"/>
              </a:spcBef>
              <a:buSzPct val="70000"/>
              <a:buNone/>
            </a:pPr>
            <a:r>
              <a:rPr lang="en-US" altLang="zh-CN" dirty="0">
                <a:solidFill>
                  <a:srgbClr val="C00000"/>
                </a:solidFill>
              </a:rPr>
              <a:t>1. (2,4)</a:t>
            </a:r>
            <a:r>
              <a:rPr lang="zh-CN" altLang="en-US" dirty="0"/>
              <a:t>对应：</a:t>
            </a:r>
            <a:endParaRPr lang="en-US" altLang="zh-CN" dirty="0"/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SzPct val="70000"/>
              <a:buNone/>
            </a:pPr>
            <a:r>
              <a:rPr lang="en-US" altLang="zh-CN" dirty="0">
                <a:solidFill>
                  <a:srgbClr val="C00000"/>
                </a:solidFill>
              </a:rPr>
              <a:t>2. (2,8)</a:t>
            </a:r>
            <a:r>
              <a:rPr lang="zh-CN" altLang="en-US" dirty="0"/>
              <a:t>对应：</a:t>
            </a:r>
            <a:endParaRPr lang="en-US" altLang="zh-CN" dirty="0"/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SzPct val="70000"/>
              <a:buNone/>
            </a:pPr>
            <a:r>
              <a:rPr lang="en-US" altLang="zh-CN" dirty="0"/>
              <a:t>3. (8,13)</a:t>
            </a:r>
            <a:r>
              <a:rPr lang="zh-CN" altLang="en-US" dirty="0"/>
              <a:t>对应：</a:t>
            </a:r>
            <a:endParaRPr lang="en-US" altLang="zh-CN" dirty="0"/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SzPct val="70000"/>
              <a:buNone/>
            </a:pPr>
            <a:r>
              <a:rPr lang="en-US" altLang="zh-CN" dirty="0">
                <a:solidFill>
                  <a:srgbClr val="2850A0"/>
                </a:solidFill>
              </a:rPr>
              <a:t>4. (8,17)</a:t>
            </a:r>
            <a:r>
              <a:rPr lang="zh-CN" altLang="en-US" dirty="0"/>
              <a:t>对应：</a:t>
            </a:r>
            <a:endParaRPr lang="en-US" altLang="zh-CN" dirty="0"/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SzPct val="70000"/>
              <a:buNone/>
            </a:pPr>
            <a:r>
              <a:rPr lang="en-US" altLang="zh-CN" dirty="0">
                <a:solidFill>
                  <a:srgbClr val="2850A0"/>
                </a:solidFill>
              </a:rPr>
              <a:t>5. (17,20)</a:t>
            </a:r>
            <a:r>
              <a:rPr lang="zh-CN" altLang="en-US" dirty="0"/>
              <a:t>对应：</a:t>
            </a: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>
            <a:off x="3505200" y="5562600"/>
            <a:ext cx="5181599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3946525" y="4981296"/>
            <a:ext cx="396875" cy="5381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3565525" y="4981296"/>
            <a:ext cx="447483" cy="5381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5013325" y="4981296"/>
            <a:ext cx="396875" cy="5381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4632325" y="4981296"/>
            <a:ext cx="447483" cy="5381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8186" name="Rectangle 10"/>
          <p:cNvSpPr>
            <a:spLocks noChangeArrowheads="1"/>
          </p:cNvSpPr>
          <p:nvPr/>
        </p:nvSpPr>
        <p:spPr bwMode="auto">
          <a:xfrm>
            <a:off x="6080125" y="4986059"/>
            <a:ext cx="396875" cy="5381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87" name="Rectangle 11"/>
          <p:cNvSpPr>
            <a:spLocks noChangeArrowheads="1"/>
          </p:cNvSpPr>
          <p:nvPr/>
        </p:nvSpPr>
        <p:spPr bwMode="auto">
          <a:xfrm>
            <a:off x="5699125" y="4986059"/>
            <a:ext cx="447483" cy="5381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8189" name="Rectangle 13"/>
          <p:cNvSpPr>
            <a:spLocks noChangeArrowheads="1"/>
          </p:cNvSpPr>
          <p:nvPr/>
        </p:nvSpPr>
        <p:spPr bwMode="auto">
          <a:xfrm>
            <a:off x="7146925" y="4986059"/>
            <a:ext cx="396875" cy="5381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90" name="Rectangle 14"/>
          <p:cNvSpPr>
            <a:spLocks noChangeArrowheads="1"/>
          </p:cNvSpPr>
          <p:nvPr/>
        </p:nvSpPr>
        <p:spPr bwMode="auto">
          <a:xfrm>
            <a:off x="6765925" y="4986059"/>
            <a:ext cx="447483" cy="5381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12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8192" name="Rectangle 16"/>
          <p:cNvSpPr>
            <a:spLocks noChangeArrowheads="1"/>
          </p:cNvSpPr>
          <p:nvPr/>
        </p:nvSpPr>
        <p:spPr bwMode="auto">
          <a:xfrm>
            <a:off x="8213725" y="4986059"/>
            <a:ext cx="396875" cy="5381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</a:p>
        </p:txBody>
      </p:sp>
      <p:sp>
        <p:nvSpPr>
          <p:cNvPr id="178193" name="Rectangle 17"/>
          <p:cNvSpPr>
            <a:spLocks noChangeArrowheads="1"/>
          </p:cNvSpPr>
          <p:nvPr/>
        </p:nvSpPr>
        <p:spPr bwMode="auto">
          <a:xfrm>
            <a:off x="7832725" y="4986059"/>
            <a:ext cx="447483" cy="5381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14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8195" name="Text Box 19"/>
          <p:cNvSpPr txBox="1">
            <a:spLocks noChangeArrowheads="1"/>
          </p:cNvSpPr>
          <p:nvPr/>
        </p:nvSpPr>
        <p:spPr bwMode="auto">
          <a:xfrm>
            <a:off x="2803525" y="5160258"/>
            <a:ext cx="685800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/>
              <a:t>list</a:t>
            </a:r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3874005" y="5796537"/>
            <a:ext cx="7056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003399"/>
                </a:solidFill>
                <a:ea typeface="宋体" pitchFamily="2" charset="-122"/>
              </a:rPr>
              <a:t>pre</a:t>
            </a:r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5301816" y="5796537"/>
            <a:ext cx="3850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003399"/>
                </a:solidFill>
                <a:ea typeface="宋体" pitchFamily="2" charset="-122"/>
              </a:rPr>
              <a:t>q</a:t>
            </a: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3108325" y="5295621"/>
            <a:ext cx="4572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flipV="1">
            <a:off x="4098925" y="52578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>
            <a:endCxn id="178187" idx="1"/>
          </p:cNvCxnSpPr>
          <p:nvPr/>
        </p:nvCxnSpPr>
        <p:spPr bwMode="auto">
          <a:xfrm flipV="1">
            <a:off x="5165725" y="525514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>
            <a:endCxn id="178190" idx="1"/>
          </p:cNvCxnSpPr>
          <p:nvPr/>
        </p:nvCxnSpPr>
        <p:spPr bwMode="auto">
          <a:xfrm flipV="1">
            <a:off x="6232525" y="525514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>
            <a:endCxn id="178193" idx="1"/>
          </p:cNvCxnSpPr>
          <p:nvPr/>
        </p:nvCxnSpPr>
        <p:spPr bwMode="auto">
          <a:xfrm flipV="1">
            <a:off x="7299325" y="525514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7782385" y="5791200"/>
            <a:ext cx="3048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003399"/>
                </a:solidFill>
                <a:ea typeface="宋体" pitchFamily="2" charset="-122"/>
              </a:rPr>
              <a:t>r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3667585" y="5506959"/>
            <a:ext cx="1003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006600"/>
                </a:solidFill>
                <a:ea typeface="宋体" pitchFamily="2" charset="-122"/>
              </a:rPr>
              <a:t> &lt;=m</a:t>
            </a:r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7477585" y="5510134"/>
            <a:ext cx="9044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006600"/>
                </a:solidFill>
                <a:ea typeface="宋体" pitchFamily="2" charset="-122"/>
              </a:rPr>
              <a:t>&gt;=M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auto">
          <a:xfrm>
            <a:off x="4997016" y="5506959"/>
            <a:ext cx="7938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ea typeface="宋体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a typeface="宋体" pitchFamily="2" charset="-122"/>
              </a:rPr>
              <a:t>&gt;m</a:t>
            </a:r>
            <a:endParaRPr kumimoji="1" lang="en-US" altLang="zh-CN" dirty="0">
              <a:ea typeface="宋体" pitchFamily="2" charset="-122"/>
            </a:endParaRPr>
          </a:p>
        </p:txBody>
      </p:sp>
      <p:sp>
        <p:nvSpPr>
          <p:cNvPr id="53" name="Text Box 30"/>
          <p:cNvSpPr txBox="1">
            <a:spLocks noChangeArrowheads="1"/>
          </p:cNvSpPr>
          <p:nvPr/>
        </p:nvSpPr>
        <p:spPr bwMode="auto">
          <a:xfrm>
            <a:off x="6334585" y="5510134"/>
            <a:ext cx="6944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FF0000"/>
                </a:solidFill>
                <a:ea typeface="宋体" pitchFamily="2" charset="-122"/>
              </a:rPr>
              <a:t>&lt;M</a:t>
            </a:r>
            <a:endParaRPr kumimoji="1" lang="en-US" altLang="zh-CN" dirty="0">
              <a:ea typeface="宋体" pitchFamily="2" charset="-122"/>
            </a:endParaRP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304800" y="693222"/>
            <a:ext cx="8915400" cy="1524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zh-CN" altLang="en-US" dirty="0"/>
              <a:t>例：删除开区间</a:t>
            </a:r>
            <a:r>
              <a:rPr lang="en-US" altLang="zh-CN" dirty="0">
                <a:solidFill>
                  <a:srgbClr val="C00000"/>
                </a:solidFill>
              </a:rPr>
              <a:t>(2,4)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(2,8)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/>
              <a:t>(8,10)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2850A0"/>
                </a:solidFill>
              </a:rPr>
              <a:t>(8,15)</a:t>
            </a:r>
            <a:r>
              <a:rPr lang="zh-CN" altLang="en-US" dirty="0">
                <a:solidFill>
                  <a:srgbClr val="2850A0"/>
                </a:solidFill>
              </a:rPr>
              <a:t>、</a:t>
            </a:r>
            <a:r>
              <a:rPr lang="en-US" altLang="zh-CN" dirty="0">
                <a:solidFill>
                  <a:srgbClr val="2850A0"/>
                </a:solidFill>
              </a:rPr>
              <a:t>(15,20) </a:t>
            </a:r>
            <a:r>
              <a:rPr lang="zh-CN" altLang="en-US" dirty="0"/>
              <a:t>内的结点。指针</a:t>
            </a:r>
            <a:r>
              <a:rPr lang="en-US" altLang="zh-CN" dirty="0"/>
              <a:t>p</a:t>
            </a:r>
            <a:r>
              <a:rPr lang="zh-CN" altLang="en-US" dirty="0"/>
              <a:t>游历，</a:t>
            </a:r>
            <a:r>
              <a:rPr lang="en-US" altLang="zh-CN" dirty="0"/>
              <a:t>pre</a:t>
            </a:r>
            <a:r>
              <a:rPr lang="zh-CN" altLang="en-US" dirty="0"/>
              <a:t>指向</a:t>
            </a:r>
            <a:r>
              <a:rPr lang="en-US" altLang="zh-CN" dirty="0"/>
              <a:t>&lt;=m</a:t>
            </a:r>
            <a:r>
              <a:rPr lang="zh-CN" altLang="en-US" dirty="0"/>
              <a:t>的最后</a:t>
            </a:r>
            <a:r>
              <a:rPr lang="en-US" altLang="zh-CN" dirty="0"/>
              <a:t>1</a:t>
            </a:r>
            <a:r>
              <a:rPr lang="zh-CN" altLang="en-US" dirty="0"/>
              <a:t>个结点；</a:t>
            </a:r>
            <a:endParaRPr lang="en-US" altLang="zh-CN" dirty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/>
              <a:t>   q</a:t>
            </a:r>
            <a:r>
              <a:rPr lang="zh-CN" altLang="en-US" dirty="0"/>
              <a:t>指向</a:t>
            </a:r>
            <a:r>
              <a:rPr lang="en-US" altLang="zh-CN" dirty="0"/>
              <a:t>&gt;m</a:t>
            </a:r>
            <a:r>
              <a:rPr lang="zh-CN" altLang="en-US" dirty="0"/>
              <a:t>的第</a:t>
            </a:r>
            <a:r>
              <a:rPr lang="en-US" altLang="zh-CN" dirty="0"/>
              <a:t>1</a:t>
            </a:r>
            <a:r>
              <a:rPr lang="zh-CN" altLang="en-US" dirty="0"/>
              <a:t>个结点；</a:t>
            </a:r>
            <a:r>
              <a:rPr lang="en-US" altLang="zh-CN" dirty="0"/>
              <a:t>r</a:t>
            </a:r>
            <a:r>
              <a:rPr lang="zh-CN" altLang="en-US" dirty="0"/>
              <a:t>指向</a:t>
            </a:r>
            <a:r>
              <a:rPr lang="en-US" altLang="zh-CN" dirty="0"/>
              <a:t>&gt;=M</a:t>
            </a:r>
            <a:r>
              <a:rPr lang="zh-CN" altLang="en-US" dirty="0"/>
              <a:t>的第</a:t>
            </a:r>
            <a:r>
              <a:rPr lang="en-US" altLang="zh-CN" dirty="0"/>
              <a:t>1</a:t>
            </a:r>
            <a:r>
              <a:rPr lang="zh-CN" altLang="en-US" dirty="0"/>
              <a:t>个结点。</a:t>
            </a:r>
            <a:endParaRPr lang="en-US" altLang="zh-CN" dirty="0"/>
          </a:p>
        </p:txBody>
      </p:sp>
      <p:sp>
        <p:nvSpPr>
          <p:cNvPr id="58" name="矩形 57"/>
          <p:cNvSpPr/>
          <p:nvPr/>
        </p:nvSpPr>
        <p:spPr>
          <a:xfrm>
            <a:off x="2438400" y="2217222"/>
            <a:ext cx="6705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   pre=null</a:t>
            </a:r>
            <a:r>
              <a:rPr lang="zh-CN" altLang="en-US" dirty="0"/>
              <a:t>，      </a:t>
            </a:r>
            <a:r>
              <a:rPr lang="en-US" altLang="zh-CN" dirty="0"/>
              <a:t> q=list</a:t>
            </a:r>
            <a:r>
              <a:rPr lang="zh-CN" altLang="en-US" dirty="0"/>
              <a:t>，        </a:t>
            </a:r>
            <a:r>
              <a:rPr lang="en-US" altLang="zh-CN" dirty="0"/>
              <a:t>r=list</a:t>
            </a:r>
            <a:r>
              <a:rPr lang="zh-CN" altLang="en-US" dirty="0"/>
              <a:t>；</a:t>
            </a:r>
          </a:p>
        </p:txBody>
      </p:sp>
      <p:sp>
        <p:nvSpPr>
          <p:cNvPr id="59" name="矩形 58"/>
          <p:cNvSpPr/>
          <p:nvPr/>
        </p:nvSpPr>
        <p:spPr>
          <a:xfrm>
            <a:off x="2438400" y="2750622"/>
            <a:ext cx="6781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   pre=null</a:t>
            </a:r>
            <a:r>
              <a:rPr lang="zh-CN" altLang="en-US" dirty="0"/>
              <a:t>，</a:t>
            </a:r>
            <a:r>
              <a:rPr lang="en-US" altLang="zh-CN" dirty="0"/>
              <a:t>       q=list</a:t>
            </a:r>
            <a:r>
              <a:rPr lang="zh-CN" altLang="en-US" dirty="0"/>
              <a:t>，</a:t>
            </a:r>
            <a:r>
              <a:rPr lang="en-US" altLang="zh-CN" dirty="0"/>
              <a:t>        r=‘</a:t>
            </a:r>
            <a:r>
              <a:rPr lang="zh-CN" altLang="en-US" dirty="0"/>
              <a:t>结点</a:t>
            </a:r>
            <a:r>
              <a:rPr lang="en-US" altLang="zh-CN" dirty="0"/>
              <a:t>9’</a:t>
            </a:r>
            <a:r>
              <a:rPr lang="zh-CN" altLang="en-US" dirty="0"/>
              <a:t>；</a:t>
            </a:r>
          </a:p>
        </p:txBody>
      </p:sp>
      <p:sp>
        <p:nvSpPr>
          <p:cNvPr id="63" name="矩形 62"/>
          <p:cNvSpPr/>
          <p:nvPr/>
        </p:nvSpPr>
        <p:spPr>
          <a:xfrm>
            <a:off x="2590800" y="3284022"/>
            <a:ext cx="7086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  pre=‘</a:t>
            </a:r>
            <a:r>
              <a:rPr lang="zh-CN" altLang="en-US" dirty="0"/>
              <a:t>结点</a:t>
            </a:r>
            <a:r>
              <a:rPr lang="en-US" altLang="zh-CN" dirty="0"/>
              <a:t>7’</a:t>
            </a:r>
            <a:r>
              <a:rPr lang="zh-CN" altLang="en-US" dirty="0"/>
              <a:t>， </a:t>
            </a:r>
            <a:r>
              <a:rPr lang="en-US" altLang="zh-CN" dirty="0"/>
              <a:t>q=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zh-CN" altLang="en-US" dirty="0"/>
              <a:t>结点</a:t>
            </a:r>
            <a:r>
              <a:rPr lang="en-US" altLang="zh-CN" dirty="0"/>
              <a:t>9’</a:t>
            </a:r>
            <a:r>
              <a:rPr lang="zh-CN" altLang="en-US" dirty="0"/>
              <a:t>， </a:t>
            </a:r>
            <a:r>
              <a:rPr lang="en-US" altLang="zh-CN" dirty="0"/>
              <a:t>r=‘</a:t>
            </a:r>
            <a:r>
              <a:rPr lang="zh-CN" altLang="en-US" dirty="0"/>
              <a:t>结点</a:t>
            </a:r>
            <a:r>
              <a:rPr lang="en-US" altLang="zh-CN" dirty="0"/>
              <a:t>14’</a:t>
            </a:r>
            <a:r>
              <a:rPr lang="zh-CN" altLang="en-US" dirty="0"/>
              <a:t>；</a:t>
            </a:r>
          </a:p>
        </p:txBody>
      </p:sp>
      <p:sp>
        <p:nvSpPr>
          <p:cNvPr id="64" name="矩形 63"/>
          <p:cNvSpPr/>
          <p:nvPr/>
        </p:nvSpPr>
        <p:spPr>
          <a:xfrm>
            <a:off x="2590800" y="3817422"/>
            <a:ext cx="647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  pre=‘</a:t>
            </a:r>
            <a:r>
              <a:rPr lang="zh-CN" altLang="en-US" dirty="0"/>
              <a:t>结点</a:t>
            </a:r>
            <a:r>
              <a:rPr lang="en-US" altLang="zh-CN" dirty="0"/>
              <a:t>7’</a:t>
            </a:r>
            <a:r>
              <a:rPr lang="zh-CN" altLang="en-US" dirty="0"/>
              <a:t>， </a:t>
            </a:r>
            <a:r>
              <a:rPr lang="en-US" altLang="zh-CN" dirty="0"/>
              <a:t>q=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zh-CN" altLang="en-US" dirty="0"/>
              <a:t>结点</a:t>
            </a:r>
            <a:r>
              <a:rPr lang="en-US" altLang="zh-CN" dirty="0"/>
              <a:t>9’</a:t>
            </a:r>
            <a:r>
              <a:rPr lang="zh-CN" altLang="en-US" dirty="0"/>
              <a:t>， </a:t>
            </a:r>
            <a:r>
              <a:rPr lang="en-US" altLang="zh-CN" dirty="0"/>
              <a:t>r=null</a:t>
            </a:r>
            <a:r>
              <a:rPr lang="zh-CN" altLang="en-US" dirty="0"/>
              <a:t>；</a:t>
            </a:r>
          </a:p>
        </p:txBody>
      </p:sp>
      <p:sp>
        <p:nvSpPr>
          <p:cNvPr id="65" name="矩形 64"/>
          <p:cNvSpPr/>
          <p:nvPr/>
        </p:nvSpPr>
        <p:spPr>
          <a:xfrm>
            <a:off x="2743200" y="4394113"/>
            <a:ext cx="6629400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600"/>
              </a:spcBef>
              <a:buSzPct val="70000"/>
              <a:buNone/>
            </a:pPr>
            <a:r>
              <a:rPr lang="en-US" altLang="zh-CN" dirty="0"/>
              <a:t>pre=‘</a:t>
            </a:r>
            <a:r>
              <a:rPr lang="zh-CN" altLang="en-US" dirty="0"/>
              <a:t>结点</a:t>
            </a:r>
            <a:r>
              <a:rPr lang="en-US" altLang="zh-CN" dirty="0"/>
              <a:t>14’</a:t>
            </a:r>
            <a:r>
              <a:rPr lang="zh-CN" altLang="en-US" dirty="0"/>
              <a:t>，</a:t>
            </a:r>
            <a:r>
              <a:rPr lang="en-US" altLang="zh-CN" dirty="0"/>
              <a:t>q=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r>
              <a:rPr lang="zh-CN" altLang="en-US" dirty="0"/>
              <a:t>，      </a:t>
            </a:r>
            <a:r>
              <a:rPr lang="en-US" altLang="zh-CN" dirty="0"/>
              <a:t>r=null</a:t>
            </a:r>
            <a:r>
              <a:rPr lang="zh-CN" altLang="en-US" dirty="0"/>
              <a:t>；</a:t>
            </a:r>
          </a:p>
        </p:txBody>
      </p:sp>
      <p:sp>
        <p:nvSpPr>
          <p:cNvPr id="66" name="Rectangle 4"/>
          <p:cNvSpPr>
            <a:spLocks noChangeArrowheads="1"/>
          </p:cNvSpPr>
          <p:nvPr/>
        </p:nvSpPr>
        <p:spPr bwMode="auto">
          <a:xfrm>
            <a:off x="304800" y="2819400"/>
            <a:ext cx="8839200" cy="1600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3832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7" name="直接箭头连接符 66"/>
          <p:cNvCxnSpPr>
            <a:endCxn id="70" idx="0"/>
          </p:cNvCxnSpPr>
          <p:nvPr/>
        </p:nvCxnSpPr>
        <p:spPr bwMode="auto">
          <a:xfrm rot="5400000">
            <a:off x="1619250" y="4438650"/>
            <a:ext cx="1219200" cy="1181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26A1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矩形 69"/>
          <p:cNvSpPr/>
          <p:nvPr/>
        </p:nvSpPr>
        <p:spPr>
          <a:xfrm>
            <a:off x="304800" y="5638800"/>
            <a:ext cx="2667000" cy="574196"/>
          </a:xfrm>
          <a:prstGeom prst="rect">
            <a:avLst/>
          </a:prstGeom>
          <a:solidFill>
            <a:srgbClr val="026A1D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chemeClr val="bg1"/>
                </a:solidFill>
              </a:rPr>
              <a:t>有待删除结点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3" grpId="0"/>
      <p:bldP spid="64" grpId="0"/>
      <p:bldP spid="65" grpId="0"/>
      <p:bldP spid="66" grpId="0" animBg="1"/>
      <p:bldP spid="70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64" name="Rectangle 16"/>
          <p:cNvSpPr>
            <a:spLocks noChangeArrowheads="1"/>
          </p:cNvSpPr>
          <p:nvPr/>
        </p:nvSpPr>
        <p:spPr bwMode="auto">
          <a:xfrm>
            <a:off x="381000" y="507587"/>
            <a:ext cx="8991600" cy="49321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 err="1"/>
              <a:t>LinkList</a:t>
            </a:r>
            <a:r>
              <a:rPr kumimoji="1" lang="en-US" altLang="zh-CN" sz="3000" dirty="0"/>
              <a:t> delete(</a:t>
            </a:r>
            <a:r>
              <a:rPr kumimoji="1" lang="en-US" altLang="zh-CN" sz="3000" dirty="0" err="1"/>
              <a:t>LinkList</a:t>
            </a:r>
            <a:r>
              <a:rPr kumimoji="1" lang="en-US" altLang="zh-CN" sz="3000" dirty="0"/>
              <a:t> list, </a:t>
            </a:r>
            <a:r>
              <a:rPr kumimoji="1" lang="en-US" altLang="zh-CN" sz="3000" dirty="0" err="1"/>
              <a:t>int</a:t>
            </a:r>
            <a:r>
              <a:rPr kumimoji="1" lang="en-US" altLang="zh-CN" sz="3000" dirty="0"/>
              <a:t> m, </a:t>
            </a:r>
            <a:r>
              <a:rPr kumimoji="1" lang="en-US" altLang="zh-CN" sz="3000" dirty="0" err="1"/>
              <a:t>int</a:t>
            </a:r>
            <a:r>
              <a:rPr kumimoji="1" lang="en-US" altLang="zh-CN" sz="3000" dirty="0"/>
              <a:t> M)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/>
              <a:t>{ </a:t>
            </a:r>
            <a:r>
              <a:rPr kumimoji="1" lang="en-US" altLang="zh-CN" sz="3000" dirty="0" err="1"/>
              <a:t>PNode</a:t>
            </a:r>
            <a:r>
              <a:rPr kumimoji="1" lang="en-US" altLang="zh-CN" sz="3000" dirty="0"/>
              <a:t> pre=null, q=null, r=null, p=list;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/>
              <a:t>  while(p!=null &amp;&amp; p-&gt;data&lt;=m)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/>
              <a:t>          {pre=p;  p=p-&gt;link;} 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/>
              <a:t>  if(p==null)      return list;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/>
              <a:t>  if(pre==null)   q=list;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/>
              <a:t>  else               q=pre-&gt;link; 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/>
              <a:t>  while(p!=null &amp;&amp; p-&gt;data&lt;M) 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/>
              <a:t>           p=p-&gt;link;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/>
              <a:t>  r=p;      </a:t>
            </a:r>
          </a:p>
        </p:txBody>
      </p:sp>
      <p:sp>
        <p:nvSpPr>
          <p:cNvPr id="155666" name="Rectangle 18"/>
          <p:cNvSpPr>
            <a:spLocks noChangeArrowheads="1"/>
          </p:cNvSpPr>
          <p:nvPr/>
        </p:nvSpPr>
        <p:spPr bwMode="auto">
          <a:xfrm>
            <a:off x="5715000" y="1524000"/>
            <a:ext cx="3733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rgbClr val="037120"/>
                </a:solidFill>
              </a:rPr>
              <a:t>//</a:t>
            </a:r>
            <a:r>
              <a:rPr kumimoji="1" lang="zh-CN" altLang="zh-CN" dirty="0">
                <a:solidFill>
                  <a:srgbClr val="037120"/>
                </a:solidFill>
              </a:rPr>
              <a:t>找第</a:t>
            </a:r>
            <a:r>
              <a:rPr kumimoji="1" lang="en-US" altLang="zh-CN" dirty="0">
                <a:solidFill>
                  <a:srgbClr val="037120"/>
                </a:solidFill>
              </a:rPr>
              <a:t>1</a:t>
            </a:r>
            <a:r>
              <a:rPr kumimoji="1" lang="zh-CN" altLang="zh-CN" dirty="0">
                <a:solidFill>
                  <a:srgbClr val="037120"/>
                </a:solidFill>
              </a:rPr>
              <a:t>个&gt;</a:t>
            </a:r>
            <a:r>
              <a:rPr kumimoji="1" lang="en-US" altLang="zh-CN" dirty="0">
                <a:solidFill>
                  <a:srgbClr val="037120"/>
                </a:solidFill>
              </a:rPr>
              <a:t>m</a:t>
            </a:r>
            <a:r>
              <a:rPr kumimoji="1" lang="zh-CN" altLang="zh-CN" dirty="0">
                <a:solidFill>
                  <a:srgbClr val="037120"/>
                </a:solidFill>
              </a:rPr>
              <a:t>的结点</a:t>
            </a:r>
            <a:r>
              <a:rPr kumimoji="1" lang="en-US" altLang="zh-CN" dirty="0">
                <a:solidFill>
                  <a:srgbClr val="037120"/>
                </a:solidFill>
              </a:rPr>
              <a:t>q</a:t>
            </a:r>
            <a:endParaRPr kumimoji="1" lang="zh-CN" altLang="en-US" dirty="0">
              <a:solidFill>
                <a:srgbClr val="037120"/>
              </a:solidFill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7010400" y="593967"/>
            <a:ext cx="181972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dirty="0">
                <a:solidFill>
                  <a:srgbClr val="037120"/>
                </a:solidFill>
              </a:rPr>
              <a:t>//</a:t>
            </a:r>
            <a:r>
              <a:rPr kumimoji="1" lang="zh-CN" altLang="en-US" dirty="0">
                <a:solidFill>
                  <a:srgbClr val="037120"/>
                </a:solidFill>
              </a:rPr>
              <a:t>无头结点</a:t>
            </a:r>
          </a:p>
        </p:txBody>
      </p:sp>
      <p:sp>
        <p:nvSpPr>
          <p:cNvPr id="42" name="Rectangle 20"/>
          <p:cNvSpPr>
            <a:spLocks noChangeArrowheads="1"/>
          </p:cNvSpPr>
          <p:nvPr/>
        </p:nvSpPr>
        <p:spPr bwMode="auto">
          <a:xfrm>
            <a:off x="4684066" y="2438400"/>
            <a:ext cx="401584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rgbClr val="2850A0"/>
                </a:solidFill>
              </a:rPr>
              <a:t>//</a:t>
            </a:r>
            <a:r>
              <a:rPr kumimoji="1" lang="zh-CN" altLang="en-US" dirty="0">
                <a:solidFill>
                  <a:srgbClr val="2850A0"/>
                </a:solidFill>
              </a:rPr>
              <a:t>所有结点都</a:t>
            </a:r>
            <a:r>
              <a:rPr kumimoji="1" lang="en-US" altLang="zh-CN" dirty="0">
                <a:solidFill>
                  <a:srgbClr val="2850A0"/>
                </a:solidFill>
              </a:rPr>
              <a:t>&lt;=m, </a:t>
            </a:r>
            <a:r>
              <a:rPr kumimoji="1" lang="zh-CN" altLang="en-US" dirty="0">
                <a:solidFill>
                  <a:srgbClr val="2850A0"/>
                </a:solidFill>
              </a:rPr>
              <a:t>情况</a:t>
            </a:r>
            <a:r>
              <a:rPr kumimoji="1" lang="en-US" altLang="zh-CN" dirty="0">
                <a:solidFill>
                  <a:srgbClr val="2850A0"/>
                </a:solidFill>
              </a:rPr>
              <a:t>5</a:t>
            </a:r>
            <a:endParaRPr kumimoji="1" lang="zh-CN" altLang="en-US" dirty="0">
              <a:solidFill>
                <a:srgbClr val="2850A0"/>
              </a:solidFill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5410200" y="4813848"/>
            <a:ext cx="26789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rgbClr val="2850A0"/>
                </a:solidFill>
              </a:rPr>
              <a:t>//</a:t>
            </a:r>
            <a:r>
              <a:rPr kumimoji="1" lang="zh-CN" altLang="en-US" dirty="0">
                <a:solidFill>
                  <a:srgbClr val="2850A0"/>
                </a:solidFill>
              </a:rPr>
              <a:t>都 </a:t>
            </a:r>
            <a:r>
              <a:rPr kumimoji="1" lang="en-US" altLang="zh-CN" dirty="0">
                <a:solidFill>
                  <a:srgbClr val="2850A0"/>
                </a:solidFill>
              </a:rPr>
              <a:t>&gt;=M, </a:t>
            </a:r>
            <a:r>
              <a:rPr kumimoji="1" lang="zh-CN" altLang="en-US" dirty="0">
                <a:solidFill>
                  <a:srgbClr val="2850A0"/>
                </a:solidFill>
              </a:rPr>
              <a:t>情况</a:t>
            </a:r>
            <a:r>
              <a:rPr kumimoji="1" lang="en-US" altLang="zh-CN" dirty="0">
                <a:solidFill>
                  <a:srgbClr val="2850A0"/>
                </a:solidFill>
              </a:rPr>
              <a:t>1</a:t>
            </a:r>
            <a:endParaRPr kumimoji="1" lang="zh-CN" altLang="en-US" dirty="0">
              <a:solidFill>
                <a:srgbClr val="2850A0"/>
              </a:solidFill>
            </a:endParaRP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4038600" y="2895600"/>
            <a:ext cx="135165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rgbClr val="2850A0"/>
                </a:solidFill>
              </a:rPr>
              <a:t>//</a:t>
            </a:r>
            <a:r>
              <a:rPr kumimoji="1" lang="zh-CN" altLang="en-US" dirty="0">
                <a:solidFill>
                  <a:srgbClr val="2850A0"/>
                </a:solidFill>
              </a:rPr>
              <a:t>都 </a:t>
            </a:r>
            <a:r>
              <a:rPr kumimoji="1" lang="en-US" altLang="zh-CN" dirty="0">
                <a:solidFill>
                  <a:srgbClr val="2850A0"/>
                </a:solidFill>
              </a:rPr>
              <a:t>&gt;m</a:t>
            </a:r>
            <a:endParaRPr kumimoji="1" lang="zh-CN" altLang="en-US" dirty="0">
              <a:solidFill>
                <a:srgbClr val="2850A0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181600" y="5623323"/>
            <a:ext cx="351991" cy="437138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876799" y="5623323"/>
            <a:ext cx="396875" cy="437138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2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003925" y="5623323"/>
            <a:ext cx="351991" cy="437138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5699124" y="5623323"/>
            <a:ext cx="396875" cy="437138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2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6842125" y="5628085"/>
            <a:ext cx="351991" cy="437137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6537324" y="5628085"/>
            <a:ext cx="396875" cy="437137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sz="2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7680325" y="5628085"/>
            <a:ext cx="351991" cy="437137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7375524" y="5628085"/>
            <a:ext cx="396875" cy="437137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chemeClr val="bg1"/>
                </a:solidFill>
                <a:ea typeface="宋体" pitchFamily="2" charset="-122"/>
              </a:rPr>
              <a:t>12</a:t>
            </a:r>
            <a:endParaRPr lang="en-US" altLang="zh-CN" sz="2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8518525" y="5628085"/>
            <a:ext cx="351991" cy="437137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/>
              <a:t> ∧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213724" y="5628085"/>
            <a:ext cx="396875" cy="437137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chemeClr val="bg1"/>
                </a:solidFill>
                <a:ea typeface="宋体" pitchFamily="2" charset="-122"/>
              </a:rPr>
              <a:t>14</a:t>
            </a:r>
            <a:endParaRPr lang="en-US" altLang="zh-CN" sz="2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008499" y="6213157"/>
            <a:ext cx="66717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dirty="0">
                <a:solidFill>
                  <a:srgbClr val="003399"/>
                </a:solidFill>
                <a:ea typeface="宋体" pitchFamily="2" charset="-122"/>
              </a:rPr>
              <a:t>pre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905381" y="6167972"/>
            <a:ext cx="3706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dirty="0">
                <a:solidFill>
                  <a:srgbClr val="003399"/>
                </a:solidFill>
                <a:ea typeface="宋体" pitchFamily="2" charset="-122"/>
              </a:rPr>
              <a:t>q</a:t>
            </a:r>
          </a:p>
        </p:txBody>
      </p:sp>
      <p:cxnSp>
        <p:nvCxnSpPr>
          <p:cNvPr id="27" name="直接箭头连接符 26"/>
          <p:cNvCxnSpPr>
            <a:endCxn id="16" idx="1"/>
          </p:cNvCxnSpPr>
          <p:nvPr/>
        </p:nvCxnSpPr>
        <p:spPr bwMode="auto">
          <a:xfrm flipV="1">
            <a:off x="5334000" y="5841892"/>
            <a:ext cx="365124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接箭头连接符 27"/>
          <p:cNvCxnSpPr>
            <a:endCxn id="18" idx="1"/>
          </p:cNvCxnSpPr>
          <p:nvPr/>
        </p:nvCxnSpPr>
        <p:spPr bwMode="auto">
          <a:xfrm flipV="1">
            <a:off x="6156325" y="5846654"/>
            <a:ext cx="380999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endCxn id="20" idx="1"/>
          </p:cNvCxnSpPr>
          <p:nvPr/>
        </p:nvCxnSpPr>
        <p:spPr bwMode="auto">
          <a:xfrm flipV="1">
            <a:off x="6994525" y="5846654"/>
            <a:ext cx="380999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直接箭头连接符 29"/>
          <p:cNvCxnSpPr>
            <a:endCxn id="22" idx="1"/>
          </p:cNvCxnSpPr>
          <p:nvPr/>
        </p:nvCxnSpPr>
        <p:spPr bwMode="auto">
          <a:xfrm flipV="1">
            <a:off x="7832725" y="5846654"/>
            <a:ext cx="380999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8419981" y="6167972"/>
            <a:ext cx="29527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dirty="0">
                <a:solidFill>
                  <a:srgbClr val="003399"/>
                </a:solidFill>
                <a:ea typeface="宋体" pitchFamily="2" charset="-122"/>
              </a:rPr>
              <a:t>r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4800600" y="5989022"/>
            <a:ext cx="94288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dirty="0">
                <a:solidFill>
                  <a:srgbClr val="006600"/>
                </a:solidFill>
                <a:ea typeface="宋体" pitchFamily="2" charset="-122"/>
              </a:rPr>
              <a:t> &lt;=m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8191381" y="5992197"/>
            <a:ext cx="84991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dirty="0">
                <a:solidFill>
                  <a:srgbClr val="006600"/>
                </a:solidFill>
                <a:ea typeface="宋体" pitchFamily="2" charset="-122"/>
              </a:rPr>
              <a:t>&gt;=M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752981" y="5989022"/>
            <a:ext cx="74892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dirty="0">
                <a:ea typeface="宋体" pitchFamily="2" charset="-122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ea typeface="宋体" pitchFamily="2" charset="-122"/>
              </a:rPr>
              <a:t>&gt;m</a:t>
            </a:r>
            <a:endParaRPr kumimoji="1" lang="en-US" altLang="zh-CN" sz="2600" dirty="0">
              <a:ea typeface="宋体" pitchFamily="2" charset="-122"/>
            </a:endParaRP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7048381" y="5992197"/>
            <a:ext cx="65594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dirty="0">
                <a:solidFill>
                  <a:srgbClr val="FF0000"/>
                </a:solidFill>
                <a:ea typeface="宋体" pitchFamily="2" charset="-122"/>
              </a:rPr>
              <a:t>&lt;M</a:t>
            </a:r>
            <a:endParaRPr kumimoji="1" lang="en-US" altLang="zh-CN" sz="2600" dirty="0">
              <a:ea typeface="宋体" pitchFamily="2" charset="-122"/>
            </a:endParaRPr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5410200" y="3852000"/>
            <a:ext cx="359425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rgbClr val="037120"/>
                </a:solidFill>
              </a:rPr>
              <a:t>//</a:t>
            </a:r>
            <a:r>
              <a:rPr kumimoji="1" lang="zh-CN" altLang="en-US" dirty="0">
                <a:solidFill>
                  <a:srgbClr val="037120"/>
                </a:solidFill>
              </a:rPr>
              <a:t>找第</a:t>
            </a:r>
            <a:r>
              <a:rPr kumimoji="1" lang="en-US" altLang="zh-CN" dirty="0">
                <a:solidFill>
                  <a:srgbClr val="037120"/>
                </a:solidFill>
              </a:rPr>
              <a:t>1</a:t>
            </a:r>
            <a:r>
              <a:rPr kumimoji="1" lang="zh-CN" altLang="en-US" dirty="0">
                <a:solidFill>
                  <a:srgbClr val="037120"/>
                </a:solidFill>
              </a:rPr>
              <a:t>个值≥</a:t>
            </a:r>
            <a:r>
              <a:rPr kumimoji="1" lang="en-US" altLang="zh-CN" dirty="0">
                <a:solidFill>
                  <a:srgbClr val="037120"/>
                </a:solidFill>
              </a:rPr>
              <a:t>M</a:t>
            </a:r>
            <a:r>
              <a:rPr kumimoji="1" lang="zh-CN" altLang="en-US" dirty="0">
                <a:solidFill>
                  <a:srgbClr val="037120"/>
                </a:solidFill>
              </a:rPr>
              <a:t>的结点</a:t>
            </a: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4267200" y="5351130"/>
            <a:ext cx="762000" cy="5924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2600" dirty="0"/>
              <a:t>list</a:t>
            </a:r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4419600" y="5836622"/>
            <a:ext cx="4572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381000" y="5257800"/>
            <a:ext cx="3610284" cy="9541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38325"/>
                </a:solidFill>
              </a:rPr>
              <a:t>//</a:t>
            </a:r>
            <a:r>
              <a:rPr kumimoji="1" lang="zh-CN" altLang="en-US" dirty="0">
                <a:solidFill>
                  <a:srgbClr val="038325"/>
                </a:solidFill>
              </a:rPr>
              <a:t>若</a:t>
            </a:r>
            <a:r>
              <a:rPr kumimoji="1" lang="en-US" altLang="zh-CN" dirty="0">
                <a:solidFill>
                  <a:srgbClr val="038325"/>
                </a:solidFill>
              </a:rPr>
              <a:t>p==null</a:t>
            </a:r>
            <a:r>
              <a:rPr kumimoji="1" lang="zh-CN" altLang="en-US" dirty="0">
                <a:solidFill>
                  <a:srgbClr val="038325"/>
                </a:solidFill>
              </a:rPr>
              <a:t>，即都</a:t>
            </a:r>
            <a:r>
              <a:rPr kumimoji="1" lang="en-US" altLang="zh-CN" dirty="0">
                <a:solidFill>
                  <a:srgbClr val="038325"/>
                </a:solidFill>
              </a:rPr>
              <a:t>&lt;M,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38325"/>
                </a:solidFill>
              </a:rPr>
              <a:t>  </a:t>
            </a:r>
            <a:r>
              <a:rPr kumimoji="1" lang="zh-CN" altLang="en-US" dirty="0">
                <a:solidFill>
                  <a:srgbClr val="038325"/>
                </a:solidFill>
              </a:rPr>
              <a:t>则</a:t>
            </a:r>
            <a:r>
              <a:rPr kumimoji="1" lang="en-US" altLang="zh-CN" dirty="0">
                <a:solidFill>
                  <a:srgbClr val="038325"/>
                </a:solidFill>
              </a:rPr>
              <a:t>r</a:t>
            </a:r>
            <a:r>
              <a:rPr kumimoji="1" lang="zh-CN" altLang="en-US" dirty="0">
                <a:solidFill>
                  <a:srgbClr val="038325"/>
                </a:solidFill>
              </a:rPr>
              <a:t>为</a:t>
            </a:r>
            <a:r>
              <a:rPr kumimoji="1" lang="en-US" altLang="zh-CN" dirty="0">
                <a:solidFill>
                  <a:srgbClr val="038325"/>
                </a:solidFill>
              </a:rPr>
              <a:t>null</a:t>
            </a:r>
            <a:r>
              <a:rPr kumimoji="1" lang="zh-CN" altLang="en-US" dirty="0">
                <a:solidFill>
                  <a:srgbClr val="038325"/>
                </a:solidFill>
              </a:rPr>
              <a:t>，不表</a:t>
            </a:r>
          </a:p>
        </p:txBody>
      </p:sp>
      <p:sp>
        <p:nvSpPr>
          <p:cNvPr id="40" name="矩形 39"/>
          <p:cNvSpPr/>
          <p:nvPr/>
        </p:nvSpPr>
        <p:spPr>
          <a:xfrm>
            <a:off x="1903368" y="4724400"/>
            <a:ext cx="3583032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en-US" altLang="zh-CN" sz="3000" dirty="0"/>
              <a:t>if(r==list)  return list;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39" grpId="0" animBg="1"/>
      <p:bldP spid="40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64" name="Rectangle 16"/>
          <p:cNvSpPr>
            <a:spLocks noChangeArrowheads="1"/>
          </p:cNvSpPr>
          <p:nvPr/>
        </p:nvSpPr>
        <p:spPr bwMode="auto">
          <a:xfrm>
            <a:off x="381000" y="507587"/>
            <a:ext cx="8991600" cy="34532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>
                <a:solidFill>
                  <a:srgbClr val="038325"/>
                </a:solidFill>
              </a:rPr>
              <a:t>//</a:t>
            </a:r>
            <a:r>
              <a:rPr kumimoji="1" lang="zh-CN" altLang="en-US" sz="3000" dirty="0">
                <a:solidFill>
                  <a:srgbClr val="038325"/>
                </a:solidFill>
              </a:rPr>
              <a:t>删除从</a:t>
            </a:r>
            <a:r>
              <a:rPr kumimoji="1" lang="en-US" altLang="zh-CN" sz="3000" dirty="0">
                <a:solidFill>
                  <a:srgbClr val="038325"/>
                </a:solidFill>
              </a:rPr>
              <a:t>q</a:t>
            </a:r>
            <a:r>
              <a:rPr kumimoji="1" lang="zh-CN" altLang="en-US" sz="3000" dirty="0">
                <a:solidFill>
                  <a:srgbClr val="038325"/>
                </a:solidFill>
              </a:rPr>
              <a:t>开始到</a:t>
            </a:r>
            <a:r>
              <a:rPr kumimoji="1" lang="en-US" altLang="zh-CN" sz="3000" dirty="0">
                <a:solidFill>
                  <a:srgbClr val="038325"/>
                </a:solidFill>
              </a:rPr>
              <a:t>r</a:t>
            </a:r>
            <a:r>
              <a:rPr kumimoji="1" lang="zh-CN" altLang="en-US" sz="3000" dirty="0">
                <a:solidFill>
                  <a:srgbClr val="038325"/>
                </a:solidFill>
              </a:rPr>
              <a:t>之前的所有结点</a:t>
            </a:r>
            <a:endParaRPr kumimoji="1" lang="en-US" altLang="zh-CN" sz="3000" dirty="0">
              <a:solidFill>
                <a:srgbClr val="038325"/>
              </a:solidFill>
            </a:endParaRP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/>
              <a:t>  if(pre==null)  list=r; 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/>
              <a:t>  else              pre-&gt;link=r;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/>
              <a:t>  while(q!=r)  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/>
              <a:t>          {s=q-&gt;link;  free(q);  q=s; }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/>
              <a:t>  return list;</a:t>
            </a:r>
          </a:p>
          <a:p>
            <a:pPr>
              <a:lnSpc>
                <a:spcPct val="104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000" dirty="0"/>
              <a:t>}</a:t>
            </a:r>
          </a:p>
        </p:txBody>
      </p:sp>
      <p:sp>
        <p:nvSpPr>
          <p:cNvPr id="128" name="矩形 127"/>
          <p:cNvSpPr/>
          <p:nvPr/>
        </p:nvSpPr>
        <p:spPr>
          <a:xfrm>
            <a:off x="685800" y="3581400"/>
            <a:ext cx="8458200" cy="1298817"/>
          </a:xfrm>
          <a:prstGeom prst="rect">
            <a:avLst/>
          </a:prstGeom>
          <a:solidFill>
            <a:srgbClr val="FFFF9B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开区间</a:t>
            </a:r>
            <a:r>
              <a:rPr lang="en-US" altLang="zh-CN" dirty="0"/>
              <a:t>(2,8)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685800" y="4880217"/>
            <a:ext cx="8458200" cy="12988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开区间</a:t>
            </a:r>
            <a:r>
              <a:rPr lang="en-US" altLang="zh-CN" dirty="0"/>
              <a:t>(8,13)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4204006" y="5213313"/>
            <a:ext cx="396875" cy="5381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" name="Rectangle 5"/>
          <p:cNvSpPr>
            <a:spLocks noChangeArrowheads="1"/>
          </p:cNvSpPr>
          <p:nvPr/>
        </p:nvSpPr>
        <p:spPr bwMode="auto">
          <a:xfrm>
            <a:off x="3823006" y="5213313"/>
            <a:ext cx="447483" cy="5381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5270806" y="5213313"/>
            <a:ext cx="396875" cy="5381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4889806" y="5213313"/>
            <a:ext cx="447483" cy="5381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6337606" y="5218076"/>
            <a:ext cx="396875" cy="5381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5956606" y="5218076"/>
            <a:ext cx="447483" cy="5381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1" name="Rectangle 13"/>
          <p:cNvSpPr>
            <a:spLocks noChangeArrowheads="1"/>
          </p:cNvSpPr>
          <p:nvPr/>
        </p:nvSpPr>
        <p:spPr bwMode="auto">
          <a:xfrm>
            <a:off x="7404406" y="5218076"/>
            <a:ext cx="396875" cy="5381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7023406" y="5218076"/>
            <a:ext cx="447483" cy="5381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12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3" name="Rectangle 16"/>
          <p:cNvSpPr>
            <a:spLocks noChangeArrowheads="1"/>
          </p:cNvSpPr>
          <p:nvPr/>
        </p:nvSpPr>
        <p:spPr bwMode="auto">
          <a:xfrm>
            <a:off x="8471206" y="5218076"/>
            <a:ext cx="396875" cy="5381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</a:p>
        </p:txBody>
      </p:sp>
      <p:sp>
        <p:nvSpPr>
          <p:cNvPr id="104" name="Rectangle 17"/>
          <p:cNvSpPr>
            <a:spLocks noChangeArrowheads="1"/>
          </p:cNvSpPr>
          <p:nvPr/>
        </p:nvSpPr>
        <p:spPr bwMode="auto">
          <a:xfrm>
            <a:off x="8090206" y="5218076"/>
            <a:ext cx="447483" cy="5381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14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" name="Text Box 19"/>
          <p:cNvSpPr txBox="1">
            <a:spLocks noChangeArrowheads="1"/>
          </p:cNvSpPr>
          <p:nvPr/>
        </p:nvSpPr>
        <p:spPr bwMode="auto">
          <a:xfrm>
            <a:off x="3061006" y="5032617"/>
            <a:ext cx="685800" cy="6474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/>
              <a:t>list</a:t>
            </a:r>
          </a:p>
        </p:txBody>
      </p:sp>
      <p:cxnSp>
        <p:nvCxnSpPr>
          <p:cNvPr id="108" name="直接箭头连接符 107"/>
          <p:cNvCxnSpPr/>
          <p:nvPr/>
        </p:nvCxnSpPr>
        <p:spPr bwMode="auto">
          <a:xfrm>
            <a:off x="3365806" y="5527638"/>
            <a:ext cx="4572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直接箭头连接符 108"/>
          <p:cNvCxnSpPr>
            <a:endCxn id="98" idx="1"/>
          </p:cNvCxnSpPr>
          <p:nvPr/>
        </p:nvCxnSpPr>
        <p:spPr bwMode="auto">
          <a:xfrm flipV="1">
            <a:off x="4356406" y="548239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直接箭头连接符 109"/>
          <p:cNvCxnSpPr>
            <a:endCxn id="100" idx="1"/>
          </p:cNvCxnSpPr>
          <p:nvPr/>
        </p:nvCxnSpPr>
        <p:spPr bwMode="auto">
          <a:xfrm flipV="1">
            <a:off x="5423206" y="5487157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直接箭头连接符 110"/>
          <p:cNvCxnSpPr>
            <a:endCxn id="102" idx="1"/>
          </p:cNvCxnSpPr>
          <p:nvPr/>
        </p:nvCxnSpPr>
        <p:spPr bwMode="auto">
          <a:xfrm flipV="1">
            <a:off x="6490006" y="5487157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直接箭头连接符 111"/>
          <p:cNvCxnSpPr>
            <a:endCxn id="104" idx="1"/>
          </p:cNvCxnSpPr>
          <p:nvPr/>
        </p:nvCxnSpPr>
        <p:spPr bwMode="auto">
          <a:xfrm flipV="1">
            <a:off x="7556806" y="5487157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Text Box 21"/>
          <p:cNvSpPr txBox="1">
            <a:spLocks noChangeArrowheads="1"/>
          </p:cNvSpPr>
          <p:nvPr/>
        </p:nvSpPr>
        <p:spPr bwMode="auto">
          <a:xfrm>
            <a:off x="4740079" y="5718417"/>
            <a:ext cx="1003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006600"/>
                </a:solidFill>
                <a:ea typeface="宋体" pitchFamily="2" charset="-122"/>
              </a:rPr>
              <a:t> &lt;=m</a:t>
            </a:r>
          </a:p>
        </p:txBody>
      </p:sp>
      <p:sp>
        <p:nvSpPr>
          <p:cNvPr id="115" name="Text Box 22"/>
          <p:cNvSpPr txBox="1">
            <a:spLocks noChangeArrowheads="1"/>
          </p:cNvSpPr>
          <p:nvPr/>
        </p:nvSpPr>
        <p:spPr bwMode="auto">
          <a:xfrm>
            <a:off x="8039865" y="5721592"/>
            <a:ext cx="9044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006600"/>
                </a:solidFill>
                <a:ea typeface="宋体" pitchFamily="2" charset="-122"/>
              </a:rPr>
              <a:t>&gt;=M</a:t>
            </a:r>
          </a:p>
        </p:txBody>
      </p:sp>
      <p:sp>
        <p:nvSpPr>
          <p:cNvPr id="116" name="Text Box 29"/>
          <p:cNvSpPr txBox="1">
            <a:spLocks noChangeArrowheads="1"/>
          </p:cNvSpPr>
          <p:nvPr/>
        </p:nvSpPr>
        <p:spPr bwMode="auto">
          <a:xfrm>
            <a:off x="5940673" y="5718417"/>
            <a:ext cx="7938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ea typeface="宋体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a typeface="宋体" pitchFamily="2" charset="-122"/>
              </a:rPr>
              <a:t>&gt;m</a:t>
            </a:r>
            <a:endParaRPr kumimoji="1" lang="en-US" altLang="zh-CN" dirty="0">
              <a:ea typeface="宋体" pitchFamily="2" charset="-122"/>
            </a:endParaRPr>
          </a:p>
        </p:txBody>
      </p:sp>
      <p:sp>
        <p:nvSpPr>
          <p:cNvPr id="117" name="Text Box 30"/>
          <p:cNvSpPr txBox="1">
            <a:spLocks noChangeArrowheads="1"/>
          </p:cNvSpPr>
          <p:nvPr/>
        </p:nvSpPr>
        <p:spPr bwMode="auto">
          <a:xfrm>
            <a:off x="7106859" y="5721592"/>
            <a:ext cx="6944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FF0000"/>
                </a:solidFill>
                <a:ea typeface="宋体" pitchFamily="2" charset="-122"/>
              </a:rPr>
              <a:t>&lt;M</a:t>
            </a:r>
            <a:endParaRPr kumimoji="1" lang="en-US" altLang="zh-CN" dirty="0">
              <a:ea typeface="宋体" pitchFamily="2" charset="-122"/>
            </a:endParaRPr>
          </a:p>
        </p:txBody>
      </p:sp>
      <p:sp>
        <p:nvSpPr>
          <p:cNvPr id="118" name="Text Box 24"/>
          <p:cNvSpPr txBox="1">
            <a:spLocks noChangeArrowheads="1"/>
          </p:cNvSpPr>
          <p:nvPr/>
        </p:nvSpPr>
        <p:spPr bwMode="auto">
          <a:xfrm>
            <a:off x="4669142" y="4576072"/>
            <a:ext cx="7056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003399"/>
                </a:solidFill>
                <a:ea typeface="宋体" pitchFamily="2" charset="-122"/>
              </a:rPr>
              <a:t>pre</a:t>
            </a: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6015758" y="4576072"/>
            <a:ext cx="3850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003399"/>
                </a:solidFill>
                <a:ea typeface="宋体" pitchFamily="2" charset="-122"/>
              </a:rPr>
              <a:t>q</a:t>
            </a:r>
          </a:p>
        </p:txBody>
      </p:sp>
      <p:cxnSp>
        <p:nvCxnSpPr>
          <p:cNvPr id="120" name="直接箭头连接符 119"/>
          <p:cNvCxnSpPr/>
          <p:nvPr/>
        </p:nvCxnSpPr>
        <p:spPr bwMode="auto">
          <a:xfrm rot="16200000" flipH="1">
            <a:off x="4921754" y="5056627"/>
            <a:ext cx="274637" cy="7421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8001000" y="4585597"/>
            <a:ext cx="3048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003399"/>
                </a:solidFill>
                <a:ea typeface="宋体" pitchFamily="2" charset="-122"/>
              </a:rPr>
              <a:t>r</a:t>
            </a:r>
          </a:p>
        </p:txBody>
      </p:sp>
      <p:cxnSp>
        <p:nvCxnSpPr>
          <p:cNvPr id="122" name="直接箭头连接符 121"/>
          <p:cNvCxnSpPr/>
          <p:nvPr/>
        </p:nvCxnSpPr>
        <p:spPr bwMode="auto">
          <a:xfrm rot="16200000" flipH="1">
            <a:off x="8143728" y="5055093"/>
            <a:ext cx="274637" cy="7728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3" name="直接箭头连接符 122"/>
          <p:cNvCxnSpPr/>
          <p:nvPr/>
        </p:nvCxnSpPr>
        <p:spPr bwMode="auto">
          <a:xfrm rot="16200000" flipH="1">
            <a:off x="6043700" y="5073676"/>
            <a:ext cx="274638" cy="4012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4204006" y="3914496"/>
            <a:ext cx="396875" cy="5381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0" name="Rectangle 5"/>
          <p:cNvSpPr>
            <a:spLocks noChangeArrowheads="1"/>
          </p:cNvSpPr>
          <p:nvPr/>
        </p:nvSpPr>
        <p:spPr bwMode="auto">
          <a:xfrm>
            <a:off x="3823006" y="3914496"/>
            <a:ext cx="447483" cy="5381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1" name="Rectangle 7"/>
          <p:cNvSpPr>
            <a:spLocks noChangeArrowheads="1"/>
          </p:cNvSpPr>
          <p:nvPr/>
        </p:nvSpPr>
        <p:spPr bwMode="auto">
          <a:xfrm>
            <a:off x="5270806" y="3914496"/>
            <a:ext cx="396875" cy="5381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2" name="Rectangle 8"/>
          <p:cNvSpPr>
            <a:spLocks noChangeArrowheads="1"/>
          </p:cNvSpPr>
          <p:nvPr/>
        </p:nvSpPr>
        <p:spPr bwMode="auto">
          <a:xfrm>
            <a:off x="4889806" y="3914496"/>
            <a:ext cx="447483" cy="5381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6337606" y="3919259"/>
            <a:ext cx="396875" cy="5381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4" name="Rectangle 11"/>
          <p:cNvSpPr>
            <a:spLocks noChangeArrowheads="1"/>
          </p:cNvSpPr>
          <p:nvPr/>
        </p:nvSpPr>
        <p:spPr bwMode="auto">
          <a:xfrm>
            <a:off x="5956606" y="3919259"/>
            <a:ext cx="447483" cy="5381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5" name="Rectangle 13"/>
          <p:cNvSpPr>
            <a:spLocks noChangeArrowheads="1"/>
          </p:cNvSpPr>
          <p:nvPr/>
        </p:nvSpPr>
        <p:spPr bwMode="auto">
          <a:xfrm>
            <a:off x="7404406" y="3919259"/>
            <a:ext cx="396875" cy="5381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7023406" y="3919259"/>
            <a:ext cx="447483" cy="5381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12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7" name="Rectangle 16"/>
          <p:cNvSpPr>
            <a:spLocks noChangeArrowheads="1"/>
          </p:cNvSpPr>
          <p:nvPr/>
        </p:nvSpPr>
        <p:spPr bwMode="auto">
          <a:xfrm>
            <a:off x="8471206" y="3919259"/>
            <a:ext cx="396875" cy="5381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</a:p>
        </p:txBody>
      </p:sp>
      <p:sp>
        <p:nvSpPr>
          <p:cNvPr id="138" name="Rectangle 17"/>
          <p:cNvSpPr>
            <a:spLocks noChangeArrowheads="1"/>
          </p:cNvSpPr>
          <p:nvPr/>
        </p:nvSpPr>
        <p:spPr bwMode="auto">
          <a:xfrm>
            <a:off x="8090206" y="3919259"/>
            <a:ext cx="447483" cy="5381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14</a:t>
            </a:r>
            <a:endParaRPr lang="en-US" altLang="zh-CN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9" name="Text Box 19"/>
          <p:cNvSpPr txBox="1">
            <a:spLocks noChangeArrowheads="1"/>
          </p:cNvSpPr>
          <p:nvPr/>
        </p:nvSpPr>
        <p:spPr bwMode="auto">
          <a:xfrm>
            <a:off x="3061006" y="3733800"/>
            <a:ext cx="685800" cy="6474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/>
              <a:t>list</a:t>
            </a:r>
          </a:p>
        </p:txBody>
      </p:sp>
      <p:cxnSp>
        <p:nvCxnSpPr>
          <p:cNvPr id="140" name="直接箭头连接符 139"/>
          <p:cNvCxnSpPr/>
          <p:nvPr/>
        </p:nvCxnSpPr>
        <p:spPr bwMode="auto">
          <a:xfrm>
            <a:off x="3365806" y="4228821"/>
            <a:ext cx="4572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直接箭头连接符 140"/>
          <p:cNvCxnSpPr>
            <a:endCxn id="132" idx="1"/>
          </p:cNvCxnSpPr>
          <p:nvPr/>
        </p:nvCxnSpPr>
        <p:spPr bwMode="auto">
          <a:xfrm flipV="1">
            <a:off x="4356406" y="418357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2" name="直接箭头连接符 141"/>
          <p:cNvCxnSpPr>
            <a:endCxn id="134" idx="1"/>
          </p:cNvCxnSpPr>
          <p:nvPr/>
        </p:nvCxnSpPr>
        <p:spPr bwMode="auto">
          <a:xfrm flipV="1">
            <a:off x="5423206" y="418834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3" name="直接箭头连接符 142"/>
          <p:cNvCxnSpPr>
            <a:endCxn id="136" idx="1"/>
          </p:cNvCxnSpPr>
          <p:nvPr/>
        </p:nvCxnSpPr>
        <p:spPr bwMode="auto">
          <a:xfrm flipV="1">
            <a:off x="6490006" y="418834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4" name="直接箭头连接符 143"/>
          <p:cNvCxnSpPr>
            <a:endCxn id="138" idx="1"/>
          </p:cNvCxnSpPr>
          <p:nvPr/>
        </p:nvCxnSpPr>
        <p:spPr bwMode="auto">
          <a:xfrm flipV="1">
            <a:off x="7556806" y="418834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9" name="Text Box 24"/>
          <p:cNvSpPr txBox="1">
            <a:spLocks noChangeArrowheads="1"/>
          </p:cNvSpPr>
          <p:nvPr/>
        </p:nvSpPr>
        <p:spPr bwMode="auto">
          <a:xfrm>
            <a:off x="751720" y="4038600"/>
            <a:ext cx="16866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003399"/>
                </a:solidFill>
                <a:ea typeface="宋体" pitchFamily="2" charset="-122"/>
              </a:rPr>
              <a:t>pre==null</a:t>
            </a:r>
          </a:p>
        </p:txBody>
      </p:sp>
      <p:sp>
        <p:nvSpPr>
          <p:cNvPr id="150" name="Text Box 26"/>
          <p:cNvSpPr txBox="1">
            <a:spLocks noChangeArrowheads="1"/>
          </p:cNvSpPr>
          <p:nvPr/>
        </p:nvSpPr>
        <p:spPr bwMode="auto">
          <a:xfrm>
            <a:off x="3958358" y="3350038"/>
            <a:ext cx="3850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003399"/>
                </a:solidFill>
                <a:ea typeface="宋体" pitchFamily="2" charset="-122"/>
              </a:rPr>
              <a:t>q</a:t>
            </a:r>
          </a:p>
        </p:txBody>
      </p:sp>
      <p:sp>
        <p:nvSpPr>
          <p:cNvPr id="152" name="Text Box 24"/>
          <p:cNvSpPr txBox="1">
            <a:spLocks noChangeArrowheads="1"/>
          </p:cNvSpPr>
          <p:nvPr/>
        </p:nvSpPr>
        <p:spPr bwMode="auto">
          <a:xfrm>
            <a:off x="5867400" y="3359563"/>
            <a:ext cx="3048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003399"/>
                </a:solidFill>
                <a:ea typeface="宋体" pitchFamily="2" charset="-122"/>
              </a:rPr>
              <a:t>r</a:t>
            </a:r>
          </a:p>
        </p:txBody>
      </p:sp>
      <p:cxnSp>
        <p:nvCxnSpPr>
          <p:cNvPr id="153" name="直接箭头连接符 152"/>
          <p:cNvCxnSpPr/>
          <p:nvPr/>
        </p:nvCxnSpPr>
        <p:spPr bwMode="auto">
          <a:xfrm rot="16200000" flipH="1">
            <a:off x="6010128" y="3756276"/>
            <a:ext cx="274637" cy="7728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4" name="直接箭头连接符 153"/>
          <p:cNvCxnSpPr/>
          <p:nvPr/>
        </p:nvCxnSpPr>
        <p:spPr bwMode="auto">
          <a:xfrm rot="16200000" flipH="1">
            <a:off x="3910100" y="3774859"/>
            <a:ext cx="274638" cy="4012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5" name="形状 154"/>
          <p:cNvCxnSpPr/>
          <p:nvPr/>
        </p:nvCxnSpPr>
        <p:spPr bwMode="auto">
          <a:xfrm>
            <a:off x="5486400" y="4724400"/>
            <a:ext cx="2895600" cy="533400"/>
          </a:xfrm>
          <a:prstGeom prst="bentConnector3">
            <a:avLst>
              <a:gd name="adj1" fmla="val 99961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7" name="直接连接符 166"/>
          <p:cNvCxnSpPr/>
          <p:nvPr/>
        </p:nvCxnSpPr>
        <p:spPr bwMode="auto">
          <a:xfrm rot="5400000">
            <a:off x="5180808" y="5029202"/>
            <a:ext cx="610392" cy="793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Text Box 19"/>
          <p:cNvSpPr txBox="1">
            <a:spLocks noChangeArrowheads="1"/>
          </p:cNvSpPr>
          <p:nvPr/>
        </p:nvSpPr>
        <p:spPr bwMode="auto">
          <a:xfrm>
            <a:off x="5181600" y="3086379"/>
            <a:ext cx="685800" cy="6474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C00000"/>
                </a:solidFill>
              </a:rPr>
              <a:t>list</a:t>
            </a:r>
          </a:p>
        </p:txBody>
      </p:sp>
      <p:cxnSp>
        <p:nvCxnSpPr>
          <p:cNvPr id="175" name="直接箭头连接符 174"/>
          <p:cNvCxnSpPr/>
          <p:nvPr/>
        </p:nvCxnSpPr>
        <p:spPr bwMode="auto">
          <a:xfrm>
            <a:off x="5486400" y="3581400"/>
            <a:ext cx="457200" cy="3810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2" name="Rectangle 20"/>
          <p:cNvSpPr>
            <a:spLocks noChangeArrowheads="1"/>
          </p:cNvSpPr>
          <p:nvPr/>
        </p:nvSpPr>
        <p:spPr bwMode="auto">
          <a:xfrm>
            <a:off x="2590800" y="1981200"/>
            <a:ext cx="181972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rgbClr val="037120"/>
                </a:solidFill>
              </a:rPr>
              <a:t>//</a:t>
            </a:r>
            <a:r>
              <a:rPr kumimoji="1" lang="zh-CN" altLang="en-US" dirty="0">
                <a:solidFill>
                  <a:srgbClr val="037120"/>
                </a:solidFill>
              </a:rPr>
              <a:t>释放空间</a:t>
            </a:r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6172201" y="533400"/>
            <a:ext cx="2971799" cy="9541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rgbClr val="FFFFB3"/>
                </a:solidFill>
              </a:rPr>
              <a:t>//</a:t>
            </a:r>
            <a:r>
              <a:rPr kumimoji="1" lang="zh-CN" altLang="en-US" dirty="0">
                <a:solidFill>
                  <a:srgbClr val="FFFFB3"/>
                </a:solidFill>
              </a:rPr>
              <a:t>特殊情况</a:t>
            </a:r>
            <a:r>
              <a:rPr kumimoji="1" lang="en-US" altLang="zh-CN" dirty="0">
                <a:solidFill>
                  <a:srgbClr val="FFFFB3"/>
                </a:solidFill>
              </a:rPr>
              <a:t>: </a:t>
            </a:r>
            <a:r>
              <a:rPr kumimoji="1" lang="zh-CN" altLang="en-US" dirty="0">
                <a:solidFill>
                  <a:srgbClr val="FFFFB3"/>
                </a:solidFill>
              </a:rPr>
              <a:t>删除</a:t>
            </a:r>
            <a:r>
              <a:rPr kumimoji="1" lang="en-US" altLang="zh-CN" dirty="0">
                <a:solidFill>
                  <a:srgbClr val="FFFFB3"/>
                </a:solidFill>
              </a:rPr>
              <a:t>list</a:t>
            </a:r>
            <a:r>
              <a:rPr kumimoji="1" lang="zh-CN" altLang="en-US" dirty="0">
                <a:solidFill>
                  <a:srgbClr val="FFFFB3"/>
                </a:solidFill>
              </a:rPr>
              <a:t>指向的结点</a:t>
            </a: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3810000" y="990600"/>
            <a:ext cx="22220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rgbClr val="2850A0"/>
                </a:solidFill>
              </a:rPr>
              <a:t>//</a:t>
            </a:r>
            <a:r>
              <a:rPr kumimoji="1" lang="zh-CN" altLang="en-US" dirty="0">
                <a:solidFill>
                  <a:srgbClr val="2850A0"/>
                </a:solidFill>
              </a:rPr>
              <a:t>或</a:t>
            </a:r>
            <a:r>
              <a:rPr kumimoji="1" lang="en-US" altLang="zh-CN" dirty="0">
                <a:solidFill>
                  <a:srgbClr val="2850A0"/>
                </a:solidFill>
              </a:rPr>
              <a:t>if(q==list)</a:t>
            </a:r>
            <a:endParaRPr kumimoji="1" lang="zh-CN" altLang="en-US" dirty="0">
              <a:solidFill>
                <a:srgbClr val="285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19" grpId="0"/>
      <p:bldP spid="129" grpId="0" animBg="1"/>
      <p:bldP spid="130" grpId="0" animBg="1"/>
      <p:bldP spid="131" grpId="0" animBg="1"/>
      <p:bldP spid="132" grpId="0" animBg="1"/>
      <p:bldP spid="139" grpId="0"/>
      <p:bldP spid="150" grpId="0"/>
      <p:bldP spid="174" grpId="0"/>
      <p:bldP spid="182" grpId="0"/>
      <p:bldP spid="57" grpId="0" animBg="1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066800"/>
            <a:ext cx="8534400" cy="2057400"/>
          </a:xfrm>
          <a:prstGeom prst="rect">
            <a:avLst/>
          </a:prstGeom>
          <a:solidFill>
            <a:srgbClr val="FFFFA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</a:rPr>
              <a:t>顺序存储：</a:t>
            </a:r>
            <a:endParaRPr lang="en-US" altLang="zh-CN" sz="3200" dirty="0">
              <a:solidFill>
                <a:srgbClr val="00518E"/>
              </a:solidFill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solidFill>
                  <a:srgbClr val="00518E"/>
                </a:solidFill>
                <a:latin typeface="黑体" pitchFamily="2" charset="-122"/>
              </a:rPr>
              <a:t>  </a:t>
            </a:r>
            <a:r>
              <a:rPr lang="zh-CN" altLang="en-US" sz="3200" dirty="0">
                <a:latin typeface="黑体" pitchFamily="2" charset="-122"/>
              </a:rPr>
              <a:t>用一组</a:t>
            </a:r>
            <a:r>
              <a:rPr lang="zh-CN" altLang="en-US" sz="3200" dirty="0">
                <a:solidFill>
                  <a:srgbClr val="C00000"/>
                </a:solidFill>
                <a:latin typeface="黑体" pitchFamily="2" charset="-122"/>
              </a:rPr>
              <a:t>连续</a:t>
            </a:r>
            <a:r>
              <a:rPr lang="zh-CN" altLang="en-US" sz="3200" dirty="0">
                <a:latin typeface="黑体" pitchFamily="2" charset="-122"/>
              </a:rPr>
              <a:t>的内存单元、按照</a:t>
            </a:r>
            <a:r>
              <a:rPr lang="zh-CN" altLang="en-US" sz="3200" dirty="0">
                <a:solidFill>
                  <a:srgbClr val="C00000"/>
                </a:solidFill>
                <a:latin typeface="黑体" pitchFamily="2" charset="-122"/>
              </a:rPr>
              <a:t>逻辑顺序</a:t>
            </a:r>
            <a:r>
              <a:rPr lang="zh-CN" altLang="en-US" sz="3200" dirty="0">
                <a:latin typeface="黑体" pitchFamily="2" charset="-122"/>
              </a:rPr>
              <a:t>、</a:t>
            </a:r>
            <a:endParaRPr lang="en-US" altLang="zh-CN" sz="3200" dirty="0"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latin typeface="黑体" pitchFamily="2" charset="-122"/>
              </a:rPr>
              <a:t>  </a:t>
            </a:r>
            <a:r>
              <a:rPr lang="zh-CN" altLang="en-US" sz="3200" dirty="0">
                <a:latin typeface="黑体" pitchFamily="2" charset="-122"/>
              </a:rPr>
              <a:t>依次存储线性表中的元素 </a:t>
            </a: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顺序表</a:t>
            </a:r>
            <a:r>
              <a:rPr lang="en-US" altLang="zh-CN" sz="3200" dirty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;</a:t>
            </a:r>
            <a:endParaRPr lang="zh-CN" altLang="en-US" sz="3200" dirty="0">
              <a:solidFill>
                <a:srgbClr val="00518E"/>
              </a:solidFill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57200" y="3200400"/>
            <a:ext cx="8534400" cy="251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</a:rPr>
              <a:t>链式存储：</a:t>
            </a:r>
            <a:endParaRPr lang="en-US" altLang="zh-CN" sz="3200" dirty="0">
              <a:solidFill>
                <a:srgbClr val="00518E"/>
              </a:solidFill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   </a:t>
            </a:r>
            <a:r>
              <a:rPr lang="zh-CN" altLang="en-US" sz="3200" dirty="0"/>
              <a:t>用一组非连续的内存单元，分别存储；</a:t>
            </a:r>
            <a:endParaRPr lang="en-US" altLang="zh-CN" sz="3200" dirty="0"/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zh-CN" altLang="en-US" sz="3200" dirty="0"/>
              <a:t>   用</a:t>
            </a:r>
            <a:r>
              <a:rPr lang="zh-CN" altLang="en-US" sz="3200" dirty="0">
                <a:solidFill>
                  <a:srgbClr val="C00000"/>
                </a:solidFill>
              </a:rPr>
              <a:t>指针</a:t>
            </a:r>
            <a:r>
              <a:rPr lang="zh-CN" altLang="en-US" sz="3200" dirty="0"/>
              <a:t>指示元素之间的逻辑关系和存储地址 </a:t>
            </a: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   链表</a:t>
            </a:r>
            <a:endParaRPr lang="zh-CN" altLang="en-US" sz="3200" dirty="0">
              <a:solidFill>
                <a:srgbClr val="00518E"/>
              </a:solidFill>
            </a:endParaRPr>
          </a:p>
          <a:p>
            <a:pPr marL="342900" indent="-342900"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线性表的存储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990600"/>
            <a:ext cx="891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/>
              <a:t>若链表中多个结点的数值域相同，</a:t>
            </a:r>
            <a:endParaRPr lang="en-US" altLang="zh-CN" sz="3200" dirty="0"/>
          </a:p>
        </p:txBody>
      </p:sp>
      <p:sp>
        <p:nvSpPr>
          <p:cNvPr id="3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>
                <a:ea typeface="黑体" pitchFamily="2" charset="-122"/>
              </a:rPr>
              <a:t>3. </a:t>
            </a:r>
            <a:r>
              <a:rPr lang="zh-CN" altLang="en-US" dirty="0">
                <a:ea typeface="黑体" pitchFamily="2" charset="-122"/>
              </a:rPr>
              <a:t>删除重复结点</a:t>
            </a: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1082675" y="3876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641350" y="3876675"/>
            <a:ext cx="533400" cy="614363"/>
          </a:xfrm>
          <a:prstGeom prst="rect">
            <a:avLst/>
          </a:prstGeom>
          <a:solidFill>
            <a:srgbClr val="7030A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6" name="Rectangle 59"/>
          <p:cNvSpPr>
            <a:spLocks noChangeArrowheads="1"/>
          </p:cNvSpPr>
          <p:nvPr/>
        </p:nvSpPr>
        <p:spPr bwMode="auto">
          <a:xfrm>
            <a:off x="2346325" y="3876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Rectangle 60"/>
          <p:cNvSpPr>
            <a:spLocks noChangeArrowheads="1"/>
          </p:cNvSpPr>
          <p:nvPr/>
        </p:nvSpPr>
        <p:spPr bwMode="auto">
          <a:xfrm>
            <a:off x="1905000" y="3876675"/>
            <a:ext cx="533400" cy="614363"/>
          </a:xfrm>
          <a:prstGeom prst="rect">
            <a:avLst/>
          </a:prstGeom>
          <a:solidFill>
            <a:srgbClr val="C0000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2" name="Rectangle 62"/>
          <p:cNvSpPr>
            <a:spLocks noChangeArrowheads="1"/>
          </p:cNvSpPr>
          <p:nvPr/>
        </p:nvSpPr>
        <p:spPr bwMode="auto">
          <a:xfrm>
            <a:off x="3609975" y="38814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63"/>
          <p:cNvSpPr>
            <a:spLocks noChangeArrowheads="1"/>
          </p:cNvSpPr>
          <p:nvPr/>
        </p:nvSpPr>
        <p:spPr bwMode="auto">
          <a:xfrm>
            <a:off x="3168650" y="38814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5" name="Rectangle 65"/>
          <p:cNvSpPr>
            <a:spLocks noChangeArrowheads="1"/>
          </p:cNvSpPr>
          <p:nvPr/>
        </p:nvSpPr>
        <p:spPr bwMode="auto">
          <a:xfrm>
            <a:off x="4873625" y="38814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66"/>
          <p:cNvSpPr>
            <a:spLocks noChangeArrowheads="1"/>
          </p:cNvSpPr>
          <p:nvPr/>
        </p:nvSpPr>
        <p:spPr bwMode="auto">
          <a:xfrm>
            <a:off x="4432300" y="3881438"/>
            <a:ext cx="533400" cy="614362"/>
          </a:xfrm>
          <a:prstGeom prst="rect">
            <a:avLst/>
          </a:prstGeom>
          <a:solidFill>
            <a:srgbClr val="7030A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49" name="直接箭头连接符 48"/>
          <p:cNvCxnSpPr>
            <a:endCxn id="47" idx="1"/>
          </p:cNvCxnSpPr>
          <p:nvPr/>
        </p:nvCxnSpPr>
        <p:spPr bwMode="auto">
          <a:xfrm>
            <a:off x="3898900" y="41814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>
            <a:off x="2635250" y="41814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>
            <a:endCxn id="40" idx="1"/>
          </p:cNvCxnSpPr>
          <p:nvPr/>
        </p:nvCxnSpPr>
        <p:spPr bwMode="auto">
          <a:xfrm>
            <a:off x="1371600" y="41814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>
            <a:endCxn id="35" idx="0"/>
          </p:cNvCxnSpPr>
          <p:nvPr/>
        </p:nvCxnSpPr>
        <p:spPr bwMode="auto">
          <a:xfrm rot="5400000">
            <a:off x="763588" y="3725862"/>
            <a:ext cx="295275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533400" y="31242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58" name="Rectangle 65"/>
          <p:cNvSpPr>
            <a:spLocks noChangeArrowheads="1"/>
          </p:cNvSpPr>
          <p:nvPr/>
        </p:nvSpPr>
        <p:spPr bwMode="auto">
          <a:xfrm>
            <a:off x="6092825" y="388620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Rectangle 66"/>
          <p:cNvSpPr>
            <a:spLocks noChangeArrowheads="1"/>
          </p:cNvSpPr>
          <p:nvPr/>
        </p:nvSpPr>
        <p:spPr bwMode="auto">
          <a:xfrm>
            <a:off x="5651500" y="3886200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63" name="直接箭头连接符 62"/>
          <p:cNvCxnSpPr>
            <a:endCxn id="59" idx="1"/>
          </p:cNvCxnSpPr>
          <p:nvPr/>
        </p:nvCxnSpPr>
        <p:spPr bwMode="auto">
          <a:xfrm>
            <a:off x="5118100" y="4186237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le 65"/>
          <p:cNvSpPr>
            <a:spLocks noChangeArrowheads="1"/>
          </p:cNvSpPr>
          <p:nvPr/>
        </p:nvSpPr>
        <p:spPr bwMode="auto">
          <a:xfrm>
            <a:off x="7299325" y="388620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Rectangle 66"/>
          <p:cNvSpPr>
            <a:spLocks noChangeArrowheads="1"/>
          </p:cNvSpPr>
          <p:nvPr/>
        </p:nvSpPr>
        <p:spPr bwMode="auto">
          <a:xfrm>
            <a:off x="6858000" y="3886200"/>
            <a:ext cx="533400" cy="614362"/>
          </a:xfrm>
          <a:prstGeom prst="rect">
            <a:avLst/>
          </a:prstGeom>
          <a:solidFill>
            <a:srgbClr val="C0000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66" name="直接箭头连接符 65"/>
          <p:cNvCxnSpPr>
            <a:endCxn id="65" idx="1"/>
          </p:cNvCxnSpPr>
          <p:nvPr/>
        </p:nvCxnSpPr>
        <p:spPr bwMode="auto">
          <a:xfrm>
            <a:off x="6324600" y="4186237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8518525" y="388620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8077200" y="3886200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69" name="直接箭头连接符 68"/>
          <p:cNvCxnSpPr>
            <a:endCxn id="68" idx="1"/>
          </p:cNvCxnSpPr>
          <p:nvPr/>
        </p:nvCxnSpPr>
        <p:spPr bwMode="auto">
          <a:xfrm>
            <a:off x="7543800" y="4186237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57200" y="1600200"/>
            <a:ext cx="891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None/>
            </a:pPr>
            <a:r>
              <a:rPr lang="zh-CN" altLang="en-US" sz="3200" dirty="0"/>
              <a:t>   则仅保留重复结点中的第</a:t>
            </a:r>
            <a:r>
              <a:rPr lang="en-US" altLang="zh-CN" sz="3200" dirty="0"/>
              <a:t>1</a:t>
            </a:r>
            <a:r>
              <a:rPr lang="zh-CN" altLang="en-US" sz="3200" dirty="0"/>
              <a:t>个，而删除其他，</a:t>
            </a:r>
            <a:endParaRPr lang="zh-CN" altLang="en-GB" sz="3200" dirty="0"/>
          </a:p>
        </p:txBody>
      </p:sp>
      <p:sp>
        <p:nvSpPr>
          <p:cNvPr id="71" name="Rectangle 3"/>
          <p:cNvSpPr>
            <a:spLocks noChangeArrowheads="1"/>
          </p:cNvSpPr>
          <p:nvPr/>
        </p:nvSpPr>
        <p:spPr bwMode="auto">
          <a:xfrm>
            <a:off x="457200" y="22098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None/>
            </a:pPr>
            <a:r>
              <a:rPr lang="zh-CN" altLang="en-US" sz="3200" dirty="0"/>
              <a:t>   使得结果链中，各结点不同。</a:t>
            </a:r>
            <a:endParaRPr lang="zh-CN" altLang="en-GB" sz="3200" dirty="0"/>
          </a:p>
        </p:txBody>
      </p:sp>
      <p:cxnSp>
        <p:nvCxnSpPr>
          <p:cNvPr id="72" name="形状 71"/>
          <p:cNvCxnSpPr>
            <a:endCxn id="59" idx="0"/>
          </p:cNvCxnSpPr>
          <p:nvPr/>
        </p:nvCxnSpPr>
        <p:spPr bwMode="auto">
          <a:xfrm flipV="1">
            <a:off x="3848100" y="3886200"/>
            <a:ext cx="2070100" cy="309562"/>
          </a:xfrm>
          <a:prstGeom prst="bentConnector4">
            <a:avLst>
              <a:gd name="adj1" fmla="val 685"/>
              <a:gd name="adj2" fmla="val 173846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形状 74"/>
          <p:cNvCxnSpPr>
            <a:endCxn id="68" idx="0"/>
          </p:cNvCxnSpPr>
          <p:nvPr/>
        </p:nvCxnSpPr>
        <p:spPr bwMode="auto">
          <a:xfrm flipV="1">
            <a:off x="6324600" y="3886200"/>
            <a:ext cx="2019300" cy="309562"/>
          </a:xfrm>
          <a:prstGeom prst="bentConnector4">
            <a:avLst>
              <a:gd name="adj1" fmla="val 777"/>
              <a:gd name="adj2" fmla="val 173846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64" grpId="0" animBg="1"/>
      <p:bldP spid="65" grpId="0" animBg="1"/>
      <p:bldP spid="70" grpId="0"/>
      <p:bldP spid="71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990600"/>
            <a:ext cx="891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/>
              <a:t>仅保留重复结点中的第</a:t>
            </a:r>
            <a:r>
              <a:rPr lang="en-US" altLang="zh-CN" sz="3200" dirty="0"/>
              <a:t>1</a:t>
            </a:r>
            <a:r>
              <a:rPr lang="zh-CN" altLang="en-US" sz="3200" dirty="0"/>
              <a:t>个</a:t>
            </a:r>
            <a:endParaRPr lang="en-US" altLang="zh-CN" sz="3200" dirty="0"/>
          </a:p>
        </p:txBody>
      </p:sp>
      <p:sp>
        <p:nvSpPr>
          <p:cNvPr id="3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>
                <a:ea typeface="黑体" pitchFamily="2" charset="-122"/>
              </a:rPr>
              <a:t>3. </a:t>
            </a:r>
            <a:r>
              <a:rPr lang="zh-CN" altLang="en-US" dirty="0">
                <a:ea typeface="黑体" pitchFamily="2" charset="-122"/>
              </a:rPr>
              <a:t>删除重复结点</a:t>
            </a: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rot="5400000" flipH="1" flipV="1">
            <a:off x="754063" y="2908300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609600" y="3052763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38325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rot="5400000" flipH="1" flipV="1">
            <a:off x="2049463" y="2917824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1905000" y="3062287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 rot="5400000" flipH="1" flipV="1">
            <a:off x="3268663" y="2917824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3124200" y="3062287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 rot="5400000" flipH="1" flipV="1">
            <a:off x="4564063" y="2917824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39"/>
          <p:cNvSpPr>
            <a:spLocks noChangeArrowheads="1"/>
          </p:cNvSpPr>
          <p:nvPr/>
        </p:nvSpPr>
        <p:spPr bwMode="auto">
          <a:xfrm>
            <a:off x="4419600" y="3062287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 bwMode="auto">
          <a:xfrm rot="5400000" flipH="1" flipV="1">
            <a:off x="5783263" y="2917824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39"/>
          <p:cNvSpPr>
            <a:spLocks noChangeArrowheads="1"/>
          </p:cNvSpPr>
          <p:nvPr/>
        </p:nvSpPr>
        <p:spPr bwMode="auto">
          <a:xfrm>
            <a:off x="5638800" y="3062287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4" name="直接箭头连接符 73"/>
          <p:cNvCxnSpPr/>
          <p:nvPr/>
        </p:nvCxnSpPr>
        <p:spPr bwMode="auto">
          <a:xfrm rot="5400000" flipH="1" flipV="1">
            <a:off x="7002463" y="2917824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6858000" y="3062287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1158875" y="21288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" name="Rectangle 40"/>
          <p:cNvSpPr>
            <a:spLocks noChangeArrowheads="1"/>
          </p:cNvSpPr>
          <p:nvPr/>
        </p:nvSpPr>
        <p:spPr bwMode="auto">
          <a:xfrm>
            <a:off x="717550" y="2128838"/>
            <a:ext cx="533400" cy="614363"/>
          </a:xfrm>
          <a:prstGeom prst="rect">
            <a:avLst/>
          </a:prstGeom>
          <a:solidFill>
            <a:srgbClr val="7030A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9" name="Rectangle 59"/>
          <p:cNvSpPr>
            <a:spLocks noChangeArrowheads="1"/>
          </p:cNvSpPr>
          <p:nvPr/>
        </p:nvSpPr>
        <p:spPr bwMode="auto">
          <a:xfrm>
            <a:off x="2422525" y="21288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" name="Rectangle 60"/>
          <p:cNvSpPr>
            <a:spLocks noChangeArrowheads="1"/>
          </p:cNvSpPr>
          <p:nvPr/>
        </p:nvSpPr>
        <p:spPr bwMode="auto">
          <a:xfrm>
            <a:off x="1981200" y="2128838"/>
            <a:ext cx="533400" cy="614363"/>
          </a:xfrm>
          <a:prstGeom prst="rect">
            <a:avLst/>
          </a:prstGeom>
          <a:solidFill>
            <a:srgbClr val="C0000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1" name="Rectangle 62"/>
          <p:cNvSpPr>
            <a:spLocks noChangeArrowheads="1"/>
          </p:cNvSpPr>
          <p:nvPr/>
        </p:nvSpPr>
        <p:spPr bwMode="auto">
          <a:xfrm>
            <a:off x="3686175" y="21336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2" name="Rectangle 63"/>
          <p:cNvSpPr>
            <a:spLocks noChangeArrowheads="1"/>
          </p:cNvSpPr>
          <p:nvPr/>
        </p:nvSpPr>
        <p:spPr bwMode="auto">
          <a:xfrm>
            <a:off x="3244850" y="21336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3" name="Rectangle 65"/>
          <p:cNvSpPr>
            <a:spLocks noChangeArrowheads="1"/>
          </p:cNvSpPr>
          <p:nvPr/>
        </p:nvSpPr>
        <p:spPr bwMode="auto">
          <a:xfrm>
            <a:off x="4949825" y="21336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4" name="Rectangle 66"/>
          <p:cNvSpPr>
            <a:spLocks noChangeArrowheads="1"/>
          </p:cNvSpPr>
          <p:nvPr/>
        </p:nvSpPr>
        <p:spPr bwMode="auto">
          <a:xfrm>
            <a:off x="4508500" y="2133601"/>
            <a:ext cx="533400" cy="614362"/>
          </a:xfrm>
          <a:prstGeom prst="rect">
            <a:avLst/>
          </a:prstGeom>
          <a:solidFill>
            <a:srgbClr val="7030A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85" name="直接箭头连接符 84"/>
          <p:cNvCxnSpPr>
            <a:endCxn id="84" idx="1"/>
          </p:cNvCxnSpPr>
          <p:nvPr/>
        </p:nvCxnSpPr>
        <p:spPr bwMode="auto">
          <a:xfrm>
            <a:off x="3975100" y="24336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>
            <a:off x="2711450" y="24336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>
            <a:endCxn id="80" idx="1"/>
          </p:cNvCxnSpPr>
          <p:nvPr/>
        </p:nvCxnSpPr>
        <p:spPr bwMode="auto">
          <a:xfrm>
            <a:off x="1447800" y="24336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10800000" flipV="1">
            <a:off x="831850" y="1909763"/>
            <a:ext cx="311150" cy="21907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39"/>
          <p:cNvSpPr>
            <a:spLocks noChangeArrowheads="1"/>
          </p:cNvSpPr>
          <p:nvPr/>
        </p:nvSpPr>
        <p:spPr bwMode="auto">
          <a:xfrm>
            <a:off x="1066800" y="16002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90" name="Rectangle 65"/>
          <p:cNvSpPr>
            <a:spLocks noChangeArrowheads="1"/>
          </p:cNvSpPr>
          <p:nvPr/>
        </p:nvSpPr>
        <p:spPr bwMode="auto">
          <a:xfrm>
            <a:off x="6169025" y="21383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Rectangle 66"/>
          <p:cNvSpPr>
            <a:spLocks noChangeArrowheads="1"/>
          </p:cNvSpPr>
          <p:nvPr/>
        </p:nvSpPr>
        <p:spPr bwMode="auto">
          <a:xfrm>
            <a:off x="5727700" y="21383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2" name="直接箭头连接符 91"/>
          <p:cNvCxnSpPr>
            <a:endCxn id="91" idx="1"/>
          </p:cNvCxnSpPr>
          <p:nvPr/>
        </p:nvCxnSpPr>
        <p:spPr bwMode="auto">
          <a:xfrm>
            <a:off x="5194300" y="24384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Rectangle 65"/>
          <p:cNvSpPr>
            <a:spLocks noChangeArrowheads="1"/>
          </p:cNvSpPr>
          <p:nvPr/>
        </p:nvSpPr>
        <p:spPr bwMode="auto">
          <a:xfrm>
            <a:off x="7375525" y="21383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" name="Rectangle 66"/>
          <p:cNvSpPr>
            <a:spLocks noChangeArrowheads="1"/>
          </p:cNvSpPr>
          <p:nvPr/>
        </p:nvSpPr>
        <p:spPr bwMode="auto">
          <a:xfrm>
            <a:off x="6934200" y="2138363"/>
            <a:ext cx="533400" cy="614362"/>
          </a:xfrm>
          <a:prstGeom prst="rect">
            <a:avLst/>
          </a:prstGeom>
          <a:solidFill>
            <a:srgbClr val="C0000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5" name="直接箭头连接符 94"/>
          <p:cNvCxnSpPr>
            <a:endCxn id="94" idx="1"/>
          </p:cNvCxnSpPr>
          <p:nvPr/>
        </p:nvCxnSpPr>
        <p:spPr bwMode="auto">
          <a:xfrm>
            <a:off x="6400800" y="24384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Rectangle 65"/>
          <p:cNvSpPr>
            <a:spLocks noChangeArrowheads="1"/>
          </p:cNvSpPr>
          <p:nvPr/>
        </p:nvSpPr>
        <p:spPr bwMode="auto">
          <a:xfrm>
            <a:off x="8594725" y="21383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" name="Rectangle 66"/>
          <p:cNvSpPr>
            <a:spLocks noChangeArrowheads="1"/>
          </p:cNvSpPr>
          <p:nvPr/>
        </p:nvSpPr>
        <p:spPr bwMode="auto">
          <a:xfrm>
            <a:off x="8153400" y="21383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8" name="直接箭头连接符 97"/>
          <p:cNvCxnSpPr>
            <a:endCxn id="97" idx="1"/>
          </p:cNvCxnSpPr>
          <p:nvPr/>
        </p:nvCxnSpPr>
        <p:spPr bwMode="auto">
          <a:xfrm>
            <a:off x="7620000" y="24384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形状 98"/>
          <p:cNvCxnSpPr>
            <a:endCxn id="91" idx="0"/>
          </p:cNvCxnSpPr>
          <p:nvPr/>
        </p:nvCxnSpPr>
        <p:spPr bwMode="auto">
          <a:xfrm flipV="1">
            <a:off x="3924300" y="2138363"/>
            <a:ext cx="2070100" cy="309562"/>
          </a:xfrm>
          <a:prstGeom prst="bentConnector4">
            <a:avLst>
              <a:gd name="adj1" fmla="val 685"/>
              <a:gd name="adj2" fmla="val 173846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形状 99"/>
          <p:cNvCxnSpPr>
            <a:endCxn id="97" idx="0"/>
          </p:cNvCxnSpPr>
          <p:nvPr/>
        </p:nvCxnSpPr>
        <p:spPr bwMode="auto">
          <a:xfrm flipV="1">
            <a:off x="6400800" y="2138363"/>
            <a:ext cx="2019300" cy="309562"/>
          </a:xfrm>
          <a:prstGeom prst="bentConnector4">
            <a:avLst>
              <a:gd name="adj1" fmla="val 777"/>
              <a:gd name="adj2" fmla="val 173846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直接箭头连接符 100"/>
          <p:cNvCxnSpPr/>
          <p:nvPr/>
        </p:nvCxnSpPr>
        <p:spPr bwMode="auto">
          <a:xfrm rot="5400000" flipH="1" flipV="1">
            <a:off x="8145463" y="2908300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Rectangle 39"/>
          <p:cNvSpPr>
            <a:spLocks noChangeArrowheads="1"/>
          </p:cNvSpPr>
          <p:nvPr/>
        </p:nvSpPr>
        <p:spPr bwMode="auto">
          <a:xfrm>
            <a:off x="8001000" y="3052763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3" name="直接箭头连接符 102"/>
          <p:cNvCxnSpPr/>
          <p:nvPr/>
        </p:nvCxnSpPr>
        <p:spPr bwMode="auto">
          <a:xfrm rot="5400000" flipH="1" flipV="1">
            <a:off x="1897063" y="2908300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9"/>
          <p:cNvSpPr>
            <a:spLocks noChangeArrowheads="1"/>
          </p:cNvSpPr>
          <p:nvPr/>
        </p:nvSpPr>
        <p:spPr bwMode="auto">
          <a:xfrm>
            <a:off x="1752600" y="3052763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38325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 bwMode="auto">
          <a:xfrm rot="5400000" flipH="1" flipV="1">
            <a:off x="3116263" y="2908300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Rectangle 39"/>
          <p:cNvSpPr>
            <a:spLocks noChangeArrowheads="1"/>
          </p:cNvSpPr>
          <p:nvPr/>
        </p:nvSpPr>
        <p:spPr bwMode="auto">
          <a:xfrm>
            <a:off x="2971800" y="3052763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38325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 bwMode="auto">
          <a:xfrm rot="5400000" flipH="1" flipV="1">
            <a:off x="5630863" y="2908300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Rectangle 39"/>
          <p:cNvSpPr>
            <a:spLocks noChangeArrowheads="1"/>
          </p:cNvSpPr>
          <p:nvPr/>
        </p:nvSpPr>
        <p:spPr bwMode="auto">
          <a:xfrm>
            <a:off x="5486400" y="3052763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38325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 rot="5400000" flipH="1" flipV="1">
            <a:off x="8374063" y="2908300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8229600" y="3052763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152400" y="3505200"/>
            <a:ext cx="9067800" cy="2895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300"/>
              </a:spcBef>
              <a:buSzPct val="70000"/>
              <a:buNone/>
            </a:pPr>
            <a:r>
              <a:rPr lang="en-US" altLang="zh-CN" dirty="0">
                <a:solidFill>
                  <a:srgbClr val="2850A0"/>
                </a:solidFill>
              </a:rPr>
              <a:t>-- </a:t>
            </a:r>
            <a:r>
              <a:rPr lang="zh-CN" altLang="en-US" dirty="0">
                <a:solidFill>
                  <a:srgbClr val="2850A0"/>
                </a:solidFill>
              </a:rPr>
              <a:t>两个游历指针，执行两层循环：</a:t>
            </a:r>
            <a:endParaRPr lang="en-US" altLang="zh-CN" dirty="0">
              <a:solidFill>
                <a:srgbClr val="2850A0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300"/>
              </a:spcBef>
              <a:buSzPct val="70000"/>
              <a:buNone/>
            </a:pPr>
            <a:r>
              <a:rPr lang="en-US" altLang="zh-CN" dirty="0"/>
              <a:t>   p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个结点，</a:t>
            </a:r>
            <a:r>
              <a:rPr lang="en-US" altLang="zh-CN" dirty="0"/>
              <a:t>q</a:t>
            </a:r>
            <a:r>
              <a:rPr lang="zh-CN" altLang="en-US" dirty="0"/>
              <a:t>游历</a:t>
            </a:r>
            <a:r>
              <a:rPr lang="en-US" altLang="zh-CN" dirty="0"/>
              <a:t>p</a:t>
            </a:r>
            <a:r>
              <a:rPr lang="zh-CN" altLang="en-US" dirty="0"/>
              <a:t>之后的所有结点，删除重复；</a:t>
            </a:r>
            <a:endParaRPr lang="en-US" altLang="zh-CN" dirty="0"/>
          </a:p>
          <a:p>
            <a:pPr marL="342900" indent="-342900">
              <a:lnSpc>
                <a:spcPct val="110000"/>
              </a:lnSpc>
              <a:spcBef>
                <a:spcPts val="300"/>
              </a:spcBef>
              <a:buSzPct val="70000"/>
              <a:buNone/>
            </a:pPr>
            <a:r>
              <a:rPr lang="en-US" altLang="zh-CN" dirty="0"/>
              <a:t>   p</a:t>
            </a:r>
            <a:r>
              <a:rPr lang="zh-CN" altLang="en-US" dirty="0"/>
              <a:t>指向第</a:t>
            </a:r>
            <a:r>
              <a:rPr lang="en-US" altLang="zh-CN" dirty="0"/>
              <a:t>2</a:t>
            </a:r>
            <a:r>
              <a:rPr lang="zh-CN" altLang="en-US" dirty="0"/>
              <a:t>个结点，</a:t>
            </a:r>
            <a:r>
              <a:rPr lang="en-US" altLang="zh-CN" dirty="0"/>
              <a:t>q</a:t>
            </a:r>
            <a:r>
              <a:rPr lang="zh-CN" altLang="en-US" dirty="0"/>
              <a:t>游历</a:t>
            </a:r>
            <a:r>
              <a:rPr lang="en-US" altLang="zh-CN" dirty="0"/>
              <a:t>p</a:t>
            </a:r>
            <a:r>
              <a:rPr lang="zh-CN" altLang="en-US" dirty="0"/>
              <a:t>之后的所有结点，删除重复；</a:t>
            </a:r>
            <a:endParaRPr lang="en-US" altLang="zh-CN" dirty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/>
              <a:t>   … …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/>
              <a:t>  </a:t>
            </a:r>
            <a:r>
              <a:rPr lang="zh-CN" altLang="en-US" dirty="0"/>
              <a:t>直到，</a:t>
            </a:r>
            <a:r>
              <a:rPr lang="en-US" altLang="zh-CN" dirty="0"/>
              <a:t>p</a:t>
            </a:r>
            <a:r>
              <a:rPr lang="zh-CN" altLang="en-US" dirty="0"/>
              <a:t>指向倒数第</a:t>
            </a:r>
            <a:r>
              <a:rPr lang="en-US" altLang="zh-CN" dirty="0"/>
              <a:t>2</a:t>
            </a:r>
            <a:r>
              <a:rPr lang="zh-CN" altLang="en-US" dirty="0"/>
              <a:t>个结点，</a:t>
            </a:r>
            <a:r>
              <a:rPr lang="en-US" altLang="zh-CN" dirty="0"/>
              <a:t>q</a:t>
            </a:r>
            <a:r>
              <a:rPr lang="zh-CN" altLang="en-US" dirty="0"/>
              <a:t>向后游历，删除重复。</a:t>
            </a:r>
            <a:endParaRPr lang="zh-CN" alt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8" grpId="0" animBg="1"/>
      <p:bldP spid="48" grpId="1" animBg="1"/>
      <p:bldP spid="55" grpId="0" animBg="1"/>
      <p:bldP spid="55" grpId="1" animBg="1"/>
      <p:bldP spid="55" grpId="2" animBg="1"/>
      <p:bldP spid="55" grpId="3" animBg="1"/>
      <p:bldP spid="57" grpId="0" animBg="1"/>
      <p:bldP spid="57" grpId="1" animBg="1"/>
      <p:bldP spid="61" grpId="0" animBg="1"/>
      <p:bldP spid="61" grpId="1" animBg="1"/>
      <p:bldP spid="61" grpId="2" animBg="1"/>
      <p:bldP spid="61" grpId="3" animBg="1"/>
      <p:bldP spid="61" grpId="4" animBg="1"/>
      <p:bldP spid="61" grpId="5" animBg="1"/>
      <p:bldP spid="76" grpId="0" animBg="1"/>
      <p:bldP spid="76" grpId="1" animBg="1"/>
      <p:bldP spid="76" grpId="2" animBg="1"/>
      <p:bldP spid="76" grpId="3" animBg="1"/>
      <p:bldP spid="83" grpId="0" animBg="1"/>
      <p:bldP spid="84" grpId="0" animBg="1"/>
      <p:bldP spid="93" grpId="0" animBg="1"/>
      <p:bldP spid="94" grpId="0" animBg="1"/>
      <p:bldP spid="102" grpId="0" animBg="1"/>
      <p:bldP spid="102" grpId="1" animBg="1"/>
      <p:bldP spid="102" grpId="2" animBg="1"/>
      <p:bldP spid="102" grpId="3" animBg="1"/>
      <p:bldP spid="102" grpId="4" animBg="1"/>
      <p:bldP spid="102" grpId="5" animBg="1"/>
      <p:bldP spid="104" grpId="0" animBg="1"/>
      <p:bldP spid="104" grpId="1" animBg="1"/>
      <p:bldP spid="106" grpId="0" animBg="1"/>
      <p:bldP spid="106" grpId="1" animBg="1"/>
      <p:bldP spid="108" grpId="0" animBg="1"/>
      <p:bldP spid="110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"/>
            <a:ext cx="8610600" cy="57912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06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>
                <a:ea typeface="黑体" pitchFamily="2" charset="-122"/>
              </a:rPr>
              <a:t>LinkList</a:t>
            </a:r>
            <a:r>
              <a:rPr lang="en-US" altLang="zh-CN" sz="3000" dirty="0">
                <a:ea typeface="黑体" pitchFamily="2" charset="-122"/>
              </a:rPr>
              <a:t>  </a:t>
            </a:r>
            <a:r>
              <a:rPr lang="en-US" altLang="zh-CN" sz="3000" dirty="0" err="1">
                <a:ea typeface="黑体" pitchFamily="2" charset="-122"/>
              </a:rPr>
              <a:t>deleteSame</a:t>
            </a:r>
            <a:r>
              <a:rPr lang="en-US" altLang="zh-CN" sz="3000" dirty="0">
                <a:ea typeface="黑体" pitchFamily="2" charset="-122"/>
              </a:rPr>
              <a:t>(</a:t>
            </a:r>
            <a:r>
              <a:rPr lang="en-US" altLang="zh-CN" sz="3000" dirty="0" err="1">
                <a:ea typeface="黑体" pitchFamily="2" charset="-122"/>
              </a:rPr>
              <a:t>LinkList</a:t>
            </a:r>
            <a:r>
              <a:rPr lang="en-US" altLang="zh-CN" sz="3000" dirty="0">
                <a:ea typeface="黑体" pitchFamily="2" charset="-122"/>
              </a:rPr>
              <a:t> list) </a:t>
            </a:r>
            <a:r>
              <a:rPr lang="en-US" altLang="zh-CN" sz="2800" dirty="0">
                <a:solidFill>
                  <a:srgbClr val="038325"/>
                </a:solidFill>
                <a:ea typeface="黑体" pitchFamily="2" charset="-122"/>
              </a:rPr>
              <a:t>//</a:t>
            </a:r>
            <a:r>
              <a:rPr lang="zh-CN" altLang="en-US" sz="2800" dirty="0">
                <a:solidFill>
                  <a:srgbClr val="038325"/>
                </a:solidFill>
                <a:ea typeface="黑体" pitchFamily="2" charset="-122"/>
              </a:rPr>
              <a:t>无头结点</a:t>
            </a:r>
            <a:endParaRPr lang="en-US" altLang="zh-CN" sz="2800" dirty="0">
              <a:solidFill>
                <a:srgbClr val="038325"/>
              </a:solidFill>
              <a:ea typeface="黑体" pitchFamily="2" charset="-122"/>
            </a:endParaRPr>
          </a:p>
          <a:p>
            <a:pPr lvl="0">
              <a:lnSpc>
                <a:spcPct val="106000"/>
              </a:lnSpc>
              <a:spcBef>
                <a:spcPts val="0"/>
              </a:spcBef>
              <a:buNone/>
            </a:pPr>
            <a:r>
              <a:rPr lang="en-US" altLang="zh-CN" sz="3000" dirty="0">
                <a:ea typeface="黑体" pitchFamily="2" charset="-122"/>
              </a:rPr>
              <a:t>{ </a:t>
            </a:r>
            <a:r>
              <a:rPr lang="en-US" altLang="zh-CN" sz="3000" dirty="0" err="1">
                <a:ea typeface="黑体" pitchFamily="2" charset="-122"/>
              </a:rPr>
              <a:t>PNode</a:t>
            </a:r>
            <a:r>
              <a:rPr lang="en-US" altLang="zh-CN" sz="3000" dirty="0">
                <a:ea typeface="黑体" pitchFamily="2" charset="-122"/>
              </a:rPr>
              <a:t>  p=list, q, pre, r; </a:t>
            </a:r>
          </a:p>
          <a:p>
            <a:pPr lvl="0">
              <a:lnSpc>
                <a:spcPct val="106000"/>
              </a:lnSpc>
              <a:spcBef>
                <a:spcPts val="0"/>
              </a:spcBef>
              <a:buNone/>
              <a:defRPr/>
            </a:pPr>
            <a:r>
              <a:rPr lang="en-US" altLang="zh-CN" sz="3000" dirty="0">
                <a:ea typeface="黑体" pitchFamily="2" charset="-122"/>
              </a:rPr>
              <a:t>  while(p-&gt;link!=null)</a:t>
            </a:r>
          </a:p>
          <a:p>
            <a:pPr>
              <a:lnSpc>
                <a:spcPct val="106000"/>
              </a:lnSpc>
              <a:spcBef>
                <a:spcPts val="0"/>
              </a:spcBef>
              <a:buNone/>
              <a:defRPr/>
            </a:pPr>
            <a:r>
              <a:rPr lang="en-US" altLang="zh-CN" sz="3000" dirty="0">
                <a:ea typeface="黑体" pitchFamily="2" charset="-122"/>
              </a:rPr>
              <a:t>         pre=p;  q=p-&gt;link;</a:t>
            </a:r>
          </a:p>
          <a:p>
            <a:pPr>
              <a:lnSpc>
                <a:spcPct val="106000"/>
              </a:lnSpc>
              <a:spcBef>
                <a:spcPts val="0"/>
              </a:spcBef>
              <a:buNone/>
              <a:defRPr/>
            </a:pPr>
            <a:r>
              <a:rPr lang="en-US" altLang="zh-CN" sz="3000" dirty="0">
                <a:ea typeface="黑体" pitchFamily="2" charset="-122"/>
              </a:rPr>
              <a:t>         while(q!=null)</a:t>
            </a:r>
          </a:p>
          <a:p>
            <a:pPr lvl="0">
              <a:lnSpc>
                <a:spcPct val="106000"/>
              </a:lnSpc>
              <a:spcBef>
                <a:spcPts val="0"/>
              </a:spcBef>
              <a:buNone/>
              <a:defRPr/>
            </a:pPr>
            <a:r>
              <a:rPr lang="en-US" altLang="zh-CN" sz="3000" dirty="0">
                <a:ea typeface="黑体" pitchFamily="2" charset="-122"/>
              </a:rPr>
              <a:t>                 if( p-&gt;info==q-&gt;info)</a:t>
            </a:r>
          </a:p>
          <a:p>
            <a:pPr lvl="0">
              <a:lnSpc>
                <a:spcPct val="106000"/>
              </a:lnSpc>
              <a:spcBef>
                <a:spcPts val="0"/>
              </a:spcBef>
              <a:buNone/>
            </a:pPr>
            <a:r>
              <a:rPr lang="en-US" altLang="zh-CN" sz="3000" dirty="0">
                <a:ea typeface="黑体" pitchFamily="2" charset="-122"/>
              </a:rPr>
              <a:t>                   </a:t>
            </a:r>
            <a:r>
              <a:rPr lang="en-US" altLang="zh-CN" sz="3000" dirty="0">
                <a:solidFill>
                  <a:srgbClr val="7030A0"/>
                </a:solidFill>
                <a:ea typeface="黑体" pitchFamily="2" charset="-122"/>
              </a:rPr>
              <a:t>{</a:t>
            </a:r>
            <a:r>
              <a:rPr lang="en-US" altLang="zh-CN" sz="3000" dirty="0">
                <a:solidFill>
                  <a:schemeClr val="hlink"/>
                </a:solidFill>
                <a:ea typeface="黑体" pitchFamily="2" charset="-122"/>
              </a:rPr>
              <a:t> </a:t>
            </a:r>
            <a:r>
              <a:rPr lang="en-US" altLang="zh-CN" sz="3000" dirty="0">
                <a:ea typeface="黑体" pitchFamily="2" charset="-122"/>
              </a:rPr>
              <a:t>r=q;  q=q-&gt;link; </a:t>
            </a:r>
          </a:p>
          <a:p>
            <a:pPr lvl="0">
              <a:lnSpc>
                <a:spcPct val="106000"/>
              </a:lnSpc>
              <a:spcBef>
                <a:spcPts val="0"/>
              </a:spcBef>
              <a:buNone/>
            </a:pPr>
            <a:r>
              <a:rPr lang="en-US" altLang="zh-CN" sz="3000" dirty="0">
                <a:ea typeface="黑体" pitchFamily="2" charset="-122"/>
              </a:rPr>
              <a:t>                     pre-&gt;link=q;  </a:t>
            </a:r>
            <a:r>
              <a:rPr lang="en-US" altLang="zh-CN" sz="3000" dirty="0"/>
              <a:t>free(r);</a:t>
            </a:r>
            <a:r>
              <a:rPr lang="en-US" altLang="zh-CN" sz="3000" dirty="0">
                <a:solidFill>
                  <a:srgbClr val="7030A0"/>
                </a:solidFill>
                <a:ea typeface="黑体" pitchFamily="2" charset="-122"/>
              </a:rPr>
              <a:t>}</a:t>
            </a:r>
          </a:p>
          <a:p>
            <a:pPr>
              <a:lnSpc>
                <a:spcPct val="106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7030A0"/>
                </a:solidFill>
                <a:ea typeface="黑体" pitchFamily="2" charset="-122"/>
              </a:rPr>
              <a:t>               </a:t>
            </a:r>
            <a:r>
              <a:rPr lang="en-US" altLang="zh-CN" sz="3000" dirty="0">
                <a:solidFill>
                  <a:schemeClr val="tx2"/>
                </a:solidFill>
                <a:ea typeface="黑体" pitchFamily="2" charset="-122"/>
              </a:rPr>
              <a:t>else  {pre=q;  q=q-&gt;link;}</a:t>
            </a:r>
            <a:endParaRPr lang="en-US" altLang="zh-CN" sz="3000" dirty="0">
              <a:solidFill>
                <a:srgbClr val="2850A0"/>
              </a:solidFill>
              <a:ea typeface="黑体" pitchFamily="2" charset="-122"/>
            </a:endParaRPr>
          </a:p>
          <a:p>
            <a:pPr lvl="0">
              <a:lnSpc>
                <a:spcPct val="106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2850A0"/>
                </a:solidFill>
                <a:ea typeface="黑体" pitchFamily="2" charset="-122"/>
              </a:rPr>
              <a:t>        </a:t>
            </a:r>
            <a:r>
              <a:rPr lang="en-US" altLang="zh-CN" sz="3000" dirty="0">
                <a:ea typeface="黑体" pitchFamily="2" charset="-122"/>
              </a:rPr>
              <a:t>p=p-&gt;link; </a:t>
            </a:r>
            <a:endParaRPr lang="en-US" altLang="zh-CN" sz="3000" dirty="0">
              <a:solidFill>
                <a:srgbClr val="C00000"/>
              </a:solidFill>
              <a:ea typeface="黑体" pitchFamily="2" charset="-122"/>
            </a:endParaRPr>
          </a:p>
          <a:p>
            <a:pPr lvl="0">
              <a:lnSpc>
                <a:spcPct val="106000"/>
              </a:lnSpc>
              <a:spcBef>
                <a:spcPts val="0"/>
              </a:spcBef>
              <a:buNone/>
              <a:defRPr/>
            </a:pPr>
            <a:r>
              <a:rPr lang="en-US" altLang="zh-CN" sz="3000" dirty="0">
                <a:solidFill>
                  <a:srgbClr val="A50021"/>
                </a:solidFill>
                <a:ea typeface="黑体" pitchFamily="2" charset="-122"/>
              </a:rPr>
              <a:t>  </a:t>
            </a:r>
            <a:r>
              <a:rPr lang="en-US" altLang="zh-CN" sz="3000" dirty="0">
                <a:ea typeface="黑体" pitchFamily="2" charset="-122"/>
              </a:rPr>
              <a:t> return list;</a:t>
            </a:r>
          </a:p>
          <a:p>
            <a:pPr lvl="0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>
                <a:ea typeface="黑体" pitchFamily="2" charset="-122"/>
              </a:rPr>
              <a:t>}</a:t>
            </a:r>
            <a:r>
              <a:rPr lang="en-US" altLang="zh-CN" sz="3000" dirty="0"/>
              <a:t>  </a:t>
            </a:r>
            <a:endParaRPr lang="en-US" altLang="zh-CN" sz="3000" dirty="0">
              <a:solidFill>
                <a:srgbClr val="A50021"/>
              </a:solidFill>
              <a:ea typeface="黑体" pitchFamily="2" charset="-122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4038600" y="1524000"/>
            <a:ext cx="4800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altLang="zh-CN" dirty="0">
                <a:solidFill>
                  <a:srgbClr val="038325"/>
                </a:solidFill>
                <a:latin typeface="+mj-lt"/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38325"/>
                </a:solidFill>
                <a:latin typeface="+mj-lt"/>
                <a:ea typeface="黑体" pitchFamily="49" charset="-122"/>
              </a:rPr>
              <a:t>外层循环，游历指针</a:t>
            </a:r>
            <a:r>
              <a:rPr lang="en-US" altLang="zh-CN" dirty="0">
                <a:solidFill>
                  <a:srgbClr val="038325"/>
                </a:solidFill>
                <a:latin typeface="+mj-lt"/>
                <a:ea typeface="黑体" pitchFamily="49" charset="-122"/>
              </a:rPr>
              <a:t>p</a:t>
            </a:r>
            <a:endParaRPr lang="zh-CN" altLang="en-US" dirty="0">
              <a:solidFill>
                <a:srgbClr val="038325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3886200" y="2514600"/>
            <a:ext cx="586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altLang="zh-CN" dirty="0">
                <a:solidFill>
                  <a:srgbClr val="038325"/>
                </a:solidFill>
                <a:latin typeface="+mj-lt"/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38325"/>
                </a:solidFill>
                <a:latin typeface="+mj-lt"/>
                <a:ea typeface="黑体" pitchFamily="49" charset="-122"/>
              </a:rPr>
              <a:t>内层循环</a:t>
            </a:r>
            <a:r>
              <a:rPr lang="en-US" altLang="zh-CN" dirty="0">
                <a:solidFill>
                  <a:srgbClr val="038325"/>
                </a:solidFill>
                <a:latin typeface="+mj-lt"/>
                <a:ea typeface="黑体" pitchFamily="49" charset="-122"/>
              </a:rPr>
              <a:t>: q</a:t>
            </a:r>
            <a:r>
              <a:rPr lang="zh-CN" altLang="en-US" dirty="0">
                <a:solidFill>
                  <a:srgbClr val="038325"/>
                </a:solidFill>
                <a:latin typeface="+mj-lt"/>
                <a:ea typeface="黑体" pitchFamily="49" charset="-122"/>
              </a:rPr>
              <a:t>游历</a:t>
            </a:r>
            <a:r>
              <a:rPr lang="en-US" altLang="zh-CN" dirty="0">
                <a:solidFill>
                  <a:srgbClr val="038325"/>
                </a:solidFill>
                <a:latin typeface="+mj-lt"/>
                <a:ea typeface="黑体" pitchFamily="49" charset="-122"/>
              </a:rPr>
              <a:t>p</a:t>
            </a:r>
            <a:r>
              <a:rPr lang="zh-CN" altLang="en-US" dirty="0">
                <a:solidFill>
                  <a:srgbClr val="038325"/>
                </a:solidFill>
                <a:latin typeface="+mj-lt"/>
                <a:ea typeface="黑体" pitchFamily="49" charset="-122"/>
              </a:rPr>
              <a:t>之后的结点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572000" y="2034000"/>
            <a:ext cx="5105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altLang="zh-CN" dirty="0">
                <a:solidFill>
                  <a:srgbClr val="2850A0"/>
                </a:solidFill>
                <a:latin typeface="+mj-lt"/>
                <a:ea typeface="黑体" pitchFamily="49" charset="-122"/>
              </a:rPr>
              <a:t>//pre</a:t>
            </a:r>
            <a:r>
              <a:rPr lang="zh-CN" altLang="en-US" dirty="0">
                <a:solidFill>
                  <a:srgbClr val="2850A0"/>
                </a:solidFill>
                <a:latin typeface="+mj-lt"/>
                <a:ea typeface="黑体" pitchFamily="49" charset="-122"/>
              </a:rPr>
              <a:t>为</a:t>
            </a:r>
            <a:r>
              <a:rPr lang="en-US" altLang="zh-CN" dirty="0">
                <a:solidFill>
                  <a:srgbClr val="2850A0"/>
                </a:solidFill>
                <a:latin typeface="+mj-lt"/>
                <a:ea typeface="黑体" pitchFamily="49" charset="-122"/>
              </a:rPr>
              <a:t>q</a:t>
            </a:r>
            <a:r>
              <a:rPr lang="zh-CN" altLang="en-US" dirty="0">
                <a:solidFill>
                  <a:srgbClr val="2850A0"/>
                </a:solidFill>
                <a:latin typeface="+mj-lt"/>
                <a:ea typeface="黑体" pitchFamily="49" charset="-122"/>
              </a:rPr>
              <a:t>的前驱</a:t>
            </a:r>
            <a:r>
              <a:rPr lang="en-US" altLang="zh-CN" dirty="0">
                <a:solidFill>
                  <a:srgbClr val="2850A0"/>
                </a:solidFill>
                <a:latin typeface="+mj-lt"/>
                <a:ea typeface="黑体" pitchFamily="49" charset="-122"/>
              </a:rPr>
              <a:t>, </a:t>
            </a:r>
            <a:r>
              <a:rPr lang="zh-CN" altLang="en-US" dirty="0">
                <a:solidFill>
                  <a:srgbClr val="2850A0"/>
                </a:solidFill>
                <a:latin typeface="+mj-lt"/>
                <a:ea typeface="黑体" pitchFamily="49" charset="-122"/>
              </a:rPr>
              <a:t>方便删除</a:t>
            </a:r>
            <a:r>
              <a:rPr lang="en-US" altLang="zh-CN" dirty="0">
                <a:solidFill>
                  <a:srgbClr val="2850A0"/>
                </a:solidFill>
                <a:latin typeface="+mj-lt"/>
                <a:ea typeface="黑体" pitchFamily="49" charset="-122"/>
              </a:rPr>
              <a:t>q</a:t>
            </a:r>
            <a:endParaRPr lang="zh-CN" altLang="en-US" dirty="0">
              <a:solidFill>
                <a:srgbClr val="2850A0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791200" y="3024000"/>
            <a:ext cx="3581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altLang="zh-CN" dirty="0">
                <a:solidFill>
                  <a:srgbClr val="2850A0"/>
                </a:solidFill>
                <a:latin typeface="+mj-lt"/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2850A0"/>
                </a:solidFill>
                <a:latin typeface="+mj-lt"/>
                <a:ea typeface="黑体" pitchFamily="49" charset="-122"/>
              </a:rPr>
              <a:t>若相同</a:t>
            </a:r>
            <a:r>
              <a:rPr lang="en-US" altLang="zh-CN" dirty="0">
                <a:solidFill>
                  <a:srgbClr val="2850A0"/>
                </a:solidFill>
                <a:latin typeface="+mj-lt"/>
                <a:ea typeface="黑体" pitchFamily="49" charset="-122"/>
              </a:rPr>
              <a:t>, </a:t>
            </a:r>
            <a:r>
              <a:rPr lang="zh-CN" altLang="en-US" dirty="0">
                <a:solidFill>
                  <a:srgbClr val="2850A0"/>
                </a:solidFill>
                <a:latin typeface="+mj-lt"/>
                <a:ea typeface="黑体" pitchFamily="49" charset="-122"/>
              </a:rPr>
              <a:t>则删除</a:t>
            </a:r>
            <a:r>
              <a:rPr lang="en-US" altLang="zh-CN" dirty="0">
                <a:solidFill>
                  <a:srgbClr val="2850A0"/>
                </a:solidFill>
                <a:latin typeface="+mj-lt"/>
                <a:ea typeface="黑体" pitchFamily="49" charset="-122"/>
              </a:rPr>
              <a:t>q</a:t>
            </a:r>
            <a:endParaRPr lang="zh-CN" altLang="en-US" dirty="0">
              <a:solidFill>
                <a:srgbClr val="2850A0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0" y="1944000"/>
            <a:ext cx="550151" cy="612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C00000"/>
                </a:solidFill>
              </a:rPr>
              <a:t> { </a:t>
            </a:r>
            <a:endParaRPr lang="zh-CN" altLang="en-US" sz="3000" dirty="0"/>
          </a:p>
        </p:txBody>
      </p:sp>
      <p:sp>
        <p:nvSpPr>
          <p:cNvPr id="29" name="矩形 28"/>
          <p:cNvSpPr/>
          <p:nvPr/>
        </p:nvSpPr>
        <p:spPr>
          <a:xfrm>
            <a:off x="3124200" y="4873732"/>
            <a:ext cx="42030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C00000"/>
                </a:solidFill>
              </a:rPr>
              <a:t>} </a:t>
            </a:r>
            <a:endParaRPr lang="zh-CN" altLang="en-US" sz="3000" dirty="0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6400800" y="4464000"/>
            <a:ext cx="30480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altLang="zh-CN" dirty="0">
                <a:solidFill>
                  <a:srgbClr val="2850A0"/>
                </a:solidFill>
                <a:latin typeface="+mj-lt"/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2850A0"/>
                </a:solidFill>
                <a:latin typeface="+mj-lt"/>
                <a:ea typeface="黑体" pitchFamily="49" charset="-122"/>
              </a:rPr>
              <a:t>不同</a:t>
            </a:r>
            <a:r>
              <a:rPr lang="en-US" altLang="zh-CN" dirty="0">
                <a:solidFill>
                  <a:srgbClr val="2850A0"/>
                </a:solidFill>
                <a:latin typeface="+mj-lt"/>
                <a:ea typeface="黑体" pitchFamily="49" charset="-122"/>
              </a:rPr>
              <a:t>, </a:t>
            </a:r>
            <a:r>
              <a:rPr lang="zh-CN" altLang="en-US" dirty="0">
                <a:solidFill>
                  <a:srgbClr val="2850A0"/>
                </a:solidFill>
                <a:latin typeface="+mj-lt"/>
                <a:ea typeface="黑体" pitchFamily="49" charset="-122"/>
              </a:rPr>
              <a:t>继续游历</a:t>
            </a:r>
          </a:p>
        </p:txBody>
      </p:sp>
      <p:sp>
        <p:nvSpPr>
          <p:cNvPr id="31" name="矩形 30"/>
          <p:cNvSpPr/>
          <p:nvPr/>
        </p:nvSpPr>
        <p:spPr>
          <a:xfrm>
            <a:off x="2133600" y="2880000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2850A0"/>
                </a:solidFill>
              </a:rPr>
              <a:t>{</a:t>
            </a:r>
            <a:endParaRPr lang="zh-CN" altLang="en-US" sz="3000" dirty="0"/>
          </a:p>
        </p:txBody>
      </p:sp>
      <p:sp>
        <p:nvSpPr>
          <p:cNvPr id="32" name="矩形 31"/>
          <p:cNvSpPr/>
          <p:nvPr/>
        </p:nvSpPr>
        <p:spPr>
          <a:xfrm>
            <a:off x="6400800" y="3870000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2850A0"/>
                </a:solidFill>
              </a:rPr>
              <a:t>}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>
                <a:ea typeface="黑体" pitchFamily="2" charset="-122"/>
              </a:rPr>
              <a:t>4. </a:t>
            </a:r>
            <a:r>
              <a:rPr lang="zh-CN" altLang="en-US" dirty="0">
                <a:ea typeface="黑体" pitchFamily="2" charset="-122"/>
              </a:rPr>
              <a:t>合并有序线性表</a:t>
            </a: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457200" y="935605"/>
            <a:ext cx="853440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/>
              <a:t>将两个</a:t>
            </a:r>
            <a:r>
              <a:rPr lang="zh-CN" altLang="en-US" sz="3200" dirty="0">
                <a:solidFill>
                  <a:srgbClr val="003399"/>
                </a:solidFill>
              </a:rPr>
              <a:t>非递减</a:t>
            </a:r>
            <a:r>
              <a:rPr lang="zh-CN" altLang="en-US" sz="3200" dirty="0"/>
              <a:t>有序的有序线性表合并为</a:t>
            </a:r>
            <a:endParaRPr lang="en-US" altLang="zh-CN" sz="32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/>
              <a:t>   </a:t>
            </a:r>
            <a:r>
              <a:rPr lang="zh-CN" altLang="en-US" sz="3200" dirty="0">
                <a:solidFill>
                  <a:srgbClr val="003399"/>
                </a:solidFill>
              </a:rPr>
              <a:t>非递增</a:t>
            </a:r>
            <a:r>
              <a:rPr lang="zh-CN" altLang="en-US" sz="3200" dirty="0"/>
              <a:t>的有序表</a:t>
            </a:r>
            <a:r>
              <a:rPr lang="en-US" altLang="zh-CN" sz="3200" dirty="0"/>
              <a:t>(</a:t>
            </a:r>
            <a:r>
              <a:rPr lang="zh-CN" altLang="en-US" sz="3200" dirty="0"/>
              <a:t>利用原表结点、就地合并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54" name="Rectangle 91"/>
          <p:cNvSpPr>
            <a:spLocks noChangeArrowheads="1"/>
          </p:cNvSpPr>
          <p:nvPr/>
        </p:nvSpPr>
        <p:spPr bwMode="auto">
          <a:xfrm>
            <a:off x="3413125" y="2428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" name="Rectangle 92"/>
          <p:cNvSpPr>
            <a:spLocks noChangeArrowheads="1"/>
          </p:cNvSpPr>
          <p:nvPr/>
        </p:nvSpPr>
        <p:spPr bwMode="auto">
          <a:xfrm>
            <a:off x="2971800" y="2428875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2" name="Rectangle 94"/>
          <p:cNvSpPr>
            <a:spLocks noChangeArrowheads="1"/>
          </p:cNvSpPr>
          <p:nvPr/>
        </p:nvSpPr>
        <p:spPr bwMode="auto">
          <a:xfrm>
            <a:off x="4708525" y="2428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Rectangle 95"/>
          <p:cNvSpPr>
            <a:spLocks noChangeArrowheads="1"/>
          </p:cNvSpPr>
          <p:nvPr/>
        </p:nvSpPr>
        <p:spPr bwMode="auto">
          <a:xfrm>
            <a:off x="4267200" y="2428875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6" name="Rectangle 103"/>
          <p:cNvSpPr>
            <a:spLocks noChangeArrowheads="1"/>
          </p:cNvSpPr>
          <p:nvPr/>
        </p:nvSpPr>
        <p:spPr bwMode="auto">
          <a:xfrm>
            <a:off x="6003925" y="2433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/>
              <a:t> ∧</a:t>
            </a:r>
          </a:p>
        </p:txBody>
      </p:sp>
      <p:sp>
        <p:nvSpPr>
          <p:cNvPr id="67" name="Rectangle 104"/>
          <p:cNvSpPr>
            <a:spLocks noChangeArrowheads="1"/>
          </p:cNvSpPr>
          <p:nvPr/>
        </p:nvSpPr>
        <p:spPr bwMode="auto">
          <a:xfrm>
            <a:off x="5562600" y="24336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20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8" name="Text Box 106"/>
          <p:cNvSpPr txBox="1">
            <a:spLocks noChangeArrowheads="1"/>
          </p:cNvSpPr>
          <p:nvPr/>
        </p:nvSpPr>
        <p:spPr bwMode="auto">
          <a:xfrm>
            <a:off x="1981200" y="2362200"/>
            <a:ext cx="533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/>
              <a:t>la</a:t>
            </a:r>
          </a:p>
        </p:txBody>
      </p:sp>
      <p:sp>
        <p:nvSpPr>
          <p:cNvPr id="69" name="Rectangle 107"/>
          <p:cNvSpPr>
            <a:spLocks noChangeArrowheads="1"/>
          </p:cNvSpPr>
          <p:nvPr/>
        </p:nvSpPr>
        <p:spPr bwMode="auto">
          <a:xfrm>
            <a:off x="3413125" y="3190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Rectangle 108"/>
          <p:cNvSpPr>
            <a:spLocks noChangeArrowheads="1"/>
          </p:cNvSpPr>
          <p:nvPr/>
        </p:nvSpPr>
        <p:spPr bwMode="auto">
          <a:xfrm>
            <a:off x="2971800" y="3190875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2" name="Rectangle 110"/>
          <p:cNvSpPr>
            <a:spLocks noChangeArrowheads="1"/>
          </p:cNvSpPr>
          <p:nvPr/>
        </p:nvSpPr>
        <p:spPr bwMode="auto">
          <a:xfrm>
            <a:off x="4708525" y="3190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Rectangle 111"/>
          <p:cNvSpPr>
            <a:spLocks noChangeArrowheads="1"/>
          </p:cNvSpPr>
          <p:nvPr/>
        </p:nvSpPr>
        <p:spPr bwMode="auto">
          <a:xfrm>
            <a:off x="4267200" y="3190875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2" name="Rectangle 119"/>
          <p:cNvSpPr>
            <a:spLocks noChangeArrowheads="1"/>
          </p:cNvSpPr>
          <p:nvPr/>
        </p:nvSpPr>
        <p:spPr bwMode="auto">
          <a:xfrm>
            <a:off x="6003925" y="3195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/>
              <a:t> ∧</a:t>
            </a:r>
          </a:p>
        </p:txBody>
      </p:sp>
      <p:sp>
        <p:nvSpPr>
          <p:cNvPr id="113" name="Rectangle 120"/>
          <p:cNvSpPr>
            <a:spLocks noChangeArrowheads="1"/>
          </p:cNvSpPr>
          <p:nvPr/>
        </p:nvSpPr>
        <p:spPr bwMode="auto">
          <a:xfrm>
            <a:off x="5562600" y="31956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30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4" name="Text Box 122"/>
          <p:cNvSpPr txBox="1">
            <a:spLocks noChangeArrowheads="1"/>
          </p:cNvSpPr>
          <p:nvPr/>
        </p:nvSpPr>
        <p:spPr bwMode="auto">
          <a:xfrm>
            <a:off x="1981200" y="3102114"/>
            <a:ext cx="533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/>
              <a:t>lb</a:t>
            </a:r>
          </a:p>
        </p:txBody>
      </p:sp>
      <p:sp>
        <p:nvSpPr>
          <p:cNvPr id="115" name="Rectangle 123"/>
          <p:cNvSpPr>
            <a:spLocks noChangeArrowheads="1"/>
          </p:cNvSpPr>
          <p:nvPr/>
        </p:nvSpPr>
        <p:spPr bwMode="auto">
          <a:xfrm>
            <a:off x="1812925" y="469278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6" name="Rectangle 124"/>
          <p:cNvSpPr>
            <a:spLocks noChangeArrowheads="1"/>
          </p:cNvSpPr>
          <p:nvPr/>
        </p:nvSpPr>
        <p:spPr bwMode="auto">
          <a:xfrm>
            <a:off x="1371600" y="4692789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30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8" name="Rectangle 126"/>
          <p:cNvSpPr>
            <a:spLocks noChangeArrowheads="1"/>
          </p:cNvSpPr>
          <p:nvPr/>
        </p:nvSpPr>
        <p:spPr bwMode="auto">
          <a:xfrm>
            <a:off x="3108325" y="469278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9" name="Rectangle 127"/>
          <p:cNvSpPr>
            <a:spLocks noChangeArrowheads="1"/>
          </p:cNvSpPr>
          <p:nvPr/>
        </p:nvSpPr>
        <p:spPr bwMode="auto">
          <a:xfrm>
            <a:off x="2667000" y="4692789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20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1" name="Rectangle 129"/>
          <p:cNvSpPr>
            <a:spLocks noChangeArrowheads="1"/>
          </p:cNvSpPr>
          <p:nvPr/>
        </p:nvSpPr>
        <p:spPr bwMode="auto">
          <a:xfrm>
            <a:off x="4403725" y="469755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" name="Rectangle 130"/>
          <p:cNvSpPr>
            <a:spLocks noChangeArrowheads="1"/>
          </p:cNvSpPr>
          <p:nvPr/>
        </p:nvSpPr>
        <p:spPr bwMode="auto">
          <a:xfrm>
            <a:off x="3962400" y="4697551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4" name="Rectangle 132"/>
          <p:cNvSpPr>
            <a:spLocks noChangeArrowheads="1"/>
          </p:cNvSpPr>
          <p:nvPr/>
        </p:nvSpPr>
        <p:spPr bwMode="auto">
          <a:xfrm>
            <a:off x="5699125" y="469755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5" name="Rectangle 133"/>
          <p:cNvSpPr>
            <a:spLocks noChangeArrowheads="1"/>
          </p:cNvSpPr>
          <p:nvPr/>
        </p:nvSpPr>
        <p:spPr bwMode="auto">
          <a:xfrm>
            <a:off x="5257800" y="4697551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12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7" name="Rectangle 135"/>
          <p:cNvSpPr>
            <a:spLocks noChangeArrowheads="1"/>
          </p:cNvSpPr>
          <p:nvPr/>
        </p:nvSpPr>
        <p:spPr bwMode="auto">
          <a:xfrm>
            <a:off x="6994525" y="469755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/>
              <a:t> </a:t>
            </a:r>
          </a:p>
        </p:txBody>
      </p:sp>
      <p:sp>
        <p:nvSpPr>
          <p:cNvPr id="128" name="Rectangle 136"/>
          <p:cNvSpPr>
            <a:spLocks noChangeArrowheads="1"/>
          </p:cNvSpPr>
          <p:nvPr/>
        </p:nvSpPr>
        <p:spPr bwMode="auto">
          <a:xfrm>
            <a:off x="6553200" y="4697551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0" name="Text Box 138"/>
          <p:cNvSpPr txBox="1">
            <a:spLocks noChangeArrowheads="1"/>
          </p:cNvSpPr>
          <p:nvPr/>
        </p:nvSpPr>
        <p:spPr bwMode="auto">
          <a:xfrm>
            <a:off x="609600" y="4626114"/>
            <a:ext cx="6096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 err="1"/>
              <a:t>lc</a:t>
            </a:r>
            <a:endParaRPr lang="en-US" altLang="zh-CN" sz="3200" dirty="0"/>
          </a:p>
        </p:txBody>
      </p:sp>
      <p:sp>
        <p:nvSpPr>
          <p:cNvPr id="131" name="Rectangle 139"/>
          <p:cNvSpPr>
            <a:spLocks noChangeArrowheads="1"/>
          </p:cNvSpPr>
          <p:nvPr/>
        </p:nvSpPr>
        <p:spPr bwMode="auto">
          <a:xfrm>
            <a:off x="8289925" y="470231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/>
              <a:t> ∧</a:t>
            </a:r>
          </a:p>
        </p:txBody>
      </p:sp>
      <p:sp>
        <p:nvSpPr>
          <p:cNvPr id="132" name="Rectangle 140"/>
          <p:cNvSpPr>
            <a:spLocks noChangeArrowheads="1"/>
          </p:cNvSpPr>
          <p:nvPr/>
        </p:nvSpPr>
        <p:spPr bwMode="auto">
          <a:xfrm>
            <a:off x="7848600" y="4702314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4" name="AutoShape 142"/>
          <p:cNvSpPr>
            <a:spLocks noChangeArrowheads="1"/>
          </p:cNvSpPr>
          <p:nvPr/>
        </p:nvSpPr>
        <p:spPr bwMode="auto">
          <a:xfrm>
            <a:off x="3657600" y="3975239"/>
            <a:ext cx="2209800" cy="612000"/>
          </a:xfrm>
          <a:prstGeom prst="downArrow">
            <a:avLst>
              <a:gd name="adj1" fmla="val 50000"/>
              <a:gd name="adj2" fmla="val 25000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buFontTx/>
              <a:buNone/>
            </a:pPr>
            <a:r>
              <a:rPr lang="zh-CN" altLang="en-US" sz="3200" dirty="0"/>
              <a:t>合并</a:t>
            </a:r>
          </a:p>
        </p:txBody>
      </p:sp>
      <p:cxnSp>
        <p:nvCxnSpPr>
          <p:cNvPr id="135" name="直接箭头连接符 134"/>
          <p:cNvCxnSpPr>
            <a:endCxn id="58" idx="1"/>
          </p:cNvCxnSpPr>
          <p:nvPr/>
        </p:nvCxnSpPr>
        <p:spPr bwMode="auto">
          <a:xfrm flipV="1">
            <a:off x="2438400" y="2736057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7" name="直接箭头连接符 136"/>
          <p:cNvCxnSpPr/>
          <p:nvPr/>
        </p:nvCxnSpPr>
        <p:spPr bwMode="auto">
          <a:xfrm>
            <a:off x="3733800" y="27432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8" name="直接箭头连接符 137"/>
          <p:cNvCxnSpPr/>
          <p:nvPr/>
        </p:nvCxnSpPr>
        <p:spPr bwMode="auto">
          <a:xfrm>
            <a:off x="5029200" y="27432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9" name="直接箭头连接符 138"/>
          <p:cNvCxnSpPr/>
          <p:nvPr/>
        </p:nvCxnSpPr>
        <p:spPr bwMode="auto">
          <a:xfrm flipV="1">
            <a:off x="2438400" y="34956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直接箭头连接符 139"/>
          <p:cNvCxnSpPr/>
          <p:nvPr/>
        </p:nvCxnSpPr>
        <p:spPr bwMode="auto">
          <a:xfrm>
            <a:off x="3733800" y="350281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直接箭头连接符 140"/>
          <p:cNvCxnSpPr/>
          <p:nvPr/>
        </p:nvCxnSpPr>
        <p:spPr bwMode="auto">
          <a:xfrm>
            <a:off x="5029200" y="350281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2" name="直接箭头连接符 141"/>
          <p:cNvCxnSpPr/>
          <p:nvPr/>
        </p:nvCxnSpPr>
        <p:spPr bwMode="auto">
          <a:xfrm flipV="1">
            <a:off x="1066800" y="5002351"/>
            <a:ext cx="304800" cy="2684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3" name="直接箭头连接符 142"/>
          <p:cNvCxnSpPr/>
          <p:nvPr/>
        </p:nvCxnSpPr>
        <p:spPr bwMode="auto">
          <a:xfrm>
            <a:off x="2133600" y="5009494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4" name="直接箭头连接符 143"/>
          <p:cNvCxnSpPr/>
          <p:nvPr/>
        </p:nvCxnSpPr>
        <p:spPr bwMode="auto">
          <a:xfrm>
            <a:off x="3429000" y="5009494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5" name="直接箭头连接符 144"/>
          <p:cNvCxnSpPr/>
          <p:nvPr/>
        </p:nvCxnSpPr>
        <p:spPr bwMode="auto">
          <a:xfrm flipV="1">
            <a:off x="4724400" y="5011876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6" name="直接箭头连接符 145"/>
          <p:cNvCxnSpPr/>
          <p:nvPr/>
        </p:nvCxnSpPr>
        <p:spPr bwMode="auto">
          <a:xfrm>
            <a:off x="6019800" y="5019019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7" name="直接箭头连接符 146"/>
          <p:cNvCxnSpPr/>
          <p:nvPr/>
        </p:nvCxnSpPr>
        <p:spPr bwMode="auto">
          <a:xfrm>
            <a:off x="7315200" y="5019019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1" grpId="0" animBg="1"/>
      <p:bldP spid="122" grpId="0" animBg="1"/>
      <p:bldP spid="124" grpId="0" animBg="1"/>
      <p:bldP spid="125" grpId="0" animBg="1"/>
      <p:bldP spid="127" grpId="0" animBg="1"/>
      <p:bldP spid="128" grpId="0" animBg="1"/>
      <p:bldP spid="130" grpId="0"/>
      <p:bldP spid="131" grpId="0" animBg="1"/>
      <p:bldP spid="132" grpId="0" animBg="1"/>
      <p:bldP spid="13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320674" y="786825"/>
            <a:ext cx="8823326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>
                <a:latin typeface="+mj-lt"/>
              </a:rPr>
              <a:t>1) </a:t>
            </a:r>
            <a:r>
              <a:rPr kumimoji="1" lang="zh-CN" altLang="en-US" sz="3200" dirty="0">
                <a:latin typeface="+mj-lt"/>
              </a:rPr>
              <a:t>建空表 </a:t>
            </a:r>
            <a:r>
              <a:rPr kumimoji="1" lang="en-US" altLang="zh-CN" sz="3200" dirty="0" err="1">
                <a:latin typeface="+mj-lt"/>
              </a:rPr>
              <a:t>lc</a:t>
            </a:r>
            <a:r>
              <a:rPr kumimoji="1" lang="en-US" altLang="zh-CN" sz="3200" dirty="0">
                <a:latin typeface="+mj-lt"/>
              </a:rPr>
              <a:t> (</a:t>
            </a:r>
            <a:r>
              <a:rPr kumimoji="1" lang="zh-CN" altLang="en-US" sz="3200" dirty="0">
                <a:latin typeface="+mj-lt"/>
              </a:rPr>
              <a:t>不带头结点</a:t>
            </a:r>
            <a:r>
              <a:rPr kumimoji="1" lang="en-US" altLang="zh-CN" sz="3200" dirty="0">
                <a:latin typeface="+mj-lt"/>
              </a:rPr>
              <a:t>);</a:t>
            </a: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304800" y="1385025"/>
            <a:ext cx="8839200" cy="11293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>
                <a:latin typeface="+mj-lt"/>
              </a:rPr>
              <a:t>2) </a:t>
            </a:r>
            <a:r>
              <a:rPr kumimoji="1" lang="zh-CN" altLang="en-US" sz="3200" dirty="0">
                <a:latin typeface="+mj-lt"/>
              </a:rPr>
              <a:t>依次从 </a:t>
            </a:r>
            <a:r>
              <a:rPr kumimoji="1" lang="en-US" altLang="zh-CN" sz="3200" dirty="0">
                <a:latin typeface="+mj-lt"/>
              </a:rPr>
              <a:t>la </a:t>
            </a:r>
            <a:r>
              <a:rPr kumimoji="1" lang="zh-CN" altLang="en-US" sz="3200" dirty="0">
                <a:latin typeface="+mj-lt"/>
              </a:rPr>
              <a:t>或 </a:t>
            </a:r>
            <a:r>
              <a:rPr kumimoji="1" lang="en-US" altLang="zh-CN" sz="3200" dirty="0">
                <a:latin typeface="+mj-lt"/>
              </a:rPr>
              <a:t>lb </a:t>
            </a:r>
            <a:r>
              <a:rPr kumimoji="1" lang="zh-CN" altLang="en-US" sz="3200" dirty="0">
                <a:latin typeface="+mj-lt"/>
              </a:rPr>
              <a:t>中“摘取”元素值较小的结点</a:t>
            </a:r>
            <a:endParaRPr kumimoji="1" lang="en-US" altLang="zh-CN" sz="3200" dirty="0">
              <a:latin typeface="+mj-lt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>
                <a:latin typeface="+mj-lt"/>
              </a:rPr>
              <a:t>    </a:t>
            </a:r>
            <a:r>
              <a:rPr kumimoji="1" lang="zh-CN" altLang="en-US" sz="3200" dirty="0">
                <a:latin typeface="+mj-lt"/>
              </a:rPr>
              <a:t>插入到 </a:t>
            </a:r>
            <a:r>
              <a:rPr kumimoji="1" lang="en-US" altLang="zh-CN" sz="3200" dirty="0" err="1">
                <a:latin typeface="+mj-lt"/>
              </a:rPr>
              <a:t>lc</a:t>
            </a:r>
            <a:r>
              <a:rPr kumimoji="1" lang="en-US" altLang="zh-CN" sz="3200" dirty="0">
                <a:latin typeface="+mj-lt"/>
              </a:rPr>
              <a:t> </a:t>
            </a:r>
            <a:r>
              <a:rPr kumimoji="1" lang="zh-CN" altLang="en-US" sz="3200" dirty="0">
                <a:latin typeface="+mj-lt"/>
              </a:rPr>
              <a:t>的头部，直至</a:t>
            </a:r>
            <a:r>
              <a:rPr kumimoji="1" lang="en-US" altLang="zh-CN" sz="3200" dirty="0">
                <a:latin typeface="+mj-lt"/>
              </a:rPr>
              <a:t>la</a:t>
            </a:r>
            <a:r>
              <a:rPr kumimoji="1" lang="zh-CN" altLang="en-US" sz="3200" dirty="0">
                <a:latin typeface="+mj-lt"/>
              </a:rPr>
              <a:t>或</a:t>
            </a:r>
            <a:r>
              <a:rPr kumimoji="1" lang="en-US" altLang="zh-CN" sz="3200" dirty="0">
                <a:latin typeface="+mj-lt"/>
              </a:rPr>
              <a:t>lb</a:t>
            </a:r>
            <a:r>
              <a:rPr kumimoji="1" lang="zh-CN" altLang="en-US" sz="3200" dirty="0">
                <a:latin typeface="+mj-lt"/>
              </a:rPr>
              <a:t>变空为止</a:t>
            </a:r>
            <a:r>
              <a:rPr kumimoji="1" lang="en-US" altLang="zh-CN" sz="3200" dirty="0">
                <a:latin typeface="+mj-lt"/>
              </a:rPr>
              <a:t>;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320675" y="2528025"/>
            <a:ext cx="8823325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>
                <a:latin typeface="+mj-lt"/>
              </a:rPr>
              <a:t>3) </a:t>
            </a:r>
            <a:r>
              <a:rPr kumimoji="1" lang="zh-CN" altLang="en-US" sz="3200" dirty="0">
                <a:latin typeface="+mj-lt"/>
              </a:rPr>
              <a:t>将剩余的</a:t>
            </a:r>
            <a:r>
              <a:rPr kumimoji="1" lang="en-US" altLang="zh-CN" sz="3200" dirty="0">
                <a:latin typeface="+mj-lt"/>
              </a:rPr>
              <a:t>1</a:t>
            </a:r>
            <a:r>
              <a:rPr kumimoji="1" lang="zh-CN" altLang="en-US" sz="3200" dirty="0">
                <a:latin typeface="+mj-lt"/>
              </a:rPr>
              <a:t>个链上的结点依次插入到 </a:t>
            </a:r>
            <a:r>
              <a:rPr kumimoji="1" lang="en-US" altLang="zh-CN" sz="3200" dirty="0" err="1">
                <a:latin typeface="+mj-lt"/>
              </a:rPr>
              <a:t>lc</a:t>
            </a:r>
            <a:r>
              <a:rPr kumimoji="1" lang="zh-CN" altLang="en-US" sz="3200" dirty="0">
                <a:latin typeface="+mj-lt"/>
              </a:rPr>
              <a:t>的头部。</a:t>
            </a:r>
            <a:endParaRPr kumimoji="1" lang="en-US" altLang="zh-CN" sz="3200" dirty="0">
              <a:latin typeface="+mj-lt"/>
            </a:endParaRPr>
          </a:p>
        </p:txBody>
      </p:sp>
      <p:sp>
        <p:nvSpPr>
          <p:cNvPr id="48" name="Rectangle 91"/>
          <p:cNvSpPr>
            <a:spLocks noChangeArrowheads="1"/>
          </p:cNvSpPr>
          <p:nvPr/>
        </p:nvSpPr>
        <p:spPr bwMode="auto">
          <a:xfrm>
            <a:off x="1660525" y="33681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92"/>
          <p:cNvSpPr>
            <a:spLocks noChangeArrowheads="1"/>
          </p:cNvSpPr>
          <p:nvPr/>
        </p:nvSpPr>
        <p:spPr bwMode="auto">
          <a:xfrm>
            <a:off x="1219200" y="3368100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0" name="Rectangle 94"/>
          <p:cNvSpPr>
            <a:spLocks noChangeArrowheads="1"/>
          </p:cNvSpPr>
          <p:nvPr/>
        </p:nvSpPr>
        <p:spPr bwMode="auto">
          <a:xfrm>
            <a:off x="2803525" y="33681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95"/>
          <p:cNvSpPr>
            <a:spLocks noChangeArrowheads="1"/>
          </p:cNvSpPr>
          <p:nvPr/>
        </p:nvSpPr>
        <p:spPr bwMode="auto">
          <a:xfrm>
            <a:off x="2362200" y="3368100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2" name="Rectangle 103"/>
          <p:cNvSpPr>
            <a:spLocks noChangeArrowheads="1"/>
          </p:cNvSpPr>
          <p:nvPr/>
        </p:nvSpPr>
        <p:spPr bwMode="auto">
          <a:xfrm>
            <a:off x="3946525" y="33728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/>
              <a:t> ∧</a:t>
            </a:r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auto">
          <a:xfrm>
            <a:off x="3505200" y="3372863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6" name="Text Box 106"/>
          <p:cNvSpPr txBox="1">
            <a:spLocks noChangeArrowheads="1"/>
          </p:cNvSpPr>
          <p:nvPr/>
        </p:nvSpPr>
        <p:spPr bwMode="auto">
          <a:xfrm>
            <a:off x="457200" y="3301425"/>
            <a:ext cx="533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/>
              <a:t>la</a:t>
            </a:r>
          </a:p>
        </p:txBody>
      </p:sp>
      <p:sp>
        <p:nvSpPr>
          <p:cNvPr id="57" name="Rectangle 107"/>
          <p:cNvSpPr>
            <a:spLocks noChangeArrowheads="1"/>
          </p:cNvSpPr>
          <p:nvPr/>
        </p:nvSpPr>
        <p:spPr bwMode="auto">
          <a:xfrm>
            <a:off x="5851525" y="3390186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Rectangle 108"/>
          <p:cNvSpPr>
            <a:spLocks noChangeArrowheads="1"/>
          </p:cNvSpPr>
          <p:nvPr/>
        </p:nvSpPr>
        <p:spPr bwMode="auto">
          <a:xfrm>
            <a:off x="5410200" y="3390186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0" name="Rectangle 110"/>
          <p:cNvSpPr>
            <a:spLocks noChangeArrowheads="1"/>
          </p:cNvSpPr>
          <p:nvPr/>
        </p:nvSpPr>
        <p:spPr bwMode="auto">
          <a:xfrm>
            <a:off x="6994525" y="3390186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Rectangle 111"/>
          <p:cNvSpPr>
            <a:spLocks noChangeArrowheads="1"/>
          </p:cNvSpPr>
          <p:nvPr/>
        </p:nvSpPr>
        <p:spPr bwMode="auto">
          <a:xfrm>
            <a:off x="6553200" y="3390186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4" name="Rectangle 119"/>
          <p:cNvSpPr>
            <a:spLocks noChangeArrowheads="1"/>
          </p:cNvSpPr>
          <p:nvPr/>
        </p:nvSpPr>
        <p:spPr bwMode="auto">
          <a:xfrm>
            <a:off x="8137525" y="339494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/>
              <a:t> ∧</a:t>
            </a:r>
          </a:p>
        </p:txBody>
      </p:sp>
      <p:sp>
        <p:nvSpPr>
          <p:cNvPr id="65" name="Rectangle 120"/>
          <p:cNvSpPr>
            <a:spLocks noChangeArrowheads="1"/>
          </p:cNvSpPr>
          <p:nvPr/>
        </p:nvSpPr>
        <p:spPr bwMode="auto">
          <a:xfrm>
            <a:off x="7696200" y="3394949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30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1" name="Text Box 122"/>
          <p:cNvSpPr txBox="1">
            <a:spLocks noChangeArrowheads="1"/>
          </p:cNvSpPr>
          <p:nvPr/>
        </p:nvSpPr>
        <p:spPr bwMode="auto">
          <a:xfrm>
            <a:off x="4724400" y="3431739"/>
            <a:ext cx="533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/>
              <a:t>lb</a:t>
            </a:r>
          </a:p>
        </p:txBody>
      </p:sp>
      <p:sp>
        <p:nvSpPr>
          <p:cNvPr id="74" name="Rectangle 123"/>
          <p:cNvSpPr>
            <a:spLocks noChangeArrowheads="1"/>
          </p:cNvSpPr>
          <p:nvPr/>
        </p:nvSpPr>
        <p:spPr bwMode="auto">
          <a:xfrm>
            <a:off x="1660525" y="467302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" name="Rectangle 124"/>
          <p:cNvSpPr>
            <a:spLocks noChangeArrowheads="1"/>
          </p:cNvSpPr>
          <p:nvPr/>
        </p:nvSpPr>
        <p:spPr bwMode="auto">
          <a:xfrm>
            <a:off x="1219200" y="4673025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30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6" name="Rectangle 126"/>
          <p:cNvSpPr>
            <a:spLocks noChangeArrowheads="1"/>
          </p:cNvSpPr>
          <p:nvPr/>
        </p:nvSpPr>
        <p:spPr bwMode="auto">
          <a:xfrm>
            <a:off x="2955925" y="467302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" name="Rectangle 127"/>
          <p:cNvSpPr>
            <a:spLocks noChangeArrowheads="1"/>
          </p:cNvSpPr>
          <p:nvPr/>
        </p:nvSpPr>
        <p:spPr bwMode="auto">
          <a:xfrm>
            <a:off x="2514600" y="4673025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8" name="Rectangle 129"/>
          <p:cNvSpPr>
            <a:spLocks noChangeArrowheads="1"/>
          </p:cNvSpPr>
          <p:nvPr/>
        </p:nvSpPr>
        <p:spPr bwMode="auto">
          <a:xfrm>
            <a:off x="4251325" y="467778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" name="Rectangle 130"/>
          <p:cNvSpPr>
            <a:spLocks noChangeArrowheads="1"/>
          </p:cNvSpPr>
          <p:nvPr/>
        </p:nvSpPr>
        <p:spPr bwMode="auto">
          <a:xfrm>
            <a:off x="3810000" y="4677787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0" name="Rectangle 132"/>
          <p:cNvSpPr>
            <a:spLocks noChangeArrowheads="1"/>
          </p:cNvSpPr>
          <p:nvPr/>
        </p:nvSpPr>
        <p:spPr bwMode="auto">
          <a:xfrm>
            <a:off x="5546725" y="467778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" name="Rectangle 133"/>
          <p:cNvSpPr>
            <a:spLocks noChangeArrowheads="1"/>
          </p:cNvSpPr>
          <p:nvPr/>
        </p:nvSpPr>
        <p:spPr bwMode="auto">
          <a:xfrm>
            <a:off x="5105400" y="4677787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2" name="Rectangle 135"/>
          <p:cNvSpPr>
            <a:spLocks noChangeArrowheads="1"/>
          </p:cNvSpPr>
          <p:nvPr/>
        </p:nvSpPr>
        <p:spPr bwMode="auto">
          <a:xfrm>
            <a:off x="6842125" y="467778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/>
              <a:t> </a:t>
            </a:r>
          </a:p>
        </p:txBody>
      </p:sp>
      <p:sp>
        <p:nvSpPr>
          <p:cNvPr id="83" name="Rectangle 136"/>
          <p:cNvSpPr>
            <a:spLocks noChangeArrowheads="1"/>
          </p:cNvSpPr>
          <p:nvPr/>
        </p:nvSpPr>
        <p:spPr bwMode="auto">
          <a:xfrm>
            <a:off x="6400800" y="4677787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4" name="Text Box 138"/>
          <p:cNvSpPr txBox="1">
            <a:spLocks noChangeArrowheads="1"/>
          </p:cNvSpPr>
          <p:nvPr/>
        </p:nvSpPr>
        <p:spPr bwMode="auto">
          <a:xfrm>
            <a:off x="7543800" y="5358825"/>
            <a:ext cx="533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lc</a:t>
            </a:r>
            <a:endParaRPr lang="en-US" altLang="zh-CN" sz="3200" dirty="0"/>
          </a:p>
        </p:txBody>
      </p:sp>
      <p:sp>
        <p:nvSpPr>
          <p:cNvPr id="85" name="Rectangle 139"/>
          <p:cNvSpPr>
            <a:spLocks noChangeArrowheads="1"/>
          </p:cNvSpPr>
          <p:nvPr/>
        </p:nvSpPr>
        <p:spPr bwMode="auto">
          <a:xfrm>
            <a:off x="8137525" y="468255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/>
              <a:t> ∧</a:t>
            </a:r>
          </a:p>
        </p:txBody>
      </p:sp>
      <p:sp>
        <p:nvSpPr>
          <p:cNvPr id="86" name="Rectangle 140"/>
          <p:cNvSpPr>
            <a:spLocks noChangeArrowheads="1"/>
          </p:cNvSpPr>
          <p:nvPr/>
        </p:nvSpPr>
        <p:spPr bwMode="auto">
          <a:xfrm>
            <a:off x="7696200" y="4682550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88" name="直接箭头连接符 87"/>
          <p:cNvCxnSpPr>
            <a:endCxn id="49" idx="1"/>
          </p:cNvCxnSpPr>
          <p:nvPr/>
        </p:nvCxnSpPr>
        <p:spPr bwMode="auto">
          <a:xfrm flipV="1">
            <a:off x="838200" y="3675282"/>
            <a:ext cx="381000" cy="714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>
            <a:off x="1828800" y="368242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>
            <a:off x="2971800" y="368242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>
            <a:off x="5105400" y="3682425"/>
            <a:ext cx="304800" cy="1256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直接箭头连接符 91"/>
          <p:cNvCxnSpPr/>
          <p:nvPr/>
        </p:nvCxnSpPr>
        <p:spPr bwMode="auto">
          <a:xfrm>
            <a:off x="6019800" y="3702129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>
            <a:off x="7162800" y="3702129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 rot="5400000" flipH="1" flipV="1">
            <a:off x="7817645" y="5404070"/>
            <a:ext cx="290512" cy="7619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>
            <a:off x="1981200" y="498973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直接箭头连接符 95"/>
          <p:cNvCxnSpPr/>
          <p:nvPr/>
        </p:nvCxnSpPr>
        <p:spPr bwMode="auto">
          <a:xfrm>
            <a:off x="3276600" y="498973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直接箭头连接符 96"/>
          <p:cNvCxnSpPr/>
          <p:nvPr/>
        </p:nvCxnSpPr>
        <p:spPr bwMode="auto">
          <a:xfrm flipV="1">
            <a:off x="4572000" y="4992112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直接箭头连接符 97"/>
          <p:cNvCxnSpPr/>
          <p:nvPr/>
        </p:nvCxnSpPr>
        <p:spPr bwMode="auto">
          <a:xfrm>
            <a:off x="5867400" y="499925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直接箭头连接符 98"/>
          <p:cNvCxnSpPr/>
          <p:nvPr/>
        </p:nvCxnSpPr>
        <p:spPr bwMode="auto">
          <a:xfrm>
            <a:off x="7162800" y="499925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直接箭头连接符 108"/>
          <p:cNvCxnSpPr/>
          <p:nvPr/>
        </p:nvCxnSpPr>
        <p:spPr bwMode="auto">
          <a:xfrm rot="16200000" flipV="1">
            <a:off x="5559425" y="4136450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5257800" y="4139625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C00000"/>
                </a:solidFill>
                <a:latin typeface="+mj-lt"/>
                <a:ea typeface="宋体" pitchFamily="2" charset="-122"/>
              </a:rPr>
              <a:t>pb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11" name="直接箭头连接符 110"/>
          <p:cNvCxnSpPr/>
          <p:nvPr/>
        </p:nvCxnSpPr>
        <p:spPr bwMode="auto">
          <a:xfrm rot="16200000" flipV="1">
            <a:off x="1287463" y="4131688"/>
            <a:ext cx="314324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7" name="Rectangle 39"/>
          <p:cNvSpPr>
            <a:spLocks noChangeArrowheads="1"/>
          </p:cNvSpPr>
          <p:nvPr/>
        </p:nvSpPr>
        <p:spPr bwMode="auto">
          <a:xfrm>
            <a:off x="990600" y="4139625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38325"/>
                </a:solidFill>
                <a:latin typeface="+mj-lt"/>
                <a:ea typeface="宋体" pitchFamily="2" charset="-122"/>
              </a:rPr>
              <a:t>pa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20" name="直接箭头连接符 119"/>
          <p:cNvCxnSpPr/>
          <p:nvPr/>
        </p:nvCxnSpPr>
        <p:spPr bwMode="auto">
          <a:xfrm rot="16200000" flipV="1">
            <a:off x="2511425" y="4136450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3" name="Rectangle 39"/>
          <p:cNvSpPr>
            <a:spLocks noChangeArrowheads="1"/>
          </p:cNvSpPr>
          <p:nvPr/>
        </p:nvSpPr>
        <p:spPr bwMode="auto">
          <a:xfrm>
            <a:off x="2209800" y="4139625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38325"/>
                </a:solidFill>
                <a:latin typeface="+mj-lt"/>
                <a:ea typeface="宋体" pitchFamily="2" charset="-122"/>
              </a:rPr>
              <a:t>pa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26" name="Text Box 138"/>
          <p:cNvSpPr txBox="1">
            <a:spLocks noChangeArrowheads="1"/>
          </p:cNvSpPr>
          <p:nvPr/>
        </p:nvSpPr>
        <p:spPr bwMode="auto">
          <a:xfrm>
            <a:off x="6248400" y="5282625"/>
            <a:ext cx="533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lc</a:t>
            </a:r>
            <a:endParaRPr lang="en-US" altLang="zh-CN" sz="3200" dirty="0"/>
          </a:p>
        </p:txBody>
      </p:sp>
      <p:cxnSp>
        <p:nvCxnSpPr>
          <p:cNvPr id="129" name="直接箭头连接符 128"/>
          <p:cNvCxnSpPr/>
          <p:nvPr/>
        </p:nvCxnSpPr>
        <p:spPr bwMode="auto">
          <a:xfrm rot="5400000" flipH="1" flipV="1">
            <a:off x="6553202" y="5358827"/>
            <a:ext cx="228599" cy="7619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3" name="直接箭头连接符 132"/>
          <p:cNvCxnSpPr/>
          <p:nvPr/>
        </p:nvCxnSpPr>
        <p:spPr bwMode="auto">
          <a:xfrm rot="16200000" flipV="1">
            <a:off x="3654425" y="4136450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6" name="Rectangle 39"/>
          <p:cNvSpPr>
            <a:spLocks noChangeArrowheads="1"/>
          </p:cNvSpPr>
          <p:nvPr/>
        </p:nvSpPr>
        <p:spPr bwMode="auto">
          <a:xfrm>
            <a:off x="3352800" y="4139625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38325"/>
                </a:solidFill>
                <a:latin typeface="+mj-lt"/>
                <a:ea typeface="宋体" pitchFamily="2" charset="-122"/>
              </a:rPr>
              <a:t>pa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48" name="Text Box 138"/>
          <p:cNvSpPr txBox="1">
            <a:spLocks noChangeArrowheads="1"/>
          </p:cNvSpPr>
          <p:nvPr/>
        </p:nvSpPr>
        <p:spPr bwMode="auto">
          <a:xfrm>
            <a:off x="4953000" y="5282625"/>
            <a:ext cx="533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lc</a:t>
            </a:r>
            <a:endParaRPr lang="en-US" altLang="zh-CN" sz="3200" dirty="0"/>
          </a:p>
        </p:txBody>
      </p:sp>
      <p:cxnSp>
        <p:nvCxnSpPr>
          <p:cNvPr id="149" name="直接箭头连接符 148"/>
          <p:cNvCxnSpPr/>
          <p:nvPr/>
        </p:nvCxnSpPr>
        <p:spPr bwMode="auto">
          <a:xfrm rot="5400000" flipH="1" flipV="1">
            <a:off x="5257802" y="5358827"/>
            <a:ext cx="228599" cy="7619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0" name="直接箭头连接符 149"/>
          <p:cNvCxnSpPr/>
          <p:nvPr/>
        </p:nvCxnSpPr>
        <p:spPr bwMode="auto">
          <a:xfrm rot="16200000" flipV="1">
            <a:off x="6702425" y="4136450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1" name="Rectangle 39"/>
          <p:cNvSpPr>
            <a:spLocks noChangeArrowheads="1"/>
          </p:cNvSpPr>
          <p:nvPr/>
        </p:nvSpPr>
        <p:spPr bwMode="auto">
          <a:xfrm>
            <a:off x="6400800" y="4139625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C00000"/>
                </a:solidFill>
                <a:latin typeface="+mj-lt"/>
                <a:ea typeface="宋体" pitchFamily="2" charset="-122"/>
              </a:rPr>
              <a:t>pb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52" name="Text Box 138"/>
          <p:cNvSpPr txBox="1">
            <a:spLocks noChangeArrowheads="1"/>
          </p:cNvSpPr>
          <p:nvPr/>
        </p:nvSpPr>
        <p:spPr bwMode="auto">
          <a:xfrm>
            <a:off x="3657600" y="5282625"/>
            <a:ext cx="533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lc</a:t>
            </a:r>
            <a:endParaRPr lang="en-US" altLang="zh-CN" sz="3200" dirty="0"/>
          </a:p>
        </p:txBody>
      </p:sp>
      <p:cxnSp>
        <p:nvCxnSpPr>
          <p:cNvPr id="153" name="直接箭头连接符 152"/>
          <p:cNvCxnSpPr/>
          <p:nvPr/>
        </p:nvCxnSpPr>
        <p:spPr bwMode="auto">
          <a:xfrm rot="5400000" flipH="1" flipV="1">
            <a:off x="3962402" y="5358827"/>
            <a:ext cx="228599" cy="7619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4" name="Text Box 138"/>
          <p:cNvSpPr txBox="1">
            <a:spLocks noChangeArrowheads="1"/>
          </p:cNvSpPr>
          <p:nvPr/>
        </p:nvSpPr>
        <p:spPr bwMode="auto">
          <a:xfrm>
            <a:off x="2362200" y="5307450"/>
            <a:ext cx="533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lc</a:t>
            </a:r>
            <a:endParaRPr lang="en-US" altLang="zh-CN" sz="3200" dirty="0"/>
          </a:p>
        </p:txBody>
      </p:sp>
      <p:cxnSp>
        <p:nvCxnSpPr>
          <p:cNvPr id="155" name="直接箭头连接符 154"/>
          <p:cNvCxnSpPr/>
          <p:nvPr/>
        </p:nvCxnSpPr>
        <p:spPr bwMode="auto">
          <a:xfrm rot="5400000" flipH="1" flipV="1">
            <a:off x="2667002" y="5358827"/>
            <a:ext cx="228598" cy="761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6" name="直接箭头连接符 155"/>
          <p:cNvCxnSpPr/>
          <p:nvPr/>
        </p:nvCxnSpPr>
        <p:spPr bwMode="auto">
          <a:xfrm rot="16200000" flipV="1">
            <a:off x="7845425" y="4136450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7" name="Rectangle 39"/>
          <p:cNvSpPr>
            <a:spLocks noChangeArrowheads="1"/>
          </p:cNvSpPr>
          <p:nvPr/>
        </p:nvSpPr>
        <p:spPr bwMode="auto">
          <a:xfrm>
            <a:off x="7543800" y="4139625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C00000"/>
                </a:solidFill>
                <a:latin typeface="+mj-lt"/>
                <a:ea typeface="宋体" pitchFamily="2" charset="-122"/>
              </a:rPr>
              <a:t>pb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58" name="Text Box 138"/>
          <p:cNvSpPr txBox="1">
            <a:spLocks noChangeArrowheads="1"/>
          </p:cNvSpPr>
          <p:nvPr/>
        </p:nvSpPr>
        <p:spPr bwMode="auto">
          <a:xfrm>
            <a:off x="1066800" y="5282625"/>
            <a:ext cx="533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lc</a:t>
            </a:r>
            <a:endParaRPr lang="en-US" altLang="zh-CN" sz="3200" dirty="0"/>
          </a:p>
        </p:txBody>
      </p:sp>
      <p:cxnSp>
        <p:nvCxnSpPr>
          <p:cNvPr id="159" name="直接箭头连接符 158"/>
          <p:cNvCxnSpPr/>
          <p:nvPr/>
        </p:nvCxnSpPr>
        <p:spPr bwMode="auto">
          <a:xfrm rot="5400000" flipH="1" flipV="1">
            <a:off x="1371602" y="5358827"/>
            <a:ext cx="228599" cy="7619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/>
      <p:bldP spid="57" grpId="0" animBg="1"/>
      <p:bldP spid="59" grpId="0" animBg="1"/>
      <p:bldP spid="60" grpId="0" animBg="1"/>
      <p:bldP spid="61" grpId="0" animBg="1"/>
      <p:bldP spid="64" grpId="0" animBg="1"/>
      <p:bldP spid="65" grpId="0" animBg="1"/>
      <p:bldP spid="71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4" grpId="1"/>
      <p:bldP spid="84" grpId="2"/>
      <p:bldP spid="85" grpId="0" animBg="1"/>
      <p:bldP spid="86" grpId="0" animBg="1"/>
      <p:bldP spid="110" grpId="0" animBg="1"/>
      <p:bldP spid="110" grpId="1" animBg="1"/>
      <p:bldP spid="117" grpId="0" animBg="1"/>
      <p:bldP spid="117" grpId="1" animBg="1"/>
      <p:bldP spid="123" grpId="0" animBg="1"/>
      <p:bldP spid="123" grpId="1" animBg="1"/>
      <p:bldP spid="126" grpId="0"/>
      <p:bldP spid="126" grpId="1"/>
      <p:bldP spid="136" grpId="0" animBg="1"/>
      <p:bldP spid="136" grpId="1" animBg="1"/>
      <p:bldP spid="148" grpId="0"/>
      <p:bldP spid="148" grpId="1"/>
      <p:bldP spid="151" grpId="0" animBg="1"/>
      <p:bldP spid="151" grpId="1" animBg="1"/>
      <p:bldP spid="152" grpId="0"/>
      <p:bldP spid="152" grpId="1"/>
      <p:bldP spid="154" grpId="0"/>
      <p:bldP spid="154" grpId="1"/>
      <p:bldP spid="157" grpId="0" animBg="1"/>
      <p:bldP spid="157" grpId="1" animBg="1"/>
      <p:bldP spid="158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686800" cy="58674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08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>
                <a:ea typeface="黑体" pitchFamily="2" charset="-122"/>
              </a:rPr>
              <a:t>LinkList</a:t>
            </a:r>
            <a:r>
              <a:rPr lang="en-US" altLang="zh-CN" sz="3000" dirty="0">
                <a:ea typeface="黑体" pitchFamily="2" charset="-122"/>
              </a:rPr>
              <a:t>  Merge(</a:t>
            </a:r>
            <a:r>
              <a:rPr lang="en-US" altLang="zh-CN" sz="3000" dirty="0" err="1">
                <a:ea typeface="黑体" pitchFamily="2" charset="-122"/>
              </a:rPr>
              <a:t>LinkList</a:t>
            </a:r>
            <a:r>
              <a:rPr lang="en-US" altLang="zh-CN" sz="3000" dirty="0">
                <a:ea typeface="黑体" pitchFamily="2" charset="-122"/>
              </a:rPr>
              <a:t> la, </a:t>
            </a:r>
            <a:r>
              <a:rPr lang="en-US" altLang="zh-CN" sz="3000" dirty="0" err="1">
                <a:ea typeface="黑体" pitchFamily="2" charset="-122"/>
              </a:rPr>
              <a:t>LinkList</a:t>
            </a:r>
            <a:r>
              <a:rPr lang="en-US" altLang="zh-CN" sz="3000" dirty="0">
                <a:ea typeface="黑体" pitchFamily="2" charset="-122"/>
              </a:rPr>
              <a:t> lb)</a:t>
            </a:r>
            <a:endParaRPr lang="en-US" altLang="zh-CN" sz="3000" dirty="0">
              <a:solidFill>
                <a:srgbClr val="006600"/>
              </a:solidFill>
              <a:ea typeface="黑体" pitchFamily="2" charset="-122"/>
            </a:endParaRPr>
          </a:p>
          <a:p>
            <a:pPr lvl="0">
              <a:lnSpc>
                <a:spcPct val="108000"/>
              </a:lnSpc>
              <a:spcBef>
                <a:spcPts val="0"/>
              </a:spcBef>
              <a:buNone/>
            </a:pPr>
            <a:r>
              <a:rPr lang="en-US" altLang="zh-CN" sz="3000" dirty="0">
                <a:ea typeface="黑体" pitchFamily="2" charset="-122"/>
              </a:rPr>
              <a:t>{ </a:t>
            </a:r>
            <a:r>
              <a:rPr lang="en-US" altLang="zh-CN" sz="3000" dirty="0" err="1">
                <a:ea typeface="黑体" pitchFamily="2" charset="-122"/>
              </a:rPr>
              <a:t>PNode</a:t>
            </a:r>
            <a:r>
              <a:rPr lang="en-US" altLang="zh-CN" sz="3000" dirty="0">
                <a:ea typeface="黑体" pitchFamily="2" charset="-122"/>
              </a:rPr>
              <a:t> pa=la, </a:t>
            </a:r>
            <a:r>
              <a:rPr lang="en-US" altLang="zh-CN" sz="3000" dirty="0" err="1">
                <a:ea typeface="黑体" pitchFamily="2" charset="-122"/>
              </a:rPr>
              <a:t>pb</a:t>
            </a:r>
            <a:r>
              <a:rPr lang="en-US" altLang="zh-CN" sz="3000" dirty="0">
                <a:ea typeface="黑体" pitchFamily="2" charset="-122"/>
              </a:rPr>
              <a:t>=lb, p, q;</a:t>
            </a:r>
          </a:p>
          <a:p>
            <a:pPr>
              <a:lnSpc>
                <a:spcPct val="108000"/>
              </a:lnSpc>
              <a:spcBef>
                <a:spcPts val="0"/>
              </a:spcBef>
              <a:buNone/>
            </a:pPr>
            <a:r>
              <a:rPr lang="en-US" altLang="zh-CN" sz="3000" dirty="0">
                <a:ea typeface="黑体" pitchFamily="2" charset="-122"/>
              </a:rPr>
              <a:t>  </a:t>
            </a:r>
            <a:r>
              <a:rPr lang="en-US" altLang="zh-CN" sz="3000" dirty="0" err="1">
                <a:ea typeface="黑体" pitchFamily="2" charset="-122"/>
              </a:rPr>
              <a:t>LinkList</a:t>
            </a:r>
            <a:r>
              <a:rPr lang="en-US" altLang="zh-CN" sz="3000" dirty="0">
                <a:ea typeface="黑体" pitchFamily="2" charset="-122"/>
              </a:rPr>
              <a:t>  </a:t>
            </a:r>
            <a:r>
              <a:rPr lang="en-US" altLang="zh-CN" sz="3000" dirty="0" err="1">
                <a:ea typeface="黑体" pitchFamily="2" charset="-122"/>
              </a:rPr>
              <a:t>lc</a:t>
            </a:r>
            <a:r>
              <a:rPr lang="en-US" altLang="zh-CN" sz="3000" dirty="0">
                <a:ea typeface="黑体" pitchFamily="2" charset="-122"/>
              </a:rPr>
              <a:t>=NULL;  </a:t>
            </a:r>
          </a:p>
          <a:p>
            <a:pPr lvl="0">
              <a:lnSpc>
                <a:spcPct val="108000"/>
              </a:lnSpc>
              <a:spcBef>
                <a:spcPts val="0"/>
              </a:spcBef>
              <a:buNone/>
            </a:pPr>
            <a:r>
              <a:rPr lang="en-US" altLang="zh-CN" sz="3000" dirty="0">
                <a:ea typeface="黑体" pitchFamily="2" charset="-122"/>
              </a:rPr>
              <a:t>  while(pa!=NULL &amp;&amp; </a:t>
            </a:r>
            <a:r>
              <a:rPr lang="en-US" altLang="zh-CN" sz="3000" dirty="0" err="1">
                <a:ea typeface="黑体" pitchFamily="2" charset="-122"/>
              </a:rPr>
              <a:t>pb</a:t>
            </a:r>
            <a:r>
              <a:rPr lang="en-US" altLang="zh-CN" sz="3000" dirty="0">
                <a:ea typeface="黑体" pitchFamily="2" charset="-122"/>
              </a:rPr>
              <a:t>!=NULL) </a:t>
            </a:r>
          </a:p>
          <a:p>
            <a:pPr>
              <a:lnSpc>
                <a:spcPct val="108000"/>
              </a:lnSpc>
              <a:spcBef>
                <a:spcPts val="0"/>
              </a:spcBef>
              <a:buNone/>
            </a:pPr>
            <a:r>
              <a:rPr lang="en-US" altLang="zh-CN" sz="3000" dirty="0">
                <a:ea typeface="黑体" pitchFamily="2" charset="-122"/>
              </a:rPr>
              <a:t>      </a:t>
            </a:r>
            <a:r>
              <a:rPr lang="en-US" altLang="zh-CN" sz="3000" dirty="0">
                <a:solidFill>
                  <a:srgbClr val="003399"/>
                </a:solidFill>
                <a:ea typeface="黑体" pitchFamily="2" charset="-122"/>
              </a:rPr>
              <a:t>{</a:t>
            </a:r>
          </a:p>
          <a:p>
            <a:pPr lvl="0">
              <a:lnSpc>
                <a:spcPct val="108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  <a:ea typeface="黑体" pitchFamily="2" charset="-122"/>
              </a:rPr>
              <a:t>        </a:t>
            </a:r>
            <a:r>
              <a:rPr lang="en-US" altLang="zh-CN" sz="3000" dirty="0">
                <a:ea typeface="黑体" pitchFamily="2" charset="-122"/>
              </a:rPr>
              <a:t>else                               {q=</a:t>
            </a:r>
            <a:r>
              <a:rPr lang="en-US" altLang="zh-CN" sz="3000" dirty="0" err="1">
                <a:ea typeface="黑体" pitchFamily="2" charset="-122"/>
              </a:rPr>
              <a:t>pb</a:t>
            </a:r>
            <a:r>
              <a:rPr lang="en-US" altLang="zh-CN" sz="3000" dirty="0">
                <a:ea typeface="黑体" pitchFamily="2" charset="-122"/>
              </a:rPr>
              <a:t>;  </a:t>
            </a:r>
            <a:r>
              <a:rPr lang="en-US" altLang="zh-CN" sz="3000" dirty="0" err="1">
                <a:ea typeface="黑体" pitchFamily="2" charset="-122"/>
              </a:rPr>
              <a:t>pb</a:t>
            </a:r>
            <a:r>
              <a:rPr lang="en-US" altLang="zh-CN" sz="3000" dirty="0">
                <a:ea typeface="黑体" pitchFamily="2" charset="-122"/>
              </a:rPr>
              <a:t>=</a:t>
            </a:r>
            <a:r>
              <a:rPr lang="en-US" altLang="zh-CN" sz="3000" dirty="0" err="1">
                <a:ea typeface="黑体" pitchFamily="2" charset="-122"/>
              </a:rPr>
              <a:t>pb</a:t>
            </a:r>
            <a:r>
              <a:rPr lang="en-US" altLang="zh-CN" sz="3000" dirty="0">
                <a:ea typeface="黑体" pitchFamily="2" charset="-122"/>
              </a:rPr>
              <a:t>-&gt;link;}</a:t>
            </a:r>
            <a:r>
              <a:rPr lang="en-US" altLang="zh-CN" sz="3000" dirty="0">
                <a:solidFill>
                  <a:srgbClr val="003399"/>
                </a:solidFill>
                <a:ea typeface="黑体" pitchFamily="2" charset="-122"/>
              </a:rPr>
              <a:t> </a:t>
            </a:r>
          </a:p>
          <a:p>
            <a:pPr>
              <a:lnSpc>
                <a:spcPct val="108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  <a:ea typeface="黑体" pitchFamily="2" charset="-122"/>
              </a:rPr>
              <a:t>        </a:t>
            </a:r>
            <a:r>
              <a:rPr lang="en-US" altLang="zh-CN" sz="3000" dirty="0">
                <a:ea typeface="黑体" pitchFamily="2" charset="-122"/>
              </a:rPr>
              <a:t>q-&gt;link=</a:t>
            </a:r>
            <a:r>
              <a:rPr lang="en-US" altLang="zh-CN" sz="3000" dirty="0" err="1">
                <a:ea typeface="黑体" pitchFamily="2" charset="-122"/>
              </a:rPr>
              <a:t>lc</a:t>
            </a:r>
            <a:r>
              <a:rPr lang="en-US" altLang="zh-CN" sz="3000" dirty="0">
                <a:ea typeface="黑体" pitchFamily="2" charset="-122"/>
              </a:rPr>
              <a:t>;  </a:t>
            </a:r>
            <a:r>
              <a:rPr lang="en-US" altLang="zh-CN" sz="3000" dirty="0" err="1">
                <a:ea typeface="黑体" pitchFamily="2" charset="-122"/>
              </a:rPr>
              <a:t>lc</a:t>
            </a:r>
            <a:r>
              <a:rPr lang="en-US" altLang="zh-CN" sz="3000" dirty="0">
                <a:ea typeface="黑体" pitchFamily="2" charset="-122"/>
              </a:rPr>
              <a:t>=q; </a:t>
            </a:r>
          </a:p>
          <a:p>
            <a:pPr lvl="0">
              <a:lnSpc>
                <a:spcPct val="108000"/>
              </a:lnSpc>
              <a:spcBef>
                <a:spcPts val="0"/>
              </a:spcBef>
              <a:buNone/>
            </a:pPr>
            <a:r>
              <a:rPr lang="en-US" altLang="zh-CN" sz="3000" dirty="0">
                <a:ea typeface="黑体" pitchFamily="2" charset="-122"/>
              </a:rPr>
              <a:t>  </a:t>
            </a:r>
            <a:r>
              <a:rPr lang="en-US" altLang="zh-CN" sz="3000" dirty="0">
                <a:solidFill>
                  <a:srgbClr val="C00000"/>
                </a:solidFill>
                <a:ea typeface="黑体" pitchFamily="2" charset="-122"/>
              </a:rPr>
              <a:t>if </a:t>
            </a:r>
            <a:r>
              <a:rPr lang="en-US" altLang="zh-CN" sz="3000" dirty="0">
                <a:ea typeface="黑体" pitchFamily="2" charset="-122"/>
              </a:rPr>
              <a:t>(pa==null) p=</a:t>
            </a:r>
            <a:r>
              <a:rPr lang="en-US" altLang="zh-CN" sz="3000" dirty="0" err="1">
                <a:ea typeface="黑体" pitchFamily="2" charset="-122"/>
              </a:rPr>
              <a:t>pb</a:t>
            </a:r>
            <a:r>
              <a:rPr lang="en-US" altLang="zh-CN" sz="3000" dirty="0">
                <a:ea typeface="黑体" pitchFamily="2" charset="-122"/>
              </a:rPr>
              <a:t>;   </a:t>
            </a:r>
            <a:r>
              <a:rPr lang="en-US" altLang="zh-CN" sz="3000" dirty="0">
                <a:solidFill>
                  <a:srgbClr val="C00000"/>
                </a:solidFill>
                <a:ea typeface="黑体" pitchFamily="2" charset="-122"/>
              </a:rPr>
              <a:t>else</a:t>
            </a:r>
            <a:r>
              <a:rPr lang="en-US" altLang="zh-CN" sz="3000" dirty="0">
                <a:ea typeface="黑体" pitchFamily="2" charset="-122"/>
              </a:rPr>
              <a:t> p=pa;</a:t>
            </a:r>
          </a:p>
          <a:p>
            <a:pPr lvl="0">
              <a:lnSpc>
                <a:spcPct val="108000"/>
              </a:lnSpc>
              <a:spcBef>
                <a:spcPts val="0"/>
              </a:spcBef>
              <a:buNone/>
              <a:defRPr/>
            </a:pPr>
            <a:r>
              <a:rPr lang="en-US" altLang="zh-CN" sz="3000" dirty="0">
                <a:ea typeface="黑体" pitchFamily="2" charset="-122"/>
              </a:rPr>
              <a:t>  while( p!=NULL ) </a:t>
            </a:r>
          </a:p>
          <a:p>
            <a:pPr lvl="0">
              <a:lnSpc>
                <a:spcPct val="108000"/>
              </a:lnSpc>
              <a:spcBef>
                <a:spcPts val="0"/>
              </a:spcBef>
              <a:buNone/>
              <a:defRPr/>
            </a:pPr>
            <a:r>
              <a:rPr lang="en-US" altLang="zh-CN" sz="3000" dirty="0">
                <a:ea typeface="黑体" pitchFamily="2" charset="-122"/>
              </a:rPr>
              <a:t>            { q=p;  p=p-&gt;link;  q-&gt;link=</a:t>
            </a:r>
            <a:r>
              <a:rPr lang="en-US" altLang="zh-CN" sz="3000" dirty="0" err="1">
                <a:ea typeface="黑体" pitchFamily="2" charset="-122"/>
              </a:rPr>
              <a:t>lc</a:t>
            </a:r>
            <a:r>
              <a:rPr lang="en-US" altLang="zh-CN" sz="3000" dirty="0">
                <a:ea typeface="黑体" pitchFamily="2" charset="-122"/>
              </a:rPr>
              <a:t>;  </a:t>
            </a:r>
            <a:r>
              <a:rPr lang="en-US" altLang="zh-CN" sz="3000" dirty="0" err="1">
                <a:ea typeface="黑体" pitchFamily="2" charset="-122"/>
              </a:rPr>
              <a:t>lc</a:t>
            </a:r>
            <a:r>
              <a:rPr lang="en-US" altLang="zh-CN" sz="3000" dirty="0">
                <a:ea typeface="黑体" pitchFamily="2" charset="-122"/>
              </a:rPr>
              <a:t>=q;}</a:t>
            </a:r>
          </a:p>
          <a:p>
            <a:pPr lvl="0">
              <a:lnSpc>
                <a:spcPct val="108000"/>
              </a:lnSpc>
              <a:spcBef>
                <a:spcPts val="0"/>
              </a:spcBef>
              <a:buNone/>
              <a:defRPr/>
            </a:pPr>
            <a:r>
              <a:rPr lang="en-US" altLang="zh-CN" sz="3000" dirty="0">
                <a:ea typeface="黑体" pitchFamily="2" charset="-122"/>
              </a:rPr>
              <a:t>  return </a:t>
            </a:r>
            <a:r>
              <a:rPr lang="en-US" altLang="zh-CN" sz="3000" dirty="0" err="1">
                <a:ea typeface="黑体" pitchFamily="2" charset="-122"/>
              </a:rPr>
              <a:t>lc</a:t>
            </a:r>
            <a:r>
              <a:rPr lang="en-US" altLang="zh-CN" sz="3000" dirty="0">
                <a:ea typeface="黑体" pitchFamily="2" charset="-122"/>
              </a:rPr>
              <a:t>; </a:t>
            </a:r>
          </a:p>
          <a:p>
            <a:pPr lvl="0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>
                <a:ea typeface="黑体" pitchFamily="2" charset="-122"/>
              </a:rPr>
              <a:t>}</a:t>
            </a:r>
          </a:p>
        </p:txBody>
      </p:sp>
      <p:sp>
        <p:nvSpPr>
          <p:cNvPr id="2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295400" y="25146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if(pa-&gt;info 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2850A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&lt;=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-&gt;info)</a:t>
            </a:r>
          </a:p>
        </p:txBody>
      </p:sp>
      <p:sp>
        <p:nvSpPr>
          <p:cNvPr id="29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114800" y="35052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</a:p>
        </p:txBody>
      </p:sp>
      <p:sp>
        <p:nvSpPr>
          <p:cNvPr id="31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334000" y="2514600"/>
            <a:ext cx="411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{q=pa; pa=pa-&gt;link;} </a:t>
            </a: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4343400" y="3483858"/>
            <a:ext cx="4156907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//pa, </a:t>
            </a:r>
            <a:r>
              <a:rPr lang="en-US" altLang="zh-CN" dirty="0" err="1">
                <a:solidFill>
                  <a:srgbClr val="038325"/>
                </a:solidFill>
              </a:rPr>
              <a:t>pb</a:t>
            </a:r>
            <a:r>
              <a:rPr lang="zh-CN" altLang="en-US" dirty="0">
                <a:solidFill>
                  <a:srgbClr val="038325"/>
                </a:solidFill>
              </a:rPr>
              <a:t>中的较小者插入</a:t>
            </a:r>
            <a:r>
              <a:rPr lang="en-US" altLang="zh-CN" dirty="0" err="1">
                <a:solidFill>
                  <a:srgbClr val="038325"/>
                </a:solidFill>
              </a:rPr>
              <a:t>lc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867400" y="4017258"/>
            <a:ext cx="3297698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//p</a:t>
            </a:r>
            <a:r>
              <a:rPr lang="zh-CN" altLang="en-US" dirty="0">
                <a:solidFill>
                  <a:srgbClr val="038325"/>
                </a:solidFill>
              </a:rPr>
              <a:t>指向剩余的</a:t>
            </a:r>
            <a:r>
              <a:rPr lang="en-US" altLang="zh-CN" dirty="0">
                <a:solidFill>
                  <a:srgbClr val="038325"/>
                </a:solidFill>
              </a:rPr>
              <a:t>1</a:t>
            </a:r>
            <a:r>
              <a:rPr lang="zh-CN" altLang="en-US" dirty="0">
                <a:solidFill>
                  <a:srgbClr val="038325"/>
                </a:solidFill>
              </a:rPr>
              <a:t>条链</a:t>
            </a: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3581400" y="4495800"/>
            <a:ext cx="4951997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剩余链的结点依次插入</a:t>
            </a:r>
            <a:r>
              <a:rPr lang="en-US" altLang="zh-CN" dirty="0" err="1">
                <a:solidFill>
                  <a:srgbClr val="038325"/>
                </a:solidFill>
              </a:rPr>
              <a:t>lc</a:t>
            </a:r>
            <a:r>
              <a:rPr lang="zh-CN" altLang="en-US" dirty="0">
                <a:solidFill>
                  <a:srgbClr val="038325"/>
                </a:solidFill>
              </a:rPr>
              <a:t>头部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5105400" y="990600"/>
            <a:ext cx="3179075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//pa, </a:t>
            </a:r>
            <a:r>
              <a:rPr lang="en-US" altLang="zh-CN" dirty="0" err="1">
                <a:solidFill>
                  <a:srgbClr val="038325"/>
                </a:solidFill>
              </a:rPr>
              <a:t>pb</a:t>
            </a:r>
            <a:r>
              <a:rPr lang="zh-CN" altLang="en-US" dirty="0">
                <a:solidFill>
                  <a:srgbClr val="038325"/>
                </a:solidFill>
              </a:rPr>
              <a:t>为游历指针</a:t>
            </a:r>
          </a:p>
        </p:txBody>
      </p:sp>
      <p:sp>
        <p:nvSpPr>
          <p:cNvPr id="17" name="矩形 16"/>
          <p:cNvSpPr/>
          <p:nvPr/>
        </p:nvSpPr>
        <p:spPr>
          <a:xfrm>
            <a:off x="6934200" y="533400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无头结点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1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9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685800"/>
          </a:xfrm>
          <a:noFill/>
          <a:ln/>
        </p:spPr>
        <p:txBody>
          <a:bodyPr/>
          <a:lstStyle/>
          <a:p>
            <a:pPr>
              <a:buSzPct val="75000"/>
              <a:buFont typeface="Wingdings" pitchFamily="2" charset="2"/>
              <a:buChar char="p"/>
            </a:pPr>
            <a:r>
              <a:rPr lang="zh-CN" altLang="en-US" dirty="0">
                <a:ea typeface="黑体" pitchFamily="2" charset="-122"/>
              </a:rPr>
              <a:t>多项式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n</a:t>
            </a:r>
            <a:r>
              <a:rPr lang="en-US" altLang="zh-CN" dirty="0"/>
              <a:t>(x) = p</a:t>
            </a:r>
            <a:r>
              <a:rPr lang="en-US" altLang="zh-CN" baseline="-25000" dirty="0"/>
              <a:t>0</a:t>
            </a:r>
            <a:r>
              <a:rPr lang="en-US" altLang="zh-CN" dirty="0"/>
              <a:t>x</a:t>
            </a:r>
            <a:r>
              <a:rPr lang="en-US" altLang="zh-CN" baseline="30000" dirty="0"/>
              <a:t>0</a:t>
            </a:r>
            <a:r>
              <a:rPr lang="en-US" altLang="zh-CN" dirty="0"/>
              <a:t> + p</a:t>
            </a:r>
            <a:r>
              <a:rPr lang="en-US" altLang="zh-CN" baseline="-25000" dirty="0"/>
              <a:t>1</a:t>
            </a:r>
            <a:r>
              <a:rPr lang="en-US" altLang="zh-CN" dirty="0"/>
              <a:t>x</a:t>
            </a:r>
            <a:r>
              <a:rPr lang="en-US" altLang="zh-CN" baseline="30000" dirty="0"/>
              <a:t>1</a:t>
            </a:r>
            <a:r>
              <a:rPr lang="en-US" altLang="zh-CN" dirty="0"/>
              <a:t> + … +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n</a:t>
            </a:r>
            <a:endParaRPr lang="en-US" altLang="zh-CN" baseline="30000" dirty="0"/>
          </a:p>
        </p:txBody>
      </p:sp>
      <p:sp>
        <p:nvSpPr>
          <p:cNvPr id="7" name="Rectangle 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62000" y="1905000"/>
            <a:ext cx="838725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可以用一个线性表 </a:t>
            </a:r>
            <a:r>
              <a:rPr lang="en-US" altLang="zh-CN" sz="3200" kern="0" dirty="0"/>
              <a:t>P=(p</a:t>
            </a:r>
            <a:r>
              <a:rPr lang="en-US" altLang="zh-CN" sz="3200" kern="0" baseline="-25000" dirty="0"/>
              <a:t>0</a:t>
            </a:r>
            <a:r>
              <a:rPr lang="en-US" altLang="zh-CN" sz="3200" kern="0" dirty="0"/>
              <a:t>, p</a:t>
            </a:r>
            <a:r>
              <a:rPr lang="en-US" altLang="zh-CN" sz="3200" kern="0" baseline="-25000" dirty="0"/>
              <a:t>1</a:t>
            </a:r>
            <a:r>
              <a:rPr lang="en-US" altLang="zh-CN" sz="3200" kern="0" dirty="0"/>
              <a:t>, …, </a:t>
            </a:r>
            <a:r>
              <a:rPr lang="en-US" altLang="zh-CN" sz="3200" kern="0" dirty="0" err="1"/>
              <a:t>p</a:t>
            </a:r>
            <a:r>
              <a:rPr lang="en-US" altLang="zh-CN" sz="3200" kern="0" baseline="-25000" dirty="0" err="1"/>
              <a:t>n</a:t>
            </a:r>
            <a:r>
              <a:rPr lang="en-US" altLang="zh-CN" sz="3200" kern="0" dirty="0"/>
              <a:t>)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来表示</a:t>
            </a:r>
            <a:r>
              <a:rPr lang="en-US" altLang="zh-CN" sz="3200" kern="0" dirty="0">
                <a:latin typeface="+mn-lt"/>
              </a:rPr>
              <a:t>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8" name="Rectangle 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62000" y="2590800"/>
            <a:ext cx="838725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  <a:sym typeface="Wingdings" pitchFamily="2" charset="2"/>
              </a:rPr>
              <a:t>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空间代价：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O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(n)</a:t>
            </a:r>
          </a:p>
        </p:txBody>
      </p:sp>
      <p:sp>
        <p:nvSpPr>
          <p:cNvPr id="9" name="Rectangle 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" y="3733800"/>
            <a:ext cx="8610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/>
              <a:t>但是，如</a:t>
            </a:r>
            <a:r>
              <a:rPr lang="en-US" altLang="zh-CN" sz="3200" dirty="0"/>
              <a:t>S(x) = 1 + 3x</a:t>
            </a:r>
            <a:r>
              <a:rPr lang="en-US" altLang="zh-CN" sz="3200" baseline="30000" dirty="0"/>
              <a:t>10000</a:t>
            </a:r>
            <a:r>
              <a:rPr lang="en-US" altLang="zh-CN" sz="3200" dirty="0"/>
              <a:t> – 2x</a:t>
            </a:r>
            <a:r>
              <a:rPr lang="en-US" altLang="zh-CN" sz="3200" baseline="30000" dirty="0"/>
              <a:t>20000</a:t>
            </a:r>
            <a:r>
              <a:rPr lang="zh-CN" altLang="en-US" sz="3200" dirty="0"/>
              <a:t>的多项式</a:t>
            </a:r>
            <a:r>
              <a:rPr lang="en-US" altLang="zh-CN" sz="3200" dirty="0"/>
              <a:t>? </a:t>
            </a:r>
          </a:p>
        </p:txBody>
      </p:sp>
      <p:sp>
        <p:nvSpPr>
          <p:cNvPr id="11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>
                <a:ea typeface="黑体" pitchFamily="2" charset="-122"/>
              </a:rPr>
              <a:t>5. </a:t>
            </a:r>
            <a:r>
              <a:rPr lang="zh-CN" altLang="en-US" dirty="0">
                <a:ea typeface="黑体" pitchFamily="2" charset="-122"/>
              </a:rPr>
              <a:t>线性表用于多项式加法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>
                <a:ea typeface="黑体" pitchFamily="2" charset="-122"/>
              </a:rPr>
              <a:t>5. </a:t>
            </a:r>
            <a:r>
              <a:rPr lang="zh-CN" altLang="en-US" dirty="0">
                <a:ea typeface="黑体" pitchFamily="2" charset="-122"/>
              </a:rPr>
              <a:t>线性表用于多项式加法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" y="990600"/>
            <a:ext cx="8610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buSzPct val="75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2850A0"/>
                </a:solidFill>
              </a:rPr>
              <a:t> 仅考虑多项式中的非零项：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4400" dirty="0"/>
              <a:t>   </a:t>
            </a:r>
            <a:r>
              <a:rPr lang="en-US" altLang="zh-CN" sz="4000" dirty="0" err="1"/>
              <a:t>P</a:t>
            </a:r>
            <a:r>
              <a:rPr lang="en-US" altLang="zh-CN" sz="4000" baseline="-25000" dirty="0" err="1"/>
              <a:t>n</a:t>
            </a:r>
            <a:r>
              <a:rPr lang="en-US" altLang="zh-CN" sz="4000" dirty="0"/>
              <a:t>(x) = p</a:t>
            </a:r>
            <a:r>
              <a:rPr lang="en-US" altLang="zh-CN" sz="4000" baseline="-25000" dirty="0"/>
              <a:t>1</a:t>
            </a:r>
            <a:r>
              <a:rPr lang="en-US" altLang="zh-CN" sz="4000" dirty="0"/>
              <a:t>x</a:t>
            </a:r>
            <a:r>
              <a:rPr lang="en-US" altLang="zh-CN" sz="4000" baseline="30000" dirty="0"/>
              <a:t>e1</a:t>
            </a:r>
            <a:r>
              <a:rPr lang="en-US" altLang="zh-CN" sz="4000" dirty="0"/>
              <a:t> + p</a:t>
            </a:r>
            <a:r>
              <a:rPr lang="en-US" altLang="zh-CN" sz="4000" baseline="-25000" dirty="0"/>
              <a:t>2</a:t>
            </a:r>
            <a:r>
              <a:rPr lang="en-US" altLang="zh-CN" sz="4000" dirty="0"/>
              <a:t>x</a:t>
            </a:r>
            <a:r>
              <a:rPr lang="en-US" altLang="zh-CN" sz="4000" baseline="30000" dirty="0"/>
              <a:t>e2</a:t>
            </a:r>
            <a:r>
              <a:rPr lang="en-US" altLang="zh-CN" sz="4000" dirty="0"/>
              <a:t> + … + </a:t>
            </a:r>
            <a:r>
              <a:rPr lang="en-US" altLang="zh-CN" sz="4000" dirty="0" err="1"/>
              <a:t>p</a:t>
            </a:r>
            <a:r>
              <a:rPr lang="en-US" altLang="zh-CN" sz="4000" baseline="-25000" dirty="0" err="1"/>
              <a:t>m</a:t>
            </a:r>
            <a:r>
              <a:rPr lang="en-US" altLang="zh-CN" sz="4000" dirty="0" err="1"/>
              <a:t>x</a:t>
            </a:r>
            <a:r>
              <a:rPr lang="en-US" altLang="zh-CN" sz="4000" baseline="30000" dirty="0" err="1"/>
              <a:t>em</a:t>
            </a:r>
            <a:endParaRPr lang="en-US" altLang="zh-CN" sz="4000" baseline="30000" dirty="0"/>
          </a:p>
        </p:txBody>
      </p:sp>
      <p:sp>
        <p:nvSpPr>
          <p:cNvPr id="14" name="下箭头 13"/>
          <p:cNvSpPr/>
          <p:nvPr/>
        </p:nvSpPr>
        <p:spPr bwMode="auto">
          <a:xfrm>
            <a:off x="4419600" y="3657600"/>
            <a:ext cx="533400" cy="533400"/>
          </a:xfrm>
          <a:prstGeom prst="downArrow">
            <a:avLst/>
          </a:prstGeom>
          <a:noFill/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8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004888" y="4267201"/>
            <a:ext cx="8139112" cy="6857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线性表结点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: {p</a:t>
            </a:r>
            <a:r>
              <a:rPr kumimoji="0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e</a:t>
            </a:r>
            <a:r>
              <a:rPr kumimoji="0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</a:t>
            </a:r>
            <a:r>
              <a:rPr lang="en-US" altLang="zh-CN" sz="3200" kern="0" dirty="0">
                <a:latin typeface="+mn-lt"/>
              </a:rPr>
              <a:t>}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{p</a:t>
            </a:r>
            <a:r>
              <a:rPr kumimoji="0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2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e</a:t>
            </a:r>
            <a:r>
              <a:rPr kumimoji="0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2</a:t>
            </a:r>
            <a:r>
              <a:rPr lang="en-US" altLang="zh-CN" sz="3200" kern="0" dirty="0">
                <a:latin typeface="+mn-lt"/>
              </a:rPr>
              <a:t>}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…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{p</a:t>
            </a:r>
            <a:r>
              <a:rPr kumimoji="0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e</a:t>
            </a:r>
            <a:r>
              <a:rPr kumimoji="0" lang="en-US" altLang="zh-CN" sz="32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</a:t>
            </a:r>
            <a:r>
              <a:rPr lang="en-US" altLang="zh-CN" sz="3200" kern="0" dirty="0">
                <a:latin typeface="+mn-lt"/>
              </a:rPr>
              <a:t>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6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" y="2362200"/>
            <a:ext cx="861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buSzPct val="75000"/>
              <a:buNone/>
            </a:pPr>
            <a:r>
              <a:rPr lang="zh-CN" altLang="en-US" sz="3200" dirty="0"/>
              <a:t>    其中：</a:t>
            </a:r>
            <a:r>
              <a:rPr lang="en-US" altLang="zh-CN" sz="3200" dirty="0">
                <a:solidFill>
                  <a:srgbClr val="003399"/>
                </a:solidFill>
              </a:rPr>
              <a:t>p</a:t>
            </a:r>
            <a:r>
              <a:rPr lang="en-US" altLang="zh-CN" sz="3200" baseline="-25000" dirty="0">
                <a:solidFill>
                  <a:srgbClr val="003399"/>
                </a:solidFill>
              </a:rPr>
              <a:t>i</a:t>
            </a:r>
            <a:r>
              <a:rPr lang="en-US" altLang="zh-CN" sz="3200" dirty="0">
                <a:solidFill>
                  <a:srgbClr val="003399"/>
                </a:solidFill>
              </a:rPr>
              <a:t> </a:t>
            </a:r>
            <a:r>
              <a:rPr lang="zh-CN" altLang="en-US" sz="3200" dirty="0">
                <a:solidFill>
                  <a:srgbClr val="003399"/>
                </a:solidFill>
              </a:rPr>
              <a:t>是非零系数，</a:t>
            </a:r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zh-CN" altLang="en-US" sz="3200" dirty="0"/>
              <a:t>              指数 </a:t>
            </a:r>
            <a:r>
              <a:rPr lang="en-US" altLang="zh-CN" sz="3200" dirty="0"/>
              <a:t>0≤ e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 &lt; e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 &lt; … &lt; </a:t>
            </a:r>
            <a:r>
              <a:rPr lang="en-US" altLang="zh-CN" sz="3200" dirty="0" err="1"/>
              <a:t>e</a:t>
            </a:r>
            <a:r>
              <a:rPr lang="en-US" altLang="zh-CN" sz="3200" baseline="-25000" dirty="0" err="1"/>
              <a:t>m</a:t>
            </a:r>
            <a:r>
              <a:rPr lang="en-US" altLang="zh-CN" sz="3200" dirty="0"/>
              <a:t> &lt;= n</a:t>
            </a:r>
          </a:p>
        </p:txBody>
      </p:sp>
      <p:sp>
        <p:nvSpPr>
          <p:cNvPr id="17" name="Rectangle 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90600" y="4953000"/>
            <a:ext cx="8152761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  <a:sym typeface="Wingdings" pitchFamily="2" charset="2"/>
              </a:rPr>
              <a:t>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空间代价：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O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>
                <a:ea typeface="黑体" pitchFamily="2" charset="-122"/>
              </a:rPr>
              <a:t>5. </a:t>
            </a:r>
            <a:r>
              <a:rPr lang="zh-CN" altLang="en-US" dirty="0">
                <a:ea typeface="黑体" pitchFamily="2" charset="-122"/>
              </a:rPr>
              <a:t>线性表用于多项式加法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990600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buSzPct val="75000"/>
              <a:buFont typeface="Wingdings" pitchFamily="2" charset="2"/>
              <a:buChar char="p"/>
            </a:pPr>
            <a:r>
              <a:rPr lang="zh-CN" altLang="en-US" sz="3200" dirty="0"/>
              <a:t> 仅考虑多项式中的非零项：</a:t>
            </a:r>
            <a:endParaRPr lang="en-US" altLang="zh-CN" sz="4000" baseline="30000" dirty="0"/>
          </a:p>
        </p:txBody>
      </p:sp>
      <p:sp>
        <p:nvSpPr>
          <p:cNvPr id="9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233488" y="1600200"/>
            <a:ext cx="792450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4400" dirty="0"/>
              <a:t>P</a:t>
            </a:r>
            <a:r>
              <a:rPr lang="en-US" altLang="zh-CN" sz="4400" baseline="-25000" dirty="0"/>
              <a:t>900</a:t>
            </a:r>
            <a:r>
              <a:rPr lang="en-US" altLang="zh-CN" sz="4400" dirty="0"/>
              <a:t>(x) = 7x</a:t>
            </a:r>
            <a:r>
              <a:rPr lang="en-US" altLang="zh-CN" sz="4400" baseline="30000" dirty="0"/>
              <a:t>3</a:t>
            </a:r>
            <a:r>
              <a:rPr lang="en-US" altLang="zh-CN" sz="4400" dirty="0"/>
              <a:t> - 2x</a:t>
            </a:r>
            <a:r>
              <a:rPr lang="en-US" altLang="zh-CN" sz="4400" baseline="30000" dirty="0"/>
              <a:t>12</a:t>
            </a:r>
            <a:r>
              <a:rPr lang="en-US" altLang="zh-CN" sz="4400" dirty="0"/>
              <a:t> - 8x</a:t>
            </a:r>
            <a:r>
              <a:rPr lang="en-US" altLang="zh-CN" sz="4400" baseline="30000" dirty="0"/>
              <a:t>900</a:t>
            </a:r>
          </a:p>
        </p:txBody>
      </p:sp>
      <p:sp>
        <p:nvSpPr>
          <p:cNvPr id="10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371600" y="2590800"/>
            <a:ext cx="6386512" cy="685800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/>
              <a:t>线性表 </a:t>
            </a:r>
            <a:r>
              <a:rPr lang="en-US" altLang="zh-CN" sz="3200" dirty="0">
                <a:solidFill>
                  <a:srgbClr val="C00000"/>
                </a:solidFill>
              </a:rPr>
              <a:t>(</a:t>
            </a:r>
            <a:r>
              <a:rPr lang="en-US" altLang="zh-CN" sz="3200" dirty="0"/>
              <a:t> {7, 3}</a:t>
            </a:r>
            <a:r>
              <a:rPr lang="en-US" altLang="zh-CN" sz="3200" dirty="0">
                <a:solidFill>
                  <a:srgbClr val="C00000"/>
                </a:solidFill>
              </a:rPr>
              <a:t>,</a:t>
            </a:r>
            <a:r>
              <a:rPr lang="en-US" altLang="zh-CN" sz="3200" dirty="0"/>
              <a:t> {-2, 12}</a:t>
            </a:r>
            <a:r>
              <a:rPr lang="en-US" altLang="zh-CN" sz="3200" dirty="0">
                <a:solidFill>
                  <a:srgbClr val="C00000"/>
                </a:solidFill>
              </a:rPr>
              <a:t>, </a:t>
            </a:r>
            <a:r>
              <a:rPr lang="en-US" altLang="zh-CN" sz="3200" dirty="0"/>
              <a:t>{-8, 900} </a:t>
            </a:r>
            <a:r>
              <a:rPr lang="en-US" altLang="zh-CN" sz="3200" dirty="0">
                <a:solidFill>
                  <a:srgbClr val="C00000"/>
                </a:solidFill>
              </a:rPr>
              <a:t>)</a:t>
            </a:r>
            <a:endParaRPr lang="en-US" altLang="zh-CN" sz="3200" baseline="30000" dirty="0">
              <a:solidFill>
                <a:srgbClr val="C00000"/>
              </a:solidFill>
            </a:endParaRPr>
          </a:p>
        </p:txBody>
      </p:sp>
      <p:sp>
        <p:nvSpPr>
          <p:cNvPr id="18" name="下箭头 17"/>
          <p:cNvSpPr/>
          <p:nvPr/>
        </p:nvSpPr>
        <p:spPr bwMode="auto">
          <a:xfrm>
            <a:off x="4267200" y="2286000"/>
            <a:ext cx="533400" cy="432000"/>
          </a:xfrm>
          <a:prstGeom prst="downArrow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Rectangle 5"/>
          <p:cNvSpPr txBox="1">
            <a:spLocks noChangeArrowheads="1"/>
          </p:cNvSpPr>
          <p:nvPr/>
        </p:nvSpPr>
        <p:spPr bwMode="auto">
          <a:xfrm>
            <a:off x="1371600" y="3429000"/>
            <a:ext cx="6400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lang="en-US" altLang="zh-CN" sz="3200" kern="0" dirty="0" err="1">
                <a:latin typeface="+mn-lt"/>
              </a:rPr>
              <a:t>cof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lang="en-US" altLang="zh-CN" sz="3200" kern="0" dirty="0">
                <a:solidFill>
                  <a:srgbClr val="038325"/>
                </a:solidFill>
              </a:rPr>
              <a:t>//</a:t>
            </a:r>
            <a:r>
              <a:rPr lang="zh-CN" altLang="en-US" sz="3200" kern="0" dirty="0">
                <a:solidFill>
                  <a:srgbClr val="038325"/>
                </a:solidFill>
              </a:rPr>
              <a:t>系数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38325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</a:rPr>
              <a:t>  </a:t>
            </a:r>
            <a:r>
              <a:rPr lang="en-US" altLang="zh-CN" sz="3200" kern="0" dirty="0" err="1">
                <a:latin typeface="+mn-lt"/>
              </a:rPr>
              <a:t>DataType</a:t>
            </a:r>
            <a:r>
              <a:rPr lang="en-US" altLang="zh-CN" sz="3200" kern="0" dirty="0">
                <a:latin typeface="+mn-lt"/>
              </a:rPr>
              <a:t> exp;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38325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38325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指数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38325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589A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link; 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38325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38325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指针域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38325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indent="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>
                <a:ea typeface="黑体" pitchFamily="2" charset="-122"/>
              </a:rPr>
              <a:t>5. </a:t>
            </a:r>
            <a:r>
              <a:rPr lang="zh-CN" altLang="en-US" dirty="0">
                <a:ea typeface="黑体" pitchFamily="2" charset="-122"/>
              </a:rPr>
              <a:t>线性表用于多项式加法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76312" y="1143000"/>
            <a:ext cx="7481888" cy="9906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4400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4400" baseline="-30000" dirty="0">
                <a:latin typeface="Times New Roman" pitchFamily="18" charset="0"/>
                <a:ea typeface="宋体" pitchFamily="2" charset="-122"/>
              </a:rPr>
              <a:t>17</a:t>
            </a:r>
            <a:r>
              <a:rPr lang="en-US" altLang="zh-CN" sz="4400" dirty="0">
                <a:latin typeface="Times New Roman" pitchFamily="18" charset="0"/>
                <a:ea typeface="宋体" pitchFamily="2" charset="-122"/>
              </a:rPr>
              <a:t>(x)=8+3x+9x</a:t>
            </a:r>
            <a:r>
              <a:rPr lang="en-US" altLang="zh-CN" sz="4400" baseline="30000" dirty="0">
                <a:latin typeface="Times New Roman" pitchFamily="18" charset="0"/>
                <a:ea typeface="宋体" pitchFamily="2" charset="-122"/>
              </a:rPr>
              <a:t>10</a:t>
            </a:r>
            <a:r>
              <a:rPr lang="en-US" altLang="zh-CN" sz="4400" dirty="0">
                <a:latin typeface="Times New Roman" pitchFamily="18" charset="0"/>
                <a:ea typeface="宋体" pitchFamily="2" charset="-122"/>
              </a:rPr>
              <a:t>+5x</a:t>
            </a:r>
            <a:r>
              <a:rPr lang="en-US" altLang="zh-CN" sz="4400" baseline="30000" dirty="0">
                <a:latin typeface="Times New Roman" pitchFamily="18" charset="0"/>
                <a:ea typeface="宋体" pitchFamily="2" charset="-122"/>
              </a:rPr>
              <a:t>17</a:t>
            </a:r>
            <a:r>
              <a:rPr lang="en-US" altLang="zh-CN" sz="4400" dirty="0">
                <a:latin typeface="Times New Roman" pitchFamily="18" charset="0"/>
                <a:ea typeface="宋体" pitchFamily="2" charset="-122"/>
              </a:rPr>
              <a:t>+6x</a:t>
            </a:r>
            <a:r>
              <a:rPr lang="en-US" altLang="zh-CN" sz="4400" baseline="30000" dirty="0">
                <a:latin typeface="Times New Roman" pitchFamily="18" charset="0"/>
                <a:ea typeface="宋体" pitchFamily="2" charset="-122"/>
              </a:rPr>
              <a:t>19</a:t>
            </a:r>
          </a:p>
        </p:txBody>
      </p:sp>
      <p:sp>
        <p:nvSpPr>
          <p:cNvPr id="14" name="Rectangle 123"/>
          <p:cNvSpPr>
            <a:spLocks noChangeArrowheads="1"/>
          </p:cNvSpPr>
          <p:nvPr/>
        </p:nvSpPr>
        <p:spPr bwMode="auto">
          <a:xfrm>
            <a:off x="2133600" y="2194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124"/>
          <p:cNvSpPr>
            <a:spLocks noChangeArrowheads="1"/>
          </p:cNvSpPr>
          <p:nvPr/>
        </p:nvSpPr>
        <p:spPr bwMode="auto">
          <a:xfrm>
            <a:off x="1219200" y="21942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" name="Text Box 138"/>
          <p:cNvSpPr txBox="1">
            <a:spLocks noChangeArrowheads="1"/>
          </p:cNvSpPr>
          <p:nvPr/>
        </p:nvSpPr>
        <p:spPr bwMode="auto">
          <a:xfrm>
            <a:off x="457200" y="2127563"/>
            <a:ext cx="609600" cy="6474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17" name="直接箭头连接符 16"/>
          <p:cNvCxnSpPr/>
          <p:nvPr/>
        </p:nvCxnSpPr>
        <p:spPr bwMode="auto">
          <a:xfrm flipV="1">
            <a:off x="838200" y="2503801"/>
            <a:ext cx="381000" cy="476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2" idx="1"/>
          </p:cNvCxnSpPr>
          <p:nvPr/>
        </p:nvCxnSpPr>
        <p:spPr bwMode="auto">
          <a:xfrm>
            <a:off x="2362200" y="2510943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24"/>
          <p:cNvSpPr>
            <a:spLocks noChangeArrowheads="1"/>
          </p:cNvSpPr>
          <p:nvPr/>
        </p:nvSpPr>
        <p:spPr bwMode="auto">
          <a:xfrm>
            <a:off x="1752600" y="2192963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1" name="Rectangle 123"/>
          <p:cNvSpPr>
            <a:spLocks noChangeArrowheads="1"/>
          </p:cNvSpPr>
          <p:nvPr/>
        </p:nvSpPr>
        <p:spPr bwMode="auto">
          <a:xfrm>
            <a:off x="3733800" y="2205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Rectangle 124"/>
          <p:cNvSpPr>
            <a:spLocks noChangeArrowheads="1"/>
          </p:cNvSpPr>
          <p:nvPr/>
        </p:nvSpPr>
        <p:spPr bwMode="auto">
          <a:xfrm>
            <a:off x="2819400" y="22050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3" name="直接箭头连接符 22"/>
          <p:cNvCxnSpPr>
            <a:endCxn id="26" idx="1"/>
          </p:cNvCxnSpPr>
          <p:nvPr/>
        </p:nvCxnSpPr>
        <p:spPr bwMode="auto">
          <a:xfrm flipV="1">
            <a:off x="3962400" y="2512219"/>
            <a:ext cx="4572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124"/>
          <p:cNvSpPr>
            <a:spLocks noChangeArrowheads="1"/>
          </p:cNvSpPr>
          <p:nvPr/>
        </p:nvSpPr>
        <p:spPr bwMode="auto">
          <a:xfrm>
            <a:off x="3352800" y="2203763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5" name="Rectangle 123"/>
          <p:cNvSpPr>
            <a:spLocks noChangeArrowheads="1"/>
          </p:cNvSpPr>
          <p:nvPr/>
        </p:nvSpPr>
        <p:spPr bwMode="auto">
          <a:xfrm>
            <a:off x="5334000" y="2205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Rectangle 124"/>
          <p:cNvSpPr>
            <a:spLocks noChangeArrowheads="1"/>
          </p:cNvSpPr>
          <p:nvPr/>
        </p:nvSpPr>
        <p:spPr bwMode="auto">
          <a:xfrm>
            <a:off x="4419600" y="22050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5562600" y="2521743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124"/>
          <p:cNvSpPr>
            <a:spLocks noChangeArrowheads="1"/>
          </p:cNvSpPr>
          <p:nvPr/>
        </p:nvSpPr>
        <p:spPr bwMode="auto">
          <a:xfrm>
            <a:off x="4953000" y="2203763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9" name="Rectangle 123"/>
          <p:cNvSpPr>
            <a:spLocks noChangeArrowheads="1"/>
          </p:cNvSpPr>
          <p:nvPr/>
        </p:nvSpPr>
        <p:spPr bwMode="auto">
          <a:xfrm>
            <a:off x="6994525" y="2205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Rectangle 124"/>
          <p:cNvSpPr>
            <a:spLocks noChangeArrowheads="1"/>
          </p:cNvSpPr>
          <p:nvPr/>
        </p:nvSpPr>
        <p:spPr bwMode="auto">
          <a:xfrm>
            <a:off x="6019800" y="22050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1" name="Rectangle 124"/>
          <p:cNvSpPr>
            <a:spLocks noChangeArrowheads="1"/>
          </p:cNvSpPr>
          <p:nvPr/>
        </p:nvSpPr>
        <p:spPr bwMode="auto">
          <a:xfrm>
            <a:off x="6553200" y="2203763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2" name="Rectangle 123"/>
          <p:cNvSpPr>
            <a:spLocks noChangeArrowheads="1"/>
          </p:cNvSpPr>
          <p:nvPr/>
        </p:nvSpPr>
        <p:spPr bwMode="auto">
          <a:xfrm>
            <a:off x="2667000" y="402907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124"/>
          <p:cNvSpPr>
            <a:spLocks noChangeArrowheads="1"/>
          </p:cNvSpPr>
          <p:nvPr/>
        </p:nvSpPr>
        <p:spPr bwMode="auto">
          <a:xfrm>
            <a:off x="1752600" y="4029075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4" name="Text Box 138"/>
          <p:cNvSpPr txBox="1">
            <a:spLocks noChangeArrowheads="1"/>
          </p:cNvSpPr>
          <p:nvPr/>
        </p:nvSpPr>
        <p:spPr bwMode="auto">
          <a:xfrm>
            <a:off x="990600" y="3962400"/>
            <a:ext cx="6096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35" name="直接箭头连接符 34"/>
          <p:cNvCxnSpPr/>
          <p:nvPr/>
        </p:nvCxnSpPr>
        <p:spPr bwMode="auto">
          <a:xfrm flipV="1">
            <a:off x="1371600" y="4338638"/>
            <a:ext cx="381000" cy="476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>
            <a:endCxn id="39" idx="1"/>
          </p:cNvCxnSpPr>
          <p:nvPr/>
        </p:nvCxnSpPr>
        <p:spPr bwMode="auto">
          <a:xfrm>
            <a:off x="2971800" y="4345780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24"/>
          <p:cNvSpPr>
            <a:spLocks noChangeArrowheads="1"/>
          </p:cNvSpPr>
          <p:nvPr/>
        </p:nvSpPr>
        <p:spPr bwMode="auto">
          <a:xfrm>
            <a:off x="2286000" y="4027800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8" name="Rectangle 123"/>
          <p:cNvSpPr>
            <a:spLocks noChangeArrowheads="1"/>
          </p:cNvSpPr>
          <p:nvPr/>
        </p:nvSpPr>
        <p:spPr bwMode="auto">
          <a:xfrm>
            <a:off x="4343400" y="403987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Rectangle 124"/>
          <p:cNvSpPr>
            <a:spLocks noChangeArrowheads="1"/>
          </p:cNvSpPr>
          <p:nvPr/>
        </p:nvSpPr>
        <p:spPr bwMode="auto">
          <a:xfrm>
            <a:off x="3429000" y="4039875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0" name="Rectangle 124"/>
          <p:cNvSpPr>
            <a:spLocks noChangeArrowheads="1"/>
          </p:cNvSpPr>
          <p:nvPr/>
        </p:nvSpPr>
        <p:spPr bwMode="auto">
          <a:xfrm>
            <a:off x="3962400" y="4038600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4648200" y="4356580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123"/>
          <p:cNvSpPr>
            <a:spLocks noChangeArrowheads="1"/>
          </p:cNvSpPr>
          <p:nvPr/>
        </p:nvSpPr>
        <p:spPr bwMode="auto">
          <a:xfrm>
            <a:off x="6080125" y="403987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Rectangle 124"/>
          <p:cNvSpPr>
            <a:spLocks noChangeArrowheads="1"/>
          </p:cNvSpPr>
          <p:nvPr/>
        </p:nvSpPr>
        <p:spPr bwMode="auto">
          <a:xfrm>
            <a:off x="5105400" y="4039875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-9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4" name="Rectangle 124"/>
          <p:cNvSpPr>
            <a:spLocks noChangeArrowheads="1"/>
          </p:cNvSpPr>
          <p:nvPr/>
        </p:nvSpPr>
        <p:spPr bwMode="auto">
          <a:xfrm>
            <a:off x="5638800" y="4038600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976312" y="2971800"/>
            <a:ext cx="7481888" cy="102076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4400" dirty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4400" baseline="-30000" dirty="0">
                <a:latin typeface="Times New Roman" pitchFamily="18" charset="0"/>
                <a:ea typeface="宋体" pitchFamily="2" charset="-122"/>
              </a:rPr>
              <a:t>10</a:t>
            </a:r>
            <a:r>
              <a:rPr lang="en-US" altLang="zh-CN" sz="4400" dirty="0">
                <a:latin typeface="Times New Roman" pitchFamily="18" charset="0"/>
                <a:ea typeface="宋体" pitchFamily="2" charset="-122"/>
              </a:rPr>
              <a:t>(x)=8x+14x</a:t>
            </a:r>
            <a:r>
              <a:rPr lang="en-US" altLang="zh-CN" sz="4400" baseline="30000" dirty="0">
                <a:latin typeface="Times New Roman" pitchFamily="18" charset="0"/>
                <a:ea typeface="宋体" pitchFamily="2" charset="-122"/>
              </a:rPr>
              <a:t>7</a:t>
            </a:r>
            <a:r>
              <a:rPr lang="en-US" altLang="zh-CN" sz="4400" dirty="0">
                <a:latin typeface="Times New Roman" pitchFamily="18" charset="0"/>
                <a:ea typeface="宋体" pitchFamily="2" charset="-122"/>
              </a:rPr>
              <a:t>-9x</a:t>
            </a:r>
            <a:r>
              <a:rPr lang="en-US" altLang="zh-CN" sz="4400" baseline="30000" dirty="0">
                <a:latin typeface="Times New Roman" pitchFamily="18" charset="0"/>
                <a:ea typeface="宋体" pitchFamily="2" charset="-122"/>
              </a:rPr>
              <a:t>10</a:t>
            </a:r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7162800" y="2521743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123"/>
          <p:cNvSpPr>
            <a:spLocks noChangeArrowheads="1"/>
          </p:cNvSpPr>
          <p:nvPr/>
        </p:nvSpPr>
        <p:spPr bwMode="auto">
          <a:xfrm>
            <a:off x="8594725" y="2205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4"/>
          <p:cNvSpPr>
            <a:spLocks noChangeArrowheads="1"/>
          </p:cNvSpPr>
          <p:nvPr/>
        </p:nvSpPr>
        <p:spPr bwMode="auto">
          <a:xfrm>
            <a:off x="7620000" y="22050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9" name="Rectangle 124"/>
          <p:cNvSpPr>
            <a:spLocks noChangeArrowheads="1"/>
          </p:cNvSpPr>
          <p:nvPr/>
        </p:nvSpPr>
        <p:spPr bwMode="auto">
          <a:xfrm>
            <a:off x="8153400" y="2203763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19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90538" y="990600"/>
            <a:ext cx="86534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 逻辑相邻 </a:t>
            </a: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&lt;=&gt;</a:t>
            </a:r>
            <a:r>
              <a:rPr lang="zh-CN" altLang="en-US" sz="3200" b="1" dirty="0">
                <a:solidFill>
                  <a:srgbClr val="00518E"/>
                </a:solidFill>
                <a:latin typeface="+mj-lt"/>
                <a:sym typeface="Wingdings" pitchFamily="2" charset="2"/>
              </a:rPr>
              <a:t> </a:t>
            </a:r>
            <a:r>
              <a:rPr lang="zh-CN" altLang="en-US" sz="3200" dirty="0">
                <a:solidFill>
                  <a:srgbClr val="00518E"/>
                </a:solidFill>
                <a:latin typeface="+mj-lt"/>
                <a:sym typeface="Wingdings" pitchFamily="2" charset="2"/>
              </a:rPr>
              <a:t>物理相邻</a:t>
            </a:r>
            <a:r>
              <a:rPr lang="en-US" altLang="zh-CN" sz="3200" dirty="0">
                <a:solidFill>
                  <a:srgbClr val="00518E"/>
                </a:solidFill>
                <a:latin typeface="+mj-lt"/>
                <a:sym typeface="Wingdings" pitchFamily="2" charset="2"/>
              </a:rPr>
              <a:t>(</a:t>
            </a:r>
            <a:r>
              <a:rPr lang="zh-CN" altLang="en-US" sz="3200" dirty="0">
                <a:solidFill>
                  <a:srgbClr val="00518E"/>
                </a:solidFill>
                <a:latin typeface="+mj-lt"/>
                <a:sym typeface="Wingdings" pitchFamily="2" charset="2"/>
              </a:rPr>
              <a:t>存储位置相邻</a:t>
            </a:r>
            <a:r>
              <a:rPr lang="en-US" altLang="zh-CN" sz="3200" dirty="0">
                <a:solidFill>
                  <a:srgbClr val="00518E"/>
                </a:solidFill>
                <a:latin typeface="+mj-lt"/>
                <a:sym typeface="Wingdings" pitchFamily="2" charset="2"/>
              </a:rPr>
              <a:t>)</a:t>
            </a:r>
            <a:endParaRPr lang="en-US" altLang="zh-CN" sz="3200" dirty="0">
              <a:solidFill>
                <a:srgbClr val="00518E"/>
              </a:solidFill>
              <a:latin typeface="+mj-lt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2.2 </a:t>
            </a:r>
            <a:r>
              <a:rPr lang="zh-CN" altLang="en-US" dirty="0">
                <a:ea typeface="黑体" pitchFamily="2" charset="-122"/>
              </a:rPr>
              <a:t>顺序表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>
            <a:off x="3238501" y="4114800"/>
            <a:ext cx="129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31"/>
          <p:cNvSpPr>
            <a:spLocks/>
          </p:cNvSpPr>
          <p:nvPr/>
        </p:nvSpPr>
        <p:spPr bwMode="auto">
          <a:xfrm>
            <a:off x="3009900" y="2641878"/>
            <a:ext cx="144000" cy="2916000"/>
          </a:xfrm>
          <a:prstGeom prst="rightBrace">
            <a:avLst>
              <a:gd name="adj1" fmla="val 24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46"/>
          <p:cNvSpPr txBox="1">
            <a:spLocks noChangeArrowheads="1"/>
          </p:cNvSpPr>
          <p:nvPr/>
        </p:nvSpPr>
        <p:spPr bwMode="auto">
          <a:xfrm>
            <a:off x="4419600" y="1706562"/>
            <a:ext cx="19050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000" dirty="0">
                <a:latin typeface="Times New Roman" pitchFamily="18" charset="0"/>
              </a:rPr>
              <a:t>内存空间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23900" y="2611398"/>
          <a:ext cx="2209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0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0</a:t>
                      </a:r>
                      <a:endParaRPr lang="zh-CN" altLang="en-US" sz="3200" b="0" baseline="-2500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200" b="0" baseline="-2500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dirty="0">
                          <a:solidFill>
                            <a:schemeClr val="bg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</a:t>
                      </a:r>
                      <a:r>
                        <a:rPr lang="en-US" altLang="zh-CN" sz="3200" b="0" kern="1200" baseline="-25000" dirty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  <a:cs typeface="+mn-cs"/>
                        </a:rPr>
                        <a:t>2</a:t>
                      </a:r>
                      <a:endParaRPr lang="zh-CN" altLang="en-US" sz="3200" b="0" kern="1200" baseline="-25000" dirty="0">
                        <a:solidFill>
                          <a:schemeClr val="bg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… …</a:t>
                      </a:r>
                      <a:endParaRPr lang="zh-CN" altLang="en-US" sz="3200" b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n-1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n-1</a:t>
                      </a:r>
                      <a:endParaRPr lang="zh-CN" altLang="en-US" sz="3200" b="0" baseline="-2500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714500" y="2112684"/>
            <a:ext cx="11811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000" dirty="0">
                <a:latin typeface="Times New Roman" pitchFamily="18" charset="0"/>
              </a:rPr>
              <a:t>元素</a:t>
            </a:r>
          </a:p>
        </p:txBody>
      </p:sp>
      <p:sp>
        <p:nvSpPr>
          <p:cNvPr id="22" name="Text Box 45"/>
          <p:cNvSpPr txBox="1">
            <a:spLocks noChangeArrowheads="1"/>
          </p:cNvSpPr>
          <p:nvPr/>
        </p:nvSpPr>
        <p:spPr bwMode="auto">
          <a:xfrm>
            <a:off x="3390900" y="3505200"/>
            <a:ext cx="11430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顺序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686300" y="2194560"/>
          <a:ext cx="13335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778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0</a:t>
                      </a:r>
                      <a:endParaRPr lang="zh-CN" altLang="en-US" sz="3200" b="0" baseline="-250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200" b="0" baseline="-250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</a:t>
                      </a:r>
                      <a:r>
                        <a:rPr lang="en-US" altLang="zh-CN" sz="3200" b="0" kern="1200" baseline="-250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  <a:cs typeface="+mn-cs"/>
                        </a:rPr>
                        <a:t>2</a:t>
                      </a:r>
                      <a:endParaRPr lang="zh-CN" altLang="en-US" sz="3200" b="0" kern="1200" baseline="-250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5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… 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5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n-1</a:t>
                      </a:r>
                      <a:endParaRPr lang="zh-CN" altLang="en-US" sz="3200" b="0" baseline="-250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545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85800" y="2113002"/>
            <a:ext cx="9525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000" dirty="0">
                <a:latin typeface="Times New Roman" pitchFamily="18" charset="0"/>
              </a:rPr>
              <a:t>下标</a:t>
            </a:r>
          </a:p>
        </p:txBody>
      </p:sp>
      <p:sp>
        <p:nvSpPr>
          <p:cNvPr id="26" name="Text Box 46"/>
          <p:cNvSpPr txBox="1">
            <a:spLocks noChangeArrowheads="1"/>
          </p:cNvSpPr>
          <p:nvPr/>
        </p:nvSpPr>
        <p:spPr bwMode="auto">
          <a:xfrm>
            <a:off x="6134100" y="1732002"/>
            <a:ext cx="19050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000" dirty="0">
                <a:latin typeface="Times New Roman" pitchFamily="18" charset="0"/>
              </a:rPr>
              <a:t>地址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6019800" y="2194560"/>
          <a:ext cx="2895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778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loc(k</a:t>
                      </a:r>
                      <a:r>
                        <a:rPr lang="en-US" altLang="zh-CN" sz="32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</a:t>
                      </a:r>
                      <a:r>
                        <a:rPr lang="en-US" altLang="zh-CN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)</a:t>
                      </a:r>
                      <a:endParaRPr lang="zh-CN" altLang="en-US" sz="3200" b="0" kern="1200" baseline="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loc(k</a:t>
                      </a:r>
                      <a:r>
                        <a:rPr lang="en-US" altLang="zh-CN" sz="32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</a:t>
                      </a:r>
                      <a:r>
                        <a:rPr lang="en-US" altLang="zh-CN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)</a:t>
                      </a:r>
                      <a:r>
                        <a:rPr lang="en-US" altLang="zh-CN" sz="3200" b="0" kern="1200" baseline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  <a:cs typeface="+mn-cs"/>
                        </a:rPr>
                        <a:t>+</a:t>
                      </a:r>
                      <a:r>
                        <a:rPr lang="en-US" altLang="zh-CN" sz="3200" b="0" i="1" kern="1200" baseline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  <a:cs typeface="+mn-cs"/>
                        </a:rPr>
                        <a:t>c</a:t>
                      </a:r>
                      <a:endParaRPr lang="zh-CN" altLang="en-US" sz="3200" b="0" i="1" kern="1200" baseline="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loc(k</a:t>
                      </a:r>
                      <a:r>
                        <a:rPr lang="en-US" altLang="zh-CN" sz="32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</a:t>
                      </a:r>
                      <a:r>
                        <a:rPr lang="en-US" altLang="zh-CN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)+2</a:t>
                      </a:r>
                      <a:r>
                        <a:rPr lang="en-US" altLang="zh-CN" sz="3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c</a:t>
                      </a:r>
                      <a:endParaRPr lang="zh-CN" altLang="en-US" sz="3200" b="0" i="1" kern="1200" baseline="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545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loc(k</a:t>
                      </a:r>
                      <a:r>
                        <a:rPr lang="en-US" altLang="zh-CN" sz="32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</a:t>
                      </a:r>
                      <a:r>
                        <a:rPr lang="en-US" altLang="zh-CN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)+(n-1)</a:t>
                      </a:r>
                      <a:r>
                        <a:rPr lang="en-US" altLang="zh-CN" sz="3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c</a:t>
                      </a:r>
                      <a:endParaRPr lang="zh-CN" altLang="en-US" sz="3200" b="0" i="1" kern="1200" baseline="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545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/>
      <p:bldP spid="20" grpId="0"/>
      <p:bldP spid="22" grpId="0"/>
      <p:bldP spid="25" grpId="0"/>
      <p:bldP spid="26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23"/>
          <p:cNvSpPr>
            <a:spLocks noChangeArrowheads="1"/>
          </p:cNvSpPr>
          <p:nvPr/>
        </p:nvSpPr>
        <p:spPr bwMode="auto">
          <a:xfrm>
            <a:off x="2133600" y="9494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124"/>
          <p:cNvSpPr>
            <a:spLocks noChangeArrowheads="1"/>
          </p:cNvSpPr>
          <p:nvPr/>
        </p:nvSpPr>
        <p:spPr bwMode="auto">
          <a:xfrm>
            <a:off x="1219200" y="949463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8" name="Text Box 138"/>
          <p:cNvSpPr txBox="1">
            <a:spLocks noChangeArrowheads="1"/>
          </p:cNvSpPr>
          <p:nvPr/>
        </p:nvSpPr>
        <p:spPr bwMode="auto">
          <a:xfrm>
            <a:off x="457200" y="882788"/>
            <a:ext cx="609600" cy="6474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49" name="直接箭头连接符 48"/>
          <p:cNvCxnSpPr/>
          <p:nvPr/>
        </p:nvCxnSpPr>
        <p:spPr bwMode="auto">
          <a:xfrm flipV="1">
            <a:off x="838200" y="1259026"/>
            <a:ext cx="381000" cy="476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>
            <a:endCxn id="53" idx="1"/>
          </p:cNvCxnSpPr>
          <p:nvPr/>
        </p:nvCxnSpPr>
        <p:spPr bwMode="auto">
          <a:xfrm>
            <a:off x="2362200" y="1266168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tangle 124"/>
          <p:cNvSpPr>
            <a:spLocks noChangeArrowheads="1"/>
          </p:cNvSpPr>
          <p:nvPr/>
        </p:nvSpPr>
        <p:spPr bwMode="auto">
          <a:xfrm>
            <a:off x="1752600" y="948188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2" name="Rectangle 123"/>
          <p:cNvSpPr>
            <a:spLocks noChangeArrowheads="1"/>
          </p:cNvSpPr>
          <p:nvPr/>
        </p:nvSpPr>
        <p:spPr bwMode="auto">
          <a:xfrm>
            <a:off x="3733800" y="9602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124"/>
          <p:cNvSpPr>
            <a:spLocks noChangeArrowheads="1"/>
          </p:cNvSpPr>
          <p:nvPr/>
        </p:nvSpPr>
        <p:spPr bwMode="auto">
          <a:xfrm>
            <a:off x="2819400" y="960263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54" name="直接箭头连接符 53"/>
          <p:cNvCxnSpPr>
            <a:endCxn id="57" idx="1"/>
          </p:cNvCxnSpPr>
          <p:nvPr/>
        </p:nvCxnSpPr>
        <p:spPr bwMode="auto">
          <a:xfrm flipV="1">
            <a:off x="3962400" y="1267444"/>
            <a:ext cx="457200" cy="952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124"/>
          <p:cNvSpPr>
            <a:spLocks noChangeArrowheads="1"/>
          </p:cNvSpPr>
          <p:nvPr/>
        </p:nvSpPr>
        <p:spPr bwMode="auto">
          <a:xfrm>
            <a:off x="3352800" y="958988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6" name="Rectangle 123"/>
          <p:cNvSpPr>
            <a:spLocks noChangeArrowheads="1"/>
          </p:cNvSpPr>
          <p:nvPr/>
        </p:nvSpPr>
        <p:spPr bwMode="auto">
          <a:xfrm>
            <a:off x="5334000" y="9602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Rectangle 124"/>
          <p:cNvSpPr>
            <a:spLocks noChangeArrowheads="1"/>
          </p:cNvSpPr>
          <p:nvPr/>
        </p:nvSpPr>
        <p:spPr bwMode="auto">
          <a:xfrm>
            <a:off x="4419600" y="960263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 bwMode="auto">
          <a:xfrm>
            <a:off x="5562600" y="1276968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124"/>
          <p:cNvSpPr>
            <a:spLocks noChangeArrowheads="1"/>
          </p:cNvSpPr>
          <p:nvPr/>
        </p:nvSpPr>
        <p:spPr bwMode="auto">
          <a:xfrm>
            <a:off x="4953000" y="958988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0" name="Rectangle 123"/>
          <p:cNvSpPr>
            <a:spLocks noChangeArrowheads="1"/>
          </p:cNvSpPr>
          <p:nvPr/>
        </p:nvSpPr>
        <p:spPr bwMode="auto">
          <a:xfrm>
            <a:off x="6994525" y="9602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Rectangle 124"/>
          <p:cNvSpPr>
            <a:spLocks noChangeArrowheads="1"/>
          </p:cNvSpPr>
          <p:nvPr/>
        </p:nvSpPr>
        <p:spPr bwMode="auto">
          <a:xfrm>
            <a:off x="6019800" y="960263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2" name="Rectangle 124"/>
          <p:cNvSpPr>
            <a:spLocks noChangeArrowheads="1"/>
          </p:cNvSpPr>
          <p:nvPr/>
        </p:nvSpPr>
        <p:spPr bwMode="auto">
          <a:xfrm>
            <a:off x="6553200" y="958988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3" name="Rectangle 123"/>
          <p:cNvSpPr>
            <a:spLocks noChangeArrowheads="1"/>
          </p:cNvSpPr>
          <p:nvPr/>
        </p:nvSpPr>
        <p:spPr bwMode="auto">
          <a:xfrm>
            <a:off x="2667000" y="1949587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Rectangle 124"/>
          <p:cNvSpPr>
            <a:spLocks noChangeArrowheads="1"/>
          </p:cNvSpPr>
          <p:nvPr/>
        </p:nvSpPr>
        <p:spPr bwMode="auto">
          <a:xfrm>
            <a:off x="1752600" y="1949587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5" name="Text Box 138"/>
          <p:cNvSpPr txBox="1">
            <a:spLocks noChangeArrowheads="1"/>
          </p:cNvSpPr>
          <p:nvPr/>
        </p:nvSpPr>
        <p:spPr bwMode="auto">
          <a:xfrm>
            <a:off x="990600" y="1882912"/>
            <a:ext cx="6096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66" name="直接箭头连接符 65"/>
          <p:cNvCxnSpPr/>
          <p:nvPr/>
        </p:nvCxnSpPr>
        <p:spPr bwMode="auto">
          <a:xfrm flipV="1">
            <a:off x="1371600" y="2259150"/>
            <a:ext cx="381000" cy="476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直接箭头连接符 66"/>
          <p:cNvCxnSpPr>
            <a:endCxn id="70" idx="1"/>
          </p:cNvCxnSpPr>
          <p:nvPr/>
        </p:nvCxnSpPr>
        <p:spPr bwMode="auto">
          <a:xfrm>
            <a:off x="2971800" y="2266292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124"/>
          <p:cNvSpPr>
            <a:spLocks noChangeArrowheads="1"/>
          </p:cNvSpPr>
          <p:nvPr/>
        </p:nvSpPr>
        <p:spPr bwMode="auto">
          <a:xfrm>
            <a:off x="2286000" y="1948312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9" name="Rectangle 123"/>
          <p:cNvSpPr>
            <a:spLocks noChangeArrowheads="1"/>
          </p:cNvSpPr>
          <p:nvPr/>
        </p:nvSpPr>
        <p:spPr bwMode="auto">
          <a:xfrm>
            <a:off x="4343400" y="1960387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Rectangle 124"/>
          <p:cNvSpPr>
            <a:spLocks noChangeArrowheads="1"/>
          </p:cNvSpPr>
          <p:nvPr/>
        </p:nvSpPr>
        <p:spPr bwMode="auto">
          <a:xfrm>
            <a:off x="3429000" y="1960387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1" name="Rectangle 124"/>
          <p:cNvSpPr>
            <a:spLocks noChangeArrowheads="1"/>
          </p:cNvSpPr>
          <p:nvPr/>
        </p:nvSpPr>
        <p:spPr bwMode="auto">
          <a:xfrm>
            <a:off x="3962400" y="1959112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 bwMode="auto">
          <a:xfrm>
            <a:off x="4648200" y="2277092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Rectangle 123"/>
          <p:cNvSpPr>
            <a:spLocks noChangeArrowheads="1"/>
          </p:cNvSpPr>
          <p:nvPr/>
        </p:nvSpPr>
        <p:spPr bwMode="auto">
          <a:xfrm>
            <a:off x="6080125" y="1960387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4" name="Rectangle 124"/>
          <p:cNvSpPr>
            <a:spLocks noChangeArrowheads="1"/>
          </p:cNvSpPr>
          <p:nvPr/>
        </p:nvSpPr>
        <p:spPr bwMode="auto">
          <a:xfrm>
            <a:off x="5105400" y="1960387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-9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5" name="Rectangle 124"/>
          <p:cNvSpPr>
            <a:spLocks noChangeArrowheads="1"/>
          </p:cNvSpPr>
          <p:nvPr/>
        </p:nvSpPr>
        <p:spPr bwMode="auto">
          <a:xfrm>
            <a:off x="5638800" y="1959112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6" name="Rectangle 123"/>
          <p:cNvSpPr>
            <a:spLocks noChangeArrowheads="1"/>
          </p:cNvSpPr>
          <p:nvPr/>
        </p:nvSpPr>
        <p:spPr bwMode="auto">
          <a:xfrm>
            <a:off x="2057400" y="301638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" name="Rectangle 124"/>
          <p:cNvSpPr>
            <a:spLocks noChangeArrowheads="1"/>
          </p:cNvSpPr>
          <p:nvPr/>
        </p:nvSpPr>
        <p:spPr bwMode="auto">
          <a:xfrm>
            <a:off x="1143000" y="3016389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8" name="Text Box 138"/>
          <p:cNvSpPr txBox="1">
            <a:spLocks noChangeArrowheads="1"/>
          </p:cNvSpPr>
          <p:nvPr/>
        </p:nvSpPr>
        <p:spPr bwMode="auto">
          <a:xfrm>
            <a:off x="304800" y="2949714"/>
            <a:ext cx="16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79" name="直接箭头连接符 78"/>
          <p:cNvCxnSpPr/>
          <p:nvPr/>
        </p:nvCxnSpPr>
        <p:spPr bwMode="auto">
          <a:xfrm flipV="1">
            <a:off x="762000" y="3325952"/>
            <a:ext cx="381000" cy="476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>
            <a:endCxn id="83" idx="1"/>
          </p:cNvCxnSpPr>
          <p:nvPr/>
        </p:nvCxnSpPr>
        <p:spPr bwMode="auto">
          <a:xfrm>
            <a:off x="2286000" y="3333094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124"/>
          <p:cNvSpPr>
            <a:spLocks noChangeArrowheads="1"/>
          </p:cNvSpPr>
          <p:nvPr/>
        </p:nvSpPr>
        <p:spPr bwMode="auto">
          <a:xfrm>
            <a:off x="1676400" y="3015114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2" name="Rectangle 123"/>
          <p:cNvSpPr>
            <a:spLocks noChangeArrowheads="1"/>
          </p:cNvSpPr>
          <p:nvPr/>
        </p:nvSpPr>
        <p:spPr bwMode="auto">
          <a:xfrm>
            <a:off x="3657600" y="302718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Rectangle 124"/>
          <p:cNvSpPr>
            <a:spLocks noChangeArrowheads="1"/>
          </p:cNvSpPr>
          <p:nvPr/>
        </p:nvSpPr>
        <p:spPr bwMode="auto">
          <a:xfrm>
            <a:off x="2743200" y="3027189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11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4" name="Rectangle 124"/>
          <p:cNvSpPr>
            <a:spLocks noChangeArrowheads="1"/>
          </p:cNvSpPr>
          <p:nvPr/>
        </p:nvSpPr>
        <p:spPr bwMode="auto">
          <a:xfrm>
            <a:off x="3276600" y="3025914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89" name="直接箭头连接符 88"/>
          <p:cNvCxnSpPr>
            <a:endCxn id="91" idx="1"/>
          </p:cNvCxnSpPr>
          <p:nvPr/>
        </p:nvCxnSpPr>
        <p:spPr bwMode="auto">
          <a:xfrm flipV="1">
            <a:off x="3886200" y="3350419"/>
            <a:ext cx="457200" cy="952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Rectangle 123"/>
          <p:cNvSpPr>
            <a:spLocks noChangeArrowheads="1"/>
          </p:cNvSpPr>
          <p:nvPr/>
        </p:nvSpPr>
        <p:spPr bwMode="auto">
          <a:xfrm>
            <a:off x="5257800" y="3043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Rectangle 124"/>
          <p:cNvSpPr>
            <a:spLocks noChangeArrowheads="1"/>
          </p:cNvSpPr>
          <p:nvPr/>
        </p:nvSpPr>
        <p:spPr bwMode="auto">
          <a:xfrm>
            <a:off x="4343400" y="30432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2" name="直接箭头连接符 91"/>
          <p:cNvCxnSpPr/>
          <p:nvPr/>
        </p:nvCxnSpPr>
        <p:spPr bwMode="auto">
          <a:xfrm>
            <a:off x="5486400" y="3359943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Rectangle 124"/>
          <p:cNvSpPr>
            <a:spLocks noChangeArrowheads="1"/>
          </p:cNvSpPr>
          <p:nvPr/>
        </p:nvSpPr>
        <p:spPr bwMode="auto">
          <a:xfrm>
            <a:off x="4876800" y="3041963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4" name="Rectangle 123"/>
          <p:cNvSpPr>
            <a:spLocks noChangeArrowheads="1"/>
          </p:cNvSpPr>
          <p:nvPr/>
        </p:nvSpPr>
        <p:spPr bwMode="auto">
          <a:xfrm>
            <a:off x="6918325" y="3043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" name="Rectangle 124"/>
          <p:cNvSpPr>
            <a:spLocks noChangeArrowheads="1"/>
          </p:cNvSpPr>
          <p:nvPr/>
        </p:nvSpPr>
        <p:spPr bwMode="auto">
          <a:xfrm>
            <a:off x="5943600" y="30432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6" name="Rectangle 124"/>
          <p:cNvSpPr>
            <a:spLocks noChangeArrowheads="1"/>
          </p:cNvSpPr>
          <p:nvPr/>
        </p:nvSpPr>
        <p:spPr bwMode="auto">
          <a:xfrm>
            <a:off x="6477000" y="3041963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7" name="直接箭头连接符 96"/>
          <p:cNvCxnSpPr/>
          <p:nvPr/>
        </p:nvCxnSpPr>
        <p:spPr bwMode="auto">
          <a:xfrm rot="16200000" flipV="1">
            <a:off x="1901825" y="2740023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Rectangle 39"/>
          <p:cNvSpPr>
            <a:spLocks noChangeArrowheads="1"/>
          </p:cNvSpPr>
          <p:nvPr/>
        </p:nvSpPr>
        <p:spPr bwMode="auto">
          <a:xfrm>
            <a:off x="1600200" y="2568713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rgbClr val="C00000"/>
                </a:solidFill>
                <a:latin typeface="+mj-lt"/>
                <a:ea typeface="宋体" pitchFamily="2" charset="-122"/>
              </a:rPr>
              <a:t>pb</a:t>
            </a:r>
            <a:endParaRPr lang="zh-CN" altLang="zh-CN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 bwMode="auto">
          <a:xfrm rot="16200000" flipV="1">
            <a:off x="1377950" y="1722576"/>
            <a:ext cx="314324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Rectangle 39"/>
          <p:cNvSpPr>
            <a:spLocks noChangeArrowheads="1"/>
          </p:cNvSpPr>
          <p:nvPr/>
        </p:nvSpPr>
        <p:spPr bwMode="auto">
          <a:xfrm>
            <a:off x="1066800" y="1578113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38325"/>
                </a:solidFill>
                <a:latin typeface="+mj-lt"/>
                <a:ea typeface="宋体" pitchFamily="2" charset="-122"/>
              </a:rPr>
              <a:t>pa</a:t>
            </a:r>
            <a:endParaRPr lang="zh-CN" altLang="zh-CN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1" name="直接箭头连接符 100"/>
          <p:cNvCxnSpPr/>
          <p:nvPr/>
        </p:nvCxnSpPr>
        <p:spPr bwMode="auto">
          <a:xfrm rot="16200000" flipV="1">
            <a:off x="2982913" y="1717814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Rectangle 39"/>
          <p:cNvSpPr>
            <a:spLocks noChangeArrowheads="1"/>
          </p:cNvSpPr>
          <p:nvPr/>
        </p:nvSpPr>
        <p:spPr bwMode="auto">
          <a:xfrm>
            <a:off x="2667001" y="1568589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38325"/>
                </a:solidFill>
                <a:latin typeface="+mj-lt"/>
                <a:ea typeface="宋体" pitchFamily="2" charset="-122"/>
              </a:rPr>
              <a:t>pa</a:t>
            </a:r>
            <a:endParaRPr lang="zh-CN" altLang="zh-CN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3" name="直接箭头连接符 102"/>
          <p:cNvCxnSpPr/>
          <p:nvPr/>
        </p:nvCxnSpPr>
        <p:spPr bwMode="auto">
          <a:xfrm rot="16200000" flipV="1">
            <a:off x="4583113" y="1717813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9"/>
          <p:cNvSpPr>
            <a:spLocks noChangeArrowheads="1"/>
          </p:cNvSpPr>
          <p:nvPr/>
        </p:nvSpPr>
        <p:spPr bwMode="auto">
          <a:xfrm>
            <a:off x="4267201" y="1568588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38325"/>
                </a:solidFill>
                <a:latin typeface="+mj-lt"/>
                <a:ea typeface="宋体" pitchFamily="2" charset="-122"/>
              </a:rPr>
              <a:t>pa</a:t>
            </a:r>
            <a:endParaRPr lang="zh-CN" altLang="zh-CN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 bwMode="auto">
          <a:xfrm rot="16200000" flipV="1">
            <a:off x="6259512" y="1717813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Rectangle 39"/>
          <p:cNvSpPr>
            <a:spLocks noChangeArrowheads="1"/>
          </p:cNvSpPr>
          <p:nvPr/>
        </p:nvSpPr>
        <p:spPr bwMode="auto">
          <a:xfrm>
            <a:off x="5943600" y="1568588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38325"/>
                </a:solidFill>
                <a:latin typeface="+mj-lt"/>
                <a:ea typeface="宋体" pitchFamily="2" charset="-122"/>
              </a:rPr>
              <a:t>pa</a:t>
            </a:r>
            <a:endParaRPr lang="zh-CN" altLang="zh-CN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 bwMode="auto">
          <a:xfrm rot="16200000" flipV="1">
            <a:off x="3654425" y="2740024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Rectangle 39"/>
          <p:cNvSpPr>
            <a:spLocks noChangeArrowheads="1"/>
          </p:cNvSpPr>
          <p:nvPr/>
        </p:nvSpPr>
        <p:spPr bwMode="auto">
          <a:xfrm>
            <a:off x="3352800" y="2568714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rgbClr val="C00000"/>
                </a:solidFill>
                <a:latin typeface="+mj-lt"/>
                <a:ea typeface="宋体" pitchFamily="2" charset="-122"/>
              </a:rPr>
              <a:t>pb</a:t>
            </a:r>
            <a:endParaRPr lang="zh-CN" altLang="zh-CN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 rot="16200000" flipV="1">
            <a:off x="5330825" y="2740024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5029200" y="2568714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rgbClr val="C00000"/>
                </a:solidFill>
                <a:latin typeface="+mj-lt"/>
                <a:ea typeface="宋体" pitchFamily="2" charset="-122"/>
              </a:rPr>
              <a:t>pb</a:t>
            </a:r>
            <a:endParaRPr lang="zh-CN" altLang="zh-CN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11" name="Text Box 136"/>
          <p:cNvSpPr txBox="1">
            <a:spLocks noChangeArrowheads="1"/>
          </p:cNvSpPr>
          <p:nvPr/>
        </p:nvSpPr>
        <p:spPr bwMode="auto">
          <a:xfrm>
            <a:off x="304800" y="3733800"/>
            <a:ext cx="8839200" cy="6258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000" dirty="0">
                <a:latin typeface="+mj-lt"/>
              </a:rPr>
              <a:t>若</a:t>
            </a:r>
            <a:r>
              <a:rPr kumimoji="1" lang="en-US" altLang="zh-CN" sz="3000" dirty="0">
                <a:latin typeface="+mj-lt"/>
              </a:rPr>
              <a:t>pa-&gt;exp </a:t>
            </a:r>
            <a:r>
              <a:rPr kumimoji="1" lang="en-US" altLang="zh-CN" sz="3000" dirty="0">
                <a:solidFill>
                  <a:srgbClr val="C00000"/>
                </a:solidFill>
                <a:latin typeface="+mj-lt"/>
              </a:rPr>
              <a:t>&lt;</a:t>
            </a:r>
            <a:r>
              <a:rPr kumimoji="1" lang="en-US" altLang="zh-CN" sz="3000" dirty="0">
                <a:latin typeface="+mj-lt"/>
              </a:rPr>
              <a:t> </a:t>
            </a:r>
            <a:r>
              <a:rPr kumimoji="1" lang="en-US" altLang="zh-CN" sz="3000" dirty="0" err="1">
                <a:latin typeface="+mj-lt"/>
              </a:rPr>
              <a:t>pb</a:t>
            </a:r>
            <a:r>
              <a:rPr kumimoji="1" lang="en-US" altLang="zh-CN" sz="3000" dirty="0">
                <a:latin typeface="+mj-lt"/>
              </a:rPr>
              <a:t>-&gt;exp, </a:t>
            </a:r>
            <a:r>
              <a:rPr kumimoji="1" lang="zh-CN" altLang="en-US" sz="3000" dirty="0">
                <a:latin typeface="+mj-lt"/>
              </a:rPr>
              <a:t>将</a:t>
            </a:r>
            <a:r>
              <a:rPr kumimoji="1" lang="en-US" altLang="zh-CN" sz="3000" dirty="0">
                <a:latin typeface="+mj-lt"/>
              </a:rPr>
              <a:t>pa</a:t>
            </a:r>
            <a:r>
              <a:rPr kumimoji="1" lang="zh-CN" altLang="en-US" sz="3000" dirty="0">
                <a:latin typeface="+mj-lt"/>
              </a:rPr>
              <a:t>插入</a:t>
            </a:r>
            <a:r>
              <a:rPr kumimoji="1" lang="en-US" altLang="zh-CN" sz="3000" dirty="0">
                <a:latin typeface="+mj-lt"/>
              </a:rPr>
              <a:t>C</a:t>
            </a:r>
            <a:r>
              <a:rPr kumimoji="1" lang="zh-CN" altLang="en-US" sz="3000" dirty="0">
                <a:latin typeface="+mj-lt"/>
              </a:rPr>
              <a:t>链的尾部；</a:t>
            </a:r>
          </a:p>
        </p:txBody>
      </p:sp>
      <p:sp>
        <p:nvSpPr>
          <p:cNvPr id="85" name="Text Box 136"/>
          <p:cNvSpPr txBox="1">
            <a:spLocks noChangeArrowheads="1"/>
          </p:cNvSpPr>
          <p:nvPr/>
        </p:nvSpPr>
        <p:spPr bwMode="auto">
          <a:xfrm>
            <a:off x="304800" y="4343400"/>
            <a:ext cx="8839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>
                <a:latin typeface="+mj-lt"/>
              </a:rPr>
              <a:t>                  </a:t>
            </a:r>
            <a:r>
              <a:rPr kumimoji="1" lang="en-US" altLang="zh-CN" sz="3000" dirty="0">
                <a:solidFill>
                  <a:srgbClr val="C00000"/>
                </a:solidFill>
                <a:latin typeface="+mj-lt"/>
              </a:rPr>
              <a:t>&gt;</a:t>
            </a:r>
            <a:r>
              <a:rPr kumimoji="1" lang="en-US" altLang="zh-CN" sz="3000" dirty="0">
                <a:latin typeface="+mj-lt"/>
              </a:rPr>
              <a:t>             , </a:t>
            </a:r>
            <a:r>
              <a:rPr kumimoji="1" lang="zh-CN" altLang="en-US" sz="3000" dirty="0">
                <a:latin typeface="+mj-lt"/>
              </a:rPr>
              <a:t>将</a:t>
            </a:r>
            <a:r>
              <a:rPr kumimoji="1" lang="en-US" altLang="zh-CN" sz="3000" dirty="0" err="1">
                <a:latin typeface="+mj-lt"/>
              </a:rPr>
              <a:t>pb</a:t>
            </a:r>
            <a:r>
              <a:rPr kumimoji="1" lang="zh-CN" altLang="en-US" sz="3000" dirty="0">
                <a:latin typeface="+mj-lt"/>
              </a:rPr>
              <a:t>插入</a:t>
            </a:r>
            <a:r>
              <a:rPr kumimoji="1" lang="en-US" altLang="zh-CN" sz="3000" dirty="0">
                <a:latin typeface="+mj-lt"/>
              </a:rPr>
              <a:t>C</a:t>
            </a:r>
            <a:r>
              <a:rPr kumimoji="1" lang="zh-CN" altLang="en-US" sz="3000" dirty="0">
                <a:latin typeface="+mj-lt"/>
              </a:rPr>
              <a:t>链的尾部；</a:t>
            </a:r>
          </a:p>
        </p:txBody>
      </p:sp>
      <p:sp>
        <p:nvSpPr>
          <p:cNvPr id="86" name="Text Box 136"/>
          <p:cNvSpPr txBox="1">
            <a:spLocks noChangeArrowheads="1"/>
          </p:cNvSpPr>
          <p:nvPr/>
        </p:nvSpPr>
        <p:spPr bwMode="auto">
          <a:xfrm>
            <a:off x="304800" y="5026950"/>
            <a:ext cx="9144000" cy="1145250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>
                <a:latin typeface="+mj-lt"/>
              </a:rPr>
              <a:t>                 </a:t>
            </a:r>
            <a:r>
              <a:rPr kumimoji="1" lang="en-US" altLang="zh-CN" sz="3000" dirty="0">
                <a:solidFill>
                  <a:srgbClr val="C00000"/>
                </a:solidFill>
                <a:latin typeface="+mj-lt"/>
              </a:rPr>
              <a:t>==</a:t>
            </a:r>
            <a:r>
              <a:rPr kumimoji="1" lang="en-US" altLang="zh-CN" sz="3000" dirty="0">
                <a:latin typeface="+mj-lt"/>
              </a:rPr>
              <a:t>            , </a:t>
            </a:r>
            <a:r>
              <a:rPr kumimoji="1" lang="zh-CN" altLang="en-US" sz="3000" dirty="0">
                <a:latin typeface="+mj-lt"/>
              </a:rPr>
              <a:t>将</a:t>
            </a:r>
            <a:r>
              <a:rPr kumimoji="1" lang="en-US" altLang="zh-CN" sz="3000" dirty="0">
                <a:latin typeface="+mj-lt"/>
              </a:rPr>
              <a:t>pa-&gt;</a:t>
            </a:r>
            <a:r>
              <a:rPr kumimoji="1" lang="en-US" altLang="zh-CN" sz="3000" dirty="0" err="1">
                <a:latin typeface="+mj-lt"/>
              </a:rPr>
              <a:t>cof</a:t>
            </a:r>
            <a:r>
              <a:rPr kumimoji="1" lang="zh-CN" altLang="en-US" sz="3000" dirty="0">
                <a:latin typeface="+mj-lt"/>
              </a:rPr>
              <a:t>与</a:t>
            </a:r>
            <a:r>
              <a:rPr kumimoji="1" lang="en-US" altLang="zh-CN" sz="3000" dirty="0" err="1">
                <a:latin typeface="+mj-lt"/>
              </a:rPr>
              <a:t>pb</a:t>
            </a:r>
            <a:r>
              <a:rPr kumimoji="1" lang="en-US" altLang="zh-CN" sz="3000" dirty="0">
                <a:latin typeface="+mj-lt"/>
              </a:rPr>
              <a:t>-&gt;</a:t>
            </a:r>
            <a:r>
              <a:rPr kumimoji="1" lang="en-US" altLang="zh-CN" sz="3000" dirty="0" err="1">
                <a:latin typeface="+mj-lt"/>
              </a:rPr>
              <a:t>cof</a:t>
            </a:r>
            <a:r>
              <a:rPr kumimoji="1" lang="zh-CN" altLang="en-US" sz="3000" dirty="0">
                <a:latin typeface="+mj-lt"/>
              </a:rPr>
              <a:t>相加，</a:t>
            </a:r>
            <a:endParaRPr kumimoji="1" lang="en-US" altLang="zh-CN" sz="3000" dirty="0">
              <a:latin typeface="+mj-lt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000" dirty="0">
                <a:latin typeface="+mj-lt"/>
              </a:rPr>
              <a:t>若得到有效结点，插入</a:t>
            </a:r>
            <a:r>
              <a:rPr kumimoji="1" lang="en-US" altLang="zh-CN" sz="3000" dirty="0">
                <a:latin typeface="+mj-lt"/>
              </a:rPr>
              <a:t>C</a:t>
            </a:r>
            <a:r>
              <a:rPr kumimoji="1" lang="zh-CN" altLang="en-US" sz="3000" dirty="0">
                <a:latin typeface="+mj-lt"/>
              </a:rPr>
              <a:t>链的尾部；否则</a:t>
            </a:r>
            <a:r>
              <a:rPr kumimoji="1" lang="en-US" altLang="zh-CN" sz="3000" dirty="0" err="1">
                <a:latin typeface="+mj-lt"/>
              </a:rPr>
              <a:t>pa,pb</a:t>
            </a:r>
            <a:r>
              <a:rPr kumimoji="1" lang="zh-CN" altLang="en-US" sz="3000" dirty="0">
                <a:latin typeface="+mj-lt"/>
              </a:rPr>
              <a:t>后移。</a:t>
            </a:r>
            <a:endParaRPr kumimoji="1" lang="en-US" altLang="zh-CN" sz="3000" dirty="0">
              <a:latin typeface="+mj-lt"/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>
            <a:off x="7162800" y="1276968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123"/>
          <p:cNvSpPr>
            <a:spLocks noChangeArrowheads="1"/>
          </p:cNvSpPr>
          <p:nvPr/>
        </p:nvSpPr>
        <p:spPr bwMode="auto">
          <a:xfrm>
            <a:off x="8594725" y="9602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2" name="Rectangle 124"/>
          <p:cNvSpPr>
            <a:spLocks noChangeArrowheads="1"/>
          </p:cNvSpPr>
          <p:nvPr/>
        </p:nvSpPr>
        <p:spPr bwMode="auto">
          <a:xfrm>
            <a:off x="7620000" y="960263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3" name="Rectangle 124"/>
          <p:cNvSpPr>
            <a:spLocks noChangeArrowheads="1"/>
          </p:cNvSpPr>
          <p:nvPr/>
        </p:nvSpPr>
        <p:spPr bwMode="auto">
          <a:xfrm>
            <a:off x="8153400" y="958988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19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14" name="直接箭头连接符 113"/>
          <p:cNvCxnSpPr/>
          <p:nvPr/>
        </p:nvCxnSpPr>
        <p:spPr bwMode="auto">
          <a:xfrm>
            <a:off x="7162800" y="3337857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Rectangle 123"/>
          <p:cNvSpPr>
            <a:spLocks noChangeArrowheads="1"/>
          </p:cNvSpPr>
          <p:nvPr/>
        </p:nvSpPr>
        <p:spPr bwMode="auto">
          <a:xfrm>
            <a:off x="8594725" y="3021152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6" name="Rectangle 124"/>
          <p:cNvSpPr>
            <a:spLocks noChangeArrowheads="1"/>
          </p:cNvSpPr>
          <p:nvPr/>
        </p:nvSpPr>
        <p:spPr bwMode="auto">
          <a:xfrm>
            <a:off x="7620000" y="3021152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7" name="Rectangle 124"/>
          <p:cNvSpPr>
            <a:spLocks noChangeArrowheads="1"/>
          </p:cNvSpPr>
          <p:nvPr/>
        </p:nvSpPr>
        <p:spPr bwMode="auto">
          <a:xfrm>
            <a:off x="8153400" y="3019877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19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1" grpId="0" animBg="1"/>
      <p:bldP spid="82" grpId="0" animBg="1"/>
      <p:bldP spid="83" grpId="0" animBg="1"/>
      <p:bldP spid="84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100" grpId="0" animBg="1"/>
      <p:bldP spid="102" grpId="0" animBg="1"/>
      <p:bldP spid="102" grpId="1" animBg="1"/>
      <p:bldP spid="104" grpId="0" animBg="1"/>
      <p:bldP spid="104" grpId="1" animBg="1"/>
      <p:bldP spid="106" grpId="0" animBg="1"/>
      <p:bldP spid="106" grpId="1" animBg="1"/>
      <p:bldP spid="108" grpId="0" animBg="1"/>
      <p:bldP spid="108" grpId="1" animBg="1"/>
      <p:bldP spid="110" grpId="0" animBg="1"/>
      <p:bldP spid="110" grpId="1" animBg="1"/>
      <p:bldP spid="111" grpId="0" animBg="1"/>
      <p:bldP spid="85" grpId="0" animBg="1"/>
      <p:bldP spid="86" grpId="0" animBg="1"/>
      <p:bldP spid="88" grpId="0" animBg="1"/>
      <p:bldP spid="112" grpId="0" animBg="1"/>
      <p:bldP spid="113" grpId="0" animBg="1"/>
      <p:bldP spid="115" grpId="0" animBg="1"/>
      <p:bldP spid="116" grpId="0" animBg="1"/>
      <p:bldP spid="117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136"/>
          <p:cNvSpPr txBox="1">
            <a:spLocks noChangeArrowheads="1"/>
          </p:cNvSpPr>
          <p:nvPr/>
        </p:nvSpPr>
        <p:spPr bwMode="auto">
          <a:xfrm>
            <a:off x="457200" y="1292750"/>
            <a:ext cx="883403" cy="604781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/>
              <a:t>2. </a:t>
            </a:r>
          </a:p>
        </p:txBody>
      </p:sp>
      <p:sp>
        <p:nvSpPr>
          <p:cNvPr id="47" name="Text Box 138"/>
          <p:cNvSpPr txBox="1">
            <a:spLocks noChangeArrowheads="1"/>
          </p:cNvSpPr>
          <p:nvPr/>
        </p:nvSpPr>
        <p:spPr bwMode="auto">
          <a:xfrm>
            <a:off x="457200" y="695438"/>
            <a:ext cx="8686800" cy="6047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/>
              <a:t>1. </a:t>
            </a:r>
            <a:r>
              <a:rPr kumimoji="1" lang="zh-CN" altLang="en-US" sz="3000" dirty="0"/>
              <a:t>建空链表</a:t>
            </a:r>
            <a:r>
              <a:rPr kumimoji="1" lang="en-US" altLang="zh-CN" sz="3000" dirty="0"/>
              <a:t>C</a:t>
            </a:r>
            <a:r>
              <a:rPr kumimoji="1" lang="zh-CN" altLang="en-US" sz="3000" dirty="0"/>
              <a:t>；</a:t>
            </a:r>
            <a:r>
              <a:rPr kumimoji="1" lang="en-US" altLang="zh-CN" sz="3000" dirty="0"/>
              <a:t>  pa, </a:t>
            </a:r>
            <a:r>
              <a:rPr kumimoji="1" lang="en-US" altLang="zh-CN" sz="3000" dirty="0" err="1"/>
              <a:t>pb</a:t>
            </a:r>
            <a:r>
              <a:rPr kumimoji="1" lang="zh-CN" altLang="en-US" sz="3000" dirty="0"/>
              <a:t>指向</a:t>
            </a:r>
            <a:r>
              <a:rPr kumimoji="1" lang="en-US" altLang="zh-CN" sz="3000" dirty="0"/>
              <a:t>A, B</a:t>
            </a:r>
            <a:r>
              <a:rPr kumimoji="1" lang="zh-CN" altLang="en-US" sz="3000" dirty="0"/>
              <a:t>链的第</a:t>
            </a:r>
            <a:r>
              <a:rPr kumimoji="1" lang="en-US" altLang="zh-CN" sz="3000" dirty="0"/>
              <a:t>1</a:t>
            </a:r>
            <a:r>
              <a:rPr kumimoji="1" lang="zh-CN" altLang="en-US" sz="3000" dirty="0"/>
              <a:t>个结点；</a:t>
            </a:r>
            <a:endParaRPr kumimoji="1" lang="en-US" altLang="zh-CN" sz="3000" dirty="0"/>
          </a:p>
        </p:txBody>
      </p:sp>
      <p:sp>
        <p:nvSpPr>
          <p:cNvPr id="48" name="Text Box 139"/>
          <p:cNvSpPr txBox="1">
            <a:spLocks noChangeArrowheads="1"/>
          </p:cNvSpPr>
          <p:nvPr/>
        </p:nvSpPr>
        <p:spPr bwMode="auto">
          <a:xfrm>
            <a:off x="533401" y="5175862"/>
            <a:ext cx="8610599" cy="10725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/>
              <a:t>3. </a:t>
            </a:r>
            <a:r>
              <a:rPr kumimoji="1" lang="zh-CN" altLang="en-US" sz="3000" dirty="0"/>
              <a:t>重复</a:t>
            </a:r>
            <a:r>
              <a:rPr kumimoji="1" lang="en-US" altLang="zh-CN" sz="3000" dirty="0"/>
              <a:t>2</a:t>
            </a:r>
            <a:r>
              <a:rPr kumimoji="1" lang="zh-CN" altLang="en-US" sz="3000" dirty="0"/>
              <a:t>，直到</a:t>
            </a:r>
            <a:r>
              <a:rPr kumimoji="1" lang="en-US" altLang="zh-CN" sz="3000" dirty="0"/>
              <a:t>A</a:t>
            </a:r>
            <a:r>
              <a:rPr kumimoji="1" lang="zh-CN" altLang="en-US" sz="3000" dirty="0"/>
              <a:t>或</a:t>
            </a:r>
            <a:r>
              <a:rPr kumimoji="1" lang="en-US" altLang="zh-CN" sz="3000" dirty="0"/>
              <a:t>B</a:t>
            </a:r>
            <a:r>
              <a:rPr kumimoji="1" lang="zh-CN" altLang="en-US" sz="3000" dirty="0"/>
              <a:t>链已被遍历完毕，</a:t>
            </a:r>
            <a:endParaRPr kumimoji="1" lang="en-US" altLang="zh-CN" sz="3000" dirty="0"/>
          </a:p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/>
              <a:t>    </a:t>
            </a:r>
            <a:r>
              <a:rPr kumimoji="1" lang="zh-CN" altLang="en-US" sz="3000" dirty="0"/>
              <a:t>将剩余链直接连到</a:t>
            </a:r>
            <a:r>
              <a:rPr kumimoji="1" lang="en-US" altLang="zh-CN" sz="3000" dirty="0"/>
              <a:t>C</a:t>
            </a:r>
            <a:r>
              <a:rPr kumimoji="1" lang="zh-CN" altLang="en-US" sz="3000" dirty="0"/>
              <a:t>链的尾部。</a:t>
            </a:r>
            <a:endParaRPr kumimoji="1" lang="en-US" altLang="zh-CN" sz="3000" dirty="0"/>
          </a:p>
        </p:txBody>
      </p:sp>
      <p:sp>
        <p:nvSpPr>
          <p:cNvPr id="7" name="Text Box 136"/>
          <p:cNvSpPr txBox="1">
            <a:spLocks noChangeArrowheads="1"/>
          </p:cNvSpPr>
          <p:nvPr/>
        </p:nvSpPr>
        <p:spPr bwMode="auto">
          <a:xfrm>
            <a:off x="914400" y="2367019"/>
            <a:ext cx="8229600" cy="604781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/>
              <a:t>2) </a:t>
            </a:r>
            <a:r>
              <a:rPr kumimoji="1" lang="zh-CN" altLang="en-US" sz="3000" dirty="0"/>
              <a:t>若</a:t>
            </a:r>
            <a:r>
              <a:rPr kumimoji="1" lang="en-US" altLang="zh-CN" sz="3000" dirty="0">
                <a:solidFill>
                  <a:srgbClr val="C00000"/>
                </a:solidFill>
              </a:rPr>
              <a:t>&gt;</a:t>
            </a:r>
            <a:r>
              <a:rPr kumimoji="1" lang="zh-CN" altLang="en-US" sz="3000" dirty="0"/>
              <a:t>，将</a:t>
            </a:r>
            <a:r>
              <a:rPr kumimoji="1" lang="en-US" altLang="zh-CN" sz="3000" dirty="0" err="1"/>
              <a:t>pb</a:t>
            </a:r>
            <a:r>
              <a:rPr kumimoji="1" lang="zh-CN" altLang="en-US" sz="3000" dirty="0"/>
              <a:t>插入</a:t>
            </a:r>
            <a:r>
              <a:rPr kumimoji="1" lang="en-US" altLang="zh-CN" sz="3000" dirty="0"/>
              <a:t>C</a:t>
            </a:r>
            <a:r>
              <a:rPr kumimoji="1" lang="zh-CN" altLang="en-US" sz="3000" dirty="0"/>
              <a:t>链的尾部，</a:t>
            </a:r>
            <a:r>
              <a:rPr kumimoji="1" lang="en-US" altLang="zh-CN" sz="3000" dirty="0" err="1"/>
              <a:t>pb</a:t>
            </a:r>
            <a:r>
              <a:rPr kumimoji="1" lang="zh-CN" altLang="en-US" sz="3000" dirty="0"/>
              <a:t>后移；</a:t>
            </a:r>
          </a:p>
        </p:txBody>
      </p:sp>
      <p:sp>
        <p:nvSpPr>
          <p:cNvPr id="8" name="Text Box 136"/>
          <p:cNvSpPr txBox="1">
            <a:spLocks noChangeArrowheads="1"/>
          </p:cNvSpPr>
          <p:nvPr/>
        </p:nvSpPr>
        <p:spPr bwMode="auto">
          <a:xfrm>
            <a:off x="914400" y="2921371"/>
            <a:ext cx="8229600" cy="604781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/>
              <a:t>3) </a:t>
            </a:r>
            <a:r>
              <a:rPr kumimoji="1" lang="zh-CN" altLang="en-US" sz="3000" dirty="0"/>
              <a:t>若</a:t>
            </a:r>
            <a:r>
              <a:rPr kumimoji="1" lang="en-US" altLang="zh-CN" sz="3000" dirty="0">
                <a:solidFill>
                  <a:srgbClr val="C00000"/>
                </a:solidFill>
              </a:rPr>
              <a:t>==</a:t>
            </a:r>
            <a:r>
              <a:rPr kumimoji="1" lang="zh-CN" altLang="en-US" sz="3000" dirty="0"/>
              <a:t>，令</a:t>
            </a:r>
            <a:r>
              <a:rPr kumimoji="1" lang="en-US" altLang="zh-CN" sz="3000" dirty="0"/>
              <a:t>x=pa-&gt;</a:t>
            </a:r>
            <a:r>
              <a:rPr kumimoji="1" lang="en-US" altLang="zh-CN" sz="3000" dirty="0" err="1"/>
              <a:t>cof</a:t>
            </a:r>
            <a:r>
              <a:rPr kumimoji="1" lang="en-US" altLang="zh-CN" sz="3000" dirty="0"/>
              <a:t> +</a:t>
            </a:r>
            <a:r>
              <a:rPr kumimoji="1" lang="en-US" altLang="zh-CN" sz="3000" dirty="0" err="1"/>
              <a:t>pb</a:t>
            </a:r>
            <a:r>
              <a:rPr kumimoji="1" lang="en-US" altLang="zh-CN" sz="3000" dirty="0"/>
              <a:t>-&gt;</a:t>
            </a:r>
            <a:r>
              <a:rPr kumimoji="1" lang="en-US" altLang="zh-CN" sz="3000" dirty="0" err="1"/>
              <a:t>cof</a:t>
            </a:r>
            <a:r>
              <a:rPr kumimoji="1" lang="en-US" altLang="zh-CN" sz="3000" dirty="0"/>
              <a:t>, </a:t>
            </a:r>
          </a:p>
        </p:txBody>
      </p:sp>
      <p:sp>
        <p:nvSpPr>
          <p:cNvPr id="9" name="Text Box 136"/>
          <p:cNvSpPr txBox="1">
            <a:spLocks noChangeArrowheads="1"/>
          </p:cNvSpPr>
          <p:nvPr/>
        </p:nvSpPr>
        <p:spPr bwMode="auto">
          <a:xfrm>
            <a:off x="1447800" y="3504281"/>
            <a:ext cx="7696200" cy="1117229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/>
              <a:t>a) </a:t>
            </a:r>
            <a:r>
              <a:rPr kumimoji="1" lang="zh-CN" altLang="en-US" sz="3000" dirty="0"/>
              <a:t>若</a:t>
            </a:r>
            <a:r>
              <a:rPr kumimoji="1" lang="en-US" altLang="zh-CN" sz="3000" dirty="0"/>
              <a:t>x!=0</a:t>
            </a:r>
            <a:r>
              <a:rPr kumimoji="1" lang="zh-CN" altLang="en-US" sz="3000" dirty="0"/>
              <a:t>，则新建节点</a:t>
            </a:r>
            <a:r>
              <a:rPr kumimoji="1" lang="en-US" altLang="zh-CN" sz="3000" dirty="0"/>
              <a:t>pc</a:t>
            </a:r>
            <a:r>
              <a:rPr kumimoji="1" lang="zh-CN" altLang="en-US" sz="3000" dirty="0"/>
              <a:t>，置</a:t>
            </a:r>
            <a:r>
              <a:rPr kumimoji="1" lang="en-US" altLang="zh-CN" sz="3000" dirty="0"/>
              <a:t>pc-&gt;</a:t>
            </a:r>
            <a:r>
              <a:rPr kumimoji="1" lang="en-US" altLang="zh-CN" sz="3000" dirty="0" err="1"/>
              <a:t>cof</a:t>
            </a:r>
            <a:r>
              <a:rPr kumimoji="1" lang="en-US" altLang="zh-CN" sz="3000" dirty="0"/>
              <a:t>=x</a:t>
            </a:r>
            <a:r>
              <a:rPr kumimoji="1" lang="zh-CN" altLang="en-US" sz="3000" dirty="0"/>
              <a:t>，</a:t>
            </a:r>
            <a:endParaRPr kumimoji="1" lang="en-US" altLang="zh-CN" sz="3000" dirty="0"/>
          </a:p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/>
              <a:t>    pc-&gt;exp=pa-&gt;exp</a:t>
            </a:r>
            <a:r>
              <a:rPr kumimoji="1" lang="zh-CN" altLang="en-US" sz="3000" dirty="0"/>
              <a:t>，将</a:t>
            </a:r>
            <a:r>
              <a:rPr kumimoji="1" lang="en-US" altLang="zh-CN" sz="3000" dirty="0"/>
              <a:t>pc</a:t>
            </a:r>
            <a:r>
              <a:rPr kumimoji="1" lang="zh-CN" altLang="en-US" sz="3000" dirty="0"/>
              <a:t>插入</a:t>
            </a:r>
            <a:r>
              <a:rPr kumimoji="1" lang="en-US" altLang="zh-CN" sz="3000" dirty="0"/>
              <a:t>C</a:t>
            </a:r>
            <a:r>
              <a:rPr kumimoji="1" lang="zh-CN" altLang="en-US" sz="3000" dirty="0"/>
              <a:t>链尾部；</a:t>
            </a:r>
            <a:endParaRPr kumimoji="1" lang="en-US" altLang="zh-CN" sz="3000" dirty="0"/>
          </a:p>
        </p:txBody>
      </p:sp>
      <p:sp>
        <p:nvSpPr>
          <p:cNvPr id="13" name="Text Box 136"/>
          <p:cNvSpPr txBox="1">
            <a:spLocks noChangeArrowheads="1"/>
          </p:cNvSpPr>
          <p:nvPr/>
        </p:nvSpPr>
        <p:spPr bwMode="auto">
          <a:xfrm>
            <a:off x="1447800" y="4571081"/>
            <a:ext cx="7696200" cy="604781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/>
              <a:t>pa, </a:t>
            </a:r>
            <a:r>
              <a:rPr kumimoji="1" lang="en-US" altLang="zh-CN" sz="3000" dirty="0" err="1"/>
              <a:t>pb</a:t>
            </a:r>
            <a:r>
              <a:rPr kumimoji="1" lang="zh-CN" altLang="en-US" sz="3000" dirty="0"/>
              <a:t>均后移；</a:t>
            </a:r>
          </a:p>
        </p:txBody>
      </p:sp>
      <p:sp>
        <p:nvSpPr>
          <p:cNvPr id="14" name="Text Box 136"/>
          <p:cNvSpPr txBox="1">
            <a:spLocks noChangeArrowheads="1"/>
          </p:cNvSpPr>
          <p:nvPr/>
        </p:nvSpPr>
        <p:spPr bwMode="auto">
          <a:xfrm>
            <a:off x="914400" y="1284907"/>
            <a:ext cx="8229600" cy="1117229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/>
              <a:t>1) </a:t>
            </a:r>
            <a:r>
              <a:rPr kumimoji="1" lang="zh-CN" altLang="en-US" sz="3000" dirty="0"/>
              <a:t>若</a:t>
            </a:r>
            <a:r>
              <a:rPr kumimoji="1" lang="en-US" altLang="zh-CN" sz="3000" dirty="0"/>
              <a:t>pa-&gt;exp </a:t>
            </a:r>
            <a:r>
              <a:rPr kumimoji="1" lang="en-US" altLang="zh-CN" sz="3000" dirty="0">
                <a:solidFill>
                  <a:srgbClr val="C00000"/>
                </a:solidFill>
              </a:rPr>
              <a:t>&lt;</a:t>
            </a:r>
            <a:r>
              <a:rPr kumimoji="1" lang="en-US" altLang="zh-CN" sz="3000" dirty="0"/>
              <a:t> </a:t>
            </a:r>
            <a:r>
              <a:rPr kumimoji="1" lang="en-US" altLang="zh-CN" sz="3000" dirty="0" err="1"/>
              <a:t>pb</a:t>
            </a:r>
            <a:r>
              <a:rPr kumimoji="1" lang="en-US" altLang="zh-CN" sz="3000" dirty="0"/>
              <a:t>-&gt;exp, </a:t>
            </a:r>
          </a:p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/>
              <a:t>     </a:t>
            </a:r>
            <a:r>
              <a:rPr kumimoji="1" lang="zh-CN" altLang="en-US" sz="3000" dirty="0"/>
              <a:t>将</a:t>
            </a:r>
            <a:r>
              <a:rPr kumimoji="1" lang="en-US" altLang="zh-CN" sz="3000" dirty="0"/>
              <a:t>pa</a:t>
            </a:r>
            <a:r>
              <a:rPr kumimoji="1" lang="zh-CN" altLang="en-US" sz="3000" dirty="0"/>
              <a:t>插入</a:t>
            </a:r>
            <a:r>
              <a:rPr kumimoji="1" lang="en-US" altLang="zh-CN" sz="3000" dirty="0"/>
              <a:t>C</a:t>
            </a:r>
            <a:r>
              <a:rPr kumimoji="1" lang="zh-CN" altLang="en-US" sz="3000" dirty="0"/>
              <a:t>链的尾部，</a:t>
            </a:r>
            <a:r>
              <a:rPr kumimoji="1" lang="en-US" altLang="zh-CN" sz="3000" dirty="0"/>
              <a:t>pa</a:t>
            </a:r>
            <a:r>
              <a:rPr kumimoji="1" lang="zh-CN" altLang="en-US" sz="3000" dirty="0"/>
              <a:t>后移；</a:t>
            </a:r>
            <a:endParaRPr kumimoji="1" lang="en-US" altLang="zh-CN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7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>
                <a:ea typeface="黑体" pitchFamily="2" charset="-122"/>
              </a:rPr>
              <a:t>6. </a:t>
            </a:r>
            <a:r>
              <a:rPr lang="zh-CN" altLang="en-US" dirty="0">
                <a:ea typeface="黑体" pitchFamily="2" charset="-122"/>
              </a:rPr>
              <a:t>顺序表删除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04800" y="9906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buSzPct val="75000"/>
              <a:buFont typeface="Wingdings" pitchFamily="2" charset="2"/>
              <a:buChar char="p"/>
            </a:pPr>
            <a:r>
              <a:rPr lang="zh-CN" altLang="en-US" sz="3200" dirty="0"/>
              <a:t> 删除</a:t>
            </a:r>
            <a:r>
              <a:rPr lang="zh-CN" altLang="en-US" sz="3200" dirty="0">
                <a:solidFill>
                  <a:srgbClr val="C00000"/>
                </a:solidFill>
              </a:rPr>
              <a:t>顺序表</a:t>
            </a:r>
            <a:r>
              <a:rPr lang="zh-CN" altLang="en-US" sz="3200" dirty="0"/>
              <a:t>中所有值为</a:t>
            </a:r>
            <a:r>
              <a:rPr lang="en-US" altLang="zh-CN" sz="3200" dirty="0"/>
              <a:t>x</a:t>
            </a:r>
            <a:r>
              <a:rPr lang="zh-CN" altLang="en-US" sz="3200" dirty="0"/>
              <a:t>的元素</a:t>
            </a:r>
            <a:endParaRPr lang="en-US" altLang="zh-CN" sz="4000" baseline="30000" dirty="0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2379450" y="1681163"/>
            <a:ext cx="790575" cy="757237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807825" y="1752600"/>
            <a:ext cx="1752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latin typeface="Times New Roman" pitchFamily="18" charset="0"/>
              </a:rPr>
              <a:t>顺序表：</a:t>
            </a:r>
          </a:p>
        </p:txBody>
      </p: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3141450" y="16764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4713075" y="16764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rgbClr val="FF0000"/>
                </a:solidFill>
              </a:rPr>
              <a:t>x</a:t>
            </a:r>
            <a:endParaRPr lang="en-US" altLang="zh-CN" sz="3600" baseline="-25000" dirty="0">
              <a:solidFill>
                <a:srgbClr val="FF0000"/>
              </a:solidFill>
            </a:endParaRPr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5503650" y="16764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ectangle 69"/>
          <p:cNvSpPr>
            <a:spLocks noChangeArrowheads="1"/>
          </p:cNvSpPr>
          <p:nvPr/>
        </p:nvSpPr>
        <p:spPr bwMode="auto">
          <a:xfrm>
            <a:off x="1295400" y="4020312"/>
            <a:ext cx="914400" cy="5842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ea typeface="宋体" pitchFamily="2" charset="-122"/>
              </a:rPr>
              <a:t>list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895600" y="4020312"/>
          <a:ext cx="2133600" cy="1763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err="1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MaxNun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element</a:t>
                      </a:r>
                      <a:endParaRPr lang="zh-CN" altLang="en-US" sz="3200" b="0" baseline="-250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096000" y="3563112"/>
          <a:ext cx="1752600" cy="321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77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baseline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k0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k1</a:t>
                      </a:r>
                      <a:endParaRPr lang="zh-CN" altLang="en-US" sz="3200" b="0" kern="1200" baseline="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1200" dirty="0">
                          <a:solidFill>
                            <a:srgbClr val="FF0000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x</a:t>
                      </a:r>
                      <a:endParaRPr lang="zh-CN" altLang="en-US" sz="3200" b="0" kern="1200" dirty="0">
                        <a:solidFill>
                          <a:srgbClr val="FF0000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1200" dirty="0">
                          <a:solidFill>
                            <a:srgbClr val="FF0000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x</a:t>
                      </a:r>
                      <a:endParaRPr lang="zh-CN" altLang="en-US" sz="3200" b="0" kern="1200" dirty="0">
                        <a:solidFill>
                          <a:srgbClr val="FF0000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k4</a:t>
                      </a:r>
                      <a:endParaRPr lang="zh-CN" altLang="en-US" sz="3200" b="0" kern="1200" baseline="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>
                          <a:solidFill>
                            <a:srgbClr val="FF0000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x</a:t>
                      </a:r>
                      <a:endParaRPr lang="zh-CN" altLang="en-US" sz="3200" b="0" kern="1200" baseline="0" dirty="0">
                        <a:solidFill>
                          <a:srgbClr val="FF0000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 bwMode="auto">
          <a:xfrm>
            <a:off x="1981200" y="4325112"/>
            <a:ext cx="9144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曲线连接符 19"/>
          <p:cNvCxnSpPr/>
          <p:nvPr/>
        </p:nvCxnSpPr>
        <p:spPr bwMode="auto">
          <a:xfrm rot="5400000" flipH="1" flipV="1">
            <a:off x="5077968" y="3992880"/>
            <a:ext cx="1121664" cy="914400"/>
          </a:xfrm>
          <a:prstGeom prst="curvedConnector3">
            <a:avLst>
              <a:gd name="adj1" fmla="val 99153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任意多边形 20"/>
          <p:cNvSpPr/>
          <p:nvPr/>
        </p:nvSpPr>
        <p:spPr bwMode="auto">
          <a:xfrm>
            <a:off x="4800600" y="4782312"/>
            <a:ext cx="392545" cy="768927"/>
          </a:xfrm>
          <a:custGeom>
            <a:avLst/>
            <a:gdLst>
              <a:gd name="connsiteX0" fmla="*/ 0 w 392545"/>
              <a:gd name="connsiteY0" fmla="*/ 762000 h 768927"/>
              <a:gd name="connsiteX1" fmla="*/ 332509 w 392545"/>
              <a:gd name="connsiteY1" fmla="*/ 678873 h 768927"/>
              <a:gd name="connsiteX2" fmla="*/ 360218 w 392545"/>
              <a:gd name="connsiteY2" fmla="*/ 221673 h 768927"/>
              <a:gd name="connsiteX3" fmla="*/ 387927 w 392545"/>
              <a:gd name="connsiteY3" fmla="*/ 0 h 76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545" h="768927">
                <a:moveTo>
                  <a:pt x="0" y="762000"/>
                </a:moveTo>
                <a:cubicBezTo>
                  <a:pt x="136236" y="765463"/>
                  <a:pt x="272473" y="768927"/>
                  <a:pt x="332509" y="678873"/>
                </a:cubicBezTo>
                <a:cubicBezTo>
                  <a:pt x="392545" y="588819"/>
                  <a:pt x="350982" y="334819"/>
                  <a:pt x="360218" y="221673"/>
                </a:cubicBezTo>
                <a:cubicBezTo>
                  <a:pt x="369454" y="108528"/>
                  <a:pt x="378690" y="54264"/>
                  <a:pt x="387927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6296025" y="16764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rgbClr val="FF0000"/>
                </a:solidFill>
              </a:rPr>
              <a:t>x</a:t>
            </a:r>
            <a:endParaRPr lang="en-US" altLang="zh-CN" sz="3600" baseline="-25000" dirty="0">
              <a:solidFill>
                <a:srgbClr val="FF0000"/>
              </a:solidFill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2514600" y="2514600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38325"/>
                </a:solidFill>
                <a:latin typeface="+mj-lt"/>
                <a:ea typeface="宋体" pitchFamily="2" charset="-122"/>
              </a:rPr>
              <a:t>i</a:t>
            </a:r>
            <a:r>
              <a:rPr lang="en-US" altLang="zh-CN" sz="3200" dirty="0">
                <a:solidFill>
                  <a:srgbClr val="038325"/>
                </a:solidFill>
                <a:latin typeface="+mj-lt"/>
                <a:ea typeface="宋体" pitchFamily="2" charset="-122"/>
              </a:rPr>
              <a:t>=0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3276600" y="2514600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38325"/>
                </a:solidFill>
                <a:latin typeface="+mj-lt"/>
                <a:ea typeface="宋体" pitchFamily="2" charset="-122"/>
              </a:rPr>
              <a:t>i</a:t>
            </a:r>
            <a:r>
              <a:rPr lang="en-US" altLang="zh-CN" sz="3200" dirty="0">
                <a:solidFill>
                  <a:srgbClr val="038325"/>
                </a:solidFill>
                <a:latin typeface="+mj-lt"/>
                <a:ea typeface="宋体" pitchFamily="2" charset="-122"/>
              </a:rPr>
              <a:t>=1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4038600" y="2514600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38325"/>
                </a:solidFill>
                <a:latin typeface="+mj-lt"/>
                <a:ea typeface="宋体" pitchFamily="2" charset="-122"/>
              </a:rPr>
              <a:t>i</a:t>
            </a:r>
            <a:r>
              <a:rPr lang="en-US" altLang="zh-CN" sz="3200" dirty="0">
                <a:solidFill>
                  <a:srgbClr val="038325"/>
                </a:solidFill>
                <a:latin typeface="+mj-lt"/>
                <a:ea typeface="宋体" pitchFamily="2" charset="-122"/>
              </a:rPr>
              <a:t>=2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4876800" y="2514600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38325"/>
                </a:solidFill>
                <a:latin typeface="+mj-lt"/>
                <a:ea typeface="宋体" pitchFamily="2" charset="-122"/>
              </a:rPr>
              <a:t>i</a:t>
            </a:r>
            <a:r>
              <a:rPr lang="en-US" altLang="zh-CN" sz="3200" dirty="0">
                <a:solidFill>
                  <a:srgbClr val="038325"/>
                </a:solidFill>
                <a:latin typeface="+mj-lt"/>
                <a:ea typeface="宋体" pitchFamily="2" charset="-122"/>
              </a:rPr>
              <a:t>=3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951075" y="1681162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rgbClr val="FF0000"/>
                </a:solidFill>
              </a:rPr>
              <a:t>x</a:t>
            </a:r>
            <a:endParaRPr lang="en-US" altLang="zh-CN" sz="3600" baseline="-25000" dirty="0">
              <a:solidFill>
                <a:srgbClr val="FF0000"/>
              </a:solidFill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838200" y="2895600"/>
            <a:ext cx="8305800" cy="60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1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</a:rPr>
              <a:t>注：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删除元素后，游历下标</a:t>
            </a:r>
            <a:r>
              <a:rPr lang="en-US" altLang="zh-CN" sz="3200" dirty="0" err="1">
                <a:solidFill>
                  <a:schemeClr val="bg1"/>
                </a:solidFill>
                <a:latin typeface="黑体" pitchFamily="2" charset="-122"/>
              </a:rPr>
              <a:t>i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不能立即后移。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46 L -0.08403 0.000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-0.08681 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 -0.00046 L -0.08664 -3.33333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81 0.00046 L -0.17014 0.000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63 -3.33333E-6 L -0.16997 -3.33333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23" grpId="0" animBg="1"/>
      <p:bldP spid="23" grpId="1" animBg="1"/>
      <p:bldP spid="23" grpId="2" animBg="1"/>
      <p:bldP spid="25" grpId="0" animBg="1"/>
      <p:bldP spid="29" grpId="0" animBg="1"/>
      <p:bldP spid="30" grpId="0" animBg="1"/>
      <p:bldP spid="33" grpId="0" animBg="1"/>
      <p:bldP spid="33" grpId="1" animBg="1"/>
      <p:bldP spid="34" grpId="0" animBg="1"/>
      <p:bldP spid="22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609600"/>
            <a:ext cx="8839200" cy="571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delete_allx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PSeqlist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list,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Datatype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x)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{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</a:t>
            </a:r>
            <a:r>
              <a:rPr lang="en-US" altLang="zh-CN" sz="3200" kern="0" dirty="0">
                <a:latin typeface="+mj-lt"/>
              </a:rPr>
              <a:t>j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</a:t>
            </a:r>
          </a:p>
          <a:p>
            <a:pPr marL="342900" indent="-342900" algn="just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j-lt"/>
              </a:rPr>
              <a:t>   </a:t>
            </a:r>
            <a:r>
              <a:rPr lang="en-US" altLang="zh-CN" sz="3200" kern="0" dirty="0">
                <a:solidFill>
                  <a:schemeClr val="tx2"/>
                </a:solidFill>
              </a:rPr>
              <a:t>if(list==NULL || list-&gt;n &lt;0)   return 0;</a:t>
            </a:r>
          </a:p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chemeClr val="tx2"/>
                </a:solidFill>
              </a:rPr>
              <a:t>   </a:t>
            </a:r>
            <a:r>
              <a:rPr lang="en-US" altLang="zh-CN" sz="3200" kern="0" dirty="0"/>
              <a:t>for( 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=0; 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&lt;list-&gt;n; 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++)</a:t>
            </a:r>
          </a:p>
          <a:p>
            <a:pPr marL="342900" indent="-342900" algn="just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if (list-&gt;element[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] ==x)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     for( j=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; </a:t>
            </a:r>
            <a:r>
              <a:rPr lang="en-US" altLang="zh-CN" sz="3200" kern="0" dirty="0">
                <a:solidFill>
                  <a:srgbClr val="2850A0"/>
                </a:solidFill>
              </a:rPr>
              <a:t>j&lt; list-&gt;n-1</a:t>
            </a:r>
            <a:r>
              <a:rPr lang="en-US" altLang="zh-CN" sz="3200" kern="0" dirty="0"/>
              <a:t>; j++)</a:t>
            </a:r>
          </a:p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           list-&gt;element[j]=list-&gt;element[j+1];</a:t>
            </a:r>
          </a:p>
          <a:p>
            <a:pPr marL="342900" indent="-342900" algn="just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     list-&gt;n = list-&gt;n-1;</a:t>
            </a:r>
          </a:p>
          <a:p>
            <a:pPr marL="342900" indent="-342900" algn="just">
              <a:lnSpc>
                <a:spcPct val="107000"/>
              </a:lnSpc>
              <a:spcBef>
                <a:spcPts val="0"/>
              </a:spcBef>
              <a:buNone/>
              <a:defRPr/>
            </a:pPr>
            <a:endParaRPr lang="en-US" altLang="zh-CN" sz="3200" kern="0" dirty="0"/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return 1;</a:t>
            </a:r>
          </a:p>
          <a:p>
            <a:pPr marL="342900" lvl="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}</a:t>
            </a:r>
            <a:endParaRPr lang="zh-CN" altLang="en-US" sz="3200" kern="0" dirty="0"/>
          </a:p>
        </p:txBody>
      </p:sp>
      <p:sp>
        <p:nvSpPr>
          <p:cNvPr id="6" name="矩形 5"/>
          <p:cNvSpPr/>
          <p:nvPr/>
        </p:nvSpPr>
        <p:spPr bwMode="auto">
          <a:xfrm>
            <a:off x="3962400" y="2209800"/>
            <a:ext cx="838200" cy="504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76800" y="1219200"/>
            <a:ext cx="4038600" cy="5334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latin typeface="+mj-lt"/>
              </a:rPr>
              <a:t>如果连续出现两个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x ?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57200" y="3124200"/>
            <a:ext cx="160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        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{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09600" y="4876800"/>
            <a:ext cx="182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   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57200" y="2590800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+mj-lt"/>
              </a:rPr>
              <a:t>    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{ 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57200" y="45720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FF0000"/>
                </a:solidFill>
                <a:latin typeface="+mj-lt"/>
              </a:rPr>
              <a:t>        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5486400" y="2721858"/>
            <a:ext cx="2358338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遇到</a:t>
            </a:r>
            <a:r>
              <a:rPr lang="en-US" altLang="zh-CN" dirty="0">
                <a:solidFill>
                  <a:srgbClr val="038325"/>
                </a:solidFill>
              </a:rPr>
              <a:t>x</a:t>
            </a:r>
            <a:r>
              <a:rPr lang="zh-CN" altLang="en-US" dirty="0">
                <a:solidFill>
                  <a:srgbClr val="038325"/>
                </a:solidFill>
              </a:rPr>
              <a:t>就删除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5334000" y="4267200"/>
            <a:ext cx="1819729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2850A0"/>
                </a:solidFill>
              </a:rPr>
              <a:t>//</a:t>
            </a:r>
            <a:r>
              <a:rPr lang="zh-CN" altLang="en-US" dirty="0">
                <a:solidFill>
                  <a:srgbClr val="2850A0"/>
                </a:solidFill>
              </a:rPr>
              <a:t>更新表长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876800" y="2188458"/>
            <a:ext cx="4343400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遍历顺序表</a:t>
            </a:r>
          </a:p>
        </p:txBody>
      </p:sp>
      <p:cxnSp>
        <p:nvCxnSpPr>
          <p:cNvPr id="27" name="直接箭头连接符 26"/>
          <p:cNvCxnSpPr/>
          <p:nvPr/>
        </p:nvCxnSpPr>
        <p:spPr bwMode="auto">
          <a:xfrm flipV="1">
            <a:off x="4800600" y="1752600"/>
            <a:ext cx="914400" cy="685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 Box 75"/>
          <p:cNvSpPr txBox="1">
            <a:spLocks noChangeArrowheads="1"/>
          </p:cNvSpPr>
          <p:nvPr/>
        </p:nvSpPr>
        <p:spPr bwMode="auto">
          <a:xfrm>
            <a:off x="7696200" y="457200"/>
            <a:ext cx="7620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5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×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1981200" y="1143000"/>
            <a:ext cx="1819729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游历下标</a:t>
            </a: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6324600" y="3276600"/>
            <a:ext cx="1819729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2850A0"/>
                </a:solidFill>
              </a:rPr>
              <a:t>//</a:t>
            </a:r>
            <a:r>
              <a:rPr lang="zh-CN" altLang="en-US" dirty="0">
                <a:solidFill>
                  <a:srgbClr val="2850A0"/>
                </a:solidFill>
              </a:rPr>
              <a:t>元素前移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4" grpId="0"/>
      <p:bldP spid="15" grpId="0"/>
      <p:bldP spid="17" grpId="0"/>
      <p:bldP spid="19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609600"/>
            <a:ext cx="8763000" cy="586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delete_allx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PSeqlist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list,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Datatype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x)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{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2850A0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2850A0"/>
                </a:solidFill>
                <a:effectLst/>
                <a:uLnTx/>
                <a:uFillTx/>
                <a:latin typeface="+mj-lt"/>
              </a:rPr>
              <a:t>=0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j;</a:t>
            </a:r>
          </a:p>
          <a:p>
            <a:pPr marL="342900" lvl="0" indent="-342900" algn="just">
              <a:lnSpc>
                <a:spcPct val="10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j-lt"/>
              </a:rPr>
              <a:t>   </a:t>
            </a:r>
            <a:r>
              <a:rPr lang="en-US" altLang="zh-CN" sz="3200" kern="0" dirty="0">
                <a:solidFill>
                  <a:schemeClr val="tx2"/>
                </a:solidFill>
              </a:rPr>
              <a:t>if(list==NULL || list-&gt;n &lt;0)   return 0;</a:t>
            </a:r>
          </a:p>
          <a:p>
            <a:pPr marL="342900" indent="-342900" algn="just">
              <a:lnSpc>
                <a:spcPct val="104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   </a:t>
            </a:r>
            <a:r>
              <a:rPr lang="en-US" altLang="zh-CN" sz="3200" kern="0" dirty="0">
                <a:solidFill>
                  <a:srgbClr val="C00000"/>
                </a:solidFill>
              </a:rPr>
              <a:t>while(</a:t>
            </a:r>
            <a:r>
              <a:rPr lang="en-US" altLang="zh-CN" sz="3200" kern="0" dirty="0" err="1">
                <a:solidFill>
                  <a:srgbClr val="C00000"/>
                </a:solidFill>
              </a:rPr>
              <a:t>i</a:t>
            </a:r>
            <a:r>
              <a:rPr lang="en-US" altLang="zh-CN" sz="3200" kern="0" dirty="0">
                <a:solidFill>
                  <a:srgbClr val="C00000"/>
                </a:solidFill>
              </a:rPr>
              <a:t>&lt; list-&gt;n) </a:t>
            </a:r>
          </a:p>
          <a:p>
            <a:pPr marL="342900" lvl="0" indent="-342900" algn="just">
              <a:lnSpc>
                <a:spcPct val="10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C00000"/>
                </a:solidFill>
              </a:rPr>
              <a:t>        </a:t>
            </a:r>
            <a:r>
              <a:rPr lang="en-US" altLang="zh-CN" sz="3200" kern="0" dirty="0"/>
              <a:t>if (list-&gt;element[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] ==x)</a:t>
            </a:r>
          </a:p>
          <a:p>
            <a:pPr marL="342900" lvl="0" indent="-342900">
              <a:lnSpc>
                <a:spcPct val="10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    for(j=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; j&lt; list-&gt;n-1; j++)</a:t>
            </a:r>
          </a:p>
          <a:p>
            <a:pPr marL="342900" lvl="0" indent="-342900" algn="just">
              <a:lnSpc>
                <a:spcPct val="10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          list-&gt;element[j]=list-&gt;element[j+1];</a:t>
            </a:r>
          </a:p>
          <a:p>
            <a:pPr marL="342900" indent="-342900" algn="just">
              <a:lnSpc>
                <a:spcPct val="10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    list-&gt;n = list-&gt;n-1; </a:t>
            </a:r>
          </a:p>
          <a:p>
            <a:pPr marL="342900" lvl="0" indent="-342900" algn="just">
              <a:lnSpc>
                <a:spcPct val="104000"/>
              </a:lnSpc>
              <a:spcBef>
                <a:spcPts val="1800"/>
              </a:spcBef>
              <a:buNone/>
              <a:defRPr/>
            </a:pPr>
            <a:r>
              <a:rPr lang="en-US" altLang="zh-CN" sz="3200" kern="0" dirty="0"/>
              <a:t>        </a:t>
            </a:r>
            <a:r>
              <a:rPr lang="en-US" altLang="zh-CN" sz="3200" kern="0" dirty="0">
                <a:solidFill>
                  <a:srgbClr val="C00000"/>
                </a:solidFill>
              </a:rPr>
              <a:t>else </a:t>
            </a:r>
            <a:r>
              <a:rPr lang="en-US" altLang="zh-CN" sz="3200" kern="0" dirty="0" err="1">
                <a:solidFill>
                  <a:srgbClr val="C00000"/>
                </a:solidFill>
              </a:rPr>
              <a:t>i</a:t>
            </a:r>
            <a:r>
              <a:rPr lang="en-US" altLang="zh-CN" sz="3200" kern="0" dirty="0">
                <a:solidFill>
                  <a:srgbClr val="C00000"/>
                </a:solidFill>
              </a:rPr>
              <a:t>++ };</a:t>
            </a:r>
          </a:p>
          <a:p>
            <a:pPr marL="342900" lvl="0" indent="-342900">
              <a:lnSpc>
                <a:spcPct val="10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C00000"/>
                </a:solidFill>
              </a:rPr>
              <a:t>   </a:t>
            </a:r>
            <a:r>
              <a:rPr lang="en-US" altLang="zh-CN" sz="3200" kern="0" dirty="0"/>
              <a:t> return 1;</a:t>
            </a:r>
          </a:p>
          <a:p>
            <a:pPr marL="342900" lvl="0" indent="-342900" algn="just">
              <a:lnSpc>
                <a:spcPct val="10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}</a:t>
            </a:r>
            <a:endParaRPr lang="en-US" altLang="zh-CN" sz="3200" kern="0" dirty="0">
              <a:solidFill>
                <a:srgbClr val="C00000"/>
              </a:solidFill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81000" y="3096000"/>
            <a:ext cx="160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        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{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57200" y="2590800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+mj-lt"/>
              </a:rPr>
              <a:t>   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{ 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57200" y="43434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FF0000"/>
                </a:solidFill>
                <a:latin typeface="+mj-lt"/>
              </a:rPr>
              <a:t>        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5486400" y="2645658"/>
            <a:ext cx="2358338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遇到</a:t>
            </a:r>
            <a:r>
              <a:rPr lang="en-US" altLang="zh-CN" dirty="0">
                <a:solidFill>
                  <a:srgbClr val="038325"/>
                </a:solidFill>
              </a:rPr>
              <a:t>x</a:t>
            </a:r>
            <a:r>
              <a:rPr lang="zh-CN" altLang="en-US" dirty="0">
                <a:solidFill>
                  <a:srgbClr val="038325"/>
                </a:solidFill>
              </a:rPr>
              <a:t>就删除</a:t>
            </a: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3657600" y="2133600"/>
            <a:ext cx="4343400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遍历顺序表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3200400" y="4931658"/>
            <a:ext cx="4951997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若遇到</a:t>
            </a:r>
            <a:r>
              <a:rPr lang="en-US" altLang="zh-CN" dirty="0">
                <a:solidFill>
                  <a:srgbClr val="038325"/>
                </a:solidFill>
              </a:rPr>
              <a:t>x</a:t>
            </a:r>
            <a:r>
              <a:rPr lang="zh-CN" altLang="en-US" dirty="0">
                <a:solidFill>
                  <a:srgbClr val="038325"/>
                </a:solidFill>
              </a:rPr>
              <a:t>并执行删除，则</a:t>
            </a:r>
            <a:r>
              <a:rPr lang="en-US" altLang="zh-CN" dirty="0" err="1">
                <a:solidFill>
                  <a:srgbClr val="038325"/>
                </a:solidFill>
              </a:rPr>
              <a:t>i</a:t>
            </a:r>
            <a:r>
              <a:rPr lang="zh-CN" altLang="en-US" dirty="0">
                <a:solidFill>
                  <a:srgbClr val="038325"/>
                </a:solidFill>
              </a:rPr>
              <a:t>不变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1219200"/>
            <a:ext cx="8839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latin typeface="+mj-lt"/>
              </a:rPr>
              <a:t>  </a:t>
            </a:r>
            <a:r>
              <a:rPr lang="en-US" altLang="zh-CN" sz="3200" dirty="0">
                <a:latin typeface="+mj-lt"/>
              </a:rPr>
              <a:t>P67 -- P68</a:t>
            </a:r>
          </a:p>
          <a:p>
            <a:pPr marL="342900" indent="-342900">
              <a:lnSpc>
                <a:spcPct val="130000"/>
              </a:lnSpc>
              <a:spcBef>
                <a:spcPts val="2400"/>
              </a:spcBef>
              <a:buSzPct val="70000"/>
              <a:buNone/>
            </a:pPr>
            <a:r>
              <a:rPr lang="en-US" altLang="zh-CN" sz="3200" dirty="0">
                <a:latin typeface="+mj-lt"/>
              </a:rPr>
              <a:t>     </a:t>
            </a:r>
            <a:r>
              <a:rPr lang="zh-CN" altLang="en-US" sz="3200" dirty="0">
                <a:latin typeface="+mj-lt"/>
              </a:rPr>
              <a:t>算法题 </a:t>
            </a:r>
            <a:r>
              <a:rPr lang="en-US" altLang="zh-CN" sz="3200" dirty="0">
                <a:latin typeface="+mj-lt"/>
              </a:rPr>
              <a:t>3</a:t>
            </a:r>
            <a:r>
              <a:rPr lang="zh-CN" altLang="en-US" sz="3200" dirty="0">
                <a:latin typeface="+mj-lt"/>
              </a:rPr>
              <a:t>，</a:t>
            </a:r>
            <a:r>
              <a:rPr lang="en-US" altLang="zh-CN" sz="3200" dirty="0">
                <a:latin typeface="+mj-lt"/>
              </a:rPr>
              <a:t>6</a:t>
            </a:r>
            <a:r>
              <a:rPr lang="zh-CN" altLang="en-US" sz="3200" dirty="0">
                <a:latin typeface="+mj-lt"/>
              </a:rPr>
              <a:t>， </a:t>
            </a:r>
            <a:r>
              <a:rPr lang="en-US" altLang="zh-CN" sz="3200" dirty="0">
                <a:latin typeface="+mj-lt"/>
              </a:rPr>
              <a:t>9(</a:t>
            </a:r>
            <a:r>
              <a:rPr lang="zh-CN" altLang="en-US" sz="3200" dirty="0">
                <a:latin typeface="+mj-lt"/>
              </a:rPr>
              <a:t>单链表</a:t>
            </a:r>
            <a:r>
              <a:rPr lang="en-US" altLang="zh-CN" sz="3200" dirty="0">
                <a:latin typeface="+mj-lt"/>
              </a:rPr>
              <a:t>)</a:t>
            </a:r>
            <a:r>
              <a:rPr lang="zh-CN" altLang="en-US" sz="3200" dirty="0">
                <a:latin typeface="+mj-lt"/>
              </a:rPr>
              <a:t>， </a:t>
            </a:r>
            <a:r>
              <a:rPr lang="en-US" altLang="zh-CN" sz="3200" dirty="0">
                <a:latin typeface="+mj-lt"/>
              </a:rPr>
              <a:t>14(</a:t>
            </a:r>
            <a:r>
              <a:rPr lang="zh-CN" altLang="en-US" sz="3200" dirty="0">
                <a:latin typeface="+mj-lt"/>
              </a:rPr>
              <a:t>循环单链表</a:t>
            </a:r>
            <a:r>
              <a:rPr lang="en-US" altLang="zh-CN" sz="3200" dirty="0">
                <a:latin typeface="+mj-lt"/>
              </a:rPr>
              <a:t>)</a:t>
            </a:r>
          </a:p>
          <a:p>
            <a:pPr marL="342900" indent="-342900">
              <a:lnSpc>
                <a:spcPct val="130000"/>
              </a:lnSpc>
              <a:spcBef>
                <a:spcPts val="2400"/>
              </a:spcBef>
              <a:buSzPct val="70000"/>
              <a:buNone/>
            </a:pPr>
            <a:r>
              <a:rPr lang="en-US" altLang="zh-CN" sz="3200" dirty="0">
                <a:latin typeface="+mj-lt"/>
              </a:rPr>
              <a:t>     </a:t>
            </a:r>
            <a:r>
              <a:rPr lang="zh-CN" altLang="en-US" sz="3200" dirty="0">
                <a:latin typeface="+mj-lt"/>
              </a:rPr>
              <a:t>思考第</a:t>
            </a:r>
            <a:r>
              <a:rPr lang="en-US" altLang="zh-CN" sz="3200" dirty="0">
                <a:latin typeface="+mj-lt"/>
              </a:rPr>
              <a:t>12</a:t>
            </a:r>
            <a:r>
              <a:rPr lang="zh-CN" altLang="en-US" sz="3200" dirty="0">
                <a:latin typeface="+mj-lt"/>
              </a:rPr>
              <a:t>题</a:t>
            </a:r>
            <a:r>
              <a:rPr lang="en-US" altLang="zh-CN" sz="3200" dirty="0">
                <a:latin typeface="+mj-lt"/>
              </a:rPr>
              <a:t>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latin typeface="+mj-lt"/>
              </a:rPr>
              <a:t>     </a:t>
            </a: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[</a:t>
            </a:r>
            <a:r>
              <a:rPr lang="zh-CN" altLang="en-US" sz="3200" dirty="0">
                <a:solidFill>
                  <a:srgbClr val="C00000"/>
                </a:solidFill>
                <a:latin typeface="+mj-lt"/>
              </a:rPr>
              <a:t>对顺序表、单链表 都写出程序</a:t>
            </a: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]</a:t>
            </a:r>
            <a:endParaRPr lang="zh-CN" altLang="en-US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90538" y="990600"/>
            <a:ext cx="86534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 逻辑相邻 </a:t>
            </a: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&lt;=&gt;</a:t>
            </a:r>
            <a:r>
              <a:rPr lang="zh-CN" altLang="en-US" sz="3200" b="1" dirty="0">
                <a:solidFill>
                  <a:srgbClr val="00518E"/>
                </a:solidFill>
                <a:latin typeface="+mj-lt"/>
                <a:sym typeface="Wingdings" pitchFamily="2" charset="2"/>
              </a:rPr>
              <a:t> </a:t>
            </a:r>
            <a:r>
              <a:rPr lang="zh-CN" altLang="en-US" sz="3200" dirty="0">
                <a:solidFill>
                  <a:srgbClr val="00518E"/>
                </a:solidFill>
                <a:latin typeface="+mj-lt"/>
                <a:sym typeface="Wingdings" pitchFamily="2" charset="2"/>
              </a:rPr>
              <a:t>物理相邻</a:t>
            </a:r>
            <a:r>
              <a:rPr lang="en-US" altLang="zh-CN" sz="3200" dirty="0">
                <a:solidFill>
                  <a:srgbClr val="00518E"/>
                </a:solidFill>
                <a:latin typeface="+mj-lt"/>
                <a:sym typeface="Wingdings" pitchFamily="2" charset="2"/>
              </a:rPr>
              <a:t>(</a:t>
            </a:r>
            <a:r>
              <a:rPr lang="zh-CN" altLang="en-US" sz="3200" dirty="0">
                <a:solidFill>
                  <a:srgbClr val="00518E"/>
                </a:solidFill>
                <a:latin typeface="+mj-lt"/>
                <a:sym typeface="Wingdings" pitchFamily="2" charset="2"/>
              </a:rPr>
              <a:t>存储位置相邻</a:t>
            </a:r>
            <a:r>
              <a:rPr lang="en-US" altLang="zh-CN" sz="3200" dirty="0">
                <a:solidFill>
                  <a:srgbClr val="00518E"/>
                </a:solidFill>
                <a:latin typeface="+mj-lt"/>
                <a:sym typeface="Wingdings" pitchFamily="2" charset="2"/>
              </a:rPr>
              <a:t>)</a:t>
            </a:r>
            <a:endParaRPr lang="en-US" altLang="zh-CN" sz="3200" dirty="0">
              <a:solidFill>
                <a:srgbClr val="00518E"/>
              </a:solidFill>
              <a:latin typeface="+mj-lt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2.2 </a:t>
            </a:r>
            <a:r>
              <a:rPr lang="zh-CN" altLang="en-US" dirty="0">
                <a:ea typeface="黑体" pitchFamily="2" charset="-122"/>
              </a:rPr>
              <a:t>顺序表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95338" y="1828800"/>
            <a:ext cx="8120062" cy="3200400"/>
          </a:xfrm>
          <a:prstGeom prst="rect">
            <a:avLst/>
          </a:prstGeom>
          <a:solidFill>
            <a:srgbClr val="FFFFA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900"/>
              </a:spcBef>
              <a:buSzPct val="70000"/>
              <a:buNone/>
            </a:pPr>
            <a:r>
              <a:rPr lang="zh-CN" altLang="en-US" sz="3200" dirty="0"/>
              <a:t>顺序表 </a:t>
            </a:r>
            <a:r>
              <a:rPr lang="en-US" altLang="zh-CN" sz="3200" dirty="0"/>
              <a:t>L=(k</a:t>
            </a:r>
            <a:r>
              <a:rPr lang="en-US" altLang="zh-CN" sz="3200" baseline="-25000" dirty="0"/>
              <a:t>0</a:t>
            </a:r>
            <a:r>
              <a:rPr lang="en-US" altLang="zh-CN" sz="3200" dirty="0"/>
              <a:t>,k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,…,k</a:t>
            </a:r>
            <a:r>
              <a:rPr lang="en-US" altLang="zh-CN" sz="3200" baseline="-25000" dirty="0"/>
              <a:t>n-1</a:t>
            </a:r>
            <a:r>
              <a:rPr lang="en-US" altLang="zh-CN" sz="3200" dirty="0"/>
              <a:t>)</a:t>
            </a:r>
          </a:p>
          <a:p>
            <a:pPr marL="342900" indent="-342900">
              <a:lnSpc>
                <a:spcPct val="130000"/>
              </a:lnSpc>
              <a:spcBef>
                <a:spcPts val="900"/>
              </a:spcBef>
              <a:buSzPct val="70000"/>
              <a:buFontTx/>
              <a:buNone/>
            </a:pPr>
            <a:r>
              <a:rPr lang="en-US" altLang="zh-CN" sz="3200" dirty="0"/>
              <a:t>   ---- </a:t>
            </a:r>
            <a:r>
              <a:rPr lang="zh-CN" altLang="en-US" sz="3200" dirty="0"/>
              <a:t>首地址：</a:t>
            </a:r>
            <a:r>
              <a:rPr lang="en-US" altLang="zh-CN" sz="3200" dirty="0"/>
              <a:t>k</a:t>
            </a:r>
            <a:r>
              <a:rPr lang="en-US" altLang="zh-CN" sz="3200" baseline="-25000" dirty="0"/>
              <a:t>0</a:t>
            </a:r>
            <a:r>
              <a:rPr lang="zh-CN" altLang="en-US" sz="3200" dirty="0"/>
              <a:t>的存储地址</a:t>
            </a:r>
            <a:r>
              <a:rPr lang="en-US" altLang="zh-CN" sz="3200" dirty="0"/>
              <a:t>loc(k</a:t>
            </a:r>
            <a:r>
              <a:rPr lang="en-US" altLang="zh-CN" sz="3200" baseline="-25000" dirty="0"/>
              <a:t>0</a:t>
            </a:r>
            <a:r>
              <a:rPr lang="en-US" altLang="zh-CN" sz="3200" dirty="0"/>
              <a:t>)</a:t>
            </a:r>
          </a:p>
          <a:p>
            <a:pPr marL="342900" indent="-342900">
              <a:lnSpc>
                <a:spcPct val="130000"/>
              </a:lnSpc>
              <a:spcBef>
                <a:spcPts val="900"/>
              </a:spcBef>
              <a:buSzPct val="70000"/>
              <a:buFontTx/>
              <a:buNone/>
            </a:pPr>
            <a:r>
              <a:rPr lang="en-US" altLang="zh-CN" sz="3200" dirty="0"/>
              <a:t>   ---- </a:t>
            </a:r>
            <a:r>
              <a:rPr lang="zh-CN" altLang="en-US" sz="3200" dirty="0"/>
              <a:t>假设，每个元素占用</a:t>
            </a:r>
            <a:r>
              <a:rPr lang="en-US" altLang="zh-CN" sz="3200" dirty="0"/>
              <a:t>c</a:t>
            </a:r>
            <a:r>
              <a:rPr lang="zh-CN" altLang="en-US" sz="3200" dirty="0"/>
              <a:t>个存储单元</a:t>
            </a:r>
          </a:p>
          <a:p>
            <a:pPr marL="342900" indent="-342900">
              <a:lnSpc>
                <a:spcPct val="130000"/>
              </a:lnSpc>
              <a:spcBef>
                <a:spcPts val="900"/>
              </a:spcBef>
              <a:buSzPct val="70000"/>
              <a:buFontTx/>
              <a:buNone/>
            </a:pPr>
            <a:r>
              <a:rPr lang="zh-CN" altLang="en-US" sz="3200" dirty="0"/>
              <a:t>         </a:t>
            </a:r>
            <a:r>
              <a:rPr lang="zh-CN" altLang="en-US" sz="3200" dirty="0">
                <a:sym typeface="Wingdings" pitchFamily="2" charset="2"/>
              </a:rPr>
              <a:t> </a:t>
            </a:r>
            <a:r>
              <a:rPr lang="en-US" altLang="zh-CN" sz="3200" dirty="0" err="1">
                <a:sym typeface="Wingdings" pitchFamily="2" charset="2"/>
              </a:rPr>
              <a:t>k</a:t>
            </a:r>
            <a:r>
              <a:rPr lang="en-US" altLang="zh-CN" sz="3200" baseline="-25000" dirty="0" err="1">
                <a:sym typeface="Wingdings" pitchFamily="2" charset="2"/>
              </a:rPr>
              <a:t>i</a:t>
            </a:r>
            <a:r>
              <a:rPr lang="zh-CN" altLang="en-US" sz="3200" dirty="0">
                <a:sym typeface="Wingdings" pitchFamily="2" charset="2"/>
              </a:rPr>
              <a:t>的存储位置：</a:t>
            </a:r>
            <a:r>
              <a:rPr lang="en-US" altLang="zh-CN" sz="3200" dirty="0">
                <a:sym typeface="Wingdings" pitchFamily="2" charset="2"/>
              </a:rPr>
              <a:t>loc(</a:t>
            </a:r>
            <a:r>
              <a:rPr lang="en-US" altLang="zh-CN" sz="3200" dirty="0" err="1">
                <a:sym typeface="Wingdings" pitchFamily="2" charset="2"/>
              </a:rPr>
              <a:t>k</a:t>
            </a:r>
            <a:r>
              <a:rPr lang="en-US" altLang="zh-CN" sz="3200" baseline="-25000" dirty="0" err="1">
                <a:sym typeface="Wingdings" pitchFamily="2" charset="2"/>
              </a:rPr>
              <a:t>i</a:t>
            </a:r>
            <a:r>
              <a:rPr lang="en-US" altLang="zh-CN" sz="3200" dirty="0">
                <a:sym typeface="Wingdings" pitchFamily="2" charset="2"/>
              </a:rPr>
              <a:t>)=</a:t>
            </a:r>
            <a:r>
              <a:rPr lang="en-US" altLang="zh-CN" sz="3200" dirty="0">
                <a:solidFill>
                  <a:srgbClr val="C00000"/>
                </a:solidFill>
              </a:rPr>
              <a:t>loc(k</a:t>
            </a:r>
            <a:r>
              <a:rPr lang="en-US" altLang="zh-CN" sz="3200" baseline="-25000" dirty="0">
                <a:solidFill>
                  <a:srgbClr val="C00000"/>
                </a:solidFill>
              </a:rPr>
              <a:t>0</a:t>
            </a:r>
            <a:r>
              <a:rPr lang="en-US" altLang="zh-CN" sz="3200" dirty="0">
                <a:solidFill>
                  <a:srgbClr val="C00000"/>
                </a:solidFill>
              </a:rPr>
              <a:t>)</a:t>
            </a:r>
            <a:r>
              <a:rPr lang="en-US" altLang="zh-CN" sz="3200" dirty="0"/>
              <a:t>+</a:t>
            </a:r>
            <a:r>
              <a:rPr lang="en-US" altLang="zh-CN" sz="3200" dirty="0" err="1">
                <a:solidFill>
                  <a:srgbClr val="C00000"/>
                </a:solidFill>
              </a:rPr>
              <a:t>i</a:t>
            </a:r>
            <a:r>
              <a:rPr lang="en-US" altLang="zh-CN" sz="3200" dirty="0"/>
              <a:t>*</a:t>
            </a:r>
            <a:r>
              <a:rPr lang="en-US" altLang="zh-CN" sz="3200" dirty="0">
                <a:sym typeface="Symbol" pitchFamily="18" charset="2"/>
              </a:rPr>
              <a:t>c</a:t>
            </a:r>
            <a:endParaRPr lang="en-US" altLang="zh-CN" sz="32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153400" cy="34290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 lIns="0" tIns="0" rIns="0" bIns="0"/>
          <a:lstStyle/>
          <a:p>
            <a:pPr marL="108000" indent="0"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en-US" altLang="zh-CN" dirty="0" err="1">
                <a:ea typeface="黑体" pitchFamily="2" charset="-122"/>
              </a:rPr>
              <a:t>struct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 err="1">
                <a:ea typeface="黑体" pitchFamily="2" charset="-122"/>
              </a:rPr>
              <a:t>SeqList</a:t>
            </a:r>
            <a:r>
              <a:rPr lang="en-US" altLang="zh-CN" dirty="0">
                <a:ea typeface="黑体" pitchFamily="2" charset="-122"/>
              </a:rPr>
              <a:t> </a:t>
            </a:r>
          </a:p>
          <a:p>
            <a:pPr marL="108000" indent="0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en-US" altLang="zh-CN" dirty="0">
                <a:ea typeface="黑体" pitchFamily="2" charset="-122"/>
              </a:rPr>
              <a:t>{ </a:t>
            </a:r>
            <a:r>
              <a:rPr lang="en-US" altLang="zh-CN" dirty="0" err="1">
                <a:ea typeface="黑体" pitchFamily="2" charset="-122"/>
              </a:rPr>
              <a:t>int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 err="1">
                <a:ea typeface="黑体" pitchFamily="2" charset="-122"/>
              </a:rPr>
              <a:t>MaxNum</a:t>
            </a:r>
            <a:r>
              <a:rPr lang="en-US" altLang="zh-CN" dirty="0">
                <a:ea typeface="黑体" pitchFamily="2" charset="-122"/>
              </a:rPr>
              <a:t>; </a:t>
            </a:r>
            <a:endParaRPr lang="en-US" altLang="zh-CN" dirty="0">
              <a:solidFill>
                <a:srgbClr val="00763B"/>
              </a:solidFill>
              <a:ea typeface="黑体" pitchFamily="2" charset="-122"/>
            </a:endParaRPr>
          </a:p>
          <a:p>
            <a:pPr marL="108000" indent="0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en-US" altLang="zh-CN" dirty="0">
                <a:ea typeface="黑体" pitchFamily="2" charset="-122"/>
              </a:rPr>
              <a:t>  </a:t>
            </a:r>
            <a:r>
              <a:rPr lang="en-US" altLang="zh-CN" dirty="0" err="1">
                <a:ea typeface="黑体" pitchFamily="2" charset="-122"/>
              </a:rPr>
              <a:t>int</a:t>
            </a:r>
            <a:r>
              <a:rPr lang="en-US" altLang="zh-CN" dirty="0">
                <a:ea typeface="黑体" pitchFamily="2" charset="-122"/>
              </a:rPr>
              <a:t> n; </a:t>
            </a:r>
            <a:endParaRPr lang="en-US" altLang="zh-CN" dirty="0">
              <a:solidFill>
                <a:srgbClr val="00763B"/>
              </a:solidFill>
              <a:ea typeface="黑体" pitchFamily="2" charset="-122"/>
            </a:endParaRPr>
          </a:p>
          <a:p>
            <a:pPr marL="108000" indent="0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en-US" altLang="zh-CN" dirty="0">
                <a:ea typeface="黑体" pitchFamily="2" charset="-122"/>
              </a:rPr>
              <a:t>  </a:t>
            </a:r>
            <a:r>
              <a:rPr lang="en-US" altLang="zh-CN" dirty="0" err="1">
                <a:ea typeface="黑体" pitchFamily="2" charset="-122"/>
              </a:rPr>
              <a:t>DataType</a:t>
            </a:r>
            <a:r>
              <a:rPr lang="en-US" altLang="zh-CN" dirty="0">
                <a:ea typeface="黑体" pitchFamily="2" charset="-122"/>
              </a:rPr>
              <a:t> *element; </a:t>
            </a:r>
          </a:p>
          <a:p>
            <a:pPr marL="10800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ea typeface="黑体" pitchFamily="2" charset="-122"/>
              </a:rPr>
              <a:t>};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2.2 </a:t>
            </a:r>
            <a:r>
              <a:rPr lang="zh-CN" altLang="en-US" dirty="0">
                <a:ea typeface="黑体" pitchFamily="2" charset="-122"/>
              </a:rPr>
              <a:t>顺序表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2800" y="2590800"/>
            <a:ext cx="541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763B"/>
                </a:solidFill>
              </a:rPr>
              <a:t>//</a:t>
            </a:r>
            <a:r>
              <a:rPr lang="zh-CN" altLang="en-US" sz="3200" dirty="0">
                <a:solidFill>
                  <a:srgbClr val="00763B"/>
                </a:solidFill>
              </a:rPr>
              <a:t>表可以存放元素的最大数目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981200" y="3378600"/>
            <a:ext cx="708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763B"/>
                </a:solidFill>
              </a:rPr>
              <a:t>//</a:t>
            </a:r>
            <a:r>
              <a:rPr lang="zh-CN" altLang="en-US" sz="3200" dirty="0">
                <a:solidFill>
                  <a:srgbClr val="00763B"/>
                </a:solidFill>
              </a:rPr>
              <a:t>实际存放的元素数目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4651833" y="4157539"/>
            <a:ext cx="2053767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763B"/>
                </a:solidFill>
              </a:rPr>
              <a:t>//</a:t>
            </a:r>
            <a:r>
              <a:rPr lang="zh-CN" altLang="en-US" sz="3200" dirty="0">
                <a:solidFill>
                  <a:srgbClr val="00763B"/>
                </a:solidFill>
              </a:rPr>
              <a:t>元素数组</a:t>
            </a:r>
          </a:p>
        </p:txBody>
      </p:sp>
      <p:sp>
        <p:nvSpPr>
          <p:cNvPr id="10" name="矩形 9"/>
          <p:cNvSpPr/>
          <p:nvPr/>
        </p:nvSpPr>
        <p:spPr>
          <a:xfrm>
            <a:off x="361391" y="990600"/>
            <a:ext cx="31438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>
              <a:buSzPct val="75000"/>
              <a:buFont typeface="Wingdings" pitchFamily="2" charset="2"/>
              <a:buChar char="p"/>
            </a:pPr>
            <a:r>
              <a:rPr lang="zh-CN" altLang="en-US" sz="3200" dirty="0"/>
              <a:t> 定义顺序表：</a:t>
            </a:r>
          </a:p>
        </p:txBody>
      </p:sp>
      <p:sp>
        <p:nvSpPr>
          <p:cNvPr id="11" name="矩形 10"/>
          <p:cNvSpPr/>
          <p:nvPr/>
        </p:nvSpPr>
        <p:spPr>
          <a:xfrm>
            <a:off x="3356433" y="1795339"/>
            <a:ext cx="32848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763B"/>
                </a:solidFill>
              </a:rPr>
              <a:t>//</a:t>
            </a:r>
            <a:r>
              <a:rPr lang="zh-CN" altLang="en-US" sz="3200" dirty="0">
                <a:solidFill>
                  <a:srgbClr val="00763B"/>
                </a:solidFill>
              </a:rPr>
              <a:t>顺序表结构类型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04800" y="4016514"/>
            <a:ext cx="8839200" cy="609600"/>
          </a:xfrm>
          <a:prstGeom prst="rect">
            <a:avLst/>
          </a:prstGeom>
          <a:solidFill>
            <a:srgbClr val="CFFFB7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/>
              <a:t>PSeqList</a:t>
            </a:r>
            <a:r>
              <a:rPr lang="en-US" altLang="zh-CN" sz="3200" dirty="0"/>
              <a:t>  </a:t>
            </a:r>
            <a:r>
              <a:rPr lang="en-US" altLang="zh-CN" sz="3200" dirty="0" err="1"/>
              <a:t>palist</a:t>
            </a:r>
            <a:r>
              <a:rPr lang="en-US" altLang="zh-CN" sz="3200" dirty="0"/>
              <a:t>; 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04800" y="2644914"/>
            <a:ext cx="8839200" cy="685800"/>
          </a:xfrm>
          <a:prstGeom prst="rect">
            <a:avLst/>
          </a:prstGeom>
          <a:solidFill>
            <a:srgbClr val="FFFFA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/>
              <a:t>Mylist</a:t>
            </a:r>
            <a:r>
              <a:rPr lang="en-US" altLang="zh-CN" sz="3200" dirty="0"/>
              <a:t> * </a:t>
            </a:r>
            <a:r>
              <a:rPr lang="en-US" altLang="zh-CN" sz="3200" dirty="0" err="1"/>
              <a:t>palist</a:t>
            </a:r>
            <a:r>
              <a:rPr lang="en-US" altLang="zh-CN" sz="3200" dirty="0"/>
              <a:t>;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04800" y="2035314"/>
            <a:ext cx="8839200" cy="685800"/>
          </a:xfrm>
          <a:prstGeom prst="rect">
            <a:avLst/>
          </a:prstGeom>
          <a:solidFill>
            <a:srgbClr val="FFFFA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 err="1"/>
              <a:t>Mylist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Var</a:t>
            </a:r>
            <a:r>
              <a:rPr lang="en-US" altLang="zh-CN" sz="3200" dirty="0"/>
              <a:t>;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1349514"/>
            <a:ext cx="8839200" cy="685800"/>
          </a:xfrm>
          <a:prstGeom prst="rect">
            <a:avLst/>
          </a:prstGeom>
          <a:solidFill>
            <a:srgbClr val="FFFFA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 err="1">
                <a:solidFill>
                  <a:srgbClr val="C00000"/>
                </a:solidFill>
              </a:rPr>
              <a:t>typedef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SeqList</a:t>
            </a:r>
            <a:r>
              <a:rPr lang="en-US" altLang="zh-CN" sz="3200" dirty="0"/>
              <a:t>  </a:t>
            </a:r>
            <a:r>
              <a:rPr lang="en-US" altLang="zh-CN" sz="3200" dirty="0" err="1"/>
              <a:t>Mylist</a:t>
            </a:r>
            <a:r>
              <a:rPr lang="en-US" altLang="zh-CN" sz="3200" dirty="0"/>
              <a:t>; 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663714"/>
            <a:ext cx="8839200" cy="685800"/>
          </a:xfrm>
          <a:prstGeom prst="rect">
            <a:avLst/>
          </a:prstGeom>
          <a:solidFill>
            <a:srgbClr val="FFFFA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SeqList</a:t>
            </a:r>
            <a:r>
              <a:rPr lang="en-US" altLang="zh-CN" sz="3200" dirty="0"/>
              <a:t>  </a:t>
            </a:r>
            <a:r>
              <a:rPr lang="en-US" altLang="zh-CN" sz="3200" dirty="0" err="1"/>
              <a:t>Var</a:t>
            </a:r>
            <a:r>
              <a:rPr lang="en-US" altLang="zh-CN" sz="3200" dirty="0"/>
              <a:t>;  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3352800"/>
            <a:ext cx="8839200" cy="663714"/>
          </a:xfrm>
          <a:prstGeom prst="rect">
            <a:avLst/>
          </a:prstGeom>
          <a:solidFill>
            <a:srgbClr val="CFFFB7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/>
              <a:t>typedef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SeqList</a:t>
            </a:r>
            <a:r>
              <a:rPr lang="en-US" altLang="zh-CN" sz="3200" dirty="0"/>
              <a:t> * </a:t>
            </a:r>
            <a:r>
              <a:rPr lang="en-US" altLang="zh-CN" sz="3200" dirty="0" err="1"/>
              <a:t>PSeqList</a:t>
            </a:r>
            <a:r>
              <a:rPr lang="en-US" altLang="zh-CN" sz="3200" dirty="0"/>
              <a:t>; </a:t>
            </a:r>
          </a:p>
        </p:txBody>
      </p:sp>
      <p:sp>
        <p:nvSpPr>
          <p:cNvPr id="6" name="矩形 5"/>
          <p:cNvSpPr/>
          <p:nvPr/>
        </p:nvSpPr>
        <p:spPr>
          <a:xfrm>
            <a:off x="4038600" y="706453"/>
            <a:ext cx="541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763B"/>
                </a:solidFill>
              </a:rPr>
              <a:t>//</a:t>
            </a:r>
            <a:r>
              <a:rPr lang="zh-CN" altLang="en-US" sz="3200" dirty="0">
                <a:solidFill>
                  <a:srgbClr val="00763B"/>
                </a:solidFill>
              </a:rPr>
              <a:t>定义顺序表</a:t>
            </a:r>
            <a:r>
              <a:rPr lang="en-US" altLang="zh-CN" sz="3200" dirty="0" err="1">
                <a:solidFill>
                  <a:srgbClr val="00763B"/>
                </a:solidFill>
              </a:rPr>
              <a:t>Var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5791200" y="1349514"/>
            <a:ext cx="335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763B"/>
                </a:solidFill>
              </a:rPr>
              <a:t>//</a:t>
            </a:r>
            <a:r>
              <a:rPr lang="en-US" altLang="zh-CN" sz="3200" dirty="0" err="1">
                <a:solidFill>
                  <a:srgbClr val="00763B"/>
                </a:solidFill>
              </a:rPr>
              <a:t>Mylist</a:t>
            </a:r>
            <a:r>
              <a:rPr lang="zh-CN" altLang="en-US" sz="3200" dirty="0">
                <a:solidFill>
                  <a:srgbClr val="00763B"/>
                </a:solidFill>
              </a:rPr>
              <a:t>类型定义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2514600" y="2001853"/>
            <a:ext cx="541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763B"/>
                </a:solidFill>
              </a:rPr>
              <a:t>//</a:t>
            </a:r>
            <a:r>
              <a:rPr lang="zh-CN" altLang="en-US" sz="3200" dirty="0">
                <a:solidFill>
                  <a:srgbClr val="00763B"/>
                </a:solidFill>
              </a:rPr>
              <a:t>顺序表</a:t>
            </a:r>
            <a:r>
              <a:rPr lang="en-US" altLang="zh-CN" sz="3200" dirty="0" err="1">
                <a:solidFill>
                  <a:srgbClr val="00763B"/>
                </a:solidFill>
              </a:rPr>
              <a:t>Var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3124200" y="2644914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763B"/>
                </a:solidFill>
              </a:rPr>
              <a:t>//</a:t>
            </a:r>
            <a:r>
              <a:rPr lang="zh-CN" altLang="en-US" sz="3200" dirty="0">
                <a:solidFill>
                  <a:srgbClr val="00763B"/>
                </a:solidFill>
              </a:rPr>
              <a:t>指向顺序表的指针</a:t>
            </a:r>
            <a:r>
              <a:rPr lang="en-US" altLang="zh-CN" sz="3200" dirty="0" err="1">
                <a:solidFill>
                  <a:srgbClr val="00763B"/>
                </a:solidFill>
              </a:rPr>
              <a:t>palist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6324600" y="3330714"/>
            <a:ext cx="30480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763B"/>
                </a:solidFill>
              </a:rPr>
              <a:t>//</a:t>
            </a:r>
            <a:r>
              <a:rPr lang="zh-CN" altLang="en-US" sz="3200" dirty="0">
                <a:solidFill>
                  <a:srgbClr val="00763B"/>
                </a:solidFill>
              </a:rPr>
              <a:t>指针类型定义</a:t>
            </a:r>
          </a:p>
        </p:txBody>
      </p:sp>
      <p:sp>
        <p:nvSpPr>
          <p:cNvPr id="11" name="矩形 10"/>
          <p:cNvSpPr/>
          <p:nvPr/>
        </p:nvSpPr>
        <p:spPr>
          <a:xfrm>
            <a:off x="3276600" y="3940314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763B"/>
                </a:solidFill>
              </a:rPr>
              <a:t>//</a:t>
            </a:r>
            <a:r>
              <a:rPr lang="zh-CN" altLang="en-US" sz="3200" dirty="0">
                <a:solidFill>
                  <a:srgbClr val="00763B"/>
                </a:solidFill>
              </a:rPr>
              <a:t>指向顺序表的指针</a:t>
            </a:r>
            <a:r>
              <a:rPr lang="en-US" altLang="zh-CN" sz="3200" dirty="0" err="1">
                <a:solidFill>
                  <a:srgbClr val="00763B"/>
                </a:solidFill>
              </a:rPr>
              <a:t>palist</a:t>
            </a:r>
            <a:endParaRPr lang="zh-CN" altLang="en-US" sz="3200" dirty="0">
              <a:solidFill>
                <a:srgbClr val="00763B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304800" y="4648200"/>
            <a:ext cx="4724400" cy="1828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SeqList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MaxNum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n; 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*element;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4" grpId="0" animBg="1"/>
      <p:bldP spid="13" grpId="0" animBg="1"/>
      <p:bldP spid="4" grpId="0" animBg="1"/>
      <p:bldP spid="2" grpId="0" animBg="1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04800" y="3352800"/>
            <a:ext cx="8839200" cy="663714"/>
          </a:xfrm>
          <a:prstGeom prst="rect">
            <a:avLst/>
          </a:prstGeom>
          <a:solidFill>
            <a:srgbClr val="CFFFB7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/>
              <a:t>typedef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SeqList</a:t>
            </a:r>
            <a:r>
              <a:rPr lang="en-US" altLang="zh-CN" sz="3200" dirty="0"/>
              <a:t> * </a:t>
            </a:r>
            <a:r>
              <a:rPr lang="en-US" altLang="zh-CN" sz="3200" dirty="0" err="1"/>
              <a:t>PSeqList</a:t>
            </a:r>
            <a:r>
              <a:rPr lang="en-US" altLang="zh-CN" sz="3200" dirty="0"/>
              <a:t>; </a:t>
            </a:r>
          </a:p>
        </p:txBody>
      </p:sp>
      <p:sp>
        <p:nvSpPr>
          <p:cNvPr id="14" name="Rectangle 69"/>
          <p:cNvSpPr>
            <a:spLocks noChangeArrowheads="1"/>
          </p:cNvSpPr>
          <p:nvPr/>
        </p:nvSpPr>
        <p:spPr bwMode="auto">
          <a:xfrm>
            <a:off x="771237" y="1284513"/>
            <a:ext cx="1371600" cy="5842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err="1">
                <a:ea typeface="宋体" pitchFamily="2" charset="-122"/>
              </a:rPr>
              <a:t>palist</a:t>
            </a:r>
            <a:endParaRPr lang="en-US" altLang="zh-CN" sz="3600" dirty="0">
              <a:ea typeface="宋体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828637" y="1284513"/>
          <a:ext cx="2133600" cy="1763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err="1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MaxNun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element</a:t>
                      </a:r>
                      <a:endParaRPr lang="zh-CN" altLang="en-US" sz="3200" b="0" baseline="-250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019800" y="664464"/>
          <a:ext cx="2590800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77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baseline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element[0]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element[1]</a:t>
                      </a:r>
                      <a:endParaRPr lang="zh-CN" altLang="en-US" sz="3200" b="0" kern="1200" baseline="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 …</a:t>
                      </a:r>
                      <a:endParaRPr lang="zh-CN" altLang="en-US" sz="3200" b="0" kern="12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element[n-1]</a:t>
                      </a:r>
                      <a:endParaRPr lang="zh-CN" altLang="en-US" sz="3200" b="0" kern="1200" baseline="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空置</a:t>
                      </a:r>
                      <a:r>
                        <a:rPr lang="en-US" altLang="zh-CN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</a:t>
                      </a:r>
                      <a:endParaRPr lang="zh-CN" altLang="en-US" sz="3200" b="0" kern="1200" baseline="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 bwMode="auto">
          <a:xfrm>
            <a:off x="1914237" y="1589313"/>
            <a:ext cx="9144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曲线连接符 21"/>
          <p:cNvCxnSpPr/>
          <p:nvPr/>
        </p:nvCxnSpPr>
        <p:spPr bwMode="auto">
          <a:xfrm rot="5400000" flipH="1" flipV="1">
            <a:off x="5001768" y="1170432"/>
            <a:ext cx="1121664" cy="914400"/>
          </a:xfrm>
          <a:prstGeom prst="curvedConnector3">
            <a:avLst>
              <a:gd name="adj1" fmla="val 99153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任意多边形 23"/>
          <p:cNvSpPr/>
          <p:nvPr/>
        </p:nvSpPr>
        <p:spPr bwMode="auto">
          <a:xfrm>
            <a:off x="4724400" y="1959864"/>
            <a:ext cx="392545" cy="768927"/>
          </a:xfrm>
          <a:custGeom>
            <a:avLst/>
            <a:gdLst>
              <a:gd name="connsiteX0" fmla="*/ 0 w 392545"/>
              <a:gd name="connsiteY0" fmla="*/ 762000 h 768927"/>
              <a:gd name="connsiteX1" fmla="*/ 332509 w 392545"/>
              <a:gd name="connsiteY1" fmla="*/ 678873 h 768927"/>
              <a:gd name="connsiteX2" fmla="*/ 360218 w 392545"/>
              <a:gd name="connsiteY2" fmla="*/ 221673 h 768927"/>
              <a:gd name="connsiteX3" fmla="*/ 387927 w 392545"/>
              <a:gd name="connsiteY3" fmla="*/ 0 h 76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545" h="768927">
                <a:moveTo>
                  <a:pt x="0" y="762000"/>
                </a:moveTo>
                <a:cubicBezTo>
                  <a:pt x="136236" y="765463"/>
                  <a:pt x="272473" y="768927"/>
                  <a:pt x="332509" y="678873"/>
                </a:cubicBezTo>
                <a:cubicBezTo>
                  <a:pt x="392545" y="588819"/>
                  <a:pt x="350982" y="334819"/>
                  <a:pt x="360218" y="221673"/>
                </a:cubicBezTo>
                <a:cubicBezTo>
                  <a:pt x="369454" y="108528"/>
                  <a:pt x="378690" y="54264"/>
                  <a:pt x="387927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304800" y="4016514"/>
            <a:ext cx="8839200" cy="609600"/>
          </a:xfrm>
          <a:prstGeom prst="rect">
            <a:avLst/>
          </a:prstGeom>
          <a:solidFill>
            <a:srgbClr val="CFFFB7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/>
              <a:t>PSeqList</a:t>
            </a:r>
            <a:r>
              <a:rPr lang="en-US" altLang="zh-CN" sz="3200" dirty="0"/>
              <a:t>  </a:t>
            </a:r>
            <a:r>
              <a:rPr lang="en-US" altLang="zh-CN" sz="3200" dirty="0" err="1"/>
              <a:t>palist</a:t>
            </a:r>
            <a:r>
              <a:rPr lang="en-US" altLang="zh-CN" sz="3200" dirty="0"/>
              <a:t>; </a:t>
            </a:r>
          </a:p>
        </p:txBody>
      </p:sp>
      <p:sp>
        <p:nvSpPr>
          <p:cNvPr id="30" name="矩形 29"/>
          <p:cNvSpPr/>
          <p:nvPr/>
        </p:nvSpPr>
        <p:spPr>
          <a:xfrm>
            <a:off x="6324600" y="3330714"/>
            <a:ext cx="30480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763B"/>
                </a:solidFill>
              </a:rPr>
              <a:t>//</a:t>
            </a:r>
            <a:r>
              <a:rPr lang="zh-CN" altLang="en-US" sz="3200" dirty="0">
                <a:solidFill>
                  <a:srgbClr val="00763B"/>
                </a:solidFill>
              </a:rPr>
              <a:t>指针类型定义</a:t>
            </a:r>
          </a:p>
        </p:txBody>
      </p:sp>
      <p:sp>
        <p:nvSpPr>
          <p:cNvPr id="31" name="矩形 30"/>
          <p:cNvSpPr/>
          <p:nvPr/>
        </p:nvSpPr>
        <p:spPr>
          <a:xfrm>
            <a:off x="3276600" y="3940314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763B"/>
                </a:solidFill>
              </a:rPr>
              <a:t>//</a:t>
            </a:r>
            <a:r>
              <a:rPr lang="zh-CN" altLang="en-US" sz="3200" dirty="0">
                <a:solidFill>
                  <a:srgbClr val="00763B"/>
                </a:solidFill>
              </a:rPr>
              <a:t>指向顺序表的指针</a:t>
            </a:r>
            <a:r>
              <a:rPr lang="en-US" altLang="zh-CN" sz="3200" dirty="0" err="1">
                <a:solidFill>
                  <a:srgbClr val="00763B"/>
                </a:solidFill>
              </a:rPr>
              <a:t>palist</a:t>
            </a:r>
            <a:endParaRPr lang="zh-CN" altLang="en-US" sz="3200" dirty="0">
              <a:solidFill>
                <a:srgbClr val="00763B"/>
              </a:solidFill>
            </a:endParaRPr>
          </a:p>
        </p:txBody>
      </p:sp>
      <p:sp>
        <p:nvSpPr>
          <p:cNvPr id="32" name="Rectangle 5"/>
          <p:cNvSpPr txBox="1">
            <a:spLocks noChangeArrowheads="1"/>
          </p:cNvSpPr>
          <p:nvPr/>
        </p:nvSpPr>
        <p:spPr bwMode="auto">
          <a:xfrm>
            <a:off x="304800" y="4648200"/>
            <a:ext cx="4724400" cy="1828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SeqList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MaxNum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n; 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*element;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81000" y="3276600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(2) </a:t>
            </a: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逻辑结构上的分类</a:t>
            </a:r>
            <a:r>
              <a:rPr lang="zh-CN" altLang="en-US" sz="3200" dirty="0">
                <a:solidFill>
                  <a:srgbClr val="006699"/>
                </a:solidFill>
                <a:latin typeface="+mj-lt"/>
              </a:rPr>
              <a:t>：</a:t>
            </a:r>
            <a:r>
              <a:rPr lang="zh-CN" altLang="en-US" sz="3200" dirty="0">
                <a:latin typeface="+mj-lt"/>
              </a:rPr>
              <a:t>集合、线性、树、图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81000" y="1066800"/>
            <a:ext cx="861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>
                <a:latin typeface="黑体" pitchFamily="2" charset="-122"/>
              </a:rPr>
              <a:t> 数据结构：计算机中存储的、具有一定逻辑</a:t>
            </a:r>
            <a:endParaRPr lang="en-US" altLang="zh-CN" sz="3200" dirty="0">
              <a:latin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>
                <a:latin typeface="黑体" pitchFamily="2" charset="-122"/>
              </a:rPr>
              <a:t>             </a:t>
            </a:r>
            <a:r>
              <a:rPr lang="zh-CN" altLang="en-US" sz="3200" dirty="0">
                <a:latin typeface="黑体" pitchFamily="2" charset="-122"/>
              </a:rPr>
              <a:t>关系和行为特征的一组数据；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5867400" y="3352800"/>
            <a:ext cx="1066800" cy="533400"/>
          </a:xfrm>
          <a:prstGeom prst="rect">
            <a:avLst/>
          </a:prstGeom>
          <a:solidFill>
            <a:srgbClr val="FFCC99">
              <a:alpha val="25000"/>
            </a:srgbClr>
          </a:solidFill>
          <a:ln w="25400" algn="ctr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81000" y="2438400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(1) </a:t>
            </a: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三要素：</a:t>
            </a:r>
            <a:r>
              <a:rPr lang="zh-CN" altLang="en-US" sz="3200" dirty="0">
                <a:latin typeface="+mj-lt"/>
              </a:rPr>
              <a:t>逻辑结构、存储结构、操作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381000" y="4114800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(3) </a:t>
            </a: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存储结构上的分类：</a:t>
            </a:r>
            <a:r>
              <a:rPr lang="zh-CN" altLang="en-US" sz="3200" dirty="0">
                <a:latin typeface="+mj-lt"/>
              </a:rPr>
              <a:t>顺序、非顺序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  <p:bldP spid="9224" grpId="0" animBg="1"/>
      <p:bldP spid="9225" grpId="0"/>
      <p:bldP spid="92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533400" y="4876800"/>
            <a:ext cx="80772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>
                <a:solidFill>
                  <a:srgbClr val="C00000"/>
                </a:solidFill>
              </a:rPr>
              <a:t>palist</a:t>
            </a:r>
            <a:r>
              <a:rPr lang="en-US" altLang="zh-CN" sz="3200" dirty="0">
                <a:solidFill>
                  <a:srgbClr val="C00000"/>
                </a:solidFill>
              </a:rPr>
              <a:t> -&gt; element[</a:t>
            </a:r>
            <a:r>
              <a:rPr lang="en-US" altLang="zh-CN" sz="3200" dirty="0" err="1">
                <a:solidFill>
                  <a:srgbClr val="C00000"/>
                </a:solidFill>
              </a:rPr>
              <a:t>i</a:t>
            </a:r>
            <a:r>
              <a:rPr lang="en-US" altLang="zh-CN" sz="3200" dirty="0">
                <a:solidFill>
                  <a:srgbClr val="C00000"/>
                </a:solidFill>
              </a:rPr>
              <a:t>];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533400" y="4191000"/>
            <a:ext cx="8077200" cy="83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/>
              <a:t>palist</a:t>
            </a:r>
            <a:r>
              <a:rPr lang="en-US" altLang="zh-CN" sz="3200" dirty="0"/>
              <a:t> -&gt; n;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33400" y="3429000"/>
            <a:ext cx="80772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/>
              <a:t>palist</a:t>
            </a:r>
            <a:r>
              <a:rPr lang="en-US" altLang="zh-CN" sz="3200" dirty="0"/>
              <a:t> -&gt; </a:t>
            </a:r>
            <a:r>
              <a:rPr lang="en-US" altLang="zh-CN" sz="3200" dirty="0" err="1"/>
              <a:t>MaxNum</a:t>
            </a:r>
            <a:r>
              <a:rPr lang="en-US" altLang="zh-CN" sz="3200" dirty="0"/>
              <a:t>;  </a:t>
            </a:r>
          </a:p>
        </p:txBody>
      </p:sp>
      <p:sp>
        <p:nvSpPr>
          <p:cNvPr id="10" name="矩形 9"/>
          <p:cNvSpPr/>
          <p:nvPr/>
        </p:nvSpPr>
        <p:spPr>
          <a:xfrm>
            <a:off x="3962400" y="3547939"/>
            <a:ext cx="464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763B"/>
                </a:solidFill>
              </a:rPr>
              <a:t>//</a:t>
            </a:r>
            <a:r>
              <a:rPr lang="zh-CN" altLang="en-US" sz="3200" dirty="0">
                <a:solidFill>
                  <a:srgbClr val="00763B"/>
                </a:solidFill>
              </a:rPr>
              <a:t>查看顺序表的最大容量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2590800" y="4233739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763B"/>
                </a:solidFill>
              </a:rPr>
              <a:t>//</a:t>
            </a:r>
            <a:r>
              <a:rPr lang="zh-CN" altLang="en-US" sz="3200" dirty="0">
                <a:solidFill>
                  <a:srgbClr val="00763B"/>
                </a:solidFill>
              </a:rPr>
              <a:t>查看实际元素数目</a:t>
            </a:r>
            <a:endParaRPr lang="zh-CN" altLang="en-US" sz="3200" dirty="0"/>
          </a:p>
        </p:txBody>
      </p:sp>
      <p:sp>
        <p:nvSpPr>
          <p:cNvPr id="20" name="矩形 19"/>
          <p:cNvSpPr/>
          <p:nvPr/>
        </p:nvSpPr>
        <p:spPr>
          <a:xfrm>
            <a:off x="4114800" y="4930914"/>
            <a:ext cx="449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763B"/>
                </a:solidFill>
              </a:rPr>
              <a:t>//</a:t>
            </a:r>
            <a:r>
              <a:rPr lang="zh-CN" altLang="en-US" sz="3200" dirty="0">
                <a:solidFill>
                  <a:srgbClr val="00763B"/>
                </a:solidFill>
              </a:rPr>
              <a:t>取下标为</a:t>
            </a:r>
            <a:r>
              <a:rPr lang="en-US" altLang="zh-CN" sz="3200" dirty="0" err="1">
                <a:solidFill>
                  <a:srgbClr val="00763B"/>
                </a:solidFill>
              </a:rPr>
              <a:t>i</a:t>
            </a:r>
            <a:r>
              <a:rPr lang="zh-CN" altLang="en-US" sz="3200" dirty="0">
                <a:solidFill>
                  <a:srgbClr val="00763B"/>
                </a:solidFill>
              </a:rPr>
              <a:t>的元素</a:t>
            </a:r>
            <a:endParaRPr lang="zh-CN" altLang="en-US" sz="3200" dirty="0"/>
          </a:p>
        </p:txBody>
      </p:sp>
      <p:sp>
        <p:nvSpPr>
          <p:cNvPr id="14" name="Rectangle 69"/>
          <p:cNvSpPr>
            <a:spLocks noChangeArrowheads="1"/>
          </p:cNvSpPr>
          <p:nvPr/>
        </p:nvSpPr>
        <p:spPr bwMode="auto">
          <a:xfrm>
            <a:off x="771237" y="1284513"/>
            <a:ext cx="1371600" cy="5842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err="1">
                <a:ea typeface="宋体" pitchFamily="2" charset="-122"/>
              </a:rPr>
              <a:t>palist</a:t>
            </a:r>
            <a:endParaRPr lang="en-US" altLang="zh-CN" sz="3600" dirty="0">
              <a:ea typeface="宋体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828637" y="1284513"/>
          <a:ext cx="2133600" cy="1763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err="1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MaxNun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element</a:t>
                      </a:r>
                      <a:endParaRPr lang="zh-CN" altLang="en-US" sz="3200" b="0" baseline="-250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019800" y="664464"/>
          <a:ext cx="2590800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77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baseline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element[0]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element[1]</a:t>
                      </a:r>
                      <a:endParaRPr lang="zh-CN" altLang="en-US" sz="3200" b="0" kern="1200" baseline="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 …</a:t>
                      </a:r>
                      <a:endParaRPr lang="zh-CN" altLang="en-US" sz="3200" b="0" kern="12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element[n-1]</a:t>
                      </a:r>
                      <a:endParaRPr lang="zh-CN" altLang="en-US" sz="3200" b="0" kern="1200" baseline="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空置</a:t>
                      </a:r>
                      <a:r>
                        <a:rPr lang="en-US" altLang="zh-CN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</a:t>
                      </a:r>
                      <a:endParaRPr lang="zh-CN" altLang="en-US" sz="3200" b="0" kern="1200" baseline="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 bwMode="auto">
          <a:xfrm>
            <a:off x="1914237" y="1589313"/>
            <a:ext cx="9144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曲线连接符 22"/>
          <p:cNvCxnSpPr/>
          <p:nvPr/>
        </p:nvCxnSpPr>
        <p:spPr bwMode="auto">
          <a:xfrm rot="5400000" flipH="1" flipV="1">
            <a:off x="5001768" y="1170432"/>
            <a:ext cx="1121664" cy="914400"/>
          </a:xfrm>
          <a:prstGeom prst="curvedConnector3">
            <a:avLst>
              <a:gd name="adj1" fmla="val 99153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任意多边形 26"/>
          <p:cNvSpPr/>
          <p:nvPr/>
        </p:nvSpPr>
        <p:spPr bwMode="auto">
          <a:xfrm>
            <a:off x="4724400" y="1959864"/>
            <a:ext cx="392545" cy="768927"/>
          </a:xfrm>
          <a:custGeom>
            <a:avLst/>
            <a:gdLst>
              <a:gd name="connsiteX0" fmla="*/ 0 w 392545"/>
              <a:gd name="connsiteY0" fmla="*/ 762000 h 768927"/>
              <a:gd name="connsiteX1" fmla="*/ 332509 w 392545"/>
              <a:gd name="connsiteY1" fmla="*/ 678873 h 768927"/>
              <a:gd name="connsiteX2" fmla="*/ 360218 w 392545"/>
              <a:gd name="connsiteY2" fmla="*/ 221673 h 768927"/>
              <a:gd name="connsiteX3" fmla="*/ 387927 w 392545"/>
              <a:gd name="connsiteY3" fmla="*/ 0 h 76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545" h="768927">
                <a:moveTo>
                  <a:pt x="0" y="762000"/>
                </a:moveTo>
                <a:cubicBezTo>
                  <a:pt x="136236" y="765463"/>
                  <a:pt x="272473" y="768927"/>
                  <a:pt x="332509" y="678873"/>
                </a:cubicBezTo>
                <a:cubicBezTo>
                  <a:pt x="392545" y="588819"/>
                  <a:pt x="350982" y="334819"/>
                  <a:pt x="360218" y="221673"/>
                </a:cubicBezTo>
                <a:cubicBezTo>
                  <a:pt x="369454" y="108528"/>
                  <a:pt x="378690" y="54264"/>
                  <a:pt x="387927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13" grpId="0" animBg="1"/>
      <p:bldP spid="10" grpId="0"/>
      <p:bldP spid="17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609600" y="1143000"/>
            <a:ext cx="8534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1200"/>
              </a:spcBef>
              <a:buFontTx/>
              <a:buNone/>
            </a:pPr>
            <a:r>
              <a:rPr lang="en-US" altLang="zh-CN" sz="3200" dirty="0"/>
              <a:t>  1. </a:t>
            </a:r>
            <a:r>
              <a:rPr lang="zh-CN" altLang="en-US" sz="3200" dirty="0"/>
              <a:t>创建空顺序表</a:t>
            </a: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Tx/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2. </a:t>
            </a:r>
            <a:r>
              <a:rPr lang="zh-CN" altLang="en-US" sz="3200" dirty="0"/>
              <a:t>判断顺序表是否为空表</a:t>
            </a: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Tx/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3. </a:t>
            </a:r>
            <a:r>
              <a:rPr lang="zh-CN" altLang="en-US" sz="3200" dirty="0"/>
              <a:t>查找元素、求某元素的下标</a:t>
            </a: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Tx/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4. </a:t>
            </a:r>
            <a:r>
              <a:rPr lang="zh-CN" altLang="en-US" sz="3200" dirty="0"/>
              <a:t>在顺序表中插入元素</a:t>
            </a: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Tx/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5. </a:t>
            </a:r>
            <a:r>
              <a:rPr lang="zh-CN" altLang="en-US" sz="3200" dirty="0"/>
              <a:t>从顺序表中删除元素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2.2 </a:t>
            </a:r>
            <a:r>
              <a:rPr lang="zh-CN" altLang="en-US" dirty="0">
                <a:ea typeface="黑体" pitchFamily="2" charset="-122"/>
              </a:rPr>
              <a:t>顺序表运算的实现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457200" y="236220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3) </a:t>
            </a:r>
            <a:r>
              <a:rPr lang="zh-CN" altLang="en-US" sz="3200" dirty="0"/>
              <a:t>设置表的最大长度</a:t>
            </a:r>
            <a:r>
              <a:rPr lang="en-US" altLang="zh-CN" sz="3200" dirty="0" err="1"/>
              <a:t>MaxNum</a:t>
            </a:r>
            <a:r>
              <a:rPr lang="en-US" altLang="zh-CN" sz="3200" dirty="0"/>
              <a:t>, </a:t>
            </a:r>
            <a:r>
              <a:rPr lang="zh-CN" altLang="en-US" sz="3200" dirty="0"/>
              <a:t>实际长度</a:t>
            </a: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 </a:t>
            </a:r>
            <a:r>
              <a:rPr lang="zh-CN" altLang="en-US" dirty="0">
                <a:ea typeface="黑体" pitchFamily="2" charset="-122"/>
              </a:rPr>
              <a:t>创建空顺序表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69"/>
          <p:cNvSpPr>
            <a:spLocks noChangeArrowheads="1"/>
          </p:cNvSpPr>
          <p:nvPr/>
        </p:nvSpPr>
        <p:spPr bwMode="auto">
          <a:xfrm>
            <a:off x="914400" y="4093464"/>
            <a:ext cx="1371600" cy="5842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err="1">
                <a:ea typeface="宋体" pitchFamily="2" charset="-122"/>
              </a:rPr>
              <a:t>palist</a:t>
            </a:r>
            <a:endParaRPr lang="en-US" altLang="zh-CN" sz="3600" dirty="0">
              <a:ea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971800" y="4093464"/>
          <a:ext cx="2133600" cy="1763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err="1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MaxNun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element</a:t>
                      </a:r>
                      <a:endParaRPr lang="zh-CN" altLang="en-US" sz="3200" b="0" baseline="-250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172200" y="3636264"/>
          <a:ext cx="2590800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77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b="0" baseline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空置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空置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 …</a:t>
                      </a:r>
                      <a:endParaRPr lang="zh-CN" altLang="en-US" sz="3200" b="0" kern="12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 …</a:t>
                      </a:r>
                      <a:endParaRPr lang="zh-CN" altLang="en-US" sz="3200" b="0" kern="12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空置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 bwMode="auto">
          <a:xfrm>
            <a:off x="2057400" y="4398264"/>
            <a:ext cx="9144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曲线连接符 10"/>
          <p:cNvCxnSpPr/>
          <p:nvPr/>
        </p:nvCxnSpPr>
        <p:spPr bwMode="auto">
          <a:xfrm rot="5400000" flipH="1" flipV="1">
            <a:off x="5154168" y="4066032"/>
            <a:ext cx="1121664" cy="914400"/>
          </a:xfrm>
          <a:prstGeom prst="curvedConnector3">
            <a:avLst>
              <a:gd name="adj1" fmla="val 99153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任意多边形 11"/>
          <p:cNvSpPr/>
          <p:nvPr/>
        </p:nvSpPr>
        <p:spPr bwMode="auto">
          <a:xfrm>
            <a:off x="4876800" y="4855464"/>
            <a:ext cx="392545" cy="768927"/>
          </a:xfrm>
          <a:custGeom>
            <a:avLst/>
            <a:gdLst>
              <a:gd name="connsiteX0" fmla="*/ 0 w 392545"/>
              <a:gd name="connsiteY0" fmla="*/ 762000 h 768927"/>
              <a:gd name="connsiteX1" fmla="*/ 332509 w 392545"/>
              <a:gd name="connsiteY1" fmla="*/ 678873 h 768927"/>
              <a:gd name="connsiteX2" fmla="*/ 360218 w 392545"/>
              <a:gd name="connsiteY2" fmla="*/ 221673 h 768927"/>
              <a:gd name="connsiteX3" fmla="*/ 387927 w 392545"/>
              <a:gd name="connsiteY3" fmla="*/ 0 h 76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545" h="768927">
                <a:moveTo>
                  <a:pt x="0" y="762000"/>
                </a:moveTo>
                <a:cubicBezTo>
                  <a:pt x="136236" y="765463"/>
                  <a:pt x="272473" y="768927"/>
                  <a:pt x="332509" y="678873"/>
                </a:cubicBezTo>
                <a:cubicBezTo>
                  <a:pt x="392545" y="588819"/>
                  <a:pt x="350982" y="334819"/>
                  <a:pt x="360218" y="221673"/>
                </a:cubicBezTo>
                <a:cubicBezTo>
                  <a:pt x="369454" y="108528"/>
                  <a:pt x="378690" y="54264"/>
                  <a:pt x="387927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57200" y="1676400"/>
            <a:ext cx="670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2) </a:t>
            </a:r>
            <a:r>
              <a:rPr lang="zh-CN" altLang="en-US" sz="3200" dirty="0">
                <a:solidFill>
                  <a:srgbClr val="00518E"/>
                </a:solidFill>
              </a:rPr>
              <a:t>为数组</a:t>
            </a:r>
            <a:r>
              <a:rPr lang="en-US" altLang="zh-CN" sz="3200" dirty="0">
                <a:solidFill>
                  <a:srgbClr val="00518E"/>
                </a:solidFill>
              </a:rPr>
              <a:t>element</a:t>
            </a:r>
            <a:r>
              <a:rPr lang="zh-CN" altLang="en-US" sz="3200" dirty="0">
                <a:solidFill>
                  <a:srgbClr val="00518E"/>
                </a:solidFill>
              </a:rPr>
              <a:t>申请内存空间；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57200" y="3048000"/>
            <a:ext cx="7924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4) </a:t>
            </a:r>
            <a:r>
              <a:rPr lang="zh-CN" altLang="en-US" sz="3200" dirty="0"/>
              <a:t>返回顺序表的地址，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457200" y="9906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1) </a:t>
            </a:r>
            <a:r>
              <a:rPr lang="zh-CN" altLang="en-US" sz="3200" dirty="0"/>
              <a:t>定义表指针，为顺序表结构申请空间；</a:t>
            </a:r>
            <a:endParaRPr lang="en-US" altLang="zh-CN" sz="3200" dirty="0"/>
          </a:p>
        </p:txBody>
      </p:sp>
      <p:sp>
        <p:nvSpPr>
          <p:cNvPr id="17" name="矩形 16"/>
          <p:cNvSpPr/>
          <p:nvPr/>
        </p:nvSpPr>
        <p:spPr>
          <a:xfrm>
            <a:off x="4419600" y="3124200"/>
            <a:ext cx="1552028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>
                <a:solidFill>
                  <a:srgbClr val="00763B"/>
                </a:solidFill>
              </a:rPr>
              <a:t>即</a:t>
            </a:r>
            <a:r>
              <a:rPr lang="en-US" altLang="zh-CN" sz="3200" dirty="0" err="1">
                <a:solidFill>
                  <a:srgbClr val="00763B"/>
                </a:solidFill>
              </a:rPr>
              <a:t>palist</a:t>
            </a:r>
            <a:endParaRPr lang="zh-CN" altLang="en-US" sz="3200" dirty="0">
              <a:solidFill>
                <a:srgbClr val="00763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  <p:bldP spid="5" grpId="0" animBg="1"/>
      <p:bldP spid="12" grpId="0" animBg="1"/>
      <p:bldP spid="14" grpId="0"/>
      <p:bldP spid="15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304800" y="4800600"/>
            <a:ext cx="90678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(“Out of space!\n”);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结构空间分配失败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return NULL;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04800" y="5943600"/>
            <a:ext cx="8991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991600" cy="6858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>
                <a:ea typeface="黑体" pitchFamily="2" charset="-122"/>
              </a:rPr>
              <a:t>PSeqList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 err="1">
                <a:ea typeface="黑体" pitchFamily="2" charset="-122"/>
              </a:rPr>
              <a:t>creatNullList_seq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en-US" altLang="zh-CN" dirty="0" err="1">
                <a:ea typeface="黑体" pitchFamily="2" charset="-122"/>
              </a:rPr>
              <a:t>int</a:t>
            </a:r>
            <a:r>
              <a:rPr lang="en-US" altLang="zh-CN" dirty="0">
                <a:ea typeface="黑体" pitchFamily="2" charset="-122"/>
              </a:rPr>
              <a:t> m)</a:t>
            </a: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304800" y="1524000"/>
            <a:ext cx="89916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PSeqList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定义指向顺序表的指针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04800" y="2209800"/>
            <a:ext cx="92202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PSeqList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malloc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sizeof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SeqList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));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304800" y="2895600"/>
            <a:ext cx="9067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//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为顺序表结构申请空间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304800" y="3505200"/>
            <a:ext cx="90678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!= NULL)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{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申请成功，则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…(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见下页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991600" cy="7620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ea typeface="黑体" pitchFamily="2" charset="-122"/>
              </a:rPr>
              <a:t> if(</a:t>
            </a:r>
            <a:r>
              <a:rPr lang="en-US" altLang="zh-CN" dirty="0" err="1">
                <a:solidFill>
                  <a:srgbClr val="C00000"/>
                </a:solidFill>
                <a:ea typeface="黑体" pitchFamily="2" charset="-122"/>
              </a:rPr>
              <a:t>palist</a:t>
            </a:r>
            <a:r>
              <a:rPr lang="en-US" altLang="zh-CN" dirty="0">
                <a:solidFill>
                  <a:srgbClr val="C00000"/>
                </a:solidFill>
                <a:ea typeface="黑体" pitchFamily="2" charset="-122"/>
              </a:rPr>
              <a:t> != NULL) </a:t>
            </a:r>
            <a:r>
              <a:rPr lang="en-US" altLang="zh-CN" dirty="0">
                <a:solidFill>
                  <a:srgbClr val="00763B"/>
                </a:solidFill>
                <a:ea typeface="黑体" pitchFamily="2" charset="-122"/>
              </a:rPr>
              <a:t>//</a:t>
            </a:r>
            <a:r>
              <a:rPr lang="zh-CN" altLang="en-US" dirty="0">
                <a:solidFill>
                  <a:srgbClr val="00763B"/>
                </a:solidFill>
                <a:ea typeface="黑体" pitchFamily="2" charset="-122"/>
              </a:rPr>
              <a:t>顺序表结构空间申请成功</a:t>
            </a:r>
            <a:endParaRPr lang="en-US" altLang="zh-CN" dirty="0">
              <a:solidFill>
                <a:srgbClr val="00763B"/>
              </a:solidFill>
              <a:ea typeface="黑体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95400"/>
            <a:ext cx="8991600" cy="137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{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-&gt;element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=(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*)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malloc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sizeof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)*m);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57200" y="2590800"/>
            <a:ext cx="8991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-&gt;element)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数组空间分配成功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457200" y="3200400"/>
            <a:ext cx="8991600" cy="198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MaxNum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m;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-&gt;n = 0;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return(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); }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返回指向顺序表的指针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57200" y="5181600"/>
            <a:ext cx="8991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else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free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数组空间分配失败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释放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457200" y="5867400"/>
            <a:ext cx="89916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90600" y="2667000"/>
            <a:ext cx="8153400" cy="2362200"/>
          </a:xfrm>
          <a:noFill/>
          <a:ln/>
        </p:spPr>
        <p:txBody>
          <a:bodyPr/>
          <a:lstStyle/>
          <a:p>
            <a:pPr marL="72000" indent="0">
              <a:spcBef>
                <a:spcPts val="0"/>
              </a:spcBef>
              <a:buFontTx/>
              <a:buNone/>
            </a:pPr>
            <a:r>
              <a:rPr lang="en-US" altLang="zh-CN" dirty="0" err="1">
                <a:ea typeface="黑体" pitchFamily="2" charset="-122"/>
              </a:rPr>
              <a:t>int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 err="1">
                <a:ea typeface="黑体" pitchFamily="2" charset="-122"/>
              </a:rPr>
              <a:t>isNullList_seq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en-US" altLang="zh-CN" dirty="0" err="1">
                <a:ea typeface="黑体" pitchFamily="2" charset="-122"/>
              </a:rPr>
              <a:t>PSeqList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 err="1">
                <a:ea typeface="黑体" pitchFamily="2" charset="-122"/>
              </a:rPr>
              <a:t>palist</a:t>
            </a:r>
            <a:r>
              <a:rPr lang="en-US" altLang="zh-CN" dirty="0">
                <a:ea typeface="黑体" pitchFamily="2" charset="-122"/>
              </a:rPr>
              <a:t>)</a:t>
            </a:r>
          </a:p>
          <a:p>
            <a:pPr marL="72000" indent="0">
              <a:spcBef>
                <a:spcPts val="0"/>
              </a:spcBef>
              <a:buFontTx/>
              <a:buNone/>
            </a:pPr>
            <a:r>
              <a:rPr lang="en-US" altLang="zh-CN" dirty="0">
                <a:ea typeface="黑体" pitchFamily="2" charset="-122"/>
              </a:rPr>
              <a:t>{     </a:t>
            </a:r>
          </a:p>
          <a:p>
            <a:pPr marL="72000" indent="0">
              <a:spcBef>
                <a:spcPts val="0"/>
              </a:spcBef>
              <a:buFontTx/>
              <a:buNone/>
            </a:pPr>
            <a:r>
              <a:rPr lang="en-US" altLang="zh-CN" dirty="0">
                <a:ea typeface="黑体" pitchFamily="2" charset="-122"/>
              </a:rPr>
              <a:t>   return (</a:t>
            </a:r>
            <a:r>
              <a:rPr lang="en-US" altLang="zh-CN" dirty="0" err="1">
                <a:solidFill>
                  <a:srgbClr val="C00000"/>
                </a:solidFill>
                <a:ea typeface="黑体" pitchFamily="2" charset="-122"/>
              </a:rPr>
              <a:t>palist</a:t>
            </a:r>
            <a:r>
              <a:rPr lang="en-US" altLang="zh-CN" dirty="0">
                <a:solidFill>
                  <a:srgbClr val="C00000"/>
                </a:solidFill>
                <a:ea typeface="黑体" pitchFamily="2" charset="-122"/>
              </a:rPr>
              <a:t>-&gt;n ==0</a:t>
            </a:r>
            <a:r>
              <a:rPr lang="en-US" altLang="zh-CN" dirty="0">
                <a:ea typeface="黑体" pitchFamily="2" charset="-122"/>
              </a:rPr>
              <a:t>); </a:t>
            </a:r>
            <a:r>
              <a:rPr lang="en-US" altLang="zh-CN" dirty="0">
                <a:solidFill>
                  <a:srgbClr val="00763B"/>
                </a:solidFill>
                <a:ea typeface="黑体" pitchFamily="2" charset="-122"/>
              </a:rPr>
              <a:t>//</a:t>
            </a:r>
            <a:r>
              <a:rPr lang="zh-CN" altLang="en-US" dirty="0">
                <a:solidFill>
                  <a:srgbClr val="00763B"/>
                </a:solidFill>
                <a:ea typeface="黑体" pitchFamily="2" charset="-122"/>
              </a:rPr>
              <a:t>空则返回</a:t>
            </a:r>
            <a:r>
              <a:rPr lang="en-US" altLang="zh-CN" dirty="0">
                <a:solidFill>
                  <a:srgbClr val="00763B"/>
                </a:solidFill>
                <a:ea typeface="黑体" pitchFamily="2" charset="-122"/>
              </a:rPr>
              <a:t>1</a:t>
            </a:r>
          </a:p>
          <a:p>
            <a:pPr marL="72000" indent="0">
              <a:spcBef>
                <a:spcPts val="0"/>
              </a:spcBef>
              <a:buFontTx/>
              <a:buNone/>
            </a:pPr>
            <a:r>
              <a:rPr lang="en-US" altLang="zh-CN" dirty="0">
                <a:ea typeface="黑体" pitchFamily="2" charset="-122"/>
              </a:rPr>
              <a:t>}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609600" y="1066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</a:pPr>
            <a:r>
              <a:rPr lang="zh-CN" altLang="en-US" sz="3200" dirty="0"/>
              <a:t>判断</a:t>
            </a:r>
            <a:r>
              <a:rPr lang="en-US" altLang="zh-CN" sz="3200" dirty="0" err="1"/>
              <a:t>palist</a:t>
            </a:r>
            <a:r>
              <a:rPr lang="zh-CN" altLang="en-US" sz="3200" dirty="0"/>
              <a:t>指向的顺序表是否为空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 </a:t>
            </a:r>
            <a:r>
              <a:rPr lang="zh-CN" altLang="en-US" dirty="0">
                <a:ea typeface="黑体" pitchFamily="2" charset="-122"/>
              </a:rPr>
              <a:t>判断表空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1752600"/>
            <a:ext cx="77724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763B"/>
                </a:solidFill>
              </a:rPr>
              <a:t>-- </a:t>
            </a:r>
            <a:r>
              <a:rPr lang="zh-CN" altLang="en-US" sz="3200" dirty="0">
                <a:solidFill>
                  <a:srgbClr val="00763B"/>
                </a:solidFill>
              </a:rPr>
              <a:t>实际元素个数是否为</a:t>
            </a:r>
            <a:r>
              <a:rPr lang="en-US" altLang="zh-CN" sz="3200" dirty="0">
                <a:solidFill>
                  <a:srgbClr val="00763B"/>
                </a:solidFill>
              </a:rPr>
              <a:t>0 ?</a:t>
            </a:r>
            <a:endParaRPr lang="zh-CN" altLang="en-US" sz="3200" dirty="0">
              <a:solidFill>
                <a:srgbClr val="00763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uiExpand="1" build="p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381000" y="106680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dirty="0">
                <a:latin typeface="+mj-lt"/>
              </a:rPr>
              <a:t>在</a:t>
            </a:r>
            <a:r>
              <a:rPr lang="en-US" altLang="zh-CN" sz="3200" dirty="0" err="1">
                <a:latin typeface="+mj-lt"/>
              </a:rPr>
              <a:t>palist</a:t>
            </a:r>
            <a:r>
              <a:rPr lang="zh-CN" altLang="en-US" sz="3200" dirty="0">
                <a:latin typeface="+mj-lt"/>
              </a:rPr>
              <a:t>指向的顺序表中查找</a:t>
            </a:r>
            <a:r>
              <a:rPr lang="en-US" altLang="zh-CN" sz="3200" dirty="0">
                <a:latin typeface="+mj-lt"/>
              </a:rPr>
              <a:t>x</a:t>
            </a:r>
            <a:r>
              <a:rPr lang="zh-CN" altLang="en-US" sz="3200" dirty="0">
                <a:latin typeface="+mj-lt"/>
              </a:rPr>
              <a:t>，返回下标</a:t>
            </a:r>
          </a:p>
        </p:txBody>
      </p:sp>
      <p:sp>
        <p:nvSpPr>
          <p:cNvPr id="6964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6858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>
                <a:ea typeface="黑体" pitchFamily="2" charset="-122"/>
              </a:rPr>
              <a:t>int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 err="1">
                <a:ea typeface="黑体" pitchFamily="2" charset="-122"/>
              </a:rPr>
              <a:t>locate_seq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en-US" altLang="zh-CN" dirty="0" err="1">
                <a:ea typeface="黑体" pitchFamily="2" charset="-122"/>
              </a:rPr>
              <a:t>PSeqList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 err="1">
                <a:ea typeface="黑体" pitchFamily="2" charset="-122"/>
              </a:rPr>
              <a:t>palist</a:t>
            </a:r>
            <a:r>
              <a:rPr lang="en-US" altLang="zh-CN" dirty="0">
                <a:ea typeface="黑体" pitchFamily="2" charset="-122"/>
              </a:rPr>
              <a:t>, </a:t>
            </a:r>
            <a:r>
              <a:rPr lang="en-US" altLang="zh-CN" dirty="0" err="1">
                <a:ea typeface="黑体" pitchFamily="2" charset="-122"/>
              </a:rPr>
              <a:t>DataType</a:t>
            </a:r>
            <a:r>
              <a:rPr lang="en-US" altLang="zh-CN" dirty="0">
                <a:ea typeface="黑体" pitchFamily="2" charset="-122"/>
              </a:rPr>
              <a:t> x)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3. </a:t>
            </a:r>
            <a:r>
              <a:rPr lang="zh-CN" altLang="en-US" dirty="0">
                <a:ea typeface="黑体" pitchFamily="2" charset="-122"/>
              </a:rPr>
              <a:t>查找元素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685800" y="2286000"/>
            <a:ext cx="8229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q;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游历下标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685800" y="2971800"/>
            <a:ext cx="8229600" cy="137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for(q=0; q&lt;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-&gt;n; q++)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if 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-&gt;element[q]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== x)  return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q;</a:t>
            </a:r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 bwMode="auto">
          <a:xfrm>
            <a:off x="685800" y="4267200"/>
            <a:ext cx="82296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return -1;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 uiExpand="1" build="p" animBg="1"/>
      <p:bldP spid="6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04800" y="9906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</a:pPr>
            <a:r>
              <a:rPr lang="zh-CN" altLang="en-US" sz="3200" dirty="0"/>
              <a:t>在顺序表中下标为</a:t>
            </a:r>
            <a:r>
              <a:rPr lang="en-US" altLang="zh-CN" sz="3200" dirty="0"/>
              <a:t>p</a:t>
            </a:r>
            <a:r>
              <a:rPr lang="zh-CN" altLang="en-US" sz="3200" dirty="0"/>
              <a:t>的元素之前插入</a:t>
            </a:r>
            <a:r>
              <a:rPr lang="en-US" altLang="zh-CN" sz="3200" dirty="0"/>
              <a:t>x</a:t>
            </a:r>
            <a:endParaRPr lang="zh-CN" altLang="en-US" sz="3200" dirty="0"/>
          </a:p>
        </p:txBody>
      </p:sp>
      <p:graphicFrame>
        <p:nvGraphicFramePr>
          <p:cNvPr id="70891" name="Group 235"/>
          <p:cNvGraphicFramePr>
            <a:graphicFrameLocks noGrp="1"/>
          </p:cNvGraphicFramePr>
          <p:nvPr>
            <p:ph idx="1"/>
          </p:nvPr>
        </p:nvGraphicFramePr>
        <p:xfrm>
          <a:off x="2196600" y="1828800"/>
          <a:ext cx="838200" cy="4268789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p+1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n-1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0694" name="Text Box 38"/>
          <p:cNvSpPr txBox="1">
            <a:spLocks noChangeArrowheads="1"/>
          </p:cNvSpPr>
          <p:nvPr/>
        </p:nvSpPr>
        <p:spPr bwMode="auto">
          <a:xfrm>
            <a:off x="152400" y="5562600"/>
            <a:ext cx="17526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 dirty="0" err="1">
                <a:solidFill>
                  <a:srgbClr val="00518E"/>
                </a:solidFill>
                <a:latin typeface="+mj-lt"/>
              </a:rPr>
              <a:t>MaxNum</a:t>
            </a:r>
            <a:endParaRPr lang="en-US" altLang="zh-CN" sz="3000" dirty="0">
              <a:solidFill>
                <a:srgbClr val="00518E"/>
              </a:solidFill>
              <a:latin typeface="+mj-lt"/>
            </a:endParaRPr>
          </a:p>
        </p:txBody>
      </p:sp>
      <p:sp>
        <p:nvSpPr>
          <p:cNvPr id="70710" name="AutoShape 54"/>
          <p:cNvSpPr>
            <a:spLocks noChangeArrowheads="1"/>
          </p:cNvSpPr>
          <p:nvPr/>
        </p:nvSpPr>
        <p:spPr bwMode="auto">
          <a:xfrm>
            <a:off x="3034800" y="4800600"/>
            <a:ext cx="228600" cy="609600"/>
          </a:xfrm>
          <a:prstGeom prst="curvedLeftArrow">
            <a:avLst>
              <a:gd name="adj1" fmla="val 53333"/>
              <a:gd name="adj2" fmla="val 106667"/>
              <a:gd name="adj3" fmla="val 33333"/>
            </a:avLst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sz="3200" dirty="0"/>
          </a:p>
        </p:txBody>
      </p:sp>
      <p:sp>
        <p:nvSpPr>
          <p:cNvPr id="70712" name="AutoShape 56"/>
          <p:cNvSpPr>
            <a:spLocks noChangeArrowheads="1"/>
          </p:cNvSpPr>
          <p:nvPr/>
        </p:nvSpPr>
        <p:spPr bwMode="auto">
          <a:xfrm>
            <a:off x="3034800" y="4191000"/>
            <a:ext cx="228600" cy="609600"/>
          </a:xfrm>
          <a:prstGeom prst="curvedLeftArrow">
            <a:avLst>
              <a:gd name="adj1" fmla="val 53333"/>
              <a:gd name="adj2" fmla="val 106667"/>
              <a:gd name="adj3" fmla="val 33333"/>
            </a:avLst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sz="3200" dirty="0"/>
          </a:p>
        </p:txBody>
      </p:sp>
      <p:sp>
        <p:nvSpPr>
          <p:cNvPr id="70713" name="AutoShape 57"/>
          <p:cNvSpPr>
            <a:spLocks noChangeArrowheads="1"/>
          </p:cNvSpPr>
          <p:nvPr/>
        </p:nvSpPr>
        <p:spPr bwMode="auto">
          <a:xfrm>
            <a:off x="3034800" y="3581400"/>
            <a:ext cx="228600" cy="609600"/>
          </a:xfrm>
          <a:prstGeom prst="curvedLeftArrow">
            <a:avLst>
              <a:gd name="adj1" fmla="val 53333"/>
              <a:gd name="adj2" fmla="val 106667"/>
              <a:gd name="adj3" fmla="val 33333"/>
            </a:avLst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sz="3200" dirty="0"/>
          </a:p>
        </p:txBody>
      </p:sp>
      <p:sp>
        <p:nvSpPr>
          <p:cNvPr id="70714" name="AutoShape 58"/>
          <p:cNvSpPr>
            <a:spLocks noChangeArrowheads="1"/>
          </p:cNvSpPr>
          <p:nvPr/>
        </p:nvSpPr>
        <p:spPr bwMode="auto">
          <a:xfrm>
            <a:off x="3034800" y="3048000"/>
            <a:ext cx="228600" cy="609600"/>
          </a:xfrm>
          <a:prstGeom prst="curvedLeftArrow">
            <a:avLst>
              <a:gd name="adj1" fmla="val 53333"/>
              <a:gd name="adj2" fmla="val 106667"/>
              <a:gd name="adj3" fmla="val 33333"/>
            </a:avLst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sz="3200" dirty="0"/>
          </a:p>
        </p:txBody>
      </p:sp>
      <p:sp>
        <p:nvSpPr>
          <p:cNvPr id="70715" name="Text Box 59"/>
          <p:cNvSpPr txBox="1">
            <a:spLocks noChangeArrowheads="1"/>
          </p:cNvSpPr>
          <p:nvPr/>
        </p:nvSpPr>
        <p:spPr bwMode="auto">
          <a:xfrm>
            <a:off x="3339600" y="4845050"/>
            <a:ext cx="4572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/>
              <a:t>①</a:t>
            </a:r>
          </a:p>
        </p:txBody>
      </p:sp>
      <p:sp>
        <p:nvSpPr>
          <p:cNvPr id="70716" name="Text Box 60"/>
          <p:cNvSpPr txBox="1">
            <a:spLocks noChangeArrowheads="1"/>
          </p:cNvSpPr>
          <p:nvPr/>
        </p:nvSpPr>
        <p:spPr bwMode="auto">
          <a:xfrm>
            <a:off x="3339600" y="4235450"/>
            <a:ext cx="4572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/>
              <a:t>②</a:t>
            </a:r>
          </a:p>
        </p:txBody>
      </p:sp>
      <p:sp>
        <p:nvSpPr>
          <p:cNvPr id="70717" name="Rectangle 61"/>
          <p:cNvSpPr>
            <a:spLocks noChangeArrowheads="1"/>
          </p:cNvSpPr>
          <p:nvPr/>
        </p:nvSpPr>
        <p:spPr bwMode="auto">
          <a:xfrm>
            <a:off x="3352800" y="3657600"/>
            <a:ext cx="410369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b="1" dirty="0"/>
              <a:t>③</a:t>
            </a:r>
          </a:p>
        </p:txBody>
      </p:sp>
      <p:sp>
        <p:nvSpPr>
          <p:cNvPr id="70718" name="Rectangle 62"/>
          <p:cNvSpPr>
            <a:spLocks noChangeArrowheads="1"/>
          </p:cNvSpPr>
          <p:nvPr/>
        </p:nvSpPr>
        <p:spPr bwMode="auto">
          <a:xfrm>
            <a:off x="3390400" y="3108325"/>
            <a:ext cx="410369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b="1"/>
              <a:t>④</a:t>
            </a:r>
          </a:p>
        </p:txBody>
      </p:sp>
      <p:graphicFrame>
        <p:nvGraphicFramePr>
          <p:cNvPr id="70893" name="Group 237"/>
          <p:cNvGraphicFramePr>
            <a:graphicFrameLocks noGrp="1"/>
          </p:cNvGraphicFramePr>
          <p:nvPr/>
        </p:nvGraphicFramePr>
        <p:xfrm>
          <a:off x="4724400" y="1828800"/>
          <a:ext cx="838200" cy="4267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p+1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n-1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0829" name="Line 173"/>
          <p:cNvSpPr>
            <a:spLocks noChangeShapeType="1"/>
          </p:cNvSpPr>
          <p:nvPr/>
        </p:nvSpPr>
        <p:spPr bwMode="auto">
          <a:xfrm>
            <a:off x="1815600" y="5867400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 sz="3200"/>
          </a:p>
        </p:txBody>
      </p:sp>
      <p:sp>
        <p:nvSpPr>
          <p:cNvPr id="70830" name="Text Box 174"/>
          <p:cNvSpPr txBox="1">
            <a:spLocks noChangeArrowheads="1"/>
          </p:cNvSpPr>
          <p:nvPr/>
        </p:nvSpPr>
        <p:spPr bwMode="auto">
          <a:xfrm>
            <a:off x="1143000" y="2819400"/>
            <a:ext cx="990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70831" name="Line 175"/>
          <p:cNvSpPr>
            <a:spLocks noChangeShapeType="1"/>
          </p:cNvSpPr>
          <p:nvPr/>
        </p:nvSpPr>
        <p:spPr bwMode="auto">
          <a:xfrm>
            <a:off x="1815600" y="3124200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 sz="3200"/>
          </a:p>
        </p:txBody>
      </p:sp>
      <p:sp>
        <p:nvSpPr>
          <p:cNvPr id="70832" name="Text Box 176"/>
          <p:cNvSpPr txBox="1">
            <a:spLocks noChangeArrowheads="1"/>
          </p:cNvSpPr>
          <p:nvPr/>
        </p:nvSpPr>
        <p:spPr bwMode="auto">
          <a:xfrm>
            <a:off x="3657600" y="2819400"/>
            <a:ext cx="990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70833" name="Line 177"/>
          <p:cNvSpPr>
            <a:spLocks noChangeShapeType="1"/>
          </p:cNvSpPr>
          <p:nvPr/>
        </p:nvSpPr>
        <p:spPr bwMode="auto">
          <a:xfrm>
            <a:off x="4343400" y="3124200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 sz="3200"/>
          </a:p>
        </p:txBody>
      </p:sp>
      <p:sp>
        <p:nvSpPr>
          <p:cNvPr id="70834" name="AutoShape 178"/>
          <p:cNvSpPr>
            <a:spLocks noChangeArrowheads="1"/>
          </p:cNvSpPr>
          <p:nvPr/>
        </p:nvSpPr>
        <p:spPr bwMode="auto">
          <a:xfrm>
            <a:off x="3415800" y="2286000"/>
            <a:ext cx="1080000" cy="228600"/>
          </a:xfrm>
          <a:prstGeom prst="rightArrow">
            <a:avLst>
              <a:gd name="adj1" fmla="val 50000"/>
              <a:gd name="adj2" fmla="val 183333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graphicFrame>
        <p:nvGraphicFramePr>
          <p:cNvPr id="70896" name="Group 240"/>
          <p:cNvGraphicFramePr>
            <a:graphicFrameLocks noGrp="1"/>
          </p:cNvGraphicFramePr>
          <p:nvPr/>
        </p:nvGraphicFramePr>
        <p:xfrm>
          <a:off x="7162800" y="1828800"/>
          <a:ext cx="838200" cy="4267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p+1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n-1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0885" name="AutoShape 229"/>
          <p:cNvSpPr>
            <a:spLocks noChangeArrowheads="1"/>
          </p:cNvSpPr>
          <p:nvPr/>
        </p:nvSpPr>
        <p:spPr bwMode="auto">
          <a:xfrm>
            <a:off x="5867400" y="2286000"/>
            <a:ext cx="1080000" cy="228600"/>
          </a:xfrm>
          <a:prstGeom prst="rightArrow">
            <a:avLst>
              <a:gd name="adj1" fmla="val 50000"/>
              <a:gd name="adj2" fmla="val 183333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sz="3200"/>
          </a:p>
        </p:txBody>
      </p:sp>
      <p:sp>
        <p:nvSpPr>
          <p:cNvPr id="70887" name="Text Box 231"/>
          <p:cNvSpPr txBox="1">
            <a:spLocks noChangeArrowheads="1"/>
          </p:cNvSpPr>
          <p:nvPr/>
        </p:nvSpPr>
        <p:spPr bwMode="auto">
          <a:xfrm>
            <a:off x="6019800" y="2819400"/>
            <a:ext cx="990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70888" name="Line 232"/>
          <p:cNvSpPr>
            <a:spLocks noChangeShapeType="1"/>
          </p:cNvSpPr>
          <p:nvPr/>
        </p:nvSpPr>
        <p:spPr bwMode="auto">
          <a:xfrm>
            <a:off x="6705600" y="3124200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 sz="320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 </a:t>
            </a:r>
            <a:r>
              <a:rPr lang="zh-CN" altLang="en-US" dirty="0">
                <a:ea typeface="黑体" pitchFamily="2" charset="-122"/>
              </a:rPr>
              <a:t>插入元素</a:t>
            </a: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0" grpId="0" animBg="1"/>
      <p:bldP spid="70712" grpId="0" animBg="1"/>
      <p:bldP spid="70713" grpId="0" animBg="1"/>
      <p:bldP spid="70714" grpId="0" animBg="1"/>
      <p:bldP spid="70715" grpId="0"/>
      <p:bldP spid="70716" grpId="0"/>
      <p:bldP spid="70717" grpId="0"/>
      <p:bldP spid="70718" grpId="0"/>
      <p:bldP spid="70832" grpId="0"/>
      <p:bldP spid="70833" grpId="0" animBg="1"/>
      <p:bldP spid="70834" grpId="0" animBg="1"/>
      <p:bldP spid="70885" grpId="0" animBg="1"/>
      <p:bldP spid="70887" grpId="0"/>
      <p:bldP spid="7088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 </a:t>
            </a:r>
            <a:r>
              <a:rPr lang="zh-CN" altLang="en-US" dirty="0">
                <a:ea typeface="黑体" pitchFamily="2" charset="-122"/>
              </a:rPr>
              <a:t>插入元素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6" name="Group 235"/>
          <p:cNvGraphicFramePr>
            <a:graphicFrameLocks/>
          </p:cNvGraphicFramePr>
          <p:nvPr/>
        </p:nvGraphicFramePr>
        <p:xfrm>
          <a:off x="7924800" y="1884402"/>
          <a:ext cx="838200" cy="4268789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p+1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n-1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 Box 38"/>
          <p:cNvSpPr txBox="1">
            <a:spLocks noChangeArrowheads="1"/>
          </p:cNvSpPr>
          <p:nvPr/>
        </p:nvSpPr>
        <p:spPr bwMode="auto">
          <a:xfrm>
            <a:off x="5943600" y="5618202"/>
            <a:ext cx="17526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 dirty="0" err="1">
                <a:solidFill>
                  <a:srgbClr val="00518E"/>
                </a:solidFill>
                <a:latin typeface="+mj-lt"/>
              </a:rPr>
              <a:t>MaxNum</a:t>
            </a:r>
            <a:endParaRPr lang="en-US" altLang="zh-CN" sz="3000" dirty="0">
              <a:solidFill>
                <a:srgbClr val="00518E"/>
              </a:solidFill>
              <a:latin typeface="+mj-lt"/>
            </a:endParaRPr>
          </a:p>
        </p:txBody>
      </p:sp>
      <p:sp>
        <p:nvSpPr>
          <p:cNvPr id="22" name="Line 173"/>
          <p:cNvSpPr>
            <a:spLocks noChangeShapeType="1"/>
          </p:cNvSpPr>
          <p:nvPr/>
        </p:nvSpPr>
        <p:spPr bwMode="auto">
          <a:xfrm>
            <a:off x="7543800" y="5923002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 sz="3200"/>
          </a:p>
        </p:txBody>
      </p:sp>
      <p:sp>
        <p:nvSpPr>
          <p:cNvPr id="23" name="Text Box 174"/>
          <p:cNvSpPr txBox="1">
            <a:spLocks noChangeArrowheads="1"/>
          </p:cNvSpPr>
          <p:nvPr/>
        </p:nvSpPr>
        <p:spPr bwMode="auto">
          <a:xfrm>
            <a:off x="6871200" y="2875002"/>
            <a:ext cx="990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24" name="Line 175"/>
          <p:cNvSpPr>
            <a:spLocks noChangeShapeType="1"/>
          </p:cNvSpPr>
          <p:nvPr/>
        </p:nvSpPr>
        <p:spPr bwMode="auto">
          <a:xfrm>
            <a:off x="7543800" y="3179802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 sz="3200"/>
          </a:p>
        </p:txBody>
      </p:sp>
      <p:sp>
        <p:nvSpPr>
          <p:cNvPr id="26" name="Rectangle 89"/>
          <p:cNvSpPr>
            <a:spLocks noChangeArrowheads="1"/>
          </p:cNvSpPr>
          <p:nvPr/>
        </p:nvSpPr>
        <p:spPr bwMode="auto">
          <a:xfrm>
            <a:off x="609600" y="1046202"/>
            <a:ext cx="5105400" cy="1143000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3200" dirty="0">
                <a:latin typeface="+mj-lt"/>
              </a:rPr>
              <a:t> </a:t>
            </a:r>
            <a:r>
              <a:rPr lang="zh-CN" altLang="en-US" sz="3200" dirty="0">
                <a:latin typeface="+mj-lt"/>
              </a:rPr>
              <a:t>当</a:t>
            </a:r>
            <a:r>
              <a:rPr lang="en-US" altLang="zh-CN" sz="3200" dirty="0" err="1">
                <a:latin typeface="+mj-lt"/>
              </a:rPr>
              <a:t>palist</a:t>
            </a:r>
            <a:r>
              <a:rPr lang="en-US" altLang="zh-CN" sz="3200" dirty="0">
                <a:latin typeface="+mj-lt"/>
              </a:rPr>
              <a:t>-&gt;n &lt;</a:t>
            </a:r>
            <a:r>
              <a:rPr lang="en-US" altLang="zh-CN" sz="3200" dirty="0" err="1">
                <a:latin typeface="+mj-lt"/>
              </a:rPr>
              <a:t>MaxNum</a:t>
            </a:r>
            <a:r>
              <a:rPr lang="en-US" altLang="zh-CN" sz="3200" dirty="0">
                <a:latin typeface="+mj-lt"/>
              </a:rPr>
              <a:t> </a:t>
            </a:r>
            <a:r>
              <a:rPr lang="zh-CN" altLang="en-US" sz="3200" dirty="0">
                <a:latin typeface="+mj-lt"/>
              </a:rPr>
              <a:t>且</a:t>
            </a:r>
            <a:endParaRPr lang="en-US" altLang="zh-CN" sz="3200" dirty="0">
              <a:latin typeface="+mj-lt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zh-CN" sz="3200" dirty="0">
                <a:latin typeface="+mj-lt"/>
              </a:rPr>
              <a:t>    0</a:t>
            </a:r>
            <a:r>
              <a:rPr lang="en-US" altLang="zh-CN" sz="3200" dirty="0">
                <a:latin typeface="+mj-lt"/>
                <a:sym typeface="Symbol" pitchFamily="18" charset="2"/>
              </a:rPr>
              <a:t>&lt;= p </a:t>
            </a:r>
            <a:r>
              <a:rPr lang="en-US" altLang="zh-CN" sz="3200" dirty="0">
                <a:solidFill>
                  <a:srgbClr val="C00000"/>
                </a:solidFill>
                <a:latin typeface="+mj-lt"/>
                <a:sym typeface="Symbol" pitchFamily="18" charset="2"/>
              </a:rPr>
              <a:t>&lt;= </a:t>
            </a:r>
            <a:r>
              <a:rPr lang="en-US" altLang="zh-CN" sz="3200" dirty="0" err="1">
                <a:solidFill>
                  <a:srgbClr val="C00000"/>
                </a:solidFill>
                <a:latin typeface="+mj-lt"/>
              </a:rPr>
              <a:t>palist</a:t>
            </a: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-&gt;n</a:t>
            </a:r>
            <a:endParaRPr lang="zh-CN" altLang="en-US" sz="3200" dirty="0">
              <a:latin typeface="+mj-lt"/>
              <a:sym typeface="Symbol" pitchFamily="18" charset="2"/>
            </a:endParaRPr>
          </a:p>
        </p:txBody>
      </p:sp>
      <p:sp>
        <p:nvSpPr>
          <p:cNvPr id="27" name="Rectangle 90"/>
          <p:cNvSpPr>
            <a:spLocks noChangeArrowheads="1"/>
          </p:cNvSpPr>
          <p:nvPr/>
        </p:nvSpPr>
        <p:spPr bwMode="auto">
          <a:xfrm>
            <a:off x="914400" y="2341602"/>
            <a:ext cx="6172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1) </a:t>
            </a:r>
            <a:r>
              <a:rPr lang="zh-CN" altLang="en-US" sz="3200" dirty="0">
                <a:latin typeface="+mj-lt"/>
              </a:rPr>
              <a:t>当</a:t>
            </a:r>
            <a:r>
              <a:rPr lang="en-US" altLang="zh-CN" sz="3200" dirty="0">
                <a:latin typeface="+mj-lt"/>
              </a:rPr>
              <a:t>0&lt;=</a:t>
            </a:r>
            <a:r>
              <a:rPr lang="en-US" altLang="zh-CN" sz="3200" dirty="0">
                <a:latin typeface="+mj-lt"/>
                <a:sym typeface="Symbol" pitchFamily="18" charset="2"/>
              </a:rPr>
              <a:t>p&lt;= </a:t>
            </a:r>
            <a:r>
              <a:rPr lang="en-US" altLang="zh-CN" sz="3200" dirty="0" err="1">
                <a:latin typeface="+mj-lt"/>
              </a:rPr>
              <a:t>palist</a:t>
            </a:r>
            <a:r>
              <a:rPr lang="en-US" altLang="zh-CN" sz="3200" dirty="0">
                <a:latin typeface="+mj-lt"/>
              </a:rPr>
              <a:t>-&gt;n</a:t>
            </a:r>
            <a:r>
              <a:rPr lang="en-US" altLang="zh-CN" sz="3200" dirty="0">
                <a:latin typeface="+mj-lt"/>
                <a:sym typeface="Symbol" pitchFamily="18" charset="2"/>
              </a:rPr>
              <a:t>-1</a:t>
            </a:r>
            <a:r>
              <a:rPr lang="zh-CN" altLang="en-US" sz="3200" dirty="0">
                <a:latin typeface="+mj-lt"/>
                <a:sym typeface="Symbol" pitchFamily="18" charset="2"/>
              </a:rPr>
              <a:t>时，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200" dirty="0">
                <a:latin typeface="+mj-lt"/>
                <a:sym typeface="Symbol" pitchFamily="18" charset="2"/>
              </a:rPr>
              <a:t>    先移动，再插入新元素</a:t>
            </a:r>
            <a:r>
              <a:rPr lang="en-US" altLang="zh-CN" sz="3200" dirty="0">
                <a:latin typeface="+mj-lt"/>
                <a:sym typeface="Symbol" pitchFamily="18" charset="2"/>
              </a:rPr>
              <a:t>x</a:t>
            </a:r>
            <a:endParaRPr lang="zh-CN" altLang="en-US" sz="3200" dirty="0">
              <a:latin typeface="+mj-lt"/>
              <a:sym typeface="Symbol" pitchFamily="18" charset="2"/>
            </a:endParaRPr>
          </a:p>
        </p:txBody>
      </p:sp>
      <p:sp>
        <p:nvSpPr>
          <p:cNvPr id="28" name="Rectangle 91"/>
          <p:cNvSpPr>
            <a:spLocks noChangeArrowheads="1"/>
          </p:cNvSpPr>
          <p:nvPr/>
        </p:nvSpPr>
        <p:spPr bwMode="auto">
          <a:xfrm>
            <a:off x="914400" y="3560802"/>
            <a:ext cx="6172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2) </a:t>
            </a:r>
            <a:r>
              <a:rPr lang="zh-CN" altLang="en-US" sz="3200" dirty="0">
                <a:latin typeface="+mj-lt"/>
              </a:rPr>
              <a:t>当</a:t>
            </a:r>
            <a:r>
              <a:rPr lang="en-US" altLang="zh-CN" sz="3200" dirty="0">
                <a:latin typeface="+mj-lt"/>
                <a:sym typeface="Symbol" pitchFamily="18" charset="2"/>
              </a:rPr>
              <a:t>p == </a:t>
            </a:r>
            <a:r>
              <a:rPr lang="en-US" altLang="zh-CN" sz="3200" dirty="0" err="1">
                <a:latin typeface="+mj-lt"/>
              </a:rPr>
              <a:t>palist</a:t>
            </a:r>
            <a:r>
              <a:rPr lang="en-US" altLang="zh-CN" sz="3200" dirty="0">
                <a:latin typeface="+mj-lt"/>
              </a:rPr>
              <a:t>-&gt;n</a:t>
            </a:r>
            <a:r>
              <a:rPr lang="zh-CN" altLang="en-US" sz="3200" dirty="0">
                <a:latin typeface="+mj-lt"/>
                <a:sym typeface="Symbol" pitchFamily="18" charset="2"/>
              </a:rPr>
              <a:t>时，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200" dirty="0">
                <a:latin typeface="+mj-lt"/>
                <a:sym typeface="Symbol" pitchFamily="18" charset="2"/>
              </a:rPr>
              <a:t>    直接插入新元素</a:t>
            </a:r>
          </a:p>
        </p:txBody>
      </p:sp>
      <p:sp>
        <p:nvSpPr>
          <p:cNvPr id="12" name="Rectangle 91"/>
          <p:cNvSpPr>
            <a:spLocks noChangeArrowheads="1"/>
          </p:cNvSpPr>
          <p:nvPr/>
        </p:nvSpPr>
        <p:spPr bwMode="auto">
          <a:xfrm>
            <a:off x="914400" y="4780002"/>
            <a:ext cx="2286000" cy="6858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  <a:latin typeface="+mj-lt"/>
                <a:sym typeface="Symbol" pitchFamily="18" charset="2"/>
              </a:rPr>
              <a:t>最好情况</a:t>
            </a:r>
            <a:r>
              <a:rPr lang="en-US" altLang="zh-CN" sz="3200" dirty="0">
                <a:solidFill>
                  <a:schemeClr val="bg1"/>
                </a:solidFill>
                <a:latin typeface="+mj-lt"/>
                <a:sym typeface="Symbol" pitchFamily="18" charset="2"/>
              </a:rPr>
              <a:t>?</a:t>
            </a:r>
          </a:p>
        </p:txBody>
      </p:sp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3200400" y="4780002"/>
            <a:ext cx="2819400" cy="6858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chemeClr val="bg1"/>
                </a:solidFill>
                <a:latin typeface="+mj-lt"/>
                <a:sym typeface="Symbol" pitchFamily="18" charset="2"/>
              </a:rPr>
              <a:t>移动</a:t>
            </a:r>
            <a:r>
              <a:rPr lang="en-US" altLang="zh-CN" sz="3200" dirty="0">
                <a:solidFill>
                  <a:schemeClr val="bg1"/>
                </a:solidFill>
                <a:latin typeface="+mj-lt"/>
                <a:sym typeface="Symbol" pitchFamily="18" charset="2"/>
              </a:rPr>
              <a:t>0</a:t>
            </a:r>
            <a:r>
              <a:rPr lang="zh-CN" altLang="en-US" sz="3200" dirty="0">
                <a:solidFill>
                  <a:schemeClr val="bg1"/>
                </a:solidFill>
                <a:latin typeface="+mj-lt"/>
                <a:sym typeface="Symbol" pitchFamily="18" charset="2"/>
              </a:rPr>
              <a:t>次</a:t>
            </a:r>
            <a:endParaRPr lang="en-US" altLang="zh-CN" sz="3200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18" name="Rectangle 91"/>
          <p:cNvSpPr>
            <a:spLocks noChangeArrowheads="1"/>
          </p:cNvSpPr>
          <p:nvPr/>
        </p:nvSpPr>
        <p:spPr bwMode="auto">
          <a:xfrm>
            <a:off x="914400" y="5465802"/>
            <a:ext cx="2286000" cy="6096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  <a:latin typeface="+mj-lt"/>
                <a:sym typeface="Symbol" pitchFamily="18" charset="2"/>
              </a:rPr>
              <a:t>最坏情况</a:t>
            </a:r>
            <a:r>
              <a:rPr lang="en-US" altLang="zh-CN" sz="3200" dirty="0">
                <a:solidFill>
                  <a:schemeClr val="bg1"/>
                </a:solidFill>
                <a:latin typeface="+mj-lt"/>
                <a:sym typeface="Symbol" pitchFamily="18" charset="2"/>
              </a:rPr>
              <a:t>?</a:t>
            </a:r>
            <a:endParaRPr lang="zh-CN" altLang="en-US" sz="3200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19" name="Rectangle 91"/>
          <p:cNvSpPr>
            <a:spLocks noChangeArrowheads="1"/>
          </p:cNvSpPr>
          <p:nvPr/>
        </p:nvSpPr>
        <p:spPr bwMode="auto">
          <a:xfrm>
            <a:off x="3048000" y="5465802"/>
            <a:ext cx="2971800" cy="6096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FFC000"/>
                </a:solidFill>
                <a:latin typeface="+mj-lt"/>
                <a:sym typeface="Wingdings" pitchFamily="2" charset="2"/>
              </a:rPr>
              <a:t>p=0</a:t>
            </a:r>
            <a:r>
              <a:rPr lang="en-US" altLang="zh-CN" sz="32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 </a:t>
            </a:r>
            <a:r>
              <a:rPr lang="zh-CN" altLang="en-US" sz="3200" dirty="0">
                <a:solidFill>
                  <a:schemeClr val="bg1"/>
                </a:solidFill>
                <a:latin typeface="+mj-lt"/>
                <a:sym typeface="Symbol" pitchFamily="18" charset="2"/>
              </a:rPr>
              <a:t>移动</a:t>
            </a:r>
            <a:r>
              <a:rPr lang="en-US" altLang="zh-CN" sz="3200" dirty="0">
                <a:solidFill>
                  <a:schemeClr val="bg1"/>
                </a:solidFill>
                <a:latin typeface="+mj-lt"/>
                <a:sym typeface="Symbol" pitchFamily="18" charset="2"/>
              </a:rPr>
              <a:t>n</a:t>
            </a:r>
            <a:r>
              <a:rPr lang="zh-CN" altLang="en-US" sz="3200" dirty="0">
                <a:solidFill>
                  <a:schemeClr val="bg1"/>
                </a:solidFill>
                <a:latin typeface="+mj-lt"/>
                <a:sym typeface="Symbol" pitchFamily="18" charset="2"/>
              </a:rPr>
              <a:t>次</a:t>
            </a:r>
          </a:p>
        </p:txBody>
      </p:sp>
      <p:sp>
        <p:nvSpPr>
          <p:cNvPr id="20" name="Rectangle 89"/>
          <p:cNvSpPr>
            <a:spLocks noChangeArrowheads="1"/>
          </p:cNvSpPr>
          <p:nvPr/>
        </p:nvSpPr>
        <p:spPr bwMode="auto">
          <a:xfrm>
            <a:off x="4572000" y="1579602"/>
            <a:ext cx="2514600" cy="609600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zh-CN" altLang="en-US" sz="3200" dirty="0">
                <a:sym typeface="Symbol" pitchFamily="18" charset="2"/>
              </a:rPr>
              <a:t>时，</a:t>
            </a:r>
            <a:r>
              <a:rPr lang="zh-CN" altLang="en-US" sz="3200" dirty="0">
                <a:latin typeface="+mj-lt"/>
                <a:sym typeface="Symbol" pitchFamily="18" charset="2"/>
              </a:rPr>
              <a:t>有意义</a:t>
            </a:r>
          </a:p>
        </p:txBody>
      </p:sp>
      <p:cxnSp>
        <p:nvCxnSpPr>
          <p:cNvPr id="25" name="直接箭头连接符 24"/>
          <p:cNvCxnSpPr>
            <a:endCxn id="13" idx="0"/>
          </p:cNvCxnSpPr>
          <p:nvPr/>
        </p:nvCxnSpPr>
        <p:spPr bwMode="auto">
          <a:xfrm rot="16200000" flipH="1">
            <a:off x="4210050" y="4379952"/>
            <a:ext cx="762000" cy="381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12" grpId="0" animBg="1"/>
      <p:bldP spid="13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304800" y="3581400"/>
            <a:ext cx="89916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 (p&lt;0 ||  p&gt;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-&gt;n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(“p does not exist! \n”);  return 0;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304800" y="2209800"/>
            <a:ext cx="89916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 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-&gt;n &gt;=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MaxNum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prinft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(“Overflow!\n”); return 0;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9144000" cy="12954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>
                <a:ea typeface="黑体" pitchFamily="2" charset="-122"/>
              </a:rPr>
              <a:t>int</a:t>
            </a:r>
            <a:r>
              <a:rPr lang="en-US" altLang="zh-CN" sz="3000" dirty="0">
                <a:ea typeface="黑体" pitchFamily="2" charset="-122"/>
              </a:rPr>
              <a:t> </a:t>
            </a:r>
            <a:r>
              <a:rPr lang="en-US" altLang="zh-CN" sz="3000" dirty="0" err="1">
                <a:ea typeface="黑体" pitchFamily="2" charset="-122"/>
              </a:rPr>
              <a:t>insertPre_seq</a:t>
            </a:r>
            <a:r>
              <a:rPr lang="en-US" altLang="zh-CN" sz="3000" dirty="0">
                <a:ea typeface="黑体" pitchFamily="2" charset="-122"/>
              </a:rPr>
              <a:t>(</a:t>
            </a:r>
            <a:r>
              <a:rPr lang="en-US" altLang="zh-CN" sz="3000" dirty="0" err="1">
                <a:ea typeface="黑体" pitchFamily="2" charset="-122"/>
              </a:rPr>
              <a:t>PSeqList</a:t>
            </a:r>
            <a:r>
              <a:rPr lang="en-US" altLang="zh-CN" sz="3000" dirty="0">
                <a:ea typeface="黑体" pitchFamily="2" charset="-122"/>
              </a:rPr>
              <a:t> </a:t>
            </a:r>
            <a:r>
              <a:rPr lang="en-US" altLang="zh-CN" sz="3000" dirty="0" err="1">
                <a:ea typeface="黑体" pitchFamily="2" charset="-122"/>
              </a:rPr>
              <a:t>palist</a:t>
            </a:r>
            <a:r>
              <a:rPr lang="en-US" altLang="zh-CN" sz="3000" dirty="0">
                <a:ea typeface="黑体" pitchFamily="2" charset="-122"/>
              </a:rPr>
              <a:t>, </a:t>
            </a:r>
            <a:r>
              <a:rPr lang="en-US" altLang="zh-CN" sz="3000" dirty="0" err="1">
                <a:ea typeface="黑体" pitchFamily="2" charset="-122"/>
              </a:rPr>
              <a:t>int</a:t>
            </a:r>
            <a:r>
              <a:rPr lang="en-US" altLang="zh-CN" sz="3000" dirty="0">
                <a:ea typeface="黑体" pitchFamily="2" charset="-122"/>
              </a:rPr>
              <a:t> p, </a:t>
            </a:r>
            <a:r>
              <a:rPr lang="en-US" altLang="zh-CN" sz="3000" dirty="0" err="1">
                <a:ea typeface="黑体" pitchFamily="2" charset="-122"/>
              </a:rPr>
              <a:t>DataType</a:t>
            </a:r>
            <a:r>
              <a:rPr lang="en-US" altLang="zh-CN" sz="3000" dirty="0">
                <a:ea typeface="黑体" pitchFamily="2" charset="-122"/>
              </a:rPr>
              <a:t> x)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dirty="0">
                <a:ea typeface="黑体" pitchFamily="2" charset="-122"/>
              </a:rPr>
              <a:t>{ </a:t>
            </a:r>
            <a:r>
              <a:rPr lang="en-US" altLang="zh-CN" dirty="0" err="1">
                <a:ea typeface="黑体" pitchFamily="2" charset="-122"/>
              </a:rPr>
              <a:t>int</a:t>
            </a:r>
            <a:r>
              <a:rPr lang="en-US" altLang="zh-CN" dirty="0">
                <a:ea typeface="黑体" pitchFamily="2" charset="-122"/>
              </a:rPr>
              <a:t> q; </a:t>
            </a:r>
          </a:p>
        </p:txBody>
      </p:sp>
      <p:sp>
        <p:nvSpPr>
          <p:cNvPr id="3" name="矩形 2"/>
          <p:cNvSpPr/>
          <p:nvPr/>
        </p:nvSpPr>
        <p:spPr>
          <a:xfrm>
            <a:off x="6324600" y="2286000"/>
            <a:ext cx="2053767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None/>
            </a:pPr>
            <a:r>
              <a:rPr lang="en-US" altLang="zh-CN" sz="3200" dirty="0">
                <a:solidFill>
                  <a:srgbClr val="00763B"/>
                </a:solidFill>
              </a:rPr>
              <a:t>//</a:t>
            </a:r>
            <a:r>
              <a:rPr lang="zh-CN" altLang="en-US" sz="3200" dirty="0">
                <a:solidFill>
                  <a:srgbClr val="00763B"/>
                </a:solidFill>
              </a:rPr>
              <a:t>没有空位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4648200" y="3657600"/>
            <a:ext cx="2691763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763B"/>
                </a:solidFill>
              </a:rPr>
              <a:t>//</a:t>
            </a:r>
            <a:r>
              <a:rPr lang="zh-CN" altLang="en-US" sz="3200" dirty="0">
                <a:solidFill>
                  <a:srgbClr val="00763B"/>
                </a:solidFill>
              </a:rPr>
              <a:t>下标</a:t>
            </a:r>
            <a:r>
              <a:rPr lang="en-US" altLang="zh-CN" sz="3200" dirty="0">
                <a:solidFill>
                  <a:srgbClr val="00763B"/>
                </a:solidFill>
              </a:rPr>
              <a:t>p</a:t>
            </a:r>
            <a:r>
              <a:rPr lang="zh-CN" altLang="en-US" sz="3200" dirty="0">
                <a:solidFill>
                  <a:srgbClr val="00763B"/>
                </a:solidFill>
              </a:rPr>
              <a:t>不合法</a:t>
            </a:r>
            <a:endParaRPr lang="zh-CN" altLang="en-US" sz="3200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304800" y="4876800"/>
            <a:ext cx="8991600" cy="137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//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当插入运算有意义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… 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/>
      <p:bldP spid="4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001000" cy="2468562"/>
          </a:xfrm>
        </p:spPr>
        <p:txBody>
          <a:bodyPr/>
          <a:lstStyle/>
          <a:p>
            <a:pPr>
              <a:lnSpc>
                <a:spcPct val="200000"/>
              </a:lnSpc>
              <a:buFontTx/>
              <a:buNone/>
            </a:pPr>
            <a:r>
              <a:rPr lang="zh-CN" altLang="en-US" sz="5400" dirty="0">
                <a:latin typeface="黑体" pitchFamily="2" charset="-122"/>
                <a:ea typeface="黑体" pitchFamily="2" charset="-122"/>
              </a:rPr>
              <a:t>线性结构的一种：</a:t>
            </a:r>
            <a:r>
              <a:rPr lang="zh-CN" altLang="en-US" sz="5400" dirty="0">
                <a:solidFill>
                  <a:srgbClr val="00518E"/>
                </a:solidFill>
                <a:latin typeface="黑体" pitchFamily="2" charset="-122"/>
                <a:ea typeface="黑体" pitchFamily="2" charset="-122"/>
              </a:rPr>
              <a:t>线性表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457200" y="3810000"/>
            <a:ext cx="8839200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-&gt;n  =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-&gt;n+1;   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return 1;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57200" y="3048000"/>
            <a:ext cx="88392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-&gt;element[p] = x;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839200" cy="14478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ea typeface="黑体" pitchFamily="2" charset="-122"/>
              </a:rPr>
              <a:t>for (q=</a:t>
            </a:r>
            <a:r>
              <a:rPr lang="en-US" altLang="zh-CN" dirty="0" err="1">
                <a:ea typeface="黑体" pitchFamily="2" charset="-122"/>
              </a:rPr>
              <a:t>palist</a:t>
            </a:r>
            <a:r>
              <a:rPr lang="en-US" altLang="zh-CN" dirty="0">
                <a:ea typeface="黑体" pitchFamily="2" charset="-122"/>
              </a:rPr>
              <a:t>-&gt;n-1; </a:t>
            </a:r>
            <a:r>
              <a:rPr lang="en-US" altLang="zh-CN" dirty="0">
                <a:solidFill>
                  <a:srgbClr val="C00000"/>
                </a:solidFill>
                <a:ea typeface="黑体" pitchFamily="2" charset="-122"/>
              </a:rPr>
              <a:t>q&gt;=p</a:t>
            </a:r>
            <a:r>
              <a:rPr lang="en-US" altLang="zh-CN" dirty="0">
                <a:ea typeface="黑体" pitchFamily="2" charset="-122"/>
              </a:rPr>
              <a:t>; q--) 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ea typeface="黑体" pitchFamily="2" charset="-122"/>
              </a:rPr>
              <a:t>         </a:t>
            </a:r>
            <a:r>
              <a:rPr lang="en-US" altLang="zh-CN" dirty="0" err="1">
                <a:ea typeface="黑体" pitchFamily="2" charset="-122"/>
              </a:rPr>
              <a:t>palist</a:t>
            </a:r>
            <a:r>
              <a:rPr lang="en-US" altLang="zh-CN" dirty="0">
                <a:ea typeface="黑体" pitchFamily="2" charset="-122"/>
              </a:rPr>
              <a:t>-&gt;element[q+1] = </a:t>
            </a:r>
            <a:r>
              <a:rPr lang="en-US" altLang="zh-CN" dirty="0" err="1">
                <a:ea typeface="黑体" pitchFamily="2" charset="-122"/>
              </a:rPr>
              <a:t>palist</a:t>
            </a:r>
            <a:r>
              <a:rPr lang="en-US" altLang="zh-CN" dirty="0">
                <a:ea typeface="黑体" pitchFamily="2" charset="-122"/>
              </a:rPr>
              <a:t>-&gt;element[q]; </a:t>
            </a:r>
            <a:endParaRPr lang="en-US" altLang="zh-CN" dirty="0">
              <a:solidFill>
                <a:srgbClr val="339933"/>
              </a:solidFill>
              <a:ea typeface="黑体" pitchFamily="2" charset="-122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457200" y="9144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当插入运算有意义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… …</a:t>
            </a:r>
          </a:p>
        </p:txBody>
      </p:sp>
      <p:sp>
        <p:nvSpPr>
          <p:cNvPr id="4" name="矩形 3"/>
          <p:cNvSpPr/>
          <p:nvPr/>
        </p:nvSpPr>
        <p:spPr>
          <a:xfrm>
            <a:off x="5029200" y="3886200"/>
            <a:ext cx="2053767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763B"/>
                </a:solidFill>
              </a:rPr>
              <a:t>//</a:t>
            </a:r>
            <a:r>
              <a:rPr lang="zh-CN" altLang="en-US" sz="3200" dirty="0">
                <a:solidFill>
                  <a:srgbClr val="00763B"/>
                </a:solidFill>
              </a:rPr>
              <a:t>更新表长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651833" y="3166939"/>
            <a:ext cx="1438214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763B"/>
                </a:solidFill>
              </a:rPr>
              <a:t>//</a:t>
            </a:r>
            <a:r>
              <a:rPr lang="zh-CN" altLang="en-US" sz="3200" dirty="0">
                <a:solidFill>
                  <a:srgbClr val="00763B"/>
                </a:solidFill>
              </a:rPr>
              <a:t>插入</a:t>
            </a:r>
            <a:r>
              <a:rPr lang="en-US" altLang="zh-CN" sz="3200" dirty="0">
                <a:solidFill>
                  <a:srgbClr val="00763B"/>
                </a:solidFill>
              </a:rPr>
              <a:t>x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638800" y="1676400"/>
            <a:ext cx="2053767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763B"/>
                </a:solidFill>
              </a:rPr>
              <a:t>//</a:t>
            </a:r>
            <a:r>
              <a:rPr lang="zh-CN" altLang="en-US" sz="3200" dirty="0">
                <a:solidFill>
                  <a:srgbClr val="00763B"/>
                </a:solidFill>
              </a:rPr>
              <a:t>元素后移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49157" grpId="0" uiExpand="1" build="p" animBg="1"/>
      <p:bldP spid="4" grpId="0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28600" y="11430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/>
              <a:t>1. </a:t>
            </a:r>
            <a:r>
              <a:rPr lang="zh-CN" altLang="en-US" sz="3200" dirty="0"/>
              <a:t>在</a:t>
            </a:r>
            <a:r>
              <a:rPr lang="en-US" altLang="zh-CN" sz="3200" dirty="0" err="1"/>
              <a:t>palist</a:t>
            </a:r>
            <a:r>
              <a:rPr lang="zh-CN" altLang="en-US" sz="3200" dirty="0"/>
              <a:t>指向的顺序表中，删除下标为</a:t>
            </a:r>
            <a:r>
              <a:rPr lang="en-US" altLang="zh-CN" sz="3200" dirty="0"/>
              <a:t>p</a:t>
            </a:r>
            <a:r>
              <a:rPr lang="zh-CN" altLang="en-US" sz="3200" dirty="0"/>
              <a:t>的元素</a:t>
            </a:r>
          </a:p>
        </p:txBody>
      </p:sp>
      <p:graphicFrame>
        <p:nvGraphicFramePr>
          <p:cNvPr id="79877" name="Group 5"/>
          <p:cNvGraphicFramePr>
            <a:graphicFrameLocks noGrp="1"/>
          </p:cNvGraphicFramePr>
          <p:nvPr>
            <p:ph idx="1"/>
          </p:nvPr>
        </p:nvGraphicFramePr>
        <p:xfrm>
          <a:off x="2971800" y="1960602"/>
          <a:ext cx="838200" cy="4268789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DF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p+1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n-1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838200" y="5694402"/>
            <a:ext cx="20574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 dirty="0" err="1">
                <a:solidFill>
                  <a:srgbClr val="00518E"/>
                </a:solidFill>
                <a:latin typeface="+mj-lt"/>
              </a:rPr>
              <a:t>MaxNum</a:t>
            </a:r>
            <a:endParaRPr lang="en-US" altLang="zh-CN" sz="3000" dirty="0">
              <a:solidFill>
                <a:srgbClr val="00518E"/>
              </a:solidFill>
              <a:latin typeface="+mj-lt"/>
            </a:endParaRPr>
          </a:p>
        </p:txBody>
      </p:sp>
      <p:sp>
        <p:nvSpPr>
          <p:cNvPr id="79898" name="AutoShape 26"/>
          <p:cNvSpPr>
            <a:spLocks noChangeArrowheads="1"/>
          </p:cNvSpPr>
          <p:nvPr/>
        </p:nvSpPr>
        <p:spPr bwMode="auto">
          <a:xfrm flipV="1">
            <a:off x="3810000" y="3181389"/>
            <a:ext cx="228600" cy="609600"/>
          </a:xfrm>
          <a:prstGeom prst="curvedLeftArrow">
            <a:avLst>
              <a:gd name="adj1" fmla="val 53333"/>
              <a:gd name="adj2" fmla="val 106667"/>
              <a:gd name="adj3" fmla="val 33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79902" name="Text Box 30"/>
          <p:cNvSpPr txBox="1">
            <a:spLocks noChangeArrowheads="1"/>
          </p:cNvSpPr>
          <p:nvPr/>
        </p:nvSpPr>
        <p:spPr bwMode="auto">
          <a:xfrm>
            <a:off x="4114800" y="3257589"/>
            <a:ext cx="4572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/>
              <a:t>①</a:t>
            </a:r>
          </a:p>
        </p:txBody>
      </p:sp>
      <p:sp>
        <p:nvSpPr>
          <p:cNvPr id="79903" name="Text Box 31"/>
          <p:cNvSpPr txBox="1">
            <a:spLocks noChangeArrowheads="1"/>
          </p:cNvSpPr>
          <p:nvPr/>
        </p:nvSpPr>
        <p:spPr bwMode="auto">
          <a:xfrm>
            <a:off x="4114800" y="3867189"/>
            <a:ext cx="4572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/>
              <a:t>②</a:t>
            </a:r>
          </a:p>
        </p:txBody>
      </p:sp>
      <p:sp>
        <p:nvSpPr>
          <p:cNvPr id="79904" name="Rectangle 32"/>
          <p:cNvSpPr>
            <a:spLocks noChangeArrowheads="1"/>
          </p:cNvSpPr>
          <p:nvPr/>
        </p:nvSpPr>
        <p:spPr bwMode="auto">
          <a:xfrm>
            <a:off x="4114800" y="4517746"/>
            <a:ext cx="410369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b="1" dirty="0"/>
              <a:t>③</a:t>
            </a:r>
          </a:p>
        </p:txBody>
      </p:sp>
      <p:graphicFrame>
        <p:nvGraphicFramePr>
          <p:cNvPr id="79966" name="Group 94"/>
          <p:cNvGraphicFramePr>
            <a:graphicFrameLocks noGrp="1"/>
          </p:cNvGraphicFramePr>
          <p:nvPr/>
        </p:nvGraphicFramePr>
        <p:xfrm>
          <a:off x="6324600" y="1960602"/>
          <a:ext cx="838200" cy="4267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p+1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n-1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926" name="Line 54"/>
          <p:cNvSpPr>
            <a:spLocks noChangeShapeType="1"/>
          </p:cNvSpPr>
          <p:nvPr/>
        </p:nvSpPr>
        <p:spPr bwMode="auto">
          <a:xfrm>
            <a:off x="2590800" y="5999202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9927" name="Text Box 55"/>
          <p:cNvSpPr txBox="1">
            <a:spLocks noChangeArrowheads="1"/>
          </p:cNvSpPr>
          <p:nvPr/>
        </p:nvSpPr>
        <p:spPr bwMode="auto">
          <a:xfrm>
            <a:off x="1839686" y="2951202"/>
            <a:ext cx="113211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p</a:t>
            </a:r>
          </a:p>
        </p:txBody>
      </p:sp>
      <p:sp>
        <p:nvSpPr>
          <p:cNvPr id="79928" name="Line 56"/>
          <p:cNvSpPr>
            <a:spLocks noChangeShapeType="1"/>
          </p:cNvSpPr>
          <p:nvPr/>
        </p:nvSpPr>
        <p:spPr bwMode="auto">
          <a:xfrm>
            <a:off x="2590800" y="3256002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9929" name="Text Box 57"/>
          <p:cNvSpPr txBox="1">
            <a:spLocks noChangeArrowheads="1"/>
          </p:cNvSpPr>
          <p:nvPr/>
        </p:nvSpPr>
        <p:spPr bwMode="auto">
          <a:xfrm>
            <a:off x="5192486" y="2951202"/>
            <a:ext cx="113211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p</a:t>
            </a:r>
          </a:p>
        </p:txBody>
      </p:sp>
      <p:sp>
        <p:nvSpPr>
          <p:cNvPr id="79930" name="Line 58"/>
          <p:cNvSpPr>
            <a:spLocks noChangeShapeType="1"/>
          </p:cNvSpPr>
          <p:nvPr/>
        </p:nvSpPr>
        <p:spPr bwMode="auto">
          <a:xfrm>
            <a:off x="5943600" y="3256002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9931" name="AutoShape 59"/>
          <p:cNvSpPr>
            <a:spLocks noChangeArrowheads="1"/>
          </p:cNvSpPr>
          <p:nvPr/>
        </p:nvSpPr>
        <p:spPr bwMode="auto">
          <a:xfrm>
            <a:off x="4267200" y="2417802"/>
            <a:ext cx="1676400" cy="228600"/>
          </a:xfrm>
          <a:prstGeom prst="rightArrow">
            <a:avLst>
              <a:gd name="adj1" fmla="val 50000"/>
              <a:gd name="adj2" fmla="val 183333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79932" name="Text Box 60"/>
          <p:cNvSpPr txBox="1">
            <a:spLocks noChangeArrowheads="1"/>
          </p:cNvSpPr>
          <p:nvPr/>
        </p:nvSpPr>
        <p:spPr bwMode="auto">
          <a:xfrm>
            <a:off x="4114800" y="1885989"/>
            <a:ext cx="1828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latin typeface="Times New Roman" pitchFamily="18" charset="0"/>
              </a:rPr>
              <a:t>依次前移</a:t>
            </a:r>
          </a:p>
        </p:txBody>
      </p:sp>
      <p:sp>
        <p:nvSpPr>
          <p:cNvPr id="79957" name="AutoShape 85"/>
          <p:cNvSpPr>
            <a:spLocks noChangeArrowheads="1"/>
          </p:cNvSpPr>
          <p:nvPr/>
        </p:nvSpPr>
        <p:spPr bwMode="auto">
          <a:xfrm flipV="1">
            <a:off x="3810000" y="3790989"/>
            <a:ext cx="228600" cy="609600"/>
          </a:xfrm>
          <a:prstGeom prst="curvedLeftArrow">
            <a:avLst>
              <a:gd name="adj1" fmla="val 53333"/>
              <a:gd name="adj2" fmla="val 106667"/>
              <a:gd name="adj3" fmla="val 33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79958" name="AutoShape 86"/>
          <p:cNvSpPr>
            <a:spLocks noChangeArrowheads="1"/>
          </p:cNvSpPr>
          <p:nvPr/>
        </p:nvSpPr>
        <p:spPr bwMode="auto">
          <a:xfrm flipV="1">
            <a:off x="3810000" y="4402177"/>
            <a:ext cx="228600" cy="609600"/>
          </a:xfrm>
          <a:prstGeom prst="curvedLeftArrow">
            <a:avLst>
              <a:gd name="adj1" fmla="val 53333"/>
              <a:gd name="adj2" fmla="val 106667"/>
              <a:gd name="adj3" fmla="val 33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 </a:t>
            </a:r>
            <a:r>
              <a:rPr lang="zh-CN" altLang="en-US" dirty="0">
                <a:ea typeface="黑体" pitchFamily="2" charset="-122"/>
              </a:rPr>
              <a:t>删除元素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8" grpId="0" animBg="1"/>
      <p:bldP spid="79902" grpId="0"/>
      <p:bldP spid="79903" grpId="0"/>
      <p:bldP spid="79904" grpId="0"/>
      <p:bldP spid="79929" grpId="0"/>
      <p:bldP spid="79930" grpId="0" animBg="1"/>
      <p:bldP spid="79931" grpId="0" animBg="1"/>
      <p:bldP spid="79932" grpId="0"/>
      <p:bldP spid="79957" grpId="0" animBg="1"/>
      <p:bldP spid="7995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 </a:t>
            </a:r>
            <a:r>
              <a:rPr lang="zh-CN" altLang="en-US" dirty="0">
                <a:ea typeface="黑体" pitchFamily="2" charset="-122"/>
              </a:rPr>
              <a:t>删除元素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381000" y="1143000"/>
            <a:ext cx="5029200" cy="609600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3200" dirty="0">
                <a:latin typeface="+mj-lt"/>
              </a:rPr>
              <a:t> </a:t>
            </a:r>
            <a:r>
              <a:rPr lang="zh-CN" altLang="en-US" sz="3200" dirty="0">
                <a:latin typeface="+mj-lt"/>
              </a:rPr>
              <a:t>当 </a:t>
            </a:r>
            <a:r>
              <a:rPr lang="en-US" altLang="zh-CN" sz="3200" dirty="0">
                <a:latin typeface="+mj-lt"/>
              </a:rPr>
              <a:t>0 </a:t>
            </a:r>
            <a:r>
              <a:rPr lang="en-US" altLang="zh-CN" sz="3200" dirty="0">
                <a:latin typeface="+mj-lt"/>
                <a:sym typeface="Symbol" pitchFamily="18" charset="2"/>
              </a:rPr>
              <a:t>&lt;= p &lt;= </a:t>
            </a:r>
            <a:r>
              <a:rPr lang="en-US" altLang="zh-CN" sz="3200" dirty="0" err="1">
                <a:latin typeface="+mj-lt"/>
              </a:rPr>
              <a:t>palist</a:t>
            </a:r>
            <a:r>
              <a:rPr lang="en-US" altLang="zh-CN" sz="3200" dirty="0">
                <a:latin typeface="+mj-lt"/>
              </a:rPr>
              <a:t>-&gt;n-1</a:t>
            </a:r>
            <a:endParaRPr lang="zh-CN" altLang="en-US" sz="3200" dirty="0">
              <a:latin typeface="+mj-lt"/>
              <a:sym typeface="Symbol" pitchFamily="18" charset="2"/>
            </a:endParaRPr>
          </a:p>
        </p:txBody>
      </p:sp>
      <p:graphicFrame>
        <p:nvGraphicFramePr>
          <p:cNvPr id="26" name="Group 5"/>
          <p:cNvGraphicFramePr>
            <a:graphicFrameLocks/>
          </p:cNvGraphicFramePr>
          <p:nvPr/>
        </p:nvGraphicFramePr>
        <p:xfrm>
          <a:off x="2362200" y="1929825"/>
          <a:ext cx="838200" cy="4268789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DF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p+1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n-1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228600" y="5663625"/>
            <a:ext cx="20574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 dirty="0" err="1">
                <a:solidFill>
                  <a:srgbClr val="00518E"/>
                </a:solidFill>
                <a:latin typeface="+mj-lt"/>
              </a:rPr>
              <a:t>MaxNum</a:t>
            </a:r>
            <a:endParaRPr lang="en-US" altLang="zh-CN" sz="3000" dirty="0">
              <a:solidFill>
                <a:srgbClr val="00518E"/>
              </a:solidFill>
              <a:latin typeface="+mj-lt"/>
            </a:endParaRPr>
          </a:p>
        </p:txBody>
      </p:sp>
      <p:sp>
        <p:nvSpPr>
          <p:cNvPr id="28" name="Line 54"/>
          <p:cNvSpPr>
            <a:spLocks noChangeShapeType="1"/>
          </p:cNvSpPr>
          <p:nvPr/>
        </p:nvSpPr>
        <p:spPr bwMode="auto">
          <a:xfrm>
            <a:off x="1981200" y="5968425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9" name="Text Box 55"/>
          <p:cNvSpPr txBox="1">
            <a:spLocks noChangeArrowheads="1"/>
          </p:cNvSpPr>
          <p:nvPr/>
        </p:nvSpPr>
        <p:spPr bwMode="auto">
          <a:xfrm>
            <a:off x="1230086" y="2920425"/>
            <a:ext cx="113211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p</a:t>
            </a:r>
          </a:p>
        </p:txBody>
      </p:sp>
      <p:sp>
        <p:nvSpPr>
          <p:cNvPr id="30" name="Line 56"/>
          <p:cNvSpPr>
            <a:spLocks noChangeShapeType="1"/>
          </p:cNvSpPr>
          <p:nvPr/>
        </p:nvSpPr>
        <p:spPr bwMode="auto">
          <a:xfrm>
            <a:off x="1981200" y="3225225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7" name="Rectangle 90"/>
          <p:cNvSpPr>
            <a:spLocks noChangeArrowheads="1"/>
          </p:cNvSpPr>
          <p:nvPr/>
        </p:nvSpPr>
        <p:spPr bwMode="auto">
          <a:xfrm>
            <a:off x="3429000" y="1905000"/>
            <a:ext cx="57150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1) </a:t>
            </a:r>
            <a:r>
              <a:rPr lang="zh-CN" altLang="en-US" sz="3200" dirty="0">
                <a:latin typeface="+mj-lt"/>
              </a:rPr>
              <a:t>当</a:t>
            </a:r>
            <a:r>
              <a:rPr lang="en-US" altLang="zh-CN" sz="3200" dirty="0">
                <a:latin typeface="+mj-lt"/>
              </a:rPr>
              <a:t>0&lt;=</a:t>
            </a:r>
            <a:r>
              <a:rPr lang="en-US" altLang="zh-CN" sz="3200" dirty="0">
                <a:latin typeface="+mj-lt"/>
                <a:sym typeface="Symbol" pitchFamily="18" charset="2"/>
              </a:rPr>
              <a:t>p&lt; </a:t>
            </a:r>
            <a:r>
              <a:rPr lang="en-US" altLang="zh-CN" sz="3200" dirty="0" err="1">
                <a:latin typeface="+mj-lt"/>
              </a:rPr>
              <a:t>palist</a:t>
            </a:r>
            <a:r>
              <a:rPr lang="en-US" altLang="zh-CN" sz="3200" dirty="0">
                <a:latin typeface="+mj-lt"/>
              </a:rPr>
              <a:t>-&gt;n</a:t>
            </a:r>
            <a:r>
              <a:rPr lang="en-US" altLang="zh-CN" sz="3200" dirty="0">
                <a:latin typeface="+mj-lt"/>
                <a:sym typeface="Symbol" pitchFamily="18" charset="2"/>
              </a:rPr>
              <a:t>-1</a:t>
            </a:r>
            <a:r>
              <a:rPr lang="zh-CN" altLang="en-US" sz="3200" dirty="0">
                <a:latin typeface="+mj-lt"/>
                <a:sym typeface="Symbol" pitchFamily="18" charset="2"/>
              </a:rPr>
              <a:t>时，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200" dirty="0">
                <a:latin typeface="+mj-lt"/>
                <a:sym typeface="Symbol" pitchFamily="18" charset="2"/>
              </a:rPr>
              <a:t>    </a:t>
            </a:r>
            <a:r>
              <a:rPr lang="en-US" altLang="zh-CN" sz="3200" dirty="0">
                <a:latin typeface="+mj-lt"/>
                <a:sym typeface="Symbol" pitchFamily="18" charset="2"/>
              </a:rPr>
              <a:t>p</a:t>
            </a:r>
            <a:r>
              <a:rPr lang="zh-CN" altLang="en-US" sz="3200" dirty="0">
                <a:latin typeface="+mj-lt"/>
                <a:sym typeface="Symbol" pitchFamily="18" charset="2"/>
              </a:rPr>
              <a:t>之后的元素前移</a:t>
            </a:r>
          </a:p>
        </p:txBody>
      </p:sp>
      <p:sp>
        <p:nvSpPr>
          <p:cNvPr id="38" name="Rectangle 91"/>
          <p:cNvSpPr>
            <a:spLocks noChangeArrowheads="1"/>
          </p:cNvSpPr>
          <p:nvPr/>
        </p:nvSpPr>
        <p:spPr bwMode="auto">
          <a:xfrm>
            <a:off x="3429000" y="3276600"/>
            <a:ext cx="5715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2) </a:t>
            </a:r>
            <a:r>
              <a:rPr lang="zh-CN" altLang="en-US" sz="3200" dirty="0">
                <a:latin typeface="+mj-lt"/>
              </a:rPr>
              <a:t>当</a:t>
            </a:r>
            <a:r>
              <a:rPr lang="en-US" altLang="zh-CN" sz="3200" dirty="0">
                <a:latin typeface="+mj-lt"/>
                <a:sym typeface="Symbol" pitchFamily="18" charset="2"/>
              </a:rPr>
              <a:t>p == </a:t>
            </a:r>
            <a:r>
              <a:rPr lang="en-US" altLang="zh-CN" sz="3200" dirty="0" err="1">
                <a:latin typeface="+mj-lt"/>
              </a:rPr>
              <a:t>palist</a:t>
            </a:r>
            <a:r>
              <a:rPr lang="en-US" altLang="zh-CN" sz="3200" dirty="0">
                <a:latin typeface="+mj-lt"/>
              </a:rPr>
              <a:t>-&gt;n-1</a:t>
            </a:r>
            <a:r>
              <a:rPr lang="en-US" altLang="zh-CN" sz="3200" dirty="0">
                <a:latin typeface="+mj-lt"/>
                <a:sym typeface="Symbol" pitchFamily="18" charset="2"/>
              </a:rPr>
              <a:t> </a:t>
            </a:r>
            <a:r>
              <a:rPr lang="zh-CN" altLang="en-US" sz="3200" dirty="0">
                <a:latin typeface="+mj-lt"/>
                <a:sym typeface="Symbol" pitchFamily="18" charset="2"/>
              </a:rPr>
              <a:t>时，</a:t>
            </a:r>
          </a:p>
        </p:txBody>
      </p:sp>
      <p:sp>
        <p:nvSpPr>
          <p:cNvPr id="41" name="Rectangle 91"/>
          <p:cNvSpPr>
            <a:spLocks noChangeArrowheads="1"/>
          </p:cNvSpPr>
          <p:nvPr/>
        </p:nvSpPr>
        <p:spPr bwMode="auto">
          <a:xfrm>
            <a:off x="3429000" y="4648200"/>
            <a:ext cx="2438400" cy="6858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  <a:latin typeface="+mj-lt"/>
                <a:sym typeface="Symbol" pitchFamily="18" charset="2"/>
              </a:rPr>
              <a:t>最好情况</a:t>
            </a:r>
            <a:r>
              <a:rPr lang="en-US" altLang="zh-CN" sz="3200" dirty="0">
                <a:solidFill>
                  <a:schemeClr val="bg1"/>
                </a:solidFill>
                <a:latin typeface="+mj-lt"/>
                <a:sym typeface="Symbol" pitchFamily="18" charset="2"/>
              </a:rPr>
              <a:t>?</a:t>
            </a:r>
          </a:p>
        </p:txBody>
      </p:sp>
      <p:sp>
        <p:nvSpPr>
          <p:cNvPr id="42" name="Rectangle 91"/>
          <p:cNvSpPr>
            <a:spLocks noChangeArrowheads="1"/>
          </p:cNvSpPr>
          <p:nvPr/>
        </p:nvSpPr>
        <p:spPr bwMode="auto">
          <a:xfrm>
            <a:off x="5867400" y="4648200"/>
            <a:ext cx="3276600" cy="6858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chemeClr val="bg1"/>
                </a:solidFill>
                <a:latin typeface="+mj-lt"/>
                <a:sym typeface="Symbol" pitchFamily="18" charset="2"/>
              </a:rPr>
              <a:t>移动</a:t>
            </a:r>
            <a:r>
              <a:rPr lang="en-US" altLang="zh-CN" sz="3200" dirty="0">
                <a:solidFill>
                  <a:schemeClr val="bg1"/>
                </a:solidFill>
                <a:latin typeface="+mj-lt"/>
                <a:sym typeface="Symbol" pitchFamily="18" charset="2"/>
              </a:rPr>
              <a:t>0</a:t>
            </a:r>
            <a:r>
              <a:rPr lang="zh-CN" altLang="en-US" sz="3200" dirty="0">
                <a:solidFill>
                  <a:schemeClr val="bg1"/>
                </a:solidFill>
                <a:latin typeface="+mj-lt"/>
                <a:sym typeface="Symbol" pitchFamily="18" charset="2"/>
              </a:rPr>
              <a:t>次</a:t>
            </a:r>
            <a:endParaRPr lang="en-US" altLang="zh-CN" sz="3200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43" name="Rectangle 91"/>
          <p:cNvSpPr>
            <a:spLocks noChangeArrowheads="1"/>
          </p:cNvSpPr>
          <p:nvPr/>
        </p:nvSpPr>
        <p:spPr bwMode="auto">
          <a:xfrm>
            <a:off x="3429000" y="5334000"/>
            <a:ext cx="2438400" cy="6096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  <a:latin typeface="+mj-lt"/>
                <a:sym typeface="Symbol" pitchFamily="18" charset="2"/>
              </a:rPr>
              <a:t>最坏情况</a:t>
            </a:r>
            <a:r>
              <a:rPr lang="en-US" altLang="zh-CN" sz="3200" dirty="0">
                <a:solidFill>
                  <a:schemeClr val="bg1"/>
                </a:solidFill>
                <a:latin typeface="+mj-lt"/>
                <a:sym typeface="Symbol" pitchFamily="18" charset="2"/>
              </a:rPr>
              <a:t>?</a:t>
            </a:r>
            <a:endParaRPr lang="zh-CN" altLang="en-US" sz="3200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44" name="Rectangle 91"/>
          <p:cNvSpPr>
            <a:spLocks noChangeArrowheads="1"/>
          </p:cNvSpPr>
          <p:nvPr/>
        </p:nvSpPr>
        <p:spPr bwMode="auto">
          <a:xfrm>
            <a:off x="5791200" y="5334000"/>
            <a:ext cx="3352800" cy="6096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FFC000"/>
                </a:solidFill>
                <a:latin typeface="+mj-lt"/>
                <a:sym typeface="Symbol" pitchFamily="18" charset="2"/>
              </a:rPr>
              <a:t>p=0</a:t>
            </a:r>
            <a:r>
              <a:rPr lang="en-US" altLang="zh-CN" sz="3200" dirty="0">
                <a:solidFill>
                  <a:schemeClr val="bg1"/>
                </a:solidFill>
                <a:latin typeface="+mj-lt"/>
                <a:sym typeface="Symbol" pitchFamily="18" charset="2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chemeClr val="bg1"/>
                </a:solidFill>
                <a:latin typeface="+mj-lt"/>
                <a:sym typeface="Symbol" pitchFamily="18" charset="2"/>
              </a:rPr>
              <a:t>移动</a:t>
            </a:r>
            <a:r>
              <a:rPr lang="en-US" altLang="zh-CN" sz="3200" dirty="0">
                <a:solidFill>
                  <a:schemeClr val="bg1"/>
                </a:solidFill>
                <a:latin typeface="+mj-lt"/>
                <a:sym typeface="Symbol" pitchFamily="18" charset="2"/>
              </a:rPr>
              <a:t>n-1</a:t>
            </a:r>
            <a:r>
              <a:rPr lang="zh-CN" altLang="en-US" sz="3200" dirty="0">
                <a:solidFill>
                  <a:schemeClr val="bg1"/>
                </a:solidFill>
                <a:latin typeface="+mj-lt"/>
                <a:sym typeface="Symbol" pitchFamily="18" charset="2"/>
              </a:rPr>
              <a:t>次</a:t>
            </a:r>
          </a:p>
        </p:txBody>
      </p:sp>
      <p:sp>
        <p:nvSpPr>
          <p:cNvPr id="45" name="Rectangle 91"/>
          <p:cNvSpPr>
            <a:spLocks noChangeArrowheads="1"/>
          </p:cNvSpPr>
          <p:nvPr/>
        </p:nvSpPr>
        <p:spPr bwMode="auto">
          <a:xfrm>
            <a:off x="3429000" y="3886200"/>
            <a:ext cx="5715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C00000"/>
                </a:solidFill>
                <a:latin typeface="+mj-lt"/>
                <a:sym typeface="Symbol" pitchFamily="18" charset="2"/>
              </a:rPr>
              <a:t>    </a:t>
            </a:r>
            <a:r>
              <a:rPr lang="zh-CN" altLang="en-US" sz="3200" dirty="0">
                <a:latin typeface="+mj-lt"/>
                <a:sym typeface="Symbol" pitchFamily="18" charset="2"/>
              </a:rPr>
              <a:t>直接更新表长</a:t>
            </a:r>
          </a:p>
        </p:txBody>
      </p:sp>
      <p:sp>
        <p:nvSpPr>
          <p:cNvPr id="17" name="Rectangle 89"/>
          <p:cNvSpPr>
            <a:spLocks noChangeArrowheads="1"/>
          </p:cNvSpPr>
          <p:nvPr/>
        </p:nvSpPr>
        <p:spPr bwMode="auto">
          <a:xfrm>
            <a:off x="5181600" y="1143000"/>
            <a:ext cx="3124200" cy="609600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zh-CN" altLang="en-US" sz="3200" dirty="0">
                <a:sym typeface="Symbol" pitchFamily="18" charset="2"/>
              </a:rPr>
              <a:t>时，</a:t>
            </a:r>
            <a:r>
              <a:rPr lang="zh-CN" altLang="en-US" sz="3200" dirty="0">
                <a:latin typeface="+mj-lt"/>
                <a:sym typeface="Symbol" pitchFamily="18" charset="2"/>
              </a:rPr>
              <a:t>运算有意义</a:t>
            </a:r>
          </a:p>
        </p:txBody>
      </p:sp>
      <p:cxnSp>
        <p:nvCxnSpPr>
          <p:cNvPr id="18" name="直接箭头连接符 17"/>
          <p:cNvCxnSpPr/>
          <p:nvPr/>
        </p:nvCxnSpPr>
        <p:spPr bwMode="auto">
          <a:xfrm rot="16200000" flipH="1">
            <a:off x="6419850" y="4248150"/>
            <a:ext cx="762000" cy="381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2" name="Rectangle 32"/>
          <p:cNvSpPr>
            <a:spLocks noChangeArrowheads="1"/>
          </p:cNvSpPr>
          <p:nvPr/>
        </p:nvSpPr>
        <p:spPr bwMode="auto">
          <a:xfrm>
            <a:off x="381000" y="762000"/>
            <a:ext cx="8839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>
                <a:latin typeface="+mn-lt"/>
              </a:rPr>
              <a:t>int</a:t>
            </a:r>
            <a:r>
              <a:rPr lang="en-US" altLang="zh-CN" sz="3200" dirty="0">
                <a:latin typeface="+mn-lt"/>
              </a:rPr>
              <a:t> </a:t>
            </a:r>
            <a:r>
              <a:rPr lang="en-US" altLang="zh-CN" sz="3200" dirty="0" err="1">
                <a:latin typeface="+mn-lt"/>
              </a:rPr>
              <a:t>delete_seq</a:t>
            </a:r>
            <a:r>
              <a:rPr lang="en-US" altLang="zh-CN" sz="3200" dirty="0">
                <a:latin typeface="+mn-lt"/>
              </a:rPr>
              <a:t>(</a:t>
            </a:r>
            <a:r>
              <a:rPr lang="en-US" altLang="zh-CN" sz="3200" dirty="0" err="1">
                <a:latin typeface="+mn-lt"/>
              </a:rPr>
              <a:t>PSeqList</a:t>
            </a:r>
            <a:r>
              <a:rPr lang="en-US" altLang="zh-CN" sz="3200" dirty="0">
                <a:latin typeface="+mn-lt"/>
              </a:rPr>
              <a:t> </a:t>
            </a:r>
            <a:r>
              <a:rPr lang="en-US" altLang="zh-CN" sz="3200" dirty="0" err="1">
                <a:latin typeface="+mn-lt"/>
              </a:rPr>
              <a:t>palist</a:t>
            </a:r>
            <a:r>
              <a:rPr lang="en-US" altLang="zh-CN" sz="3200" dirty="0">
                <a:latin typeface="+mn-lt"/>
              </a:rPr>
              <a:t>, </a:t>
            </a:r>
            <a:r>
              <a:rPr lang="en-US" altLang="zh-CN" sz="3200" dirty="0" err="1">
                <a:latin typeface="+mn-lt"/>
              </a:rPr>
              <a:t>int</a:t>
            </a:r>
            <a:r>
              <a:rPr lang="en-US" altLang="zh-CN" sz="3200" dirty="0">
                <a:latin typeface="+mn-lt"/>
              </a:rPr>
              <a:t> p)</a:t>
            </a:r>
          </a:p>
        </p:txBody>
      </p:sp>
      <p:sp>
        <p:nvSpPr>
          <p:cNvPr id="3" name="Rectangle 32"/>
          <p:cNvSpPr>
            <a:spLocks noChangeArrowheads="1"/>
          </p:cNvSpPr>
          <p:nvPr/>
        </p:nvSpPr>
        <p:spPr bwMode="auto">
          <a:xfrm>
            <a:off x="381000" y="1447800"/>
            <a:ext cx="88392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n-lt"/>
              </a:rPr>
              <a:t>{ if (p&lt;0 || p &gt; </a:t>
            </a:r>
            <a:r>
              <a:rPr lang="en-US" altLang="zh-CN" sz="3200" dirty="0" err="1">
                <a:latin typeface="+mn-lt"/>
              </a:rPr>
              <a:t>palist</a:t>
            </a:r>
            <a:r>
              <a:rPr lang="en-US" altLang="zh-CN" sz="3200" dirty="0">
                <a:latin typeface="+mn-lt"/>
              </a:rPr>
              <a:t>-&gt;n-1)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n-lt"/>
              </a:rPr>
              <a:t>     { </a:t>
            </a:r>
            <a:r>
              <a:rPr lang="en-US" altLang="zh-CN" sz="3200" dirty="0" err="1">
                <a:latin typeface="+mn-lt"/>
              </a:rPr>
              <a:t>printf</a:t>
            </a:r>
            <a:r>
              <a:rPr lang="en-US" altLang="zh-CN" sz="3200" dirty="0">
                <a:latin typeface="+mn-lt"/>
              </a:rPr>
              <a:t> (“Not exist! \n”);  return 0;}</a:t>
            </a:r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381000" y="2743200"/>
            <a:ext cx="8839200" cy="198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q;</a:t>
            </a:r>
            <a:r>
              <a:rPr lang="en-US" altLang="zh-CN" sz="3200" dirty="0">
                <a:latin typeface="+mn-lt"/>
              </a:rPr>
              <a:t> 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n-lt"/>
              </a:rPr>
              <a:t>  for(q=p; q </a:t>
            </a:r>
            <a:r>
              <a:rPr lang="en-US" altLang="zh-CN" sz="3200" dirty="0">
                <a:solidFill>
                  <a:srgbClr val="C00000"/>
                </a:solidFill>
                <a:latin typeface="+mn-lt"/>
              </a:rPr>
              <a:t>&lt;</a:t>
            </a:r>
            <a:r>
              <a:rPr lang="en-US" altLang="zh-CN" sz="3200" dirty="0" err="1">
                <a:solidFill>
                  <a:srgbClr val="C00000"/>
                </a:solidFill>
                <a:latin typeface="+mn-lt"/>
              </a:rPr>
              <a:t>palist</a:t>
            </a:r>
            <a:r>
              <a:rPr lang="en-US" altLang="zh-CN" sz="3200" dirty="0">
                <a:solidFill>
                  <a:srgbClr val="C00000"/>
                </a:solidFill>
                <a:latin typeface="+mn-lt"/>
              </a:rPr>
              <a:t>-&gt;n-1</a:t>
            </a:r>
            <a:r>
              <a:rPr lang="en-US" altLang="zh-CN" sz="3200" dirty="0">
                <a:latin typeface="+mn-lt"/>
              </a:rPr>
              <a:t>; q++)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n-lt"/>
              </a:rPr>
              <a:t>       </a:t>
            </a:r>
            <a:r>
              <a:rPr lang="en-US" altLang="zh-CN" sz="3200" dirty="0" err="1">
                <a:latin typeface="+mn-lt"/>
              </a:rPr>
              <a:t>palist</a:t>
            </a:r>
            <a:r>
              <a:rPr lang="en-US" altLang="zh-CN" sz="3200" dirty="0">
                <a:latin typeface="+mn-lt"/>
              </a:rPr>
              <a:t>-&gt;element[q] = </a:t>
            </a:r>
            <a:r>
              <a:rPr lang="en-US" altLang="zh-CN" sz="3200" dirty="0" err="1">
                <a:latin typeface="+mn-lt"/>
              </a:rPr>
              <a:t>palist</a:t>
            </a:r>
            <a:r>
              <a:rPr lang="en-US" altLang="zh-CN" sz="3200" dirty="0">
                <a:latin typeface="+mn-lt"/>
              </a:rPr>
              <a:t>-&gt;element[q+1];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381000" y="4724400"/>
            <a:ext cx="8839200" cy="1752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n-lt"/>
              </a:rPr>
              <a:t>  </a:t>
            </a:r>
            <a:r>
              <a:rPr lang="en-US" altLang="zh-CN" sz="3200" dirty="0" err="1">
                <a:latin typeface="+mn-lt"/>
              </a:rPr>
              <a:t>palist</a:t>
            </a:r>
            <a:r>
              <a:rPr lang="en-US" altLang="zh-CN" sz="3200" dirty="0">
                <a:latin typeface="+mn-lt"/>
              </a:rPr>
              <a:t>-&gt;n </a:t>
            </a:r>
            <a:r>
              <a:rPr lang="en-US" altLang="zh-CN" sz="3200" dirty="0">
                <a:solidFill>
                  <a:srgbClr val="C00000"/>
                </a:solidFill>
                <a:latin typeface="+mn-lt"/>
              </a:rPr>
              <a:t>= </a:t>
            </a:r>
            <a:r>
              <a:rPr lang="en-US" altLang="zh-CN" sz="3200" dirty="0" err="1">
                <a:solidFill>
                  <a:srgbClr val="C00000"/>
                </a:solidFill>
                <a:latin typeface="+mn-lt"/>
              </a:rPr>
              <a:t>palist</a:t>
            </a:r>
            <a:r>
              <a:rPr lang="en-US" altLang="zh-CN" sz="3200" dirty="0">
                <a:solidFill>
                  <a:srgbClr val="C00000"/>
                </a:solidFill>
                <a:latin typeface="+mn-lt"/>
              </a:rPr>
              <a:t>-&gt;n-1;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n-lt"/>
              </a:rPr>
              <a:t>  return(1);</a:t>
            </a: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n-lt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181600" y="1425714"/>
            <a:ext cx="441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763B"/>
                </a:solidFill>
              </a:rPr>
              <a:t>//</a:t>
            </a:r>
            <a:r>
              <a:rPr lang="zh-CN" altLang="en-US" sz="3200" dirty="0">
                <a:solidFill>
                  <a:srgbClr val="00763B"/>
                </a:solidFill>
              </a:rPr>
              <a:t>下标</a:t>
            </a:r>
            <a:r>
              <a:rPr lang="en-US" altLang="zh-CN" sz="3200" dirty="0">
                <a:solidFill>
                  <a:srgbClr val="00763B"/>
                </a:solidFill>
              </a:rPr>
              <a:t>p</a:t>
            </a:r>
            <a:r>
              <a:rPr lang="zh-CN" altLang="en-US" sz="3200" dirty="0">
                <a:solidFill>
                  <a:srgbClr val="00763B"/>
                </a:solidFill>
              </a:rPr>
              <a:t>不合法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5715000" y="3429000"/>
            <a:ext cx="32766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763B"/>
                </a:solidFill>
                <a:latin typeface="+mj-lt"/>
              </a:rPr>
              <a:t>//</a:t>
            </a:r>
            <a:r>
              <a:rPr lang="zh-CN" altLang="en-US" sz="3200" dirty="0">
                <a:solidFill>
                  <a:srgbClr val="00763B"/>
                </a:solidFill>
                <a:latin typeface="+mj-lt"/>
              </a:rPr>
              <a:t>依次前移</a:t>
            </a:r>
            <a:endParaRPr lang="zh-CN" altLang="en-US" sz="3200" dirty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00600" y="4724400"/>
            <a:ext cx="32766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763B"/>
                </a:solidFill>
                <a:latin typeface="+mj-lt"/>
              </a:rPr>
              <a:t>//</a:t>
            </a:r>
            <a:r>
              <a:rPr lang="zh-CN" altLang="en-US" sz="3200" dirty="0">
                <a:solidFill>
                  <a:srgbClr val="00763B"/>
                </a:solidFill>
                <a:latin typeface="+mj-lt"/>
              </a:rPr>
              <a:t>更新表长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9" name="Rectangle 27"/>
          <p:cNvSpPr>
            <a:spLocks noChangeArrowheads="1"/>
          </p:cNvSpPr>
          <p:nvPr/>
        </p:nvSpPr>
        <p:spPr bwMode="auto">
          <a:xfrm>
            <a:off x="1066800" y="2514600"/>
            <a:ext cx="739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1. </a:t>
            </a:r>
            <a:r>
              <a:rPr lang="zh-CN" altLang="en-US" sz="3200" dirty="0">
                <a:solidFill>
                  <a:srgbClr val="00518E"/>
                </a:solidFill>
              </a:rPr>
              <a:t>查找</a:t>
            </a:r>
            <a:r>
              <a:rPr lang="en-US" altLang="zh-CN" sz="3200" dirty="0">
                <a:solidFill>
                  <a:srgbClr val="00518E"/>
                </a:solidFill>
              </a:rPr>
              <a:t>x</a:t>
            </a:r>
            <a:r>
              <a:rPr lang="zh-CN" altLang="en-US" sz="3200" dirty="0">
                <a:solidFill>
                  <a:srgbClr val="00518E"/>
                </a:solidFill>
              </a:rPr>
              <a:t>首次出现的位置下标</a:t>
            </a:r>
            <a:r>
              <a:rPr lang="en-US" altLang="zh-CN" sz="3200" dirty="0">
                <a:solidFill>
                  <a:srgbClr val="00518E"/>
                </a:solidFill>
              </a:rPr>
              <a:t>p</a:t>
            </a:r>
            <a:endParaRPr lang="zh-CN" altLang="en-US" sz="3200" dirty="0">
              <a:solidFill>
                <a:srgbClr val="00518E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zh-CN" sz="3200" dirty="0"/>
              <a:t>   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p = </a:t>
            </a:r>
            <a:r>
              <a:rPr lang="en-US" altLang="zh-CN" sz="3200" dirty="0" err="1"/>
              <a:t>locate_seq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palist</a:t>
            </a:r>
            <a:r>
              <a:rPr lang="en-US" altLang="zh-CN" sz="3200" dirty="0"/>
              <a:t>, x);</a:t>
            </a:r>
            <a:endParaRPr lang="en-US" altLang="zh-CN" sz="3200" dirty="0">
              <a:sym typeface="Symbol" pitchFamily="18" charset="2"/>
            </a:endParaRPr>
          </a:p>
        </p:txBody>
      </p:sp>
      <p:sp>
        <p:nvSpPr>
          <p:cNvPr id="85022" name="Rectangle 30"/>
          <p:cNvSpPr>
            <a:spLocks noChangeArrowheads="1"/>
          </p:cNvSpPr>
          <p:nvPr/>
        </p:nvSpPr>
        <p:spPr bwMode="auto">
          <a:xfrm>
            <a:off x="304800" y="9906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/>
              <a:t>2) </a:t>
            </a:r>
            <a:r>
              <a:rPr lang="zh-CN" altLang="en-US" sz="3200" dirty="0"/>
              <a:t>删除表中第</a:t>
            </a:r>
            <a:r>
              <a:rPr lang="en-US" altLang="zh-CN" sz="3200" dirty="0"/>
              <a:t>1</a:t>
            </a:r>
            <a:r>
              <a:rPr lang="zh-CN" altLang="en-US" sz="3200" dirty="0"/>
              <a:t>个值为</a:t>
            </a:r>
            <a:r>
              <a:rPr lang="en-US" altLang="zh-CN" sz="3200" dirty="0"/>
              <a:t>x</a:t>
            </a:r>
            <a:r>
              <a:rPr lang="zh-CN" altLang="en-US" sz="3200" dirty="0"/>
              <a:t>的元素，返回成功与否</a:t>
            </a:r>
          </a:p>
        </p:txBody>
      </p:sp>
      <p:sp>
        <p:nvSpPr>
          <p:cNvPr id="85024" name="Rectangle 32"/>
          <p:cNvSpPr>
            <a:spLocks noChangeArrowheads="1"/>
          </p:cNvSpPr>
          <p:nvPr/>
        </p:nvSpPr>
        <p:spPr bwMode="auto">
          <a:xfrm>
            <a:off x="1066800" y="3810000"/>
            <a:ext cx="739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2. </a:t>
            </a:r>
            <a:r>
              <a:rPr lang="zh-CN" altLang="en-US" sz="3200" dirty="0">
                <a:solidFill>
                  <a:srgbClr val="00518E"/>
                </a:solidFill>
                <a:sym typeface="Symbol" pitchFamily="18" charset="2"/>
              </a:rPr>
              <a:t>删除下标为</a:t>
            </a:r>
            <a:r>
              <a:rPr lang="en-US" altLang="zh-CN" sz="3200" dirty="0">
                <a:solidFill>
                  <a:srgbClr val="00518E"/>
                </a:solidFill>
                <a:sym typeface="Symbol" pitchFamily="18" charset="2"/>
              </a:rPr>
              <a:t>p</a:t>
            </a:r>
            <a:r>
              <a:rPr lang="zh-CN" altLang="en-US" sz="3200" dirty="0">
                <a:solidFill>
                  <a:srgbClr val="00518E"/>
                </a:solidFill>
                <a:sym typeface="Symbol" pitchFamily="18" charset="2"/>
              </a:rPr>
              <a:t>的元素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 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result = </a:t>
            </a:r>
            <a:r>
              <a:rPr lang="en-US" altLang="zh-CN" sz="3200" dirty="0" err="1"/>
              <a:t>delete_seq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palist</a:t>
            </a:r>
            <a:r>
              <a:rPr lang="en-US" altLang="zh-CN" sz="3200" dirty="0"/>
              <a:t>, p);</a:t>
            </a:r>
            <a:endParaRPr lang="en-US" altLang="zh-CN" sz="3200" dirty="0">
              <a:sym typeface="Symbol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zh-CN" sz="3200" dirty="0">
              <a:solidFill>
                <a:srgbClr val="00518E"/>
              </a:solidFill>
              <a:sym typeface="Symbol" pitchFamily="18" charset="2"/>
            </a:endParaRPr>
          </a:p>
        </p:txBody>
      </p:sp>
      <p:sp>
        <p:nvSpPr>
          <p:cNvPr id="85025" name="Rectangle 33"/>
          <p:cNvSpPr>
            <a:spLocks noChangeArrowheads="1"/>
          </p:cNvSpPr>
          <p:nvPr/>
        </p:nvSpPr>
        <p:spPr bwMode="auto">
          <a:xfrm>
            <a:off x="838200" y="1676400"/>
            <a:ext cx="8001000" cy="12999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delete_seq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PSeqList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palist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Datatype</a:t>
            </a:r>
            <a:r>
              <a:rPr lang="en-US" altLang="zh-CN" sz="3200" dirty="0"/>
              <a:t> x)</a:t>
            </a: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{</a:t>
            </a:r>
          </a:p>
        </p:txBody>
      </p:sp>
      <p:sp>
        <p:nvSpPr>
          <p:cNvPr id="85026" name="Rectangle 34"/>
          <p:cNvSpPr>
            <a:spLocks noChangeArrowheads="1"/>
          </p:cNvSpPr>
          <p:nvPr/>
        </p:nvSpPr>
        <p:spPr bwMode="auto">
          <a:xfrm>
            <a:off x="685800" y="48768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dirty="0"/>
              <a:t>}</a:t>
            </a:r>
            <a:endParaRPr lang="en-US" altLang="zh-CN" sz="3200" dirty="0">
              <a:sym typeface="Symbol" pitchFamily="18" charset="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 </a:t>
            </a:r>
            <a:r>
              <a:rPr lang="zh-CN" altLang="en-US" dirty="0">
                <a:ea typeface="黑体" pitchFamily="2" charset="-122"/>
              </a:rPr>
              <a:t>删除元素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9" grpId="0"/>
      <p:bldP spid="85024" grpId="0"/>
      <p:bldP spid="850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1048640"/>
            <a:ext cx="8839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/>
              <a:t>-- </a:t>
            </a:r>
            <a:r>
              <a:rPr lang="zh-CN" altLang="en-US" sz="3200" dirty="0"/>
              <a:t>问题规模</a:t>
            </a:r>
            <a:r>
              <a:rPr lang="en-US" altLang="zh-CN" sz="3200" dirty="0"/>
              <a:t>n</a:t>
            </a:r>
            <a:r>
              <a:rPr lang="zh-CN" altLang="en-US" sz="3200" dirty="0"/>
              <a:t>，待查找元素</a:t>
            </a:r>
            <a:r>
              <a:rPr lang="en-US" altLang="zh-CN" sz="3200" dirty="0"/>
              <a:t>x</a:t>
            </a:r>
            <a:r>
              <a:rPr lang="zh-CN" altLang="en-US" sz="3200" dirty="0"/>
              <a:t>的下标为</a:t>
            </a:r>
            <a:r>
              <a:rPr lang="en-US" altLang="zh-CN" sz="3200" dirty="0"/>
              <a:t>p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/>
              <a:t>                       </a:t>
            </a:r>
            <a:r>
              <a:rPr lang="zh-CN" altLang="en-US" sz="3200" dirty="0"/>
              <a:t>在下标</a:t>
            </a:r>
            <a:r>
              <a:rPr lang="en-US" altLang="zh-CN" sz="3200" dirty="0"/>
              <a:t>p</a:t>
            </a:r>
            <a:r>
              <a:rPr lang="zh-CN" altLang="en-US" sz="3200" dirty="0"/>
              <a:t>处插入或删除</a:t>
            </a:r>
            <a:endParaRPr lang="en-US" altLang="zh-CN" sz="3200" dirty="0"/>
          </a:p>
        </p:txBody>
      </p:sp>
      <p:graphicFrame>
        <p:nvGraphicFramePr>
          <p:cNvPr id="87135" name="Group 95"/>
          <p:cNvGraphicFramePr>
            <a:graphicFrameLocks noGrp="1"/>
          </p:cNvGraphicFramePr>
          <p:nvPr>
            <p:ph idx="1"/>
          </p:nvPr>
        </p:nvGraphicFramePr>
        <p:xfrm>
          <a:off x="228600" y="2237771"/>
          <a:ext cx="8839200" cy="1285464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输入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查找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插入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删除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最好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比较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移动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0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移动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0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2.2 </a:t>
            </a:r>
            <a:r>
              <a:rPr lang="zh-CN" altLang="en-US" dirty="0">
                <a:ea typeface="黑体" pitchFamily="2" charset="-122"/>
              </a:rPr>
              <a:t>代价分析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6" name="Group 95"/>
          <p:cNvGraphicFramePr>
            <a:graphicFrameLocks/>
          </p:cNvGraphicFramePr>
          <p:nvPr/>
        </p:nvGraphicFramePr>
        <p:xfrm>
          <a:off x="228600" y="3487040"/>
          <a:ext cx="8839200" cy="1124904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10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最坏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比较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O(n)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移动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, O(n)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移动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n-1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, O(n)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95"/>
          <p:cNvGraphicFramePr>
            <a:graphicFrameLocks/>
          </p:cNvGraphicFramePr>
          <p:nvPr/>
        </p:nvGraphicFramePr>
        <p:xfrm>
          <a:off x="228600" y="4630040"/>
          <a:ext cx="8839200" cy="725741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一般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比较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p+1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移动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n-p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移动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n-p-1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95"/>
          <p:cNvGraphicFramePr>
            <a:graphicFrameLocks/>
          </p:cNvGraphicFramePr>
          <p:nvPr/>
        </p:nvGraphicFramePr>
        <p:xfrm>
          <a:off x="228600" y="5315840"/>
          <a:ext cx="8839200" cy="7801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0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平均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n/2, O(n)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n/2, O(n)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(n-1)/2, O(n)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066800"/>
            <a:ext cx="8382000" cy="2057400"/>
          </a:xfrm>
          <a:prstGeom prst="rect">
            <a:avLst/>
          </a:prstGeom>
          <a:solidFill>
            <a:srgbClr val="FFFFA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</a:rPr>
              <a:t>顺序存储：</a:t>
            </a:r>
            <a:endParaRPr lang="en-US" altLang="zh-CN" sz="3200" dirty="0">
              <a:solidFill>
                <a:srgbClr val="00518E"/>
              </a:solidFill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solidFill>
                  <a:srgbClr val="00518E"/>
                </a:solidFill>
                <a:latin typeface="黑体" pitchFamily="2" charset="-122"/>
              </a:rPr>
              <a:t>  </a:t>
            </a:r>
            <a:r>
              <a:rPr lang="zh-CN" altLang="en-US" sz="3200" dirty="0">
                <a:latin typeface="黑体" pitchFamily="2" charset="-122"/>
              </a:rPr>
              <a:t>用一组连续的内存单元、按照逻辑顺序、</a:t>
            </a:r>
            <a:endParaRPr lang="en-US" altLang="zh-CN" sz="3200" dirty="0"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latin typeface="黑体" pitchFamily="2" charset="-122"/>
              </a:rPr>
              <a:t>  </a:t>
            </a:r>
            <a:r>
              <a:rPr lang="zh-CN" altLang="en-US" sz="3200" dirty="0">
                <a:latin typeface="黑体" pitchFamily="2" charset="-122"/>
              </a:rPr>
              <a:t>依次存储线性表中各元素 </a:t>
            </a: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顺序表</a:t>
            </a:r>
            <a:r>
              <a:rPr lang="en-US" altLang="zh-CN" sz="3200" dirty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;</a:t>
            </a:r>
            <a:endParaRPr lang="zh-CN" altLang="en-US" sz="3200" dirty="0">
              <a:solidFill>
                <a:srgbClr val="00518E"/>
              </a:solidFill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81000" y="3200400"/>
            <a:ext cx="8382000" cy="251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</a:rPr>
              <a:t>链式存储：</a:t>
            </a:r>
            <a:endParaRPr lang="en-US" altLang="zh-CN" sz="3200" dirty="0">
              <a:solidFill>
                <a:srgbClr val="00518E"/>
              </a:solidFill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   </a:t>
            </a:r>
            <a:r>
              <a:rPr lang="zh-CN" altLang="en-US" sz="3200" dirty="0"/>
              <a:t>用一组非连续的内存单元，分别存储；</a:t>
            </a:r>
            <a:endParaRPr lang="en-US" altLang="zh-CN" sz="3200" dirty="0"/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zh-CN" altLang="en-US" sz="3200" dirty="0"/>
              <a:t>   用</a:t>
            </a:r>
            <a:r>
              <a:rPr lang="zh-CN" altLang="en-US" sz="3200" dirty="0">
                <a:solidFill>
                  <a:srgbClr val="C00000"/>
                </a:solidFill>
              </a:rPr>
              <a:t>指针</a:t>
            </a:r>
            <a:r>
              <a:rPr lang="zh-CN" altLang="en-US" sz="3200" dirty="0"/>
              <a:t>指示元素之间的逻辑关系和存储地址 </a:t>
            </a: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   链表</a:t>
            </a:r>
            <a:endParaRPr lang="zh-CN" altLang="en-US" sz="3200" dirty="0">
              <a:solidFill>
                <a:srgbClr val="00518E"/>
              </a:solidFill>
            </a:endParaRPr>
          </a:p>
          <a:p>
            <a:pPr marL="342900" indent="-342900"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线性表的存储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2192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</a:rPr>
              <a:t>非连续的内存单元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28956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结点构成：</a:t>
            </a: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在数据之外，附加指针</a:t>
            </a:r>
            <a:endParaRPr lang="zh-CN" altLang="en-US" sz="3200" dirty="0">
              <a:latin typeface="黑体" pitchFamily="2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2.3 </a:t>
            </a:r>
            <a:r>
              <a:rPr lang="zh-CN" altLang="en-US" dirty="0">
                <a:ea typeface="黑体" pitchFamily="2" charset="-122"/>
              </a:rPr>
              <a:t>链表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905000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latin typeface="黑体" pitchFamily="2" charset="-122"/>
              </a:rPr>
              <a:t>  --</a:t>
            </a:r>
            <a:r>
              <a:rPr lang="zh-CN" altLang="en-US" sz="3200" dirty="0">
                <a:latin typeface="黑体" pitchFamily="2" charset="-122"/>
              </a:rPr>
              <a:t>逻辑相邻元素的物理位置不一定相邻；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657600" y="4114800"/>
            <a:ext cx="5105400" cy="685800"/>
          </a:xfrm>
          <a:prstGeom prst="rect">
            <a:avLst/>
          </a:prstGeom>
          <a:solidFill>
            <a:srgbClr val="B2FF8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黑体" pitchFamily="2" charset="-122"/>
              </a:rPr>
              <a:t>指示逻辑关系、存储地址</a:t>
            </a:r>
            <a:endParaRPr lang="en-US" altLang="zh-CN" sz="3200" dirty="0">
              <a:latin typeface="黑体" pitchFamily="2" charset="-122"/>
            </a:endParaRPr>
          </a:p>
        </p:txBody>
      </p:sp>
      <p:cxnSp>
        <p:nvCxnSpPr>
          <p:cNvPr id="12" name="直接箭头连接符 11"/>
          <p:cNvCxnSpPr>
            <a:endCxn id="10" idx="0"/>
          </p:cNvCxnSpPr>
          <p:nvPr/>
        </p:nvCxnSpPr>
        <p:spPr bwMode="auto">
          <a:xfrm rot="5400000">
            <a:off x="6115050" y="3600450"/>
            <a:ext cx="609600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1981200" y="3581400"/>
            <a:ext cx="5029200" cy="17526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3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7676" y="1143000"/>
            <a:ext cx="85010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89A"/>
                </a:solidFill>
              </a:rPr>
              <a:t> 单链表：</a:t>
            </a:r>
            <a:r>
              <a:rPr lang="zh-CN" altLang="en-US" sz="3200" dirty="0"/>
              <a:t>为每个结点新增</a:t>
            </a:r>
            <a:r>
              <a:rPr lang="en-US" altLang="zh-CN" sz="3200" dirty="0"/>
              <a:t>1</a:t>
            </a:r>
            <a:r>
              <a:rPr lang="zh-CN" altLang="en-US" sz="3200" dirty="0"/>
              <a:t>个指针域</a:t>
            </a:r>
            <a:endParaRPr lang="zh-CN" altLang="en-US" sz="3200" dirty="0">
              <a:sym typeface="Wingdings" pitchFamily="2" charset="2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5297488" y="4648200"/>
            <a:ext cx="598487" cy="6096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j-lt"/>
                <a:ea typeface="宋体" pitchFamily="2" charset="-122"/>
              </a:rPr>
              <a:t>p</a:t>
            </a:r>
            <a:r>
              <a:rPr lang="en-US" altLang="zh-CN" sz="3200" baseline="-25000" dirty="0">
                <a:latin typeface="+mj-lt"/>
                <a:ea typeface="宋体" pitchFamily="2" charset="-122"/>
              </a:rPr>
              <a:t>i</a:t>
            </a: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4724400" y="4648200"/>
            <a:ext cx="598488" cy="609600"/>
          </a:xfrm>
          <a:prstGeom prst="rect">
            <a:avLst/>
          </a:prstGeom>
          <a:solidFill>
            <a:srgbClr val="00518E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200" baseline="-25000">
                <a:solidFill>
                  <a:schemeClr val="bg1"/>
                </a:solidFill>
                <a:latin typeface="+mj-lt"/>
              </a:rPr>
              <a:t>i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2068512" y="4603750"/>
            <a:ext cx="250348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00518E"/>
                </a:solidFill>
                <a:latin typeface="Times New Roman" pitchFamily="18" charset="0"/>
              </a:rPr>
              <a:t>单链表结点：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2073275" y="3733800"/>
            <a:ext cx="228123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00518E"/>
                </a:solidFill>
                <a:latin typeface="Times New Roman" pitchFamily="18" charset="0"/>
              </a:rPr>
              <a:t>顺序表结点：</a:t>
            </a: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4735513" y="3733800"/>
            <a:ext cx="598487" cy="609600"/>
          </a:xfrm>
          <a:prstGeom prst="rect">
            <a:avLst/>
          </a:prstGeom>
          <a:solidFill>
            <a:srgbClr val="00518E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200" baseline="-25000">
                <a:solidFill>
                  <a:schemeClr val="bg1"/>
                </a:solidFill>
                <a:latin typeface="+mj-lt"/>
              </a:rPr>
              <a:t>i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2.3 </a:t>
            </a:r>
            <a:r>
              <a:rPr lang="zh-CN" altLang="en-US" dirty="0">
                <a:ea typeface="黑体" pitchFamily="2" charset="-122"/>
              </a:rPr>
              <a:t>链表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14338" y="1905000"/>
            <a:ext cx="289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buSzPct val="70000"/>
              <a:buFont typeface="Wingdings" pitchFamily="2" charset="2"/>
              <a:buNone/>
            </a:pPr>
            <a:r>
              <a:rPr lang="zh-CN" altLang="en-US" sz="3200" dirty="0">
                <a:sym typeface="Wingdings" pitchFamily="2" charset="2"/>
              </a:rPr>
              <a:t>    </a:t>
            </a:r>
            <a:r>
              <a:rPr lang="en-US" altLang="zh-CN" sz="3200" dirty="0">
                <a:sym typeface="Wingdings" pitchFamily="2" charset="2"/>
              </a:rPr>
              <a:t>(1) </a:t>
            </a:r>
            <a:r>
              <a:rPr lang="zh-CN" altLang="en-US" sz="3200" dirty="0">
                <a:sym typeface="Wingdings" pitchFamily="2" charset="2"/>
              </a:rPr>
              <a:t>数据域：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14338" y="2667000"/>
            <a:ext cx="274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buSzPct val="70000"/>
              <a:buFont typeface="Wingdings" pitchFamily="2" charset="2"/>
              <a:buNone/>
            </a:pPr>
            <a:r>
              <a:rPr lang="zh-CN" altLang="en-US" sz="3200" dirty="0">
                <a:sym typeface="Wingdings" pitchFamily="2" charset="2"/>
              </a:rPr>
              <a:t>    </a:t>
            </a:r>
            <a:r>
              <a:rPr lang="en-US" altLang="zh-CN" sz="3200" dirty="0">
                <a:sym typeface="Wingdings" pitchFamily="2" charset="2"/>
              </a:rPr>
              <a:t>(2) </a:t>
            </a:r>
            <a:r>
              <a:rPr lang="zh-CN" altLang="en-US" sz="3200" dirty="0">
                <a:sym typeface="Wingdings" pitchFamily="2" charset="2"/>
              </a:rPr>
              <a:t>指针域：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081338" y="1905000"/>
            <a:ext cx="59102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buSzPct val="70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00763B"/>
                </a:solidFill>
                <a:sym typeface="Wingdings" pitchFamily="2" charset="2"/>
              </a:rPr>
              <a:t>元素本身信息；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081338" y="2667000"/>
            <a:ext cx="59102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buSzPct val="70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00763B"/>
                </a:solidFill>
                <a:sym typeface="Wingdings" pitchFamily="2" charset="2"/>
              </a:rPr>
              <a:t>后继结点的存储位置；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2" grpId="0" animBg="1"/>
      <p:bldP spid="94215" grpId="0" animBg="1"/>
      <p:bldP spid="94216" grpId="0" animBg="1"/>
      <p:bldP spid="94217" grpId="0"/>
      <p:bldP spid="94218" grpId="0"/>
      <p:bldP spid="94220" grpId="0" animBg="1"/>
      <p:bldP spid="18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6" name="Line 14"/>
          <p:cNvSpPr>
            <a:spLocks noChangeShapeType="1"/>
          </p:cNvSpPr>
          <p:nvPr/>
        </p:nvSpPr>
        <p:spPr bwMode="auto">
          <a:xfrm>
            <a:off x="1638300" y="1699638"/>
            <a:ext cx="5329238" cy="15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3200"/>
          </a:p>
        </p:txBody>
      </p:sp>
      <p:sp>
        <p:nvSpPr>
          <p:cNvPr id="95247" name="Oval 15"/>
          <p:cNvSpPr>
            <a:spLocks noChangeArrowheads="1"/>
          </p:cNvSpPr>
          <p:nvPr/>
        </p:nvSpPr>
        <p:spPr bwMode="auto">
          <a:xfrm>
            <a:off x="1422400" y="1320225"/>
            <a:ext cx="750888" cy="731838"/>
          </a:xfrm>
          <a:prstGeom prst="ellipse">
            <a:avLst/>
          </a:prstGeom>
          <a:solidFill>
            <a:srgbClr val="00589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95248" name="Oval 16"/>
          <p:cNvSpPr>
            <a:spLocks noChangeArrowheads="1"/>
          </p:cNvSpPr>
          <p:nvPr/>
        </p:nvSpPr>
        <p:spPr bwMode="auto">
          <a:xfrm>
            <a:off x="2717800" y="1320225"/>
            <a:ext cx="750888" cy="731838"/>
          </a:xfrm>
          <a:prstGeom prst="ellipse">
            <a:avLst/>
          </a:prstGeom>
          <a:solidFill>
            <a:srgbClr val="00589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95249" name="Oval 17"/>
          <p:cNvSpPr>
            <a:spLocks noChangeArrowheads="1"/>
          </p:cNvSpPr>
          <p:nvPr/>
        </p:nvSpPr>
        <p:spPr bwMode="auto">
          <a:xfrm>
            <a:off x="4159250" y="1320225"/>
            <a:ext cx="757238" cy="731838"/>
          </a:xfrm>
          <a:prstGeom prst="ellipse">
            <a:avLst/>
          </a:prstGeom>
          <a:solidFill>
            <a:srgbClr val="00589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95250" name="Oval 18"/>
          <p:cNvSpPr>
            <a:spLocks noChangeArrowheads="1"/>
          </p:cNvSpPr>
          <p:nvPr/>
        </p:nvSpPr>
        <p:spPr bwMode="auto">
          <a:xfrm>
            <a:off x="5599113" y="1320225"/>
            <a:ext cx="765175" cy="731838"/>
          </a:xfrm>
          <a:prstGeom prst="ellipse">
            <a:avLst/>
          </a:prstGeom>
          <a:solidFill>
            <a:srgbClr val="00589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95251" name="Oval 19"/>
          <p:cNvSpPr>
            <a:spLocks noChangeArrowheads="1"/>
          </p:cNvSpPr>
          <p:nvPr/>
        </p:nvSpPr>
        <p:spPr bwMode="auto">
          <a:xfrm>
            <a:off x="6823075" y="1320225"/>
            <a:ext cx="760413" cy="731838"/>
          </a:xfrm>
          <a:prstGeom prst="ellipse">
            <a:avLst/>
          </a:prstGeom>
          <a:solidFill>
            <a:srgbClr val="00589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95252" name="Rectangle 20"/>
          <p:cNvSpPr>
            <a:spLocks noChangeArrowheads="1"/>
          </p:cNvSpPr>
          <p:nvPr/>
        </p:nvSpPr>
        <p:spPr bwMode="auto">
          <a:xfrm>
            <a:off x="2638425" y="2976563"/>
            <a:ext cx="790575" cy="757237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1066800" y="3048000"/>
            <a:ext cx="1752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latin typeface="Times New Roman" pitchFamily="18" charset="0"/>
              </a:rPr>
              <a:t>顺序表：</a:t>
            </a:r>
          </a:p>
        </p:txBody>
      </p:sp>
      <p:sp>
        <p:nvSpPr>
          <p:cNvPr id="95262" name="Text Box 30"/>
          <p:cNvSpPr txBox="1">
            <a:spLocks noChangeArrowheads="1"/>
          </p:cNvSpPr>
          <p:nvPr/>
        </p:nvSpPr>
        <p:spPr bwMode="auto">
          <a:xfrm>
            <a:off x="2667000" y="2082225"/>
            <a:ext cx="3733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latin typeface="Times New Roman" pitchFamily="18" charset="0"/>
              </a:rPr>
              <a:t>线性表逻辑结构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3400425" y="29718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5264" name="Rectangle 32"/>
          <p:cNvSpPr>
            <a:spLocks noChangeArrowheads="1"/>
          </p:cNvSpPr>
          <p:nvPr/>
        </p:nvSpPr>
        <p:spPr bwMode="auto">
          <a:xfrm>
            <a:off x="4162425" y="29718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5265" name="Rectangle 33"/>
          <p:cNvSpPr>
            <a:spLocks noChangeArrowheads="1"/>
          </p:cNvSpPr>
          <p:nvPr/>
        </p:nvSpPr>
        <p:spPr bwMode="auto">
          <a:xfrm>
            <a:off x="4972050" y="29718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5266" name="Rectangle 34"/>
          <p:cNvSpPr>
            <a:spLocks noChangeArrowheads="1"/>
          </p:cNvSpPr>
          <p:nvPr/>
        </p:nvSpPr>
        <p:spPr bwMode="auto">
          <a:xfrm>
            <a:off x="5762625" y="29718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5271" name="Rectangle 39"/>
          <p:cNvSpPr>
            <a:spLocks noChangeArrowheads="1"/>
          </p:cNvSpPr>
          <p:nvPr/>
        </p:nvSpPr>
        <p:spPr bwMode="auto">
          <a:xfrm>
            <a:off x="2270125" y="459682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272" name="Rectangle 40"/>
          <p:cNvSpPr>
            <a:spLocks noChangeArrowheads="1"/>
          </p:cNvSpPr>
          <p:nvPr/>
        </p:nvSpPr>
        <p:spPr bwMode="auto">
          <a:xfrm>
            <a:off x="1828800" y="459682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95288" name="Text Box 56"/>
          <p:cNvSpPr txBox="1">
            <a:spLocks noChangeArrowheads="1"/>
          </p:cNvSpPr>
          <p:nvPr/>
        </p:nvSpPr>
        <p:spPr bwMode="auto">
          <a:xfrm>
            <a:off x="228600" y="4012050"/>
            <a:ext cx="1752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C00000"/>
                </a:solidFill>
                <a:latin typeface="黑体" pitchFamily="2" charset="-122"/>
              </a:rPr>
              <a:t>头指针</a:t>
            </a:r>
          </a:p>
        </p:txBody>
      </p:sp>
      <p:sp>
        <p:nvSpPr>
          <p:cNvPr id="95290" name="Text Box 58"/>
          <p:cNvSpPr txBox="1">
            <a:spLocks noChangeArrowheads="1"/>
          </p:cNvSpPr>
          <p:nvPr/>
        </p:nvSpPr>
        <p:spPr bwMode="auto">
          <a:xfrm>
            <a:off x="3962400" y="5358825"/>
            <a:ext cx="1676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004274"/>
                </a:solidFill>
                <a:latin typeface="黑体" pitchFamily="2" charset="-122"/>
              </a:rPr>
              <a:t>单链表</a:t>
            </a:r>
          </a:p>
        </p:txBody>
      </p:sp>
      <p:sp>
        <p:nvSpPr>
          <p:cNvPr id="95291" name="Rectangle 59"/>
          <p:cNvSpPr>
            <a:spLocks noChangeArrowheads="1"/>
          </p:cNvSpPr>
          <p:nvPr/>
        </p:nvSpPr>
        <p:spPr bwMode="auto">
          <a:xfrm>
            <a:off x="3565525" y="459682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292" name="Rectangle 60"/>
          <p:cNvSpPr>
            <a:spLocks noChangeArrowheads="1"/>
          </p:cNvSpPr>
          <p:nvPr/>
        </p:nvSpPr>
        <p:spPr bwMode="auto">
          <a:xfrm>
            <a:off x="3124200" y="459682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95294" name="Rectangle 62"/>
          <p:cNvSpPr>
            <a:spLocks noChangeArrowheads="1"/>
          </p:cNvSpPr>
          <p:nvPr/>
        </p:nvSpPr>
        <p:spPr bwMode="auto">
          <a:xfrm>
            <a:off x="4860925" y="460158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295" name="Rectangle 63"/>
          <p:cNvSpPr>
            <a:spLocks noChangeArrowheads="1"/>
          </p:cNvSpPr>
          <p:nvPr/>
        </p:nvSpPr>
        <p:spPr bwMode="auto">
          <a:xfrm>
            <a:off x="4419600" y="460158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95297" name="Rectangle 65"/>
          <p:cNvSpPr>
            <a:spLocks noChangeArrowheads="1"/>
          </p:cNvSpPr>
          <p:nvPr/>
        </p:nvSpPr>
        <p:spPr bwMode="auto">
          <a:xfrm>
            <a:off x="6156325" y="460158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298" name="Rectangle 66"/>
          <p:cNvSpPr>
            <a:spLocks noChangeArrowheads="1"/>
          </p:cNvSpPr>
          <p:nvPr/>
        </p:nvSpPr>
        <p:spPr bwMode="auto">
          <a:xfrm>
            <a:off x="5715000" y="460158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95300" name="Rectangle 68"/>
          <p:cNvSpPr>
            <a:spLocks noChangeArrowheads="1"/>
          </p:cNvSpPr>
          <p:nvPr/>
        </p:nvSpPr>
        <p:spPr bwMode="auto">
          <a:xfrm>
            <a:off x="7451725" y="460158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95301" name="Rectangle 69"/>
          <p:cNvSpPr>
            <a:spLocks noChangeArrowheads="1"/>
          </p:cNvSpPr>
          <p:nvPr/>
        </p:nvSpPr>
        <p:spPr bwMode="auto">
          <a:xfrm>
            <a:off x="7010400" y="460158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95303" name="Text Box 71"/>
          <p:cNvSpPr txBox="1">
            <a:spLocks noChangeArrowheads="1"/>
          </p:cNvSpPr>
          <p:nvPr/>
        </p:nvSpPr>
        <p:spPr bwMode="auto">
          <a:xfrm>
            <a:off x="7010400" y="3987225"/>
            <a:ext cx="2057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latin typeface="黑体" pitchFamily="2" charset="-122"/>
              </a:rPr>
              <a:t>空指针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2.3 </a:t>
            </a:r>
            <a:r>
              <a:rPr lang="zh-CN" altLang="en-US" dirty="0">
                <a:ea typeface="黑体" pitchFamily="2" charset="-122"/>
              </a:rPr>
              <a:t>链表</a:t>
            </a: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9" name="直接箭头连接符 38"/>
          <p:cNvCxnSpPr>
            <a:endCxn id="95301" idx="1"/>
          </p:cNvCxnSpPr>
          <p:nvPr/>
        </p:nvCxnSpPr>
        <p:spPr bwMode="auto">
          <a:xfrm>
            <a:off x="6477000" y="490162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>
            <a:endCxn id="95298" idx="1"/>
          </p:cNvCxnSpPr>
          <p:nvPr/>
        </p:nvCxnSpPr>
        <p:spPr bwMode="auto">
          <a:xfrm>
            <a:off x="5181600" y="490162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>
            <a:off x="3886200" y="490162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>
            <a:endCxn id="95292" idx="1"/>
          </p:cNvCxnSpPr>
          <p:nvPr/>
        </p:nvCxnSpPr>
        <p:spPr bwMode="auto">
          <a:xfrm>
            <a:off x="2590800" y="490162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898525" y="459682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H</a:t>
            </a:r>
            <a:endParaRPr lang="zh-CN" altLang="zh-CN" sz="3600" dirty="0">
              <a:solidFill>
                <a:srgbClr val="C0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7" name="直接箭头连接符 46"/>
          <p:cNvCxnSpPr>
            <a:endCxn id="95272" idx="1"/>
          </p:cNvCxnSpPr>
          <p:nvPr/>
        </p:nvCxnSpPr>
        <p:spPr bwMode="auto">
          <a:xfrm>
            <a:off x="1295400" y="490162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71" grpId="0" animBg="1"/>
      <p:bldP spid="95272" grpId="0" animBg="1"/>
      <p:bldP spid="95288" grpId="0"/>
      <p:bldP spid="95290" grpId="0"/>
      <p:bldP spid="95291" grpId="0" animBg="1"/>
      <p:bldP spid="95292" grpId="0" animBg="1"/>
      <p:bldP spid="95294" grpId="0" animBg="1"/>
      <p:bldP spid="95295" grpId="0" animBg="1"/>
      <p:bldP spid="95297" grpId="0" animBg="1"/>
      <p:bldP spid="95298" grpId="0" animBg="1"/>
      <p:bldP spid="95300" grpId="0" animBg="1"/>
      <p:bldP spid="95301" grpId="0" animBg="1"/>
      <p:bldP spid="95303" grpId="0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线性表引例</a:t>
            </a:r>
          </a:p>
        </p:txBody>
      </p:sp>
      <p:sp>
        <p:nvSpPr>
          <p:cNvPr id="4710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60350" y="1066800"/>
            <a:ext cx="865505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</a:rPr>
              <a:t>例：计算机系学生成绩表，逻辑结构：</a:t>
            </a:r>
            <a:endParaRPr lang="zh-CN" altLang="en-US" sz="3200" baseline="0" dirty="0">
              <a:solidFill>
                <a:srgbClr val="CC0000"/>
              </a:solidFill>
              <a:latin typeface="+mj-lt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352800" y="2913888"/>
          <a:ext cx="5715000" cy="318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0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学号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姓名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高数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大物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Java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90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70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60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80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90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60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70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80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90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60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70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80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70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60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90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169986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k</a:t>
            </a:r>
            <a:r>
              <a:rPr lang="en-US" altLang="zh-CN" sz="32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200272" y="19812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k</a:t>
            </a:r>
            <a:r>
              <a:rPr lang="en-US" altLang="zh-CN" sz="32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284536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k</a:t>
            </a:r>
            <a:r>
              <a:rPr lang="en-US" altLang="zh-CN" sz="3200" baseline="-25000" dirty="0">
                <a:solidFill>
                  <a:schemeClr val="bg1"/>
                </a:solidFill>
              </a:rPr>
              <a:t>3</a:t>
            </a:r>
            <a:endParaRPr lang="zh-CN" altLang="en-US" sz="3200" baseline="-250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408485" y="19812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k</a:t>
            </a:r>
            <a:r>
              <a:rPr lang="en-US" altLang="zh-CN" sz="3200" baseline="-25000" dirty="0">
                <a:solidFill>
                  <a:schemeClr val="bg1"/>
                </a:solidFill>
              </a:rPr>
              <a:t>4</a:t>
            </a:r>
            <a:endParaRPr lang="zh-CN" altLang="en-US" sz="3200" baseline="-250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505450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k</a:t>
            </a:r>
            <a:r>
              <a:rPr lang="en-US" altLang="zh-CN" sz="3200" baseline="-250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0" name="直接箭头连接符 19"/>
          <p:cNvCxnSpPr>
            <a:stCxn id="15" idx="6"/>
            <a:endCxn id="16" idx="2"/>
          </p:cNvCxnSpPr>
          <p:nvPr/>
        </p:nvCxnSpPr>
        <p:spPr bwMode="auto">
          <a:xfrm>
            <a:off x="1684336" y="2228057"/>
            <a:ext cx="515936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stCxn id="16" idx="6"/>
            <a:endCxn id="17" idx="2"/>
          </p:cNvCxnSpPr>
          <p:nvPr/>
        </p:nvCxnSpPr>
        <p:spPr bwMode="auto">
          <a:xfrm>
            <a:off x="2714623" y="2228057"/>
            <a:ext cx="569913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>
            <a:stCxn id="17" idx="6"/>
            <a:endCxn id="18" idx="2"/>
          </p:cNvCxnSpPr>
          <p:nvPr/>
        </p:nvCxnSpPr>
        <p:spPr bwMode="auto">
          <a:xfrm>
            <a:off x="3798886" y="2228057"/>
            <a:ext cx="609599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>
            <a:stCxn id="18" idx="6"/>
            <a:endCxn id="19" idx="2"/>
          </p:cNvCxnSpPr>
          <p:nvPr/>
        </p:nvCxnSpPr>
        <p:spPr bwMode="auto">
          <a:xfrm>
            <a:off x="4922836" y="2228057"/>
            <a:ext cx="582614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矩形 23"/>
          <p:cNvSpPr/>
          <p:nvPr/>
        </p:nvSpPr>
        <p:spPr>
          <a:xfrm>
            <a:off x="381000" y="3429000"/>
            <a:ext cx="2971800" cy="584775"/>
          </a:xfrm>
          <a:prstGeom prst="rect">
            <a:avLst/>
          </a:prstGeom>
          <a:noFill/>
          <a:ln w="28575">
            <a:solidFill>
              <a:srgbClr val="0066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/>
              <a:t> 结点</a:t>
            </a:r>
            <a:r>
              <a:rPr lang="en-US" altLang="zh-CN" sz="3200" dirty="0"/>
              <a:t>: </a:t>
            </a:r>
            <a:r>
              <a:rPr lang="en-US" altLang="zh-CN" sz="3200" dirty="0">
                <a:sym typeface="Wingdings" pitchFamily="2" charset="2"/>
              </a:rPr>
              <a:t>1</a:t>
            </a:r>
            <a:r>
              <a:rPr lang="zh-CN" altLang="en-US" sz="3200" dirty="0">
                <a:sym typeface="Wingdings" pitchFamily="2" charset="2"/>
              </a:rPr>
              <a:t>条记录</a:t>
            </a:r>
            <a:endParaRPr lang="zh-CN" altLang="en-US" sz="3200" dirty="0"/>
          </a:p>
        </p:txBody>
      </p:sp>
      <p:sp>
        <p:nvSpPr>
          <p:cNvPr id="25" name="矩形 24"/>
          <p:cNvSpPr/>
          <p:nvPr/>
        </p:nvSpPr>
        <p:spPr>
          <a:xfrm>
            <a:off x="3352800" y="3429000"/>
            <a:ext cx="5715000" cy="584775"/>
          </a:xfrm>
          <a:prstGeom prst="rect">
            <a:avLst/>
          </a:prstGeom>
          <a:solidFill>
            <a:srgbClr val="61D6FF">
              <a:alpha val="24706"/>
            </a:srgbClr>
          </a:solidFill>
          <a:ln w="28575">
            <a:solidFill>
              <a:srgbClr val="0066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3200" dirty="0"/>
          </a:p>
        </p:txBody>
      </p:sp>
      <p:sp>
        <p:nvSpPr>
          <p:cNvPr id="26" name="下箭头 25"/>
          <p:cNvSpPr/>
          <p:nvPr/>
        </p:nvSpPr>
        <p:spPr bwMode="auto">
          <a:xfrm flipV="1">
            <a:off x="1371600" y="2560800"/>
            <a:ext cx="152400" cy="792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65" name="Rectangle 109"/>
          <p:cNvSpPr>
            <a:spLocks noChangeArrowheads="1"/>
          </p:cNvSpPr>
          <p:nvPr/>
        </p:nvSpPr>
        <p:spPr bwMode="auto">
          <a:xfrm>
            <a:off x="2438400" y="13620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366" name="Rectangle 110"/>
          <p:cNvSpPr>
            <a:spLocks noChangeArrowheads="1"/>
          </p:cNvSpPr>
          <p:nvPr/>
        </p:nvSpPr>
        <p:spPr bwMode="auto">
          <a:xfrm>
            <a:off x="1997075" y="13620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bg1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96370" name="Rectangle 114"/>
          <p:cNvSpPr>
            <a:spLocks noChangeArrowheads="1"/>
          </p:cNvSpPr>
          <p:nvPr/>
        </p:nvSpPr>
        <p:spPr bwMode="auto">
          <a:xfrm>
            <a:off x="3733800" y="13620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371" name="Rectangle 115"/>
          <p:cNvSpPr>
            <a:spLocks noChangeArrowheads="1"/>
          </p:cNvSpPr>
          <p:nvPr/>
        </p:nvSpPr>
        <p:spPr bwMode="auto">
          <a:xfrm>
            <a:off x="3292475" y="13620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D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6373" name="Rectangle 117"/>
          <p:cNvSpPr>
            <a:spLocks noChangeArrowheads="1"/>
          </p:cNvSpPr>
          <p:nvPr/>
        </p:nvSpPr>
        <p:spPr bwMode="auto">
          <a:xfrm>
            <a:off x="5029200" y="13668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374" name="Rectangle 118"/>
          <p:cNvSpPr>
            <a:spLocks noChangeArrowheads="1"/>
          </p:cNvSpPr>
          <p:nvPr/>
        </p:nvSpPr>
        <p:spPr bwMode="auto">
          <a:xfrm>
            <a:off x="4587875" y="13668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6376" name="Rectangle 120"/>
          <p:cNvSpPr>
            <a:spLocks noChangeArrowheads="1"/>
          </p:cNvSpPr>
          <p:nvPr/>
        </p:nvSpPr>
        <p:spPr bwMode="auto">
          <a:xfrm>
            <a:off x="6324600" y="13668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377" name="Rectangle 121"/>
          <p:cNvSpPr>
            <a:spLocks noChangeArrowheads="1"/>
          </p:cNvSpPr>
          <p:nvPr/>
        </p:nvSpPr>
        <p:spPr bwMode="auto">
          <a:xfrm>
            <a:off x="5883275" y="13668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6379" name="Rectangle 123"/>
          <p:cNvSpPr>
            <a:spLocks noChangeArrowheads="1"/>
          </p:cNvSpPr>
          <p:nvPr/>
        </p:nvSpPr>
        <p:spPr bwMode="auto">
          <a:xfrm>
            <a:off x="7620000" y="13668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</a:p>
        </p:txBody>
      </p:sp>
      <p:sp>
        <p:nvSpPr>
          <p:cNvPr id="96380" name="Rectangle 124"/>
          <p:cNvSpPr>
            <a:spLocks noChangeArrowheads="1"/>
          </p:cNvSpPr>
          <p:nvPr/>
        </p:nvSpPr>
        <p:spPr bwMode="auto">
          <a:xfrm>
            <a:off x="7178675" y="13668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1066800" y="13620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latin typeface="Times New Roman" pitchFamily="18" charset="0"/>
                <a:ea typeface="宋体" pitchFamily="2" charset="-122"/>
              </a:rPr>
              <a:t>H</a:t>
            </a:r>
            <a:endParaRPr lang="zh-CN" altLang="zh-CN" sz="3600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4" name="直接箭头连接符 33"/>
          <p:cNvCxnSpPr>
            <a:endCxn id="96366" idx="1"/>
          </p:cNvCxnSpPr>
          <p:nvPr/>
        </p:nvCxnSpPr>
        <p:spPr bwMode="auto">
          <a:xfrm>
            <a:off x="1463675" y="16668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2759075" y="16668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>
            <a:off x="4054475" y="16668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>
            <a:off x="5349875" y="16668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6645275" y="16668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1" name="Group 108"/>
          <p:cNvGraphicFramePr>
            <a:graphicFrameLocks noGrp="1"/>
          </p:cNvGraphicFramePr>
          <p:nvPr/>
        </p:nvGraphicFramePr>
        <p:xfrm>
          <a:off x="609600" y="2208212"/>
          <a:ext cx="7848600" cy="3474720"/>
        </p:xfrm>
        <a:graphic>
          <a:graphicData uri="http://schemas.openxmlformats.org/drawingml/2006/table">
            <a:tbl>
              <a:tblPr/>
              <a:tblGrid>
                <a:gridCol w="196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713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头指针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：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FF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存储地址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数据域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指针域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Null (</a:t>
                      </a: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空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Rectangle 98"/>
          <p:cNvSpPr>
            <a:spLocks noChangeArrowheads="1"/>
          </p:cNvSpPr>
          <p:nvPr/>
        </p:nvSpPr>
        <p:spPr bwMode="auto">
          <a:xfrm>
            <a:off x="2590800" y="4495800"/>
            <a:ext cx="5867400" cy="609600"/>
          </a:xfrm>
          <a:prstGeom prst="rect">
            <a:avLst/>
          </a:prstGeom>
          <a:solidFill>
            <a:srgbClr val="0070C0">
              <a:alpha val="25999"/>
            </a:srgb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99"/>
          <p:cNvSpPr>
            <a:spLocks noChangeArrowheads="1"/>
          </p:cNvSpPr>
          <p:nvPr/>
        </p:nvSpPr>
        <p:spPr bwMode="auto">
          <a:xfrm>
            <a:off x="2590800" y="2819400"/>
            <a:ext cx="5867400" cy="533400"/>
          </a:xfrm>
          <a:prstGeom prst="rect">
            <a:avLst/>
          </a:prstGeom>
          <a:solidFill>
            <a:srgbClr val="0070C0">
              <a:alpha val="25999"/>
            </a:srgb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Rectangle 100"/>
          <p:cNvSpPr>
            <a:spLocks noChangeArrowheads="1"/>
          </p:cNvSpPr>
          <p:nvPr/>
        </p:nvSpPr>
        <p:spPr bwMode="auto">
          <a:xfrm>
            <a:off x="2590800" y="5105400"/>
            <a:ext cx="5867400" cy="609600"/>
          </a:xfrm>
          <a:prstGeom prst="rect">
            <a:avLst/>
          </a:prstGeom>
          <a:solidFill>
            <a:srgbClr val="0070C0">
              <a:alpha val="25999"/>
            </a:srgb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101"/>
          <p:cNvSpPr>
            <a:spLocks noChangeArrowheads="1"/>
          </p:cNvSpPr>
          <p:nvPr/>
        </p:nvSpPr>
        <p:spPr bwMode="auto">
          <a:xfrm>
            <a:off x="2590800" y="3352800"/>
            <a:ext cx="5867400" cy="609600"/>
          </a:xfrm>
          <a:prstGeom prst="rect">
            <a:avLst/>
          </a:prstGeom>
          <a:solidFill>
            <a:srgbClr val="0070C0">
              <a:alpha val="25999"/>
            </a:srgb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102"/>
          <p:cNvSpPr>
            <a:spLocks noChangeArrowheads="1"/>
          </p:cNvSpPr>
          <p:nvPr/>
        </p:nvSpPr>
        <p:spPr bwMode="auto">
          <a:xfrm>
            <a:off x="2590800" y="3962400"/>
            <a:ext cx="5867400" cy="534988"/>
          </a:xfrm>
          <a:prstGeom prst="rect">
            <a:avLst/>
          </a:prstGeom>
          <a:solidFill>
            <a:srgbClr val="0070C0">
              <a:alpha val="25999"/>
            </a:srgb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auto">
          <a:xfrm>
            <a:off x="2133600" y="3405187"/>
            <a:ext cx="1436688" cy="6492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2.3.1 </a:t>
            </a:r>
            <a:r>
              <a:rPr lang="zh-CN" altLang="en-US" dirty="0">
                <a:ea typeface="黑体" pitchFamily="2" charset="-122"/>
              </a:rPr>
              <a:t>单链表存储示例</a:t>
            </a: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65" grpId="0" animBg="1"/>
      <p:bldP spid="96366" grpId="0" animBg="1"/>
      <p:bldP spid="96370" grpId="0" animBg="1"/>
      <p:bldP spid="96371" grpId="0" animBg="1"/>
      <p:bldP spid="96373" grpId="0" animBg="1"/>
      <p:bldP spid="96374" grpId="0" animBg="1"/>
      <p:bldP spid="96376" grpId="0" animBg="1"/>
      <p:bldP spid="96377" grpId="0" animBg="1"/>
      <p:bldP spid="96379" grpId="0" animBg="1"/>
      <p:bldP spid="96380" grpId="0" animBg="1"/>
      <p:bldP spid="3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2.3.1 </a:t>
            </a:r>
            <a:r>
              <a:rPr lang="zh-CN" altLang="en-US" dirty="0">
                <a:ea typeface="黑体" pitchFamily="2" charset="-122"/>
              </a:rPr>
              <a:t>带头结点的单链表</a:t>
            </a: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Rectangle 39"/>
          <p:cNvSpPr>
            <a:spLocks noChangeArrowheads="1"/>
          </p:cNvSpPr>
          <p:nvPr/>
        </p:nvSpPr>
        <p:spPr bwMode="auto">
          <a:xfrm>
            <a:off x="3352800" y="1447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Rectangle 40"/>
          <p:cNvSpPr>
            <a:spLocks noChangeArrowheads="1"/>
          </p:cNvSpPr>
          <p:nvPr/>
        </p:nvSpPr>
        <p:spPr bwMode="auto">
          <a:xfrm>
            <a:off x="2911475" y="1447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9" name="Rectangle 59"/>
          <p:cNvSpPr>
            <a:spLocks noChangeArrowheads="1"/>
          </p:cNvSpPr>
          <p:nvPr/>
        </p:nvSpPr>
        <p:spPr bwMode="auto">
          <a:xfrm>
            <a:off x="4648200" y="1447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Rectangle 60"/>
          <p:cNvSpPr>
            <a:spLocks noChangeArrowheads="1"/>
          </p:cNvSpPr>
          <p:nvPr/>
        </p:nvSpPr>
        <p:spPr bwMode="auto">
          <a:xfrm>
            <a:off x="4206875" y="1447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71" name="Rectangle 62"/>
          <p:cNvSpPr>
            <a:spLocks noChangeArrowheads="1"/>
          </p:cNvSpPr>
          <p:nvPr/>
        </p:nvSpPr>
        <p:spPr bwMode="auto">
          <a:xfrm>
            <a:off x="5943600" y="14525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" name="Rectangle 63"/>
          <p:cNvSpPr>
            <a:spLocks noChangeArrowheads="1"/>
          </p:cNvSpPr>
          <p:nvPr/>
        </p:nvSpPr>
        <p:spPr bwMode="auto">
          <a:xfrm>
            <a:off x="5502275" y="14525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73" name="Rectangle 65"/>
          <p:cNvSpPr>
            <a:spLocks noChangeArrowheads="1"/>
          </p:cNvSpPr>
          <p:nvPr/>
        </p:nvSpPr>
        <p:spPr bwMode="auto">
          <a:xfrm>
            <a:off x="7239000" y="14525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4" name="Rectangle 66"/>
          <p:cNvSpPr>
            <a:spLocks noChangeArrowheads="1"/>
          </p:cNvSpPr>
          <p:nvPr/>
        </p:nvSpPr>
        <p:spPr bwMode="auto">
          <a:xfrm>
            <a:off x="6797675" y="14525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75" name="Rectangle 68"/>
          <p:cNvSpPr>
            <a:spLocks noChangeArrowheads="1"/>
          </p:cNvSpPr>
          <p:nvPr/>
        </p:nvSpPr>
        <p:spPr bwMode="auto">
          <a:xfrm>
            <a:off x="8534400" y="14525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76" name="Rectangle 69"/>
          <p:cNvSpPr>
            <a:spLocks noChangeArrowheads="1"/>
          </p:cNvSpPr>
          <p:nvPr/>
        </p:nvSpPr>
        <p:spPr bwMode="auto">
          <a:xfrm>
            <a:off x="8093075" y="14525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77" name="直接箭头连接符 76"/>
          <p:cNvCxnSpPr>
            <a:endCxn id="76" idx="1"/>
          </p:cNvCxnSpPr>
          <p:nvPr/>
        </p:nvCxnSpPr>
        <p:spPr bwMode="auto">
          <a:xfrm>
            <a:off x="7559675" y="1752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直接箭头连接符 77"/>
          <p:cNvCxnSpPr>
            <a:endCxn id="74" idx="1"/>
          </p:cNvCxnSpPr>
          <p:nvPr/>
        </p:nvCxnSpPr>
        <p:spPr bwMode="auto">
          <a:xfrm>
            <a:off x="6264275" y="1752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接箭头连接符 78"/>
          <p:cNvCxnSpPr/>
          <p:nvPr/>
        </p:nvCxnSpPr>
        <p:spPr bwMode="auto">
          <a:xfrm>
            <a:off x="4968875" y="1752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>
            <a:endCxn id="70" idx="1"/>
          </p:cNvCxnSpPr>
          <p:nvPr/>
        </p:nvCxnSpPr>
        <p:spPr bwMode="auto">
          <a:xfrm>
            <a:off x="3673475" y="17526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Rectangle 39"/>
          <p:cNvSpPr>
            <a:spLocks noChangeArrowheads="1"/>
          </p:cNvSpPr>
          <p:nvPr/>
        </p:nvSpPr>
        <p:spPr bwMode="auto">
          <a:xfrm>
            <a:off x="2057400" y="1447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5" name="直接箭头连接符 84"/>
          <p:cNvCxnSpPr/>
          <p:nvPr/>
        </p:nvCxnSpPr>
        <p:spPr bwMode="auto">
          <a:xfrm>
            <a:off x="2378075" y="17526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Rectangle 39"/>
          <p:cNvSpPr>
            <a:spLocks noChangeArrowheads="1"/>
          </p:cNvSpPr>
          <p:nvPr/>
        </p:nvSpPr>
        <p:spPr bwMode="auto">
          <a:xfrm>
            <a:off x="685800" y="1447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latin typeface="Times New Roman" pitchFamily="18" charset="0"/>
                <a:ea typeface="宋体" pitchFamily="2" charset="-122"/>
              </a:rPr>
              <a:t>H</a:t>
            </a:r>
            <a:endParaRPr lang="zh-CN" altLang="zh-CN" sz="3600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>
            <a:off x="1082675" y="17526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44" descr="浅色上对角线"/>
          <p:cNvSpPr>
            <a:spLocks noChangeArrowheads="1"/>
          </p:cNvSpPr>
          <p:nvPr/>
        </p:nvSpPr>
        <p:spPr bwMode="auto">
          <a:xfrm>
            <a:off x="1600200" y="1448325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9" name="Text Box 71"/>
          <p:cNvSpPr txBox="1">
            <a:spLocks noChangeArrowheads="1"/>
          </p:cNvSpPr>
          <p:nvPr/>
        </p:nvSpPr>
        <p:spPr bwMode="auto">
          <a:xfrm>
            <a:off x="1295400" y="2066925"/>
            <a:ext cx="15240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C00000"/>
                </a:solidFill>
                <a:latin typeface="黑体" pitchFamily="2" charset="-122"/>
              </a:rPr>
              <a:t>头结点</a:t>
            </a:r>
          </a:p>
        </p:txBody>
      </p:sp>
      <p:sp>
        <p:nvSpPr>
          <p:cNvPr id="42" name="Text Box 47"/>
          <p:cNvSpPr txBox="1">
            <a:spLocks noChangeArrowheads="1"/>
          </p:cNvSpPr>
          <p:nvPr/>
        </p:nvSpPr>
        <p:spPr bwMode="auto">
          <a:xfrm>
            <a:off x="457200" y="2895600"/>
            <a:ext cx="89154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</a:rPr>
              <a:t>头结点：</a:t>
            </a:r>
          </a:p>
          <a:p>
            <a:pPr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 sz="3200" dirty="0">
                <a:latin typeface="Times New Roman" pitchFamily="18" charset="0"/>
              </a:rPr>
              <a:t>   </a:t>
            </a:r>
            <a:r>
              <a:rPr lang="en-US" altLang="zh-CN" sz="3200" dirty="0">
                <a:latin typeface="Times New Roman" pitchFamily="18" charset="0"/>
              </a:rPr>
              <a:t>-- </a:t>
            </a:r>
            <a:r>
              <a:rPr lang="zh-CN" altLang="en-US" sz="3200" dirty="0">
                <a:latin typeface="Times New Roman" pitchFamily="18" charset="0"/>
              </a:rPr>
              <a:t>可以保存与整个表相关的信息，如表长；</a:t>
            </a:r>
          </a:p>
        </p:txBody>
      </p:sp>
      <p:sp>
        <p:nvSpPr>
          <p:cNvPr id="44" name="Text Box 47"/>
          <p:cNvSpPr txBox="1">
            <a:spLocks noChangeArrowheads="1"/>
          </p:cNvSpPr>
          <p:nvPr/>
        </p:nvSpPr>
        <p:spPr bwMode="auto">
          <a:xfrm>
            <a:off x="457200" y="4114800"/>
            <a:ext cx="8915400" cy="70057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Times New Roman" pitchFamily="18" charset="0"/>
              </a:rPr>
              <a:t>   -- </a:t>
            </a:r>
            <a:r>
              <a:rPr lang="zh-CN" altLang="en-US" sz="3200" dirty="0">
                <a:latin typeface="Times New Roman" pitchFamily="18" charset="0"/>
              </a:rPr>
              <a:t>空表的头结点指针域为空</a:t>
            </a:r>
            <a:r>
              <a:rPr lang="en-US" altLang="zh-CN" sz="3200" dirty="0">
                <a:latin typeface="Times New Roman" pitchFamily="18" charset="0"/>
              </a:rPr>
              <a:t>null</a:t>
            </a:r>
            <a:r>
              <a:rPr lang="zh-CN" altLang="en-US" sz="3200" dirty="0">
                <a:latin typeface="Times New Roman" pitchFamily="18" charset="0"/>
              </a:rPr>
              <a:t>；</a:t>
            </a:r>
            <a:endParaRPr lang="zh-CN" alt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457200" y="4785824"/>
            <a:ext cx="8915400" cy="7817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  <a:latin typeface="Times New Roman" pitchFamily="18" charset="0"/>
              </a:rPr>
              <a:t>   -- </a:t>
            </a:r>
            <a:r>
              <a:rPr lang="zh-CN" altLang="en-US" sz="3200" dirty="0">
                <a:solidFill>
                  <a:srgbClr val="003399"/>
                </a:solidFill>
                <a:latin typeface="Times New Roman" pitchFamily="18" charset="0"/>
              </a:rPr>
              <a:t>在</a:t>
            </a:r>
            <a:r>
              <a:rPr lang="en-US" altLang="zh-CN" sz="3200" dirty="0">
                <a:solidFill>
                  <a:srgbClr val="003399"/>
                </a:solidFill>
                <a:latin typeface="Times New Roman" pitchFamily="18" charset="0"/>
              </a:rPr>
              <a:t>k</a:t>
            </a:r>
            <a:r>
              <a:rPr lang="en-US" altLang="zh-CN" sz="3200" baseline="-25000" dirty="0">
                <a:solidFill>
                  <a:srgbClr val="003399"/>
                </a:solidFill>
                <a:latin typeface="Times New Roman" pitchFamily="18" charset="0"/>
              </a:rPr>
              <a:t>0</a:t>
            </a:r>
            <a:r>
              <a:rPr lang="zh-CN" altLang="en-US" sz="3200" dirty="0">
                <a:solidFill>
                  <a:srgbClr val="003399"/>
                </a:solidFill>
                <a:latin typeface="Times New Roman" pitchFamily="18" charset="0"/>
              </a:rPr>
              <a:t>处插入、删除都不影响头指针的值；</a:t>
            </a:r>
          </a:p>
        </p:txBody>
      </p:sp>
      <p:cxnSp>
        <p:nvCxnSpPr>
          <p:cNvPr id="27" name="直接箭头连接符 26"/>
          <p:cNvCxnSpPr>
            <a:endCxn id="68" idx="1"/>
          </p:cNvCxnSpPr>
          <p:nvPr/>
        </p:nvCxnSpPr>
        <p:spPr bwMode="auto">
          <a:xfrm>
            <a:off x="1066800" y="1750218"/>
            <a:ext cx="18446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8" grpId="0" animBg="1"/>
      <p:bldP spid="89" grpId="0"/>
      <p:bldP spid="42" grpId="0" animBg="1"/>
      <p:bldP spid="44" grpId="0" animBg="1"/>
      <p:bldP spid="4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457200" y="44958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typedef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 *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685800"/>
          </a:xfrm>
          <a:solidFill>
            <a:srgbClr val="FFFFB9"/>
          </a:solidFill>
          <a:ln/>
        </p:spPr>
        <p:txBody>
          <a:bodyPr/>
          <a:lstStyle/>
          <a:p>
            <a:pPr marL="10800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>
                <a:ea typeface="黑体" pitchFamily="2" charset="-122"/>
              </a:rPr>
              <a:t>struct</a:t>
            </a:r>
            <a:r>
              <a:rPr lang="en-US" altLang="zh-CN" dirty="0">
                <a:ea typeface="黑体" pitchFamily="2" charset="-122"/>
              </a:rPr>
              <a:t> Node; </a:t>
            </a:r>
            <a:endParaRPr lang="en-US" altLang="zh-CN" dirty="0">
              <a:solidFill>
                <a:srgbClr val="00763B"/>
              </a:solidFill>
              <a:ea typeface="黑体" pitchFamily="2" charset="-122"/>
            </a:endParaRP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457200" y="51054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>
                <a:solidFill>
                  <a:srgbClr val="C00000"/>
                </a:solidFill>
              </a:rPr>
              <a:t>LinkList</a:t>
            </a:r>
            <a:r>
              <a:rPr lang="en-US" altLang="zh-CN" sz="3200" dirty="0"/>
              <a:t>  </a:t>
            </a:r>
            <a:r>
              <a:rPr lang="en-US" altLang="zh-CN" sz="3200" dirty="0" err="1"/>
              <a:t>llist</a:t>
            </a:r>
            <a:r>
              <a:rPr lang="en-US" altLang="zh-CN" sz="3200" dirty="0"/>
              <a:t>; </a:t>
            </a:r>
            <a:endParaRPr lang="en-US" altLang="zh-CN" sz="3200" dirty="0">
              <a:solidFill>
                <a:srgbClr val="00763B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2.3.1 </a:t>
            </a:r>
            <a:r>
              <a:rPr lang="zh-CN" altLang="en-US" dirty="0">
                <a:ea typeface="黑体" pitchFamily="2" charset="-122"/>
              </a:rPr>
              <a:t>单链表定义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57200" y="2286000"/>
            <a:ext cx="8686800" cy="22098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</a:t>
            </a:r>
          </a:p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info; 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589A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link;   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indent="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457200" y="1736400"/>
            <a:ext cx="8686800" cy="6096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typedef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 *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589A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67000" y="1143000"/>
            <a:ext cx="3393878" cy="6245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763B"/>
                </a:solidFill>
              </a:rPr>
              <a:t>//</a:t>
            </a:r>
            <a:r>
              <a:rPr lang="zh-CN" altLang="en-US" sz="3200" dirty="0">
                <a:solidFill>
                  <a:srgbClr val="00763B"/>
                </a:solidFill>
              </a:rPr>
              <a:t>单链表结点类型</a:t>
            </a:r>
            <a:endParaRPr lang="en-US" altLang="zh-CN" sz="3200" dirty="0">
              <a:solidFill>
                <a:srgbClr val="00763B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43600" y="1795339"/>
            <a:ext cx="2874505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0763B"/>
                </a:solidFill>
              </a:rPr>
              <a:t>//</a:t>
            </a:r>
            <a:r>
              <a:rPr lang="zh-CN" altLang="en-US" sz="3200" kern="0" dirty="0">
                <a:solidFill>
                  <a:srgbClr val="00763B"/>
                </a:solidFill>
              </a:rPr>
              <a:t>结点指针类型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3581400" y="2895600"/>
            <a:ext cx="1643399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0763B"/>
                </a:solidFill>
              </a:rPr>
              <a:t>//</a:t>
            </a:r>
            <a:r>
              <a:rPr lang="zh-CN" altLang="en-US" sz="3200" kern="0" dirty="0">
                <a:solidFill>
                  <a:srgbClr val="00763B"/>
                </a:solidFill>
              </a:rPr>
              <a:t>数据域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2971800" y="3471739"/>
            <a:ext cx="4774064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0763B"/>
                </a:solidFill>
              </a:rPr>
              <a:t>//</a:t>
            </a:r>
            <a:r>
              <a:rPr lang="zh-CN" altLang="en-US" sz="3200" kern="0" dirty="0">
                <a:solidFill>
                  <a:srgbClr val="00763B"/>
                </a:solidFill>
              </a:rPr>
              <a:t>指针域</a:t>
            </a:r>
            <a:r>
              <a:rPr lang="en-US" altLang="zh-CN" sz="3200" kern="0" dirty="0">
                <a:solidFill>
                  <a:srgbClr val="00763B"/>
                </a:solidFill>
              </a:rPr>
              <a:t>,</a:t>
            </a:r>
            <a:r>
              <a:rPr lang="zh-CN" altLang="en-US" sz="3200" kern="0" dirty="0">
                <a:solidFill>
                  <a:srgbClr val="00763B"/>
                </a:solidFill>
              </a:rPr>
              <a:t>可指向一个结点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6019800" y="4557005"/>
            <a:ext cx="2983509" cy="6245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763B"/>
                </a:solidFill>
              </a:rPr>
              <a:t>//</a:t>
            </a:r>
            <a:r>
              <a:rPr lang="zh-CN" altLang="en-US" sz="3200" kern="0" dirty="0">
                <a:solidFill>
                  <a:srgbClr val="00763B"/>
                </a:solidFill>
              </a:rPr>
              <a:t>结点指针类型</a:t>
            </a:r>
            <a:endParaRPr lang="en-US" altLang="zh-CN" sz="3200" kern="0" dirty="0">
              <a:solidFill>
                <a:srgbClr val="00763B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19400" y="5129672"/>
            <a:ext cx="4397358" cy="661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763B"/>
                </a:solidFill>
              </a:rPr>
              <a:t>//</a:t>
            </a:r>
            <a:r>
              <a:rPr lang="en-US" altLang="zh-CN" sz="3200" dirty="0" err="1">
                <a:solidFill>
                  <a:srgbClr val="00763B"/>
                </a:solidFill>
              </a:rPr>
              <a:t>llist</a:t>
            </a:r>
            <a:r>
              <a:rPr lang="zh-CN" altLang="en-US" sz="3200" dirty="0">
                <a:solidFill>
                  <a:srgbClr val="00763B"/>
                </a:solidFill>
              </a:rPr>
              <a:t>为单链表的头指针</a:t>
            </a:r>
            <a:endParaRPr lang="en-US" altLang="zh-CN" sz="3200" dirty="0">
              <a:solidFill>
                <a:srgbClr val="00763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4454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381000" y="1219200"/>
            <a:ext cx="815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/>
              <a:t>  1. </a:t>
            </a:r>
            <a:r>
              <a:rPr lang="zh-CN" altLang="en-US" sz="3200" dirty="0"/>
              <a:t>创建空表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2. </a:t>
            </a:r>
            <a:r>
              <a:rPr lang="zh-CN" altLang="en-US" sz="3200" dirty="0"/>
              <a:t>判断是否为空表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3. </a:t>
            </a:r>
            <a:r>
              <a:rPr lang="zh-CN" altLang="en-US" sz="3200" dirty="0"/>
              <a:t>查找元素、求某元素的存储位置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4. </a:t>
            </a:r>
            <a:r>
              <a:rPr lang="zh-CN" altLang="en-US" sz="3200" dirty="0"/>
              <a:t>在单链表中插入元素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5. </a:t>
            </a:r>
            <a:r>
              <a:rPr lang="zh-CN" altLang="en-US" sz="3200" dirty="0"/>
              <a:t>从单链表中删除元素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2.3.2 </a:t>
            </a:r>
            <a:r>
              <a:rPr lang="zh-CN" altLang="en-US" dirty="0">
                <a:ea typeface="黑体" pitchFamily="2" charset="-122"/>
              </a:rPr>
              <a:t>单链表运算的实现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4724400" cy="7620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ea typeface="黑体" pitchFamily="2" charset="-122"/>
              </a:rPr>
              <a:t>2. </a:t>
            </a:r>
            <a:r>
              <a:rPr lang="zh-CN" altLang="en-US" dirty="0">
                <a:ea typeface="黑体" pitchFamily="2" charset="-122"/>
              </a:rPr>
              <a:t>为头结点申请空间；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 </a:t>
            </a:r>
            <a:r>
              <a:rPr lang="zh-CN" altLang="en-US" dirty="0">
                <a:ea typeface="黑体" pitchFamily="2" charset="-122"/>
              </a:rPr>
              <a:t>创建空链表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13"/>
          <p:cNvSpPr txBox="1">
            <a:spLocks noChangeArrowheads="1"/>
          </p:cNvSpPr>
          <p:nvPr/>
        </p:nvSpPr>
        <p:spPr bwMode="auto">
          <a:xfrm>
            <a:off x="457200" y="32766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</a:rPr>
              <a:t>3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.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设置头结点的指针域；</a:t>
            </a:r>
          </a:p>
        </p:txBody>
      </p:sp>
      <p:sp>
        <p:nvSpPr>
          <p:cNvPr id="16" name="Rectangle 13"/>
          <p:cNvSpPr txBox="1">
            <a:spLocks noChangeArrowheads="1"/>
          </p:cNvSpPr>
          <p:nvPr/>
        </p:nvSpPr>
        <p:spPr bwMode="auto">
          <a:xfrm>
            <a:off x="457200" y="1371600"/>
            <a:ext cx="441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1.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声明头指针；</a:t>
            </a: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6934200" y="23775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/>
              <a:t> </a:t>
            </a:r>
            <a:endParaRPr lang="zh-CN" altLang="zh-CN" sz="36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5562600" y="23775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latin typeface="Times New Roman" pitchFamily="18" charset="0"/>
                <a:ea typeface="宋体" pitchFamily="2" charset="-122"/>
              </a:rPr>
              <a:t>H</a:t>
            </a:r>
            <a:endParaRPr lang="zh-CN" altLang="zh-CN" sz="3600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5959475" y="26823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44" descr="浅色上对角线"/>
          <p:cNvSpPr>
            <a:spLocks noChangeArrowheads="1"/>
          </p:cNvSpPr>
          <p:nvPr/>
        </p:nvSpPr>
        <p:spPr bwMode="auto">
          <a:xfrm>
            <a:off x="6477000" y="2378025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58000" y="2286000"/>
            <a:ext cx="647934" cy="711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600" b="1" dirty="0">
                <a:solidFill>
                  <a:srgbClr val="C00000"/>
                </a:solidFill>
              </a:rPr>
              <a:t>∧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7" grpId="0" build="p"/>
      <p:bldP spid="15" grpId="0"/>
      <p:bldP spid="16" grpId="0"/>
      <p:bldP spid="17" grpId="0" animBg="1"/>
      <p:bldP spid="18" grpId="0" animBg="1"/>
      <p:bldP spid="20" grpId="0" animBg="1"/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686800" cy="6096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spcBef>
                <a:spcPct val="30000"/>
              </a:spcBef>
              <a:buFontTx/>
              <a:buNone/>
            </a:pPr>
            <a:r>
              <a:rPr lang="en-US" altLang="zh-CN" dirty="0" err="1">
                <a:ea typeface="黑体" pitchFamily="2" charset="-122"/>
              </a:rPr>
              <a:t>LinkList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 err="1">
                <a:ea typeface="黑体" pitchFamily="2" charset="-122"/>
              </a:rPr>
              <a:t>createNullList_link</a:t>
            </a:r>
            <a:r>
              <a:rPr lang="en-US" altLang="zh-CN" dirty="0">
                <a:ea typeface="黑体" pitchFamily="2" charset="-122"/>
              </a:rPr>
              <a:t>(void)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 </a:t>
            </a:r>
            <a:r>
              <a:rPr lang="zh-CN" altLang="en-US" dirty="0">
                <a:ea typeface="黑体" pitchFamily="2" charset="-122"/>
              </a:rPr>
              <a:t>创建空链表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533400" y="17526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     /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声明头指针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 bwMode="auto">
          <a:xfrm>
            <a:off x="533400" y="24384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)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malloc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sizeof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Node));</a:t>
            </a:r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533400" y="3124200"/>
            <a:ext cx="86868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!= NULL)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头结点空间分配成功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-&gt;link = NULL;  </a:t>
            </a:r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533400" y="4343400"/>
            <a:ext cx="8686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else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(“out of space!\n”); 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8" name="Rectangle 6"/>
          <p:cNvSpPr txBox="1">
            <a:spLocks noChangeArrowheads="1"/>
          </p:cNvSpPr>
          <p:nvPr/>
        </p:nvSpPr>
        <p:spPr bwMode="auto">
          <a:xfrm>
            <a:off x="533400" y="4953000"/>
            <a:ext cx="86868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return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lang="en-US" altLang="zh-CN" sz="3200" kern="0" dirty="0">
                <a:solidFill>
                  <a:srgbClr val="006600"/>
                </a:solidFill>
                <a:latin typeface="+mn-lt"/>
              </a:rPr>
              <a:t>//</a:t>
            </a:r>
            <a:r>
              <a:rPr lang="zh-CN" altLang="en-US" sz="3200" kern="0" dirty="0">
                <a:solidFill>
                  <a:srgbClr val="006600"/>
                </a:solidFill>
                <a:latin typeface="+mn-lt"/>
              </a:rPr>
              <a:t>返回头指针</a:t>
            </a:r>
            <a:endParaRPr lang="en-US" altLang="zh-CN" sz="3200" kern="0" dirty="0">
              <a:solidFill>
                <a:srgbClr val="0066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}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4648200" y="3777091"/>
            <a:ext cx="4572000" cy="525721"/>
          </a:xfrm>
          <a:prstGeom prst="rect">
            <a:avLst/>
          </a:prstGeom>
          <a:solidFill>
            <a:srgbClr val="00763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+mj-lt"/>
              </a:rPr>
              <a:t>// </a:t>
            </a:r>
            <a:r>
              <a:rPr lang="en-US" altLang="zh-CN" dirty="0" err="1">
                <a:solidFill>
                  <a:schemeClr val="bg1"/>
                </a:solidFill>
                <a:latin typeface="+mj-lt"/>
              </a:rPr>
              <a:t>llist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-&gt;link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有意义，才能用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2100894"/>
            <a:ext cx="6781800" cy="2895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isNullList_link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 </a:t>
            </a:r>
            <a:r>
              <a:rPr lang="en-US" altLang="zh-CN" dirty="0" err="1"/>
              <a:t>llist</a:t>
            </a:r>
            <a:r>
              <a:rPr lang="en-US" altLang="zh-CN" dirty="0"/>
              <a:t>)</a:t>
            </a:r>
          </a:p>
          <a:p>
            <a:pPr>
              <a:buFontTx/>
              <a:buNone/>
            </a:pPr>
            <a:r>
              <a:rPr lang="en-US" altLang="zh-CN" dirty="0"/>
              <a:t>{   </a:t>
            </a:r>
          </a:p>
          <a:p>
            <a:pPr>
              <a:lnSpc>
                <a:spcPct val="16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      return ( </a:t>
            </a:r>
            <a:r>
              <a:rPr lang="en-US" altLang="zh-CN" dirty="0" err="1">
                <a:solidFill>
                  <a:srgbClr val="C00000"/>
                </a:solidFill>
              </a:rPr>
              <a:t>llist</a:t>
            </a:r>
            <a:r>
              <a:rPr lang="en-US" altLang="zh-CN" dirty="0">
                <a:solidFill>
                  <a:srgbClr val="C00000"/>
                </a:solidFill>
              </a:rPr>
              <a:t>-&gt;link </a:t>
            </a:r>
            <a:r>
              <a:rPr lang="en-US" altLang="zh-CN" dirty="0"/>
              <a:t>== NULL) ;</a:t>
            </a:r>
          </a:p>
          <a:p>
            <a:pPr>
              <a:buFontTx/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2438400" y="4539294"/>
            <a:ext cx="5410200" cy="1175706"/>
          </a:xfrm>
          <a:prstGeom prst="rect">
            <a:avLst/>
          </a:prstGeom>
          <a:solidFill>
            <a:srgbClr val="FEDBA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latin typeface="+mj-lt"/>
              </a:rPr>
              <a:t>llist</a:t>
            </a:r>
            <a:r>
              <a:rPr lang="zh-CN" altLang="en-US" sz="3200" dirty="0">
                <a:latin typeface="+mj-lt"/>
              </a:rPr>
              <a:t>为头指针，指向头结点，</a:t>
            </a:r>
            <a:endParaRPr lang="en-US" altLang="zh-CN" sz="3200" dirty="0"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</a:rPr>
              <a:t>所以，</a:t>
            </a:r>
            <a:r>
              <a:rPr lang="en-US" altLang="zh-CN" sz="3200" dirty="0" err="1">
                <a:latin typeface="+mj-lt"/>
              </a:rPr>
              <a:t>llist</a:t>
            </a:r>
            <a:r>
              <a:rPr lang="zh-CN" altLang="en-US" sz="3200" dirty="0">
                <a:latin typeface="+mj-lt"/>
              </a:rPr>
              <a:t>总是非空；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 </a:t>
            </a:r>
            <a:r>
              <a:rPr lang="zh-CN" altLang="en-US" dirty="0">
                <a:ea typeface="黑体" pitchFamily="2" charset="-122"/>
              </a:rPr>
              <a:t>判断表空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533400" y="1186494"/>
            <a:ext cx="8153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 dirty="0">
                <a:latin typeface="+mj-lt"/>
              </a:rPr>
              <a:t> 检查头结点的指针域 </a:t>
            </a:r>
            <a:r>
              <a:rPr lang="en-US" altLang="zh-CN" sz="3200" dirty="0" err="1">
                <a:latin typeface="+mj-lt"/>
              </a:rPr>
              <a:t>llist</a:t>
            </a:r>
            <a:r>
              <a:rPr lang="en-US" altLang="zh-CN" sz="3200" dirty="0">
                <a:latin typeface="+mj-lt"/>
              </a:rPr>
              <a:t>-&gt;link </a:t>
            </a:r>
            <a:r>
              <a:rPr lang="zh-CN" altLang="en-US" sz="3200" dirty="0">
                <a:latin typeface="+mj-lt"/>
              </a:rPr>
              <a:t>是否为空</a:t>
            </a:r>
            <a:endParaRPr lang="zh-CN" altLang="en-US" sz="3200" dirty="0">
              <a:solidFill>
                <a:srgbClr val="003399"/>
              </a:solidFill>
              <a:latin typeface="+mj-lt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rot="5400000" flipH="1" flipV="1">
            <a:off x="3292285" y="4249385"/>
            <a:ext cx="579024" cy="794"/>
          </a:xfrm>
          <a:prstGeom prst="straightConnector1">
            <a:avLst/>
          </a:prstGeom>
          <a:solidFill>
            <a:srgbClr val="B9FFB9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2743200" y="3274470"/>
            <a:ext cx="1676400" cy="762000"/>
          </a:xfrm>
          <a:prstGeom prst="rect">
            <a:avLst/>
          </a:prstGeom>
          <a:solidFill>
            <a:srgbClr val="CCCCCC">
              <a:alpha val="27843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8115066" y="178533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/>
              <a:t> </a:t>
            </a:r>
            <a:endParaRPr lang="zh-CN" altLang="zh-CN" sz="36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6270859" y="1785332"/>
            <a:ext cx="968141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err="1">
                <a:solidFill>
                  <a:srgbClr val="00518E"/>
                </a:solidFill>
                <a:latin typeface="+mn-lt"/>
                <a:ea typeface="宋体" pitchFamily="2" charset="-122"/>
              </a:rPr>
              <a:t>llist</a:t>
            </a:r>
            <a:endParaRPr lang="zh-CN" altLang="zh-CN" sz="3600" dirty="0">
              <a:solidFill>
                <a:srgbClr val="00518E"/>
              </a:solidFill>
              <a:latin typeface="+mn-lt"/>
              <a:ea typeface="宋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7140341" y="2090132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44" descr="浅色上对角线"/>
          <p:cNvSpPr>
            <a:spLocks noChangeArrowheads="1"/>
          </p:cNvSpPr>
          <p:nvPr/>
        </p:nvSpPr>
        <p:spPr bwMode="auto">
          <a:xfrm>
            <a:off x="7657866" y="1785857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8866" y="1693832"/>
            <a:ext cx="647934" cy="711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600" b="1" dirty="0">
                <a:solidFill>
                  <a:srgbClr val="C00000"/>
                </a:solidFill>
              </a:rPr>
              <a:t>∧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6" grpId="0" build="p"/>
      <p:bldP spid="105487" grpId="0" animBg="1"/>
      <p:bldP spid="6" grpId="0"/>
      <p:bldP spid="13" grpId="0" animBg="1"/>
      <p:bldP spid="10" grpId="0" animBg="1"/>
      <p:bldP spid="12" grpId="0" animBg="1"/>
      <p:bldP spid="16" grpId="0" animBg="1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8"/>
          <p:cNvSpPr txBox="1">
            <a:spLocks noChangeArrowheads="1"/>
          </p:cNvSpPr>
          <p:nvPr/>
        </p:nvSpPr>
        <p:spPr bwMode="auto">
          <a:xfrm>
            <a:off x="457200" y="4419600"/>
            <a:ext cx="8839200" cy="99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return (p);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</a:t>
            </a:r>
          </a:p>
        </p:txBody>
      </p:sp>
      <p:sp>
        <p:nvSpPr>
          <p:cNvPr id="1065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839200" cy="6096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>
                <a:latin typeface="+mj-lt"/>
                <a:ea typeface="黑体" pitchFamily="2" charset="-122"/>
              </a:rPr>
              <a:t>PNode</a:t>
            </a: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locate_link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en-US" altLang="zh-CN" dirty="0" err="1">
                <a:latin typeface="+mj-lt"/>
                <a:ea typeface="黑体" pitchFamily="2" charset="-122"/>
              </a:rPr>
              <a:t>LinkList</a:t>
            </a:r>
            <a:r>
              <a:rPr lang="en-US" altLang="zh-CN" dirty="0">
                <a:latin typeface="+mj-lt"/>
                <a:ea typeface="黑体" pitchFamily="2" charset="-122"/>
              </a:rPr>
              <a:t>  </a:t>
            </a:r>
            <a:r>
              <a:rPr lang="en-US" altLang="zh-CN" dirty="0" err="1">
                <a:latin typeface="+mj-lt"/>
                <a:ea typeface="黑体" pitchFamily="2" charset="-122"/>
              </a:rPr>
              <a:t>llist</a:t>
            </a:r>
            <a:r>
              <a:rPr lang="en-US" altLang="zh-CN" dirty="0">
                <a:latin typeface="+mj-lt"/>
                <a:ea typeface="黑体" pitchFamily="2" charset="-122"/>
              </a:rPr>
              <a:t>, </a:t>
            </a:r>
            <a:r>
              <a:rPr lang="en-US" altLang="zh-CN" dirty="0" err="1">
                <a:latin typeface="+mj-lt"/>
                <a:ea typeface="黑体" pitchFamily="2" charset="-122"/>
              </a:rPr>
              <a:t>DataType</a:t>
            </a:r>
            <a:r>
              <a:rPr lang="en-US" altLang="zh-CN" dirty="0">
                <a:latin typeface="+mj-lt"/>
                <a:ea typeface="黑体" pitchFamily="2" charset="-122"/>
              </a:rPr>
              <a:t> x)</a:t>
            </a: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3. </a:t>
            </a:r>
            <a:r>
              <a:rPr lang="zh-CN" altLang="en-US" dirty="0">
                <a:ea typeface="黑体" pitchFamily="2" charset="-122"/>
              </a:rPr>
              <a:t>按值</a:t>
            </a:r>
            <a:r>
              <a:rPr lang="en-US" altLang="zh-CN" dirty="0">
                <a:ea typeface="黑体" pitchFamily="2" charset="-122"/>
              </a:rPr>
              <a:t>x</a:t>
            </a:r>
            <a:r>
              <a:rPr lang="zh-CN" altLang="en-US" dirty="0">
                <a:ea typeface="黑体" pitchFamily="2" charset="-122"/>
              </a:rPr>
              <a:t>查找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3276600" y="5324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40"/>
          <p:cNvSpPr>
            <a:spLocks noChangeArrowheads="1"/>
          </p:cNvSpPr>
          <p:nvPr/>
        </p:nvSpPr>
        <p:spPr bwMode="auto">
          <a:xfrm>
            <a:off x="2835275" y="53244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34" name="Rectangle 59"/>
          <p:cNvSpPr>
            <a:spLocks noChangeArrowheads="1"/>
          </p:cNvSpPr>
          <p:nvPr/>
        </p:nvSpPr>
        <p:spPr bwMode="auto">
          <a:xfrm>
            <a:off x="4572000" y="5324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Rectangle 60"/>
          <p:cNvSpPr>
            <a:spLocks noChangeArrowheads="1"/>
          </p:cNvSpPr>
          <p:nvPr/>
        </p:nvSpPr>
        <p:spPr bwMode="auto">
          <a:xfrm>
            <a:off x="4130675" y="53244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5867400" y="5329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63"/>
          <p:cNvSpPr>
            <a:spLocks noChangeArrowheads="1"/>
          </p:cNvSpPr>
          <p:nvPr/>
        </p:nvSpPr>
        <p:spPr bwMode="auto">
          <a:xfrm>
            <a:off x="5426075" y="5329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38" name="Rectangle 65"/>
          <p:cNvSpPr>
            <a:spLocks noChangeArrowheads="1"/>
          </p:cNvSpPr>
          <p:nvPr/>
        </p:nvSpPr>
        <p:spPr bwMode="auto">
          <a:xfrm>
            <a:off x="7162800" y="5329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Rectangle 66"/>
          <p:cNvSpPr>
            <a:spLocks noChangeArrowheads="1"/>
          </p:cNvSpPr>
          <p:nvPr/>
        </p:nvSpPr>
        <p:spPr bwMode="auto">
          <a:xfrm>
            <a:off x="6721475" y="5329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8458200" y="5329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41" name="Rectangle 69"/>
          <p:cNvSpPr>
            <a:spLocks noChangeArrowheads="1"/>
          </p:cNvSpPr>
          <p:nvPr/>
        </p:nvSpPr>
        <p:spPr bwMode="auto">
          <a:xfrm>
            <a:off x="8016875" y="5329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42" name="直接箭头连接符 41"/>
          <p:cNvCxnSpPr>
            <a:endCxn id="41" idx="1"/>
          </p:cNvCxnSpPr>
          <p:nvPr/>
        </p:nvCxnSpPr>
        <p:spPr bwMode="auto">
          <a:xfrm>
            <a:off x="7483475" y="5629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>
            <a:endCxn id="39" idx="1"/>
          </p:cNvCxnSpPr>
          <p:nvPr/>
        </p:nvCxnSpPr>
        <p:spPr bwMode="auto">
          <a:xfrm>
            <a:off x="6188075" y="5629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>
            <a:off x="4892675" y="5629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>
            <a:endCxn id="35" idx="1"/>
          </p:cNvCxnSpPr>
          <p:nvPr/>
        </p:nvCxnSpPr>
        <p:spPr bwMode="auto">
          <a:xfrm>
            <a:off x="3597275" y="56292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1981200" y="5324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2301875" y="56292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304800" y="5324475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1006475" y="56292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4" descr="浅色上对角线"/>
          <p:cNvSpPr>
            <a:spLocks noChangeArrowheads="1"/>
          </p:cNvSpPr>
          <p:nvPr/>
        </p:nvSpPr>
        <p:spPr bwMode="auto">
          <a:xfrm>
            <a:off x="1524000" y="5325000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2916237" y="4562475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ea typeface="宋体" pitchFamily="2" charset="-122"/>
              </a:rPr>
              <a:t>p</a:t>
            </a:r>
          </a:p>
        </p:txBody>
      </p:sp>
      <p:cxnSp>
        <p:nvCxnSpPr>
          <p:cNvPr id="53" name="直接箭头连接符 52"/>
          <p:cNvCxnSpPr>
            <a:stCxn id="52" idx="2"/>
            <a:endCxn id="33" idx="0"/>
          </p:cNvCxnSpPr>
          <p:nvPr/>
        </p:nvCxnSpPr>
        <p:spPr bwMode="auto">
          <a:xfrm rot="16200000" flipH="1">
            <a:off x="2940342" y="5162841"/>
            <a:ext cx="317711" cy="555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 Box 34"/>
          <p:cNvSpPr txBox="1">
            <a:spLocks noChangeArrowheads="1"/>
          </p:cNvSpPr>
          <p:nvPr/>
        </p:nvSpPr>
        <p:spPr bwMode="auto">
          <a:xfrm>
            <a:off x="4211637" y="4562475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ea typeface="宋体" pitchFamily="2" charset="-122"/>
              </a:rPr>
              <a:t>p</a:t>
            </a:r>
          </a:p>
        </p:txBody>
      </p:sp>
      <p:cxnSp>
        <p:nvCxnSpPr>
          <p:cNvPr id="59" name="直接箭头连接符 58"/>
          <p:cNvCxnSpPr>
            <a:stCxn id="58" idx="2"/>
            <a:endCxn id="35" idx="0"/>
          </p:cNvCxnSpPr>
          <p:nvPr/>
        </p:nvCxnSpPr>
        <p:spPr bwMode="auto">
          <a:xfrm rot="16200000" flipH="1">
            <a:off x="4235742" y="5162841"/>
            <a:ext cx="317711" cy="555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 Box 34"/>
          <p:cNvSpPr txBox="1">
            <a:spLocks noChangeArrowheads="1"/>
          </p:cNvSpPr>
          <p:nvPr/>
        </p:nvSpPr>
        <p:spPr bwMode="auto">
          <a:xfrm>
            <a:off x="5507037" y="4575386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ea typeface="宋体" pitchFamily="2" charset="-122"/>
              </a:rPr>
              <a:t>p</a:t>
            </a:r>
          </a:p>
        </p:txBody>
      </p:sp>
      <p:cxnSp>
        <p:nvCxnSpPr>
          <p:cNvPr id="61" name="直接箭头连接符 60"/>
          <p:cNvCxnSpPr>
            <a:stCxn id="60" idx="2"/>
            <a:endCxn id="37" idx="0"/>
          </p:cNvCxnSpPr>
          <p:nvPr/>
        </p:nvCxnSpPr>
        <p:spPr bwMode="auto">
          <a:xfrm rot="16200000" flipH="1">
            <a:off x="5535216" y="5171678"/>
            <a:ext cx="309563" cy="555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8"/>
          <p:cNvSpPr txBox="1">
            <a:spLocks noChangeArrowheads="1"/>
          </p:cNvSpPr>
          <p:nvPr/>
        </p:nvSpPr>
        <p:spPr bwMode="auto">
          <a:xfrm>
            <a:off x="457200" y="16002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p;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if(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== NULL)   return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NULL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63" name="Rectangle 8"/>
          <p:cNvSpPr txBox="1">
            <a:spLocks noChangeArrowheads="1"/>
          </p:cNvSpPr>
          <p:nvPr/>
        </p:nvSpPr>
        <p:spPr bwMode="auto">
          <a:xfrm>
            <a:off x="457200" y="2708400"/>
            <a:ext cx="88392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p=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-&gt;link; </a:t>
            </a:r>
            <a:endParaRPr lang="en-US" altLang="zh-CN" sz="3200" kern="0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64" name="Rectangle 8"/>
          <p:cNvSpPr txBox="1">
            <a:spLocks noChangeArrowheads="1"/>
          </p:cNvSpPr>
          <p:nvPr/>
        </p:nvSpPr>
        <p:spPr bwMode="auto">
          <a:xfrm>
            <a:off x="457200" y="32766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while( p !=NULL &amp;&amp;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p-&gt;info !=x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p= p-&gt;link;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124200" y="2743200"/>
            <a:ext cx="3329758" cy="587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6600"/>
                </a:solidFill>
              </a:rPr>
              <a:t>//p</a:t>
            </a:r>
            <a:r>
              <a:rPr lang="zh-CN" altLang="en-US" sz="3200" kern="0" dirty="0">
                <a:solidFill>
                  <a:srgbClr val="006600"/>
                </a:solidFill>
              </a:rPr>
              <a:t>指向第</a:t>
            </a:r>
            <a:r>
              <a:rPr lang="en-US" altLang="zh-CN" sz="3200" kern="0" dirty="0">
                <a:solidFill>
                  <a:srgbClr val="006600"/>
                </a:solidFill>
              </a:rPr>
              <a:t>1</a:t>
            </a:r>
            <a:r>
              <a:rPr lang="zh-CN" altLang="en-US" sz="3200" kern="0" dirty="0">
                <a:solidFill>
                  <a:srgbClr val="006600"/>
                </a:solidFill>
              </a:rPr>
              <a:t>个结点</a:t>
            </a:r>
            <a:endParaRPr lang="en-US" altLang="zh-CN" sz="3200" kern="0" dirty="0">
              <a:solidFill>
                <a:srgbClr val="0066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10000" y="3853291"/>
            <a:ext cx="4926349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6600"/>
                </a:solidFill>
              </a:rPr>
              <a:t>//</a:t>
            </a:r>
            <a:r>
              <a:rPr lang="zh-CN" altLang="en-US" sz="3200" kern="0" dirty="0">
                <a:solidFill>
                  <a:srgbClr val="006600"/>
                </a:solidFill>
              </a:rPr>
              <a:t>若未找到，游历</a:t>
            </a:r>
            <a:r>
              <a:rPr lang="zh-CN" altLang="en-US" sz="3200" dirty="0">
                <a:solidFill>
                  <a:srgbClr val="006600"/>
                </a:solidFill>
              </a:rPr>
              <a:t>指针</a:t>
            </a:r>
            <a:r>
              <a:rPr lang="zh-CN" altLang="en-US" sz="3200" kern="0" dirty="0">
                <a:solidFill>
                  <a:srgbClr val="006600"/>
                </a:solidFill>
              </a:rPr>
              <a:t>右移</a:t>
            </a:r>
            <a:endParaRPr lang="en-US" altLang="zh-CN" sz="3200" kern="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106504" grpId="0" uiExpand="1" build="p" animBg="1"/>
      <p:bldP spid="52" grpId="0"/>
      <p:bldP spid="52" grpId="1"/>
      <p:bldP spid="58" grpId="0"/>
      <p:bldP spid="58" grpId="1"/>
      <p:bldP spid="60" grpId="0"/>
      <p:bldP spid="60" grpId="1"/>
      <p:bldP spid="62" grpId="0" animBg="1"/>
      <p:bldP spid="63" grpId="0" animBg="1"/>
      <p:bldP spid="64" grpId="0" animBg="1"/>
      <p:bldP spid="51" grpId="0"/>
      <p:bldP spid="5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091625"/>
            <a:ext cx="8229600" cy="609600"/>
          </a:xfrm>
          <a:noFill/>
          <a:ln/>
        </p:spPr>
        <p:txBody>
          <a:bodyPr/>
          <a:lstStyle/>
          <a:p>
            <a:pPr>
              <a:buSzPct val="75000"/>
              <a:buFont typeface="Wingdings" pitchFamily="2" charset="2"/>
              <a:buChar char="Ø"/>
            </a:pPr>
            <a:r>
              <a:rPr lang="zh-CN" altLang="en-US" dirty="0">
                <a:latin typeface="+mj-lt"/>
                <a:ea typeface="黑体" pitchFamily="2" charset="-122"/>
              </a:rPr>
              <a:t> 在指针</a:t>
            </a:r>
            <a:r>
              <a:rPr lang="en-US" altLang="zh-CN" dirty="0">
                <a:latin typeface="+mj-lt"/>
                <a:ea typeface="黑体" pitchFamily="2" charset="-122"/>
              </a:rPr>
              <a:t>p</a:t>
            </a:r>
            <a:r>
              <a:rPr lang="zh-CN" altLang="en-US" dirty="0">
                <a:latin typeface="+mj-lt"/>
                <a:ea typeface="黑体" pitchFamily="2" charset="-122"/>
              </a:rPr>
              <a:t>所指结点之后，插入元素</a:t>
            </a:r>
            <a:r>
              <a:rPr lang="en-US" altLang="zh-CN" dirty="0">
                <a:latin typeface="+mj-lt"/>
                <a:ea typeface="黑体" pitchFamily="2" charset="-122"/>
              </a:rPr>
              <a:t>x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92175" y="1777425"/>
            <a:ext cx="794702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</a:rPr>
              <a:t>1. </a:t>
            </a:r>
            <a:r>
              <a:rPr lang="zh-CN" altLang="en-US" sz="3200" dirty="0">
                <a:latin typeface="+mj-lt"/>
              </a:rPr>
              <a:t>申请新结点</a:t>
            </a:r>
            <a:r>
              <a:rPr lang="en-US" altLang="zh-CN" sz="3200" dirty="0">
                <a:latin typeface="+mj-lt"/>
              </a:rPr>
              <a:t>q</a:t>
            </a:r>
            <a:r>
              <a:rPr lang="zh-CN" altLang="en-US" sz="3200" dirty="0">
                <a:latin typeface="+mj-lt"/>
              </a:rPr>
              <a:t>，置其数据域为</a:t>
            </a:r>
            <a:r>
              <a:rPr lang="en-US" altLang="zh-CN" sz="3200" dirty="0">
                <a:latin typeface="+mj-lt"/>
              </a:rPr>
              <a:t>x</a:t>
            </a:r>
            <a:r>
              <a:rPr lang="zh-CN" altLang="en-US" sz="3200" dirty="0">
                <a:latin typeface="+mj-lt"/>
              </a:rPr>
              <a:t>；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92175" y="2463225"/>
            <a:ext cx="7947025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</a:rPr>
              <a:t>2. q</a:t>
            </a:r>
            <a:r>
              <a:rPr lang="zh-CN" altLang="en-US" sz="3200" dirty="0">
                <a:latin typeface="+mj-lt"/>
              </a:rPr>
              <a:t>挂到链表上：</a:t>
            </a:r>
            <a:r>
              <a:rPr lang="en-US" altLang="zh-CN" sz="3200" dirty="0">
                <a:latin typeface="+mj-lt"/>
              </a:rPr>
              <a:t>q</a:t>
            </a:r>
            <a:r>
              <a:rPr lang="zh-CN" altLang="en-US" sz="3200" dirty="0">
                <a:latin typeface="+mj-lt"/>
              </a:rPr>
              <a:t>的指针域指向</a:t>
            </a:r>
            <a:r>
              <a:rPr lang="en-US" altLang="zh-CN" sz="3200" dirty="0">
                <a:latin typeface="+mj-lt"/>
              </a:rPr>
              <a:t>p</a:t>
            </a:r>
            <a:r>
              <a:rPr lang="zh-CN" altLang="en-US" sz="3200" dirty="0">
                <a:latin typeface="+mj-lt"/>
              </a:rPr>
              <a:t>的后继；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92175" y="3166488"/>
            <a:ext cx="7947025" cy="6683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</a:rPr>
              <a:t>3. p</a:t>
            </a:r>
            <a:r>
              <a:rPr lang="zh-CN" altLang="en-US" sz="3200" dirty="0">
                <a:latin typeface="+mj-lt"/>
              </a:rPr>
              <a:t>的指针域指向</a:t>
            </a:r>
            <a:r>
              <a:rPr lang="en-US" altLang="zh-CN" sz="3200" dirty="0">
                <a:latin typeface="+mj-lt"/>
              </a:rPr>
              <a:t>q</a:t>
            </a:r>
            <a:r>
              <a:rPr lang="zh-CN" altLang="en-US" sz="3200" dirty="0">
                <a:latin typeface="+mj-lt"/>
              </a:rPr>
              <a:t>，</a:t>
            </a:r>
            <a:r>
              <a:rPr lang="zh-CN" altLang="en-US" sz="3200" dirty="0">
                <a:solidFill>
                  <a:srgbClr val="C00000"/>
                </a:solidFill>
                <a:latin typeface="+mj-lt"/>
              </a:rPr>
              <a:t>原链自动断开；</a:t>
            </a: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 </a:t>
            </a:r>
            <a:r>
              <a:rPr lang="zh-CN" altLang="en-US" dirty="0">
                <a:ea typeface="黑体" pitchFamily="2" charset="-122"/>
              </a:rPr>
              <a:t>插入元素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3260725" y="426620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819400" y="426620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5" name="Rectangle 62"/>
          <p:cNvSpPr>
            <a:spLocks noChangeArrowheads="1"/>
          </p:cNvSpPr>
          <p:nvPr/>
        </p:nvSpPr>
        <p:spPr bwMode="auto">
          <a:xfrm>
            <a:off x="5622925" y="427096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63"/>
          <p:cNvSpPr>
            <a:spLocks noChangeArrowheads="1"/>
          </p:cNvSpPr>
          <p:nvPr/>
        </p:nvSpPr>
        <p:spPr bwMode="auto">
          <a:xfrm>
            <a:off x="5105400" y="4270966"/>
            <a:ext cx="6096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i-1</a:t>
            </a:r>
          </a:p>
        </p:txBody>
      </p:sp>
      <p:sp>
        <p:nvSpPr>
          <p:cNvPr id="47" name="Rectangle 65"/>
          <p:cNvSpPr>
            <a:spLocks noChangeArrowheads="1"/>
          </p:cNvSpPr>
          <p:nvPr/>
        </p:nvSpPr>
        <p:spPr bwMode="auto">
          <a:xfrm>
            <a:off x="7146925" y="427096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66"/>
          <p:cNvSpPr>
            <a:spLocks noChangeArrowheads="1"/>
          </p:cNvSpPr>
          <p:nvPr/>
        </p:nvSpPr>
        <p:spPr bwMode="auto">
          <a:xfrm>
            <a:off x="6705600" y="427096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err="1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err="1">
                <a:solidFill>
                  <a:schemeClr val="bg1"/>
                </a:solidFill>
                <a:ea typeface="宋体" pitchFamily="2" charset="-122"/>
              </a:rPr>
              <a:t>i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9" name="Rectangle 68"/>
          <p:cNvSpPr>
            <a:spLocks noChangeArrowheads="1"/>
          </p:cNvSpPr>
          <p:nvPr/>
        </p:nvSpPr>
        <p:spPr bwMode="auto">
          <a:xfrm>
            <a:off x="8594725" y="427096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50" name="Rectangle 69"/>
          <p:cNvSpPr>
            <a:spLocks noChangeArrowheads="1"/>
          </p:cNvSpPr>
          <p:nvPr/>
        </p:nvSpPr>
        <p:spPr bwMode="auto">
          <a:xfrm>
            <a:off x="8001000" y="4270966"/>
            <a:ext cx="6858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n-1</a:t>
            </a:r>
          </a:p>
        </p:txBody>
      </p:sp>
      <p:cxnSp>
        <p:nvCxnSpPr>
          <p:cNvPr id="51" name="直接箭头连接符 50"/>
          <p:cNvCxnSpPr/>
          <p:nvPr/>
        </p:nvCxnSpPr>
        <p:spPr bwMode="auto">
          <a:xfrm>
            <a:off x="7467600" y="457100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>
            <a:endCxn id="48" idx="1"/>
          </p:cNvCxnSpPr>
          <p:nvPr/>
        </p:nvCxnSpPr>
        <p:spPr bwMode="auto">
          <a:xfrm flipV="1">
            <a:off x="5943600" y="4578147"/>
            <a:ext cx="7620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>
            <a:off x="4572000" y="457100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>
            <a:off x="3581400" y="457100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1965325" y="426620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>
            <a:off x="2286000" y="457100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39"/>
          <p:cNvSpPr>
            <a:spLocks noChangeArrowheads="1"/>
          </p:cNvSpPr>
          <p:nvPr/>
        </p:nvSpPr>
        <p:spPr bwMode="auto">
          <a:xfrm>
            <a:off x="288925" y="4266203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 bwMode="auto">
          <a:xfrm>
            <a:off x="990600" y="457100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44" descr="浅色上对角线"/>
          <p:cNvSpPr>
            <a:spLocks noChangeArrowheads="1"/>
          </p:cNvSpPr>
          <p:nvPr/>
        </p:nvSpPr>
        <p:spPr bwMode="auto">
          <a:xfrm>
            <a:off x="1508125" y="4266728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0" name="Text Box 34"/>
          <p:cNvSpPr txBox="1">
            <a:spLocks noChangeArrowheads="1"/>
          </p:cNvSpPr>
          <p:nvPr/>
        </p:nvSpPr>
        <p:spPr bwMode="auto">
          <a:xfrm>
            <a:off x="5029200" y="3758625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ea typeface="宋体" pitchFamily="2" charset="-122"/>
              </a:rPr>
              <a:t>p</a:t>
            </a:r>
          </a:p>
        </p:txBody>
      </p:sp>
      <p:cxnSp>
        <p:nvCxnSpPr>
          <p:cNvPr id="61" name="直接箭头连接符 60"/>
          <p:cNvCxnSpPr>
            <a:stCxn id="60" idx="3"/>
          </p:cNvCxnSpPr>
          <p:nvPr/>
        </p:nvCxnSpPr>
        <p:spPr bwMode="auto">
          <a:xfrm>
            <a:off x="5389563" y="3980770"/>
            <a:ext cx="96837" cy="29188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 Box 18"/>
          <p:cNvSpPr txBox="1">
            <a:spLocks noChangeArrowheads="1"/>
          </p:cNvSpPr>
          <p:nvPr/>
        </p:nvSpPr>
        <p:spPr bwMode="auto">
          <a:xfrm>
            <a:off x="4071937" y="4204291"/>
            <a:ext cx="576263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…</a:t>
            </a:r>
          </a:p>
        </p:txBody>
      </p:sp>
      <p:sp>
        <p:nvSpPr>
          <p:cNvPr id="65" name="Rectangle 68"/>
          <p:cNvSpPr>
            <a:spLocks noChangeArrowheads="1"/>
          </p:cNvSpPr>
          <p:nvPr/>
        </p:nvSpPr>
        <p:spPr bwMode="auto">
          <a:xfrm>
            <a:off x="6308725" y="532824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66" name="Rectangle 69"/>
          <p:cNvSpPr>
            <a:spLocks noChangeArrowheads="1"/>
          </p:cNvSpPr>
          <p:nvPr/>
        </p:nvSpPr>
        <p:spPr bwMode="auto">
          <a:xfrm>
            <a:off x="5867400" y="5328241"/>
            <a:ext cx="533400" cy="614362"/>
          </a:xfrm>
          <a:prstGeom prst="rect">
            <a:avLst/>
          </a:prstGeom>
          <a:solidFill>
            <a:srgbClr val="00763B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72" name="曲线连接符 71"/>
          <p:cNvCxnSpPr>
            <a:endCxn id="66" idx="0"/>
          </p:cNvCxnSpPr>
          <p:nvPr/>
        </p:nvCxnSpPr>
        <p:spPr bwMode="auto">
          <a:xfrm rot="16200000" flipH="1">
            <a:off x="5660231" y="4854372"/>
            <a:ext cx="681038" cy="2667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曲线连接符 77"/>
          <p:cNvCxnSpPr>
            <a:endCxn id="48" idx="2"/>
          </p:cNvCxnSpPr>
          <p:nvPr/>
        </p:nvCxnSpPr>
        <p:spPr bwMode="auto">
          <a:xfrm rot="5400000" flipH="1" flipV="1">
            <a:off x="6411703" y="5026828"/>
            <a:ext cx="702097" cy="419098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Text Box 34"/>
          <p:cNvSpPr txBox="1">
            <a:spLocks noChangeArrowheads="1"/>
          </p:cNvSpPr>
          <p:nvPr/>
        </p:nvSpPr>
        <p:spPr bwMode="auto">
          <a:xfrm>
            <a:off x="5257800" y="5739825"/>
            <a:ext cx="390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82" name="Text Box 35"/>
          <p:cNvSpPr txBox="1">
            <a:spLocks noChangeArrowheads="1"/>
          </p:cNvSpPr>
          <p:nvPr/>
        </p:nvSpPr>
        <p:spPr bwMode="auto">
          <a:xfrm>
            <a:off x="7010400" y="4875803"/>
            <a:ext cx="36036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83" name="Text Box 36"/>
          <p:cNvSpPr txBox="1">
            <a:spLocks noChangeArrowheads="1"/>
          </p:cNvSpPr>
          <p:nvPr/>
        </p:nvSpPr>
        <p:spPr bwMode="auto">
          <a:xfrm>
            <a:off x="5583238" y="4824428"/>
            <a:ext cx="36036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③</a:t>
            </a:r>
          </a:p>
        </p:txBody>
      </p:sp>
      <p:sp>
        <p:nvSpPr>
          <p:cNvPr id="85" name="Text Box 34"/>
          <p:cNvSpPr txBox="1">
            <a:spLocks noChangeArrowheads="1"/>
          </p:cNvSpPr>
          <p:nvPr/>
        </p:nvSpPr>
        <p:spPr bwMode="auto">
          <a:xfrm>
            <a:off x="5181600" y="5441483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ea typeface="宋体" pitchFamily="2" charset="-122"/>
              </a:rPr>
              <a:t>q</a:t>
            </a:r>
          </a:p>
        </p:txBody>
      </p:sp>
      <p:cxnSp>
        <p:nvCxnSpPr>
          <p:cNvPr id="86" name="直接箭头连接符 85"/>
          <p:cNvCxnSpPr>
            <a:stCxn id="85" idx="3"/>
            <a:endCxn id="66" idx="1"/>
          </p:cNvCxnSpPr>
          <p:nvPr/>
        </p:nvCxnSpPr>
        <p:spPr bwMode="auto">
          <a:xfrm flipV="1">
            <a:off x="5541963" y="5635422"/>
            <a:ext cx="325437" cy="2820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  <p:bldP spid="65" grpId="0" animBg="1"/>
      <p:bldP spid="66" grpId="0" animBg="1"/>
      <p:bldP spid="81" grpId="0"/>
      <p:bldP spid="82" grpId="0"/>
      <p:bldP spid="83" grpId="0"/>
      <p:bldP spid="8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3254514"/>
            <a:ext cx="929640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/>
              <a:t>   else</a:t>
            </a:r>
            <a:endParaRPr lang="zh-CN" altLang="en-US" sz="3200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296400" cy="6858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>
                <a:latin typeface="+mj-lt"/>
                <a:ea typeface="黑体" pitchFamily="2" charset="-122"/>
              </a:rPr>
              <a:t>int</a:t>
            </a:r>
            <a:r>
              <a:rPr lang="en-US" altLang="zh-CN" sz="3000" dirty="0">
                <a:latin typeface="+mj-lt"/>
                <a:ea typeface="黑体" pitchFamily="2" charset="-122"/>
              </a:rPr>
              <a:t> </a:t>
            </a:r>
            <a:r>
              <a:rPr lang="en-US" altLang="zh-CN" sz="3000" dirty="0" err="1">
                <a:latin typeface="+mj-lt"/>
                <a:ea typeface="黑体" pitchFamily="2" charset="-122"/>
              </a:rPr>
              <a:t>insertPost_link</a:t>
            </a:r>
            <a:r>
              <a:rPr lang="en-US" altLang="zh-CN" sz="3000" dirty="0">
                <a:latin typeface="+mj-lt"/>
                <a:ea typeface="黑体" pitchFamily="2" charset="-122"/>
              </a:rPr>
              <a:t>(</a:t>
            </a:r>
            <a:r>
              <a:rPr lang="en-US" altLang="zh-CN" sz="3000" dirty="0" err="1">
                <a:latin typeface="+mj-lt"/>
                <a:ea typeface="黑体" pitchFamily="2" charset="-122"/>
              </a:rPr>
              <a:t>LinkList</a:t>
            </a:r>
            <a:r>
              <a:rPr lang="en-US" altLang="zh-CN" sz="3000" dirty="0">
                <a:latin typeface="+mj-lt"/>
                <a:ea typeface="黑体" pitchFamily="2" charset="-122"/>
              </a:rPr>
              <a:t> </a:t>
            </a:r>
            <a:r>
              <a:rPr lang="en-US" altLang="zh-CN" sz="3000" dirty="0" err="1">
                <a:latin typeface="+mj-lt"/>
                <a:ea typeface="黑体" pitchFamily="2" charset="-122"/>
              </a:rPr>
              <a:t>llist</a:t>
            </a:r>
            <a:r>
              <a:rPr lang="en-US" altLang="zh-CN" sz="3000" dirty="0">
                <a:latin typeface="+mj-lt"/>
                <a:ea typeface="黑体" pitchFamily="2" charset="-122"/>
              </a:rPr>
              <a:t>, </a:t>
            </a:r>
            <a:r>
              <a:rPr lang="en-US" altLang="zh-CN" sz="3000" dirty="0" err="1">
                <a:latin typeface="+mj-lt"/>
                <a:ea typeface="黑体" pitchFamily="2" charset="-122"/>
              </a:rPr>
              <a:t>PNode</a:t>
            </a:r>
            <a:r>
              <a:rPr lang="en-US" altLang="zh-CN" sz="3000" dirty="0">
                <a:latin typeface="+mj-lt"/>
                <a:ea typeface="黑体" pitchFamily="2" charset="-122"/>
              </a:rPr>
              <a:t> </a:t>
            </a:r>
            <a:r>
              <a:rPr lang="en-US" altLang="zh-CN" sz="3000" dirty="0" err="1">
                <a:latin typeface="+mj-lt"/>
                <a:ea typeface="黑体" pitchFamily="2" charset="-122"/>
              </a:rPr>
              <a:t>p,DataType</a:t>
            </a:r>
            <a:r>
              <a:rPr lang="en-US" altLang="zh-CN" sz="3000" dirty="0">
                <a:latin typeface="+mj-lt"/>
                <a:ea typeface="黑体" pitchFamily="2" charset="-122"/>
              </a:rPr>
              <a:t> x)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0" y="1295400"/>
            <a:ext cx="92964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q = 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malloc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sizeof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Node));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2057400"/>
            <a:ext cx="9296400" cy="137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if (q == NULL)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(“Out of space!\n”);   return(0);}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3810000"/>
            <a:ext cx="9296400" cy="259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{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q-&gt;info=x;  </a:t>
            </a:r>
            <a:endParaRPr lang="en-US" altLang="zh-CN" sz="3200" kern="0" dirty="0">
              <a:solidFill>
                <a:srgbClr val="0066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q-&gt;link = p-&gt;link;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p-&gt;link = q;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}</a:t>
            </a:r>
          </a:p>
        </p:txBody>
      </p:sp>
      <p:sp>
        <p:nvSpPr>
          <p:cNvPr id="6" name="矩形 5"/>
          <p:cNvSpPr/>
          <p:nvPr/>
        </p:nvSpPr>
        <p:spPr>
          <a:xfrm>
            <a:off x="3061009" y="2057400"/>
            <a:ext cx="3284874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06600"/>
                </a:solidFill>
              </a:rPr>
              <a:t>//</a:t>
            </a:r>
            <a:r>
              <a:rPr lang="zh-CN" altLang="en-US" sz="3200" kern="0" dirty="0">
                <a:solidFill>
                  <a:srgbClr val="006600"/>
                </a:solidFill>
              </a:rPr>
              <a:t>若空间分配失败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2971800" y="3776539"/>
            <a:ext cx="2691763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06600"/>
                </a:solidFill>
              </a:rPr>
              <a:t>//</a:t>
            </a:r>
            <a:r>
              <a:rPr lang="zh-CN" altLang="en-US" sz="3200" kern="0" dirty="0">
                <a:solidFill>
                  <a:srgbClr val="006600"/>
                </a:solidFill>
              </a:rPr>
              <a:t>设置新结点</a:t>
            </a:r>
            <a:r>
              <a:rPr lang="en-US" altLang="zh-CN" sz="3200" kern="0" dirty="0">
                <a:solidFill>
                  <a:srgbClr val="006600"/>
                </a:solidFill>
              </a:rPr>
              <a:t>q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4090037" y="4386139"/>
            <a:ext cx="2691763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0763B"/>
                </a:solidFill>
              </a:rPr>
              <a:t>//</a:t>
            </a:r>
            <a:r>
              <a:rPr lang="en-US" altLang="zh-CN" sz="3200" kern="0" dirty="0">
                <a:solidFill>
                  <a:srgbClr val="006600"/>
                </a:solidFill>
              </a:rPr>
              <a:t>q</a:t>
            </a:r>
            <a:r>
              <a:rPr lang="zh-CN" altLang="en-US" sz="3200" kern="0" dirty="0">
                <a:solidFill>
                  <a:srgbClr val="006600"/>
                </a:solidFill>
              </a:rPr>
              <a:t>链入原链表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3048000" y="5029200"/>
            <a:ext cx="2464136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06600"/>
                </a:solidFill>
              </a:rPr>
              <a:t>//</a:t>
            </a:r>
            <a:r>
              <a:rPr lang="zh-CN" altLang="en-US" sz="3200" kern="0" dirty="0">
                <a:solidFill>
                  <a:srgbClr val="006600"/>
                </a:solidFill>
              </a:rPr>
              <a:t>完成新链表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2.1 </a:t>
            </a:r>
            <a:r>
              <a:rPr lang="zh-CN" altLang="en-US" dirty="0">
                <a:ea typeface="黑体" pitchFamily="2" charset="-122"/>
              </a:rPr>
              <a:t>线性表的基本概念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1"/>
            <a:ext cx="8686800" cy="1143000"/>
          </a:xfrm>
        </p:spPr>
        <p:txBody>
          <a:bodyPr/>
          <a:lstStyle/>
          <a:p>
            <a:pPr>
              <a:lnSpc>
                <a:spcPct val="120000"/>
              </a:lnSpc>
              <a:buSzPct val="75000"/>
              <a:buFont typeface="Wingdings" pitchFamily="2" charset="2"/>
              <a:buChar char="p"/>
            </a:pPr>
            <a:r>
              <a:rPr lang="zh-CN" altLang="en-US" dirty="0">
                <a:solidFill>
                  <a:srgbClr val="003399"/>
                </a:solidFill>
                <a:ea typeface="黑体" pitchFamily="2" charset="-122"/>
              </a:rPr>
              <a:t>线性表：</a:t>
            </a:r>
            <a:r>
              <a:rPr lang="zh-CN" altLang="en-US" dirty="0">
                <a:ea typeface="黑体" pitchFamily="2" charset="-122"/>
              </a:rPr>
              <a:t>有限个、类型相同的元素组成的</a:t>
            </a:r>
            <a:endParaRPr lang="en-US" altLang="zh-CN" dirty="0">
              <a:ea typeface="黑体" pitchFamily="2" charset="-122"/>
            </a:endParaRPr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dirty="0">
                <a:ea typeface="黑体" pitchFamily="2" charset="-122"/>
              </a:rPr>
              <a:t>                 </a:t>
            </a:r>
            <a:r>
              <a:rPr lang="zh-CN" altLang="en-US" dirty="0">
                <a:ea typeface="黑体" pitchFamily="2" charset="-122"/>
              </a:rPr>
              <a:t>有序序列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85800" y="2209800"/>
            <a:ext cx="8305800" cy="643061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3200" dirty="0"/>
              <a:t>逻辑表示：</a:t>
            </a:r>
            <a:r>
              <a:rPr lang="en-US" altLang="zh-CN" sz="3200" dirty="0"/>
              <a:t>L=&lt;K, R&gt;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5800" y="2846630"/>
            <a:ext cx="8305800" cy="1524000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3200" dirty="0"/>
              <a:t>其中，       </a:t>
            </a:r>
            <a:r>
              <a:rPr lang="en-US" altLang="zh-CN" sz="3200" dirty="0"/>
              <a:t>K={k</a:t>
            </a:r>
            <a:r>
              <a:rPr lang="en-US" altLang="zh-CN" sz="3200" baseline="-25000" dirty="0"/>
              <a:t>0</a:t>
            </a:r>
            <a:r>
              <a:rPr lang="en-US" altLang="zh-CN" sz="3200" dirty="0"/>
              <a:t>,…</a:t>
            </a: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n</a:t>
            </a:r>
            <a:r>
              <a:rPr lang="en-US" altLang="zh-CN" sz="3200" dirty="0"/>
              <a:t>}</a:t>
            </a:r>
            <a:r>
              <a:rPr lang="zh-CN" altLang="en-US" sz="3200" dirty="0"/>
              <a:t>，</a:t>
            </a:r>
            <a:r>
              <a:rPr lang="zh-CN" altLang="en-US" sz="3200" dirty="0">
                <a:solidFill>
                  <a:srgbClr val="003399"/>
                </a:solidFill>
              </a:rPr>
              <a:t>元素集合 </a:t>
            </a:r>
          </a:p>
          <a:p>
            <a:pPr>
              <a:buFontTx/>
              <a:buNone/>
            </a:pPr>
            <a:r>
              <a:rPr lang="en-US" altLang="zh-CN" sz="3200" dirty="0"/>
              <a:t>                  R={ </a:t>
            </a:r>
            <a:r>
              <a:rPr lang="en-US" altLang="zh-CN" sz="3200" dirty="0">
                <a:solidFill>
                  <a:srgbClr val="003399"/>
                </a:solidFill>
              </a:rPr>
              <a:t>&lt;k</a:t>
            </a:r>
            <a:r>
              <a:rPr lang="en-US" altLang="zh-CN" sz="3200" baseline="-25000" dirty="0">
                <a:solidFill>
                  <a:srgbClr val="003399"/>
                </a:solidFill>
              </a:rPr>
              <a:t>i</a:t>
            </a:r>
            <a:r>
              <a:rPr lang="en-US" altLang="zh-CN" sz="3200" dirty="0">
                <a:solidFill>
                  <a:srgbClr val="003399"/>
                </a:solidFill>
              </a:rPr>
              <a:t>,k</a:t>
            </a:r>
            <a:r>
              <a:rPr lang="en-US" altLang="zh-CN" sz="3200" baseline="-25000" dirty="0">
                <a:solidFill>
                  <a:srgbClr val="003399"/>
                </a:solidFill>
              </a:rPr>
              <a:t>i+1</a:t>
            </a:r>
            <a:r>
              <a:rPr lang="en-US" altLang="zh-CN" sz="3200" dirty="0">
                <a:solidFill>
                  <a:srgbClr val="003399"/>
                </a:solidFill>
              </a:rPr>
              <a:t>&gt; </a:t>
            </a:r>
            <a:r>
              <a:rPr lang="en-US" altLang="zh-CN" sz="3200" dirty="0"/>
              <a:t>| 0</a:t>
            </a:r>
            <a:r>
              <a:rPr lang="en-US" altLang="en-US" sz="3200" dirty="0"/>
              <a:t>≤</a:t>
            </a:r>
            <a:r>
              <a:rPr lang="en-US" altLang="zh-CN" sz="3200" dirty="0"/>
              <a:t>i</a:t>
            </a:r>
            <a:r>
              <a:rPr lang="en-US" altLang="en-US" sz="3200" dirty="0"/>
              <a:t>≤</a:t>
            </a:r>
            <a:r>
              <a:rPr lang="en-US" altLang="zh-CN" sz="3200" dirty="0"/>
              <a:t>n-2}</a:t>
            </a:r>
            <a:r>
              <a:rPr lang="zh-CN" altLang="en-US" sz="3200" dirty="0"/>
              <a:t>，</a:t>
            </a:r>
            <a:r>
              <a:rPr lang="zh-CN" altLang="en-US" sz="3200" dirty="0">
                <a:solidFill>
                  <a:srgbClr val="003399"/>
                </a:solidFill>
              </a:rPr>
              <a:t>关系集合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5800" y="4347258"/>
            <a:ext cx="8305800" cy="1335558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Tx/>
              <a:buNone/>
            </a:pPr>
            <a:r>
              <a:rPr lang="en-US" altLang="zh-CN" sz="3200" dirty="0"/>
              <a:t>                  </a:t>
            </a:r>
            <a:r>
              <a:rPr lang="en-US" altLang="zh-CN" sz="3200" dirty="0" err="1"/>
              <a:t>i</a:t>
            </a:r>
            <a:r>
              <a:rPr lang="zh-CN" altLang="en-US" sz="3200" dirty="0"/>
              <a:t>称为</a:t>
            </a: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i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003399"/>
                </a:solidFill>
              </a:rPr>
              <a:t>索引</a:t>
            </a:r>
            <a:r>
              <a:rPr lang="zh-CN" altLang="en-US" sz="3200" dirty="0"/>
              <a:t>或</a:t>
            </a:r>
            <a:r>
              <a:rPr lang="zh-CN" altLang="en-US" sz="3200" dirty="0">
                <a:solidFill>
                  <a:srgbClr val="003399"/>
                </a:solidFill>
              </a:rPr>
              <a:t>下标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3200" dirty="0"/>
              <a:t>                  </a:t>
            </a: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i</a:t>
            </a:r>
            <a:r>
              <a:rPr lang="zh-CN" altLang="en-US" sz="3200" dirty="0"/>
              <a:t>为</a:t>
            </a:r>
            <a:r>
              <a:rPr lang="en-US" altLang="zh-CN" sz="3200" dirty="0"/>
              <a:t>k</a:t>
            </a:r>
            <a:r>
              <a:rPr lang="en-US" altLang="zh-CN" sz="3200" baseline="-25000" dirty="0"/>
              <a:t>i+1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003399"/>
                </a:solidFill>
              </a:rPr>
              <a:t>前驱</a:t>
            </a:r>
            <a:r>
              <a:rPr lang="zh-CN" altLang="en-US" sz="3200" dirty="0"/>
              <a:t>，反之为</a:t>
            </a:r>
            <a:r>
              <a:rPr lang="zh-CN" altLang="en-US" sz="3200" dirty="0">
                <a:solidFill>
                  <a:srgbClr val="003399"/>
                </a:solidFill>
              </a:rPr>
              <a:t>后继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  <p:bldP spid="6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3575" y="2209800"/>
            <a:ext cx="748982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</a:rPr>
              <a:t>2. </a:t>
            </a:r>
            <a:r>
              <a:rPr lang="zh-CN" altLang="en-US" sz="3200" dirty="0">
                <a:latin typeface="+mj-lt"/>
              </a:rPr>
              <a:t>申请新结点</a:t>
            </a:r>
            <a:r>
              <a:rPr lang="en-US" altLang="zh-CN" sz="3200" dirty="0">
                <a:latin typeface="+mj-lt"/>
              </a:rPr>
              <a:t>q</a:t>
            </a:r>
            <a:r>
              <a:rPr lang="zh-CN" altLang="en-US" sz="3200" dirty="0">
                <a:latin typeface="+mj-lt"/>
              </a:rPr>
              <a:t>，置其数据域为</a:t>
            </a:r>
            <a:r>
              <a:rPr lang="en-US" altLang="zh-CN" sz="3200" dirty="0">
                <a:latin typeface="+mj-lt"/>
              </a:rPr>
              <a:t>x</a:t>
            </a:r>
            <a:r>
              <a:rPr lang="zh-CN" altLang="en-US" sz="3200" dirty="0">
                <a:latin typeface="+mj-lt"/>
              </a:rPr>
              <a:t>；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63575" y="2819400"/>
            <a:ext cx="748982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</a:rPr>
              <a:t>3. q</a:t>
            </a:r>
            <a:r>
              <a:rPr lang="zh-CN" altLang="en-US" sz="3200" dirty="0">
                <a:latin typeface="+mj-lt"/>
              </a:rPr>
              <a:t>挂到原链表：</a:t>
            </a:r>
            <a:r>
              <a:rPr lang="en-US" altLang="zh-CN" sz="3200" dirty="0">
                <a:latin typeface="+mj-lt"/>
              </a:rPr>
              <a:t>q</a:t>
            </a:r>
            <a:r>
              <a:rPr lang="zh-CN" altLang="en-US" sz="3200" dirty="0">
                <a:latin typeface="+mj-lt"/>
              </a:rPr>
              <a:t>的指针域指向</a:t>
            </a:r>
            <a:r>
              <a:rPr lang="en-US" altLang="zh-CN" sz="3200" dirty="0">
                <a:latin typeface="+mj-lt"/>
              </a:rPr>
              <a:t>p</a:t>
            </a:r>
            <a:r>
              <a:rPr lang="zh-CN" altLang="en-US" sz="3200" dirty="0">
                <a:latin typeface="+mj-lt"/>
              </a:rPr>
              <a:t>；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3575" y="3457575"/>
            <a:ext cx="7489825" cy="6572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</a:rPr>
              <a:t>4. p1</a:t>
            </a:r>
            <a:r>
              <a:rPr lang="zh-CN" altLang="en-US" sz="3200" dirty="0">
                <a:latin typeface="+mj-lt"/>
              </a:rPr>
              <a:t>的指针域指向</a:t>
            </a:r>
            <a:r>
              <a:rPr lang="en-US" altLang="zh-CN" sz="3200" dirty="0">
                <a:latin typeface="+mj-lt"/>
              </a:rPr>
              <a:t>q</a:t>
            </a:r>
            <a:r>
              <a:rPr lang="zh-CN" altLang="en-US" sz="3200" dirty="0">
                <a:latin typeface="+mj-lt"/>
              </a:rPr>
              <a:t>，原链自动断开；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3575" y="1600200"/>
            <a:ext cx="7489825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1. </a:t>
            </a: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找到</a:t>
            </a: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p</a:t>
            </a: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的前驱</a:t>
            </a: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p1</a:t>
            </a: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；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</a:t>
            </a:r>
            <a:r>
              <a:rPr lang="zh-CN" altLang="en-US" dirty="0">
                <a:ea typeface="黑体" pitchFamily="2" charset="-122"/>
              </a:rPr>
              <a:t>、插入元素</a:t>
            </a: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5"/>
          <p:cNvSpPr txBox="1">
            <a:spLocks noChangeArrowheads="1"/>
          </p:cNvSpPr>
          <p:nvPr/>
        </p:nvSpPr>
        <p:spPr bwMode="auto">
          <a:xfrm>
            <a:off x="228600" y="9906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在指针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所指结点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之前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，插入元素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x</a:t>
            </a:r>
          </a:p>
        </p:txBody>
      </p:sp>
      <p:sp>
        <p:nvSpPr>
          <p:cNvPr id="59" name="Rectangle 39"/>
          <p:cNvSpPr>
            <a:spLocks noChangeArrowheads="1"/>
          </p:cNvSpPr>
          <p:nvPr/>
        </p:nvSpPr>
        <p:spPr bwMode="auto">
          <a:xfrm>
            <a:off x="1812925" y="4475434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 bwMode="auto">
          <a:xfrm>
            <a:off x="2133600" y="4780234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39"/>
          <p:cNvSpPr>
            <a:spLocks noChangeArrowheads="1"/>
          </p:cNvSpPr>
          <p:nvPr/>
        </p:nvSpPr>
        <p:spPr bwMode="auto">
          <a:xfrm>
            <a:off x="136525" y="4475434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 bwMode="auto">
          <a:xfrm>
            <a:off x="838200" y="4780234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44" descr="浅色上对角线"/>
          <p:cNvSpPr>
            <a:spLocks noChangeArrowheads="1"/>
          </p:cNvSpPr>
          <p:nvPr/>
        </p:nvSpPr>
        <p:spPr bwMode="auto">
          <a:xfrm>
            <a:off x="1355725" y="4475959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4860925" y="5537472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68" name="Rectangle 69"/>
          <p:cNvSpPr>
            <a:spLocks noChangeArrowheads="1"/>
          </p:cNvSpPr>
          <p:nvPr/>
        </p:nvSpPr>
        <p:spPr bwMode="auto">
          <a:xfrm>
            <a:off x="4419600" y="5537472"/>
            <a:ext cx="533400" cy="614362"/>
          </a:xfrm>
          <a:prstGeom prst="rect">
            <a:avLst/>
          </a:prstGeom>
          <a:solidFill>
            <a:srgbClr val="00763B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70" name="曲线连接符 69"/>
          <p:cNvCxnSpPr/>
          <p:nvPr/>
        </p:nvCxnSpPr>
        <p:spPr bwMode="auto">
          <a:xfrm rot="5400000" flipH="1" flipV="1">
            <a:off x="4963903" y="5236059"/>
            <a:ext cx="702097" cy="419098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 Box 35"/>
          <p:cNvSpPr txBox="1">
            <a:spLocks noChangeArrowheads="1"/>
          </p:cNvSpPr>
          <p:nvPr/>
        </p:nvSpPr>
        <p:spPr bwMode="auto">
          <a:xfrm>
            <a:off x="3983037" y="5867400"/>
            <a:ext cx="36036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73" name="Text Box 36"/>
          <p:cNvSpPr txBox="1">
            <a:spLocks noChangeArrowheads="1"/>
          </p:cNvSpPr>
          <p:nvPr/>
        </p:nvSpPr>
        <p:spPr bwMode="auto">
          <a:xfrm>
            <a:off x="5507038" y="5130225"/>
            <a:ext cx="36036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③</a:t>
            </a: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3733800" y="5650714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ea typeface="宋体" pitchFamily="2" charset="-122"/>
              </a:rPr>
              <a:t>q</a:t>
            </a:r>
          </a:p>
        </p:txBody>
      </p:sp>
      <p:cxnSp>
        <p:nvCxnSpPr>
          <p:cNvPr id="75" name="直接箭头连接符 74"/>
          <p:cNvCxnSpPr>
            <a:stCxn id="74" idx="3"/>
            <a:endCxn id="68" idx="1"/>
          </p:cNvCxnSpPr>
          <p:nvPr/>
        </p:nvCxnSpPr>
        <p:spPr bwMode="auto">
          <a:xfrm flipV="1">
            <a:off x="4094163" y="5844653"/>
            <a:ext cx="325437" cy="2820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3108325" y="447643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" name="Rectangle 40"/>
          <p:cNvSpPr>
            <a:spLocks noChangeArrowheads="1"/>
          </p:cNvSpPr>
          <p:nvPr/>
        </p:nvSpPr>
        <p:spPr bwMode="auto">
          <a:xfrm>
            <a:off x="2667000" y="4476431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78" name="Rectangle 59"/>
          <p:cNvSpPr>
            <a:spLocks noChangeArrowheads="1"/>
          </p:cNvSpPr>
          <p:nvPr/>
        </p:nvSpPr>
        <p:spPr bwMode="auto">
          <a:xfrm>
            <a:off x="4403725" y="447643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" name="Rectangle 60"/>
          <p:cNvSpPr>
            <a:spLocks noChangeArrowheads="1"/>
          </p:cNvSpPr>
          <p:nvPr/>
        </p:nvSpPr>
        <p:spPr bwMode="auto">
          <a:xfrm>
            <a:off x="3962400" y="4476431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80" name="Rectangle 62"/>
          <p:cNvSpPr>
            <a:spLocks noChangeArrowheads="1"/>
          </p:cNvSpPr>
          <p:nvPr/>
        </p:nvSpPr>
        <p:spPr bwMode="auto">
          <a:xfrm>
            <a:off x="5699125" y="448119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" name="Rectangle 63"/>
          <p:cNvSpPr>
            <a:spLocks noChangeArrowheads="1"/>
          </p:cNvSpPr>
          <p:nvPr/>
        </p:nvSpPr>
        <p:spPr bwMode="auto">
          <a:xfrm>
            <a:off x="5257800" y="4481194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82" name="Rectangle 65"/>
          <p:cNvSpPr>
            <a:spLocks noChangeArrowheads="1"/>
          </p:cNvSpPr>
          <p:nvPr/>
        </p:nvSpPr>
        <p:spPr bwMode="auto">
          <a:xfrm>
            <a:off x="6994525" y="448119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Rectangle 66"/>
          <p:cNvSpPr>
            <a:spLocks noChangeArrowheads="1"/>
          </p:cNvSpPr>
          <p:nvPr/>
        </p:nvSpPr>
        <p:spPr bwMode="auto">
          <a:xfrm>
            <a:off x="6553200" y="4481194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84" name="Rectangle 68"/>
          <p:cNvSpPr>
            <a:spLocks noChangeArrowheads="1"/>
          </p:cNvSpPr>
          <p:nvPr/>
        </p:nvSpPr>
        <p:spPr bwMode="auto">
          <a:xfrm>
            <a:off x="8289925" y="448119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85" name="Rectangle 69"/>
          <p:cNvSpPr>
            <a:spLocks noChangeArrowheads="1"/>
          </p:cNvSpPr>
          <p:nvPr/>
        </p:nvSpPr>
        <p:spPr bwMode="auto">
          <a:xfrm>
            <a:off x="7848600" y="4481194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86" name="直接箭头连接符 85"/>
          <p:cNvCxnSpPr>
            <a:endCxn id="85" idx="1"/>
          </p:cNvCxnSpPr>
          <p:nvPr/>
        </p:nvCxnSpPr>
        <p:spPr bwMode="auto">
          <a:xfrm>
            <a:off x="7315200" y="4781231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>
            <a:endCxn id="83" idx="1"/>
          </p:cNvCxnSpPr>
          <p:nvPr/>
        </p:nvCxnSpPr>
        <p:spPr bwMode="auto">
          <a:xfrm>
            <a:off x="6019800" y="4781231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>
            <a:off x="3429000" y="4781231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>
            <a:endCxn id="79" idx="1"/>
          </p:cNvCxnSpPr>
          <p:nvPr/>
        </p:nvCxnSpPr>
        <p:spPr bwMode="auto">
          <a:xfrm>
            <a:off x="3429000" y="4781231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Text Box 34"/>
          <p:cNvSpPr txBox="1">
            <a:spLocks noChangeArrowheads="1"/>
          </p:cNvSpPr>
          <p:nvPr/>
        </p:nvSpPr>
        <p:spPr bwMode="auto">
          <a:xfrm>
            <a:off x="5029200" y="3962400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ea typeface="宋体" pitchFamily="2" charset="-122"/>
              </a:rPr>
              <a:t>p</a:t>
            </a:r>
          </a:p>
        </p:txBody>
      </p:sp>
      <p:cxnSp>
        <p:nvCxnSpPr>
          <p:cNvPr id="91" name="直接箭头连接符 90"/>
          <p:cNvCxnSpPr>
            <a:stCxn id="90" idx="3"/>
          </p:cNvCxnSpPr>
          <p:nvPr/>
        </p:nvCxnSpPr>
        <p:spPr bwMode="auto">
          <a:xfrm>
            <a:off x="5389563" y="4184545"/>
            <a:ext cx="96837" cy="29188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Text Box 34"/>
          <p:cNvSpPr txBox="1">
            <a:spLocks noChangeArrowheads="1"/>
          </p:cNvSpPr>
          <p:nvPr/>
        </p:nvSpPr>
        <p:spPr bwMode="auto">
          <a:xfrm>
            <a:off x="3525837" y="3962400"/>
            <a:ext cx="6651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ea typeface="宋体" pitchFamily="2" charset="-122"/>
              </a:rPr>
              <a:t>p1</a:t>
            </a:r>
          </a:p>
        </p:txBody>
      </p:sp>
      <p:cxnSp>
        <p:nvCxnSpPr>
          <p:cNvPr id="93" name="直接箭头连接符 92"/>
          <p:cNvCxnSpPr/>
          <p:nvPr/>
        </p:nvCxnSpPr>
        <p:spPr bwMode="auto">
          <a:xfrm rot="16200000" flipH="1">
            <a:off x="4020503" y="4209096"/>
            <a:ext cx="285431" cy="24923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曲线连接符 68"/>
          <p:cNvCxnSpPr>
            <a:endCxn id="68" idx="0"/>
          </p:cNvCxnSpPr>
          <p:nvPr/>
        </p:nvCxnSpPr>
        <p:spPr bwMode="auto">
          <a:xfrm rot="16200000" flipH="1">
            <a:off x="4298814" y="5149986"/>
            <a:ext cx="736872" cy="381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Text Box 34"/>
          <p:cNvSpPr txBox="1">
            <a:spLocks noChangeArrowheads="1"/>
          </p:cNvSpPr>
          <p:nvPr/>
        </p:nvSpPr>
        <p:spPr bwMode="auto">
          <a:xfrm>
            <a:off x="4257675" y="3911025"/>
            <a:ext cx="390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101" name="Text Box 71"/>
          <p:cNvSpPr txBox="1">
            <a:spLocks noChangeArrowheads="1"/>
          </p:cNvSpPr>
          <p:nvPr/>
        </p:nvSpPr>
        <p:spPr bwMode="auto">
          <a:xfrm>
            <a:off x="4114800" y="5053013"/>
            <a:ext cx="36036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④</a:t>
            </a:r>
          </a:p>
        </p:txBody>
      </p:sp>
      <p:cxnSp>
        <p:nvCxnSpPr>
          <p:cNvPr id="102" name="直接箭头连接符 101"/>
          <p:cNvCxnSpPr/>
          <p:nvPr/>
        </p:nvCxnSpPr>
        <p:spPr bwMode="auto">
          <a:xfrm>
            <a:off x="4724400" y="4800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3" name="AutoShape 75"/>
          <p:cNvSpPr>
            <a:spLocks noChangeArrowheads="1"/>
          </p:cNvSpPr>
          <p:nvPr/>
        </p:nvSpPr>
        <p:spPr bwMode="auto">
          <a:xfrm>
            <a:off x="5638800" y="1295400"/>
            <a:ext cx="3886200" cy="1295400"/>
          </a:xfrm>
          <a:prstGeom prst="star8">
            <a:avLst>
              <a:gd name="adj" fmla="val 38250"/>
            </a:avLst>
          </a:prstGeom>
          <a:solidFill>
            <a:srgbClr val="00763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寻找</a:t>
            </a:r>
            <a:r>
              <a:rPr lang="en-US" altLang="zh-CN" sz="3200" dirty="0">
                <a:solidFill>
                  <a:schemeClr val="bg1"/>
                </a:solidFill>
              </a:rPr>
              <a:t>p</a:t>
            </a:r>
            <a:r>
              <a:rPr lang="zh-CN" altLang="en-US" sz="3200" dirty="0">
                <a:solidFill>
                  <a:schemeClr val="bg1"/>
                </a:solidFill>
              </a:rPr>
              <a:t>的前驱？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  <p:bldP spid="5" grpId="0" animBg="1"/>
      <p:bldP spid="67" grpId="0" animBg="1"/>
      <p:bldP spid="68" grpId="0" animBg="1"/>
      <p:bldP spid="72" grpId="0"/>
      <p:bldP spid="73" grpId="0"/>
      <p:bldP spid="74" grpId="0"/>
      <p:bldP spid="92" grpId="0"/>
      <p:bldP spid="98" grpId="0"/>
      <p:bldP spid="101" grpId="0"/>
      <p:bldP spid="1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85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609600"/>
          </a:xfrm>
          <a:noFill/>
          <a:ln/>
        </p:spPr>
        <p:txBody>
          <a:bodyPr/>
          <a:lstStyle/>
          <a:p>
            <a:r>
              <a:rPr lang="zh-CN" altLang="en-US" dirty="0">
                <a:latin typeface="+mj-lt"/>
                <a:ea typeface="黑体" pitchFamily="2" charset="-122"/>
              </a:rPr>
              <a:t>寻找指针</a:t>
            </a:r>
            <a:r>
              <a:rPr lang="en-US" altLang="zh-CN" dirty="0">
                <a:latin typeface="+mj-lt"/>
                <a:ea typeface="黑体" pitchFamily="2" charset="-122"/>
              </a:rPr>
              <a:t>p</a:t>
            </a:r>
            <a:r>
              <a:rPr lang="zh-CN" altLang="en-US" dirty="0">
                <a:latin typeface="+mj-lt"/>
                <a:ea typeface="黑体" pitchFamily="2" charset="-122"/>
              </a:rPr>
              <a:t>所指结点的前驱：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 </a:t>
            </a:r>
            <a:r>
              <a:rPr lang="zh-CN" altLang="en-US" dirty="0">
                <a:ea typeface="黑体" pitchFamily="2" charset="-122"/>
              </a:rPr>
              <a:t>寻找前驱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2117725" y="2875234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2438400" y="3180034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441325" y="2875234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1143000" y="3180034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44" descr="浅色上对角线"/>
          <p:cNvSpPr>
            <a:spLocks noChangeArrowheads="1"/>
          </p:cNvSpPr>
          <p:nvPr/>
        </p:nvSpPr>
        <p:spPr bwMode="auto">
          <a:xfrm>
            <a:off x="1660525" y="2875759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3413125" y="287623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40"/>
          <p:cNvSpPr>
            <a:spLocks noChangeArrowheads="1"/>
          </p:cNvSpPr>
          <p:nvPr/>
        </p:nvSpPr>
        <p:spPr bwMode="auto">
          <a:xfrm>
            <a:off x="2971800" y="2876231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15" name="Rectangle 59"/>
          <p:cNvSpPr>
            <a:spLocks noChangeArrowheads="1"/>
          </p:cNvSpPr>
          <p:nvPr/>
        </p:nvSpPr>
        <p:spPr bwMode="auto">
          <a:xfrm>
            <a:off x="4708525" y="287623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60"/>
          <p:cNvSpPr>
            <a:spLocks noChangeArrowheads="1"/>
          </p:cNvSpPr>
          <p:nvPr/>
        </p:nvSpPr>
        <p:spPr bwMode="auto">
          <a:xfrm>
            <a:off x="4267200" y="2876231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7" name="Rectangle 62"/>
          <p:cNvSpPr>
            <a:spLocks noChangeArrowheads="1"/>
          </p:cNvSpPr>
          <p:nvPr/>
        </p:nvSpPr>
        <p:spPr bwMode="auto">
          <a:xfrm>
            <a:off x="6003925" y="288099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63"/>
          <p:cNvSpPr>
            <a:spLocks noChangeArrowheads="1"/>
          </p:cNvSpPr>
          <p:nvPr/>
        </p:nvSpPr>
        <p:spPr bwMode="auto">
          <a:xfrm>
            <a:off x="5562600" y="2880994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9" name="Rectangle 65"/>
          <p:cNvSpPr>
            <a:spLocks noChangeArrowheads="1"/>
          </p:cNvSpPr>
          <p:nvPr/>
        </p:nvSpPr>
        <p:spPr bwMode="auto">
          <a:xfrm>
            <a:off x="7299325" y="288099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66"/>
          <p:cNvSpPr>
            <a:spLocks noChangeArrowheads="1"/>
          </p:cNvSpPr>
          <p:nvPr/>
        </p:nvSpPr>
        <p:spPr bwMode="auto">
          <a:xfrm>
            <a:off x="6858000" y="2880994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21" name="Rectangle 68"/>
          <p:cNvSpPr>
            <a:spLocks noChangeArrowheads="1"/>
          </p:cNvSpPr>
          <p:nvPr/>
        </p:nvSpPr>
        <p:spPr bwMode="auto">
          <a:xfrm>
            <a:off x="8594725" y="288099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22" name="Rectangle 69"/>
          <p:cNvSpPr>
            <a:spLocks noChangeArrowheads="1"/>
          </p:cNvSpPr>
          <p:nvPr/>
        </p:nvSpPr>
        <p:spPr bwMode="auto">
          <a:xfrm>
            <a:off x="8153400" y="2880994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23" name="直接箭头连接符 22"/>
          <p:cNvCxnSpPr>
            <a:endCxn id="22" idx="1"/>
          </p:cNvCxnSpPr>
          <p:nvPr/>
        </p:nvCxnSpPr>
        <p:spPr bwMode="auto">
          <a:xfrm>
            <a:off x="7620000" y="3181031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endCxn id="20" idx="1"/>
          </p:cNvCxnSpPr>
          <p:nvPr/>
        </p:nvCxnSpPr>
        <p:spPr bwMode="auto">
          <a:xfrm>
            <a:off x="6324600" y="3181031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3733800" y="3181031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>
            <a:endCxn id="16" idx="1"/>
          </p:cNvCxnSpPr>
          <p:nvPr/>
        </p:nvCxnSpPr>
        <p:spPr bwMode="auto">
          <a:xfrm>
            <a:off x="3733800" y="3181031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5334000" y="2362200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ea typeface="宋体" pitchFamily="2" charset="-122"/>
              </a:rPr>
              <a:t>p</a:t>
            </a:r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 bwMode="auto">
          <a:xfrm>
            <a:off x="5694363" y="2584345"/>
            <a:ext cx="96837" cy="29188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>
            <a:off x="5029200" y="32004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2819399" y="3982557"/>
            <a:ext cx="685801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p1</a:t>
            </a:r>
          </a:p>
        </p:txBody>
      </p:sp>
      <p:cxnSp>
        <p:nvCxnSpPr>
          <p:cNvPr id="34" name="直接箭头连接符 33"/>
          <p:cNvCxnSpPr>
            <a:stCxn id="33" idx="0"/>
            <a:endCxn id="14" idx="2"/>
          </p:cNvCxnSpPr>
          <p:nvPr/>
        </p:nvCxnSpPr>
        <p:spPr bwMode="auto">
          <a:xfrm rot="5400000" flipH="1" flipV="1">
            <a:off x="2954419" y="3698476"/>
            <a:ext cx="491963" cy="762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4152899" y="3975311"/>
            <a:ext cx="647701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p1</a:t>
            </a:r>
          </a:p>
        </p:txBody>
      </p:sp>
      <p:cxnSp>
        <p:nvCxnSpPr>
          <p:cNvPr id="44" name="直接箭头连接符 43"/>
          <p:cNvCxnSpPr>
            <a:stCxn id="43" idx="0"/>
            <a:endCxn id="16" idx="2"/>
          </p:cNvCxnSpPr>
          <p:nvPr/>
        </p:nvCxnSpPr>
        <p:spPr bwMode="auto">
          <a:xfrm rot="5400000" flipH="1" flipV="1">
            <a:off x="4262967" y="3704378"/>
            <a:ext cx="484717" cy="571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9"/>
          <p:cNvSpPr txBox="1">
            <a:spLocks noChangeArrowheads="1"/>
          </p:cNvSpPr>
          <p:nvPr/>
        </p:nvSpPr>
        <p:spPr bwMode="auto">
          <a:xfrm>
            <a:off x="609600" y="1676400"/>
            <a:ext cx="85344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从第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1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个结点开始，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检查各结点的指针域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?=p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518E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58" name="AutoShape 75"/>
          <p:cNvSpPr>
            <a:spLocks noChangeArrowheads="1"/>
          </p:cNvSpPr>
          <p:nvPr/>
        </p:nvSpPr>
        <p:spPr bwMode="auto">
          <a:xfrm>
            <a:off x="2514600" y="4267200"/>
            <a:ext cx="6629400" cy="1295400"/>
          </a:xfrm>
          <a:prstGeom prst="star8">
            <a:avLst>
              <a:gd name="adj" fmla="val 38250"/>
            </a:avLst>
          </a:prstGeom>
          <a:solidFill>
            <a:srgbClr val="00763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寻找值为</a:t>
            </a:r>
            <a:r>
              <a:rPr lang="en-US" altLang="zh-CN" sz="3200" dirty="0">
                <a:solidFill>
                  <a:schemeClr val="bg1"/>
                </a:solidFill>
              </a:rPr>
              <a:t>x</a:t>
            </a:r>
            <a:r>
              <a:rPr lang="zh-CN" altLang="en-US" sz="3200" dirty="0">
                <a:solidFill>
                  <a:schemeClr val="bg1"/>
                </a:solidFill>
              </a:rPr>
              <a:t>的结点的前驱？</a:t>
            </a:r>
          </a:p>
        </p:txBody>
      </p:sp>
      <p:sp>
        <p:nvSpPr>
          <p:cNvPr id="59" name="Rectangle 49"/>
          <p:cNvSpPr txBox="1">
            <a:spLocks noChangeArrowheads="1"/>
          </p:cNvSpPr>
          <p:nvPr/>
        </p:nvSpPr>
        <p:spPr bwMode="auto">
          <a:xfrm>
            <a:off x="609600" y="5257800"/>
            <a:ext cx="85344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从第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1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个结点开始，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检查各结点的数据域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?=x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518E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43" grpId="0"/>
      <p:bldP spid="47" grpId="0" animBg="1"/>
      <p:bldP spid="58" grpId="0" animBg="1"/>
      <p:bldP spid="5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寻找</a:t>
            </a:r>
            <a:r>
              <a:rPr lang="en-US" altLang="zh-CN" dirty="0">
                <a:ea typeface="黑体" pitchFamily="2" charset="-122"/>
              </a:rPr>
              <a:t>p</a:t>
            </a:r>
            <a:r>
              <a:rPr lang="zh-CN" altLang="en-US" dirty="0">
                <a:ea typeface="黑体" pitchFamily="2" charset="-122"/>
              </a:rPr>
              <a:t>结点的前驱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457200" y="12954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err="1"/>
              <a:t>PNode</a:t>
            </a:r>
            <a:r>
              <a:rPr lang="en-US" altLang="zh-CN" sz="3200" dirty="0"/>
              <a:t> </a:t>
            </a:r>
            <a:r>
              <a:rPr lang="en-US" altLang="zh-CN" sz="3200" dirty="0" err="1"/>
              <a:t>locatePre_link</a:t>
            </a:r>
            <a:r>
              <a:rPr lang="en-US" altLang="zh-CN" sz="3200" dirty="0"/>
              <a:t>(</a:t>
            </a:r>
            <a:r>
              <a:rPr lang="en-US" altLang="zh-CN" sz="3200" dirty="0" err="1"/>
              <a:t>LinkList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llist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 p)</a:t>
            </a:r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457200" y="19812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/>
              <a:t>{ if(</a:t>
            </a:r>
            <a:r>
              <a:rPr lang="en-US" altLang="zh-CN" sz="3200" dirty="0" err="1"/>
              <a:t>llist</a:t>
            </a:r>
            <a:r>
              <a:rPr lang="en-US" altLang="zh-CN" sz="3200" dirty="0"/>
              <a:t>==null)    return null; </a:t>
            </a:r>
          </a:p>
        </p:txBody>
      </p:sp>
      <p:sp>
        <p:nvSpPr>
          <p:cNvPr id="38" name="Rectangle 46"/>
          <p:cNvSpPr>
            <a:spLocks noChangeArrowheads="1"/>
          </p:cNvSpPr>
          <p:nvPr/>
        </p:nvSpPr>
        <p:spPr bwMode="auto">
          <a:xfrm>
            <a:off x="457200" y="2667000"/>
            <a:ext cx="86868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/>
              <a:t>  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 p1= </a:t>
            </a:r>
            <a:r>
              <a:rPr lang="en-US" altLang="zh-CN" sz="3200" dirty="0" err="1"/>
              <a:t>llist</a:t>
            </a:r>
            <a:r>
              <a:rPr lang="en-US" altLang="zh-CN" sz="3200" dirty="0"/>
              <a:t>; </a:t>
            </a:r>
            <a:endParaRPr lang="en-US" altLang="zh-CN" sz="3200" kern="0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457200" y="3429000"/>
            <a:ext cx="86868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/>
              <a:t>  while( </a:t>
            </a:r>
            <a:r>
              <a:rPr lang="en-US" altLang="zh-CN" sz="3200" dirty="0">
                <a:solidFill>
                  <a:srgbClr val="00518E"/>
                </a:solidFill>
              </a:rPr>
              <a:t>p1!=null </a:t>
            </a:r>
            <a:r>
              <a:rPr lang="en-US" altLang="zh-CN" sz="3200" dirty="0"/>
              <a:t>&amp;&amp; </a:t>
            </a:r>
            <a:r>
              <a:rPr lang="en-US" altLang="zh-CN" sz="3200" dirty="0">
                <a:solidFill>
                  <a:srgbClr val="C00000"/>
                </a:solidFill>
              </a:rPr>
              <a:t>p1-&gt;link!=p</a:t>
            </a:r>
            <a:r>
              <a:rPr lang="en-US" altLang="zh-CN" sz="3200" dirty="0"/>
              <a:t>)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/>
              <a:t>            p1= p1-&gt;link;</a:t>
            </a: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457200" y="4724400"/>
            <a:ext cx="86868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/>
              <a:t> return p1;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3733800" y="2667000"/>
            <a:ext cx="45608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kern="0" dirty="0">
                <a:solidFill>
                  <a:srgbClr val="006600"/>
                </a:solidFill>
              </a:rPr>
              <a:t>//</a:t>
            </a:r>
            <a:r>
              <a:rPr lang="zh-CN" altLang="en-US" sz="3200" kern="0" dirty="0">
                <a:solidFill>
                  <a:srgbClr val="006600"/>
                </a:solidFill>
              </a:rPr>
              <a:t>游历指针</a:t>
            </a:r>
            <a:r>
              <a:rPr lang="en-US" altLang="zh-CN" sz="3200" kern="0" dirty="0">
                <a:solidFill>
                  <a:srgbClr val="006600"/>
                </a:solidFill>
              </a:rPr>
              <a:t>p1</a:t>
            </a:r>
            <a:r>
              <a:rPr lang="zh-CN" altLang="en-US" sz="3200" kern="0" dirty="0">
                <a:solidFill>
                  <a:srgbClr val="006600"/>
                </a:solidFill>
              </a:rPr>
              <a:t>指向头结点</a:t>
            </a:r>
            <a:endParaRPr lang="en-US" altLang="zh-CN" sz="3200" kern="0" dirty="0">
              <a:solidFill>
                <a:srgbClr val="0066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67200" y="4063425"/>
            <a:ext cx="502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kern="0" dirty="0">
                <a:solidFill>
                  <a:srgbClr val="006600"/>
                </a:solidFill>
              </a:rPr>
              <a:t>//</a:t>
            </a:r>
            <a:r>
              <a:rPr lang="zh-CN" altLang="en-US" sz="3200" kern="0" dirty="0">
                <a:solidFill>
                  <a:srgbClr val="006600"/>
                </a:solidFill>
              </a:rPr>
              <a:t>若后继不是</a:t>
            </a:r>
            <a:r>
              <a:rPr lang="en-US" altLang="zh-CN" sz="3200" kern="0" dirty="0">
                <a:solidFill>
                  <a:srgbClr val="006600"/>
                </a:solidFill>
              </a:rPr>
              <a:t>p, </a:t>
            </a:r>
            <a:r>
              <a:rPr lang="zh-CN" altLang="en-US" sz="3200" kern="0" dirty="0">
                <a:solidFill>
                  <a:srgbClr val="006600"/>
                </a:solidFill>
              </a:rPr>
              <a:t>则指针右移</a:t>
            </a:r>
            <a:endParaRPr lang="en-US" altLang="zh-CN" sz="3200" kern="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9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 </a:t>
            </a:r>
            <a:r>
              <a:rPr lang="zh-CN" altLang="en-US" dirty="0">
                <a:ea typeface="黑体" pitchFamily="2" charset="-122"/>
              </a:rPr>
              <a:t>插入元素</a:t>
            </a: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Rectangle 5"/>
          <p:cNvSpPr txBox="1">
            <a:spLocks noChangeArrowheads="1"/>
          </p:cNvSpPr>
          <p:nvPr/>
        </p:nvSpPr>
        <p:spPr bwMode="auto">
          <a:xfrm>
            <a:off x="228600" y="1040249"/>
            <a:ext cx="8534400" cy="137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在带头结点单链表中，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第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i+1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个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结点之前，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顺序表中下标为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的元素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k</a:t>
            </a:r>
            <a:r>
              <a:rPr kumimoji="0" lang="en-US" altLang="zh-CN" sz="32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之前，插入元素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x</a:t>
            </a: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514600" y="365660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2073275" y="3656602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7" name="Rectangle 62"/>
          <p:cNvSpPr>
            <a:spLocks noChangeArrowheads="1"/>
          </p:cNvSpPr>
          <p:nvPr/>
        </p:nvSpPr>
        <p:spPr bwMode="auto">
          <a:xfrm>
            <a:off x="4876800" y="366136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63"/>
          <p:cNvSpPr>
            <a:spLocks noChangeArrowheads="1"/>
          </p:cNvSpPr>
          <p:nvPr/>
        </p:nvSpPr>
        <p:spPr bwMode="auto">
          <a:xfrm>
            <a:off x="4359275" y="3661365"/>
            <a:ext cx="6096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i-1</a:t>
            </a:r>
          </a:p>
        </p:txBody>
      </p:sp>
      <p:sp>
        <p:nvSpPr>
          <p:cNvPr id="49" name="Rectangle 65"/>
          <p:cNvSpPr>
            <a:spLocks noChangeArrowheads="1"/>
          </p:cNvSpPr>
          <p:nvPr/>
        </p:nvSpPr>
        <p:spPr bwMode="auto">
          <a:xfrm>
            <a:off x="6400800" y="366136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Rectangle 66"/>
          <p:cNvSpPr>
            <a:spLocks noChangeArrowheads="1"/>
          </p:cNvSpPr>
          <p:nvPr/>
        </p:nvSpPr>
        <p:spPr bwMode="auto">
          <a:xfrm>
            <a:off x="5959475" y="3661365"/>
            <a:ext cx="533400" cy="614362"/>
          </a:xfrm>
          <a:prstGeom prst="rect">
            <a:avLst/>
          </a:prstGeom>
          <a:solidFill>
            <a:srgbClr val="CA5106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err="1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err="1">
                <a:solidFill>
                  <a:schemeClr val="bg1"/>
                </a:solidFill>
                <a:ea typeface="宋体" pitchFamily="2" charset="-122"/>
              </a:rPr>
              <a:t>i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7848600" y="366136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52" name="Rectangle 69"/>
          <p:cNvSpPr>
            <a:spLocks noChangeArrowheads="1"/>
          </p:cNvSpPr>
          <p:nvPr/>
        </p:nvSpPr>
        <p:spPr bwMode="auto">
          <a:xfrm>
            <a:off x="7254875" y="3661365"/>
            <a:ext cx="6858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n-1</a:t>
            </a:r>
          </a:p>
        </p:txBody>
      </p:sp>
      <p:cxnSp>
        <p:nvCxnSpPr>
          <p:cNvPr id="53" name="直接箭头连接符 52"/>
          <p:cNvCxnSpPr/>
          <p:nvPr/>
        </p:nvCxnSpPr>
        <p:spPr bwMode="auto">
          <a:xfrm>
            <a:off x="6721475" y="3961402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>
            <a:endCxn id="50" idx="1"/>
          </p:cNvCxnSpPr>
          <p:nvPr/>
        </p:nvCxnSpPr>
        <p:spPr bwMode="auto">
          <a:xfrm flipV="1">
            <a:off x="5197475" y="3968546"/>
            <a:ext cx="7620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>
            <a:off x="3825875" y="3961402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>
            <a:off x="2835275" y="3961402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39"/>
          <p:cNvSpPr>
            <a:spLocks noChangeArrowheads="1"/>
          </p:cNvSpPr>
          <p:nvPr/>
        </p:nvSpPr>
        <p:spPr bwMode="auto">
          <a:xfrm>
            <a:off x="1219200" y="365660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 bwMode="auto">
          <a:xfrm>
            <a:off x="1539875" y="3961402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39"/>
          <p:cNvSpPr>
            <a:spLocks noChangeArrowheads="1"/>
          </p:cNvSpPr>
          <p:nvPr/>
        </p:nvSpPr>
        <p:spPr bwMode="auto">
          <a:xfrm>
            <a:off x="593725" y="4673024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0" name="直接箭头连接符 59"/>
          <p:cNvCxnSpPr>
            <a:stCxn id="59" idx="0"/>
            <a:endCxn id="61" idx="2"/>
          </p:cNvCxnSpPr>
          <p:nvPr/>
        </p:nvCxnSpPr>
        <p:spPr bwMode="auto">
          <a:xfrm rot="5400000" flipH="1" flipV="1">
            <a:off x="804914" y="4449239"/>
            <a:ext cx="401534" cy="4603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44" descr="浅色上对角线"/>
          <p:cNvSpPr>
            <a:spLocks noChangeArrowheads="1"/>
          </p:cNvSpPr>
          <p:nvPr/>
        </p:nvSpPr>
        <p:spPr bwMode="auto">
          <a:xfrm>
            <a:off x="762000" y="3657127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3325812" y="3594690"/>
            <a:ext cx="576263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…</a:t>
            </a: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3906837" y="3072824"/>
            <a:ext cx="6651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ea typeface="宋体" pitchFamily="2" charset="-122"/>
              </a:rPr>
              <a:t>p</a:t>
            </a:r>
          </a:p>
        </p:txBody>
      </p:sp>
      <p:cxnSp>
        <p:nvCxnSpPr>
          <p:cNvPr id="67" name="直接箭头连接符 66"/>
          <p:cNvCxnSpPr/>
          <p:nvPr/>
        </p:nvCxnSpPr>
        <p:spPr bwMode="auto">
          <a:xfrm rot="16200000" flipH="1">
            <a:off x="4401503" y="3319520"/>
            <a:ext cx="285431" cy="24923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49"/>
          <p:cNvSpPr txBox="1">
            <a:spLocks noChangeArrowheads="1"/>
          </p:cNvSpPr>
          <p:nvPr/>
        </p:nvSpPr>
        <p:spPr bwMode="auto">
          <a:xfrm>
            <a:off x="685800" y="2335649"/>
            <a:ext cx="8077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407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--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407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借助计数器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j=0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407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寻找下标为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407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i-1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407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的元素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5470525" y="4724097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5029200" y="4724097"/>
            <a:ext cx="533400" cy="614362"/>
          </a:xfrm>
          <a:prstGeom prst="rect">
            <a:avLst/>
          </a:prstGeom>
          <a:solidFill>
            <a:srgbClr val="00763B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73" name="曲线连接符 72"/>
          <p:cNvCxnSpPr/>
          <p:nvPr/>
        </p:nvCxnSpPr>
        <p:spPr bwMode="auto">
          <a:xfrm rot="5400000" flipH="1" flipV="1">
            <a:off x="5573503" y="4422684"/>
            <a:ext cx="702097" cy="419098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 Box 35"/>
          <p:cNvSpPr txBox="1">
            <a:spLocks noChangeArrowheads="1"/>
          </p:cNvSpPr>
          <p:nvPr/>
        </p:nvSpPr>
        <p:spPr bwMode="auto">
          <a:xfrm>
            <a:off x="4592637" y="5054025"/>
            <a:ext cx="36036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75" name="Text Box 36"/>
          <p:cNvSpPr txBox="1">
            <a:spLocks noChangeArrowheads="1"/>
          </p:cNvSpPr>
          <p:nvPr/>
        </p:nvSpPr>
        <p:spPr bwMode="auto">
          <a:xfrm>
            <a:off x="6116638" y="4316850"/>
            <a:ext cx="36036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③</a:t>
            </a:r>
          </a:p>
        </p:txBody>
      </p:sp>
      <p:sp>
        <p:nvSpPr>
          <p:cNvPr id="76" name="Text Box 34"/>
          <p:cNvSpPr txBox="1">
            <a:spLocks noChangeArrowheads="1"/>
          </p:cNvSpPr>
          <p:nvPr/>
        </p:nvSpPr>
        <p:spPr bwMode="auto">
          <a:xfrm>
            <a:off x="4343400" y="4837339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ea typeface="宋体" pitchFamily="2" charset="-122"/>
              </a:rPr>
              <a:t>q</a:t>
            </a:r>
          </a:p>
        </p:txBody>
      </p:sp>
      <p:cxnSp>
        <p:nvCxnSpPr>
          <p:cNvPr id="77" name="直接箭头连接符 76"/>
          <p:cNvCxnSpPr>
            <a:stCxn id="76" idx="3"/>
            <a:endCxn id="72" idx="1"/>
          </p:cNvCxnSpPr>
          <p:nvPr/>
        </p:nvCxnSpPr>
        <p:spPr bwMode="auto">
          <a:xfrm flipV="1">
            <a:off x="4703763" y="5031278"/>
            <a:ext cx="325437" cy="2820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曲线连接符 77"/>
          <p:cNvCxnSpPr/>
          <p:nvPr/>
        </p:nvCxnSpPr>
        <p:spPr bwMode="auto">
          <a:xfrm rot="16200000" flipH="1">
            <a:off x="4832214" y="4336611"/>
            <a:ext cx="736872" cy="381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Text Box 71"/>
          <p:cNvSpPr txBox="1">
            <a:spLocks noChangeArrowheads="1"/>
          </p:cNvSpPr>
          <p:nvPr/>
        </p:nvSpPr>
        <p:spPr bwMode="auto">
          <a:xfrm>
            <a:off x="4724400" y="4239638"/>
            <a:ext cx="36036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④</a:t>
            </a:r>
          </a:p>
        </p:txBody>
      </p:sp>
      <p:sp>
        <p:nvSpPr>
          <p:cNvPr id="80" name="Text Box 34"/>
          <p:cNvSpPr txBox="1">
            <a:spLocks noChangeArrowheads="1"/>
          </p:cNvSpPr>
          <p:nvPr/>
        </p:nvSpPr>
        <p:spPr bwMode="auto">
          <a:xfrm>
            <a:off x="4638675" y="3021449"/>
            <a:ext cx="390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6" grpId="0"/>
      <p:bldP spid="70" grpId="0" animBg="1"/>
      <p:bldP spid="71" grpId="0" animBg="1"/>
      <p:bldP spid="72" grpId="0" animBg="1"/>
      <p:bldP spid="74" grpId="0"/>
      <p:bldP spid="75" grpId="0"/>
      <p:bldP spid="76" grpId="0"/>
      <p:bldP spid="79" grpId="0"/>
      <p:bldP spid="8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55264" y="5867400"/>
            <a:ext cx="8788736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00763B"/>
                </a:solidFill>
              </a:rPr>
              <a:t>  //</a:t>
            </a:r>
            <a:r>
              <a:rPr lang="zh-CN" altLang="en-US" sz="3200" kern="0" dirty="0">
                <a:solidFill>
                  <a:srgbClr val="00763B"/>
                </a:solidFill>
              </a:rPr>
              <a:t>若成功找到下标为</a:t>
            </a:r>
            <a:r>
              <a:rPr lang="en-US" altLang="zh-CN" sz="3200" kern="0" dirty="0">
                <a:solidFill>
                  <a:srgbClr val="00763B"/>
                </a:solidFill>
              </a:rPr>
              <a:t>i-1</a:t>
            </a:r>
            <a:r>
              <a:rPr lang="zh-CN" altLang="en-US" sz="3200" kern="0" dirty="0">
                <a:solidFill>
                  <a:srgbClr val="00763B"/>
                </a:solidFill>
              </a:rPr>
              <a:t>的结点</a:t>
            </a:r>
            <a:r>
              <a:rPr lang="en-US" altLang="zh-CN" sz="3200" kern="0" dirty="0">
                <a:solidFill>
                  <a:srgbClr val="00763B"/>
                </a:solidFill>
              </a:rPr>
              <a:t>(p</a:t>
            </a:r>
            <a:r>
              <a:rPr lang="zh-CN" altLang="en-US" sz="3200" kern="0" dirty="0">
                <a:solidFill>
                  <a:srgbClr val="00763B"/>
                </a:solidFill>
              </a:rPr>
              <a:t>正指向它</a:t>
            </a:r>
            <a:r>
              <a:rPr lang="en-US" altLang="zh-CN" sz="3200" kern="0" dirty="0">
                <a:solidFill>
                  <a:srgbClr val="00763B"/>
                </a:solidFill>
              </a:rPr>
              <a:t>)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264" y="533400"/>
            <a:ext cx="8788736" cy="6858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>
                <a:latin typeface="+mj-lt"/>
                <a:ea typeface="黑体" pitchFamily="2" charset="-122"/>
              </a:rPr>
              <a:t>int</a:t>
            </a: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insert_link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en-US" altLang="zh-CN" dirty="0" err="1">
                <a:latin typeface="+mj-lt"/>
                <a:ea typeface="黑体" pitchFamily="2" charset="-122"/>
              </a:rPr>
              <a:t>LinkList</a:t>
            </a: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llist</a:t>
            </a:r>
            <a:r>
              <a:rPr lang="en-US" altLang="zh-CN" dirty="0">
                <a:latin typeface="+mj-lt"/>
                <a:ea typeface="黑体" pitchFamily="2" charset="-122"/>
              </a:rPr>
              <a:t>, </a:t>
            </a:r>
            <a:r>
              <a:rPr lang="en-US" altLang="zh-CN" dirty="0" err="1">
                <a:latin typeface="+mj-lt"/>
                <a:ea typeface="黑体" pitchFamily="2" charset="-122"/>
              </a:rPr>
              <a:t>int</a:t>
            </a: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i</a:t>
            </a:r>
            <a:r>
              <a:rPr lang="en-US" altLang="zh-CN" dirty="0">
                <a:latin typeface="+mj-lt"/>
                <a:ea typeface="黑体" pitchFamily="2" charset="-122"/>
              </a:rPr>
              <a:t>,  </a:t>
            </a:r>
            <a:r>
              <a:rPr lang="en-US" altLang="zh-CN" dirty="0" err="1">
                <a:latin typeface="+mj-lt"/>
                <a:ea typeface="黑体" pitchFamily="2" charset="-122"/>
              </a:rPr>
              <a:t>DataType</a:t>
            </a:r>
            <a:r>
              <a:rPr lang="en-US" altLang="zh-CN" dirty="0">
                <a:latin typeface="+mj-lt"/>
                <a:ea typeface="黑体" pitchFamily="2" charset="-122"/>
              </a:rPr>
              <a:t> x)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5264" y="1143000"/>
            <a:ext cx="8788736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p, q; </a:t>
            </a:r>
            <a:r>
              <a:rPr lang="en-US" altLang="zh-CN" sz="3200" kern="0" dirty="0">
                <a:solidFill>
                  <a:srgbClr val="00763B"/>
                </a:solidFill>
              </a:rPr>
              <a:t>//</a:t>
            </a:r>
            <a:r>
              <a:rPr lang="zh-CN" altLang="en-US" sz="3200" kern="0" dirty="0">
                <a:solidFill>
                  <a:srgbClr val="00763B"/>
                </a:solidFill>
              </a:rPr>
              <a:t>游历指针</a:t>
            </a:r>
            <a:endParaRPr lang="en-US" altLang="zh-CN" sz="3200" kern="0" dirty="0">
              <a:solidFill>
                <a:srgbClr val="00763B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p=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  </a:t>
            </a:r>
            <a:r>
              <a:rPr lang="en-US" altLang="zh-CN" sz="3200" kern="0" dirty="0">
                <a:solidFill>
                  <a:srgbClr val="00763B"/>
                </a:solidFill>
              </a:rPr>
              <a:t>//p</a:t>
            </a:r>
            <a:r>
              <a:rPr lang="zh-CN" altLang="en-US" sz="3200" kern="0" dirty="0">
                <a:solidFill>
                  <a:srgbClr val="00763B"/>
                </a:solidFill>
              </a:rPr>
              <a:t>指向头结点</a:t>
            </a:r>
            <a:r>
              <a:rPr lang="en-US" altLang="zh-CN" sz="3200" kern="0" dirty="0">
                <a:solidFill>
                  <a:srgbClr val="00763B"/>
                </a:solidFill>
              </a:rPr>
              <a:t>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5264" y="2362200"/>
            <a:ext cx="8788736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/>
              <a:t>  </a:t>
            </a:r>
            <a:r>
              <a:rPr lang="en-US" altLang="zh-CN" sz="3200" kern="0" dirty="0" err="1"/>
              <a:t>int</a:t>
            </a:r>
            <a:r>
              <a:rPr lang="en-US" altLang="zh-CN" sz="3200" kern="0" dirty="0"/>
              <a:t> j =0;  </a:t>
            </a:r>
            <a:r>
              <a:rPr lang="en-US" altLang="zh-CN" sz="3200" kern="0" dirty="0">
                <a:solidFill>
                  <a:srgbClr val="00763B"/>
                </a:solidFill>
              </a:rPr>
              <a:t>//</a:t>
            </a:r>
            <a:r>
              <a:rPr lang="zh-CN" altLang="en-US" sz="3200" kern="0" dirty="0">
                <a:solidFill>
                  <a:srgbClr val="00763B"/>
                </a:solidFill>
              </a:rPr>
              <a:t>声明计数器</a:t>
            </a:r>
            <a:r>
              <a:rPr lang="en-US" altLang="zh-CN" sz="3200" kern="0" dirty="0">
                <a:solidFill>
                  <a:srgbClr val="00763B"/>
                </a:solidFill>
              </a:rPr>
              <a:t>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5264" y="2971800"/>
            <a:ext cx="8788736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while(p!=NULL&amp;&amp;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j&lt;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{ p= p-&gt;link;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j=j+1;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 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5264" y="4191000"/>
            <a:ext cx="8788736" cy="1752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if (p==NULL</a:t>
            </a:r>
            <a:r>
              <a:rPr lang="en-US" altLang="zh-CN" sz="3200" kern="0" dirty="0"/>
              <a:t> || j!=</a:t>
            </a:r>
            <a:r>
              <a:rPr lang="en-US" altLang="zh-CN" sz="3200" kern="0" dirty="0" err="1"/>
              <a:t>i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  <a:endParaRPr lang="en-US" altLang="zh-CN" sz="3200" kern="0" dirty="0">
              <a:solidFill>
                <a:srgbClr val="00763B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(“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=%d is illegal !\n”,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return 0;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</a:p>
        </p:txBody>
      </p:sp>
      <p:sp>
        <p:nvSpPr>
          <p:cNvPr id="9" name="矩形 8"/>
          <p:cNvSpPr/>
          <p:nvPr/>
        </p:nvSpPr>
        <p:spPr>
          <a:xfrm>
            <a:off x="3936664" y="4168914"/>
            <a:ext cx="510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0763B"/>
                </a:solidFill>
              </a:rPr>
              <a:t>//</a:t>
            </a:r>
            <a:r>
              <a:rPr lang="zh-CN" altLang="en-US" sz="3200" kern="0" dirty="0">
                <a:solidFill>
                  <a:srgbClr val="00763B"/>
                </a:solidFill>
              </a:rPr>
              <a:t>若未找到下标为</a:t>
            </a:r>
            <a:r>
              <a:rPr lang="en-US" altLang="zh-CN" sz="3200" kern="0" dirty="0">
                <a:solidFill>
                  <a:srgbClr val="00763B"/>
                </a:solidFill>
              </a:rPr>
              <a:t>i-1</a:t>
            </a:r>
            <a:r>
              <a:rPr lang="zh-CN" altLang="en-US" sz="3200" kern="0" dirty="0">
                <a:solidFill>
                  <a:srgbClr val="00763B"/>
                </a:solidFill>
              </a:rPr>
              <a:t>的元素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4495800" y="2971800"/>
            <a:ext cx="475013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763B"/>
                </a:solidFill>
              </a:rPr>
              <a:t>//</a:t>
            </a:r>
            <a:r>
              <a:rPr lang="zh-CN" altLang="en-US" sz="3200" kern="0" dirty="0">
                <a:solidFill>
                  <a:srgbClr val="00763B"/>
                </a:solidFill>
              </a:rPr>
              <a:t>当计数未达到</a:t>
            </a:r>
            <a:r>
              <a:rPr lang="en-US" altLang="zh-CN" sz="3200" kern="0" dirty="0">
                <a:solidFill>
                  <a:srgbClr val="00763B"/>
                </a:solidFill>
              </a:rPr>
              <a:t>, </a:t>
            </a:r>
            <a:r>
              <a:rPr lang="zh-CN" altLang="en-US" sz="3200" kern="0" dirty="0">
                <a:solidFill>
                  <a:srgbClr val="00763B"/>
                </a:solidFill>
              </a:rPr>
              <a:t>指针右移</a:t>
            </a:r>
            <a:endParaRPr lang="en-US" altLang="zh-CN" sz="3200" kern="0" dirty="0">
              <a:solidFill>
                <a:srgbClr val="00763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  <p:bldP spid="7" grpId="0" animBg="1"/>
      <p:bldP spid="9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534400" cy="7620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q=(</a:t>
            </a:r>
            <a:r>
              <a:rPr lang="en-US" altLang="zh-CN" dirty="0" err="1">
                <a:latin typeface="+mj-lt"/>
                <a:ea typeface="黑体" pitchFamily="2" charset="-122"/>
              </a:rPr>
              <a:t>PNode</a:t>
            </a:r>
            <a:r>
              <a:rPr lang="en-US" altLang="zh-CN" dirty="0">
                <a:latin typeface="+mj-lt"/>
                <a:ea typeface="黑体" pitchFamily="2" charset="-122"/>
              </a:rPr>
              <a:t>)</a:t>
            </a:r>
            <a:r>
              <a:rPr lang="en-US" altLang="zh-CN" dirty="0" err="1">
                <a:latin typeface="+mj-lt"/>
                <a:ea typeface="黑体" pitchFamily="2" charset="-122"/>
              </a:rPr>
              <a:t>malloc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en-US" altLang="zh-CN" dirty="0" err="1">
                <a:latin typeface="+mj-lt"/>
                <a:ea typeface="黑体" pitchFamily="2" charset="-122"/>
              </a:rPr>
              <a:t>sizeof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en-US" altLang="zh-CN" dirty="0" err="1">
                <a:latin typeface="+mj-lt"/>
                <a:ea typeface="黑体" pitchFamily="2" charset="-122"/>
              </a:rPr>
              <a:t>struct</a:t>
            </a:r>
            <a:r>
              <a:rPr lang="en-US" altLang="zh-CN" dirty="0">
                <a:latin typeface="+mj-lt"/>
                <a:ea typeface="黑体" pitchFamily="2" charset="-122"/>
              </a:rPr>
              <a:t> Node));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09600" y="1752600"/>
            <a:ext cx="85344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if (q==NULL)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(“Out of space!\n”);   return 0; 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971800"/>
            <a:ext cx="8534400" cy="3352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else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{ q-&gt;info=x;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q-&gt;link = p-&gt;link 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p-&gt;link = q; }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return 1;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447800" y="2971800"/>
            <a:ext cx="4180953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06600"/>
                </a:solidFill>
              </a:rPr>
              <a:t>//</a:t>
            </a:r>
            <a:r>
              <a:rPr lang="zh-CN" altLang="en-US" sz="3200" kern="0" dirty="0">
                <a:solidFill>
                  <a:srgbClr val="006600"/>
                </a:solidFill>
              </a:rPr>
              <a:t>在</a:t>
            </a:r>
            <a:r>
              <a:rPr lang="en-US" altLang="zh-CN" sz="3200" kern="0" dirty="0">
                <a:solidFill>
                  <a:srgbClr val="006600"/>
                </a:solidFill>
              </a:rPr>
              <a:t>p</a:t>
            </a:r>
            <a:r>
              <a:rPr lang="zh-CN" altLang="en-US" sz="3200" kern="0" dirty="0">
                <a:solidFill>
                  <a:srgbClr val="006600"/>
                </a:solidFill>
              </a:rPr>
              <a:t>之后 插入新结点</a:t>
            </a:r>
            <a:endParaRPr lang="zh-CN" altLang="en-US" sz="3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609600"/>
            <a:ext cx="85344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00763B"/>
                </a:solidFill>
              </a:rPr>
              <a:t>//</a:t>
            </a:r>
            <a:r>
              <a:rPr lang="zh-CN" altLang="en-US" sz="3200" kern="0" dirty="0">
                <a:solidFill>
                  <a:srgbClr val="00763B"/>
                </a:solidFill>
              </a:rPr>
              <a:t>成功找到下标为</a:t>
            </a:r>
            <a:r>
              <a:rPr lang="en-US" altLang="zh-CN" sz="3200" kern="0" dirty="0">
                <a:solidFill>
                  <a:srgbClr val="00763B"/>
                </a:solidFill>
              </a:rPr>
              <a:t>i-1</a:t>
            </a:r>
            <a:r>
              <a:rPr lang="zh-CN" altLang="en-US" sz="3200" kern="0" dirty="0">
                <a:solidFill>
                  <a:srgbClr val="00763B"/>
                </a:solidFill>
              </a:rPr>
              <a:t>的结点</a:t>
            </a:r>
            <a:r>
              <a:rPr lang="en-US" altLang="zh-CN" sz="3200" kern="0" dirty="0">
                <a:solidFill>
                  <a:srgbClr val="00763B"/>
                </a:solidFill>
              </a:rPr>
              <a:t>(p</a:t>
            </a:r>
            <a:r>
              <a:rPr lang="zh-CN" altLang="en-US" sz="3200" kern="0" dirty="0">
                <a:solidFill>
                  <a:srgbClr val="00763B"/>
                </a:solidFill>
              </a:rPr>
              <a:t>正指向它</a:t>
            </a:r>
            <a:r>
              <a:rPr lang="en-US" altLang="zh-CN" sz="3200" kern="0" dirty="0">
                <a:solidFill>
                  <a:srgbClr val="00763B"/>
                </a:solidFill>
              </a:rPr>
              <a:t>)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229600" cy="609600"/>
          </a:xfrm>
          <a:noFill/>
          <a:ln/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>
                <a:ea typeface="黑体" pitchFamily="2" charset="-122"/>
              </a:rPr>
              <a:t> 从单链表中删除第</a:t>
            </a:r>
            <a:r>
              <a:rPr lang="en-US" altLang="zh-CN" dirty="0">
                <a:ea typeface="黑体" pitchFamily="2" charset="-122"/>
              </a:rPr>
              <a:t>1</a:t>
            </a:r>
            <a:r>
              <a:rPr lang="zh-CN" altLang="en-US" dirty="0">
                <a:ea typeface="黑体" pitchFamily="2" charset="-122"/>
              </a:rPr>
              <a:t>个值为</a:t>
            </a:r>
            <a:r>
              <a:rPr lang="en-US" altLang="zh-CN" dirty="0">
                <a:ea typeface="黑体" pitchFamily="2" charset="-122"/>
              </a:rPr>
              <a:t>x</a:t>
            </a:r>
            <a:r>
              <a:rPr lang="zh-CN" altLang="en-US" dirty="0">
                <a:ea typeface="黑体" pitchFamily="2" charset="-122"/>
              </a:rPr>
              <a:t>的结点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1600200"/>
            <a:ext cx="83820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/>
              <a:t>1. </a:t>
            </a:r>
            <a:r>
              <a:rPr lang="zh-CN" altLang="en-US" sz="3200" dirty="0"/>
              <a:t>遍历，查找</a:t>
            </a:r>
            <a:r>
              <a:rPr lang="en-US" altLang="zh-CN" sz="3200" dirty="0"/>
              <a:t>x (</a:t>
            </a:r>
            <a:r>
              <a:rPr lang="zh-CN" altLang="en-US" sz="3200" dirty="0"/>
              <a:t>地址为</a:t>
            </a:r>
            <a:r>
              <a:rPr lang="en-US" altLang="zh-CN" sz="3200" dirty="0"/>
              <a:t>q)</a:t>
            </a:r>
            <a:r>
              <a:rPr lang="zh-CN" altLang="en-US" sz="3200" dirty="0"/>
              <a:t>，其前驱</a:t>
            </a:r>
            <a:r>
              <a:rPr lang="en-US" altLang="zh-CN" sz="3200" dirty="0"/>
              <a:t>p</a:t>
            </a:r>
            <a:r>
              <a:rPr lang="zh-CN" altLang="en-US" sz="3200" dirty="0"/>
              <a:t>；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0" y="2209800"/>
            <a:ext cx="838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/>
              <a:t>2. </a:t>
            </a:r>
            <a:r>
              <a:rPr lang="zh-CN" altLang="en-US" sz="3200" dirty="0"/>
              <a:t>从链表中删除</a:t>
            </a:r>
            <a:r>
              <a:rPr lang="en-US" altLang="zh-CN" sz="3200" dirty="0"/>
              <a:t>x</a:t>
            </a:r>
            <a:endParaRPr lang="zh-CN" altLang="en-US" sz="320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62000" y="2895600"/>
            <a:ext cx="83820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/>
              <a:t>3. </a:t>
            </a:r>
            <a:r>
              <a:rPr lang="zh-CN" altLang="en-US" sz="3200" dirty="0"/>
              <a:t>释放</a:t>
            </a:r>
            <a:r>
              <a:rPr lang="en-US" altLang="zh-CN" sz="3200" dirty="0"/>
              <a:t>x</a:t>
            </a:r>
            <a:r>
              <a:rPr lang="zh-CN" altLang="en-US" sz="3200" dirty="0"/>
              <a:t>结点占用的内存空间；</a:t>
            </a: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6. </a:t>
            </a:r>
            <a:r>
              <a:rPr lang="zh-CN" altLang="en-US" dirty="0">
                <a:ea typeface="黑体" pitchFamily="2" charset="-122"/>
              </a:rPr>
              <a:t>删除元素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1812925" y="408474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>
            <a:off x="2133600" y="4389542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136525" y="4084742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838200" y="4389542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4" descr="浅色上对角线"/>
          <p:cNvSpPr>
            <a:spLocks noChangeArrowheads="1"/>
          </p:cNvSpPr>
          <p:nvPr/>
        </p:nvSpPr>
        <p:spPr bwMode="auto">
          <a:xfrm>
            <a:off x="1355725" y="4085267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3108325" y="4085739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40"/>
          <p:cNvSpPr>
            <a:spLocks noChangeArrowheads="1"/>
          </p:cNvSpPr>
          <p:nvPr/>
        </p:nvSpPr>
        <p:spPr bwMode="auto">
          <a:xfrm>
            <a:off x="2667000" y="4085739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0" name="Rectangle 59"/>
          <p:cNvSpPr>
            <a:spLocks noChangeArrowheads="1"/>
          </p:cNvSpPr>
          <p:nvPr/>
        </p:nvSpPr>
        <p:spPr bwMode="auto">
          <a:xfrm>
            <a:off x="4403725" y="4085739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60"/>
          <p:cNvSpPr>
            <a:spLocks noChangeArrowheads="1"/>
          </p:cNvSpPr>
          <p:nvPr/>
        </p:nvSpPr>
        <p:spPr bwMode="auto">
          <a:xfrm>
            <a:off x="3962400" y="4085739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52" name="Rectangle 62"/>
          <p:cNvSpPr>
            <a:spLocks noChangeArrowheads="1"/>
          </p:cNvSpPr>
          <p:nvPr/>
        </p:nvSpPr>
        <p:spPr bwMode="auto">
          <a:xfrm>
            <a:off x="5699125" y="4090502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63"/>
          <p:cNvSpPr>
            <a:spLocks noChangeArrowheads="1"/>
          </p:cNvSpPr>
          <p:nvPr/>
        </p:nvSpPr>
        <p:spPr bwMode="auto">
          <a:xfrm>
            <a:off x="5257800" y="4090502"/>
            <a:ext cx="533400" cy="614362"/>
          </a:xfrm>
          <a:prstGeom prst="rect">
            <a:avLst/>
          </a:prstGeom>
          <a:solidFill>
            <a:srgbClr val="CA5106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x</a:t>
            </a:r>
          </a:p>
        </p:txBody>
      </p:sp>
      <p:sp>
        <p:nvSpPr>
          <p:cNvPr id="54" name="Rectangle 65"/>
          <p:cNvSpPr>
            <a:spLocks noChangeArrowheads="1"/>
          </p:cNvSpPr>
          <p:nvPr/>
        </p:nvSpPr>
        <p:spPr bwMode="auto">
          <a:xfrm>
            <a:off x="6994525" y="4090502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66"/>
          <p:cNvSpPr>
            <a:spLocks noChangeArrowheads="1"/>
          </p:cNvSpPr>
          <p:nvPr/>
        </p:nvSpPr>
        <p:spPr bwMode="auto">
          <a:xfrm>
            <a:off x="6553200" y="4090502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8289925" y="4090502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57" name="Rectangle 69"/>
          <p:cNvSpPr>
            <a:spLocks noChangeArrowheads="1"/>
          </p:cNvSpPr>
          <p:nvPr/>
        </p:nvSpPr>
        <p:spPr bwMode="auto">
          <a:xfrm>
            <a:off x="7848600" y="4090502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58" name="直接箭头连接符 57"/>
          <p:cNvCxnSpPr>
            <a:endCxn id="57" idx="1"/>
          </p:cNvCxnSpPr>
          <p:nvPr/>
        </p:nvCxnSpPr>
        <p:spPr bwMode="auto">
          <a:xfrm>
            <a:off x="7315200" y="4390539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>
            <a:endCxn id="55" idx="1"/>
          </p:cNvCxnSpPr>
          <p:nvPr/>
        </p:nvCxnSpPr>
        <p:spPr bwMode="auto">
          <a:xfrm>
            <a:off x="6019800" y="4390539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>
            <a:off x="3429000" y="4390539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endCxn id="51" idx="1"/>
          </p:cNvCxnSpPr>
          <p:nvPr/>
        </p:nvCxnSpPr>
        <p:spPr bwMode="auto">
          <a:xfrm>
            <a:off x="3429000" y="4390539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>
            <a:off x="4724400" y="440990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5165725" y="4999142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4" name="直接箭头连接符 63"/>
          <p:cNvCxnSpPr/>
          <p:nvPr/>
        </p:nvCxnSpPr>
        <p:spPr bwMode="auto">
          <a:xfrm rot="5400000" flipH="1" flipV="1">
            <a:off x="5302303" y="4878442"/>
            <a:ext cx="482495" cy="1142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ectangle 39"/>
          <p:cNvSpPr>
            <a:spLocks noChangeArrowheads="1"/>
          </p:cNvSpPr>
          <p:nvPr/>
        </p:nvSpPr>
        <p:spPr bwMode="auto">
          <a:xfrm>
            <a:off x="3810000" y="50244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 bwMode="auto">
          <a:xfrm rot="5400000" flipH="1" flipV="1">
            <a:off x="3946578" y="4878442"/>
            <a:ext cx="482495" cy="1142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曲线连接符 69"/>
          <p:cNvCxnSpPr>
            <a:endCxn id="55" idx="0"/>
          </p:cNvCxnSpPr>
          <p:nvPr/>
        </p:nvCxnSpPr>
        <p:spPr bwMode="auto">
          <a:xfrm flipV="1">
            <a:off x="4648200" y="4090502"/>
            <a:ext cx="2171700" cy="375240"/>
          </a:xfrm>
          <a:prstGeom prst="curvedConnector4">
            <a:avLst>
              <a:gd name="adj1" fmla="val 6089"/>
              <a:gd name="adj2" fmla="val 229011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build="p"/>
      <p:bldP spid="4" grpId="0" animBg="1"/>
      <p:bldP spid="2" grpId="0" animBg="1"/>
      <p:bldP spid="3" grpId="0" animBg="1"/>
      <p:bldP spid="52" grpId="0" animBg="1"/>
      <p:bldP spid="53" grpId="0" animBg="1"/>
      <p:bldP spid="63" grpId="0" animBg="1"/>
      <p:bldP spid="63" grpId="1" animBg="1"/>
      <p:bldP spid="6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6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81000" y="457200"/>
            <a:ext cx="8763000" cy="6096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>
                <a:latin typeface="+mj-lt"/>
                <a:ea typeface="黑体" pitchFamily="2" charset="-122"/>
              </a:rPr>
              <a:t>int</a:t>
            </a: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deleteV_link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en-US" altLang="zh-CN" dirty="0" err="1">
                <a:latin typeface="+mj-lt"/>
                <a:ea typeface="黑体" pitchFamily="2" charset="-122"/>
              </a:rPr>
              <a:t>LinkList</a:t>
            </a: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llist</a:t>
            </a:r>
            <a:r>
              <a:rPr lang="en-US" altLang="zh-CN" dirty="0">
                <a:latin typeface="+mj-lt"/>
                <a:ea typeface="黑体" pitchFamily="2" charset="-122"/>
              </a:rPr>
              <a:t>, </a:t>
            </a:r>
            <a:r>
              <a:rPr lang="en-US" altLang="zh-CN" dirty="0" err="1">
                <a:latin typeface="+mj-lt"/>
                <a:ea typeface="黑体" pitchFamily="2" charset="-122"/>
              </a:rPr>
              <a:t>DataType</a:t>
            </a:r>
            <a:r>
              <a:rPr lang="en-US" altLang="zh-CN" dirty="0">
                <a:latin typeface="+mj-lt"/>
                <a:ea typeface="黑体" pitchFamily="2" charset="-122"/>
              </a:rPr>
              <a:t> x)</a:t>
            </a:r>
          </a:p>
        </p:txBody>
      </p:sp>
      <p:sp>
        <p:nvSpPr>
          <p:cNvPr id="3" name="Rectangle 16"/>
          <p:cNvSpPr txBox="1">
            <a:spLocks noChangeArrowheads="1"/>
          </p:cNvSpPr>
          <p:nvPr/>
        </p:nvSpPr>
        <p:spPr bwMode="auto">
          <a:xfrm>
            <a:off x="381000" y="990600"/>
            <a:ext cx="8763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p=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, q; </a:t>
            </a:r>
          </a:p>
        </p:txBody>
      </p:sp>
      <p:sp>
        <p:nvSpPr>
          <p:cNvPr id="4" name="Rectangle 16"/>
          <p:cNvSpPr txBox="1">
            <a:spLocks noChangeArrowheads="1"/>
          </p:cNvSpPr>
          <p:nvPr/>
        </p:nvSpPr>
        <p:spPr bwMode="auto">
          <a:xfrm>
            <a:off x="381000" y="1600200"/>
            <a:ext cx="87630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while(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p-&gt;link !=NULL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&amp;&amp;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p-&gt;link-&gt;info !=x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  p= p-&gt;link;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5" name="Rectangle 16"/>
          <p:cNvSpPr txBox="1">
            <a:spLocks noChangeArrowheads="1"/>
          </p:cNvSpPr>
          <p:nvPr/>
        </p:nvSpPr>
        <p:spPr bwMode="auto">
          <a:xfrm>
            <a:off x="381000" y="2667000"/>
            <a:ext cx="87630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if (p-&gt;link ==NULL)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(“x does not exist! \n”);    return 0; }</a:t>
            </a:r>
          </a:p>
        </p:txBody>
      </p:sp>
      <p:sp>
        <p:nvSpPr>
          <p:cNvPr id="6" name="Rectangle 16"/>
          <p:cNvSpPr txBox="1">
            <a:spLocks noChangeArrowheads="1"/>
          </p:cNvSpPr>
          <p:nvPr/>
        </p:nvSpPr>
        <p:spPr bwMode="auto">
          <a:xfrm>
            <a:off x="381000" y="3733800"/>
            <a:ext cx="8763000" cy="2895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else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{ q = p-&gt;link;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p-&gt;link = q-&gt;link; </a:t>
            </a:r>
            <a:endParaRPr lang="en-US" altLang="zh-CN" sz="3200" kern="0" dirty="0">
              <a:solidFill>
                <a:srgbClr val="006600"/>
              </a:solidFill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free(q);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return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1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 }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}</a:t>
            </a:r>
          </a:p>
        </p:txBody>
      </p:sp>
      <p:sp>
        <p:nvSpPr>
          <p:cNvPr id="7" name="矩形 6"/>
          <p:cNvSpPr/>
          <p:nvPr/>
        </p:nvSpPr>
        <p:spPr>
          <a:xfrm>
            <a:off x="3962400" y="2092804"/>
            <a:ext cx="27174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6600"/>
                </a:solidFill>
              </a:rPr>
              <a:t>//</a:t>
            </a:r>
            <a:r>
              <a:rPr lang="zh-CN" altLang="en-US" kern="0" dirty="0">
                <a:solidFill>
                  <a:srgbClr val="006600"/>
                </a:solidFill>
              </a:rPr>
              <a:t>从头开始寻找</a:t>
            </a:r>
            <a:r>
              <a:rPr lang="en-US" altLang="zh-CN" kern="0" dirty="0">
                <a:solidFill>
                  <a:srgbClr val="006600"/>
                </a:solidFill>
              </a:rPr>
              <a:t>x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24000" y="3733800"/>
            <a:ext cx="41745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6600"/>
                </a:solidFill>
              </a:rPr>
              <a:t>//</a:t>
            </a:r>
            <a:r>
              <a:rPr lang="zh-CN" altLang="en-US" kern="0" dirty="0">
                <a:solidFill>
                  <a:srgbClr val="006600"/>
                </a:solidFill>
              </a:rPr>
              <a:t>找到</a:t>
            </a:r>
            <a:r>
              <a:rPr lang="en-US" altLang="zh-CN" kern="0" dirty="0">
                <a:solidFill>
                  <a:srgbClr val="006600"/>
                </a:solidFill>
              </a:rPr>
              <a:t>x</a:t>
            </a:r>
            <a:r>
              <a:rPr lang="zh-CN" altLang="en-US" kern="0" dirty="0">
                <a:solidFill>
                  <a:srgbClr val="006600"/>
                </a:solidFill>
              </a:rPr>
              <a:t>，且</a:t>
            </a:r>
            <a:r>
              <a:rPr lang="en-US" altLang="zh-CN" kern="0" dirty="0">
                <a:solidFill>
                  <a:srgbClr val="006600"/>
                </a:solidFill>
              </a:rPr>
              <a:t>p</a:t>
            </a:r>
            <a:r>
              <a:rPr lang="zh-CN" altLang="en-US" kern="0" dirty="0">
                <a:solidFill>
                  <a:srgbClr val="006600"/>
                </a:solidFill>
              </a:rPr>
              <a:t>指向</a:t>
            </a:r>
            <a:r>
              <a:rPr lang="en-US" altLang="zh-CN" kern="0" dirty="0">
                <a:solidFill>
                  <a:srgbClr val="006600"/>
                </a:solidFill>
              </a:rPr>
              <a:t>x</a:t>
            </a:r>
            <a:r>
              <a:rPr lang="zh-CN" altLang="en-US" kern="0" dirty="0">
                <a:solidFill>
                  <a:srgbClr val="006600"/>
                </a:solidFill>
              </a:rPr>
              <a:t>的前驱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67200" y="2667000"/>
            <a:ext cx="27174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6600"/>
                </a:solidFill>
              </a:rPr>
              <a:t>//</a:t>
            </a:r>
            <a:r>
              <a:rPr lang="zh-CN" altLang="en-US" kern="0" dirty="0">
                <a:solidFill>
                  <a:srgbClr val="006600"/>
                </a:solidFill>
              </a:rPr>
              <a:t>判断是否找到</a:t>
            </a:r>
            <a:r>
              <a:rPr lang="en-US" altLang="zh-CN" kern="0" dirty="0">
                <a:solidFill>
                  <a:srgbClr val="006600"/>
                </a:solidFill>
              </a:rPr>
              <a:t>x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419600" y="4724400"/>
            <a:ext cx="130195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6600"/>
                </a:solidFill>
              </a:rPr>
              <a:t>//</a:t>
            </a:r>
            <a:r>
              <a:rPr lang="zh-CN" altLang="en-US" kern="0" dirty="0">
                <a:solidFill>
                  <a:srgbClr val="006600"/>
                </a:solidFill>
              </a:rPr>
              <a:t>删除</a:t>
            </a:r>
            <a:r>
              <a:rPr lang="en-US" altLang="zh-CN" kern="0" dirty="0">
                <a:solidFill>
                  <a:srgbClr val="006600"/>
                </a:solidFill>
              </a:rPr>
              <a:t>q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39775" y="2286000"/>
            <a:ext cx="7489825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/>
              <a:t>2. </a:t>
            </a:r>
            <a:r>
              <a:rPr lang="zh-CN" altLang="en-US" sz="3200" dirty="0"/>
              <a:t>删除</a:t>
            </a:r>
            <a:r>
              <a:rPr lang="en-US" altLang="zh-CN" sz="3200" dirty="0"/>
              <a:t>p</a:t>
            </a:r>
            <a:endParaRPr lang="zh-CN" altLang="en-US" sz="3200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39775" y="1676400"/>
            <a:ext cx="7489825" cy="660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/>
              <a:t>1. </a:t>
            </a:r>
            <a:r>
              <a:rPr lang="zh-CN" altLang="en-US" sz="3200" dirty="0"/>
              <a:t>找到</a:t>
            </a:r>
            <a:r>
              <a:rPr lang="en-US" altLang="zh-CN" sz="3200" dirty="0"/>
              <a:t>p</a:t>
            </a:r>
            <a:r>
              <a:rPr lang="zh-CN" altLang="en-US" sz="3200" dirty="0"/>
              <a:t>的前驱</a:t>
            </a:r>
            <a:r>
              <a:rPr lang="en-US" altLang="zh-CN" sz="3200" dirty="0"/>
              <a:t>p1</a:t>
            </a:r>
            <a:r>
              <a:rPr lang="zh-CN" altLang="en-US" sz="3200" dirty="0"/>
              <a:t>；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39775" y="2895600"/>
            <a:ext cx="7489825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/>
              <a:t>3. </a:t>
            </a:r>
            <a:r>
              <a:rPr lang="zh-CN" altLang="en-US" sz="3200" dirty="0"/>
              <a:t>释放</a:t>
            </a:r>
            <a:r>
              <a:rPr lang="en-US" altLang="zh-CN" sz="3200" dirty="0"/>
              <a:t>p</a:t>
            </a:r>
            <a:r>
              <a:rPr lang="zh-CN" altLang="en-US" sz="3200" dirty="0"/>
              <a:t>所指结点占用的内存空间；</a:t>
            </a: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6. </a:t>
            </a:r>
            <a:r>
              <a:rPr lang="zh-CN" altLang="en-US" dirty="0">
                <a:ea typeface="黑体" pitchFamily="2" charset="-122"/>
              </a:rPr>
              <a:t>删除元素</a:t>
            </a: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5"/>
          <p:cNvSpPr txBox="1">
            <a:spLocks noChangeArrowheads="1"/>
          </p:cNvSpPr>
          <p:nvPr/>
        </p:nvSpPr>
        <p:spPr bwMode="auto">
          <a:xfrm>
            <a:off x="228600" y="9906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从单链表中删除指针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指向的结点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812925" y="4298209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2133600" y="4603009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136525" y="4298209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838200" y="4603009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4" descr="浅色上对角线"/>
          <p:cNvSpPr>
            <a:spLocks noChangeArrowheads="1"/>
          </p:cNvSpPr>
          <p:nvPr/>
        </p:nvSpPr>
        <p:spPr bwMode="auto">
          <a:xfrm>
            <a:off x="1355725" y="4298734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3108325" y="4299206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40"/>
          <p:cNvSpPr>
            <a:spLocks noChangeArrowheads="1"/>
          </p:cNvSpPr>
          <p:nvPr/>
        </p:nvSpPr>
        <p:spPr bwMode="auto">
          <a:xfrm>
            <a:off x="2667000" y="4299206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6" name="Rectangle 59"/>
          <p:cNvSpPr>
            <a:spLocks noChangeArrowheads="1"/>
          </p:cNvSpPr>
          <p:nvPr/>
        </p:nvSpPr>
        <p:spPr bwMode="auto">
          <a:xfrm>
            <a:off x="4403725" y="4299206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Rectangle 60"/>
          <p:cNvSpPr>
            <a:spLocks noChangeArrowheads="1"/>
          </p:cNvSpPr>
          <p:nvPr/>
        </p:nvSpPr>
        <p:spPr bwMode="auto">
          <a:xfrm>
            <a:off x="3962400" y="4299206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58" name="Rectangle 62"/>
          <p:cNvSpPr>
            <a:spLocks noChangeArrowheads="1"/>
          </p:cNvSpPr>
          <p:nvPr/>
        </p:nvSpPr>
        <p:spPr bwMode="auto">
          <a:xfrm>
            <a:off x="5699125" y="430396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Rectangle 63"/>
          <p:cNvSpPr>
            <a:spLocks noChangeArrowheads="1"/>
          </p:cNvSpPr>
          <p:nvPr/>
        </p:nvSpPr>
        <p:spPr bwMode="auto">
          <a:xfrm>
            <a:off x="5257800" y="4303969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0" name="Rectangle 65"/>
          <p:cNvSpPr>
            <a:spLocks noChangeArrowheads="1"/>
          </p:cNvSpPr>
          <p:nvPr/>
        </p:nvSpPr>
        <p:spPr bwMode="auto">
          <a:xfrm>
            <a:off x="6994525" y="430396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Rectangle 66"/>
          <p:cNvSpPr>
            <a:spLocks noChangeArrowheads="1"/>
          </p:cNvSpPr>
          <p:nvPr/>
        </p:nvSpPr>
        <p:spPr bwMode="auto">
          <a:xfrm>
            <a:off x="6553200" y="4303969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62" name="Rectangle 68"/>
          <p:cNvSpPr>
            <a:spLocks noChangeArrowheads="1"/>
          </p:cNvSpPr>
          <p:nvPr/>
        </p:nvSpPr>
        <p:spPr bwMode="auto">
          <a:xfrm>
            <a:off x="8289925" y="430396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63" name="Rectangle 69"/>
          <p:cNvSpPr>
            <a:spLocks noChangeArrowheads="1"/>
          </p:cNvSpPr>
          <p:nvPr/>
        </p:nvSpPr>
        <p:spPr bwMode="auto">
          <a:xfrm>
            <a:off x="7848600" y="4303969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64" name="直接箭头连接符 63"/>
          <p:cNvCxnSpPr>
            <a:endCxn id="63" idx="1"/>
          </p:cNvCxnSpPr>
          <p:nvPr/>
        </p:nvCxnSpPr>
        <p:spPr bwMode="auto">
          <a:xfrm>
            <a:off x="7315200" y="4604006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直接箭头连接符 64"/>
          <p:cNvCxnSpPr>
            <a:endCxn id="61" idx="1"/>
          </p:cNvCxnSpPr>
          <p:nvPr/>
        </p:nvCxnSpPr>
        <p:spPr bwMode="auto">
          <a:xfrm>
            <a:off x="6019800" y="4604006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>
            <a:off x="3429000" y="4604006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直接箭头连接符 66"/>
          <p:cNvCxnSpPr>
            <a:endCxn id="57" idx="1"/>
          </p:cNvCxnSpPr>
          <p:nvPr/>
        </p:nvCxnSpPr>
        <p:spPr bwMode="auto">
          <a:xfrm>
            <a:off x="3429000" y="4604006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 Box 34"/>
          <p:cNvSpPr txBox="1">
            <a:spLocks noChangeArrowheads="1"/>
          </p:cNvSpPr>
          <p:nvPr/>
        </p:nvSpPr>
        <p:spPr bwMode="auto">
          <a:xfrm>
            <a:off x="5029200" y="3785175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p</a:t>
            </a:r>
          </a:p>
        </p:txBody>
      </p:sp>
      <p:cxnSp>
        <p:nvCxnSpPr>
          <p:cNvPr id="69" name="直接箭头连接符 68"/>
          <p:cNvCxnSpPr>
            <a:stCxn id="68" idx="3"/>
          </p:cNvCxnSpPr>
          <p:nvPr/>
        </p:nvCxnSpPr>
        <p:spPr bwMode="auto">
          <a:xfrm>
            <a:off x="5389563" y="4007320"/>
            <a:ext cx="96837" cy="29188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 Box 34"/>
          <p:cNvSpPr txBox="1">
            <a:spLocks noChangeArrowheads="1"/>
          </p:cNvSpPr>
          <p:nvPr/>
        </p:nvSpPr>
        <p:spPr bwMode="auto">
          <a:xfrm>
            <a:off x="3525837" y="3785175"/>
            <a:ext cx="6651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ea typeface="宋体" pitchFamily="2" charset="-122"/>
              </a:rPr>
              <a:t>p1</a:t>
            </a:r>
          </a:p>
        </p:txBody>
      </p:sp>
      <p:cxnSp>
        <p:nvCxnSpPr>
          <p:cNvPr id="71" name="直接箭头连接符 70"/>
          <p:cNvCxnSpPr/>
          <p:nvPr/>
        </p:nvCxnSpPr>
        <p:spPr bwMode="auto">
          <a:xfrm rot="16200000" flipH="1">
            <a:off x="4020503" y="4031871"/>
            <a:ext cx="285431" cy="24923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曲线连接符 71"/>
          <p:cNvCxnSpPr>
            <a:endCxn id="61" idx="2"/>
          </p:cNvCxnSpPr>
          <p:nvPr/>
        </p:nvCxnSpPr>
        <p:spPr bwMode="auto">
          <a:xfrm>
            <a:off x="4648200" y="4623375"/>
            <a:ext cx="2171700" cy="294956"/>
          </a:xfrm>
          <a:prstGeom prst="curvedConnector4">
            <a:avLst>
              <a:gd name="adj1" fmla="val 25285"/>
              <a:gd name="adj2" fmla="val 282360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>
            <a:off x="4724400" y="46233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  <p:bldP spid="58" grpId="0" animBg="1"/>
      <p:bldP spid="59" grpId="0" animBg="1"/>
      <p:bldP spid="68" grpId="0"/>
      <p:bldP spid="7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229600" cy="1828800"/>
          </a:xfrm>
          <a:noFill/>
          <a:ln/>
        </p:spPr>
        <p:txBody>
          <a:bodyPr/>
          <a:lstStyle/>
          <a:p>
            <a:r>
              <a:rPr lang="zh-CN" altLang="en-US" dirty="0">
                <a:solidFill>
                  <a:srgbClr val="00518E"/>
                </a:solidFill>
                <a:ea typeface="黑体" pitchFamily="2" charset="-122"/>
              </a:rPr>
              <a:t>在单链表中查找第一个值为</a:t>
            </a:r>
            <a:r>
              <a:rPr lang="en-US" altLang="zh-CN" dirty="0">
                <a:solidFill>
                  <a:srgbClr val="00518E"/>
                </a:solidFill>
                <a:ea typeface="黑体" pitchFamily="2" charset="-122"/>
              </a:rPr>
              <a:t>x</a:t>
            </a:r>
            <a:r>
              <a:rPr lang="zh-CN" altLang="en-US" dirty="0">
                <a:solidFill>
                  <a:srgbClr val="00518E"/>
                </a:solidFill>
                <a:ea typeface="黑体" pitchFamily="2" charset="-122"/>
              </a:rPr>
              <a:t>的元素</a:t>
            </a:r>
            <a:r>
              <a:rPr lang="zh-CN" altLang="en-US" dirty="0">
                <a:solidFill>
                  <a:srgbClr val="003399"/>
                </a:solidFill>
                <a:ea typeface="黑体" pitchFamily="2" charset="-122"/>
              </a:rPr>
              <a:t>：</a:t>
            </a:r>
          </a:p>
          <a:p>
            <a:pPr>
              <a:buFontTx/>
              <a:buNone/>
            </a:pPr>
            <a:r>
              <a:rPr lang="zh-CN" altLang="en-US" dirty="0">
                <a:ea typeface="黑体" pitchFamily="2" charset="-122"/>
              </a:rPr>
              <a:t>   </a:t>
            </a:r>
            <a:r>
              <a:rPr lang="en-US" altLang="zh-CN" dirty="0">
                <a:ea typeface="黑体" pitchFamily="2" charset="-122"/>
              </a:rPr>
              <a:t>---- </a:t>
            </a:r>
            <a:r>
              <a:rPr lang="zh-CN" altLang="en-US" dirty="0">
                <a:ea typeface="黑体" pitchFamily="2" charset="-122"/>
              </a:rPr>
              <a:t>从头结点开始，遍历、匹配</a:t>
            </a:r>
          </a:p>
          <a:p>
            <a:pPr>
              <a:buFontTx/>
              <a:buNone/>
            </a:pPr>
            <a:r>
              <a:rPr lang="zh-CN" altLang="en-US" dirty="0">
                <a:ea typeface="黑体" pitchFamily="2" charset="-122"/>
              </a:rPr>
              <a:t>   </a:t>
            </a:r>
            <a:r>
              <a:rPr lang="en-US" altLang="zh-CN" dirty="0">
                <a:ea typeface="黑体" pitchFamily="2" charset="-122"/>
              </a:rPr>
              <a:t>---- </a:t>
            </a:r>
            <a:r>
              <a:rPr lang="zh-CN" altLang="en-US" dirty="0">
                <a:ea typeface="黑体" pitchFamily="2" charset="-122"/>
              </a:rPr>
              <a:t>时间复杂度为</a:t>
            </a:r>
            <a:r>
              <a:rPr lang="en-US" altLang="zh-CN" i="1" dirty="0">
                <a:ea typeface="黑体" pitchFamily="2" charset="-122"/>
              </a:rPr>
              <a:t>O</a:t>
            </a:r>
            <a:r>
              <a:rPr lang="en-US" altLang="zh-CN" dirty="0">
                <a:ea typeface="黑体" pitchFamily="2" charset="-122"/>
              </a:rPr>
              <a:t>(n)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单链表代价分析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228600" y="32766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在单链表中查找第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个元素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----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从头结点开始，借助计数器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j,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遍历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----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时间复杂度为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O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(n)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2.1 </a:t>
            </a:r>
            <a:r>
              <a:rPr lang="zh-CN" altLang="en-US" dirty="0">
                <a:ea typeface="黑体" pitchFamily="2" charset="-122"/>
              </a:rPr>
              <a:t>线性表的基本概念</a:t>
            </a:r>
          </a:p>
        </p:txBody>
      </p:sp>
      <p:sp>
        <p:nvSpPr>
          <p:cNvPr id="50180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85800" y="1676400"/>
            <a:ext cx="8153400" cy="643061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/>
              <a:t>-- </a:t>
            </a:r>
            <a:r>
              <a:rPr lang="zh-CN" altLang="en-US" sz="3200" dirty="0"/>
              <a:t>表中元素个数为表的</a:t>
            </a:r>
            <a:r>
              <a:rPr lang="zh-CN" altLang="en-US" sz="3200" dirty="0">
                <a:solidFill>
                  <a:srgbClr val="003399"/>
                </a:solidFill>
              </a:rPr>
              <a:t>长度；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75000"/>
              <a:buFont typeface="Wingdings" pitchFamily="2" charset="2"/>
              <a:buChar char="p"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线性表：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通常表示为</a:t>
            </a:r>
            <a:r>
              <a:rPr lang="en-US" altLang="zh-CN" sz="3200" dirty="0"/>
              <a:t>L=(k</a:t>
            </a:r>
            <a:r>
              <a:rPr lang="en-US" altLang="zh-CN" sz="3200" baseline="-25000" dirty="0"/>
              <a:t>0</a:t>
            </a:r>
            <a:r>
              <a:rPr lang="en-US" altLang="zh-CN" sz="3200" dirty="0"/>
              <a:t>, k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…, </a:t>
            </a: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n</a:t>
            </a:r>
            <a:r>
              <a:rPr lang="en-US" altLang="zh-CN" sz="3200" dirty="0"/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5800" y="2362200"/>
            <a:ext cx="8153400" cy="643061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/>
              <a:t>-- </a:t>
            </a:r>
            <a:r>
              <a:rPr lang="zh-CN" altLang="en-US" sz="3200" dirty="0"/>
              <a:t>长度为</a:t>
            </a:r>
            <a:r>
              <a:rPr lang="en-US" altLang="zh-CN" sz="3200" dirty="0"/>
              <a:t>0</a:t>
            </a:r>
            <a:r>
              <a:rPr lang="zh-CN" altLang="en-US" sz="3200" dirty="0"/>
              <a:t>的表为</a:t>
            </a:r>
            <a:r>
              <a:rPr lang="zh-CN" altLang="en-US" sz="3200" dirty="0">
                <a:solidFill>
                  <a:srgbClr val="003399"/>
                </a:solidFill>
              </a:rPr>
              <a:t>空表；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85800" y="3048000"/>
            <a:ext cx="8153400" cy="1323439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/>
              <a:t>-- k</a:t>
            </a:r>
            <a:r>
              <a:rPr lang="en-US" altLang="zh-CN" sz="3200" baseline="-25000" dirty="0"/>
              <a:t>0</a:t>
            </a:r>
            <a:r>
              <a:rPr lang="zh-CN" altLang="en-US" sz="3200" dirty="0"/>
              <a:t>是第一个元素，无前驱，</a:t>
            </a:r>
            <a:endParaRPr lang="en-US" altLang="zh-CN" sz="3200" dirty="0"/>
          </a:p>
          <a:p>
            <a:pPr>
              <a:spcBef>
                <a:spcPts val="0"/>
              </a:spcBef>
              <a:buNone/>
            </a:pPr>
            <a:r>
              <a:rPr lang="zh-CN" altLang="en-US" sz="3200" dirty="0"/>
              <a:t>   称为 </a:t>
            </a:r>
            <a:r>
              <a:rPr lang="zh-CN" altLang="en-US" sz="3200" dirty="0">
                <a:solidFill>
                  <a:srgbClr val="003399"/>
                </a:solidFill>
              </a:rPr>
              <a:t>首元素；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85800" y="4416414"/>
            <a:ext cx="8153400" cy="1323439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/>
              <a:t>-- </a:t>
            </a: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n</a:t>
            </a:r>
            <a:r>
              <a:rPr lang="zh-CN" altLang="en-US" sz="3200" dirty="0"/>
              <a:t>是最后一个元素，无后继，</a:t>
            </a:r>
            <a:endParaRPr lang="en-US" altLang="zh-CN" sz="3200" dirty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/>
              <a:t>   </a:t>
            </a:r>
            <a:r>
              <a:rPr lang="zh-CN" altLang="en-US" sz="3200" dirty="0"/>
              <a:t>称为</a:t>
            </a:r>
            <a:r>
              <a:rPr lang="zh-CN" altLang="en-US" sz="3200" dirty="0">
                <a:solidFill>
                  <a:srgbClr val="003366"/>
                </a:solidFill>
              </a:rPr>
              <a:t> </a:t>
            </a:r>
            <a:r>
              <a:rPr lang="zh-CN" altLang="en-US" sz="3200" dirty="0">
                <a:solidFill>
                  <a:srgbClr val="003399"/>
                </a:solidFill>
              </a:rPr>
              <a:t>尾元素；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nimBg="1"/>
      <p:bldP spid="9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066800"/>
            <a:ext cx="8382000" cy="2057400"/>
          </a:xfrm>
          <a:prstGeom prst="rect">
            <a:avLst/>
          </a:prstGeom>
          <a:solidFill>
            <a:srgbClr val="FFFFA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</a:rPr>
              <a:t>顺序存储：</a:t>
            </a:r>
            <a:endParaRPr lang="en-US" altLang="zh-CN" sz="3200" dirty="0">
              <a:solidFill>
                <a:srgbClr val="00518E"/>
              </a:solidFill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solidFill>
                  <a:srgbClr val="00518E"/>
                </a:solidFill>
                <a:latin typeface="黑体" pitchFamily="2" charset="-122"/>
              </a:rPr>
              <a:t>  </a:t>
            </a:r>
            <a:r>
              <a:rPr lang="zh-CN" altLang="en-US" sz="3200" dirty="0">
                <a:latin typeface="黑体" pitchFamily="2" charset="-122"/>
              </a:rPr>
              <a:t>用一组连续的内存单元、按照逻辑顺序、</a:t>
            </a:r>
            <a:endParaRPr lang="en-US" altLang="zh-CN" sz="3200" dirty="0"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latin typeface="黑体" pitchFamily="2" charset="-122"/>
              </a:rPr>
              <a:t>  </a:t>
            </a:r>
            <a:r>
              <a:rPr lang="zh-CN" altLang="en-US" sz="3200" dirty="0">
                <a:latin typeface="黑体" pitchFamily="2" charset="-122"/>
              </a:rPr>
              <a:t>依次存储线性表中各元素 </a:t>
            </a: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顺序表</a:t>
            </a:r>
            <a:r>
              <a:rPr lang="en-US" altLang="zh-CN" sz="3200" dirty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;</a:t>
            </a:r>
            <a:endParaRPr lang="zh-CN" altLang="en-US" sz="3200" dirty="0">
              <a:solidFill>
                <a:srgbClr val="00518E"/>
              </a:solidFill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81000" y="3200400"/>
            <a:ext cx="8382000" cy="251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</a:rPr>
              <a:t>链式存储：</a:t>
            </a:r>
            <a:endParaRPr lang="en-US" altLang="zh-CN" sz="3200" dirty="0">
              <a:solidFill>
                <a:srgbClr val="00518E"/>
              </a:solidFill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   </a:t>
            </a:r>
            <a:r>
              <a:rPr lang="zh-CN" altLang="en-US" sz="3200" dirty="0"/>
              <a:t>用一组非连续的内存单元，分别存储；</a:t>
            </a:r>
            <a:endParaRPr lang="en-US" altLang="zh-CN" sz="3200" dirty="0"/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zh-CN" altLang="en-US" sz="3200" dirty="0"/>
              <a:t>   用</a:t>
            </a:r>
            <a:r>
              <a:rPr lang="zh-CN" altLang="en-US" sz="3200" dirty="0">
                <a:solidFill>
                  <a:srgbClr val="C00000"/>
                </a:solidFill>
              </a:rPr>
              <a:t>指针</a:t>
            </a:r>
            <a:r>
              <a:rPr lang="zh-CN" altLang="en-US" sz="3200" dirty="0"/>
              <a:t>指示元素之间的逻辑关系和存储地址 </a:t>
            </a: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   链表</a:t>
            </a:r>
            <a:endParaRPr lang="zh-CN" altLang="en-US" sz="3200" dirty="0">
              <a:solidFill>
                <a:srgbClr val="00518E"/>
              </a:solidFill>
            </a:endParaRPr>
          </a:p>
          <a:p>
            <a:pPr marL="342900" indent="-342900"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线性表的存储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6600"/>
                </a:solidFill>
              </a:rPr>
              <a:t>优点：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/>
              <a:t>   </a:t>
            </a:r>
            <a:r>
              <a:rPr lang="en-US" altLang="zh-CN" sz="3200" dirty="0"/>
              <a:t>1. </a:t>
            </a:r>
            <a:r>
              <a:rPr lang="zh-CN" altLang="en-US" sz="3200" dirty="0"/>
              <a:t>存储密度高：数据本身所占空间</a:t>
            </a:r>
            <a:r>
              <a:rPr lang="en-US" altLang="zh-CN" sz="3200" dirty="0"/>
              <a:t>/</a:t>
            </a:r>
            <a:r>
              <a:rPr lang="zh-CN" altLang="en-US" sz="3200" dirty="0"/>
              <a:t>结点空间；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/>
              <a:t>   </a:t>
            </a:r>
            <a:r>
              <a:rPr lang="en-US" altLang="zh-CN" sz="3200" dirty="0"/>
              <a:t>2. </a:t>
            </a:r>
            <a:r>
              <a:rPr lang="zh-CN" altLang="en-US" sz="3200" dirty="0"/>
              <a:t>方便随机存取表中任一元素；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2895600"/>
            <a:ext cx="8839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C00000"/>
                </a:solidFill>
              </a:rPr>
              <a:t>缺点：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/>
              <a:t>   </a:t>
            </a:r>
            <a:r>
              <a:rPr lang="en-US" altLang="zh-CN" sz="3200" dirty="0"/>
              <a:t>1. </a:t>
            </a:r>
            <a:r>
              <a:rPr lang="zh-CN" altLang="en-US" sz="3200" dirty="0"/>
              <a:t>插入或删除，需依次移动大量元素；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/>
              <a:t>   </a:t>
            </a:r>
            <a:r>
              <a:rPr lang="en-US" altLang="zh-CN" sz="3200" dirty="0"/>
              <a:t>2. </a:t>
            </a:r>
            <a:r>
              <a:rPr lang="zh-CN" altLang="en-US" sz="3200" dirty="0"/>
              <a:t>预先分配存储空间 </a:t>
            </a:r>
            <a:r>
              <a:rPr lang="zh-CN" altLang="en-US" sz="3200" dirty="0">
                <a:sym typeface="Wingdings" pitchFamily="2" charset="2"/>
              </a:rPr>
              <a:t></a:t>
            </a:r>
            <a:r>
              <a:rPr lang="en-US" altLang="zh-CN" sz="3200" dirty="0">
                <a:sym typeface="Wingdings" pitchFamily="2" charset="2"/>
              </a:rPr>
              <a:t>1)</a:t>
            </a:r>
            <a:r>
              <a:rPr lang="zh-CN" altLang="en-US" sz="3200" dirty="0">
                <a:sym typeface="Wingdings" pitchFamily="2" charset="2"/>
              </a:rPr>
              <a:t>可能溢出，</a:t>
            </a:r>
            <a:endParaRPr lang="en-US" altLang="zh-CN" sz="3200" dirty="0"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>
                <a:sym typeface="Wingdings" pitchFamily="2" charset="2"/>
              </a:rPr>
              <a:t>                                        2)</a:t>
            </a:r>
            <a:r>
              <a:rPr lang="zh-CN" altLang="en-US" sz="3200" dirty="0">
                <a:sym typeface="Wingdings" pitchFamily="2" charset="2"/>
              </a:rPr>
              <a:t>空间可能长期闲置；</a:t>
            </a:r>
            <a:endParaRPr lang="zh-CN" altLang="en-US" sz="32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顺序表分析与评价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6600"/>
                </a:solidFill>
                <a:latin typeface="+mj-lt"/>
              </a:rPr>
              <a:t>优点：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+mj-lt"/>
              </a:rPr>
              <a:t>   </a:t>
            </a:r>
            <a:r>
              <a:rPr lang="en-US" altLang="zh-CN" sz="3200" dirty="0">
                <a:latin typeface="+mj-lt"/>
              </a:rPr>
              <a:t>1. </a:t>
            </a:r>
            <a:r>
              <a:rPr lang="zh-CN" altLang="en-US" sz="3200" dirty="0">
                <a:latin typeface="+mj-lt"/>
              </a:rPr>
              <a:t>插入或删除，只需修改指针，无需移动元素；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+mj-lt"/>
              </a:rPr>
              <a:t>   </a:t>
            </a:r>
            <a:r>
              <a:rPr lang="en-US" altLang="zh-CN" sz="3200" dirty="0">
                <a:latin typeface="+mj-lt"/>
              </a:rPr>
              <a:t>2. </a:t>
            </a:r>
            <a:r>
              <a:rPr lang="zh-CN" altLang="en-US" sz="3200" dirty="0">
                <a:latin typeface="+mj-lt"/>
              </a:rPr>
              <a:t>动态分配存储空间；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28956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C00000"/>
                </a:solidFill>
                <a:latin typeface="+mj-lt"/>
              </a:rPr>
              <a:t>缺点：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+mj-lt"/>
              </a:rPr>
              <a:t>   </a:t>
            </a:r>
            <a:r>
              <a:rPr lang="en-US" altLang="zh-CN" sz="3200" dirty="0">
                <a:latin typeface="+mj-lt"/>
              </a:rPr>
              <a:t>1. </a:t>
            </a:r>
            <a:r>
              <a:rPr lang="zh-CN" altLang="en-US" sz="3200" dirty="0">
                <a:latin typeface="+mj-lt"/>
              </a:rPr>
              <a:t>存储密度比顺序表低；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+mj-lt"/>
              </a:rPr>
              <a:t>   </a:t>
            </a:r>
            <a:r>
              <a:rPr lang="en-US" altLang="zh-CN" sz="3200" dirty="0">
                <a:latin typeface="+mj-lt"/>
              </a:rPr>
              <a:t>2. </a:t>
            </a:r>
            <a:r>
              <a:rPr lang="zh-CN" altLang="en-US" sz="3200" dirty="0">
                <a:latin typeface="+mj-lt"/>
              </a:rPr>
              <a:t>不能随机访问第</a:t>
            </a:r>
            <a:r>
              <a:rPr lang="en-US" altLang="zh-CN" sz="3200" dirty="0" err="1">
                <a:latin typeface="+mj-lt"/>
              </a:rPr>
              <a:t>i</a:t>
            </a:r>
            <a:r>
              <a:rPr lang="zh-CN" altLang="en-US" sz="3200" dirty="0">
                <a:latin typeface="+mj-lt"/>
              </a:rPr>
              <a:t>个元素，需顺链查找；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单链表分析与评价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1812925" y="509487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2133600" y="539967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136525" y="5094878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838200" y="539967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44" descr="浅色上对角线"/>
          <p:cNvSpPr>
            <a:spLocks noChangeArrowheads="1"/>
          </p:cNvSpPr>
          <p:nvPr/>
        </p:nvSpPr>
        <p:spPr bwMode="auto">
          <a:xfrm>
            <a:off x="1355725" y="5095403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3108325" y="5095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40"/>
          <p:cNvSpPr>
            <a:spLocks noChangeArrowheads="1"/>
          </p:cNvSpPr>
          <p:nvPr/>
        </p:nvSpPr>
        <p:spPr bwMode="auto">
          <a:xfrm>
            <a:off x="2667000" y="50958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15" name="Rectangle 59"/>
          <p:cNvSpPr>
            <a:spLocks noChangeArrowheads="1"/>
          </p:cNvSpPr>
          <p:nvPr/>
        </p:nvSpPr>
        <p:spPr bwMode="auto">
          <a:xfrm>
            <a:off x="4403725" y="5095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60"/>
          <p:cNvSpPr>
            <a:spLocks noChangeArrowheads="1"/>
          </p:cNvSpPr>
          <p:nvPr/>
        </p:nvSpPr>
        <p:spPr bwMode="auto">
          <a:xfrm>
            <a:off x="3962400" y="50958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7" name="Rectangle 62"/>
          <p:cNvSpPr>
            <a:spLocks noChangeArrowheads="1"/>
          </p:cNvSpPr>
          <p:nvPr/>
        </p:nvSpPr>
        <p:spPr bwMode="auto">
          <a:xfrm>
            <a:off x="5699125" y="5100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63"/>
          <p:cNvSpPr>
            <a:spLocks noChangeArrowheads="1"/>
          </p:cNvSpPr>
          <p:nvPr/>
        </p:nvSpPr>
        <p:spPr bwMode="auto">
          <a:xfrm>
            <a:off x="5257800" y="51006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9" name="Rectangle 65"/>
          <p:cNvSpPr>
            <a:spLocks noChangeArrowheads="1"/>
          </p:cNvSpPr>
          <p:nvPr/>
        </p:nvSpPr>
        <p:spPr bwMode="auto">
          <a:xfrm>
            <a:off x="6994525" y="5100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66"/>
          <p:cNvSpPr>
            <a:spLocks noChangeArrowheads="1"/>
          </p:cNvSpPr>
          <p:nvPr/>
        </p:nvSpPr>
        <p:spPr bwMode="auto">
          <a:xfrm>
            <a:off x="6553200" y="51006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21" name="Rectangle 68"/>
          <p:cNvSpPr>
            <a:spLocks noChangeArrowheads="1"/>
          </p:cNvSpPr>
          <p:nvPr/>
        </p:nvSpPr>
        <p:spPr bwMode="auto">
          <a:xfrm>
            <a:off x="8289925" y="5100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22" name="Rectangle 69"/>
          <p:cNvSpPr>
            <a:spLocks noChangeArrowheads="1"/>
          </p:cNvSpPr>
          <p:nvPr/>
        </p:nvSpPr>
        <p:spPr bwMode="auto">
          <a:xfrm>
            <a:off x="7848600" y="51006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23" name="直接箭头连接符 22"/>
          <p:cNvCxnSpPr>
            <a:endCxn id="22" idx="1"/>
          </p:cNvCxnSpPr>
          <p:nvPr/>
        </p:nvCxnSpPr>
        <p:spPr bwMode="auto">
          <a:xfrm>
            <a:off x="7315200" y="54006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endCxn id="20" idx="1"/>
          </p:cNvCxnSpPr>
          <p:nvPr/>
        </p:nvCxnSpPr>
        <p:spPr bwMode="auto">
          <a:xfrm>
            <a:off x="6019800" y="54006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3429000" y="54006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>
            <a:endCxn id="16" idx="1"/>
          </p:cNvCxnSpPr>
          <p:nvPr/>
        </p:nvCxnSpPr>
        <p:spPr bwMode="auto">
          <a:xfrm>
            <a:off x="3429000" y="54006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>
            <a:off x="4724400" y="5420044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2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线性表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+mj-lt"/>
              </a:rPr>
              <a:t>4</a:t>
            </a: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讲：循环链表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67B4"/>
                </a:solidFill>
                <a:latin typeface="黑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回顾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28600" y="990601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5782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线性表：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有限个、类型相同的元素组成的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有序序列</a:t>
            </a:r>
            <a:r>
              <a:rPr lang="zh-CN" altLang="en-US" sz="3200" kern="0" dirty="0">
                <a:latin typeface="+mn-lt"/>
              </a:rPr>
              <a:t>。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33400" y="2209800"/>
            <a:ext cx="8305800" cy="643061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3200" dirty="0"/>
              <a:t>逻辑表示：</a:t>
            </a:r>
            <a:r>
              <a:rPr lang="en-US" altLang="zh-CN" sz="3200" dirty="0"/>
              <a:t>L=&lt;K, R&gt;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33400" y="2846630"/>
            <a:ext cx="8305800" cy="1400383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3200" dirty="0"/>
              <a:t>其中，       </a:t>
            </a:r>
            <a:r>
              <a:rPr lang="en-US" altLang="zh-CN" sz="3200" dirty="0"/>
              <a:t>K={k</a:t>
            </a:r>
            <a:r>
              <a:rPr lang="en-US" altLang="zh-CN" sz="3200" baseline="-25000" dirty="0"/>
              <a:t>0</a:t>
            </a:r>
            <a:r>
              <a:rPr lang="en-US" altLang="zh-CN" sz="3200" dirty="0"/>
              <a:t>,…</a:t>
            </a: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n</a:t>
            </a:r>
            <a:r>
              <a:rPr lang="en-US" altLang="zh-CN" sz="3200" dirty="0"/>
              <a:t>}</a:t>
            </a:r>
            <a:r>
              <a:rPr lang="zh-CN" altLang="en-US" sz="3200" dirty="0"/>
              <a:t>，</a:t>
            </a:r>
            <a:r>
              <a:rPr lang="zh-CN" altLang="en-US" sz="3200" dirty="0">
                <a:solidFill>
                  <a:srgbClr val="003399"/>
                </a:solidFill>
              </a:rPr>
              <a:t>元素集合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3200" dirty="0"/>
              <a:t>                  R={ </a:t>
            </a:r>
            <a:r>
              <a:rPr lang="en-US" altLang="zh-CN" sz="3200" dirty="0">
                <a:solidFill>
                  <a:srgbClr val="003399"/>
                </a:solidFill>
              </a:rPr>
              <a:t>&lt;k</a:t>
            </a:r>
            <a:r>
              <a:rPr lang="en-US" altLang="zh-CN" sz="3200" baseline="-25000" dirty="0">
                <a:solidFill>
                  <a:srgbClr val="003399"/>
                </a:solidFill>
              </a:rPr>
              <a:t>i</a:t>
            </a:r>
            <a:r>
              <a:rPr lang="en-US" altLang="zh-CN" sz="3200" dirty="0">
                <a:solidFill>
                  <a:srgbClr val="003399"/>
                </a:solidFill>
              </a:rPr>
              <a:t>,k</a:t>
            </a:r>
            <a:r>
              <a:rPr lang="en-US" altLang="zh-CN" sz="3200" baseline="-25000" dirty="0">
                <a:solidFill>
                  <a:srgbClr val="003399"/>
                </a:solidFill>
              </a:rPr>
              <a:t>i+1</a:t>
            </a:r>
            <a:r>
              <a:rPr lang="en-US" altLang="zh-CN" sz="3200" dirty="0">
                <a:solidFill>
                  <a:srgbClr val="003399"/>
                </a:solidFill>
              </a:rPr>
              <a:t>&gt; </a:t>
            </a:r>
            <a:r>
              <a:rPr lang="en-US" altLang="zh-CN" sz="3200" dirty="0"/>
              <a:t>| 0</a:t>
            </a:r>
            <a:r>
              <a:rPr lang="en-US" altLang="en-US" sz="3200" dirty="0"/>
              <a:t>≤</a:t>
            </a:r>
            <a:r>
              <a:rPr lang="en-US" altLang="zh-CN" sz="3200" dirty="0"/>
              <a:t>i</a:t>
            </a:r>
            <a:r>
              <a:rPr lang="en-US" altLang="en-US" sz="3200" dirty="0"/>
              <a:t>≤</a:t>
            </a:r>
            <a:r>
              <a:rPr lang="en-US" altLang="zh-CN" sz="3200" dirty="0"/>
              <a:t>n-2}</a:t>
            </a:r>
            <a:r>
              <a:rPr lang="zh-CN" altLang="en-US" sz="3200" dirty="0"/>
              <a:t>，</a:t>
            </a:r>
            <a:r>
              <a:rPr lang="zh-CN" altLang="en-US" sz="3200" dirty="0">
                <a:solidFill>
                  <a:srgbClr val="003399"/>
                </a:solidFill>
              </a:rPr>
              <a:t>关系集合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1524000" y="4533000"/>
            <a:ext cx="649288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2781000" y="4533600"/>
            <a:ext cx="648000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25" name="Oval 13"/>
          <p:cNvSpPr>
            <a:spLocks noChangeArrowheads="1"/>
          </p:cNvSpPr>
          <p:nvPr/>
        </p:nvSpPr>
        <p:spPr bwMode="auto">
          <a:xfrm>
            <a:off x="4159250" y="4533600"/>
            <a:ext cx="648000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5486400" y="4533600"/>
            <a:ext cx="648000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7" name="Oval 15"/>
          <p:cNvSpPr>
            <a:spLocks noChangeArrowheads="1"/>
          </p:cNvSpPr>
          <p:nvPr/>
        </p:nvSpPr>
        <p:spPr bwMode="auto">
          <a:xfrm>
            <a:off x="6823075" y="4533600"/>
            <a:ext cx="648000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cxnSp>
        <p:nvCxnSpPr>
          <p:cNvPr id="28" name="直接连接符 27"/>
          <p:cNvCxnSpPr>
            <a:stCxn id="23" idx="6"/>
            <a:endCxn id="24" idx="2"/>
          </p:cNvCxnSpPr>
          <p:nvPr/>
        </p:nvCxnSpPr>
        <p:spPr bwMode="auto">
          <a:xfrm>
            <a:off x="2173288" y="4857000"/>
            <a:ext cx="607712" cy="6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4" idx="6"/>
            <a:endCxn id="25" idx="2"/>
          </p:cNvCxnSpPr>
          <p:nvPr/>
        </p:nvCxnSpPr>
        <p:spPr bwMode="auto">
          <a:xfrm>
            <a:off x="3429000" y="4857600"/>
            <a:ext cx="7302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5" idx="6"/>
            <a:endCxn id="26" idx="2"/>
          </p:cNvCxnSpPr>
          <p:nvPr/>
        </p:nvCxnSpPr>
        <p:spPr bwMode="auto">
          <a:xfrm>
            <a:off x="4807250" y="4857600"/>
            <a:ext cx="6791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6" idx="6"/>
            <a:endCxn id="27" idx="2"/>
          </p:cNvCxnSpPr>
          <p:nvPr/>
        </p:nvCxnSpPr>
        <p:spPr bwMode="auto">
          <a:xfrm>
            <a:off x="6134400" y="4857600"/>
            <a:ext cx="688675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990600" y="5130225"/>
            <a:ext cx="1676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/>
              <a:t>首结点</a:t>
            </a:r>
            <a:endParaRPr lang="en-US" altLang="zh-CN" sz="3200" dirty="0"/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6324600" y="5105400"/>
            <a:ext cx="171608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/>
              <a:t>尾结点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990600"/>
            <a:ext cx="8382000" cy="2057400"/>
          </a:xfrm>
          <a:prstGeom prst="rect">
            <a:avLst/>
          </a:prstGeom>
          <a:solidFill>
            <a:srgbClr val="FFFFA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</a:rPr>
              <a:t>顺序存储：</a:t>
            </a:r>
            <a:endParaRPr lang="en-US" altLang="zh-CN" sz="3200" dirty="0">
              <a:solidFill>
                <a:srgbClr val="00518E"/>
              </a:solidFill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solidFill>
                  <a:srgbClr val="00518E"/>
                </a:solidFill>
                <a:latin typeface="黑体" pitchFamily="2" charset="-122"/>
              </a:rPr>
              <a:t>  </a:t>
            </a:r>
            <a:r>
              <a:rPr lang="zh-CN" altLang="en-US" sz="3200" dirty="0">
                <a:latin typeface="黑体" pitchFamily="2" charset="-122"/>
              </a:rPr>
              <a:t>用一组</a:t>
            </a:r>
            <a:r>
              <a:rPr lang="zh-CN" altLang="en-US" sz="3200" dirty="0">
                <a:solidFill>
                  <a:srgbClr val="C00000"/>
                </a:solidFill>
                <a:latin typeface="黑体" pitchFamily="2" charset="-122"/>
              </a:rPr>
              <a:t>连续</a:t>
            </a:r>
            <a:r>
              <a:rPr lang="zh-CN" altLang="en-US" sz="3200" dirty="0">
                <a:latin typeface="黑体" pitchFamily="2" charset="-122"/>
              </a:rPr>
              <a:t>的内存单元、按照</a:t>
            </a:r>
            <a:r>
              <a:rPr lang="zh-CN" altLang="en-US" sz="3200" dirty="0">
                <a:solidFill>
                  <a:srgbClr val="C00000"/>
                </a:solidFill>
                <a:latin typeface="黑体" pitchFamily="2" charset="-122"/>
              </a:rPr>
              <a:t>逻辑顺序</a:t>
            </a:r>
            <a:r>
              <a:rPr lang="zh-CN" altLang="en-US" sz="3200" dirty="0">
                <a:latin typeface="黑体" pitchFamily="2" charset="-122"/>
              </a:rPr>
              <a:t>、</a:t>
            </a:r>
            <a:endParaRPr lang="en-US" altLang="zh-CN" sz="3200" dirty="0"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latin typeface="黑体" pitchFamily="2" charset="-122"/>
              </a:rPr>
              <a:t>  </a:t>
            </a:r>
            <a:r>
              <a:rPr lang="zh-CN" altLang="en-US" sz="3200" dirty="0">
                <a:latin typeface="黑体" pitchFamily="2" charset="-122"/>
              </a:rPr>
              <a:t>依次存储线性表中各元素 </a:t>
            </a: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顺序表</a:t>
            </a:r>
            <a:r>
              <a:rPr lang="en-US" altLang="zh-CN" sz="3200" dirty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;</a:t>
            </a:r>
            <a:endParaRPr lang="zh-CN" altLang="en-US" sz="3200" dirty="0">
              <a:solidFill>
                <a:srgbClr val="00518E"/>
              </a:solidFill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114800" y="1066800"/>
            <a:ext cx="4572000" cy="609600"/>
          </a:xfrm>
          <a:prstGeom prst="rect">
            <a:avLst/>
          </a:prstGeom>
          <a:solidFill>
            <a:srgbClr val="05793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逻辑相邻</a:t>
            </a: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&lt;=&gt;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物理相邻</a:t>
            </a:r>
            <a:endParaRPr lang="zh-CN" altLang="en-US" sz="32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线性表的存储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81000" y="3124200"/>
            <a:ext cx="8382000" cy="251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</a:rPr>
              <a:t>链式存储：</a:t>
            </a:r>
            <a:endParaRPr lang="en-US" altLang="zh-CN" sz="3200" dirty="0">
              <a:solidFill>
                <a:srgbClr val="00518E"/>
              </a:solidFill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   </a:t>
            </a:r>
            <a:r>
              <a:rPr lang="zh-CN" altLang="en-US" sz="3200" dirty="0"/>
              <a:t>用一组非连续的内存单元，分别存储；</a:t>
            </a:r>
            <a:endParaRPr lang="en-US" altLang="zh-CN" sz="3200" dirty="0"/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zh-CN" altLang="en-US" sz="3200" dirty="0"/>
              <a:t>   用</a:t>
            </a:r>
            <a:r>
              <a:rPr lang="zh-CN" altLang="en-US" sz="3200" dirty="0">
                <a:solidFill>
                  <a:srgbClr val="C00000"/>
                </a:solidFill>
              </a:rPr>
              <a:t>指针</a:t>
            </a:r>
            <a:r>
              <a:rPr lang="zh-CN" altLang="en-US" sz="3200" dirty="0"/>
              <a:t>指示元素之间的逻辑关系和存储地址 </a:t>
            </a: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   链表</a:t>
            </a:r>
            <a:endParaRPr lang="zh-CN" altLang="en-US" sz="3200" dirty="0">
              <a:solidFill>
                <a:srgbClr val="00518E"/>
              </a:solidFill>
            </a:endParaRPr>
          </a:p>
          <a:p>
            <a:pPr marL="342900" indent="-342900"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6400800" cy="2468562"/>
          </a:xfrm>
        </p:spPr>
        <p:txBody>
          <a:bodyPr/>
          <a:lstStyle/>
          <a:p>
            <a:pPr>
              <a:lnSpc>
                <a:spcPct val="200000"/>
              </a:lnSpc>
              <a:buFontTx/>
              <a:buNone/>
            </a:pPr>
            <a:r>
              <a:rPr lang="zh-CN" altLang="en-US" sz="4000" dirty="0">
                <a:latin typeface="黑体" pitchFamily="2" charset="-122"/>
                <a:ea typeface="黑体" pitchFamily="2" charset="-122"/>
              </a:rPr>
              <a:t>链表：</a:t>
            </a:r>
            <a:r>
              <a:rPr lang="zh-CN" altLang="en-US" sz="40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单链表，循环单链表</a:t>
            </a: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zh-CN" altLang="en-US" sz="4000" dirty="0">
                <a:latin typeface="黑体" pitchFamily="2" charset="-122"/>
                <a:ea typeface="黑体" pitchFamily="2" charset="-122"/>
              </a:rPr>
              <a:t>      双链表，循环双链表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1938" y="990600"/>
            <a:ext cx="84248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782"/>
                </a:solidFill>
                <a:latin typeface="+mj-lt"/>
              </a:rPr>
              <a:t>单链表</a:t>
            </a:r>
            <a:r>
              <a:rPr lang="zh-CN" altLang="en-US" sz="3200" dirty="0">
                <a:latin typeface="+mj-lt"/>
              </a:rPr>
              <a:t>最后一个结点指针域为</a:t>
            </a:r>
            <a:r>
              <a:rPr lang="en-US" altLang="zh-CN" sz="3200" dirty="0">
                <a:latin typeface="+mj-lt"/>
              </a:rPr>
              <a:t>NULL</a:t>
            </a:r>
          </a:p>
        </p:txBody>
      </p:sp>
      <p:sp>
        <p:nvSpPr>
          <p:cNvPr id="43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循环单链表</a:t>
            </a: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3200400" y="1828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2759075" y="1828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6" name="Rectangle 59"/>
          <p:cNvSpPr>
            <a:spLocks noChangeArrowheads="1"/>
          </p:cNvSpPr>
          <p:nvPr/>
        </p:nvSpPr>
        <p:spPr bwMode="auto">
          <a:xfrm>
            <a:off x="4495800" y="1828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60"/>
          <p:cNvSpPr>
            <a:spLocks noChangeArrowheads="1"/>
          </p:cNvSpPr>
          <p:nvPr/>
        </p:nvSpPr>
        <p:spPr bwMode="auto">
          <a:xfrm>
            <a:off x="4054475" y="1828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8" name="Rectangle 62"/>
          <p:cNvSpPr>
            <a:spLocks noChangeArrowheads="1"/>
          </p:cNvSpPr>
          <p:nvPr/>
        </p:nvSpPr>
        <p:spPr bwMode="auto">
          <a:xfrm>
            <a:off x="5791200" y="18335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63"/>
          <p:cNvSpPr>
            <a:spLocks noChangeArrowheads="1"/>
          </p:cNvSpPr>
          <p:nvPr/>
        </p:nvSpPr>
        <p:spPr bwMode="auto">
          <a:xfrm>
            <a:off x="5349875" y="18335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0" name="Rectangle 65"/>
          <p:cNvSpPr>
            <a:spLocks noChangeArrowheads="1"/>
          </p:cNvSpPr>
          <p:nvPr/>
        </p:nvSpPr>
        <p:spPr bwMode="auto">
          <a:xfrm>
            <a:off x="7086600" y="18335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66"/>
          <p:cNvSpPr>
            <a:spLocks noChangeArrowheads="1"/>
          </p:cNvSpPr>
          <p:nvPr/>
        </p:nvSpPr>
        <p:spPr bwMode="auto">
          <a:xfrm>
            <a:off x="6645275" y="18335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8382000" y="18335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</a:p>
        </p:txBody>
      </p:sp>
      <p:sp>
        <p:nvSpPr>
          <p:cNvPr id="53" name="Rectangle 69"/>
          <p:cNvSpPr>
            <a:spLocks noChangeArrowheads="1"/>
          </p:cNvSpPr>
          <p:nvPr/>
        </p:nvSpPr>
        <p:spPr bwMode="auto">
          <a:xfrm>
            <a:off x="7940675" y="18335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54" name="直接箭头连接符 53"/>
          <p:cNvCxnSpPr>
            <a:endCxn id="53" idx="1"/>
          </p:cNvCxnSpPr>
          <p:nvPr/>
        </p:nvCxnSpPr>
        <p:spPr bwMode="auto">
          <a:xfrm>
            <a:off x="7407275" y="2133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>
            <a:endCxn id="51" idx="1"/>
          </p:cNvCxnSpPr>
          <p:nvPr/>
        </p:nvCxnSpPr>
        <p:spPr bwMode="auto">
          <a:xfrm>
            <a:off x="6111875" y="2133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>
            <a:off x="4816475" y="2133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endCxn id="47" idx="1"/>
          </p:cNvCxnSpPr>
          <p:nvPr/>
        </p:nvCxnSpPr>
        <p:spPr bwMode="auto">
          <a:xfrm>
            <a:off x="3521075" y="21336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1905000" y="1828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 bwMode="auto">
          <a:xfrm>
            <a:off x="2225675" y="21336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228600" y="18288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>
            <a:off x="930275" y="21336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44" descr="浅色上对角线"/>
          <p:cNvSpPr>
            <a:spLocks noChangeArrowheads="1"/>
          </p:cNvSpPr>
          <p:nvPr/>
        </p:nvSpPr>
        <p:spPr bwMode="auto">
          <a:xfrm>
            <a:off x="1447800" y="1829325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228600" y="2819400"/>
            <a:ext cx="89154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latin typeface="黑体" pitchFamily="2" charset="-122"/>
              </a:rPr>
              <a:t>单链表中‘尾结点的指针域’</a:t>
            </a:r>
            <a:r>
              <a:rPr lang="zh-CN" altLang="en-US" sz="3200" dirty="0">
                <a:solidFill>
                  <a:srgbClr val="C00000"/>
                </a:solidFill>
                <a:latin typeface="黑体" pitchFamily="2" charset="-122"/>
              </a:rPr>
              <a:t>指向头结点</a:t>
            </a:r>
            <a:endParaRPr lang="en-US" altLang="zh-CN" sz="3200" dirty="0">
              <a:solidFill>
                <a:srgbClr val="C00000"/>
              </a:solidFill>
              <a:latin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latin typeface="黑体" pitchFamily="2" charset="-122"/>
                <a:sym typeface="Wingdings" pitchFamily="2" charset="2"/>
              </a:rPr>
              <a:t>  </a:t>
            </a: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 循环单链表</a:t>
            </a:r>
            <a:endParaRPr lang="zh-CN" altLang="en-US" sz="3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3200400" y="41910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Rectangle 40"/>
          <p:cNvSpPr>
            <a:spLocks noChangeArrowheads="1"/>
          </p:cNvSpPr>
          <p:nvPr/>
        </p:nvSpPr>
        <p:spPr bwMode="auto">
          <a:xfrm>
            <a:off x="2759075" y="4191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6" name="Rectangle 59"/>
          <p:cNvSpPr>
            <a:spLocks noChangeArrowheads="1"/>
          </p:cNvSpPr>
          <p:nvPr/>
        </p:nvSpPr>
        <p:spPr bwMode="auto">
          <a:xfrm>
            <a:off x="4495800" y="41910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Rectangle 60"/>
          <p:cNvSpPr>
            <a:spLocks noChangeArrowheads="1"/>
          </p:cNvSpPr>
          <p:nvPr/>
        </p:nvSpPr>
        <p:spPr bwMode="auto">
          <a:xfrm>
            <a:off x="4054475" y="4191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8" name="Rectangle 62"/>
          <p:cNvSpPr>
            <a:spLocks noChangeArrowheads="1"/>
          </p:cNvSpPr>
          <p:nvPr/>
        </p:nvSpPr>
        <p:spPr bwMode="auto">
          <a:xfrm>
            <a:off x="5791200" y="41957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Rectangle 63"/>
          <p:cNvSpPr>
            <a:spLocks noChangeArrowheads="1"/>
          </p:cNvSpPr>
          <p:nvPr/>
        </p:nvSpPr>
        <p:spPr bwMode="auto">
          <a:xfrm>
            <a:off x="5349875" y="41957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7086600" y="41957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6645275" y="41957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8382000" y="41957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73" name="Rectangle 69"/>
          <p:cNvSpPr>
            <a:spLocks noChangeArrowheads="1"/>
          </p:cNvSpPr>
          <p:nvPr/>
        </p:nvSpPr>
        <p:spPr bwMode="auto">
          <a:xfrm>
            <a:off x="7940675" y="41957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74" name="直接箭头连接符 73"/>
          <p:cNvCxnSpPr>
            <a:endCxn id="73" idx="1"/>
          </p:cNvCxnSpPr>
          <p:nvPr/>
        </p:nvCxnSpPr>
        <p:spPr bwMode="auto">
          <a:xfrm>
            <a:off x="7407275" y="44958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>
            <a:endCxn id="71" idx="1"/>
          </p:cNvCxnSpPr>
          <p:nvPr/>
        </p:nvCxnSpPr>
        <p:spPr bwMode="auto">
          <a:xfrm>
            <a:off x="6111875" y="44958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>
            <a:off x="4816475" y="44958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>
            <a:endCxn id="67" idx="1"/>
          </p:cNvCxnSpPr>
          <p:nvPr/>
        </p:nvCxnSpPr>
        <p:spPr bwMode="auto">
          <a:xfrm>
            <a:off x="3521075" y="44958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1905000" y="41910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>
            <a:off x="2225675" y="44958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39"/>
          <p:cNvSpPr>
            <a:spLocks noChangeArrowheads="1"/>
          </p:cNvSpPr>
          <p:nvPr/>
        </p:nvSpPr>
        <p:spPr bwMode="auto">
          <a:xfrm>
            <a:off x="228600" y="41910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 bwMode="auto">
          <a:xfrm>
            <a:off x="930275" y="44958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44" descr="浅色上对角线"/>
          <p:cNvSpPr>
            <a:spLocks noChangeArrowheads="1"/>
          </p:cNvSpPr>
          <p:nvPr/>
        </p:nvSpPr>
        <p:spPr bwMode="auto">
          <a:xfrm>
            <a:off x="1447800" y="4191525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84" name="肘形连接符 83"/>
          <p:cNvCxnSpPr>
            <a:endCxn id="82" idx="2"/>
          </p:cNvCxnSpPr>
          <p:nvPr/>
        </p:nvCxnSpPr>
        <p:spPr bwMode="auto">
          <a:xfrm rot="10800000" flipV="1">
            <a:off x="1714500" y="4505324"/>
            <a:ext cx="6972300" cy="300563"/>
          </a:xfrm>
          <a:prstGeom prst="bentConnector4">
            <a:avLst>
              <a:gd name="adj1" fmla="val 64"/>
              <a:gd name="adj2" fmla="val 170849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1676400" y="5114925"/>
            <a:ext cx="7010400" cy="609600"/>
          </a:xfrm>
          <a:prstGeom prst="rect">
            <a:avLst/>
          </a:prstGeom>
          <a:solidFill>
            <a:srgbClr val="05793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在逻辑上，具有“向前查找”的功能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8" grpId="0" animBg="1"/>
      <p:bldP spid="80" grpId="0" animBg="1"/>
      <p:bldP spid="82" grpId="0" animBg="1"/>
      <p:bldP spid="9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1938" y="990600"/>
            <a:ext cx="84248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(</a:t>
            </a: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头指针</a:t>
            </a: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)</a:t>
            </a:r>
            <a:r>
              <a:rPr lang="zh-CN" altLang="en-US" sz="3200" dirty="0">
                <a:latin typeface="+mj-lt"/>
              </a:rPr>
              <a:t>循环单链表</a:t>
            </a:r>
            <a:endParaRPr lang="en-US" altLang="zh-CN" sz="3200" dirty="0">
              <a:latin typeface="+mj-lt"/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循环单链表</a:t>
            </a: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3200400" y="19050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Rectangle 40"/>
          <p:cNvSpPr>
            <a:spLocks noChangeArrowheads="1"/>
          </p:cNvSpPr>
          <p:nvPr/>
        </p:nvSpPr>
        <p:spPr bwMode="auto">
          <a:xfrm>
            <a:off x="2759075" y="1905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6" name="Rectangle 59"/>
          <p:cNvSpPr>
            <a:spLocks noChangeArrowheads="1"/>
          </p:cNvSpPr>
          <p:nvPr/>
        </p:nvSpPr>
        <p:spPr bwMode="auto">
          <a:xfrm>
            <a:off x="4495800" y="19050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Rectangle 60"/>
          <p:cNvSpPr>
            <a:spLocks noChangeArrowheads="1"/>
          </p:cNvSpPr>
          <p:nvPr/>
        </p:nvSpPr>
        <p:spPr bwMode="auto">
          <a:xfrm>
            <a:off x="4054475" y="1905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8" name="Rectangle 62"/>
          <p:cNvSpPr>
            <a:spLocks noChangeArrowheads="1"/>
          </p:cNvSpPr>
          <p:nvPr/>
        </p:nvSpPr>
        <p:spPr bwMode="auto">
          <a:xfrm>
            <a:off x="5791200" y="19097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Rectangle 63"/>
          <p:cNvSpPr>
            <a:spLocks noChangeArrowheads="1"/>
          </p:cNvSpPr>
          <p:nvPr/>
        </p:nvSpPr>
        <p:spPr bwMode="auto">
          <a:xfrm>
            <a:off x="5349875" y="19097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7086600" y="19097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6645275" y="19097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8382000" y="19097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73" name="Rectangle 69"/>
          <p:cNvSpPr>
            <a:spLocks noChangeArrowheads="1"/>
          </p:cNvSpPr>
          <p:nvPr/>
        </p:nvSpPr>
        <p:spPr bwMode="auto">
          <a:xfrm>
            <a:off x="7940675" y="19097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74" name="直接箭头连接符 73"/>
          <p:cNvCxnSpPr>
            <a:endCxn id="73" idx="1"/>
          </p:cNvCxnSpPr>
          <p:nvPr/>
        </p:nvCxnSpPr>
        <p:spPr bwMode="auto">
          <a:xfrm>
            <a:off x="7407275" y="22098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>
            <a:endCxn id="71" idx="1"/>
          </p:cNvCxnSpPr>
          <p:nvPr/>
        </p:nvCxnSpPr>
        <p:spPr bwMode="auto">
          <a:xfrm>
            <a:off x="6111875" y="22098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>
            <a:off x="4816475" y="22098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>
            <a:endCxn id="67" idx="1"/>
          </p:cNvCxnSpPr>
          <p:nvPr/>
        </p:nvCxnSpPr>
        <p:spPr bwMode="auto">
          <a:xfrm>
            <a:off x="3521075" y="22098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1905000" y="19050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>
            <a:off x="2225675" y="22098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39"/>
          <p:cNvSpPr>
            <a:spLocks noChangeArrowheads="1"/>
          </p:cNvSpPr>
          <p:nvPr/>
        </p:nvSpPr>
        <p:spPr bwMode="auto">
          <a:xfrm>
            <a:off x="288925" y="19050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 bwMode="auto">
          <a:xfrm>
            <a:off x="1066800" y="2209800"/>
            <a:ext cx="396875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44" descr="浅色上对角线"/>
          <p:cNvSpPr>
            <a:spLocks noChangeArrowheads="1"/>
          </p:cNvSpPr>
          <p:nvPr/>
        </p:nvSpPr>
        <p:spPr bwMode="auto">
          <a:xfrm>
            <a:off x="1447800" y="1905525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84" name="肘形连接符 83"/>
          <p:cNvCxnSpPr>
            <a:endCxn id="82" idx="2"/>
          </p:cNvCxnSpPr>
          <p:nvPr/>
        </p:nvCxnSpPr>
        <p:spPr bwMode="auto">
          <a:xfrm rot="10800000" flipV="1">
            <a:off x="1714500" y="2219324"/>
            <a:ext cx="6972300" cy="300563"/>
          </a:xfrm>
          <a:prstGeom prst="bentConnector4">
            <a:avLst>
              <a:gd name="adj1" fmla="val 64"/>
              <a:gd name="adj2" fmla="val 175390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Text Box 42"/>
          <p:cNvSpPr txBox="1">
            <a:spLocks noChangeArrowheads="1"/>
          </p:cNvSpPr>
          <p:nvPr/>
        </p:nvSpPr>
        <p:spPr bwMode="auto">
          <a:xfrm>
            <a:off x="381000" y="3001292"/>
            <a:ext cx="8458200" cy="2160591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/>
              <a:t>例：判断尾结点的语句、时间代价？</a:t>
            </a:r>
            <a:endParaRPr lang="en-US" altLang="zh-CN" sz="3200" dirty="0"/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/>
              <a:t>1) </a:t>
            </a:r>
            <a:r>
              <a:rPr lang="zh-CN" altLang="en-US" sz="3200" dirty="0"/>
              <a:t>单链表：</a:t>
            </a:r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3200" dirty="0"/>
              <a:t>2) (</a:t>
            </a:r>
            <a:r>
              <a:rPr lang="zh-CN" altLang="en-US" sz="3200" dirty="0"/>
              <a:t>头指针</a:t>
            </a:r>
            <a:r>
              <a:rPr lang="en-US" altLang="zh-CN" sz="3200" dirty="0"/>
              <a:t>)</a:t>
            </a:r>
            <a:r>
              <a:rPr lang="zh-CN" altLang="en-US" sz="3200" dirty="0"/>
              <a:t>循环单链表：</a:t>
            </a:r>
          </a:p>
        </p:txBody>
      </p:sp>
      <p:sp>
        <p:nvSpPr>
          <p:cNvPr id="86" name="Text Box 45"/>
          <p:cNvSpPr txBox="1">
            <a:spLocks noChangeArrowheads="1"/>
          </p:cNvSpPr>
          <p:nvPr/>
        </p:nvSpPr>
        <p:spPr bwMode="auto">
          <a:xfrm>
            <a:off x="2514600" y="3763292"/>
            <a:ext cx="3962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if(p-&gt;link == null)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87" name="Text Box 46"/>
          <p:cNvSpPr txBox="1">
            <a:spLocks noChangeArrowheads="1"/>
          </p:cNvSpPr>
          <p:nvPr/>
        </p:nvSpPr>
        <p:spPr bwMode="auto">
          <a:xfrm>
            <a:off x="4724400" y="4449092"/>
            <a:ext cx="400738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if(p-&gt;link == </a:t>
            </a:r>
            <a:r>
              <a:rPr lang="en-US" altLang="zh-CN" sz="3200" dirty="0" err="1">
                <a:solidFill>
                  <a:srgbClr val="003399"/>
                </a:solidFill>
              </a:rPr>
              <a:t>clist</a:t>
            </a:r>
            <a:r>
              <a:rPr lang="en-US" altLang="zh-CN" sz="3200" dirty="0">
                <a:solidFill>
                  <a:srgbClr val="003399"/>
                </a:solidFill>
              </a:rPr>
              <a:t>)</a:t>
            </a:r>
          </a:p>
        </p:txBody>
      </p:sp>
      <p:sp>
        <p:nvSpPr>
          <p:cNvPr id="88" name="Text Box 47"/>
          <p:cNvSpPr txBox="1">
            <a:spLocks noChangeArrowheads="1"/>
          </p:cNvSpPr>
          <p:nvPr/>
        </p:nvSpPr>
        <p:spPr bwMode="auto">
          <a:xfrm>
            <a:off x="381000" y="5181600"/>
            <a:ext cx="8458200" cy="732508"/>
          </a:xfrm>
          <a:prstGeom prst="rect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/>
              <a:t>顺链向后遍历 </a:t>
            </a:r>
            <a:r>
              <a:rPr lang="en-US" altLang="zh-CN" sz="3200" dirty="0">
                <a:sym typeface="Wingdings" pitchFamily="2" charset="2"/>
              </a:rPr>
              <a:t> </a:t>
            </a:r>
            <a:r>
              <a:rPr lang="zh-CN" altLang="en-US" sz="3200" dirty="0">
                <a:sym typeface="Wingdings" pitchFamily="2" charset="2"/>
              </a:rPr>
              <a:t>时间代价</a:t>
            </a:r>
            <a:r>
              <a:rPr lang="en-US" altLang="zh-CN" sz="3200" i="1" dirty="0"/>
              <a:t>O</a:t>
            </a:r>
            <a:r>
              <a:rPr lang="en-US" altLang="zh-CN" sz="3200" dirty="0"/>
              <a:t>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1938" y="990600"/>
            <a:ext cx="84248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(</a:t>
            </a: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尾指针</a:t>
            </a: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)</a:t>
            </a:r>
            <a:r>
              <a:rPr lang="zh-CN" altLang="en-US" sz="3200" dirty="0">
                <a:latin typeface="+mj-lt"/>
              </a:rPr>
              <a:t>循环单链表</a:t>
            </a:r>
            <a:endParaRPr lang="en-US" altLang="zh-CN" sz="3200" dirty="0">
              <a:latin typeface="+mj-lt"/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循环单链表</a:t>
            </a: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2590800" y="1909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Rectangle 40"/>
          <p:cNvSpPr>
            <a:spLocks noChangeArrowheads="1"/>
          </p:cNvSpPr>
          <p:nvPr/>
        </p:nvSpPr>
        <p:spPr bwMode="auto">
          <a:xfrm>
            <a:off x="2149475" y="1909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6" name="Rectangle 59"/>
          <p:cNvSpPr>
            <a:spLocks noChangeArrowheads="1"/>
          </p:cNvSpPr>
          <p:nvPr/>
        </p:nvSpPr>
        <p:spPr bwMode="auto">
          <a:xfrm>
            <a:off x="3886200" y="1909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Rectangle 60"/>
          <p:cNvSpPr>
            <a:spLocks noChangeArrowheads="1"/>
          </p:cNvSpPr>
          <p:nvPr/>
        </p:nvSpPr>
        <p:spPr bwMode="auto">
          <a:xfrm>
            <a:off x="3444875" y="1909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8" name="Rectangle 62"/>
          <p:cNvSpPr>
            <a:spLocks noChangeArrowheads="1"/>
          </p:cNvSpPr>
          <p:nvPr/>
        </p:nvSpPr>
        <p:spPr bwMode="auto">
          <a:xfrm>
            <a:off x="5181600" y="1914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Rectangle 63"/>
          <p:cNvSpPr>
            <a:spLocks noChangeArrowheads="1"/>
          </p:cNvSpPr>
          <p:nvPr/>
        </p:nvSpPr>
        <p:spPr bwMode="auto">
          <a:xfrm>
            <a:off x="4740275" y="1914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6477000" y="1914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6035675" y="1914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7772400" y="1914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73" name="Rectangle 69"/>
          <p:cNvSpPr>
            <a:spLocks noChangeArrowheads="1"/>
          </p:cNvSpPr>
          <p:nvPr/>
        </p:nvSpPr>
        <p:spPr bwMode="auto">
          <a:xfrm>
            <a:off x="7331075" y="1914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74" name="直接箭头连接符 73"/>
          <p:cNvCxnSpPr>
            <a:endCxn id="73" idx="1"/>
          </p:cNvCxnSpPr>
          <p:nvPr/>
        </p:nvCxnSpPr>
        <p:spPr bwMode="auto">
          <a:xfrm>
            <a:off x="6797675" y="2214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>
            <a:endCxn id="71" idx="1"/>
          </p:cNvCxnSpPr>
          <p:nvPr/>
        </p:nvCxnSpPr>
        <p:spPr bwMode="auto">
          <a:xfrm>
            <a:off x="5502275" y="2214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>
            <a:off x="4206875" y="2214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>
            <a:endCxn id="67" idx="1"/>
          </p:cNvCxnSpPr>
          <p:nvPr/>
        </p:nvCxnSpPr>
        <p:spPr bwMode="auto">
          <a:xfrm>
            <a:off x="2911475" y="221456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1295400" y="1909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>
            <a:off x="1616075" y="221456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39"/>
          <p:cNvSpPr>
            <a:spLocks noChangeArrowheads="1"/>
          </p:cNvSpPr>
          <p:nvPr/>
        </p:nvSpPr>
        <p:spPr bwMode="auto">
          <a:xfrm>
            <a:off x="7299325" y="10620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C00000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1" name="直接箭头连接符 80"/>
          <p:cNvCxnSpPr>
            <a:endCxn id="73" idx="0"/>
          </p:cNvCxnSpPr>
          <p:nvPr/>
        </p:nvCxnSpPr>
        <p:spPr bwMode="auto">
          <a:xfrm rot="5400000">
            <a:off x="7416007" y="1710532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44" descr="浅色上对角线"/>
          <p:cNvSpPr>
            <a:spLocks noChangeArrowheads="1"/>
          </p:cNvSpPr>
          <p:nvPr/>
        </p:nvSpPr>
        <p:spPr bwMode="auto">
          <a:xfrm>
            <a:off x="838200" y="1910288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84" name="肘形连接符 83"/>
          <p:cNvCxnSpPr>
            <a:endCxn id="82" idx="2"/>
          </p:cNvCxnSpPr>
          <p:nvPr/>
        </p:nvCxnSpPr>
        <p:spPr bwMode="auto">
          <a:xfrm rot="10800000" flipV="1">
            <a:off x="1104900" y="2224087"/>
            <a:ext cx="6972300" cy="300563"/>
          </a:xfrm>
          <a:prstGeom prst="bentConnector4">
            <a:avLst>
              <a:gd name="adj1" fmla="val 64"/>
              <a:gd name="adj2" fmla="val 175390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381000" y="3001292"/>
            <a:ext cx="8763000" cy="781752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/>
              <a:t>例：访问第</a:t>
            </a:r>
            <a:r>
              <a:rPr lang="en-US" altLang="zh-CN" sz="3200" dirty="0"/>
              <a:t>1</a:t>
            </a:r>
            <a:r>
              <a:rPr lang="zh-CN" altLang="en-US" sz="3200" dirty="0"/>
              <a:t>个结点、尾结点的语句、时间代价？</a:t>
            </a:r>
            <a:endParaRPr lang="en-US" altLang="zh-CN" sz="3200" dirty="0"/>
          </a:p>
        </p:txBody>
      </p:sp>
      <p:sp>
        <p:nvSpPr>
          <p:cNvPr id="32" name="Text Box 47"/>
          <p:cNvSpPr txBox="1">
            <a:spLocks noChangeArrowheads="1"/>
          </p:cNvSpPr>
          <p:nvPr/>
        </p:nvSpPr>
        <p:spPr bwMode="auto">
          <a:xfrm>
            <a:off x="381000" y="5134892"/>
            <a:ext cx="8763000" cy="732508"/>
          </a:xfrm>
          <a:prstGeom prst="rect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ym typeface="Wingdings" pitchFamily="2" charset="2"/>
              </a:rPr>
              <a:t> </a:t>
            </a:r>
            <a:r>
              <a:rPr lang="zh-CN" altLang="en-US" sz="3200" dirty="0">
                <a:sym typeface="Wingdings" pitchFamily="2" charset="2"/>
              </a:rPr>
              <a:t>时间代价</a:t>
            </a:r>
            <a:r>
              <a:rPr lang="en-US" altLang="zh-CN" sz="3200" i="1" dirty="0"/>
              <a:t>O</a:t>
            </a:r>
            <a:r>
              <a:rPr lang="en-US" altLang="zh-CN" sz="3200" dirty="0"/>
              <a:t>(1)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381000" y="3657600"/>
            <a:ext cx="8763000" cy="781752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/>
              <a:t>       指向第</a:t>
            </a:r>
            <a:r>
              <a:rPr lang="en-US" altLang="zh-CN" sz="3200" dirty="0"/>
              <a:t>1</a:t>
            </a:r>
            <a:r>
              <a:rPr lang="zh-CN" altLang="en-US" sz="3200" dirty="0"/>
              <a:t>个结点的指针：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381000" y="4323648"/>
            <a:ext cx="8763000" cy="781752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/>
              <a:t>       指向尾结点的指针：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29692" y="3657600"/>
            <a:ext cx="2876108" cy="702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3399"/>
                </a:solidFill>
              </a:rPr>
              <a:t>clist</a:t>
            </a:r>
            <a:r>
              <a:rPr lang="en-US" altLang="zh-CN" sz="3200" dirty="0">
                <a:solidFill>
                  <a:srgbClr val="003399"/>
                </a:solidFill>
              </a:rPr>
              <a:t>-&gt;link-&gt;link</a:t>
            </a:r>
          </a:p>
        </p:txBody>
      </p:sp>
      <p:sp>
        <p:nvSpPr>
          <p:cNvPr id="30" name="矩形 29"/>
          <p:cNvSpPr/>
          <p:nvPr/>
        </p:nvSpPr>
        <p:spPr>
          <a:xfrm>
            <a:off x="4876800" y="4343400"/>
            <a:ext cx="891591" cy="702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3399"/>
                </a:solidFill>
              </a:rPr>
              <a:t>clist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2.1 </a:t>
            </a:r>
            <a:r>
              <a:rPr lang="zh-CN" altLang="en-US" dirty="0">
                <a:ea typeface="黑体" pitchFamily="2" charset="-122"/>
              </a:rPr>
              <a:t>数据元素的类型</a:t>
            </a:r>
          </a:p>
        </p:txBody>
      </p:sp>
      <p:sp>
        <p:nvSpPr>
          <p:cNvPr id="56323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304800" y="1167825"/>
            <a:ext cx="2514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1. </a:t>
            </a:r>
            <a:r>
              <a:rPr lang="zh-CN" altLang="en-US" sz="3200" dirty="0">
                <a:solidFill>
                  <a:srgbClr val="00518E"/>
                </a:solidFill>
              </a:rPr>
              <a:t>原子类型：</a:t>
            </a:r>
            <a:endParaRPr lang="en-US" altLang="zh-CN" sz="3200" dirty="0">
              <a:solidFill>
                <a:srgbClr val="00518E"/>
              </a:solidFill>
            </a:endParaRP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304800" y="1858292"/>
            <a:ext cx="2514600" cy="661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2. </a:t>
            </a:r>
            <a:r>
              <a:rPr lang="zh-CN" altLang="en-US" sz="3200" dirty="0">
                <a:solidFill>
                  <a:srgbClr val="00518E"/>
                </a:solidFill>
              </a:rPr>
              <a:t>结构类型：</a:t>
            </a:r>
            <a:endParaRPr lang="en-US" altLang="zh-CN" sz="3200" dirty="0">
              <a:solidFill>
                <a:srgbClr val="00518E"/>
              </a:solidFill>
            </a:endParaRPr>
          </a:p>
        </p:txBody>
      </p:sp>
      <p:sp>
        <p:nvSpPr>
          <p:cNvPr id="56386" name="Rectangle 66"/>
          <p:cNvSpPr>
            <a:spLocks noChangeArrowheads="1"/>
          </p:cNvSpPr>
          <p:nvPr/>
        </p:nvSpPr>
        <p:spPr bwMode="auto">
          <a:xfrm>
            <a:off x="915988" y="5363400"/>
            <a:ext cx="684212" cy="486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k</a:t>
            </a:r>
            <a:r>
              <a:rPr lang="en-US" altLang="zh-CN" sz="3200" baseline="-25000" dirty="0">
                <a:ea typeface="宋体" pitchFamily="2" charset="-122"/>
              </a:rPr>
              <a:t>34</a:t>
            </a:r>
          </a:p>
        </p:txBody>
      </p:sp>
      <p:graphicFrame>
        <p:nvGraphicFramePr>
          <p:cNvPr id="56440" name="Group 120"/>
          <p:cNvGraphicFramePr>
            <a:graphicFrameLocks noGrp="1"/>
          </p:cNvGraphicFramePr>
          <p:nvPr>
            <p:ph idx="1"/>
          </p:nvPr>
        </p:nvGraphicFramePr>
        <p:xfrm>
          <a:off x="1600200" y="2743200"/>
          <a:ext cx="6934200" cy="3108960"/>
        </p:xfrm>
        <a:graphic>
          <a:graphicData uri="http://schemas.openxmlformats.org/drawingml/2006/table">
            <a:tbl>
              <a:tblPr/>
              <a:tblGrid>
                <a:gridCol w="1429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6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高数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英语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大物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201401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张三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201402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李四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201403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王五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201434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许张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441" name="Rectangle 121"/>
          <p:cNvSpPr>
            <a:spLocks noChangeArrowheads="1"/>
          </p:cNvSpPr>
          <p:nvPr/>
        </p:nvSpPr>
        <p:spPr bwMode="auto">
          <a:xfrm>
            <a:off x="915987" y="4314600"/>
            <a:ext cx="684213" cy="486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ea typeface="宋体" pitchFamily="2" charset="-122"/>
              </a:rPr>
              <a:t>k</a:t>
            </a:r>
            <a:r>
              <a:rPr lang="en-US" altLang="zh-CN" sz="3200" baseline="-25000">
                <a:ea typeface="宋体" pitchFamily="2" charset="-122"/>
              </a:rPr>
              <a:t>3</a:t>
            </a:r>
          </a:p>
        </p:txBody>
      </p:sp>
      <p:sp>
        <p:nvSpPr>
          <p:cNvPr id="56442" name="Rectangle 122"/>
          <p:cNvSpPr>
            <a:spLocks noChangeArrowheads="1"/>
          </p:cNvSpPr>
          <p:nvPr/>
        </p:nvSpPr>
        <p:spPr bwMode="auto">
          <a:xfrm>
            <a:off x="915987" y="3781200"/>
            <a:ext cx="684213" cy="486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k</a:t>
            </a:r>
            <a:r>
              <a:rPr lang="en-US" altLang="zh-CN" sz="3200" baseline="-25000" dirty="0">
                <a:ea typeface="宋体" pitchFamily="2" charset="-122"/>
              </a:rPr>
              <a:t>2</a:t>
            </a:r>
          </a:p>
        </p:txBody>
      </p:sp>
      <p:sp>
        <p:nvSpPr>
          <p:cNvPr id="56443" name="Rectangle 123"/>
          <p:cNvSpPr>
            <a:spLocks noChangeArrowheads="1"/>
          </p:cNvSpPr>
          <p:nvPr/>
        </p:nvSpPr>
        <p:spPr bwMode="auto">
          <a:xfrm>
            <a:off x="915987" y="3247800"/>
            <a:ext cx="684213" cy="486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k</a:t>
            </a:r>
            <a:r>
              <a:rPr lang="en-US" altLang="zh-CN" sz="3200" baseline="-25000" dirty="0">
                <a:ea typeface="宋体" pitchFamily="2" charset="-122"/>
              </a:rPr>
              <a:t>1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2743200" y="1167825"/>
            <a:ext cx="6400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/>
              <a:t>如，</a:t>
            </a: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i</a:t>
            </a:r>
            <a:r>
              <a:rPr lang="en-US" altLang="zh-CN" sz="3200" b="1" dirty="0"/>
              <a:t>∈</a:t>
            </a:r>
            <a:r>
              <a:rPr lang="en-US" altLang="zh-CN" sz="3200" dirty="0"/>
              <a:t>{A, B,…, Z}</a:t>
            </a:r>
            <a:r>
              <a:rPr lang="zh-CN" altLang="en-US" sz="3200" dirty="0"/>
              <a:t>或</a:t>
            </a:r>
            <a:r>
              <a:rPr lang="en-US" altLang="zh-CN" sz="3200" dirty="0"/>
              <a:t>{1, 2,…,9}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743200" y="1858292"/>
            <a:ext cx="6400800" cy="732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i</a:t>
            </a:r>
            <a:r>
              <a:rPr lang="zh-CN" altLang="en-US" sz="3200" dirty="0"/>
              <a:t>为一条记录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6" grpId="0"/>
      <p:bldP spid="56337" grpId="0"/>
      <p:bldP spid="56386" grpId="0" animBg="1"/>
      <p:bldP spid="56441" grpId="0" animBg="1"/>
      <p:bldP spid="56442" grpId="0" animBg="1"/>
      <p:bldP spid="56443" grpId="0" animBg="1"/>
      <p:bldP spid="11" grpId="0"/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3290888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latin typeface="黑体" pitchFamily="2" charset="-122"/>
              </a:rPr>
              <a:t>无头结点的循环单链表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9906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latin typeface="黑体" pitchFamily="2" charset="-122"/>
              </a:rPr>
              <a:t>带头结点的循环单链表</a:t>
            </a:r>
          </a:p>
        </p:txBody>
      </p:sp>
      <p:sp>
        <p:nvSpPr>
          <p:cNvPr id="46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尾指针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循环单链表</a:t>
            </a: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2590800" y="1909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40"/>
          <p:cNvSpPr>
            <a:spLocks noChangeArrowheads="1"/>
          </p:cNvSpPr>
          <p:nvPr/>
        </p:nvSpPr>
        <p:spPr bwMode="auto">
          <a:xfrm>
            <a:off x="2149475" y="1909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0" name="Rectangle 59"/>
          <p:cNvSpPr>
            <a:spLocks noChangeArrowheads="1"/>
          </p:cNvSpPr>
          <p:nvPr/>
        </p:nvSpPr>
        <p:spPr bwMode="auto">
          <a:xfrm>
            <a:off x="3886200" y="1909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60"/>
          <p:cNvSpPr>
            <a:spLocks noChangeArrowheads="1"/>
          </p:cNvSpPr>
          <p:nvPr/>
        </p:nvSpPr>
        <p:spPr bwMode="auto">
          <a:xfrm>
            <a:off x="3444875" y="1909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52" name="Rectangle 62"/>
          <p:cNvSpPr>
            <a:spLocks noChangeArrowheads="1"/>
          </p:cNvSpPr>
          <p:nvPr/>
        </p:nvSpPr>
        <p:spPr bwMode="auto">
          <a:xfrm>
            <a:off x="5181600" y="1914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63"/>
          <p:cNvSpPr>
            <a:spLocks noChangeArrowheads="1"/>
          </p:cNvSpPr>
          <p:nvPr/>
        </p:nvSpPr>
        <p:spPr bwMode="auto">
          <a:xfrm>
            <a:off x="4740275" y="1914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4" name="Rectangle 65"/>
          <p:cNvSpPr>
            <a:spLocks noChangeArrowheads="1"/>
          </p:cNvSpPr>
          <p:nvPr/>
        </p:nvSpPr>
        <p:spPr bwMode="auto">
          <a:xfrm>
            <a:off x="6477000" y="1914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66"/>
          <p:cNvSpPr>
            <a:spLocks noChangeArrowheads="1"/>
          </p:cNvSpPr>
          <p:nvPr/>
        </p:nvSpPr>
        <p:spPr bwMode="auto">
          <a:xfrm>
            <a:off x="6035675" y="1914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7772400" y="1914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57" name="Rectangle 69"/>
          <p:cNvSpPr>
            <a:spLocks noChangeArrowheads="1"/>
          </p:cNvSpPr>
          <p:nvPr/>
        </p:nvSpPr>
        <p:spPr bwMode="auto">
          <a:xfrm>
            <a:off x="7331075" y="1914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58" name="直接箭头连接符 57"/>
          <p:cNvCxnSpPr>
            <a:endCxn id="57" idx="1"/>
          </p:cNvCxnSpPr>
          <p:nvPr/>
        </p:nvCxnSpPr>
        <p:spPr bwMode="auto">
          <a:xfrm>
            <a:off x="6797675" y="2214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>
            <a:endCxn id="55" idx="1"/>
          </p:cNvCxnSpPr>
          <p:nvPr/>
        </p:nvCxnSpPr>
        <p:spPr bwMode="auto">
          <a:xfrm>
            <a:off x="5502275" y="2214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>
            <a:off x="4206875" y="2214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endCxn id="51" idx="1"/>
          </p:cNvCxnSpPr>
          <p:nvPr/>
        </p:nvCxnSpPr>
        <p:spPr bwMode="auto">
          <a:xfrm>
            <a:off x="2911475" y="221456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39"/>
          <p:cNvSpPr>
            <a:spLocks noChangeArrowheads="1"/>
          </p:cNvSpPr>
          <p:nvPr/>
        </p:nvSpPr>
        <p:spPr bwMode="auto">
          <a:xfrm>
            <a:off x="1295400" y="1909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>
            <a:off x="1616075" y="221456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7299325" y="9906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5" name="直接箭头连接符 64"/>
          <p:cNvCxnSpPr>
            <a:endCxn id="57" idx="0"/>
          </p:cNvCxnSpPr>
          <p:nvPr/>
        </p:nvCxnSpPr>
        <p:spPr bwMode="auto">
          <a:xfrm rot="5400000">
            <a:off x="7416007" y="1710532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ectangle 44" descr="浅色上对角线"/>
          <p:cNvSpPr>
            <a:spLocks noChangeArrowheads="1"/>
          </p:cNvSpPr>
          <p:nvPr/>
        </p:nvSpPr>
        <p:spPr bwMode="auto">
          <a:xfrm>
            <a:off x="838200" y="1910288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67" name="肘形连接符 83"/>
          <p:cNvCxnSpPr>
            <a:endCxn id="66" idx="2"/>
          </p:cNvCxnSpPr>
          <p:nvPr/>
        </p:nvCxnSpPr>
        <p:spPr bwMode="auto">
          <a:xfrm rot="10800000" flipV="1">
            <a:off x="1104900" y="2224087"/>
            <a:ext cx="6972300" cy="300563"/>
          </a:xfrm>
          <a:prstGeom prst="bentConnector4">
            <a:avLst>
              <a:gd name="adj1" fmla="val 64"/>
              <a:gd name="adj2" fmla="val 175390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39"/>
          <p:cNvSpPr>
            <a:spLocks noChangeArrowheads="1"/>
          </p:cNvSpPr>
          <p:nvPr/>
        </p:nvSpPr>
        <p:spPr bwMode="auto">
          <a:xfrm>
            <a:off x="2590800" y="4195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Rectangle 40"/>
          <p:cNvSpPr>
            <a:spLocks noChangeArrowheads="1"/>
          </p:cNvSpPr>
          <p:nvPr/>
        </p:nvSpPr>
        <p:spPr bwMode="auto">
          <a:xfrm>
            <a:off x="2149475" y="4195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70" name="Rectangle 59"/>
          <p:cNvSpPr>
            <a:spLocks noChangeArrowheads="1"/>
          </p:cNvSpPr>
          <p:nvPr/>
        </p:nvSpPr>
        <p:spPr bwMode="auto">
          <a:xfrm>
            <a:off x="3886200" y="4195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60"/>
          <p:cNvSpPr>
            <a:spLocks noChangeArrowheads="1"/>
          </p:cNvSpPr>
          <p:nvPr/>
        </p:nvSpPr>
        <p:spPr bwMode="auto">
          <a:xfrm>
            <a:off x="3444875" y="4195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72" name="Rectangle 62"/>
          <p:cNvSpPr>
            <a:spLocks noChangeArrowheads="1"/>
          </p:cNvSpPr>
          <p:nvPr/>
        </p:nvSpPr>
        <p:spPr bwMode="auto">
          <a:xfrm>
            <a:off x="5181600" y="4200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Rectangle 63"/>
          <p:cNvSpPr>
            <a:spLocks noChangeArrowheads="1"/>
          </p:cNvSpPr>
          <p:nvPr/>
        </p:nvSpPr>
        <p:spPr bwMode="auto">
          <a:xfrm>
            <a:off x="4740275" y="4200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74" name="Rectangle 65"/>
          <p:cNvSpPr>
            <a:spLocks noChangeArrowheads="1"/>
          </p:cNvSpPr>
          <p:nvPr/>
        </p:nvSpPr>
        <p:spPr bwMode="auto">
          <a:xfrm>
            <a:off x="6477000" y="4200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" name="Rectangle 66"/>
          <p:cNvSpPr>
            <a:spLocks noChangeArrowheads="1"/>
          </p:cNvSpPr>
          <p:nvPr/>
        </p:nvSpPr>
        <p:spPr bwMode="auto">
          <a:xfrm>
            <a:off x="6035675" y="4200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7772400" y="4200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7331075" y="4200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  <p:cxnSp>
        <p:nvCxnSpPr>
          <p:cNvPr id="78" name="直接箭头连接符 77"/>
          <p:cNvCxnSpPr>
            <a:endCxn id="77" idx="1"/>
          </p:cNvCxnSpPr>
          <p:nvPr/>
        </p:nvCxnSpPr>
        <p:spPr bwMode="auto">
          <a:xfrm>
            <a:off x="6797675" y="4500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接箭头连接符 78"/>
          <p:cNvCxnSpPr>
            <a:endCxn id="75" idx="1"/>
          </p:cNvCxnSpPr>
          <p:nvPr/>
        </p:nvCxnSpPr>
        <p:spPr bwMode="auto">
          <a:xfrm>
            <a:off x="5502275" y="4500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/>
          <p:nvPr/>
        </p:nvCxnSpPr>
        <p:spPr bwMode="auto">
          <a:xfrm>
            <a:off x="4206875" y="4500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接箭头连接符 80"/>
          <p:cNvCxnSpPr>
            <a:endCxn id="71" idx="1"/>
          </p:cNvCxnSpPr>
          <p:nvPr/>
        </p:nvCxnSpPr>
        <p:spPr bwMode="auto">
          <a:xfrm>
            <a:off x="2911475" y="450056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39"/>
          <p:cNvSpPr>
            <a:spLocks noChangeArrowheads="1"/>
          </p:cNvSpPr>
          <p:nvPr/>
        </p:nvSpPr>
        <p:spPr bwMode="auto">
          <a:xfrm>
            <a:off x="1295400" y="4195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 bwMode="auto">
          <a:xfrm>
            <a:off x="1616075" y="450056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Rectangle 39"/>
          <p:cNvSpPr>
            <a:spLocks noChangeArrowheads="1"/>
          </p:cNvSpPr>
          <p:nvPr/>
        </p:nvSpPr>
        <p:spPr bwMode="auto">
          <a:xfrm>
            <a:off x="7299325" y="32766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5" name="直接箭头连接符 84"/>
          <p:cNvCxnSpPr>
            <a:endCxn id="77" idx="0"/>
          </p:cNvCxnSpPr>
          <p:nvPr/>
        </p:nvCxnSpPr>
        <p:spPr bwMode="auto">
          <a:xfrm rot="5400000">
            <a:off x="7416007" y="3996532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肘形连接符 83"/>
          <p:cNvCxnSpPr/>
          <p:nvPr/>
        </p:nvCxnSpPr>
        <p:spPr bwMode="auto">
          <a:xfrm rot="10800000" flipV="1">
            <a:off x="1104900" y="4510087"/>
            <a:ext cx="6972300" cy="300563"/>
          </a:xfrm>
          <a:prstGeom prst="bentConnector4">
            <a:avLst>
              <a:gd name="adj1" fmla="val 64"/>
              <a:gd name="adj2" fmla="val 175390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40"/>
          <p:cNvSpPr>
            <a:spLocks noChangeArrowheads="1"/>
          </p:cNvSpPr>
          <p:nvPr/>
        </p:nvSpPr>
        <p:spPr bwMode="auto">
          <a:xfrm>
            <a:off x="838200" y="419508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81000" y="5410200"/>
            <a:ext cx="8610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>
                <a:solidFill>
                  <a:srgbClr val="C00000"/>
                </a:solidFill>
              </a:rPr>
              <a:t>LinkList</a:t>
            </a:r>
            <a:r>
              <a:rPr lang="en-US" altLang="zh-CN" sz="3200" dirty="0"/>
              <a:t>  </a:t>
            </a:r>
            <a:r>
              <a:rPr lang="en-US" altLang="zh-CN" sz="3200" dirty="0" err="1"/>
              <a:t>clist</a:t>
            </a:r>
            <a:r>
              <a:rPr lang="en-US" altLang="zh-CN" sz="3200" dirty="0"/>
              <a:t>; </a:t>
            </a:r>
            <a:r>
              <a:rPr lang="en-US" altLang="zh-CN" sz="3200" dirty="0">
                <a:solidFill>
                  <a:srgbClr val="00763B"/>
                </a:solidFill>
              </a:rPr>
              <a:t>//</a:t>
            </a:r>
            <a:r>
              <a:rPr lang="en-US" altLang="zh-CN" sz="3200" dirty="0" err="1">
                <a:solidFill>
                  <a:srgbClr val="00763B"/>
                </a:solidFill>
              </a:rPr>
              <a:t>clist</a:t>
            </a:r>
            <a:r>
              <a:rPr lang="en-US" altLang="zh-CN" sz="3200" dirty="0">
                <a:solidFill>
                  <a:srgbClr val="00763B"/>
                </a:solidFill>
              </a:rPr>
              <a:t>: </a:t>
            </a:r>
            <a:r>
              <a:rPr lang="zh-CN" altLang="en-US" sz="3200" dirty="0">
                <a:solidFill>
                  <a:srgbClr val="00763B"/>
                </a:solidFill>
              </a:rPr>
              <a:t>尾指针</a:t>
            </a:r>
            <a:endParaRPr lang="en-US" altLang="zh-CN" sz="3200" dirty="0">
              <a:solidFill>
                <a:srgbClr val="00763B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9144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3399"/>
                </a:solidFill>
                <a:latin typeface="黑体" pitchFamily="2" charset="-122"/>
              </a:rPr>
              <a:t>数据类型定义：</a:t>
            </a:r>
          </a:p>
        </p:txBody>
      </p:sp>
      <p:sp>
        <p:nvSpPr>
          <p:cNvPr id="1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循环单链表的实现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381000" y="4876800"/>
            <a:ext cx="8610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typedef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 *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结点指针类型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9" name="Rectangle 5"/>
          <p:cNvSpPr txBox="1">
            <a:spLocks noChangeArrowheads="1"/>
          </p:cNvSpPr>
          <p:nvPr/>
        </p:nvSpPr>
        <p:spPr bwMode="auto">
          <a:xfrm>
            <a:off x="381000" y="1524000"/>
            <a:ext cx="86106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Node;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结点类型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21" name="Rectangle 5"/>
          <p:cNvSpPr txBox="1">
            <a:spLocks noChangeArrowheads="1"/>
          </p:cNvSpPr>
          <p:nvPr/>
        </p:nvSpPr>
        <p:spPr bwMode="auto">
          <a:xfrm>
            <a:off x="381000" y="2667000"/>
            <a:ext cx="8610600" cy="22098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</a:t>
            </a:r>
          </a:p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info;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数据域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589A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link; 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指针域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indent="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22" name="Rectangle 5"/>
          <p:cNvSpPr txBox="1">
            <a:spLocks noChangeArrowheads="1"/>
          </p:cNvSpPr>
          <p:nvPr/>
        </p:nvSpPr>
        <p:spPr bwMode="auto">
          <a:xfrm>
            <a:off x="381000" y="2041200"/>
            <a:ext cx="86106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typedef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 *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589A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结点指针类型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19600" y="990600"/>
            <a:ext cx="47244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与单链表类型定义相同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循环单链表上的操作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3"/>
          <p:cNvSpPr txBox="1">
            <a:spLocks noChangeArrowheads="1"/>
          </p:cNvSpPr>
          <p:nvPr/>
        </p:nvSpPr>
        <p:spPr bwMode="auto">
          <a:xfrm>
            <a:off x="838200" y="2286000"/>
            <a:ext cx="647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2.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判断循环单链表是否为空</a:t>
            </a:r>
          </a:p>
        </p:txBody>
      </p:sp>
      <p:sp>
        <p:nvSpPr>
          <p:cNvPr id="19" name="Rectangle 13"/>
          <p:cNvSpPr txBox="1">
            <a:spLocks noChangeArrowheads="1"/>
          </p:cNvSpPr>
          <p:nvPr/>
        </p:nvSpPr>
        <p:spPr bwMode="auto">
          <a:xfrm>
            <a:off x="838200" y="32766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</a:rPr>
              <a:t>3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. </a:t>
            </a:r>
            <a:r>
              <a:rPr lang="zh-CN" altLang="en-US" sz="3200" kern="0" dirty="0">
                <a:latin typeface="+mn-lt"/>
              </a:rPr>
              <a:t>在空表中插入结点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；</a:t>
            </a:r>
          </a:p>
        </p:txBody>
      </p:sp>
      <p:sp>
        <p:nvSpPr>
          <p:cNvPr id="20" name="Rectangle 13"/>
          <p:cNvSpPr txBox="1">
            <a:spLocks noChangeArrowheads="1"/>
          </p:cNvSpPr>
          <p:nvPr/>
        </p:nvSpPr>
        <p:spPr bwMode="auto">
          <a:xfrm>
            <a:off x="838200" y="1371600"/>
            <a:ext cx="441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1. </a:t>
            </a:r>
            <a:r>
              <a:rPr lang="zh-CN" altLang="en-US" sz="3200" kern="0" dirty="0">
                <a:latin typeface="+mn-lt"/>
              </a:rPr>
              <a:t>创建空表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；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创建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带头结点的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空表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6689725" y="3343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44" descr="浅色上对角线"/>
          <p:cNvSpPr>
            <a:spLocks noChangeArrowheads="1"/>
          </p:cNvSpPr>
          <p:nvPr/>
        </p:nvSpPr>
        <p:spPr bwMode="auto">
          <a:xfrm>
            <a:off x="6232525" y="3343800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7" name="肘形连接符 83"/>
          <p:cNvCxnSpPr>
            <a:endCxn id="36" idx="2"/>
          </p:cNvCxnSpPr>
          <p:nvPr/>
        </p:nvCxnSpPr>
        <p:spPr bwMode="auto">
          <a:xfrm rot="10800000" flipV="1">
            <a:off x="6499225" y="3657599"/>
            <a:ext cx="495300" cy="300563"/>
          </a:xfrm>
          <a:prstGeom prst="bentConnector4">
            <a:avLst>
              <a:gd name="adj1" fmla="val 1033"/>
              <a:gd name="adj2" fmla="val 176057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6216650" y="24384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 rot="5400000">
            <a:off x="6333332" y="3158332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3"/>
          <p:cNvSpPr txBox="1">
            <a:spLocks noChangeArrowheads="1"/>
          </p:cNvSpPr>
          <p:nvPr/>
        </p:nvSpPr>
        <p:spPr bwMode="auto">
          <a:xfrm>
            <a:off x="838200" y="2362200"/>
            <a:ext cx="472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2)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为头结点申请空间；</a:t>
            </a:r>
          </a:p>
        </p:txBody>
      </p:sp>
      <p:sp>
        <p:nvSpPr>
          <p:cNvPr id="19" name="Rectangle 13"/>
          <p:cNvSpPr txBox="1">
            <a:spLocks noChangeArrowheads="1"/>
          </p:cNvSpPr>
          <p:nvPr/>
        </p:nvSpPr>
        <p:spPr bwMode="auto">
          <a:xfrm>
            <a:off x="838200" y="33528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</a:rPr>
              <a:t>3)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设置头结点的指针域；</a:t>
            </a:r>
          </a:p>
        </p:txBody>
      </p:sp>
      <p:sp>
        <p:nvSpPr>
          <p:cNvPr id="20" name="Rectangle 13"/>
          <p:cNvSpPr txBox="1">
            <a:spLocks noChangeArrowheads="1"/>
          </p:cNvSpPr>
          <p:nvPr/>
        </p:nvSpPr>
        <p:spPr bwMode="auto">
          <a:xfrm>
            <a:off x="838200" y="14478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1)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声明指向链表的（头或尾）指针；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38" grpId="0" animBg="1"/>
      <p:bldP spid="16" grpId="0" build="p"/>
      <p:bldP spid="19" grpId="0"/>
      <p:bldP spid="2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6"/>
          <p:cNvSpPr txBox="1">
            <a:spLocks noChangeArrowheads="1"/>
          </p:cNvSpPr>
          <p:nvPr/>
        </p:nvSpPr>
        <p:spPr bwMode="auto">
          <a:xfrm>
            <a:off x="457200" y="4114800"/>
            <a:ext cx="8686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else  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(“out of space!\n”); 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53" name="Rectangle 6"/>
          <p:cNvSpPr txBox="1">
            <a:spLocks noChangeArrowheads="1"/>
          </p:cNvSpPr>
          <p:nvPr/>
        </p:nvSpPr>
        <p:spPr bwMode="auto">
          <a:xfrm>
            <a:off x="457200" y="4724400"/>
            <a:ext cx="86868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return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clist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lang="en-US" altLang="zh-CN" sz="3200" kern="0" dirty="0">
                <a:solidFill>
                  <a:srgbClr val="006600"/>
                </a:solidFill>
                <a:latin typeface="+mn-lt"/>
              </a:rPr>
              <a:t>//</a:t>
            </a:r>
            <a:r>
              <a:rPr lang="zh-CN" altLang="en-US" sz="3200" kern="0" dirty="0">
                <a:solidFill>
                  <a:srgbClr val="006600"/>
                </a:solidFill>
                <a:latin typeface="+mn-lt"/>
              </a:rPr>
              <a:t>返回链表指针</a:t>
            </a:r>
            <a:endParaRPr lang="en-US" altLang="zh-CN" sz="3200" kern="0" dirty="0">
              <a:solidFill>
                <a:srgbClr val="0066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}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7299325" y="52525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44" descr="浅色上对角线"/>
          <p:cNvSpPr>
            <a:spLocks noChangeArrowheads="1"/>
          </p:cNvSpPr>
          <p:nvPr/>
        </p:nvSpPr>
        <p:spPr bwMode="auto">
          <a:xfrm>
            <a:off x="6842125" y="5253037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7" name="肘形连接符 83"/>
          <p:cNvCxnSpPr>
            <a:endCxn id="36" idx="2"/>
          </p:cNvCxnSpPr>
          <p:nvPr/>
        </p:nvCxnSpPr>
        <p:spPr bwMode="auto">
          <a:xfrm rot="10800000" flipV="1">
            <a:off x="7108825" y="5566836"/>
            <a:ext cx="495300" cy="300563"/>
          </a:xfrm>
          <a:prstGeom prst="bentConnector4">
            <a:avLst>
              <a:gd name="adj1" fmla="val 1033"/>
              <a:gd name="adj2" fmla="val 176057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6826250" y="43476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 rot="5400000">
            <a:off x="6942932" y="5067569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ectangle 6"/>
          <p:cNvSpPr txBox="1">
            <a:spLocks noChangeArrowheads="1"/>
          </p:cNvSpPr>
          <p:nvPr/>
        </p:nvSpPr>
        <p:spPr bwMode="auto">
          <a:xfrm>
            <a:off x="457200" y="1066800"/>
            <a:ext cx="8686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createNullcList_link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(void)</a:t>
            </a:r>
          </a:p>
        </p:txBody>
      </p:sp>
      <p:sp>
        <p:nvSpPr>
          <p:cNvPr id="49" name="Rectangle 6"/>
          <p:cNvSpPr txBox="1">
            <a:spLocks noChangeArrowheads="1"/>
          </p:cNvSpPr>
          <p:nvPr/>
        </p:nvSpPr>
        <p:spPr bwMode="auto">
          <a:xfrm>
            <a:off x="457200" y="1676400"/>
            <a:ext cx="86868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lang="en-US" altLang="zh-CN" sz="3200" kern="0" dirty="0">
                <a:latin typeface="+mn-lt"/>
              </a:rPr>
              <a:t>c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list;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37B2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37B2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声明链表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37B2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37B2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尾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37B2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37B2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指针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37B2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50" name="Rectangle 6"/>
          <p:cNvSpPr txBox="1">
            <a:spLocks noChangeArrowheads="1"/>
          </p:cNvSpPr>
          <p:nvPr/>
        </p:nvSpPr>
        <p:spPr bwMode="auto">
          <a:xfrm>
            <a:off x="457200" y="22860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clist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)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malloc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sizeof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Node));</a:t>
            </a:r>
          </a:p>
        </p:txBody>
      </p:sp>
      <p:sp>
        <p:nvSpPr>
          <p:cNvPr id="51" name="Rectangle 6"/>
          <p:cNvSpPr txBox="1">
            <a:spLocks noChangeArrowheads="1"/>
          </p:cNvSpPr>
          <p:nvPr/>
        </p:nvSpPr>
        <p:spPr bwMode="auto">
          <a:xfrm>
            <a:off x="457200" y="2895600"/>
            <a:ext cx="86868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clist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!= NULL)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</a:rPr>
              <a:t>   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clist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-&gt;link =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clist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</a:p>
        </p:txBody>
      </p:sp>
      <p:sp>
        <p:nvSpPr>
          <p:cNvPr id="16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创建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带头结点的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空表</a:t>
            </a:r>
          </a:p>
        </p:txBody>
      </p:sp>
      <p:sp>
        <p:nvSpPr>
          <p:cNvPr id="19" name="矩形 18"/>
          <p:cNvSpPr/>
          <p:nvPr/>
        </p:nvSpPr>
        <p:spPr>
          <a:xfrm>
            <a:off x="3505200" y="2971800"/>
            <a:ext cx="3284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>
                <a:solidFill>
                  <a:srgbClr val="037B20"/>
                </a:solidFill>
              </a:rPr>
              <a:t>//</a:t>
            </a:r>
            <a:r>
              <a:rPr lang="zh-CN" altLang="en-US" sz="3200" kern="0" dirty="0">
                <a:solidFill>
                  <a:srgbClr val="037B20"/>
                </a:solidFill>
              </a:rPr>
              <a:t>若空间申请成功</a:t>
            </a:r>
            <a:endParaRPr lang="en-US" altLang="zh-CN" sz="3200" kern="0" dirty="0">
              <a:solidFill>
                <a:srgbClr val="037B2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0" grpId="0" animBg="1"/>
      <p:bldP spid="51" grpId="0" animBg="1"/>
      <p:bldP spid="1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/>
          <p:cNvSpPr txBox="1">
            <a:spLocks noChangeArrowheads="1"/>
          </p:cNvSpPr>
          <p:nvPr/>
        </p:nvSpPr>
        <p:spPr bwMode="auto">
          <a:xfrm>
            <a:off x="381000" y="1219200"/>
            <a:ext cx="8763000" cy="3505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  <a:ea typeface="+mn-ea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isNullcList_link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{   </a:t>
            </a:r>
          </a:p>
          <a:p>
            <a:pPr marL="342900" lvl="0" indent="-342900">
              <a:lnSpc>
                <a:spcPct val="160000"/>
              </a:lnSpc>
              <a:spcBef>
                <a:spcPts val="0"/>
              </a:spcBef>
              <a:buNone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return (</a:t>
            </a:r>
            <a:r>
              <a:rPr lang="en-US" altLang="zh-CN" sz="3200" dirty="0" err="1">
                <a:solidFill>
                  <a:schemeClr val="accent2"/>
                </a:solidFill>
                <a:ea typeface="宋体" pitchFamily="2" charset="-122"/>
              </a:rPr>
              <a:t>clist</a:t>
            </a:r>
            <a:r>
              <a:rPr lang="en-US" altLang="zh-CN" sz="3200" dirty="0">
                <a:solidFill>
                  <a:schemeClr val="accent2"/>
                </a:solidFill>
                <a:ea typeface="宋体" pitchFamily="2" charset="-122"/>
              </a:rPr>
              <a:t>-&gt;link == </a:t>
            </a:r>
            <a:r>
              <a:rPr lang="en-US" altLang="zh-CN" sz="3200" dirty="0" err="1">
                <a:solidFill>
                  <a:schemeClr val="accent2"/>
                </a:solidFill>
                <a:ea typeface="宋体" pitchFamily="2" charset="-122"/>
              </a:rPr>
              <a:t>clist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7604125" y="2352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44" descr="浅色上对角线"/>
          <p:cNvSpPr>
            <a:spLocks noChangeArrowheads="1"/>
          </p:cNvSpPr>
          <p:nvPr/>
        </p:nvSpPr>
        <p:spPr bwMode="auto">
          <a:xfrm>
            <a:off x="7146925" y="2353200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7" name="肘形连接符 83"/>
          <p:cNvCxnSpPr>
            <a:endCxn id="36" idx="2"/>
          </p:cNvCxnSpPr>
          <p:nvPr/>
        </p:nvCxnSpPr>
        <p:spPr bwMode="auto">
          <a:xfrm rot="10800000" flipV="1">
            <a:off x="7413625" y="2666999"/>
            <a:ext cx="495300" cy="300563"/>
          </a:xfrm>
          <a:prstGeom prst="bentConnector4">
            <a:avLst>
              <a:gd name="adj1" fmla="val 1033"/>
              <a:gd name="adj2" fmla="val 176057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7131050" y="14478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 rot="5400000">
            <a:off x="7247732" y="2167732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判断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带头结点的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表是否为空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533400" y="3276600"/>
            <a:ext cx="7848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p-&gt;link = </a:t>
            </a:r>
            <a:r>
              <a:rPr lang="en-US" altLang="zh-CN" sz="3200" dirty="0" err="1">
                <a:solidFill>
                  <a:srgbClr val="003399"/>
                </a:solidFill>
              </a:rPr>
              <a:t>clist</a:t>
            </a:r>
            <a:r>
              <a:rPr lang="en-US" altLang="zh-CN" sz="3200" dirty="0">
                <a:solidFill>
                  <a:srgbClr val="003399"/>
                </a:solidFill>
              </a:rPr>
              <a:t>-&gt;link;  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533400" y="3886200"/>
            <a:ext cx="7848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err="1">
                <a:solidFill>
                  <a:srgbClr val="003399"/>
                </a:solidFill>
              </a:rPr>
              <a:t>clist</a:t>
            </a:r>
            <a:r>
              <a:rPr lang="en-US" altLang="zh-CN" sz="3200" dirty="0">
                <a:solidFill>
                  <a:srgbClr val="003399"/>
                </a:solidFill>
              </a:rPr>
              <a:t>-&gt;link = p;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533400" y="4495800"/>
            <a:ext cx="78486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err="1">
                <a:solidFill>
                  <a:srgbClr val="003399"/>
                </a:solidFill>
                <a:ea typeface="宋体" pitchFamily="2" charset="-122"/>
              </a:rPr>
              <a:t>clist</a:t>
            </a: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 =p;</a:t>
            </a: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533400" y="1066800"/>
            <a:ext cx="7848600" cy="2286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4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/>
              <a:t>…</a:t>
            </a:r>
            <a:r>
              <a:rPr lang="en-US" altLang="zh-CN" sz="3200" dirty="0">
                <a:solidFill>
                  <a:srgbClr val="037B20"/>
                </a:solidFill>
              </a:rPr>
              <a:t> //</a:t>
            </a:r>
            <a:r>
              <a:rPr lang="zh-CN" altLang="en-US" sz="3200" dirty="0">
                <a:solidFill>
                  <a:srgbClr val="037B20"/>
                </a:solidFill>
              </a:rPr>
              <a:t>建空表的一系列操作</a:t>
            </a:r>
            <a:endParaRPr lang="en-US" altLang="zh-CN" sz="3200" dirty="0">
              <a:solidFill>
                <a:srgbClr val="037B20"/>
              </a:solidFill>
            </a:endParaRPr>
          </a:p>
          <a:p>
            <a:pPr marL="342900" indent="-342900">
              <a:lnSpc>
                <a:spcPct val="114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err="1"/>
              <a:t>PNode</a:t>
            </a:r>
            <a:r>
              <a:rPr lang="en-US" altLang="zh-CN" sz="3200" dirty="0"/>
              <a:t> p;</a:t>
            </a:r>
          </a:p>
          <a:p>
            <a:pPr marL="342900" indent="-342900">
              <a:lnSpc>
                <a:spcPct val="114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/>
              <a:t>p = (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)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Node));</a:t>
            </a:r>
          </a:p>
          <a:p>
            <a:pPr marL="342900" indent="-342900">
              <a:lnSpc>
                <a:spcPct val="114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ea typeface="宋体" pitchFamily="2" charset="-122"/>
              </a:rPr>
              <a:t>p-&gt;info = x; 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5578475" y="49477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44" descr="浅色上对角线"/>
          <p:cNvSpPr>
            <a:spLocks noChangeArrowheads="1"/>
          </p:cNvSpPr>
          <p:nvPr/>
        </p:nvSpPr>
        <p:spPr bwMode="auto">
          <a:xfrm>
            <a:off x="5121275" y="4948237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7" name="肘形连接符 83"/>
          <p:cNvCxnSpPr>
            <a:endCxn id="36" idx="2"/>
          </p:cNvCxnSpPr>
          <p:nvPr/>
        </p:nvCxnSpPr>
        <p:spPr bwMode="auto">
          <a:xfrm rot="10800000" flipV="1">
            <a:off x="5387975" y="5262036"/>
            <a:ext cx="495300" cy="300563"/>
          </a:xfrm>
          <a:prstGeom prst="bentConnector4">
            <a:avLst>
              <a:gd name="adj1" fmla="val 1033"/>
              <a:gd name="adj2" fmla="val 176057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5105400" y="40428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C00000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 rot="5400000">
            <a:off x="5222082" y="4762769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39"/>
          <p:cNvSpPr>
            <a:spLocks noChangeArrowheads="1"/>
          </p:cNvSpPr>
          <p:nvPr/>
        </p:nvSpPr>
        <p:spPr bwMode="auto">
          <a:xfrm>
            <a:off x="7146925" y="49477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40"/>
          <p:cNvSpPr>
            <a:spLocks noChangeArrowheads="1"/>
          </p:cNvSpPr>
          <p:nvPr/>
        </p:nvSpPr>
        <p:spPr bwMode="auto">
          <a:xfrm>
            <a:off x="6705600" y="4947712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0" name="直接箭头连接符 19"/>
          <p:cNvCxnSpPr>
            <a:endCxn id="19" idx="1"/>
          </p:cNvCxnSpPr>
          <p:nvPr/>
        </p:nvCxnSpPr>
        <p:spPr bwMode="auto">
          <a:xfrm>
            <a:off x="5867400" y="5252512"/>
            <a:ext cx="8382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7391400" y="4114274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rot="10800000" flipV="1">
            <a:off x="7064380" y="4500037"/>
            <a:ext cx="555621" cy="46672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肘形连接符 83"/>
          <p:cNvCxnSpPr>
            <a:endCxn id="36" idx="2"/>
          </p:cNvCxnSpPr>
          <p:nvPr/>
        </p:nvCxnSpPr>
        <p:spPr bwMode="auto">
          <a:xfrm rot="10800000" flipV="1">
            <a:off x="5387976" y="5338236"/>
            <a:ext cx="2079625" cy="224363"/>
          </a:xfrm>
          <a:prstGeom prst="bentConnector4">
            <a:avLst>
              <a:gd name="adj1" fmla="val 275"/>
              <a:gd name="adj2" fmla="val 257463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2133600" y="4572000"/>
            <a:ext cx="21788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37B20"/>
                </a:solidFill>
              </a:rPr>
              <a:t>//</a:t>
            </a:r>
            <a:r>
              <a:rPr lang="zh-CN" altLang="en-US" dirty="0">
                <a:solidFill>
                  <a:srgbClr val="037B20"/>
                </a:solidFill>
              </a:rPr>
              <a:t>设置尾指针</a:t>
            </a:r>
            <a:endParaRPr lang="zh-CN" altLang="en-US" dirty="0"/>
          </a:p>
        </p:txBody>
      </p:sp>
      <p:sp>
        <p:nvSpPr>
          <p:cNvPr id="25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带头结点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空表中插入结点</a:t>
            </a:r>
          </a:p>
        </p:txBody>
      </p:sp>
      <p:sp>
        <p:nvSpPr>
          <p:cNvPr id="26" name="矩形 25"/>
          <p:cNvSpPr/>
          <p:nvPr/>
        </p:nvSpPr>
        <p:spPr>
          <a:xfrm>
            <a:off x="2286000" y="1676400"/>
            <a:ext cx="21788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37B20"/>
                </a:solidFill>
              </a:rPr>
              <a:t>//</a:t>
            </a:r>
            <a:r>
              <a:rPr lang="zh-CN" altLang="en-US" dirty="0">
                <a:solidFill>
                  <a:srgbClr val="037B20"/>
                </a:solidFill>
              </a:rPr>
              <a:t>建立新结点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42053" y="3407658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37B20"/>
                </a:solidFill>
              </a:rPr>
              <a:t>//</a:t>
            </a:r>
            <a:r>
              <a:rPr lang="zh-CN" altLang="en-US" dirty="0">
                <a:solidFill>
                  <a:srgbClr val="037B20"/>
                </a:solidFill>
              </a:rPr>
              <a:t>新结点加入链表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124200" y="4038600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37B20"/>
                </a:solidFill>
              </a:rPr>
              <a:t>//</a:t>
            </a:r>
            <a:r>
              <a:rPr lang="zh-CN" altLang="en-US" dirty="0">
                <a:solidFill>
                  <a:srgbClr val="037B20"/>
                </a:solidFill>
              </a:rPr>
              <a:t>连成环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64662E-6 L 0.16666 -1.64662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08141E-6 L 0.1658 -0.0002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38" grpId="0" animBg="1"/>
      <p:bldP spid="16" grpId="0" animBg="1"/>
      <p:bldP spid="19" grpId="0" animBg="1"/>
      <p:bldP spid="21" grpId="0" animBg="1"/>
      <p:bldP spid="23" grpId="0"/>
      <p:bldP spid="26" grpId="0"/>
      <p:bldP spid="27" grpId="0"/>
      <p:bldP spid="2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762000" y="1371600"/>
            <a:ext cx="7848600" cy="251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spcBef>
                <a:spcPct val="0"/>
              </a:spcBef>
              <a:buSzPct val="70000"/>
              <a:buNone/>
            </a:pPr>
            <a:r>
              <a:rPr lang="en-US" altLang="zh-CN" sz="3200" kern="0" dirty="0" err="1"/>
              <a:t>LinkList</a:t>
            </a:r>
            <a:r>
              <a:rPr lang="en-US" altLang="zh-CN" sz="3200" kern="0" dirty="0"/>
              <a:t>  </a:t>
            </a:r>
            <a:r>
              <a:rPr lang="en-US" altLang="zh-CN" sz="3200" kern="0" dirty="0" err="1"/>
              <a:t>clist</a:t>
            </a:r>
            <a:r>
              <a:rPr lang="en-US" altLang="zh-CN" sz="3200" kern="0" dirty="0"/>
              <a:t>; </a:t>
            </a:r>
          </a:p>
          <a:p>
            <a:pPr marL="342900" indent="-342900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err="1"/>
              <a:t>PNode</a:t>
            </a:r>
            <a:r>
              <a:rPr lang="en-US" altLang="zh-CN" sz="3200" dirty="0"/>
              <a:t> p;</a:t>
            </a:r>
          </a:p>
          <a:p>
            <a:pPr marL="342900" indent="-342900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/>
              <a:t>p = (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)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Node))</a:t>
            </a:r>
          </a:p>
          <a:p>
            <a:pPr marL="342900" indent="-342900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ea typeface="宋体" pitchFamily="2" charset="-122"/>
              </a:rPr>
              <a:t>p-&gt;info = x; 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5715000" y="1514475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C00000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6" name="Rectangle 39"/>
          <p:cNvSpPr>
            <a:spLocks noChangeArrowheads="1"/>
          </p:cNvSpPr>
          <p:nvPr/>
        </p:nvSpPr>
        <p:spPr bwMode="auto">
          <a:xfrm>
            <a:off x="7696200" y="1819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40"/>
          <p:cNvSpPr>
            <a:spLocks noChangeArrowheads="1"/>
          </p:cNvSpPr>
          <p:nvPr/>
        </p:nvSpPr>
        <p:spPr bwMode="auto">
          <a:xfrm>
            <a:off x="7254875" y="18192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7239000" y="9144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rot="5400000">
            <a:off x="7457284" y="1599410"/>
            <a:ext cx="395288" cy="825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肘形连接符 83"/>
          <p:cNvCxnSpPr>
            <a:endCxn id="19" idx="2"/>
          </p:cNvCxnSpPr>
          <p:nvPr/>
        </p:nvCxnSpPr>
        <p:spPr bwMode="auto">
          <a:xfrm rot="10800000" flipV="1">
            <a:off x="7521575" y="2209798"/>
            <a:ext cx="495302" cy="223839"/>
          </a:xfrm>
          <a:prstGeom prst="bentConnector4">
            <a:avLst>
              <a:gd name="adj1" fmla="val 1034"/>
              <a:gd name="adj2" fmla="val 202127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762000" y="3810000"/>
            <a:ext cx="78486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err="1">
                <a:solidFill>
                  <a:srgbClr val="003399"/>
                </a:solidFill>
              </a:rPr>
              <a:t>clist</a:t>
            </a:r>
            <a:r>
              <a:rPr lang="en-US" altLang="zh-CN" sz="3200" dirty="0">
                <a:solidFill>
                  <a:srgbClr val="003399"/>
                </a:solidFill>
              </a:rPr>
              <a:t> = p;  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762000" y="4419600"/>
            <a:ext cx="78486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err="1">
                <a:solidFill>
                  <a:srgbClr val="003399"/>
                </a:solidFill>
              </a:rPr>
              <a:t>clist</a:t>
            </a:r>
            <a:r>
              <a:rPr lang="en-US" altLang="zh-CN" sz="3200" dirty="0">
                <a:solidFill>
                  <a:srgbClr val="003399"/>
                </a:solidFill>
              </a:rPr>
              <a:t>-&gt;link = </a:t>
            </a:r>
            <a:r>
              <a:rPr lang="en-US" altLang="zh-CN" sz="3200" dirty="0" err="1">
                <a:solidFill>
                  <a:srgbClr val="003399"/>
                </a:solidFill>
              </a:rPr>
              <a:t>clist</a:t>
            </a:r>
            <a:r>
              <a:rPr lang="en-US" altLang="zh-CN" sz="3200" dirty="0">
                <a:solidFill>
                  <a:srgbClr val="003399"/>
                </a:solidFill>
              </a:rPr>
              <a:t>;</a:t>
            </a:r>
          </a:p>
        </p:txBody>
      </p:sp>
      <p:sp>
        <p:nvSpPr>
          <p:cNvPr id="15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无头结点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空表中插入结点</a:t>
            </a:r>
          </a:p>
        </p:txBody>
      </p:sp>
      <p:sp>
        <p:nvSpPr>
          <p:cNvPr id="20" name="矩形 19"/>
          <p:cNvSpPr/>
          <p:nvPr/>
        </p:nvSpPr>
        <p:spPr>
          <a:xfrm>
            <a:off x="3352800" y="1447800"/>
            <a:ext cx="21788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37B20"/>
                </a:solidFill>
              </a:rPr>
              <a:t>//</a:t>
            </a:r>
            <a:r>
              <a:rPr lang="zh-CN" altLang="en-US" dirty="0">
                <a:solidFill>
                  <a:srgbClr val="037B20"/>
                </a:solidFill>
              </a:rPr>
              <a:t>声明尾指针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545598" y="2057400"/>
            <a:ext cx="21788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37B20"/>
                </a:solidFill>
              </a:rPr>
              <a:t>//</a:t>
            </a:r>
            <a:r>
              <a:rPr lang="zh-CN" altLang="en-US" dirty="0">
                <a:solidFill>
                  <a:srgbClr val="037B20"/>
                </a:solidFill>
              </a:rPr>
              <a:t>建立新结点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362200" y="3941058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37B20"/>
                </a:solidFill>
              </a:rPr>
              <a:t>//</a:t>
            </a:r>
            <a:r>
              <a:rPr lang="zh-CN" altLang="en-US" dirty="0">
                <a:solidFill>
                  <a:srgbClr val="037B20"/>
                </a:solidFill>
              </a:rPr>
              <a:t>新结点加入链表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10000" y="4531204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37B20"/>
                </a:solidFill>
              </a:rPr>
              <a:t>//</a:t>
            </a:r>
            <a:r>
              <a:rPr lang="zh-CN" altLang="en-US" dirty="0">
                <a:solidFill>
                  <a:srgbClr val="037B20"/>
                </a:solidFill>
              </a:rPr>
              <a:t>设置循环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38" idx="3"/>
            <a:endCxn id="19" idx="1"/>
          </p:cNvCxnSpPr>
          <p:nvPr/>
        </p:nvCxnSpPr>
        <p:spPr bwMode="auto">
          <a:xfrm>
            <a:off x="6492875" y="1821657"/>
            <a:ext cx="762000" cy="304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6" grpId="0" animBg="1"/>
      <p:bldP spid="19" grpId="0" animBg="1"/>
      <p:bldP spid="21" grpId="0" animBg="1"/>
      <p:bldP spid="34" grpId="0" animBg="1"/>
      <p:bldP spid="40" grpId="0" animBg="1"/>
      <p:bldP spid="20" grpId="0"/>
      <p:bldP spid="23" grpId="0"/>
      <p:bldP spid="25" grpId="0"/>
      <p:bldP spid="2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914400" y="1600200"/>
            <a:ext cx="7086600" cy="2590800"/>
          </a:xfrm>
          <a:prstGeom prst="rect">
            <a:avLst/>
          </a:prstGeom>
          <a:solidFill>
            <a:srgbClr val="FFFFB7"/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void </a:t>
            </a:r>
            <a:r>
              <a:rPr lang="en-US" altLang="zh-CN" sz="3200" dirty="0" err="1">
                <a:solidFill>
                  <a:srgbClr val="003399"/>
                </a:solidFill>
              </a:rPr>
              <a:t>NewCircle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PNode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*s, 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PNode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*q)</a:t>
            </a:r>
          </a:p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{ 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PNode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p=s;</a:t>
            </a:r>
          </a:p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while (p-&gt;link!=q)     p=p-&gt;link;</a:t>
            </a:r>
          </a:p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p-&gt;link =s;</a:t>
            </a:r>
          </a:p>
          <a:p>
            <a:pPr marL="108000" algn="just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" y="5334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000" dirty="0">
                <a:latin typeface="黑体" pitchFamily="2" charset="-122"/>
              </a:rPr>
              <a:t>例</a:t>
            </a:r>
            <a:r>
              <a:rPr lang="en-US" altLang="zh-CN" sz="3000" dirty="0">
                <a:latin typeface="黑体" pitchFamily="2" charset="-122"/>
              </a:rPr>
              <a:t>: </a:t>
            </a:r>
            <a:r>
              <a:rPr lang="zh-CN" altLang="en-US" sz="3000" dirty="0">
                <a:latin typeface="黑体" pitchFamily="2" charset="-122"/>
              </a:rPr>
              <a:t>指针</a:t>
            </a:r>
            <a:r>
              <a:rPr lang="en-US" altLang="zh-CN" sz="3000" dirty="0"/>
              <a:t>pa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pb</a:t>
            </a:r>
            <a:r>
              <a:rPr lang="zh-CN" altLang="en-US" sz="3000" dirty="0"/>
              <a:t>指向</a:t>
            </a:r>
            <a:r>
              <a:rPr lang="en-US" altLang="zh-CN" sz="3000" dirty="0"/>
              <a:t>(</a:t>
            </a:r>
            <a:r>
              <a:rPr lang="zh-CN" altLang="en-US" sz="3000" dirty="0"/>
              <a:t>无头结点</a:t>
            </a:r>
            <a:r>
              <a:rPr lang="en-US" altLang="zh-CN" sz="3000" dirty="0"/>
              <a:t>)</a:t>
            </a:r>
            <a:r>
              <a:rPr lang="zh-CN" altLang="en-US" sz="3000" dirty="0"/>
              <a:t>循环单链表上   </a:t>
            </a:r>
            <a:endParaRPr lang="en-US" altLang="zh-CN" sz="30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sz="3000" dirty="0"/>
              <a:t>          </a:t>
            </a:r>
            <a:r>
              <a:rPr lang="zh-CN" altLang="en-US" sz="3000" dirty="0"/>
              <a:t>两个结点，请说明</a:t>
            </a:r>
            <a:r>
              <a:rPr lang="en-US" altLang="zh-CN" sz="3000" dirty="0"/>
              <a:t>Split</a:t>
            </a:r>
            <a:r>
              <a:rPr lang="zh-CN" altLang="en-US" sz="3000" dirty="0"/>
              <a:t>函数的执行结果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600200" y="3962400"/>
            <a:ext cx="6858000" cy="2133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void </a:t>
            </a:r>
            <a:r>
              <a:rPr lang="en-US" altLang="zh-CN" sz="3200" dirty="0">
                <a:solidFill>
                  <a:srgbClr val="003399"/>
                </a:solidFill>
              </a:rPr>
              <a:t>Split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 *pa, 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 *</a:t>
            </a:r>
            <a:r>
              <a:rPr lang="en-US" altLang="zh-CN" sz="3200" dirty="0" err="1"/>
              <a:t>pb</a:t>
            </a:r>
            <a:r>
              <a:rPr lang="en-US" altLang="zh-CN" sz="3200" dirty="0"/>
              <a:t>)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{ </a:t>
            </a:r>
            <a:r>
              <a:rPr lang="en-US" altLang="zh-CN" sz="3200" dirty="0" err="1">
                <a:solidFill>
                  <a:srgbClr val="037B20"/>
                </a:solidFill>
              </a:rPr>
              <a:t>NewCircle</a:t>
            </a:r>
            <a:r>
              <a:rPr lang="en-US" altLang="zh-CN" sz="3200" dirty="0"/>
              <a:t>(pa, </a:t>
            </a:r>
            <a:r>
              <a:rPr lang="en-US" altLang="zh-CN" sz="3200" dirty="0" err="1"/>
              <a:t>pb</a:t>
            </a:r>
            <a:r>
              <a:rPr lang="en-US" altLang="zh-CN" sz="3200" dirty="0"/>
              <a:t>);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</a:t>
            </a:r>
            <a:r>
              <a:rPr lang="en-US" altLang="zh-CN" sz="3200" dirty="0" err="1">
                <a:solidFill>
                  <a:srgbClr val="037B20"/>
                </a:solidFill>
              </a:rPr>
              <a:t>NewCircle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pb</a:t>
            </a:r>
            <a:r>
              <a:rPr lang="en-US" altLang="zh-CN" sz="3200" dirty="0"/>
              <a:t>, pa);</a:t>
            </a:r>
          </a:p>
          <a:p>
            <a:pPr marL="108000" algn="just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5" grpId="0" animBg="1"/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762000" y="1066800"/>
            <a:ext cx="7924800" cy="2667000"/>
          </a:xfrm>
          <a:prstGeom prst="rect">
            <a:avLst/>
          </a:prstGeom>
          <a:solidFill>
            <a:srgbClr val="FFFFB7"/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void </a:t>
            </a:r>
            <a:r>
              <a:rPr lang="en-US" altLang="zh-CN" sz="3200" dirty="0" err="1">
                <a:solidFill>
                  <a:srgbClr val="003399"/>
                </a:solidFill>
              </a:rPr>
              <a:t>NewCircle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 *s, 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 *q)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{ 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 p=s;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while (p-&gt;link!=q)   p=p-&gt;link;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p-&gt;link =s;</a:t>
            </a:r>
          </a:p>
          <a:p>
            <a:pPr marL="108000" algn="just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}</a:t>
            </a:r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2743200" y="4181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2301875" y="41814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4038600" y="4181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60"/>
          <p:cNvSpPr>
            <a:spLocks noChangeArrowheads="1"/>
          </p:cNvSpPr>
          <p:nvPr/>
        </p:nvSpPr>
        <p:spPr bwMode="auto">
          <a:xfrm>
            <a:off x="3597275" y="41814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3" name="Rectangle 62"/>
          <p:cNvSpPr>
            <a:spLocks noChangeArrowheads="1"/>
          </p:cNvSpPr>
          <p:nvPr/>
        </p:nvSpPr>
        <p:spPr bwMode="auto">
          <a:xfrm>
            <a:off x="5334000" y="4186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auto">
          <a:xfrm>
            <a:off x="4892675" y="4186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15" name="Rectangle 65"/>
          <p:cNvSpPr>
            <a:spLocks noChangeArrowheads="1"/>
          </p:cNvSpPr>
          <p:nvPr/>
        </p:nvSpPr>
        <p:spPr bwMode="auto">
          <a:xfrm>
            <a:off x="6629400" y="4186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66"/>
          <p:cNvSpPr>
            <a:spLocks noChangeArrowheads="1"/>
          </p:cNvSpPr>
          <p:nvPr/>
        </p:nvSpPr>
        <p:spPr bwMode="auto">
          <a:xfrm>
            <a:off x="6188075" y="4186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17" name="Rectangle 68"/>
          <p:cNvSpPr>
            <a:spLocks noChangeArrowheads="1"/>
          </p:cNvSpPr>
          <p:nvPr/>
        </p:nvSpPr>
        <p:spPr bwMode="auto">
          <a:xfrm>
            <a:off x="7924800" y="4186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18" name="Rectangle 69"/>
          <p:cNvSpPr>
            <a:spLocks noChangeArrowheads="1"/>
          </p:cNvSpPr>
          <p:nvPr/>
        </p:nvSpPr>
        <p:spPr bwMode="auto">
          <a:xfrm>
            <a:off x="7483475" y="4186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  <p:cxnSp>
        <p:nvCxnSpPr>
          <p:cNvPr id="19" name="直接箭头连接符 18"/>
          <p:cNvCxnSpPr>
            <a:endCxn id="18" idx="1"/>
          </p:cNvCxnSpPr>
          <p:nvPr/>
        </p:nvCxnSpPr>
        <p:spPr bwMode="auto">
          <a:xfrm>
            <a:off x="6950075" y="4486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endCxn id="16" idx="1"/>
          </p:cNvCxnSpPr>
          <p:nvPr/>
        </p:nvCxnSpPr>
        <p:spPr bwMode="auto">
          <a:xfrm>
            <a:off x="5654675" y="4486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4359275" y="4486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>
            <a:endCxn id="12" idx="1"/>
          </p:cNvCxnSpPr>
          <p:nvPr/>
        </p:nvCxnSpPr>
        <p:spPr bwMode="auto">
          <a:xfrm>
            <a:off x="3063875" y="44862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1447800" y="4181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1768475" y="44862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7451725" y="3262312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26" name="直接箭头连接符 25"/>
          <p:cNvCxnSpPr>
            <a:endCxn id="18" idx="0"/>
          </p:cNvCxnSpPr>
          <p:nvPr/>
        </p:nvCxnSpPr>
        <p:spPr bwMode="auto">
          <a:xfrm rot="5400000">
            <a:off x="7568407" y="3982244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肘形连接符 83"/>
          <p:cNvCxnSpPr/>
          <p:nvPr/>
        </p:nvCxnSpPr>
        <p:spPr bwMode="auto">
          <a:xfrm rot="10800000" flipV="1">
            <a:off x="1257300" y="4495799"/>
            <a:ext cx="6972300" cy="300563"/>
          </a:xfrm>
          <a:prstGeom prst="bentConnector4">
            <a:avLst>
              <a:gd name="adj1" fmla="val 64"/>
              <a:gd name="adj2" fmla="val 175390"/>
            </a:avLst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990600" y="4180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2286000" y="32766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s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rot="5400000">
            <a:off x="2402682" y="3996532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6156325" y="32766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 rot="5400000">
            <a:off x="6273007" y="3996532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1828800" y="32004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 rot="16200000" flipH="1">
            <a:off x="2133602" y="3886199"/>
            <a:ext cx="457201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肘形连接符 83"/>
          <p:cNvCxnSpPr>
            <a:endCxn id="10" idx="2"/>
          </p:cNvCxnSpPr>
          <p:nvPr/>
        </p:nvCxnSpPr>
        <p:spPr bwMode="auto">
          <a:xfrm rot="10800000" flipV="1">
            <a:off x="2568576" y="4571998"/>
            <a:ext cx="3070225" cy="223839"/>
          </a:xfrm>
          <a:prstGeom prst="bentConnector4">
            <a:avLst>
              <a:gd name="adj1" fmla="val -129"/>
              <a:gd name="adj2" fmla="val 299682"/>
            </a:avLst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09600" y="5334000"/>
            <a:ext cx="8610600" cy="609600"/>
          </a:xfrm>
          <a:prstGeom prst="rect">
            <a:avLst/>
          </a:prstGeom>
          <a:solidFill>
            <a:srgbClr val="05793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err="1">
                <a:solidFill>
                  <a:schemeClr val="bg1"/>
                </a:solidFill>
                <a:latin typeface="+mj-lt"/>
              </a:rPr>
              <a:t>NewCircle</a:t>
            </a:r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: 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在</a:t>
            </a:r>
            <a:r>
              <a:rPr lang="zh-CN" altLang="en-US" sz="3200" dirty="0">
                <a:solidFill>
                  <a:srgbClr val="FFFF00"/>
                </a:solidFill>
                <a:latin typeface="+mj-lt"/>
              </a:rPr>
              <a:t>形参</a:t>
            </a:r>
            <a:r>
              <a:rPr lang="en-US" altLang="zh-CN" sz="3200" dirty="0">
                <a:solidFill>
                  <a:srgbClr val="FFFF00"/>
                </a:solidFill>
                <a:latin typeface="+mj-lt"/>
              </a:rPr>
              <a:t>2</a:t>
            </a:r>
            <a:r>
              <a:rPr lang="zh-CN" altLang="en-US" sz="3200" dirty="0">
                <a:solidFill>
                  <a:srgbClr val="FFFF00"/>
                </a:solidFill>
                <a:latin typeface="+mj-lt"/>
              </a:rPr>
              <a:t>的前驱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与</a:t>
            </a:r>
            <a:r>
              <a:rPr lang="zh-CN" altLang="en-US" sz="3200" dirty="0">
                <a:solidFill>
                  <a:srgbClr val="FFFF00"/>
                </a:solidFill>
                <a:latin typeface="+mj-lt"/>
              </a:rPr>
              <a:t>形参</a:t>
            </a:r>
            <a:r>
              <a:rPr lang="en-US" altLang="zh-CN" sz="3200" dirty="0">
                <a:solidFill>
                  <a:srgbClr val="FFFF00"/>
                </a:solidFill>
                <a:latin typeface="+mj-lt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之间</a:t>
            </a:r>
            <a:r>
              <a:rPr lang="zh-CN" altLang="en-US" sz="3200" dirty="0">
                <a:solidFill>
                  <a:srgbClr val="FFFF00"/>
                </a:solidFill>
                <a:latin typeface="+mj-lt"/>
              </a:rPr>
              <a:t>建环</a:t>
            </a:r>
          </a:p>
        </p:txBody>
      </p:sp>
      <p:sp>
        <p:nvSpPr>
          <p:cNvPr id="35" name="矩形 34"/>
          <p:cNvSpPr/>
          <p:nvPr/>
        </p:nvSpPr>
        <p:spPr>
          <a:xfrm>
            <a:off x="6405406" y="2187714"/>
            <a:ext cx="22813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37B20"/>
                </a:solidFill>
              </a:rPr>
              <a:t>//</a:t>
            </a:r>
            <a:r>
              <a:rPr lang="zh-CN" altLang="en-US" sz="3200" kern="0" dirty="0">
                <a:solidFill>
                  <a:srgbClr val="037B20"/>
                </a:solidFill>
              </a:rPr>
              <a:t>找</a:t>
            </a:r>
            <a:r>
              <a:rPr lang="en-US" altLang="zh-CN" sz="3200" kern="0" dirty="0">
                <a:solidFill>
                  <a:srgbClr val="037B20"/>
                </a:solidFill>
              </a:rPr>
              <a:t>q</a:t>
            </a:r>
            <a:r>
              <a:rPr lang="zh-CN" altLang="en-US" sz="3200" kern="0" dirty="0">
                <a:solidFill>
                  <a:srgbClr val="037B20"/>
                </a:solidFill>
              </a:rPr>
              <a:t>的前驱</a:t>
            </a:r>
            <a:endParaRPr lang="zh-CN" altLang="en-US" sz="3200" dirty="0">
              <a:solidFill>
                <a:srgbClr val="037B2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20907E-6 L 0.30833 4.209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0629E-6 L 0.3158 -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47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2.1 </a:t>
            </a:r>
            <a:r>
              <a:rPr lang="zh-CN" altLang="en-US" dirty="0">
                <a:ea typeface="黑体" pitchFamily="2" charset="-122"/>
              </a:rPr>
              <a:t>线性表特点</a:t>
            </a:r>
          </a:p>
        </p:txBody>
      </p:sp>
      <p:sp>
        <p:nvSpPr>
          <p:cNvPr id="51204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228600" y="3279136"/>
            <a:ext cx="7993062" cy="624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SzPct val="70000"/>
              <a:buFontTx/>
              <a:buNone/>
            </a:pPr>
            <a:r>
              <a:rPr lang="en-US" altLang="zh-CN" sz="3200" dirty="0">
                <a:solidFill>
                  <a:srgbClr val="00517A"/>
                </a:solidFill>
                <a:latin typeface="+mj-lt"/>
              </a:rPr>
              <a:t> 3. </a:t>
            </a:r>
            <a:r>
              <a:rPr lang="zh-CN" altLang="en-US" sz="3200" dirty="0">
                <a:solidFill>
                  <a:srgbClr val="00517A"/>
                </a:solidFill>
                <a:latin typeface="+mj-lt"/>
              </a:rPr>
              <a:t>有穷性：</a:t>
            </a:r>
            <a:r>
              <a:rPr lang="zh-CN" altLang="en-US" sz="3200" dirty="0">
                <a:latin typeface="+mj-lt"/>
              </a:rPr>
              <a:t>元素</a:t>
            </a:r>
            <a:r>
              <a:rPr lang="en-US" altLang="zh-CN" sz="3200" dirty="0">
                <a:latin typeface="+mj-lt"/>
              </a:rPr>
              <a:t>(</a:t>
            </a:r>
            <a:r>
              <a:rPr lang="zh-CN" altLang="en-US" sz="3200" dirty="0">
                <a:latin typeface="+mj-lt"/>
              </a:rPr>
              <a:t>结点</a:t>
            </a:r>
            <a:r>
              <a:rPr lang="en-US" altLang="zh-CN" sz="3200" dirty="0">
                <a:latin typeface="+mj-lt"/>
              </a:rPr>
              <a:t>)</a:t>
            </a:r>
            <a:r>
              <a:rPr lang="zh-CN" altLang="en-US" sz="3200" dirty="0">
                <a:latin typeface="+mj-lt"/>
              </a:rPr>
              <a:t>个数有限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228600" y="1778877"/>
            <a:ext cx="8915400" cy="13726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  <a:buSzPct val="70000"/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 2. </a:t>
            </a: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有序性：</a:t>
            </a:r>
            <a:r>
              <a:rPr lang="en-US" altLang="zh-CN" sz="3200" dirty="0">
                <a:latin typeface="+mj-lt"/>
              </a:rPr>
              <a:t>(</a:t>
            </a:r>
            <a:r>
              <a:rPr lang="zh-CN" altLang="en-US" sz="3200" dirty="0">
                <a:latin typeface="+mj-lt"/>
              </a:rPr>
              <a:t>首</a:t>
            </a:r>
            <a:r>
              <a:rPr lang="en-US" altLang="zh-CN" sz="3200" dirty="0">
                <a:latin typeface="+mj-lt"/>
              </a:rPr>
              <a:t>, </a:t>
            </a:r>
            <a:r>
              <a:rPr lang="zh-CN" altLang="en-US" sz="3200" dirty="0">
                <a:latin typeface="+mj-lt"/>
              </a:rPr>
              <a:t>尾除外</a:t>
            </a:r>
            <a:r>
              <a:rPr lang="en-US" altLang="zh-CN" sz="3200" dirty="0">
                <a:latin typeface="+mj-lt"/>
              </a:rPr>
              <a:t>) </a:t>
            </a:r>
            <a:r>
              <a:rPr lang="zh-CN" altLang="en-US" sz="3200" dirty="0">
                <a:latin typeface="+mj-lt"/>
              </a:rPr>
              <a:t>唯一前驱和唯一后继 </a:t>
            </a:r>
          </a:p>
          <a:p>
            <a:pPr>
              <a:lnSpc>
                <a:spcPct val="130000"/>
              </a:lnSpc>
              <a:spcBef>
                <a:spcPct val="0"/>
              </a:spcBef>
              <a:buSzPct val="70000"/>
              <a:buFontTx/>
              <a:buNone/>
            </a:pPr>
            <a:r>
              <a:rPr lang="zh-CN" altLang="en-US" sz="3200" dirty="0">
                <a:latin typeface="+mj-lt"/>
              </a:rPr>
              <a:t>                    </a:t>
            </a:r>
            <a:r>
              <a:rPr lang="en-US" altLang="zh-CN" sz="3200" dirty="0">
                <a:latin typeface="+mj-lt"/>
                <a:sym typeface="Wingdings" pitchFamily="2" charset="2"/>
              </a:rPr>
              <a:t></a:t>
            </a:r>
            <a:r>
              <a:rPr lang="zh-CN" altLang="en-US" sz="3200" dirty="0">
                <a:latin typeface="+mj-lt"/>
                <a:sym typeface="Wingdings" pitchFamily="2" charset="2"/>
              </a:rPr>
              <a:t>相邻元素</a:t>
            </a:r>
            <a:r>
              <a:rPr lang="en-US" altLang="zh-CN" sz="3200" dirty="0">
                <a:latin typeface="+mj-lt"/>
                <a:sym typeface="Wingdings" pitchFamily="2" charset="2"/>
              </a:rPr>
              <a:t>: </a:t>
            </a:r>
            <a:r>
              <a:rPr lang="zh-CN" altLang="en-US" sz="3200" dirty="0">
                <a:latin typeface="+mj-lt"/>
                <a:sym typeface="Wingdings" pitchFamily="2" charset="2"/>
              </a:rPr>
              <a:t>一对一的序偶</a:t>
            </a:r>
            <a:r>
              <a:rPr lang="en-US" altLang="zh-CN" sz="3200" dirty="0">
                <a:latin typeface="+mj-lt"/>
                <a:sym typeface="Wingdings" pitchFamily="2" charset="2"/>
              </a:rPr>
              <a:t>&lt;</a:t>
            </a:r>
            <a:r>
              <a:rPr lang="en-US" altLang="zh-CN" sz="3200" dirty="0" err="1">
                <a:latin typeface="+mj-lt"/>
                <a:sym typeface="Wingdings" pitchFamily="2" charset="2"/>
              </a:rPr>
              <a:t>k</a:t>
            </a:r>
            <a:r>
              <a:rPr lang="en-US" altLang="zh-CN" sz="3200" baseline="-25000" dirty="0" err="1">
                <a:latin typeface="+mj-lt"/>
                <a:sym typeface="Wingdings" pitchFamily="2" charset="2"/>
              </a:rPr>
              <a:t>i</a:t>
            </a:r>
            <a:r>
              <a:rPr lang="en-US" altLang="zh-CN" sz="3200" dirty="0">
                <a:latin typeface="+mj-lt"/>
                <a:sym typeface="Wingdings" pitchFamily="2" charset="2"/>
              </a:rPr>
              <a:t>, k</a:t>
            </a:r>
            <a:r>
              <a:rPr lang="en-US" altLang="zh-CN" sz="3200" baseline="-25000" dirty="0">
                <a:latin typeface="+mj-lt"/>
                <a:sym typeface="Wingdings" pitchFamily="2" charset="2"/>
              </a:rPr>
              <a:t>i+1</a:t>
            </a:r>
            <a:r>
              <a:rPr lang="en-US" altLang="zh-CN" sz="3200" dirty="0">
                <a:latin typeface="+mj-lt"/>
                <a:sym typeface="Wingdings" pitchFamily="2" charset="2"/>
              </a:rPr>
              <a:t>&gt;</a:t>
            </a:r>
            <a:r>
              <a:rPr lang="zh-CN" altLang="en-US" sz="3200" dirty="0">
                <a:latin typeface="+mj-lt"/>
              </a:rPr>
              <a:t>；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209550" y="1084331"/>
            <a:ext cx="81724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 1. </a:t>
            </a: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同一性</a:t>
            </a:r>
            <a:r>
              <a:rPr lang="zh-CN" altLang="en-US" sz="3200" dirty="0">
                <a:solidFill>
                  <a:srgbClr val="00517A"/>
                </a:solidFill>
                <a:latin typeface="+mj-lt"/>
              </a:rPr>
              <a:t>：</a:t>
            </a:r>
            <a:r>
              <a:rPr lang="zh-CN" altLang="en-US" sz="3200" dirty="0">
                <a:latin typeface="+mj-lt"/>
              </a:rPr>
              <a:t>所有元素属于同一类型；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1600200" y="4190400"/>
            <a:ext cx="649288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2857200" y="41910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51213" name="Oval 13"/>
          <p:cNvSpPr>
            <a:spLocks noChangeArrowheads="1"/>
          </p:cNvSpPr>
          <p:nvPr/>
        </p:nvSpPr>
        <p:spPr bwMode="auto">
          <a:xfrm>
            <a:off x="4235450" y="41910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51214" name="Oval 14"/>
          <p:cNvSpPr>
            <a:spLocks noChangeArrowheads="1"/>
          </p:cNvSpPr>
          <p:nvPr/>
        </p:nvSpPr>
        <p:spPr bwMode="auto">
          <a:xfrm>
            <a:off x="5562600" y="41910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51215" name="Oval 15"/>
          <p:cNvSpPr>
            <a:spLocks noChangeArrowheads="1"/>
          </p:cNvSpPr>
          <p:nvPr/>
        </p:nvSpPr>
        <p:spPr bwMode="auto">
          <a:xfrm>
            <a:off x="6899275" y="41910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990600" y="4851400"/>
            <a:ext cx="167640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/>
              <a:t>首元素</a:t>
            </a:r>
            <a:endParaRPr lang="en-US" altLang="zh-CN" sz="3200" dirty="0"/>
          </a:p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(</a:t>
            </a:r>
            <a:r>
              <a:rPr lang="zh-CN" altLang="en-US" sz="3200" dirty="0"/>
              <a:t>首结点</a:t>
            </a:r>
            <a:r>
              <a:rPr lang="en-US" altLang="zh-CN" sz="3200" dirty="0"/>
              <a:t>)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6437312" y="4851400"/>
            <a:ext cx="1716088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/>
              <a:t>尾元素</a:t>
            </a:r>
            <a:endParaRPr lang="en-US" altLang="zh-CN" sz="3200" dirty="0"/>
          </a:p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(</a:t>
            </a:r>
            <a:r>
              <a:rPr lang="zh-CN" altLang="en-US" sz="3200" dirty="0"/>
              <a:t>尾结点</a:t>
            </a:r>
            <a:r>
              <a:rPr lang="en-US" altLang="zh-CN" sz="3200" dirty="0"/>
              <a:t>)</a:t>
            </a:r>
          </a:p>
        </p:txBody>
      </p:sp>
      <p:cxnSp>
        <p:nvCxnSpPr>
          <p:cNvPr id="16" name="直接连接符 15"/>
          <p:cNvCxnSpPr>
            <a:stCxn id="51211" idx="6"/>
            <a:endCxn id="51212" idx="2"/>
          </p:cNvCxnSpPr>
          <p:nvPr/>
        </p:nvCxnSpPr>
        <p:spPr bwMode="auto">
          <a:xfrm>
            <a:off x="2249488" y="4514400"/>
            <a:ext cx="607712" cy="6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51212" idx="6"/>
            <a:endCxn id="51213" idx="2"/>
          </p:cNvCxnSpPr>
          <p:nvPr/>
        </p:nvCxnSpPr>
        <p:spPr bwMode="auto">
          <a:xfrm>
            <a:off x="3505200" y="4515000"/>
            <a:ext cx="7302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51213" idx="6"/>
            <a:endCxn id="51214" idx="2"/>
          </p:cNvCxnSpPr>
          <p:nvPr/>
        </p:nvCxnSpPr>
        <p:spPr bwMode="auto">
          <a:xfrm>
            <a:off x="4883450" y="4515000"/>
            <a:ext cx="6791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51214" idx="6"/>
            <a:endCxn id="51215" idx="2"/>
          </p:cNvCxnSpPr>
          <p:nvPr/>
        </p:nvCxnSpPr>
        <p:spPr bwMode="auto">
          <a:xfrm>
            <a:off x="6210600" y="4515000"/>
            <a:ext cx="688675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/>
      <p:bldP spid="51208" grpId="0"/>
      <p:bldP spid="5120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46125" y="685800"/>
            <a:ext cx="7086600" cy="2209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void </a:t>
            </a:r>
            <a:r>
              <a:rPr lang="en-US" altLang="zh-CN" sz="3200" dirty="0" err="1"/>
              <a:t>Slipt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 *pa, 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 *</a:t>
            </a:r>
            <a:r>
              <a:rPr lang="en-US" altLang="zh-CN" sz="3200" dirty="0" err="1"/>
              <a:t>pb</a:t>
            </a:r>
            <a:r>
              <a:rPr lang="en-US" altLang="zh-CN" sz="3200" dirty="0"/>
              <a:t>)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{ </a:t>
            </a:r>
            <a:r>
              <a:rPr lang="en-US" altLang="zh-CN" sz="3200" dirty="0" err="1">
                <a:solidFill>
                  <a:srgbClr val="003399"/>
                </a:solidFill>
              </a:rPr>
              <a:t>NewCircle</a:t>
            </a:r>
            <a:r>
              <a:rPr lang="en-US" altLang="zh-CN" sz="3200" dirty="0"/>
              <a:t>(pa, </a:t>
            </a:r>
            <a:r>
              <a:rPr lang="en-US" altLang="zh-CN" sz="3200" dirty="0" err="1"/>
              <a:t>pb</a:t>
            </a:r>
            <a:r>
              <a:rPr lang="en-US" altLang="zh-CN" sz="3200" dirty="0"/>
              <a:t>);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</a:t>
            </a:r>
            <a:r>
              <a:rPr lang="en-US" altLang="zh-CN" sz="3200" dirty="0" err="1">
                <a:solidFill>
                  <a:srgbClr val="003399"/>
                </a:solidFill>
              </a:rPr>
              <a:t>NewCircle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pb</a:t>
            </a:r>
            <a:r>
              <a:rPr lang="en-US" altLang="zh-CN" sz="3200" dirty="0"/>
              <a:t>, pa);</a:t>
            </a:r>
          </a:p>
          <a:p>
            <a:pPr marL="108000" algn="just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}</a:t>
            </a: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2422525" y="4105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1981200" y="41052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8" name="Rectangle 59"/>
          <p:cNvSpPr>
            <a:spLocks noChangeArrowheads="1"/>
          </p:cNvSpPr>
          <p:nvPr/>
        </p:nvSpPr>
        <p:spPr bwMode="auto">
          <a:xfrm>
            <a:off x="3717925" y="4105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3276600" y="41052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1" name="Rectangle 62"/>
          <p:cNvSpPr>
            <a:spLocks noChangeArrowheads="1"/>
          </p:cNvSpPr>
          <p:nvPr/>
        </p:nvSpPr>
        <p:spPr bwMode="auto">
          <a:xfrm>
            <a:off x="5013325" y="4110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auto">
          <a:xfrm>
            <a:off x="4572000" y="41100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6308725" y="4110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5867400" y="41100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15" name="Rectangle 68"/>
          <p:cNvSpPr>
            <a:spLocks noChangeArrowheads="1"/>
          </p:cNvSpPr>
          <p:nvPr/>
        </p:nvSpPr>
        <p:spPr bwMode="auto">
          <a:xfrm>
            <a:off x="7604125" y="4110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16" name="Rectangle 69"/>
          <p:cNvSpPr>
            <a:spLocks noChangeArrowheads="1"/>
          </p:cNvSpPr>
          <p:nvPr/>
        </p:nvSpPr>
        <p:spPr bwMode="auto">
          <a:xfrm>
            <a:off x="7162800" y="41100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  <p:cxnSp>
        <p:nvCxnSpPr>
          <p:cNvPr id="17" name="直接箭头连接符 16"/>
          <p:cNvCxnSpPr>
            <a:endCxn id="16" idx="1"/>
          </p:cNvCxnSpPr>
          <p:nvPr/>
        </p:nvCxnSpPr>
        <p:spPr bwMode="auto">
          <a:xfrm>
            <a:off x="6629400" y="44100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>
            <a:endCxn id="14" idx="1"/>
          </p:cNvCxnSpPr>
          <p:nvPr/>
        </p:nvCxnSpPr>
        <p:spPr bwMode="auto">
          <a:xfrm>
            <a:off x="5334000" y="44100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>
            <a:off x="4038600" y="44100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endCxn id="10" idx="1"/>
          </p:cNvCxnSpPr>
          <p:nvPr/>
        </p:nvCxnSpPr>
        <p:spPr bwMode="auto">
          <a:xfrm>
            <a:off x="2743200" y="44100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1127125" y="4105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1447800" y="44100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7131050" y="3186112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endCxn id="16" idx="0"/>
          </p:cNvCxnSpPr>
          <p:nvPr/>
        </p:nvCxnSpPr>
        <p:spPr bwMode="auto">
          <a:xfrm rot="5400000">
            <a:off x="7247732" y="3906044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肘形连接符 83"/>
          <p:cNvCxnSpPr/>
          <p:nvPr/>
        </p:nvCxnSpPr>
        <p:spPr bwMode="auto">
          <a:xfrm rot="10800000" flipV="1">
            <a:off x="936625" y="4419599"/>
            <a:ext cx="6972300" cy="300563"/>
          </a:xfrm>
          <a:prstGeom prst="bentConnector4">
            <a:avLst>
              <a:gd name="adj1" fmla="val 64"/>
              <a:gd name="adj2" fmla="val 175390"/>
            </a:avLst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669925" y="4104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1812925" y="32004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pa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rot="5400000">
            <a:off x="1929607" y="3920332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6064250" y="32004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j-lt"/>
                <a:ea typeface="宋体" pitchFamily="2" charset="-122"/>
              </a:rPr>
              <a:t>pb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rot="5400000">
            <a:off x="6102350" y="3917951"/>
            <a:ext cx="390526" cy="2222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肘形连接符 83"/>
          <p:cNvCxnSpPr>
            <a:endCxn id="7" idx="0"/>
          </p:cNvCxnSpPr>
          <p:nvPr/>
        </p:nvCxnSpPr>
        <p:spPr bwMode="auto">
          <a:xfrm rot="10800000">
            <a:off x="2247901" y="4105276"/>
            <a:ext cx="3070227" cy="390523"/>
          </a:xfrm>
          <a:prstGeom prst="bentConnector4">
            <a:avLst>
              <a:gd name="adj1" fmla="val 316"/>
              <a:gd name="adj2" fmla="val 193484"/>
            </a:avLst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肘形连接符 83"/>
          <p:cNvCxnSpPr>
            <a:endCxn id="14" idx="0"/>
          </p:cNvCxnSpPr>
          <p:nvPr/>
        </p:nvCxnSpPr>
        <p:spPr bwMode="auto">
          <a:xfrm flipV="1">
            <a:off x="1431925" y="4110038"/>
            <a:ext cx="4702175" cy="309562"/>
          </a:xfrm>
          <a:prstGeom prst="bentConnector4">
            <a:avLst>
              <a:gd name="adj1" fmla="val -146"/>
              <a:gd name="adj2" fmla="val 345519"/>
            </a:avLst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1066800" y="2514600"/>
            <a:ext cx="8610600" cy="609600"/>
          </a:xfrm>
          <a:prstGeom prst="rect">
            <a:avLst/>
          </a:prstGeom>
          <a:solidFill>
            <a:srgbClr val="05793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err="1">
                <a:solidFill>
                  <a:schemeClr val="bg1"/>
                </a:solidFill>
                <a:latin typeface="+mj-lt"/>
              </a:rPr>
              <a:t>NewCircle</a:t>
            </a:r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: 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在</a:t>
            </a:r>
            <a:r>
              <a:rPr lang="zh-CN" altLang="en-US" sz="3200" dirty="0">
                <a:solidFill>
                  <a:srgbClr val="FFFF00"/>
                </a:solidFill>
                <a:latin typeface="+mj-lt"/>
              </a:rPr>
              <a:t>形参</a:t>
            </a:r>
            <a:r>
              <a:rPr lang="en-US" altLang="zh-CN" sz="3200" dirty="0">
                <a:solidFill>
                  <a:srgbClr val="FFFF00"/>
                </a:solidFill>
                <a:latin typeface="+mj-lt"/>
              </a:rPr>
              <a:t>2</a:t>
            </a:r>
            <a:r>
              <a:rPr lang="zh-CN" altLang="en-US" sz="3200" dirty="0">
                <a:solidFill>
                  <a:srgbClr val="FFFF00"/>
                </a:solidFill>
                <a:latin typeface="+mj-lt"/>
              </a:rPr>
              <a:t>的前驱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与</a:t>
            </a:r>
            <a:r>
              <a:rPr lang="zh-CN" altLang="en-US" sz="3200" dirty="0">
                <a:solidFill>
                  <a:srgbClr val="FFFF00"/>
                </a:solidFill>
                <a:latin typeface="+mj-lt"/>
              </a:rPr>
              <a:t>形参</a:t>
            </a:r>
            <a:r>
              <a:rPr lang="en-US" altLang="zh-CN" sz="3200" dirty="0">
                <a:solidFill>
                  <a:srgbClr val="FFFF00"/>
                </a:solidFill>
                <a:latin typeface="+mj-lt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之间</a:t>
            </a:r>
            <a:r>
              <a:rPr lang="zh-CN" altLang="en-US" sz="3200" dirty="0">
                <a:solidFill>
                  <a:srgbClr val="FFFF00"/>
                </a:solidFill>
                <a:latin typeface="+mj-lt"/>
              </a:rPr>
              <a:t>建环</a:t>
            </a: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1905000" y="5181600"/>
            <a:ext cx="7239000" cy="609600"/>
          </a:xfrm>
          <a:prstGeom prst="rect">
            <a:avLst/>
          </a:prstGeom>
          <a:solidFill>
            <a:srgbClr val="C2FFA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>
                <a:latin typeface="+mj-lt"/>
              </a:rPr>
              <a:t>如果，</a:t>
            </a:r>
            <a:r>
              <a:rPr lang="en-US" altLang="zh-CN" sz="3200" dirty="0">
                <a:latin typeface="+mj-lt"/>
              </a:rPr>
              <a:t>pa</a:t>
            </a:r>
            <a:r>
              <a:rPr lang="zh-CN" altLang="en-US" sz="3200" dirty="0">
                <a:latin typeface="+mj-lt"/>
              </a:rPr>
              <a:t>和</a:t>
            </a:r>
            <a:r>
              <a:rPr lang="en-US" altLang="zh-CN" sz="3200" dirty="0" err="1">
                <a:latin typeface="+mj-lt"/>
              </a:rPr>
              <a:t>pb</a:t>
            </a:r>
            <a:r>
              <a:rPr lang="zh-CN" altLang="en-US" sz="3200" dirty="0">
                <a:latin typeface="+mj-lt"/>
              </a:rPr>
              <a:t>互换位置呢？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6400800" cy="2468562"/>
          </a:xfrm>
        </p:spPr>
        <p:txBody>
          <a:bodyPr/>
          <a:lstStyle/>
          <a:p>
            <a:pPr>
              <a:lnSpc>
                <a:spcPct val="200000"/>
              </a:lnSpc>
              <a:buFontTx/>
              <a:buNone/>
            </a:pPr>
            <a:r>
              <a:rPr lang="zh-CN" altLang="en-US" sz="4000" dirty="0">
                <a:latin typeface="黑体" pitchFamily="2" charset="-122"/>
                <a:ea typeface="黑体" pitchFamily="2" charset="-122"/>
              </a:rPr>
              <a:t>链表：单链表，循环单链表</a:t>
            </a: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zh-CN" altLang="en-US" sz="4000" dirty="0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40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双链表，循环双链表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1143000"/>
            <a:ext cx="85344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latin typeface="黑体" pitchFamily="2" charset="-122"/>
              </a:rPr>
              <a:t>单链表中，找结点的前驱 </a:t>
            </a:r>
            <a:r>
              <a:rPr lang="en-US" altLang="zh-CN" sz="3200" dirty="0">
                <a:latin typeface="黑体" pitchFamily="2" charset="-122"/>
                <a:sym typeface="Wingdings" pitchFamily="2" charset="2"/>
              </a:rPr>
              <a:t></a:t>
            </a: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时间代价</a:t>
            </a:r>
            <a:r>
              <a:rPr lang="en-US" altLang="zh-CN" sz="3200" i="1" dirty="0"/>
              <a:t>O</a:t>
            </a:r>
            <a:r>
              <a:rPr lang="en-US" altLang="zh-CN" sz="3200" dirty="0"/>
              <a:t>(n)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1905000"/>
            <a:ext cx="8534400" cy="762000"/>
          </a:xfrm>
          <a:prstGeom prst="rect">
            <a:avLst/>
          </a:prstGeom>
          <a:solidFill>
            <a:srgbClr val="CFFBB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为了方便查找前驱、后继 </a:t>
            </a:r>
            <a:r>
              <a:rPr lang="zh-CN" altLang="en-US" sz="3200" dirty="0">
                <a:solidFill>
                  <a:srgbClr val="003399"/>
                </a:solidFill>
                <a:latin typeface="黑体" pitchFamily="2" charset="-122"/>
                <a:sym typeface="Wingdings" pitchFamily="2" charset="2"/>
              </a:rPr>
              <a:t>双链表</a:t>
            </a:r>
          </a:p>
        </p:txBody>
      </p:sp>
      <p:sp>
        <p:nvSpPr>
          <p:cNvPr id="15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双链表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609600" y="2590800"/>
            <a:ext cx="8229600" cy="685800"/>
          </a:xfrm>
          <a:prstGeom prst="rect">
            <a:avLst/>
          </a:prstGeom>
          <a:solidFill>
            <a:srgbClr val="CFFBB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  <a:sym typeface="Wingdings" pitchFamily="2" charset="2"/>
              </a:rPr>
              <a:t>--</a:t>
            </a:r>
            <a:r>
              <a:rPr lang="zh-CN" altLang="en-US" sz="3200" dirty="0">
                <a:latin typeface="+mj-lt"/>
                <a:sym typeface="Wingdings" pitchFamily="2" charset="2"/>
              </a:rPr>
              <a:t> 增加指向“</a:t>
            </a:r>
            <a:r>
              <a:rPr lang="zh-CN" altLang="en-US" sz="3200" dirty="0">
                <a:sym typeface="Wingdings" pitchFamily="2" charset="2"/>
              </a:rPr>
              <a:t>前驱</a:t>
            </a:r>
            <a:r>
              <a:rPr lang="zh-CN" altLang="en-US" sz="3200" dirty="0">
                <a:latin typeface="+mj-lt"/>
                <a:sym typeface="Wingdings" pitchFamily="2" charset="2"/>
              </a:rPr>
              <a:t>”的指针域</a:t>
            </a:r>
            <a:r>
              <a:rPr lang="en-US" altLang="zh-CN" sz="3200" dirty="0">
                <a:latin typeface="+mj-lt"/>
                <a:sym typeface="Wingdings" pitchFamily="2" charset="2"/>
              </a:rPr>
              <a:t>L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676400" y="3429000"/>
            <a:ext cx="5029200" cy="17526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3200" dirty="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992688" y="3581400"/>
            <a:ext cx="598487" cy="6096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j-lt"/>
                <a:ea typeface="宋体" pitchFamily="2" charset="-122"/>
              </a:rPr>
              <a:t>p</a:t>
            </a:r>
            <a:r>
              <a:rPr lang="en-US" altLang="zh-CN" sz="3200" baseline="-25000" dirty="0">
                <a:latin typeface="+mj-lt"/>
                <a:ea typeface="宋体" pitchFamily="2" charset="-122"/>
              </a:rPr>
              <a:t>i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4419600" y="3581400"/>
            <a:ext cx="598488" cy="609600"/>
          </a:xfrm>
          <a:prstGeom prst="rect">
            <a:avLst/>
          </a:prstGeom>
          <a:solidFill>
            <a:srgbClr val="00518E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200" baseline="-25000">
                <a:solidFill>
                  <a:schemeClr val="bg1"/>
                </a:solidFill>
                <a:latin typeface="+mj-lt"/>
              </a:rPr>
              <a:t>i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763712" y="3606225"/>
            <a:ext cx="250348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00518E"/>
                </a:solidFill>
                <a:latin typeface="Times New Roman" pitchFamily="18" charset="0"/>
              </a:rPr>
              <a:t>单链表结点：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649913" y="4387850"/>
            <a:ext cx="598487" cy="6096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latin typeface="+mj-lt"/>
                <a:ea typeface="宋体" pitchFamily="2" charset="-122"/>
              </a:rPr>
              <a:t>R</a:t>
            </a:r>
            <a:r>
              <a:rPr lang="en-US" altLang="zh-CN" sz="3200" baseline="-25000" dirty="0" err="1">
                <a:latin typeface="+mj-lt"/>
                <a:ea typeface="宋体" pitchFamily="2" charset="-122"/>
              </a:rPr>
              <a:t>i</a:t>
            </a:r>
            <a:endParaRPr lang="en-US" altLang="zh-CN" sz="3200" baseline="-25000" dirty="0">
              <a:latin typeface="+mj-lt"/>
              <a:ea typeface="宋体" pitchFamily="2" charset="-122"/>
            </a:endParaRP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5076825" y="4387850"/>
            <a:ext cx="598488" cy="609600"/>
          </a:xfrm>
          <a:prstGeom prst="rect">
            <a:avLst/>
          </a:prstGeom>
          <a:solidFill>
            <a:srgbClr val="00518E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200" baseline="-25000">
                <a:solidFill>
                  <a:schemeClr val="bg1"/>
                </a:solidFill>
                <a:latin typeface="+mj-lt"/>
              </a:rPr>
              <a:t>i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752600" y="4343400"/>
            <a:ext cx="250348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00518E"/>
                </a:solidFill>
                <a:latin typeface="Times New Roman" pitchFamily="18" charset="0"/>
              </a:rPr>
              <a:t>双链表结点：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495800" y="4388400"/>
            <a:ext cx="598487" cy="6096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j-lt"/>
                <a:ea typeface="宋体" pitchFamily="2" charset="-122"/>
              </a:rPr>
              <a:t>L</a:t>
            </a:r>
            <a:r>
              <a:rPr lang="en-US" altLang="zh-CN" sz="3200" baseline="-25000" dirty="0">
                <a:latin typeface="+mj-lt"/>
                <a:ea typeface="宋体" pitchFamily="2" charset="-122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17" grpId="0" animBg="1"/>
      <p:bldP spid="18" grpId="0" animBg="1"/>
      <p:bldP spid="19" grpId="0" animBg="1"/>
      <p:bldP spid="20" grpId="0" animBg="1"/>
      <p:bldP spid="21" grpId="0"/>
      <p:bldP spid="25" grpId="0" animBg="1"/>
      <p:bldP spid="26" grpId="0" animBg="1"/>
      <p:bldP spid="27" grpId="0"/>
      <p:bldP spid="2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双链表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1295400" y="4552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 flipV="1">
            <a:off x="1524000" y="4783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tangle 40"/>
          <p:cNvSpPr>
            <a:spLocks noChangeArrowheads="1"/>
          </p:cNvSpPr>
          <p:nvPr/>
        </p:nvSpPr>
        <p:spPr bwMode="auto">
          <a:xfrm>
            <a:off x="838200" y="4551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421200" y="4562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3032125" y="4562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40"/>
          <p:cNvSpPr>
            <a:spLocks noChangeArrowheads="1"/>
          </p:cNvSpPr>
          <p:nvPr/>
        </p:nvSpPr>
        <p:spPr bwMode="auto">
          <a:xfrm>
            <a:off x="2574925" y="4561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2157925" y="4562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 rot="10800000">
            <a:off x="1752602" y="4975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 flipV="1">
            <a:off x="3276600" y="4783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4784725" y="4562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6" name="Rectangle 40"/>
          <p:cNvSpPr>
            <a:spLocks noChangeArrowheads="1"/>
          </p:cNvSpPr>
          <p:nvPr/>
        </p:nvSpPr>
        <p:spPr bwMode="auto">
          <a:xfrm>
            <a:off x="4327525" y="4561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7" name="Rectangle 39"/>
          <p:cNvSpPr>
            <a:spLocks noChangeArrowheads="1"/>
          </p:cNvSpPr>
          <p:nvPr/>
        </p:nvSpPr>
        <p:spPr bwMode="auto">
          <a:xfrm>
            <a:off x="3910525" y="4562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 bwMode="auto">
          <a:xfrm rot="10800000">
            <a:off x="3505202" y="4975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flipV="1">
            <a:off x="5029200" y="4783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6537325" y="4562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40"/>
          <p:cNvSpPr>
            <a:spLocks noChangeArrowheads="1"/>
          </p:cNvSpPr>
          <p:nvPr/>
        </p:nvSpPr>
        <p:spPr bwMode="auto">
          <a:xfrm>
            <a:off x="6080125" y="4561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72" name="Rectangle 39"/>
          <p:cNvSpPr>
            <a:spLocks noChangeArrowheads="1"/>
          </p:cNvSpPr>
          <p:nvPr/>
        </p:nvSpPr>
        <p:spPr bwMode="auto">
          <a:xfrm>
            <a:off x="5663125" y="4562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 rot="10800000">
            <a:off x="5257802" y="4975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 flipV="1">
            <a:off x="6781800" y="4783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8289925" y="4562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" name="Rectangle 40"/>
          <p:cNvSpPr>
            <a:spLocks noChangeArrowheads="1"/>
          </p:cNvSpPr>
          <p:nvPr/>
        </p:nvSpPr>
        <p:spPr bwMode="auto">
          <a:xfrm>
            <a:off x="7832725" y="4561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7415725" y="45672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 bwMode="auto">
          <a:xfrm rot="10800000">
            <a:off x="7010402" y="4975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3413125" y="1824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" name="Rectangle 40"/>
          <p:cNvSpPr>
            <a:spLocks noChangeArrowheads="1"/>
          </p:cNvSpPr>
          <p:nvPr/>
        </p:nvSpPr>
        <p:spPr bwMode="auto">
          <a:xfrm>
            <a:off x="2971800" y="18240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81" name="Rectangle 59"/>
          <p:cNvSpPr>
            <a:spLocks noChangeArrowheads="1"/>
          </p:cNvSpPr>
          <p:nvPr/>
        </p:nvSpPr>
        <p:spPr bwMode="auto">
          <a:xfrm>
            <a:off x="4708525" y="1824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2" name="Rectangle 60"/>
          <p:cNvSpPr>
            <a:spLocks noChangeArrowheads="1"/>
          </p:cNvSpPr>
          <p:nvPr/>
        </p:nvSpPr>
        <p:spPr bwMode="auto">
          <a:xfrm>
            <a:off x="4267200" y="18240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83" name="Rectangle 62"/>
          <p:cNvSpPr>
            <a:spLocks noChangeArrowheads="1"/>
          </p:cNvSpPr>
          <p:nvPr/>
        </p:nvSpPr>
        <p:spPr bwMode="auto">
          <a:xfrm>
            <a:off x="6003925" y="1828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4" name="Rectangle 63"/>
          <p:cNvSpPr>
            <a:spLocks noChangeArrowheads="1"/>
          </p:cNvSpPr>
          <p:nvPr/>
        </p:nvSpPr>
        <p:spPr bwMode="auto">
          <a:xfrm>
            <a:off x="5562600" y="1828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85" name="Rectangle 65"/>
          <p:cNvSpPr>
            <a:spLocks noChangeArrowheads="1"/>
          </p:cNvSpPr>
          <p:nvPr/>
        </p:nvSpPr>
        <p:spPr bwMode="auto">
          <a:xfrm>
            <a:off x="7299325" y="1828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" name="Rectangle 66"/>
          <p:cNvSpPr>
            <a:spLocks noChangeArrowheads="1"/>
          </p:cNvSpPr>
          <p:nvPr/>
        </p:nvSpPr>
        <p:spPr bwMode="auto">
          <a:xfrm>
            <a:off x="6858000" y="1828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90" name="直接箭头连接符 89"/>
          <p:cNvCxnSpPr>
            <a:endCxn id="86" idx="1"/>
          </p:cNvCxnSpPr>
          <p:nvPr/>
        </p:nvCxnSpPr>
        <p:spPr bwMode="auto">
          <a:xfrm>
            <a:off x="6324600" y="2128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>
            <a:off x="5029200" y="2128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直接箭头连接符 91"/>
          <p:cNvCxnSpPr>
            <a:endCxn id="82" idx="1"/>
          </p:cNvCxnSpPr>
          <p:nvPr/>
        </p:nvCxnSpPr>
        <p:spPr bwMode="auto">
          <a:xfrm>
            <a:off x="3733800" y="21288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Rectangle 39"/>
          <p:cNvSpPr>
            <a:spLocks noChangeArrowheads="1"/>
          </p:cNvSpPr>
          <p:nvPr/>
        </p:nvSpPr>
        <p:spPr bwMode="auto">
          <a:xfrm>
            <a:off x="2117725" y="1824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4" name="直接箭头连接符 93"/>
          <p:cNvCxnSpPr/>
          <p:nvPr/>
        </p:nvCxnSpPr>
        <p:spPr bwMode="auto">
          <a:xfrm>
            <a:off x="2438400" y="21288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Rectangle 40"/>
          <p:cNvSpPr>
            <a:spLocks noChangeArrowheads="1"/>
          </p:cNvSpPr>
          <p:nvPr/>
        </p:nvSpPr>
        <p:spPr bwMode="auto">
          <a:xfrm>
            <a:off x="1660525" y="18233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cxnSp>
        <p:nvCxnSpPr>
          <p:cNvPr id="100" name="直接箭头连接符 99"/>
          <p:cNvCxnSpPr>
            <a:stCxn id="103" idx="3"/>
            <a:endCxn id="98" idx="0"/>
          </p:cNvCxnSpPr>
          <p:nvPr/>
        </p:nvCxnSpPr>
        <p:spPr bwMode="auto">
          <a:xfrm>
            <a:off x="1371600" y="1373982"/>
            <a:ext cx="555625" cy="449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3" name="Rectangle 39"/>
          <p:cNvSpPr>
            <a:spLocks noChangeArrowheads="1"/>
          </p:cNvSpPr>
          <p:nvPr/>
        </p:nvSpPr>
        <p:spPr bwMode="auto">
          <a:xfrm>
            <a:off x="609600" y="1066800"/>
            <a:ext cx="762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109" name="Rectangle 39"/>
          <p:cNvSpPr>
            <a:spLocks noChangeArrowheads="1"/>
          </p:cNvSpPr>
          <p:nvPr/>
        </p:nvSpPr>
        <p:spPr bwMode="auto">
          <a:xfrm>
            <a:off x="4114800" y="3656437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112" name="Rectangle 39"/>
          <p:cNvSpPr>
            <a:spLocks noChangeArrowheads="1"/>
          </p:cNvSpPr>
          <p:nvPr/>
        </p:nvSpPr>
        <p:spPr bwMode="auto">
          <a:xfrm>
            <a:off x="4495800" y="3657600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114" name="形状 113"/>
          <p:cNvCxnSpPr>
            <a:endCxn id="51" idx="0"/>
          </p:cNvCxnSpPr>
          <p:nvPr/>
        </p:nvCxnSpPr>
        <p:spPr bwMode="auto">
          <a:xfrm rot="10800000" flipV="1">
            <a:off x="1104900" y="3962400"/>
            <a:ext cx="3162300" cy="589200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形状 114"/>
          <p:cNvCxnSpPr>
            <a:endCxn id="76" idx="0"/>
          </p:cNvCxnSpPr>
          <p:nvPr/>
        </p:nvCxnSpPr>
        <p:spPr bwMode="auto">
          <a:xfrm>
            <a:off x="4648200" y="3962400"/>
            <a:ext cx="3451225" cy="599400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Rectangle 39"/>
          <p:cNvSpPr>
            <a:spLocks noChangeArrowheads="1"/>
          </p:cNvSpPr>
          <p:nvPr/>
        </p:nvSpPr>
        <p:spPr bwMode="auto">
          <a:xfrm>
            <a:off x="3108325" y="3433763"/>
            <a:ext cx="9302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j-lt"/>
                <a:ea typeface="宋体" pitchFamily="2" charset="-122"/>
              </a:rPr>
              <a:t>head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121" name="Rectangle 39"/>
          <p:cNvSpPr>
            <a:spLocks noChangeArrowheads="1"/>
          </p:cNvSpPr>
          <p:nvPr/>
        </p:nvSpPr>
        <p:spPr bwMode="auto">
          <a:xfrm>
            <a:off x="4800600" y="3429000"/>
            <a:ext cx="1006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j-lt"/>
                <a:ea typeface="宋体" pitchFamily="2" charset="-122"/>
              </a:rPr>
              <a:t>rear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3657600" y="2509837"/>
            <a:ext cx="16764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3399"/>
                </a:solidFill>
                <a:latin typeface="黑体" pitchFamily="2" charset="-122"/>
              </a:rPr>
              <a:t>单链表</a:t>
            </a:r>
            <a:endParaRPr lang="zh-CN" altLang="zh-CN" sz="3200" dirty="0">
              <a:solidFill>
                <a:srgbClr val="003399"/>
              </a:solidFill>
              <a:latin typeface="黑体" pitchFamily="2" charset="-122"/>
            </a:endParaRPr>
          </a:p>
        </p:txBody>
      </p: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3657600" y="5329237"/>
            <a:ext cx="16764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3399"/>
                </a:solidFill>
                <a:latin typeface="黑体" pitchFamily="2" charset="-122"/>
              </a:rPr>
              <a:t>双链表</a:t>
            </a:r>
            <a:endParaRPr lang="zh-CN" altLang="zh-CN" sz="3200" dirty="0">
              <a:solidFill>
                <a:srgbClr val="003399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65" grpId="0" animBg="1"/>
      <p:bldP spid="66" grpId="0" animBg="1"/>
      <p:bldP spid="67" grpId="0" animBg="1"/>
      <p:bldP spid="70" grpId="0" animBg="1"/>
      <p:bldP spid="71" grpId="0" animBg="1"/>
      <p:bldP spid="72" grpId="0" animBg="1"/>
      <p:bldP spid="75" grpId="0" animBg="1"/>
      <p:bldP spid="76" grpId="0" animBg="1"/>
      <p:bldP spid="77" grpId="0" animBg="1"/>
      <p:bldP spid="109" grpId="0" animBg="1"/>
      <p:bldP spid="112" grpId="0" animBg="1"/>
      <p:bldP spid="118" grpId="0" animBg="1"/>
      <p:bldP spid="121" grpId="0" animBg="1"/>
      <p:bldP spid="5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1255200" y="5695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 flipV="1">
            <a:off x="1483800" y="5926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tangle 40"/>
          <p:cNvSpPr>
            <a:spLocks noChangeArrowheads="1"/>
          </p:cNvSpPr>
          <p:nvPr/>
        </p:nvSpPr>
        <p:spPr bwMode="auto">
          <a:xfrm>
            <a:off x="798000" y="5694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381000" y="5705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2991925" y="5705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40"/>
          <p:cNvSpPr>
            <a:spLocks noChangeArrowheads="1"/>
          </p:cNvSpPr>
          <p:nvPr/>
        </p:nvSpPr>
        <p:spPr bwMode="auto">
          <a:xfrm>
            <a:off x="2534725" y="5704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2117725" y="5705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 rot="10800000">
            <a:off x="1712402" y="6118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 flipV="1">
            <a:off x="3236400" y="5926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4744525" y="5705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6" name="Rectangle 40"/>
          <p:cNvSpPr>
            <a:spLocks noChangeArrowheads="1"/>
          </p:cNvSpPr>
          <p:nvPr/>
        </p:nvSpPr>
        <p:spPr bwMode="auto">
          <a:xfrm>
            <a:off x="4287325" y="5704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7" name="Rectangle 39"/>
          <p:cNvSpPr>
            <a:spLocks noChangeArrowheads="1"/>
          </p:cNvSpPr>
          <p:nvPr/>
        </p:nvSpPr>
        <p:spPr bwMode="auto">
          <a:xfrm>
            <a:off x="3870325" y="5705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 bwMode="auto">
          <a:xfrm rot="10800000">
            <a:off x="3465002" y="6118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flipV="1">
            <a:off x="4989000" y="5926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6497125" y="5705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40"/>
          <p:cNvSpPr>
            <a:spLocks noChangeArrowheads="1"/>
          </p:cNvSpPr>
          <p:nvPr/>
        </p:nvSpPr>
        <p:spPr bwMode="auto">
          <a:xfrm>
            <a:off x="6039925" y="5704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72" name="Rectangle 39"/>
          <p:cNvSpPr>
            <a:spLocks noChangeArrowheads="1"/>
          </p:cNvSpPr>
          <p:nvPr/>
        </p:nvSpPr>
        <p:spPr bwMode="auto">
          <a:xfrm>
            <a:off x="5622925" y="5705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 rot="10800000">
            <a:off x="5217602" y="6118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 flipV="1">
            <a:off x="6741600" y="5926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8249725" y="5705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" name="Rectangle 40"/>
          <p:cNvSpPr>
            <a:spLocks noChangeArrowheads="1"/>
          </p:cNvSpPr>
          <p:nvPr/>
        </p:nvSpPr>
        <p:spPr bwMode="auto">
          <a:xfrm>
            <a:off x="7792525" y="5704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7375525" y="57102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 bwMode="auto">
          <a:xfrm rot="10800000">
            <a:off x="6970202" y="6118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Rectangle 39"/>
          <p:cNvSpPr>
            <a:spLocks noChangeArrowheads="1"/>
          </p:cNvSpPr>
          <p:nvPr/>
        </p:nvSpPr>
        <p:spPr bwMode="auto">
          <a:xfrm>
            <a:off x="4074600" y="5172074"/>
            <a:ext cx="381000" cy="390526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112" name="Rectangle 39"/>
          <p:cNvSpPr>
            <a:spLocks noChangeArrowheads="1"/>
          </p:cNvSpPr>
          <p:nvPr/>
        </p:nvSpPr>
        <p:spPr bwMode="auto">
          <a:xfrm>
            <a:off x="4455600" y="5172073"/>
            <a:ext cx="381000" cy="390526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114" name="形状 113"/>
          <p:cNvCxnSpPr>
            <a:endCxn id="51" idx="0"/>
          </p:cNvCxnSpPr>
          <p:nvPr/>
        </p:nvCxnSpPr>
        <p:spPr bwMode="auto">
          <a:xfrm rot="10800000" flipV="1">
            <a:off x="1064700" y="5410200"/>
            <a:ext cx="3278700" cy="284400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形状 114"/>
          <p:cNvCxnSpPr>
            <a:endCxn id="76" idx="0"/>
          </p:cNvCxnSpPr>
          <p:nvPr/>
        </p:nvCxnSpPr>
        <p:spPr bwMode="auto">
          <a:xfrm>
            <a:off x="4648200" y="5410200"/>
            <a:ext cx="3411025" cy="294600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Rectangle 39"/>
          <p:cNvSpPr>
            <a:spLocks noChangeArrowheads="1"/>
          </p:cNvSpPr>
          <p:nvPr/>
        </p:nvSpPr>
        <p:spPr bwMode="auto">
          <a:xfrm>
            <a:off x="3068125" y="4938710"/>
            <a:ext cx="9302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j-lt"/>
                <a:ea typeface="宋体" pitchFamily="2" charset="-122"/>
              </a:rPr>
              <a:t>head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121" name="Rectangle 39"/>
          <p:cNvSpPr>
            <a:spLocks noChangeArrowheads="1"/>
          </p:cNvSpPr>
          <p:nvPr/>
        </p:nvSpPr>
        <p:spPr bwMode="auto">
          <a:xfrm>
            <a:off x="4760400" y="4933947"/>
            <a:ext cx="1006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j-lt"/>
                <a:ea typeface="宋体" pitchFamily="2" charset="-122"/>
              </a:rPr>
              <a:t>rear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49" name="Rectangle 64"/>
          <p:cNvSpPr>
            <a:spLocks noChangeArrowheads="1"/>
          </p:cNvSpPr>
          <p:nvPr/>
        </p:nvSpPr>
        <p:spPr bwMode="auto">
          <a:xfrm>
            <a:off x="457200" y="6096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DoubleNode</a:t>
            </a:r>
            <a:r>
              <a:rPr lang="en-US" altLang="zh-CN" sz="3200" dirty="0"/>
              <a:t>; </a:t>
            </a:r>
            <a:r>
              <a:rPr lang="en-US" altLang="zh-CN" sz="3200" dirty="0">
                <a:solidFill>
                  <a:srgbClr val="037B20"/>
                </a:solidFill>
              </a:rPr>
              <a:t>//</a:t>
            </a:r>
            <a:r>
              <a:rPr lang="zh-CN" altLang="en-US" sz="3200" dirty="0">
                <a:solidFill>
                  <a:srgbClr val="037B20"/>
                </a:solidFill>
              </a:rPr>
              <a:t>双链表结点类型</a:t>
            </a:r>
            <a:endParaRPr lang="en-US" altLang="zh-CN" sz="3200" dirty="0">
              <a:solidFill>
                <a:srgbClr val="037B20"/>
              </a:solidFill>
            </a:endParaRPr>
          </a:p>
        </p:txBody>
      </p:sp>
      <p:sp>
        <p:nvSpPr>
          <p:cNvPr id="60" name="Rectangle 64"/>
          <p:cNvSpPr>
            <a:spLocks noChangeArrowheads="1"/>
          </p:cNvSpPr>
          <p:nvPr/>
        </p:nvSpPr>
        <p:spPr bwMode="auto">
          <a:xfrm>
            <a:off x="457200" y="11430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typedef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DoubleNode</a:t>
            </a:r>
            <a:r>
              <a:rPr lang="en-US" altLang="zh-CN" sz="3200" dirty="0"/>
              <a:t> * </a:t>
            </a:r>
            <a:r>
              <a:rPr lang="en-US" altLang="zh-CN" sz="3200" dirty="0" err="1"/>
              <a:t>PDoubleNode</a:t>
            </a:r>
            <a:r>
              <a:rPr lang="en-US" altLang="zh-CN" sz="3200" dirty="0"/>
              <a:t>; </a:t>
            </a:r>
          </a:p>
        </p:txBody>
      </p:sp>
      <p:sp>
        <p:nvSpPr>
          <p:cNvPr id="61" name="Rectangle 64"/>
          <p:cNvSpPr>
            <a:spLocks noChangeArrowheads="1"/>
          </p:cNvSpPr>
          <p:nvPr/>
        </p:nvSpPr>
        <p:spPr bwMode="auto">
          <a:xfrm>
            <a:off x="457200" y="1752600"/>
            <a:ext cx="8686800" cy="251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DoubleNode</a:t>
            </a: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037B20"/>
                </a:solidFill>
              </a:rPr>
              <a:t>//</a:t>
            </a:r>
            <a:r>
              <a:rPr lang="zh-CN" altLang="en-US" sz="3200" dirty="0">
                <a:solidFill>
                  <a:srgbClr val="037B20"/>
                </a:solidFill>
              </a:rPr>
              <a:t>结点结构</a:t>
            </a:r>
            <a:endParaRPr lang="en-US" altLang="zh-CN" sz="3200" dirty="0">
              <a:solidFill>
                <a:srgbClr val="037B20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{ </a:t>
            </a:r>
            <a:r>
              <a:rPr lang="en-US" altLang="zh-CN" sz="3200" dirty="0" err="1"/>
              <a:t>PDoubleNode</a:t>
            </a:r>
            <a:r>
              <a:rPr lang="en-US" altLang="zh-CN" sz="3200" dirty="0"/>
              <a:t> </a:t>
            </a:r>
            <a:r>
              <a:rPr lang="en-US" altLang="zh-CN" sz="3200" dirty="0" err="1">
                <a:solidFill>
                  <a:srgbClr val="003399"/>
                </a:solidFill>
              </a:rPr>
              <a:t>llink</a:t>
            </a:r>
            <a:r>
              <a:rPr lang="en-US" altLang="zh-CN" sz="3200" dirty="0">
                <a:solidFill>
                  <a:srgbClr val="003399"/>
                </a:solidFill>
              </a:rPr>
              <a:t>, </a:t>
            </a:r>
            <a:r>
              <a:rPr lang="en-US" altLang="zh-CN" sz="3200" dirty="0" err="1">
                <a:solidFill>
                  <a:srgbClr val="003399"/>
                </a:solidFill>
              </a:rPr>
              <a:t>rlink</a:t>
            </a:r>
            <a:r>
              <a:rPr lang="en-US" altLang="zh-CN" sz="3200" dirty="0">
                <a:solidFill>
                  <a:srgbClr val="003399"/>
                </a:solidFill>
              </a:rPr>
              <a:t>;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</a:t>
            </a:r>
            <a:r>
              <a:rPr lang="en-US" altLang="zh-CN" sz="3200" dirty="0" err="1"/>
              <a:t>DataType</a:t>
            </a:r>
            <a:r>
              <a:rPr lang="en-US" altLang="zh-CN" sz="3200" dirty="0"/>
              <a:t> info;</a:t>
            </a:r>
          </a:p>
          <a:p>
            <a:pPr marL="108000" algn="just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};</a:t>
            </a:r>
          </a:p>
        </p:txBody>
      </p:sp>
      <p:sp>
        <p:nvSpPr>
          <p:cNvPr id="50" name="Rectangle 65"/>
          <p:cNvSpPr>
            <a:spLocks noChangeArrowheads="1"/>
          </p:cNvSpPr>
          <p:nvPr/>
        </p:nvSpPr>
        <p:spPr bwMode="auto">
          <a:xfrm>
            <a:off x="3657600" y="2971800"/>
            <a:ext cx="5486400" cy="1905000"/>
          </a:xfrm>
          <a:prstGeom prst="rect">
            <a:avLst/>
          </a:prstGeom>
          <a:solidFill>
            <a:srgbClr val="FFFFB7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DoubleList</a:t>
            </a:r>
            <a:r>
              <a:rPr lang="en-US" altLang="zh-CN" sz="3200" dirty="0"/>
              <a:t> </a:t>
            </a:r>
            <a:r>
              <a:rPr lang="en-US" altLang="zh-CN" dirty="0">
                <a:solidFill>
                  <a:srgbClr val="037B20"/>
                </a:solidFill>
              </a:rPr>
              <a:t>//</a:t>
            </a:r>
            <a:r>
              <a:rPr lang="zh-CN" altLang="en-US" dirty="0">
                <a:solidFill>
                  <a:srgbClr val="037B20"/>
                </a:solidFill>
              </a:rPr>
              <a:t>双链表类型</a:t>
            </a:r>
            <a:endParaRPr lang="en-US" altLang="zh-CN" dirty="0">
              <a:solidFill>
                <a:srgbClr val="037B20"/>
              </a:solidFill>
            </a:endParaRPr>
          </a:p>
          <a:p>
            <a:pPr marL="342900" indent="-342900">
              <a:spcBef>
                <a:spcPts val="0"/>
              </a:spcBef>
              <a:buFontTx/>
              <a:buNone/>
            </a:pPr>
            <a:r>
              <a:rPr lang="en-US" altLang="zh-CN" sz="3200" dirty="0"/>
              <a:t>{ </a:t>
            </a:r>
            <a:r>
              <a:rPr lang="en-US" altLang="zh-CN" sz="3200" dirty="0" err="1"/>
              <a:t>PDoubleNode</a:t>
            </a: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003399"/>
                </a:solidFill>
              </a:rPr>
              <a:t>head;</a:t>
            </a:r>
          </a:p>
          <a:p>
            <a:pPr marL="342900" indent="-342900" algn="just">
              <a:spcBef>
                <a:spcPts val="0"/>
              </a:spcBef>
              <a:buFontTx/>
              <a:buNone/>
            </a:pPr>
            <a:r>
              <a:rPr lang="en-US" altLang="zh-CN" sz="3200" dirty="0"/>
              <a:t>  </a:t>
            </a:r>
            <a:r>
              <a:rPr lang="en-US" altLang="zh-CN" sz="3200" dirty="0" err="1"/>
              <a:t>PDoubleNode</a:t>
            </a: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003399"/>
                </a:solidFill>
              </a:rPr>
              <a:t>rear; </a:t>
            </a:r>
            <a:r>
              <a:rPr lang="en-US" altLang="zh-CN" sz="3200" dirty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0" grpId="0" animBg="1"/>
      <p:bldP spid="61" grpId="0" animBg="1"/>
      <p:bldP spid="5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9144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dirty="0">
                <a:latin typeface="+mj-lt"/>
              </a:rPr>
              <a:t>1. </a:t>
            </a:r>
            <a:r>
              <a:rPr lang="zh-CN" altLang="en-US" sz="3200" dirty="0">
                <a:latin typeface="+mj-lt"/>
              </a:rPr>
              <a:t>从双链表中删除指针</a:t>
            </a:r>
            <a:r>
              <a:rPr lang="en-US" altLang="zh-CN" sz="3200" dirty="0">
                <a:latin typeface="+mj-lt"/>
              </a:rPr>
              <a:t>p</a:t>
            </a:r>
            <a:r>
              <a:rPr lang="zh-CN" altLang="en-US" sz="3200" dirty="0">
                <a:latin typeface="+mj-lt"/>
              </a:rPr>
              <a:t>所指结点</a:t>
            </a:r>
          </a:p>
        </p:txBody>
      </p:sp>
      <p:sp>
        <p:nvSpPr>
          <p:cNvPr id="38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双链表的操作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255200" y="46332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flipV="1">
            <a:off x="1483800" y="4864220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798000" y="46325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381000" y="46433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2991925" y="46434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2534725" y="4642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2117725" y="46433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 rot="10800000">
            <a:off x="1712402" y="5056763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flipV="1">
            <a:off x="3236400" y="4864220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4744525" y="46434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Rectangle 40"/>
          <p:cNvSpPr>
            <a:spLocks noChangeArrowheads="1"/>
          </p:cNvSpPr>
          <p:nvPr/>
        </p:nvSpPr>
        <p:spPr bwMode="auto">
          <a:xfrm>
            <a:off x="4287325" y="4642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1" name="Rectangle 39"/>
          <p:cNvSpPr>
            <a:spLocks noChangeArrowheads="1"/>
          </p:cNvSpPr>
          <p:nvPr/>
        </p:nvSpPr>
        <p:spPr bwMode="auto">
          <a:xfrm>
            <a:off x="3870325" y="46433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 bwMode="auto">
          <a:xfrm rot="10800000">
            <a:off x="3465002" y="5056763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flipV="1">
            <a:off x="4989000" y="4864220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6497125" y="46434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40"/>
          <p:cNvSpPr>
            <a:spLocks noChangeArrowheads="1"/>
          </p:cNvSpPr>
          <p:nvPr/>
        </p:nvSpPr>
        <p:spPr bwMode="auto">
          <a:xfrm>
            <a:off x="6039925" y="4642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5622925" y="46433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 rot="10800000">
            <a:off x="5217602" y="5056763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 flipV="1">
            <a:off x="6741600" y="4864220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39"/>
          <p:cNvSpPr>
            <a:spLocks noChangeArrowheads="1"/>
          </p:cNvSpPr>
          <p:nvPr/>
        </p:nvSpPr>
        <p:spPr bwMode="auto">
          <a:xfrm>
            <a:off x="8249725" y="46434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" name="Rectangle 40"/>
          <p:cNvSpPr>
            <a:spLocks noChangeArrowheads="1"/>
          </p:cNvSpPr>
          <p:nvPr/>
        </p:nvSpPr>
        <p:spPr bwMode="auto">
          <a:xfrm>
            <a:off x="7792525" y="4642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61" name="Rectangle 39"/>
          <p:cNvSpPr>
            <a:spLocks noChangeArrowheads="1"/>
          </p:cNvSpPr>
          <p:nvPr/>
        </p:nvSpPr>
        <p:spPr bwMode="auto">
          <a:xfrm>
            <a:off x="7375525" y="46482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 bwMode="auto">
          <a:xfrm rot="10800000">
            <a:off x="6970202" y="5056763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1844675" y="3808837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2225675" y="3810000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65" name="形状 64"/>
          <p:cNvCxnSpPr>
            <a:endCxn id="42" idx="0"/>
          </p:cNvCxnSpPr>
          <p:nvPr/>
        </p:nvCxnSpPr>
        <p:spPr bwMode="auto">
          <a:xfrm rot="10800000" flipV="1">
            <a:off x="1064700" y="4114799"/>
            <a:ext cx="992700" cy="517763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形状 65"/>
          <p:cNvCxnSpPr>
            <a:endCxn id="60" idx="0"/>
          </p:cNvCxnSpPr>
          <p:nvPr/>
        </p:nvCxnSpPr>
        <p:spPr bwMode="auto">
          <a:xfrm>
            <a:off x="2438400" y="4114800"/>
            <a:ext cx="5620825" cy="527963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ectangle 39"/>
          <p:cNvSpPr>
            <a:spLocks noChangeArrowheads="1"/>
          </p:cNvSpPr>
          <p:nvPr/>
        </p:nvSpPr>
        <p:spPr bwMode="auto">
          <a:xfrm>
            <a:off x="838200" y="3586163"/>
            <a:ext cx="9302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j-lt"/>
                <a:ea typeface="宋体" pitchFamily="2" charset="-122"/>
              </a:rPr>
              <a:t>head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68" name="Rectangle 39"/>
          <p:cNvSpPr>
            <a:spLocks noChangeArrowheads="1"/>
          </p:cNvSpPr>
          <p:nvPr/>
        </p:nvSpPr>
        <p:spPr bwMode="auto">
          <a:xfrm>
            <a:off x="2530475" y="3581400"/>
            <a:ext cx="1006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j-lt"/>
                <a:ea typeface="宋体" pitchFamily="2" charset="-122"/>
              </a:rPr>
              <a:t>rear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69" name="Rectangle 39"/>
          <p:cNvSpPr>
            <a:spLocks noChangeArrowheads="1"/>
          </p:cNvSpPr>
          <p:nvPr/>
        </p:nvSpPr>
        <p:spPr bwMode="auto">
          <a:xfrm>
            <a:off x="3946525" y="52530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0" name="直接箭头连接符 69"/>
          <p:cNvCxnSpPr>
            <a:endCxn id="50" idx="2"/>
          </p:cNvCxnSpPr>
          <p:nvPr/>
        </p:nvCxnSpPr>
        <p:spPr bwMode="auto">
          <a:xfrm rot="5400000" flipH="1" flipV="1">
            <a:off x="4334076" y="5418852"/>
            <a:ext cx="381674" cy="582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肘形连接符 81"/>
          <p:cNvCxnSpPr>
            <a:endCxn id="55" idx="0"/>
          </p:cNvCxnSpPr>
          <p:nvPr/>
        </p:nvCxnSpPr>
        <p:spPr bwMode="auto">
          <a:xfrm flipV="1">
            <a:off x="3200400" y="4642763"/>
            <a:ext cx="3106225" cy="310237"/>
          </a:xfrm>
          <a:prstGeom prst="bentConnector4">
            <a:avLst>
              <a:gd name="adj1" fmla="val 452"/>
              <a:gd name="adj2" fmla="val 217678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肘形连接符 81"/>
          <p:cNvCxnSpPr>
            <a:endCxn id="45" idx="2"/>
          </p:cNvCxnSpPr>
          <p:nvPr/>
        </p:nvCxnSpPr>
        <p:spPr bwMode="auto">
          <a:xfrm rot="10800000" flipV="1">
            <a:off x="2801426" y="5029200"/>
            <a:ext cx="3065975" cy="227926"/>
          </a:xfrm>
          <a:prstGeom prst="bentConnector4">
            <a:avLst>
              <a:gd name="adj1" fmla="val -198"/>
              <a:gd name="adj2" fmla="val 373943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Rectangle 3"/>
          <p:cNvSpPr>
            <a:spLocks noChangeArrowheads="1"/>
          </p:cNvSpPr>
          <p:nvPr/>
        </p:nvSpPr>
        <p:spPr bwMode="auto">
          <a:xfrm>
            <a:off x="685800" y="1600200"/>
            <a:ext cx="7924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dirty="0">
                <a:latin typeface="+mj-lt"/>
              </a:rPr>
              <a:t>1) p</a:t>
            </a:r>
            <a:r>
              <a:rPr lang="zh-CN" altLang="en-US" sz="3200" dirty="0">
                <a:latin typeface="+mj-lt"/>
              </a:rPr>
              <a:t>的前驱的</a:t>
            </a:r>
            <a:r>
              <a:rPr lang="en-US" altLang="zh-CN" sz="3200" dirty="0" err="1">
                <a:latin typeface="+mj-lt"/>
              </a:rPr>
              <a:t>rlink</a:t>
            </a:r>
            <a:r>
              <a:rPr lang="zh-CN" altLang="en-US" sz="3200" dirty="0">
                <a:latin typeface="+mj-lt"/>
              </a:rPr>
              <a:t>指向</a:t>
            </a:r>
            <a:r>
              <a:rPr lang="en-US" altLang="zh-CN" sz="3200" dirty="0">
                <a:latin typeface="+mj-lt"/>
              </a:rPr>
              <a:t> p</a:t>
            </a:r>
            <a:r>
              <a:rPr lang="zh-CN" altLang="en-US" sz="3200" dirty="0">
                <a:latin typeface="+mj-lt"/>
              </a:rPr>
              <a:t>的后继；</a:t>
            </a:r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685800" y="2209800"/>
            <a:ext cx="7924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dirty="0">
                <a:latin typeface="+mj-lt"/>
              </a:rPr>
              <a:t>2) p</a:t>
            </a:r>
            <a:r>
              <a:rPr lang="zh-CN" altLang="en-US" sz="3200" dirty="0">
                <a:latin typeface="+mj-lt"/>
              </a:rPr>
              <a:t>的后继的</a:t>
            </a:r>
            <a:r>
              <a:rPr lang="en-US" altLang="zh-CN" sz="3200" dirty="0" err="1">
                <a:latin typeface="+mj-lt"/>
              </a:rPr>
              <a:t>llink</a:t>
            </a:r>
            <a:r>
              <a:rPr lang="zh-CN" altLang="en-US" sz="3200" dirty="0">
                <a:latin typeface="+mj-lt"/>
              </a:rPr>
              <a:t>指向</a:t>
            </a:r>
            <a:r>
              <a:rPr lang="en-US" altLang="zh-CN" sz="3200" dirty="0">
                <a:latin typeface="+mj-lt"/>
              </a:rPr>
              <a:t> p</a:t>
            </a:r>
            <a:r>
              <a:rPr lang="zh-CN" altLang="en-US" sz="3200" dirty="0">
                <a:latin typeface="+mj-lt"/>
              </a:rPr>
              <a:t>的前驱；</a:t>
            </a:r>
          </a:p>
        </p:txBody>
      </p:sp>
      <p:sp>
        <p:nvSpPr>
          <p:cNvPr id="101" name="Rectangle 3"/>
          <p:cNvSpPr>
            <a:spLocks noChangeArrowheads="1"/>
          </p:cNvSpPr>
          <p:nvPr/>
        </p:nvSpPr>
        <p:spPr bwMode="auto">
          <a:xfrm>
            <a:off x="685800" y="2819400"/>
            <a:ext cx="7924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dirty="0">
                <a:latin typeface="+mj-lt"/>
              </a:rPr>
              <a:t>3) </a:t>
            </a:r>
            <a:r>
              <a:rPr lang="zh-CN" altLang="en-US" sz="3200" dirty="0">
                <a:latin typeface="+mj-lt"/>
              </a:rPr>
              <a:t>释放</a:t>
            </a:r>
            <a:r>
              <a:rPr lang="en-US" altLang="zh-CN" sz="3200" dirty="0">
                <a:latin typeface="+mj-lt"/>
              </a:rPr>
              <a:t>p</a:t>
            </a:r>
            <a:r>
              <a:rPr lang="zh-CN" altLang="en-US" sz="3200" dirty="0">
                <a:latin typeface="+mj-lt"/>
              </a:rPr>
              <a:t>指向的内存空间；</a:t>
            </a:r>
          </a:p>
        </p:txBody>
      </p:sp>
      <p:sp>
        <p:nvSpPr>
          <p:cNvPr id="102" name="Rectangle 3"/>
          <p:cNvSpPr>
            <a:spLocks noChangeArrowheads="1"/>
          </p:cNvSpPr>
          <p:nvPr/>
        </p:nvSpPr>
        <p:spPr bwMode="auto">
          <a:xfrm>
            <a:off x="4191000" y="3429000"/>
            <a:ext cx="4419600" cy="609600"/>
          </a:xfrm>
          <a:prstGeom prst="rect">
            <a:avLst/>
          </a:prstGeom>
          <a:solidFill>
            <a:srgbClr val="05793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顺序</a:t>
            </a:r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1),2) 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或 </a:t>
            </a:r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2),1) 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均可</a:t>
            </a:r>
            <a:endParaRPr lang="zh-CN" altLang="en-US" sz="3200" dirty="0"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69" grpId="0" animBg="1"/>
      <p:bldP spid="98" grpId="0" animBg="1"/>
      <p:bldP spid="100" grpId="0" animBg="1"/>
      <p:bldP spid="101" grpId="0" animBg="1"/>
      <p:bldP spid="10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9144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dirty="0">
                <a:latin typeface="+mj-lt"/>
              </a:rPr>
              <a:t>1. </a:t>
            </a:r>
            <a:r>
              <a:rPr lang="zh-CN" altLang="en-US" sz="3200" dirty="0">
                <a:latin typeface="+mj-lt"/>
              </a:rPr>
              <a:t>从双链表中删除指针</a:t>
            </a:r>
            <a:r>
              <a:rPr lang="en-US" altLang="zh-CN" sz="3200" dirty="0">
                <a:latin typeface="+mj-lt"/>
              </a:rPr>
              <a:t>p</a:t>
            </a:r>
            <a:r>
              <a:rPr lang="zh-CN" altLang="en-US" sz="3200" dirty="0">
                <a:latin typeface="+mj-lt"/>
              </a:rPr>
              <a:t>所指结点</a:t>
            </a:r>
          </a:p>
        </p:txBody>
      </p:sp>
      <p:sp>
        <p:nvSpPr>
          <p:cNvPr id="38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双链表的操作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762000" y="1752600"/>
            <a:ext cx="7620000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p-&gt;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-&gt;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 = p-&gt;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;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p-&gt;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 = p-&gt;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;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chemeClr val="accent2"/>
                </a:solidFill>
              </a:rPr>
              <a:t>  free(p);</a:t>
            </a: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1255200" y="48618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1483800" y="5092820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798000" y="48611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381000" y="48719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2991925" y="4872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2534725" y="48713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2117725" y="48719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rot="10800000">
            <a:off x="1712402" y="5285363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4744525" y="4872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4287325" y="48713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3870325" y="48719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rot="10800000">
            <a:off x="3465002" y="5285363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 flipV="1">
            <a:off x="4989000" y="5092820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6497125" y="4872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40"/>
          <p:cNvSpPr>
            <a:spLocks noChangeArrowheads="1"/>
          </p:cNvSpPr>
          <p:nvPr/>
        </p:nvSpPr>
        <p:spPr bwMode="auto">
          <a:xfrm>
            <a:off x="6039925" y="48713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5622925" y="48719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flipV="1">
            <a:off x="6741600" y="5092820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8249725" y="4872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792525" y="48713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7375525" y="4876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rot="10800000">
            <a:off x="6970202" y="5285363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1844675" y="4037437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2225675" y="4038600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31" name="形状 30"/>
          <p:cNvCxnSpPr>
            <a:endCxn id="8" idx="0"/>
          </p:cNvCxnSpPr>
          <p:nvPr/>
        </p:nvCxnSpPr>
        <p:spPr bwMode="auto">
          <a:xfrm rot="10800000" flipV="1">
            <a:off x="1064700" y="4343399"/>
            <a:ext cx="992700" cy="517763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形状 31"/>
          <p:cNvCxnSpPr>
            <a:endCxn id="26" idx="0"/>
          </p:cNvCxnSpPr>
          <p:nvPr/>
        </p:nvCxnSpPr>
        <p:spPr bwMode="auto">
          <a:xfrm>
            <a:off x="2438400" y="4343400"/>
            <a:ext cx="5620825" cy="527963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838200" y="3814763"/>
            <a:ext cx="9302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j-lt"/>
                <a:ea typeface="宋体" pitchFamily="2" charset="-122"/>
              </a:rPr>
              <a:t>head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2530475" y="3810000"/>
            <a:ext cx="1006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j-lt"/>
                <a:ea typeface="宋体" pitchFamily="2" charset="-122"/>
              </a:rPr>
              <a:t>rear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946525" y="54816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6" name="直接箭头连接符 35"/>
          <p:cNvCxnSpPr>
            <a:endCxn id="16" idx="2"/>
          </p:cNvCxnSpPr>
          <p:nvPr/>
        </p:nvCxnSpPr>
        <p:spPr bwMode="auto">
          <a:xfrm rot="5400000" flipH="1" flipV="1">
            <a:off x="4334076" y="5647452"/>
            <a:ext cx="381674" cy="582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肘形连接符 81"/>
          <p:cNvCxnSpPr>
            <a:endCxn id="21" idx="0"/>
          </p:cNvCxnSpPr>
          <p:nvPr/>
        </p:nvCxnSpPr>
        <p:spPr bwMode="auto">
          <a:xfrm flipV="1">
            <a:off x="3200400" y="4871363"/>
            <a:ext cx="3106225" cy="310237"/>
          </a:xfrm>
          <a:prstGeom prst="bentConnector4">
            <a:avLst>
              <a:gd name="adj1" fmla="val 452"/>
              <a:gd name="adj2" fmla="val 217678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肘形连接符 81"/>
          <p:cNvCxnSpPr>
            <a:endCxn id="11" idx="2"/>
          </p:cNvCxnSpPr>
          <p:nvPr/>
        </p:nvCxnSpPr>
        <p:spPr bwMode="auto">
          <a:xfrm rot="10800000" flipV="1">
            <a:off x="2801426" y="5257800"/>
            <a:ext cx="3065975" cy="227926"/>
          </a:xfrm>
          <a:prstGeom prst="bentConnector4">
            <a:avLst>
              <a:gd name="adj1" fmla="val -198"/>
              <a:gd name="adj2" fmla="val 373943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9144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/>
              <a:t>2. </a:t>
            </a:r>
            <a:r>
              <a:rPr lang="zh-CN" altLang="en-US" sz="3200" dirty="0"/>
              <a:t>在</a:t>
            </a:r>
            <a:r>
              <a:rPr lang="en-US" altLang="zh-CN" sz="3200" dirty="0"/>
              <a:t>p</a:t>
            </a:r>
            <a:r>
              <a:rPr lang="zh-CN" altLang="en-US" sz="3200" dirty="0"/>
              <a:t>所指结点之后插入</a:t>
            </a:r>
            <a:r>
              <a:rPr lang="en-US" altLang="zh-CN" sz="3200" dirty="0"/>
              <a:t> </a:t>
            </a:r>
            <a:r>
              <a:rPr lang="zh-CN" altLang="en-US" sz="3200" dirty="0"/>
              <a:t>元素</a:t>
            </a:r>
            <a:r>
              <a:rPr lang="en-US" altLang="zh-CN" sz="3200" dirty="0"/>
              <a:t>x</a:t>
            </a:r>
            <a:endParaRPr lang="zh-CN" altLang="en-US" sz="3200" dirty="0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762000" y="1600200"/>
            <a:ext cx="7543800" cy="685800"/>
          </a:xfrm>
          <a:prstGeom prst="rect">
            <a:avLst/>
          </a:prstGeom>
          <a:solidFill>
            <a:srgbClr val="CFFBB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1) </a:t>
            </a:r>
            <a:r>
              <a:rPr lang="zh-CN" altLang="en-US" sz="3200" dirty="0"/>
              <a:t>用</a:t>
            </a:r>
            <a:r>
              <a:rPr lang="en-US" altLang="zh-CN" sz="3200" dirty="0" err="1"/>
              <a:t>malloc</a:t>
            </a:r>
            <a:r>
              <a:rPr lang="zh-CN" altLang="en-US" sz="3200" dirty="0"/>
              <a:t>语句为新结点申请空间；</a:t>
            </a: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762000" y="2209800"/>
            <a:ext cx="7543800" cy="762000"/>
          </a:xfrm>
          <a:prstGeom prst="rect">
            <a:avLst/>
          </a:prstGeom>
          <a:solidFill>
            <a:srgbClr val="CFFBB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2) </a:t>
            </a:r>
            <a:r>
              <a:rPr lang="zh-CN" altLang="en-US" sz="3200" dirty="0"/>
              <a:t>新结点链入链表中；</a:t>
            </a: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762000" y="2819400"/>
            <a:ext cx="7543800" cy="685800"/>
          </a:xfrm>
          <a:prstGeom prst="rect">
            <a:avLst/>
          </a:prstGeom>
          <a:solidFill>
            <a:srgbClr val="CFFBB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3) </a:t>
            </a:r>
            <a:r>
              <a:rPr lang="zh-CN" altLang="en-US" sz="3200" dirty="0"/>
              <a:t>剪断原链；</a:t>
            </a:r>
          </a:p>
        </p:txBody>
      </p:sp>
      <p:sp>
        <p:nvSpPr>
          <p:cNvPr id="4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双链表的操作</a:t>
            </a: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1255200" y="43087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 flipV="1">
            <a:off x="1483800" y="4539694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tangle 40"/>
          <p:cNvSpPr>
            <a:spLocks noChangeArrowheads="1"/>
          </p:cNvSpPr>
          <p:nvPr/>
        </p:nvSpPr>
        <p:spPr bwMode="auto">
          <a:xfrm>
            <a:off x="798000" y="43080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381000" y="4318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2991925" y="43189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Rectangle 40"/>
          <p:cNvSpPr>
            <a:spLocks noChangeArrowheads="1"/>
          </p:cNvSpPr>
          <p:nvPr/>
        </p:nvSpPr>
        <p:spPr bwMode="auto">
          <a:xfrm>
            <a:off x="2534725" y="43182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2117725" y="4318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 rot="10800000">
            <a:off x="1712402" y="4732237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flipV="1">
            <a:off x="3236400" y="4539694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4744525" y="43189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Rectangle 40"/>
          <p:cNvSpPr>
            <a:spLocks noChangeArrowheads="1"/>
          </p:cNvSpPr>
          <p:nvPr/>
        </p:nvSpPr>
        <p:spPr bwMode="auto">
          <a:xfrm>
            <a:off x="4287325" y="43182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3870325" y="4318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 rot="10800000">
            <a:off x="3465002" y="4732237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flipV="1">
            <a:off x="4989000" y="4539694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6497125" y="43189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Rectangle 40"/>
          <p:cNvSpPr>
            <a:spLocks noChangeArrowheads="1"/>
          </p:cNvSpPr>
          <p:nvPr/>
        </p:nvSpPr>
        <p:spPr bwMode="auto">
          <a:xfrm>
            <a:off x="6039925" y="43182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5622925" y="4318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 bwMode="auto">
          <a:xfrm rot="10800000">
            <a:off x="5217602" y="4732237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 flipV="1">
            <a:off x="6741600" y="4539694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39"/>
          <p:cNvSpPr>
            <a:spLocks noChangeArrowheads="1"/>
          </p:cNvSpPr>
          <p:nvPr/>
        </p:nvSpPr>
        <p:spPr bwMode="auto">
          <a:xfrm>
            <a:off x="8249725" y="43189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Rectangle 40"/>
          <p:cNvSpPr>
            <a:spLocks noChangeArrowheads="1"/>
          </p:cNvSpPr>
          <p:nvPr/>
        </p:nvSpPr>
        <p:spPr bwMode="auto">
          <a:xfrm>
            <a:off x="7792525" y="43182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7375525" y="4323674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10800000">
            <a:off x="6970202" y="4732237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Rectangle 39"/>
          <p:cNvSpPr>
            <a:spLocks noChangeArrowheads="1"/>
          </p:cNvSpPr>
          <p:nvPr/>
        </p:nvSpPr>
        <p:spPr bwMode="auto">
          <a:xfrm>
            <a:off x="6080125" y="3560511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6461125" y="3561674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74" name="形状 73"/>
          <p:cNvCxnSpPr>
            <a:endCxn id="51" idx="0"/>
          </p:cNvCxnSpPr>
          <p:nvPr/>
        </p:nvCxnSpPr>
        <p:spPr bwMode="auto">
          <a:xfrm rot="10800000" flipV="1">
            <a:off x="1064700" y="3871237"/>
            <a:ext cx="5259900" cy="436800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形状 74"/>
          <p:cNvCxnSpPr>
            <a:endCxn id="69" idx="0"/>
          </p:cNvCxnSpPr>
          <p:nvPr/>
        </p:nvCxnSpPr>
        <p:spPr bwMode="auto">
          <a:xfrm>
            <a:off x="6629400" y="3871237"/>
            <a:ext cx="1429825" cy="447000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5073650" y="3409274"/>
            <a:ext cx="9302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j-lt"/>
                <a:ea typeface="宋体" pitchFamily="2" charset="-122"/>
              </a:rPr>
              <a:t>head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6765925" y="3404511"/>
            <a:ext cx="1006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j-lt"/>
                <a:ea typeface="宋体" pitchFamily="2" charset="-122"/>
              </a:rPr>
              <a:t>rear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3886200" y="3714074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9" name="直接箭头连接符 78"/>
          <p:cNvCxnSpPr>
            <a:endCxn id="59" idx="0"/>
          </p:cNvCxnSpPr>
          <p:nvPr/>
        </p:nvCxnSpPr>
        <p:spPr bwMode="auto">
          <a:xfrm rot="16200000" flipH="1">
            <a:off x="4337131" y="4101342"/>
            <a:ext cx="299363" cy="1344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39"/>
          <p:cNvSpPr>
            <a:spLocks noChangeArrowheads="1"/>
          </p:cNvSpPr>
          <p:nvPr/>
        </p:nvSpPr>
        <p:spPr bwMode="auto">
          <a:xfrm>
            <a:off x="5622925" y="53197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Rectangle 40"/>
          <p:cNvSpPr>
            <a:spLocks noChangeArrowheads="1"/>
          </p:cNvSpPr>
          <p:nvPr/>
        </p:nvSpPr>
        <p:spPr bwMode="auto">
          <a:xfrm>
            <a:off x="5165725" y="53190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4" name="Rectangle 39"/>
          <p:cNvSpPr>
            <a:spLocks noChangeArrowheads="1"/>
          </p:cNvSpPr>
          <p:nvPr/>
        </p:nvSpPr>
        <p:spPr bwMode="auto">
          <a:xfrm>
            <a:off x="4748725" y="5324474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7" name="直接箭头连接符 86"/>
          <p:cNvCxnSpPr>
            <a:endCxn id="64" idx="2"/>
          </p:cNvCxnSpPr>
          <p:nvPr/>
        </p:nvCxnSpPr>
        <p:spPr bwMode="auto">
          <a:xfrm rot="5400000" flipH="1" flipV="1">
            <a:off x="5741395" y="5058608"/>
            <a:ext cx="691237" cy="439223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>
            <a:endCxn id="59" idx="2"/>
          </p:cNvCxnSpPr>
          <p:nvPr/>
        </p:nvCxnSpPr>
        <p:spPr bwMode="auto">
          <a:xfrm rot="16200000" flipV="1">
            <a:off x="4407895" y="5078731"/>
            <a:ext cx="691237" cy="398975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 rot="16200000" flipH="1">
            <a:off x="4787105" y="4848341"/>
            <a:ext cx="614365" cy="32703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直接箭头连接符 95"/>
          <p:cNvCxnSpPr/>
          <p:nvPr/>
        </p:nvCxnSpPr>
        <p:spPr bwMode="auto">
          <a:xfrm rot="5400000">
            <a:off x="5445918" y="4897556"/>
            <a:ext cx="538166" cy="304801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9"/>
          <p:cNvSpPr>
            <a:spLocks noChangeArrowheads="1"/>
          </p:cNvSpPr>
          <p:nvPr/>
        </p:nvSpPr>
        <p:spPr bwMode="auto">
          <a:xfrm>
            <a:off x="3751775" y="53292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105" name="直接箭头连接符 104"/>
          <p:cNvCxnSpPr>
            <a:endCxn id="84" idx="1"/>
          </p:cNvCxnSpPr>
          <p:nvPr/>
        </p:nvCxnSpPr>
        <p:spPr bwMode="auto">
          <a:xfrm flipV="1">
            <a:off x="4267200" y="5631656"/>
            <a:ext cx="481525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nimBg="1"/>
      <p:bldP spid="140294" grpId="0" animBg="1"/>
      <p:bldP spid="140295" grpId="0" animBg="1"/>
      <p:bldP spid="82" grpId="0" animBg="1"/>
      <p:bldP spid="83" grpId="0" animBg="1"/>
      <p:bldP spid="84" grpId="0" animBg="1"/>
      <p:bldP spid="10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5"/>
          <p:cNvSpPr>
            <a:spLocks noChangeArrowheads="1"/>
          </p:cNvSpPr>
          <p:nvPr/>
        </p:nvSpPr>
        <p:spPr bwMode="auto">
          <a:xfrm>
            <a:off x="381000" y="2438400"/>
            <a:ext cx="8686800" cy="2209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else  { q-&gt;info=x;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         </a:t>
            </a:r>
            <a:r>
              <a:rPr lang="en-US" altLang="zh-CN" sz="3200" dirty="0">
                <a:solidFill>
                  <a:srgbClr val="003399"/>
                </a:solidFill>
              </a:rPr>
              <a:t>q-&gt;</a:t>
            </a:r>
            <a:r>
              <a:rPr lang="en-US" altLang="zh-CN" sz="3200" dirty="0" err="1">
                <a:solidFill>
                  <a:srgbClr val="003399"/>
                </a:solidFill>
              </a:rPr>
              <a:t>llink</a:t>
            </a:r>
            <a:r>
              <a:rPr lang="en-US" altLang="zh-CN" sz="3200" dirty="0">
                <a:solidFill>
                  <a:srgbClr val="003399"/>
                </a:solidFill>
              </a:rPr>
              <a:t>=p; q-&gt;</a:t>
            </a:r>
            <a:r>
              <a:rPr lang="en-US" altLang="zh-CN" sz="3200" dirty="0" err="1">
                <a:solidFill>
                  <a:srgbClr val="003399"/>
                </a:solidFill>
              </a:rPr>
              <a:t>rlink</a:t>
            </a:r>
            <a:r>
              <a:rPr lang="en-US" altLang="zh-CN" sz="3200" dirty="0">
                <a:solidFill>
                  <a:srgbClr val="003399"/>
                </a:solidFill>
              </a:rPr>
              <a:t>=p-&gt;</a:t>
            </a:r>
            <a:r>
              <a:rPr lang="en-US" altLang="zh-CN" sz="3200" dirty="0" err="1">
                <a:solidFill>
                  <a:srgbClr val="003399"/>
                </a:solidFill>
              </a:rPr>
              <a:t>rlink</a:t>
            </a:r>
            <a:r>
              <a:rPr lang="en-US" altLang="zh-CN" sz="3200" dirty="0">
                <a:solidFill>
                  <a:srgbClr val="003399"/>
                </a:solidFill>
              </a:rPr>
              <a:t>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         </a:t>
            </a:r>
            <a:r>
              <a:rPr lang="en-US" altLang="zh-CN" sz="3200" dirty="0">
                <a:solidFill>
                  <a:srgbClr val="C00000"/>
                </a:solidFill>
              </a:rPr>
              <a:t>p-&gt;</a:t>
            </a:r>
            <a:r>
              <a:rPr lang="en-US" altLang="zh-CN" sz="3200" dirty="0" err="1">
                <a:solidFill>
                  <a:srgbClr val="C00000"/>
                </a:solidFill>
              </a:rPr>
              <a:t>rlink</a:t>
            </a:r>
            <a:r>
              <a:rPr lang="en-US" altLang="zh-CN" sz="3200" dirty="0">
                <a:solidFill>
                  <a:srgbClr val="C00000"/>
                </a:solidFill>
              </a:rPr>
              <a:t>-&gt;</a:t>
            </a:r>
            <a:r>
              <a:rPr lang="en-US" altLang="zh-CN" sz="3200" dirty="0" err="1">
                <a:solidFill>
                  <a:srgbClr val="C00000"/>
                </a:solidFill>
              </a:rPr>
              <a:t>llink</a:t>
            </a:r>
            <a:r>
              <a:rPr lang="en-US" altLang="zh-CN" sz="3200" dirty="0">
                <a:solidFill>
                  <a:srgbClr val="C00000"/>
                </a:solidFill>
              </a:rPr>
              <a:t> = q;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           p-&gt;</a:t>
            </a:r>
            <a:r>
              <a:rPr lang="en-US" altLang="zh-CN" sz="3200" dirty="0" err="1">
                <a:solidFill>
                  <a:srgbClr val="C00000"/>
                </a:solidFill>
              </a:rPr>
              <a:t>rlink</a:t>
            </a:r>
            <a:r>
              <a:rPr lang="en-US" altLang="zh-CN" sz="3200" dirty="0">
                <a:solidFill>
                  <a:srgbClr val="C00000"/>
                </a:solidFill>
              </a:rPr>
              <a:t> = q; </a:t>
            </a:r>
            <a:r>
              <a:rPr lang="en-US" altLang="zh-CN" sz="3200" dirty="0"/>
              <a:t>}   </a:t>
            </a: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381000" y="762000"/>
            <a:ext cx="86868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PDoubleNode</a:t>
            </a:r>
            <a:r>
              <a:rPr lang="en-US" altLang="zh-CN" sz="3200" dirty="0"/>
              <a:t> q;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q =(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)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Node));</a:t>
            </a: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381000" y="1905000"/>
            <a:ext cx="8686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if(q==NULL)    {</a:t>
            </a:r>
            <a:r>
              <a:rPr lang="en-US" altLang="zh-CN" sz="3200" dirty="0" err="1"/>
              <a:t>printf</a:t>
            </a:r>
            <a:r>
              <a:rPr lang="en-US" altLang="zh-CN" sz="3200" dirty="0"/>
              <a:t>(“Fail !\n”);    return 0; }</a:t>
            </a:r>
          </a:p>
        </p:txBody>
      </p:sp>
      <p:sp>
        <p:nvSpPr>
          <p:cNvPr id="47" name="矩形 46"/>
          <p:cNvSpPr/>
          <p:nvPr/>
        </p:nvSpPr>
        <p:spPr>
          <a:xfrm>
            <a:off x="3505200" y="762000"/>
            <a:ext cx="3477234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kern="0" dirty="0">
                <a:solidFill>
                  <a:srgbClr val="037B20"/>
                </a:solidFill>
              </a:rPr>
              <a:t>//</a:t>
            </a:r>
            <a:r>
              <a:rPr lang="zh-CN" altLang="en-US" sz="3000" kern="0" dirty="0">
                <a:solidFill>
                  <a:srgbClr val="037B20"/>
                </a:solidFill>
              </a:rPr>
              <a:t>为新结点申请空间</a:t>
            </a:r>
            <a:endParaRPr lang="zh-CN" altLang="en-US" sz="3000" dirty="0">
              <a:solidFill>
                <a:srgbClr val="037B2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81800" y="2988186"/>
            <a:ext cx="2323072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kern="0" dirty="0">
                <a:solidFill>
                  <a:srgbClr val="037B20"/>
                </a:solidFill>
              </a:rPr>
              <a:t>//</a:t>
            </a:r>
            <a:r>
              <a:rPr lang="zh-CN" altLang="en-US" sz="3000" kern="0" dirty="0">
                <a:solidFill>
                  <a:srgbClr val="037B20"/>
                </a:solidFill>
              </a:rPr>
              <a:t>新结点链入</a:t>
            </a:r>
            <a:endParaRPr lang="zh-CN" altLang="en-US" sz="3000" dirty="0">
              <a:solidFill>
                <a:srgbClr val="037B2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915928" y="3521586"/>
            <a:ext cx="2323072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kern="0" dirty="0">
                <a:solidFill>
                  <a:srgbClr val="037B20"/>
                </a:solidFill>
              </a:rPr>
              <a:t>//</a:t>
            </a:r>
            <a:r>
              <a:rPr lang="zh-CN" altLang="en-US" sz="3000" kern="0" dirty="0">
                <a:solidFill>
                  <a:srgbClr val="037B20"/>
                </a:solidFill>
              </a:rPr>
              <a:t>剪断原链表</a:t>
            </a:r>
            <a:endParaRPr lang="zh-CN" altLang="en-US" sz="3000" dirty="0">
              <a:solidFill>
                <a:srgbClr val="037B20"/>
              </a:solidFill>
            </a:endParaRPr>
          </a:p>
        </p:txBody>
      </p: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1600200" y="4933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 flipV="1">
            <a:off x="1828800" y="5164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40"/>
          <p:cNvSpPr>
            <a:spLocks noChangeArrowheads="1"/>
          </p:cNvSpPr>
          <p:nvPr/>
        </p:nvSpPr>
        <p:spPr bwMode="auto">
          <a:xfrm>
            <a:off x="1143000" y="4932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726000" y="4943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3336925" y="4943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40"/>
          <p:cNvSpPr>
            <a:spLocks noChangeArrowheads="1"/>
          </p:cNvSpPr>
          <p:nvPr/>
        </p:nvSpPr>
        <p:spPr bwMode="auto">
          <a:xfrm>
            <a:off x="2879725" y="4942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2462725" y="4943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 rot="10800000">
            <a:off x="2057402" y="5356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 flipV="1">
            <a:off x="3581400" y="5164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39"/>
          <p:cNvSpPr>
            <a:spLocks noChangeArrowheads="1"/>
          </p:cNvSpPr>
          <p:nvPr/>
        </p:nvSpPr>
        <p:spPr bwMode="auto">
          <a:xfrm>
            <a:off x="5089525" y="4943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" name="Rectangle 40"/>
          <p:cNvSpPr>
            <a:spLocks noChangeArrowheads="1"/>
          </p:cNvSpPr>
          <p:nvPr/>
        </p:nvSpPr>
        <p:spPr bwMode="auto">
          <a:xfrm>
            <a:off x="4632325" y="4942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1" name="Rectangle 39"/>
          <p:cNvSpPr>
            <a:spLocks noChangeArrowheads="1"/>
          </p:cNvSpPr>
          <p:nvPr/>
        </p:nvSpPr>
        <p:spPr bwMode="auto">
          <a:xfrm>
            <a:off x="4215325" y="4943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 bwMode="auto">
          <a:xfrm rot="10800000">
            <a:off x="3810002" y="5356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6842125" y="4943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Rectangle 40"/>
          <p:cNvSpPr>
            <a:spLocks noChangeArrowheads="1"/>
          </p:cNvSpPr>
          <p:nvPr/>
        </p:nvSpPr>
        <p:spPr bwMode="auto">
          <a:xfrm>
            <a:off x="6384925" y="4942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66" name="Rectangle 39"/>
          <p:cNvSpPr>
            <a:spLocks noChangeArrowheads="1"/>
          </p:cNvSpPr>
          <p:nvPr/>
        </p:nvSpPr>
        <p:spPr bwMode="auto">
          <a:xfrm>
            <a:off x="5967925" y="4943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 bwMode="auto">
          <a:xfrm flipV="1">
            <a:off x="7086600" y="5164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Rectangle 39"/>
          <p:cNvSpPr>
            <a:spLocks noChangeArrowheads="1"/>
          </p:cNvSpPr>
          <p:nvPr/>
        </p:nvSpPr>
        <p:spPr bwMode="auto">
          <a:xfrm>
            <a:off x="8594725" y="4943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Rectangle 40"/>
          <p:cNvSpPr>
            <a:spLocks noChangeArrowheads="1"/>
          </p:cNvSpPr>
          <p:nvPr/>
        </p:nvSpPr>
        <p:spPr bwMode="auto">
          <a:xfrm>
            <a:off x="8137525" y="4942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71" name="Rectangle 39"/>
          <p:cNvSpPr>
            <a:spLocks noChangeArrowheads="1"/>
          </p:cNvSpPr>
          <p:nvPr/>
        </p:nvSpPr>
        <p:spPr bwMode="auto">
          <a:xfrm>
            <a:off x="7720525" y="49482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 bwMode="auto">
          <a:xfrm rot="10800000">
            <a:off x="7315202" y="5356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5967925" y="58680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" name="Rectangle 40"/>
          <p:cNvSpPr>
            <a:spLocks noChangeArrowheads="1"/>
          </p:cNvSpPr>
          <p:nvPr/>
        </p:nvSpPr>
        <p:spPr bwMode="auto">
          <a:xfrm>
            <a:off x="5510725" y="58674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5093725" y="5872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9" name="直接箭头连接符 78"/>
          <p:cNvCxnSpPr>
            <a:endCxn id="65" idx="2"/>
          </p:cNvCxnSpPr>
          <p:nvPr/>
        </p:nvCxnSpPr>
        <p:spPr bwMode="auto">
          <a:xfrm rot="5400000" flipH="1" flipV="1">
            <a:off x="6086395" y="5683171"/>
            <a:ext cx="691237" cy="439223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直接箭头连接符 81"/>
          <p:cNvCxnSpPr>
            <a:endCxn id="60" idx="2"/>
          </p:cNvCxnSpPr>
          <p:nvPr/>
        </p:nvCxnSpPr>
        <p:spPr bwMode="auto">
          <a:xfrm rot="16200000" flipV="1">
            <a:off x="4790995" y="5665194"/>
            <a:ext cx="615037" cy="398975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直接箭头连接符 82"/>
          <p:cNvCxnSpPr/>
          <p:nvPr/>
        </p:nvCxnSpPr>
        <p:spPr bwMode="auto">
          <a:xfrm rot="16200000" flipH="1">
            <a:off x="5170205" y="5434804"/>
            <a:ext cx="538165" cy="32703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直接箭头连接符 83"/>
          <p:cNvCxnSpPr/>
          <p:nvPr/>
        </p:nvCxnSpPr>
        <p:spPr bwMode="auto">
          <a:xfrm rot="5400000">
            <a:off x="5867119" y="5522118"/>
            <a:ext cx="461963" cy="2286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Rectangle 39"/>
          <p:cNvSpPr>
            <a:spLocks noChangeArrowheads="1"/>
          </p:cNvSpPr>
          <p:nvPr/>
        </p:nvSpPr>
        <p:spPr bwMode="auto">
          <a:xfrm>
            <a:off x="4096775" y="58776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87" name="直接箭头连接符 86"/>
          <p:cNvCxnSpPr>
            <a:endCxn id="78" idx="1"/>
          </p:cNvCxnSpPr>
          <p:nvPr/>
        </p:nvCxnSpPr>
        <p:spPr bwMode="auto">
          <a:xfrm flipV="1">
            <a:off x="4612200" y="6180019"/>
            <a:ext cx="481525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39"/>
          <p:cNvSpPr>
            <a:spLocks noChangeArrowheads="1"/>
          </p:cNvSpPr>
          <p:nvPr/>
        </p:nvSpPr>
        <p:spPr bwMode="auto">
          <a:xfrm>
            <a:off x="4251325" y="43434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9" name="直接箭头连接符 88"/>
          <p:cNvCxnSpPr/>
          <p:nvPr/>
        </p:nvCxnSpPr>
        <p:spPr bwMode="auto">
          <a:xfrm rot="16200000" flipH="1">
            <a:off x="4682131" y="4730668"/>
            <a:ext cx="299363" cy="1344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 flipV="1">
            <a:off x="5334000" y="5181600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 rot="10800000">
            <a:off x="5562602" y="5374143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0" grpId="0" animBg="1"/>
      <p:bldP spid="8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4572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/>
              <a:t>3. </a:t>
            </a:r>
            <a:r>
              <a:rPr lang="zh-CN" altLang="en-US" sz="3200" dirty="0"/>
              <a:t>在</a:t>
            </a:r>
            <a:r>
              <a:rPr lang="en-US" altLang="zh-CN" sz="3200" dirty="0"/>
              <a:t>p</a:t>
            </a:r>
            <a:r>
              <a:rPr lang="zh-CN" altLang="en-US" sz="3200" dirty="0"/>
              <a:t>所指结点</a:t>
            </a:r>
            <a:r>
              <a:rPr lang="zh-CN" altLang="en-US" sz="3200" dirty="0">
                <a:solidFill>
                  <a:srgbClr val="C00000"/>
                </a:solidFill>
              </a:rPr>
              <a:t>之前</a:t>
            </a:r>
            <a:r>
              <a:rPr lang="zh-CN" altLang="en-US" sz="3200" dirty="0"/>
              <a:t>插入</a:t>
            </a:r>
            <a:r>
              <a:rPr lang="en-US" altLang="zh-CN" sz="3200" dirty="0"/>
              <a:t> </a:t>
            </a:r>
            <a:r>
              <a:rPr lang="zh-CN" altLang="en-US" sz="3200" dirty="0"/>
              <a:t>元素</a:t>
            </a:r>
            <a:r>
              <a:rPr lang="en-US" altLang="zh-CN" sz="3200" dirty="0"/>
              <a:t>x</a:t>
            </a:r>
            <a:endParaRPr lang="zh-CN" altLang="en-US" sz="3200" dirty="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304800" y="1066800"/>
            <a:ext cx="8686800" cy="396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PDoubleNode</a:t>
            </a:r>
            <a:r>
              <a:rPr lang="en-US" altLang="zh-CN" sz="3200" dirty="0"/>
              <a:t> q;</a:t>
            </a:r>
          </a:p>
          <a:p>
            <a:pPr marL="342900" indent="-342900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q =(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)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Node));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if(q==NULL)    {</a:t>
            </a:r>
            <a:r>
              <a:rPr lang="en-US" altLang="zh-CN" sz="3200" dirty="0" err="1"/>
              <a:t>printf</a:t>
            </a:r>
            <a:r>
              <a:rPr lang="en-US" altLang="zh-CN" sz="3200" dirty="0"/>
              <a:t>(“Fail !\n”);  return (0);}</a:t>
            </a: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else  { q-&gt;info=x; </a:t>
            </a: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           q-&gt;</a:t>
            </a:r>
            <a:r>
              <a:rPr lang="en-US" altLang="zh-CN" sz="3200" dirty="0" err="1">
                <a:solidFill>
                  <a:srgbClr val="003399"/>
                </a:solidFill>
              </a:rPr>
              <a:t>rlink</a:t>
            </a:r>
            <a:r>
              <a:rPr lang="en-US" altLang="zh-CN" sz="3200" dirty="0">
                <a:solidFill>
                  <a:srgbClr val="003399"/>
                </a:solidFill>
              </a:rPr>
              <a:t>=p; q-&gt;</a:t>
            </a:r>
            <a:r>
              <a:rPr lang="en-US" altLang="zh-CN" sz="3200" dirty="0" err="1">
                <a:solidFill>
                  <a:srgbClr val="003399"/>
                </a:solidFill>
              </a:rPr>
              <a:t>llink</a:t>
            </a:r>
            <a:r>
              <a:rPr lang="en-US" altLang="zh-CN" sz="3200" dirty="0">
                <a:solidFill>
                  <a:srgbClr val="003399"/>
                </a:solidFill>
              </a:rPr>
              <a:t>=p-&gt;</a:t>
            </a:r>
            <a:r>
              <a:rPr lang="en-US" altLang="zh-CN" sz="3200" dirty="0" err="1">
                <a:solidFill>
                  <a:srgbClr val="003399"/>
                </a:solidFill>
              </a:rPr>
              <a:t>llink</a:t>
            </a:r>
            <a:r>
              <a:rPr lang="en-US" altLang="zh-CN" sz="3200" dirty="0">
                <a:solidFill>
                  <a:srgbClr val="003399"/>
                </a:solidFill>
              </a:rPr>
              <a:t>;</a:t>
            </a: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           </a:t>
            </a:r>
            <a:r>
              <a:rPr lang="en-US" altLang="zh-CN" sz="3200" dirty="0">
                <a:solidFill>
                  <a:srgbClr val="C00000"/>
                </a:solidFill>
              </a:rPr>
              <a:t>p-&gt;</a:t>
            </a:r>
            <a:r>
              <a:rPr lang="en-US" altLang="zh-CN" sz="3200" dirty="0" err="1">
                <a:solidFill>
                  <a:srgbClr val="C00000"/>
                </a:solidFill>
              </a:rPr>
              <a:t>llink</a:t>
            </a:r>
            <a:r>
              <a:rPr lang="en-US" altLang="zh-CN" sz="3200" dirty="0">
                <a:solidFill>
                  <a:srgbClr val="C00000"/>
                </a:solidFill>
              </a:rPr>
              <a:t>-&gt;</a:t>
            </a:r>
            <a:r>
              <a:rPr lang="en-US" altLang="zh-CN" sz="3200" dirty="0" err="1">
                <a:solidFill>
                  <a:srgbClr val="C00000"/>
                </a:solidFill>
              </a:rPr>
              <a:t>rlink</a:t>
            </a:r>
            <a:r>
              <a:rPr lang="en-US" altLang="zh-CN" sz="3200" dirty="0">
                <a:solidFill>
                  <a:srgbClr val="C00000"/>
                </a:solidFill>
              </a:rPr>
              <a:t> = q;</a:t>
            </a: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           p-&gt;</a:t>
            </a:r>
            <a:r>
              <a:rPr lang="en-US" altLang="zh-CN" sz="3200" dirty="0" err="1">
                <a:solidFill>
                  <a:srgbClr val="C00000"/>
                </a:solidFill>
              </a:rPr>
              <a:t>llink</a:t>
            </a:r>
            <a:r>
              <a:rPr lang="en-US" altLang="zh-CN" sz="3200" dirty="0">
                <a:solidFill>
                  <a:srgbClr val="C00000"/>
                </a:solidFill>
              </a:rPr>
              <a:t> = q;</a:t>
            </a:r>
            <a:r>
              <a:rPr lang="zh-CN" altLang="en-US" sz="3200" dirty="0">
                <a:solidFill>
                  <a:srgbClr val="C00000"/>
                </a:solidFill>
              </a:rPr>
              <a:t> </a:t>
            </a:r>
            <a:r>
              <a:rPr lang="en-US" altLang="zh-CN" sz="3200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380766" y="1083186"/>
            <a:ext cx="347723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>
                <a:solidFill>
                  <a:srgbClr val="037B20"/>
                </a:solidFill>
              </a:rPr>
              <a:t>//</a:t>
            </a:r>
            <a:r>
              <a:rPr lang="zh-CN" altLang="en-US" sz="3000" kern="0" dirty="0">
                <a:solidFill>
                  <a:srgbClr val="037B20"/>
                </a:solidFill>
              </a:rPr>
              <a:t>为新结点申请空间</a:t>
            </a:r>
            <a:endParaRPr lang="zh-CN" altLang="en-US" sz="3000" dirty="0">
              <a:solidFill>
                <a:srgbClr val="037B2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53200" y="3292986"/>
            <a:ext cx="232307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>
                <a:solidFill>
                  <a:srgbClr val="037B20"/>
                </a:solidFill>
              </a:rPr>
              <a:t>//</a:t>
            </a:r>
            <a:r>
              <a:rPr lang="zh-CN" altLang="en-US" sz="3000" kern="0" dirty="0">
                <a:solidFill>
                  <a:srgbClr val="037B20"/>
                </a:solidFill>
              </a:rPr>
              <a:t>新结点链入</a:t>
            </a:r>
            <a:endParaRPr lang="zh-CN" altLang="en-US" sz="3000" dirty="0">
              <a:solidFill>
                <a:srgbClr val="037B2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76800" y="3902586"/>
            <a:ext cx="232307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>
                <a:solidFill>
                  <a:srgbClr val="037B20"/>
                </a:solidFill>
              </a:rPr>
              <a:t>//</a:t>
            </a:r>
            <a:r>
              <a:rPr lang="zh-CN" altLang="en-US" sz="3000" kern="0" dirty="0">
                <a:solidFill>
                  <a:srgbClr val="037B20"/>
                </a:solidFill>
              </a:rPr>
              <a:t>剪断原链表</a:t>
            </a:r>
            <a:endParaRPr lang="zh-CN" altLang="en-US" sz="3000" dirty="0">
              <a:solidFill>
                <a:srgbClr val="037B20"/>
              </a:solidFill>
            </a:endParaRPr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1600200" y="50707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V="1">
            <a:off x="1828800" y="5301694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1143000" y="50700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726000" y="5080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3336925" y="50809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2879725" y="50802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2462725" y="5080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0800000">
            <a:off x="2057402" y="5494237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3581400" y="5301694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5089525" y="50809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40"/>
          <p:cNvSpPr>
            <a:spLocks noChangeArrowheads="1"/>
          </p:cNvSpPr>
          <p:nvPr/>
        </p:nvSpPr>
        <p:spPr bwMode="auto">
          <a:xfrm>
            <a:off x="4632325" y="50802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4215325" y="5080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 rot="10800000">
            <a:off x="3810002" y="5494237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6842125" y="50809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6384925" y="50802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5967925" y="5080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flipV="1">
            <a:off x="7086600" y="5301694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8594725" y="50809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8137525" y="50802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7720525" y="5085674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rot="10800000">
            <a:off x="7315202" y="5494237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5967925" y="60055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5510725" y="60048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5093725" y="6010274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2" name="直接箭头连接符 31"/>
          <p:cNvCxnSpPr>
            <a:endCxn id="22" idx="2"/>
          </p:cNvCxnSpPr>
          <p:nvPr/>
        </p:nvCxnSpPr>
        <p:spPr bwMode="auto">
          <a:xfrm rot="5400000" flipH="1" flipV="1">
            <a:off x="6086395" y="5820608"/>
            <a:ext cx="691237" cy="439223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>
            <a:endCxn id="18" idx="2"/>
          </p:cNvCxnSpPr>
          <p:nvPr/>
        </p:nvCxnSpPr>
        <p:spPr bwMode="auto">
          <a:xfrm rot="16200000" flipV="1">
            <a:off x="4790995" y="5802631"/>
            <a:ext cx="615037" cy="398975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 rot="16200000" flipH="1">
            <a:off x="5170205" y="5572241"/>
            <a:ext cx="538165" cy="32703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 rot="5400000">
            <a:off x="5867119" y="5659555"/>
            <a:ext cx="461963" cy="2286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096775" y="60150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37" name="直接箭头连接符 36"/>
          <p:cNvCxnSpPr>
            <a:endCxn id="31" idx="1"/>
          </p:cNvCxnSpPr>
          <p:nvPr/>
        </p:nvCxnSpPr>
        <p:spPr bwMode="auto">
          <a:xfrm flipV="1">
            <a:off x="4612200" y="6317456"/>
            <a:ext cx="481525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5943600" y="44958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 rot="16200000" flipH="1">
            <a:off x="6374406" y="4883068"/>
            <a:ext cx="299363" cy="1344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 flipV="1">
            <a:off x="5334000" y="5292268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rot="10800000">
            <a:off x="5562602" y="54848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440" name="Text Box 72"/>
          <p:cNvSpPr txBox="1">
            <a:spLocks noChangeArrowheads="1"/>
          </p:cNvSpPr>
          <p:nvPr/>
        </p:nvSpPr>
        <p:spPr bwMode="auto">
          <a:xfrm>
            <a:off x="2206325" y="1981200"/>
            <a:ext cx="160178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zh-CN" altLang="en-US" sz="3200" dirty="0"/>
              <a:t>型</a:t>
            </a:r>
          </a:p>
        </p:txBody>
      </p:sp>
      <p:sp>
        <p:nvSpPr>
          <p:cNvPr id="58443" name="Text Box 75"/>
          <p:cNvSpPr txBox="1">
            <a:spLocks noChangeArrowheads="1"/>
          </p:cNvSpPr>
          <p:nvPr/>
        </p:nvSpPr>
        <p:spPr bwMode="auto">
          <a:xfrm>
            <a:off x="7620000" y="2362200"/>
            <a:ext cx="75565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5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×</a:t>
            </a:r>
          </a:p>
        </p:txBody>
      </p:sp>
      <p:sp>
        <p:nvSpPr>
          <p:cNvPr id="58451" name="Text Box 83"/>
          <p:cNvSpPr txBox="1">
            <a:spLocks noChangeArrowheads="1"/>
          </p:cNvSpPr>
          <p:nvPr/>
        </p:nvSpPr>
        <p:spPr bwMode="auto">
          <a:xfrm>
            <a:off x="3654125" y="1981200"/>
            <a:ext cx="160178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/>
              <a:t>char </a:t>
            </a:r>
            <a:r>
              <a:rPr lang="zh-CN" altLang="en-US" sz="3200" dirty="0"/>
              <a:t>型</a:t>
            </a:r>
          </a:p>
        </p:txBody>
      </p:sp>
      <p:sp>
        <p:nvSpPr>
          <p:cNvPr id="58452" name="Text Box 84"/>
          <p:cNvSpPr txBox="1">
            <a:spLocks noChangeArrowheads="1"/>
          </p:cNvSpPr>
          <p:nvPr/>
        </p:nvSpPr>
        <p:spPr bwMode="auto">
          <a:xfrm>
            <a:off x="2206325" y="3644025"/>
            <a:ext cx="1676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/>
              <a:t>原子型</a:t>
            </a:r>
          </a:p>
        </p:txBody>
      </p:sp>
      <p:sp>
        <p:nvSpPr>
          <p:cNvPr id="58459" name="Text Box 91"/>
          <p:cNvSpPr txBox="1">
            <a:spLocks noChangeArrowheads="1"/>
          </p:cNvSpPr>
          <p:nvPr/>
        </p:nvSpPr>
        <p:spPr bwMode="auto">
          <a:xfrm>
            <a:off x="4949525" y="3644025"/>
            <a:ext cx="1752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/>
              <a:t>结构型</a:t>
            </a:r>
          </a:p>
        </p:txBody>
      </p:sp>
      <p:sp>
        <p:nvSpPr>
          <p:cNvPr id="58437" name="Rectangle 69"/>
          <p:cNvSpPr>
            <a:spLocks noChangeArrowheads="1"/>
          </p:cNvSpPr>
          <p:nvPr/>
        </p:nvSpPr>
        <p:spPr bwMode="auto">
          <a:xfrm>
            <a:off x="5482925" y="4188000"/>
            <a:ext cx="609600" cy="5842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ea typeface="宋体" pitchFamily="2" charset="-122"/>
              </a:rPr>
              <a:t>k</a:t>
            </a:r>
            <a:r>
              <a:rPr lang="en-US" altLang="zh-CN" sz="3600" baseline="-25000" dirty="0">
                <a:ea typeface="宋体" pitchFamily="2" charset="-122"/>
              </a:rPr>
              <a:t>3</a:t>
            </a:r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1520525" y="2526975"/>
            <a:ext cx="649288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25" name="Oval 12"/>
          <p:cNvSpPr>
            <a:spLocks noChangeArrowheads="1"/>
          </p:cNvSpPr>
          <p:nvPr/>
        </p:nvSpPr>
        <p:spPr bwMode="auto">
          <a:xfrm>
            <a:off x="2714325" y="2527575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4155775" y="2527575"/>
            <a:ext cx="648000" cy="648000"/>
          </a:xfrm>
          <a:prstGeom prst="ellipse">
            <a:avLst/>
          </a:prstGeom>
          <a:solidFill>
            <a:srgbClr val="FFDCB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latin typeface="+mj-lt"/>
              </a:rPr>
              <a:t>k</a:t>
            </a:r>
            <a:r>
              <a:rPr lang="en-US" altLang="zh-CN" sz="3600" baseline="-25000" dirty="0">
                <a:latin typeface="+mj-lt"/>
              </a:rPr>
              <a:t>2</a:t>
            </a:r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5482925" y="2527575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8" name="Oval 15"/>
          <p:cNvSpPr>
            <a:spLocks noChangeArrowheads="1"/>
          </p:cNvSpPr>
          <p:nvPr/>
        </p:nvSpPr>
        <p:spPr bwMode="auto">
          <a:xfrm>
            <a:off x="6819600" y="2527575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cxnSp>
        <p:nvCxnSpPr>
          <p:cNvPr id="29" name="直接连接符 28"/>
          <p:cNvCxnSpPr>
            <a:stCxn id="24" idx="6"/>
            <a:endCxn id="25" idx="2"/>
          </p:cNvCxnSpPr>
          <p:nvPr/>
        </p:nvCxnSpPr>
        <p:spPr bwMode="auto">
          <a:xfrm>
            <a:off x="2169813" y="2850975"/>
            <a:ext cx="544512" cy="6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5" idx="6"/>
            <a:endCxn id="26" idx="2"/>
          </p:cNvCxnSpPr>
          <p:nvPr/>
        </p:nvCxnSpPr>
        <p:spPr bwMode="auto">
          <a:xfrm>
            <a:off x="3362325" y="2851575"/>
            <a:ext cx="7934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6" idx="6"/>
            <a:endCxn id="27" idx="2"/>
          </p:cNvCxnSpPr>
          <p:nvPr/>
        </p:nvCxnSpPr>
        <p:spPr bwMode="auto">
          <a:xfrm>
            <a:off x="4803775" y="2851575"/>
            <a:ext cx="6791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27" idx="6"/>
            <a:endCxn id="28" idx="2"/>
          </p:cNvCxnSpPr>
          <p:nvPr/>
        </p:nvCxnSpPr>
        <p:spPr bwMode="auto">
          <a:xfrm>
            <a:off x="6130925" y="2851575"/>
            <a:ext cx="688675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11"/>
          <p:cNvSpPr>
            <a:spLocks noChangeArrowheads="1"/>
          </p:cNvSpPr>
          <p:nvPr/>
        </p:nvSpPr>
        <p:spPr bwMode="auto">
          <a:xfrm>
            <a:off x="1520525" y="4152000"/>
            <a:ext cx="649288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2714325" y="41526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35" name="Oval 13"/>
          <p:cNvSpPr>
            <a:spLocks noChangeArrowheads="1"/>
          </p:cNvSpPr>
          <p:nvPr/>
        </p:nvSpPr>
        <p:spPr bwMode="auto">
          <a:xfrm>
            <a:off x="4155775" y="41526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37" name="Oval 15"/>
          <p:cNvSpPr>
            <a:spLocks noChangeArrowheads="1"/>
          </p:cNvSpPr>
          <p:nvPr/>
        </p:nvSpPr>
        <p:spPr bwMode="auto">
          <a:xfrm>
            <a:off x="6819600" y="41526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cxnSp>
        <p:nvCxnSpPr>
          <p:cNvPr id="38" name="直接连接符 37"/>
          <p:cNvCxnSpPr>
            <a:stCxn id="33" idx="6"/>
            <a:endCxn id="34" idx="2"/>
          </p:cNvCxnSpPr>
          <p:nvPr/>
        </p:nvCxnSpPr>
        <p:spPr bwMode="auto">
          <a:xfrm>
            <a:off x="2169813" y="4476000"/>
            <a:ext cx="544512" cy="6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stCxn id="34" idx="6"/>
            <a:endCxn id="35" idx="2"/>
          </p:cNvCxnSpPr>
          <p:nvPr/>
        </p:nvCxnSpPr>
        <p:spPr bwMode="auto">
          <a:xfrm>
            <a:off x="3362325" y="4476600"/>
            <a:ext cx="7934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5" idx="6"/>
            <a:endCxn id="58437" idx="1"/>
          </p:cNvCxnSpPr>
          <p:nvPr/>
        </p:nvCxnSpPr>
        <p:spPr bwMode="auto">
          <a:xfrm>
            <a:off x="4803775" y="4476600"/>
            <a:ext cx="679150" cy="35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58437" idx="3"/>
            <a:endCxn id="37" idx="2"/>
          </p:cNvCxnSpPr>
          <p:nvPr/>
        </p:nvCxnSpPr>
        <p:spPr bwMode="auto">
          <a:xfrm flipV="1">
            <a:off x="6092525" y="4476600"/>
            <a:ext cx="727075" cy="35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 Box 75"/>
          <p:cNvSpPr txBox="1">
            <a:spLocks noChangeArrowheads="1"/>
          </p:cNvSpPr>
          <p:nvPr/>
        </p:nvSpPr>
        <p:spPr bwMode="auto">
          <a:xfrm>
            <a:off x="7620000" y="4029670"/>
            <a:ext cx="75565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5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×</a:t>
            </a:r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209550" y="1084331"/>
            <a:ext cx="81724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7A"/>
                </a:solidFill>
                <a:latin typeface="+mj-lt"/>
              </a:rPr>
              <a:t> 1. </a:t>
            </a:r>
            <a:r>
              <a:rPr lang="zh-CN" altLang="en-US" sz="3200" dirty="0">
                <a:solidFill>
                  <a:srgbClr val="00517A"/>
                </a:solidFill>
                <a:latin typeface="+mj-lt"/>
              </a:rPr>
              <a:t>同一性：</a:t>
            </a:r>
            <a:r>
              <a:rPr lang="zh-CN" altLang="en-US" sz="3200" dirty="0">
                <a:latin typeface="+mj-lt"/>
              </a:rPr>
              <a:t>所有元素属于同一类型；</a:t>
            </a:r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2.1 </a:t>
            </a:r>
            <a:r>
              <a:rPr lang="zh-CN" altLang="en-US" dirty="0">
                <a:ea typeface="黑体" pitchFamily="2" charset="-122"/>
              </a:rPr>
              <a:t>线性表特点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43" grpId="0"/>
      <p:bldP spid="58452" grpId="0"/>
      <p:bldP spid="58459" grpId="0"/>
      <p:bldP spid="58437" grpId="0" animBg="1"/>
      <p:bldP spid="33" grpId="0" animBg="1"/>
      <p:bldP spid="34" grpId="0" animBg="1"/>
      <p:bldP spid="35" grpId="0" animBg="1"/>
      <p:bldP spid="37" grpId="0" animBg="1"/>
      <p:bldP spid="4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985837"/>
            <a:ext cx="45720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/>
              <a:t> 双链表</a:t>
            </a:r>
            <a:r>
              <a:rPr lang="en-US" altLang="zh-CN" sz="3200" dirty="0"/>
              <a:t>(</a:t>
            </a:r>
            <a:r>
              <a:rPr lang="zh-CN" altLang="en-US" sz="3200" dirty="0"/>
              <a:t>不带头结点</a:t>
            </a:r>
            <a:r>
              <a:rPr lang="en-US" altLang="zh-CN" sz="3200" dirty="0"/>
              <a:t>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5600" y="3429000"/>
            <a:ext cx="62484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/>
              <a:t> 循环双链表</a:t>
            </a:r>
            <a:r>
              <a:rPr lang="en-US" altLang="zh-CN" sz="3200" dirty="0"/>
              <a:t>(</a:t>
            </a:r>
            <a:r>
              <a:rPr lang="zh-CN" altLang="en-US" sz="3200" dirty="0"/>
              <a:t>不带头结点</a:t>
            </a:r>
            <a:r>
              <a:rPr lang="en-US" altLang="zh-CN" sz="3200" dirty="0"/>
              <a:t>)</a:t>
            </a:r>
          </a:p>
        </p:txBody>
      </p:sp>
      <p:sp>
        <p:nvSpPr>
          <p:cNvPr id="54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循环双链表</a:t>
            </a: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1295400" y="2266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 flipV="1">
            <a:off x="1524000" y="2497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40"/>
          <p:cNvSpPr>
            <a:spLocks noChangeArrowheads="1"/>
          </p:cNvSpPr>
          <p:nvPr/>
        </p:nvSpPr>
        <p:spPr bwMode="auto">
          <a:xfrm>
            <a:off x="838200" y="2265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9" name="Rectangle 39"/>
          <p:cNvSpPr>
            <a:spLocks noChangeArrowheads="1"/>
          </p:cNvSpPr>
          <p:nvPr/>
        </p:nvSpPr>
        <p:spPr bwMode="auto">
          <a:xfrm>
            <a:off x="421200" y="2276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3032125" y="2276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Rectangle 40"/>
          <p:cNvSpPr>
            <a:spLocks noChangeArrowheads="1"/>
          </p:cNvSpPr>
          <p:nvPr/>
        </p:nvSpPr>
        <p:spPr bwMode="auto">
          <a:xfrm>
            <a:off x="2574925" y="2275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2" name="Rectangle 39"/>
          <p:cNvSpPr>
            <a:spLocks noChangeArrowheads="1"/>
          </p:cNvSpPr>
          <p:nvPr/>
        </p:nvSpPr>
        <p:spPr bwMode="auto">
          <a:xfrm>
            <a:off x="2157925" y="2276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 rot="10800000">
            <a:off x="1752602" y="2689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 flipV="1">
            <a:off x="3276600" y="2497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4784725" y="2276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6" name="Rectangle 40"/>
          <p:cNvSpPr>
            <a:spLocks noChangeArrowheads="1"/>
          </p:cNvSpPr>
          <p:nvPr/>
        </p:nvSpPr>
        <p:spPr bwMode="auto">
          <a:xfrm>
            <a:off x="4327525" y="2275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7" name="Rectangle 39"/>
          <p:cNvSpPr>
            <a:spLocks noChangeArrowheads="1"/>
          </p:cNvSpPr>
          <p:nvPr/>
        </p:nvSpPr>
        <p:spPr bwMode="auto">
          <a:xfrm>
            <a:off x="3910525" y="2276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 bwMode="auto">
          <a:xfrm rot="10800000">
            <a:off x="3505202" y="2689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flipV="1">
            <a:off x="5029200" y="2497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6537325" y="2276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40"/>
          <p:cNvSpPr>
            <a:spLocks noChangeArrowheads="1"/>
          </p:cNvSpPr>
          <p:nvPr/>
        </p:nvSpPr>
        <p:spPr bwMode="auto">
          <a:xfrm>
            <a:off x="6080125" y="2275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72" name="Rectangle 39"/>
          <p:cNvSpPr>
            <a:spLocks noChangeArrowheads="1"/>
          </p:cNvSpPr>
          <p:nvPr/>
        </p:nvSpPr>
        <p:spPr bwMode="auto">
          <a:xfrm>
            <a:off x="5663125" y="2276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 rot="10800000">
            <a:off x="5257802" y="2689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 flipV="1">
            <a:off x="6781800" y="2497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8289925" y="2276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" name="Rectangle 40"/>
          <p:cNvSpPr>
            <a:spLocks noChangeArrowheads="1"/>
          </p:cNvSpPr>
          <p:nvPr/>
        </p:nvSpPr>
        <p:spPr bwMode="auto">
          <a:xfrm>
            <a:off x="7832725" y="2275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7415725" y="22812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 bwMode="auto">
          <a:xfrm rot="10800000">
            <a:off x="7010402" y="2689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6003925" y="1441874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80" name="Rectangle 39"/>
          <p:cNvSpPr>
            <a:spLocks noChangeArrowheads="1"/>
          </p:cNvSpPr>
          <p:nvPr/>
        </p:nvSpPr>
        <p:spPr bwMode="auto">
          <a:xfrm>
            <a:off x="6384925" y="1443037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81" name="形状 80"/>
          <p:cNvCxnSpPr>
            <a:endCxn id="58" idx="0"/>
          </p:cNvCxnSpPr>
          <p:nvPr/>
        </p:nvCxnSpPr>
        <p:spPr bwMode="auto">
          <a:xfrm rot="10800000" flipV="1">
            <a:off x="1104900" y="1824036"/>
            <a:ext cx="5067300" cy="441563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形状 81"/>
          <p:cNvCxnSpPr>
            <a:endCxn id="76" idx="0"/>
          </p:cNvCxnSpPr>
          <p:nvPr/>
        </p:nvCxnSpPr>
        <p:spPr bwMode="auto">
          <a:xfrm>
            <a:off x="6629400" y="1824037"/>
            <a:ext cx="1470025" cy="451763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Rectangle 39"/>
          <p:cNvSpPr>
            <a:spLocks noChangeArrowheads="1"/>
          </p:cNvSpPr>
          <p:nvPr/>
        </p:nvSpPr>
        <p:spPr bwMode="auto">
          <a:xfrm>
            <a:off x="4997450" y="1295400"/>
            <a:ext cx="9302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j-lt"/>
                <a:ea typeface="宋体" pitchFamily="2" charset="-122"/>
              </a:rPr>
              <a:t>head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84" name="Rectangle 39"/>
          <p:cNvSpPr>
            <a:spLocks noChangeArrowheads="1"/>
          </p:cNvSpPr>
          <p:nvPr/>
        </p:nvSpPr>
        <p:spPr bwMode="auto">
          <a:xfrm>
            <a:off x="6689725" y="1290637"/>
            <a:ext cx="1006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j-lt"/>
                <a:ea typeface="宋体" pitchFamily="2" charset="-122"/>
              </a:rPr>
              <a:t>rear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1295400" y="4628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 flipV="1">
            <a:off x="1524000" y="48594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40"/>
          <p:cNvSpPr>
            <a:spLocks noChangeArrowheads="1"/>
          </p:cNvSpPr>
          <p:nvPr/>
        </p:nvSpPr>
        <p:spPr bwMode="auto">
          <a:xfrm>
            <a:off x="838200" y="4627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90" name="Rectangle 39"/>
          <p:cNvSpPr>
            <a:spLocks noChangeArrowheads="1"/>
          </p:cNvSpPr>
          <p:nvPr/>
        </p:nvSpPr>
        <p:spPr bwMode="auto">
          <a:xfrm>
            <a:off x="421200" y="46386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Rectangle 39"/>
          <p:cNvSpPr>
            <a:spLocks noChangeArrowheads="1"/>
          </p:cNvSpPr>
          <p:nvPr/>
        </p:nvSpPr>
        <p:spPr bwMode="auto">
          <a:xfrm>
            <a:off x="3032125" y="4638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" name="Rectangle 40"/>
          <p:cNvSpPr>
            <a:spLocks noChangeArrowheads="1"/>
          </p:cNvSpPr>
          <p:nvPr/>
        </p:nvSpPr>
        <p:spPr bwMode="auto">
          <a:xfrm>
            <a:off x="2574925" y="4638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93" name="Rectangle 39"/>
          <p:cNvSpPr>
            <a:spLocks noChangeArrowheads="1"/>
          </p:cNvSpPr>
          <p:nvPr/>
        </p:nvSpPr>
        <p:spPr bwMode="auto">
          <a:xfrm>
            <a:off x="2157925" y="46386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4" name="直接箭头连接符 93"/>
          <p:cNvCxnSpPr/>
          <p:nvPr/>
        </p:nvCxnSpPr>
        <p:spPr bwMode="auto">
          <a:xfrm rot="10800000">
            <a:off x="1752602" y="50520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 flipV="1">
            <a:off x="3276600" y="48594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Rectangle 39"/>
          <p:cNvSpPr>
            <a:spLocks noChangeArrowheads="1"/>
          </p:cNvSpPr>
          <p:nvPr/>
        </p:nvSpPr>
        <p:spPr bwMode="auto">
          <a:xfrm>
            <a:off x="4784725" y="4638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" name="Rectangle 40"/>
          <p:cNvSpPr>
            <a:spLocks noChangeArrowheads="1"/>
          </p:cNvSpPr>
          <p:nvPr/>
        </p:nvSpPr>
        <p:spPr bwMode="auto">
          <a:xfrm>
            <a:off x="4327525" y="4638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98" name="Rectangle 39"/>
          <p:cNvSpPr>
            <a:spLocks noChangeArrowheads="1"/>
          </p:cNvSpPr>
          <p:nvPr/>
        </p:nvSpPr>
        <p:spPr bwMode="auto">
          <a:xfrm>
            <a:off x="3910525" y="46386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 bwMode="auto">
          <a:xfrm rot="10800000">
            <a:off x="3505202" y="50520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直接箭头连接符 99"/>
          <p:cNvCxnSpPr/>
          <p:nvPr/>
        </p:nvCxnSpPr>
        <p:spPr bwMode="auto">
          <a:xfrm flipV="1">
            <a:off x="5029200" y="48594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Rectangle 39"/>
          <p:cNvSpPr>
            <a:spLocks noChangeArrowheads="1"/>
          </p:cNvSpPr>
          <p:nvPr/>
        </p:nvSpPr>
        <p:spPr bwMode="auto">
          <a:xfrm>
            <a:off x="6537325" y="4638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" name="Rectangle 40"/>
          <p:cNvSpPr>
            <a:spLocks noChangeArrowheads="1"/>
          </p:cNvSpPr>
          <p:nvPr/>
        </p:nvSpPr>
        <p:spPr bwMode="auto">
          <a:xfrm>
            <a:off x="6080125" y="4638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103" name="Rectangle 39"/>
          <p:cNvSpPr>
            <a:spLocks noChangeArrowheads="1"/>
          </p:cNvSpPr>
          <p:nvPr/>
        </p:nvSpPr>
        <p:spPr bwMode="auto">
          <a:xfrm>
            <a:off x="5663125" y="46386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4" name="直接箭头连接符 103"/>
          <p:cNvCxnSpPr/>
          <p:nvPr/>
        </p:nvCxnSpPr>
        <p:spPr bwMode="auto">
          <a:xfrm rot="10800000">
            <a:off x="5257802" y="50520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 flipV="1">
            <a:off x="6781800" y="48594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Rectangle 39"/>
          <p:cNvSpPr>
            <a:spLocks noChangeArrowheads="1"/>
          </p:cNvSpPr>
          <p:nvPr/>
        </p:nvSpPr>
        <p:spPr bwMode="auto">
          <a:xfrm>
            <a:off x="8289925" y="4638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" name="Rectangle 40"/>
          <p:cNvSpPr>
            <a:spLocks noChangeArrowheads="1"/>
          </p:cNvSpPr>
          <p:nvPr/>
        </p:nvSpPr>
        <p:spPr bwMode="auto">
          <a:xfrm>
            <a:off x="7832725" y="4638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108" name="Rectangle 39"/>
          <p:cNvSpPr>
            <a:spLocks noChangeArrowheads="1"/>
          </p:cNvSpPr>
          <p:nvPr/>
        </p:nvSpPr>
        <p:spPr bwMode="auto">
          <a:xfrm>
            <a:off x="7415725" y="46434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 rot="10800000">
            <a:off x="7010402" y="50520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609600" y="3804074"/>
            <a:ext cx="381000" cy="463125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113" name="形状 112"/>
          <p:cNvCxnSpPr>
            <a:endCxn id="89" idx="0"/>
          </p:cNvCxnSpPr>
          <p:nvPr/>
        </p:nvCxnSpPr>
        <p:spPr bwMode="auto">
          <a:xfrm rot="10800000">
            <a:off x="1104900" y="4627800"/>
            <a:ext cx="7505700" cy="249000"/>
          </a:xfrm>
          <a:prstGeom prst="bentConnector4">
            <a:avLst>
              <a:gd name="adj1" fmla="val 219"/>
              <a:gd name="adj2" fmla="val 268541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Rectangle 39"/>
          <p:cNvSpPr>
            <a:spLocks noChangeArrowheads="1"/>
          </p:cNvSpPr>
          <p:nvPr/>
        </p:nvSpPr>
        <p:spPr bwMode="auto">
          <a:xfrm>
            <a:off x="914400" y="3505200"/>
            <a:ext cx="12192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3399"/>
                </a:solidFill>
                <a:latin typeface="+mj-lt"/>
                <a:ea typeface="宋体" pitchFamily="2" charset="-122"/>
              </a:rPr>
              <a:t>cdlist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31" name="直接箭头连接符 130"/>
          <p:cNvCxnSpPr/>
          <p:nvPr/>
        </p:nvCxnSpPr>
        <p:spPr bwMode="auto">
          <a:xfrm rot="16200000" flipH="1">
            <a:off x="609600" y="4267200"/>
            <a:ext cx="6096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5" name="形状 134"/>
          <p:cNvCxnSpPr>
            <a:endCxn id="107" idx="2"/>
          </p:cNvCxnSpPr>
          <p:nvPr/>
        </p:nvCxnSpPr>
        <p:spPr bwMode="auto">
          <a:xfrm>
            <a:off x="609600" y="4953000"/>
            <a:ext cx="7489825" cy="299363"/>
          </a:xfrm>
          <a:prstGeom prst="bentConnector4">
            <a:avLst>
              <a:gd name="adj1" fmla="val 115"/>
              <a:gd name="adj2" fmla="val 212834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6" grpId="0" animBg="1"/>
      <p:bldP spid="97" grpId="0" animBg="1"/>
      <p:bldP spid="98" grpId="0" animBg="1"/>
      <p:bldP spid="101" grpId="0" animBg="1"/>
      <p:bldP spid="102" grpId="0" animBg="1"/>
      <p:bldP spid="103" grpId="0" animBg="1"/>
      <p:bldP spid="106" grpId="0" animBg="1"/>
      <p:bldP spid="107" grpId="0" animBg="1"/>
      <p:bldP spid="108" grpId="0" animBg="1"/>
      <p:bldP spid="110" grpId="0" animBg="1"/>
      <p:bldP spid="11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990600"/>
            <a:ext cx="53340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/>
              <a:t> 循环双链表</a:t>
            </a:r>
            <a:r>
              <a:rPr lang="en-US" altLang="zh-CN" sz="3200" dirty="0"/>
              <a:t>(</a:t>
            </a:r>
            <a:r>
              <a:rPr lang="zh-CN" altLang="en-US" sz="3200" dirty="0"/>
              <a:t>带头结点</a:t>
            </a:r>
            <a:r>
              <a:rPr lang="en-US" altLang="zh-CN" sz="3200" dirty="0"/>
              <a:t>)</a:t>
            </a:r>
          </a:p>
        </p:txBody>
      </p:sp>
      <p:sp>
        <p:nvSpPr>
          <p:cNvPr id="54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循环双链表</a:t>
            </a: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1295400" y="2799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 flipV="1">
            <a:off x="1524000" y="30306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Rectangle 39"/>
          <p:cNvSpPr>
            <a:spLocks noChangeArrowheads="1"/>
          </p:cNvSpPr>
          <p:nvPr/>
        </p:nvSpPr>
        <p:spPr bwMode="auto">
          <a:xfrm>
            <a:off x="421200" y="2800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Rectangle 39"/>
          <p:cNvSpPr>
            <a:spLocks noChangeArrowheads="1"/>
          </p:cNvSpPr>
          <p:nvPr/>
        </p:nvSpPr>
        <p:spPr bwMode="auto">
          <a:xfrm>
            <a:off x="3032125" y="2809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" name="Rectangle 40"/>
          <p:cNvSpPr>
            <a:spLocks noChangeArrowheads="1"/>
          </p:cNvSpPr>
          <p:nvPr/>
        </p:nvSpPr>
        <p:spPr bwMode="auto">
          <a:xfrm>
            <a:off x="2574925" y="2809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93" name="Rectangle 39"/>
          <p:cNvSpPr>
            <a:spLocks noChangeArrowheads="1"/>
          </p:cNvSpPr>
          <p:nvPr/>
        </p:nvSpPr>
        <p:spPr bwMode="auto">
          <a:xfrm>
            <a:off x="2157925" y="2809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4" name="直接箭头连接符 93"/>
          <p:cNvCxnSpPr/>
          <p:nvPr/>
        </p:nvCxnSpPr>
        <p:spPr bwMode="auto">
          <a:xfrm rot="10800000">
            <a:off x="1752602" y="32232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 flipV="1">
            <a:off x="3276600" y="30306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Rectangle 39"/>
          <p:cNvSpPr>
            <a:spLocks noChangeArrowheads="1"/>
          </p:cNvSpPr>
          <p:nvPr/>
        </p:nvSpPr>
        <p:spPr bwMode="auto">
          <a:xfrm>
            <a:off x="4784725" y="2809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" name="Rectangle 40"/>
          <p:cNvSpPr>
            <a:spLocks noChangeArrowheads="1"/>
          </p:cNvSpPr>
          <p:nvPr/>
        </p:nvSpPr>
        <p:spPr bwMode="auto">
          <a:xfrm>
            <a:off x="4327525" y="2809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98" name="Rectangle 39"/>
          <p:cNvSpPr>
            <a:spLocks noChangeArrowheads="1"/>
          </p:cNvSpPr>
          <p:nvPr/>
        </p:nvSpPr>
        <p:spPr bwMode="auto">
          <a:xfrm>
            <a:off x="3910525" y="2809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 bwMode="auto">
          <a:xfrm rot="10800000">
            <a:off x="3505202" y="32232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直接箭头连接符 99"/>
          <p:cNvCxnSpPr/>
          <p:nvPr/>
        </p:nvCxnSpPr>
        <p:spPr bwMode="auto">
          <a:xfrm flipV="1">
            <a:off x="5029200" y="30306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Rectangle 39"/>
          <p:cNvSpPr>
            <a:spLocks noChangeArrowheads="1"/>
          </p:cNvSpPr>
          <p:nvPr/>
        </p:nvSpPr>
        <p:spPr bwMode="auto">
          <a:xfrm>
            <a:off x="6537325" y="2809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" name="Rectangle 40"/>
          <p:cNvSpPr>
            <a:spLocks noChangeArrowheads="1"/>
          </p:cNvSpPr>
          <p:nvPr/>
        </p:nvSpPr>
        <p:spPr bwMode="auto">
          <a:xfrm>
            <a:off x="6080125" y="2809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03" name="Rectangle 39"/>
          <p:cNvSpPr>
            <a:spLocks noChangeArrowheads="1"/>
          </p:cNvSpPr>
          <p:nvPr/>
        </p:nvSpPr>
        <p:spPr bwMode="auto">
          <a:xfrm>
            <a:off x="5663125" y="2809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4" name="直接箭头连接符 103"/>
          <p:cNvCxnSpPr/>
          <p:nvPr/>
        </p:nvCxnSpPr>
        <p:spPr bwMode="auto">
          <a:xfrm rot="10800000">
            <a:off x="5257802" y="32232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 flipV="1">
            <a:off x="6781800" y="30306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Rectangle 39"/>
          <p:cNvSpPr>
            <a:spLocks noChangeArrowheads="1"/>
          </p:cNvSpPr>
          <p:nvPr/>
        </p:nvSpPr>
        <p:spPr bwMode="auto">
          <a:xfrm>
            <a:off x="8289925" y="2809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" name="Rectangle 40"/>
          <p:cNvSpPr>
            <a:spLocks noChangeArrowheads="1"/>
          </p:cNvSpPr>
          <p:nvPr/>
        </p:nvSpPr>
        <p:spPr bwMode="auto">
          <a:xfrm>
            <a:off x="7832725" y="2809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108" name="Rectangle 39"/>
          <p:cNvSpPr>
            <a:spLocks noChangeArrowheads="1"/>
          </p:cNvSpPr>
          <p:nvPr/>
        </p:nvSpPr>
        <p:spPr bwMode="auto">
          <a:xfrm>
            <a:off x="7415725" y="28146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 rot="10800000">
            <a:off x="7010402" y="32232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609600" y="1975274"/>
            <a:ext cx="381000" cy="463125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113" name="形状 112"/>
          <p:cNvCxnSpPr/>
          <p:nvPr/>
        </p:nvCxnSpPr>
        <p:spPr bwMode="auto">
          <a:xfrm rot="10800000">
            <a:off x="1104900" y="2799000"/>
            <a:ext cx="7505700" cy="249000"/>
          </a:xfrm>
          <a:prstGeom prst="bentConnector4">
            <a:avLst>
              <a:gd name="adj1" fmla="val 219"/>
              <a:gd name="adj2" fmla="val 268541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Rectangle 39"/>
          <p:cNvSpPr>
            <a:spLocks noChangeArrowheads="1"/>
          </p:cNvSpPr>
          <p:nvPr/>
        </p:nvSpPr>
        <p:spPr bwMode="auto">
          <a:xfrm>
            <a:off x="914400" y="1676400"/>
            <a:ext cx="12192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003399"/>
                </a:solidFill>
                <a:latin typeface="+mj-lt"/>
                <a:ea typeface="宋体" pitchFamily="2" charset="-122"/>
              </a:rPr>
              <a:t>cdlist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31" name="直接箭头连接符 130"/>
          <p:cNvCxnSpPr/>
          <p:nvPr/>
        </p:nvCxnSpPr>
        <p:spPr bwMode="auto">
          <a:xfrm rot="16200000" flipH="1">
            <a:off x="609600" y="2438400"/>
            <a:ext cx="6096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5" name="形状 134"/>
          <p:cNvCxnSpPr>
            <a:endCxn id="107" idx="2"/>
          </p:cNvCxnSpPr>
          <p:nvPr/>
        </p:nvCxnSpPr>
        <p:spPr bwMode="auto">
          <a:xfrm>
            <a:off x="609600" y="3124200"/>
            <a:ext cx="7489825" cy="299363"/>
          </a:xfrm>
          <a:prstGeom prst="bentConnector4">
            <a:avLst>
              <a:gd name="adj1" fmla="val 115"/>
              <a:gd name="adj2" fmla="val 212834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Rectangle 44" descr="浅色上对角线"/>
          <p:cNvSpPr>
            <a:spLocks noChangeArrowheads="1"/>
          </p:cNvSpPr>
          <p:nvPr/>
        </p:nvSpPr>
        <p:spPr bwMode="auto">
          <a:xfrm>
            <a:off x="838200" y="2800800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6" name="Rectangle 59"/>
          <p:cNvSpPr>
            <a:spLocks noChangeArrowheads="1"/>
          </p:cNvSpPr>
          <p:nvPr/>
        </p:nvSpPr>
        <p:spPr bwMode="auto">
          <a:xfrm>
            <a:off x="457200" y="4038600"/>
            <a:ext cx="8229600" cy="1371600"/>
          </a:xfrm>
          <a:prstGeom prst="rect">
            <a:avLst/>
          </a:prstGeom>
          <a:solidFill>
            <a:srgbClr val="C2FFA3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循环双链表性质</a:t>
            </a:r>
            <a:r>
              <a:rPr lang="en-US" altLang="zh-CN" sz="3200" dirty="0">
                <a:sym typeface="Wingdings" pitchFamily="2" charset="2"/>
              </a:rPr>
              <a:t>: (p</a:t>
            </a:r>
            <a:r>
              <a:rPr lang="zh-CN" altLang="en-US" sz="3200" dirty="0">
                <a:sym typeface="Wingdings" pitchFamily="2" charset="2"/>
              </a:rPr>
              <a:t>指向任意结点</a:t>
            </a:r>
            <a:r>
              <a:rPr lang="en-US" altLang="zh-CN" sz="3200" dirty="0">
                <a:sym typeface="Wingdings" pitchFamily="2" charset="2"/>
              </a:rPr>
              <a:t>)</a:t>
            </a:r>
            <a:endParaRPr lang="en-US" altLang="zh-CN" sz="3200" dirty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p == p-&gt;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 </a:t>
            </a:r>
            <a:r>
              <a:rPr lang="zh-CN" altLang="en-US" sz="3200" dirty="0">
                <a:solidFill>
                  <a:srgbClr val="C00000"/>
                </a:solidFill>
              </a:rPr>
              <a:t>且</a:t>
            </a:r>
            <a:r>
              <a:rPr lang="zh-CN" altLang="en-US" sz="3200" dirty="0"/>
              <a:t> </a:t>
            </a:r>
            <a:r>
              <a:rPr lang="en-US" altLang="zh-CN" sz="3200" dirty="0"/>
              <a:t>p == p-&gt;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-&gt;</a:t>
            </a:r>
            <a:r>
              <a:rPr lang="en-US" altLang="zh-CN" sz="3200" dirty="0" err="1"/>
              <a:t>rlink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839200" cy="2971800"/>
          </a:xfrm>
          <a:noFill/>
          <a:ln/>
        </p:spPr>
        <p:txBody>
          <a:bodyPr lIns="0" rIns="0"/>
          <a:lstStyle/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>
                <a:ea typeface="黑体" pitchFamily="2" charset="-122"/>
              </a:rPr>
              <a:t>例：一个单向循环链表，每个结点含有三个域：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ea typeface="黑体" pitchFamily="2" charset="-122"/>
              </a:rPr>
              <a:t>       </a:t>
            </a:r>
            <a:r>
              <a:rPr lang="en-US" altLang="zh-CN" dirty="0" err="1">
                <a:ea typeface="黑体" pitchFamily="2" charset="-122"/>
              </a:rPr>
              <a:t>llink</a:t>
            </a:r>
            <a:r>
              <a:rPr lang="en-US" altLang="zh-CN" dirty="0">
                <a:ea typeface="黑体" pitchFamily="2" charset="-122"/>
              </a:rPr>
              <a:t> ---- </a:t>
            </a:r>
            <a:r>
              <a:rPr lang="zh-CN" altLang="en-US" dirty="0">
                <a:ea typeface="黑体" pitchFamily="2" charset="-122"/>
              </a:rPr>
              <a:t>指针域，取值均为</a:t>
            </a:r>
            <a:r>
              <a:rPr lang="en-US" altLang="zh-CN" dirty="0">
                <a:ea typeface="黑体" pitchFamily="2" charset="-122"/>
              </a:rPr>
              <a:t>NULL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ea typeface="黑体" pitchFamily="2" charset="-122"/>
              </a:rPr>
              <a:t>       data ---- </a:t>
            </a:r>
            <a:r>
              <a:rPr lang="zh-CN" altLang="en-US" dirty="0">
                <a:ea typeface="黑体" pitchFamily="2" charset="-122"/>
              </a:rPr>
              <a:t>数据域，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ea typeface="黑体" pitchFamily="2" charset="-122"/>
              </a:rPr>
              <a:t>       </a:t>
            </a:r>
            <a:r>
              <a:rPr lang="en-US" altLang="zh-CN" dirty="0" err="1">
                <a:ea typeface="黑体" pitchFamily="2" charset="-122"/>
              </a:rPr>
              <a:t>rlink</a:t>
            </a:r>
            <a:r>
              <a:rPr lang="en-US" altLang="zh-CN" dirty="0">
                <a:ea typeface="黑体" pitchFamily="2" charset="-122"/>
              </a:rPr>
              <a:t> ----</a:t>
            </a:r>
            <a:r>
              <a:rPr lang="zh-CN" altLang="en-US" dirty="0">
                <a:ea typeface="黑体" pitchFamily="2" charset="-122"/>
              </a:rPr>
              <a:t>指向后继结点的指针域，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>
                <a:ea typeface="黑体" pitchFamily="2" charset="-122"/>
              </a:rPr>
              <a:t>       </a:t>
            </a:r>
            <a:r>
              <a:rPr lang="zh-CN" altLang="en-US" dirty="0">
                <a:solidFill>
                  <a:srgbClr val="003399"/>
                </a:solidFill>
                <a:ea typeface="黑体" pitchFamily="2" charset="-122"/>
              </a:rPr>
              <a:t>编写算法将此单链表改为双向循环链表。</a:t>
            </a: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1295400" y="48570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1524000" y="50880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421200" y="48582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∧</a:t>
            </a:r>
            <a:endParaRPr lang="zh-CN" altLang="zh-CN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3032125" y="4867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2574925" y="4866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2157925" y="48672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∧</a:t>
            </a:r>
            <a:endParaRPr lang="zh-CN" altLang="zh-CN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rot="10800000">
            <a:off x="1752602" y="54086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flipV="1">
            <a:off x="3276600" y="50880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4784725" y="4867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Rectangle 40"/>
          <p:cNvSpPr>
            <a:spLocks noChangeArrowheads="1"/>
          </p:cNvSpPr>
          <p:nvPr/>
        </p:nvSpPr>
        <p:spPr bwMode="auto">
          <a:xfrm>
            <a:off x="4327525" y="4866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910525" y="48672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∧</a:t>
            </a:r>
            <a:endParaRPr lang="zh-CN" altLang="zh-CN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 rot="10800000">
            <a:off x="3505202" y="54086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flipV="1">
            <a:off x="5029200" y="50880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6537325" y="4867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6080125" y="4866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663125" y="48672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∧</a:t>
            </a:r>
            <a:endParaRPr lang="zh-CN" altLang="zh-CN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rot="10800000">
            <a:off x="5257802" y="54086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V="1">
            <a:off x="6781800" y="50880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8289925" y="4867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7832725" y="4866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7415725" y="48720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∧</a:t>
            </a:r>
            <a:endParaRPr lang="zh-CN" altLang="zh-CN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rot="10800000">
            <a:off x="7010402" y="54086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609600" y="4032674"/>
            <a:ext cx="381000" cy="463125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48" name="形状 47"/>
          <p:cNvCxnSpPr/>
          <p:nvPr/>
        </p:nvCxnSpPr>
        <p:spPr bwMode="auto">
          <a:xfrm rot="10800000">
            <a:off x="1104900" y="4856400"/>
            <a:ext cx="7505700" cy="249000"/>
          </a:xfrm>
          <a:prstGeom prst="bentConnector4">
            <a:avLst>
              <a:gd name="adj1" fmla="val 219"/>
              <a:gd name="adj2" fmla="val 268541"/>
            </a:avLst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914400" y="3733800"/>
            <a:ext cx="12192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latin typeface="+mj-lt"/>
                <a:ea typeface="宋体" pitchFamily="2" charset="-122"/>
              </a:rPr>
              <a:t>cdlist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 rot="16200000" flipH="1">
            <a:off x="609600" y="4495800"/>
            <a:ext cx="6096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形状 50"/>
          <p:cNvCxnSpPr>
            <a:endCxn id="44" idx="2"/>
          </p:cNvCxnSpPr>
          <p:nvPr/>
        </p:nvCxnSpPr>
        <p:spPr bwMode="auto">
          <a:xfrm>
            <a:off x="609600" y="5334000"/>
            <a:ext cx="7489825" cy="146963"/>
          </a:xfrm>
          <a:prstGeom prst="bentConnector4">
            <a:avLst>
              <a:gd name="adj1" fmla="val -250"/>
              <a:gd name="adj2" fmla="val 255549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52" name="Rectangle 44" descr="浅色上对角线"/>
          <p:cNvSpPr>
            <a:spLocks noChangeArrowheads="1"/>
          </p:cNvSpPr>
          <p:nvPr/>
        </p:nvSpPr>
        <p:spPr bwMode="auto">
          <a:xfrm>
            <a:off x="838200" y="4858200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96" name="Rectangle 44"/>
          <p:cNvSpPr>
            <a:spLocks noChangeArrowheads="1"/>
          </p:cNvSpPr>
          <p:nvPr/>
        </p:nvSpPr>
        <p:spPr bwMode="auto">
          <a:xfrm>
            <a:off x="609600" y="2667000"/>
            <a:ext cx="8534400" cy="3429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p = </a:t>
            </a:r>
            <a:r>
              <a:rPr lang="en-US" altLang="zh-CN" sz="3200" dirty="0" err="1"/>
              <a:t>clist</a:t>
            </a:r>
            <a:r>
              <a:rPr lang="en-US" altLang="zh-CN" sz="3200" dirty="0"/>
              <a:t>;</a:t>
            </a:r>
          </a:p>
          <a:p>
            <a:pPr marL="609600" indent="-609600">
              <a:lnSpc>
                <a:spcPct val="113000"/>
              </a:lnSpc>
              <a:spcBef>
                <a:spcPts val="0"/>
              </a:spcBef>
              <a:buNone/>
            </a:pPr>
            <a:r>
              <a:rPr lang="en-US" altLang="zh-CN" sz="3200" dirty="0"/>
              <a:t>if(p-&gt;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 ==p)  {p-&gt;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 =p;  return 1;}</a:t>
            </a:r>
          </a:p>
          <a:p>
            <a:pPr marL="609600" indent="-6096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q = </a:t>
            </a:r>
            <a:r>
              <a:rPr lang="en-US" altLang="zh-CN" sz="3200" dirty="0" err="1"/>
              <a:t>clist</a:t>
            </a:r>
            <a:r>
              <a:rPr lang="en-US" altLang="zh-CN" sz="3200" dirty="0"/>
              <a:t>-&gt;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; </a:t>
            </a:r>
          </a:p>
          <a:p>
            <a:pPr marL="609600" indent="-6096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while(q != </a:t>
            </a:r>
            <a:r>
              <a:rPr lang="en-US" altLang="zh-CN" sz="3200" dirty="0" err="1"/>
              <a:t>clist</a:t>
            </a:r>
            <a:r>
              <a:rPr lang="en-US" altLang="zh-CN" sz="3200" dirty="0"/>
              <a:t>)</a:t>
            </a:r>
          </a:p>
          <a:p>
            <a:pPr marL="609600" indent="-6096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      {q-&gt;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 =p;  q=q-&gt;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;  p=p-&gt;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;}</a:t>
            </a:r>
          </a:p>
          <a:p>
            <a:pPr marL="609600" indent="-6096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q-&gt;</a:t>
            </a:r>
            <a:r>
              <a:rPr lang="en-US" altLang="zh-CN" sz="3200" dirty="0" err="1">
                <a:solidFill>
                  <a:srgbClr val="C00000"/>
                </a:solidFill>
              </a:rPr>
              <a:t>llink</a:t>
            </a:r>
            <a:r>
              <a:rPr lang="en-US" altLang="zh-CN" sz="3200" dirty="0">
                <a:solidFill>
                  <a:srgbClr val="C00000"/>
                </a:solidFill>
              </a:rPr>
              <a:t> =p;</a:t>
            </a: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1295400" y="1275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V="1">
            <a:off x="1524000" y="15066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421200" y="1276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∧</a:t>
            </a:r>
            <a:endParaRPr lang="zh-CN" altLang="zh-CN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3032125" y="1285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2574925" y="1285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2157925" y="1285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∧</a:t>
            </a:r>
            <a:endParaRPr lang="zh-CN" altLang="zh-CN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 rot="10800000">
            <a:off x="1752602" y="18272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 flipV="1">
            <a:off x="3276600" y="15066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4784725" y="1285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4327525" y="1285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3910525" y="1285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∧</a:t>
            </a:r>
            <a:endParaRPr lang="zh-CN" altLang="zh-CN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 rot="10800000">
            <a:off x="3505202" y="18272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flipV="1">
            <a:off x="5029200" y="15066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6537325" y="1285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Rectangle 40"/>
          <p:cNvSpPr>
            <a:spLocks noChangeArrowheads="1"/>
          </p:cNvSpPr>
          <p:nvPr/>
        </p:nvSpPr>
        <p:spPr bwMode="auto">
          <a:xfrm>
            <a:off x="6080125" y="1285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1" name="Rectangle 39"/>
          <p:cNvSpPr>
            <a:spLocks noChangeArrowheads="1"/>
          </p:cNvSpPr>
          <p:nvPr/>
        </p:nvSpPr>
        <p:spPr bwMode="auto">
          <a:xfrm>
            <a:off x="5663125" y="1285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∧</a:t>
            </a:r>
            <a:endParaRPr lang="zh-CN" altLang="zh-CN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 bwMode="auto">
          <a:xfrm rot="10800000">
            <a:off x="5257802" y="18272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flipV="1">
            <a:off x="6781800" y="15066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8289925" y="1285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40"/>
          <p:cNvSpPr>
            <a:spLocks noChangeArrowheads="1"/>
          </p:cNvSpPr>
          <p:nvPr/>
        </p:nvSpPr>
        <p:spPr bwMode="auto">
          <a:xfrm>
            <a:off x="7832725" y="1285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7415725" y="12906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∧</a:t>
            </a:r>
            <a:endParaRPr lang="zh-CN" altLang="zh-CN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 rot="10800000">
            <a:off x="7010402" y="18272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609600" y="451274"/>
            <a:ext cx="381000" cy="463125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59" name="形状 58"/>
          <p:cNvCxnSpPr/>
          <p:nvPr/>
        </p:nvCxnSpPr>
        <p:spPr bwMode="auto">
          <a:xfrm rot="10800000">
            <a:off x="1104900" y="1275000"/>
            <a:ext cx="7505700" cy="249000"/>
          </a:xfrm>
          <a:prstGeom prst="bentConnector4">
            <a:avLst>
              <a:gd name="adj1" fmla="val 219"/>
              <a:gd name="adj2" fmla="val 268541"/>
            </a:avLst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762000" y="152400"/>
            <a:ext cx="12192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 rot="16200000" flipH="1">
            <a:off x="609600" y="914400"/>
            <a:ext cx="6096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形状 61"/>
          <p:cNvCxnSpPr>
            <a:endCxn id="55" idx="2"/>
          </p:cNvCxnSpPr>
          <p:nvPr/>
        </p:nvCxnSpPr>
        <p:spPr bwMode="auto">
          <a:xfrm>
            <a:off x="609600" y="1600200"/>
            <a:ext cx="7489825" cy="299363"/>
          </a:xfrm>
          <a:prstGeom prst="bentConnector4">
            <a:avLst>
              <a:gd name="adj1" fmla="val 115"/>
              <a:gd name="adj2" fmla="val 194599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44" descr="浅色上对角线"/>
          <p:cNvSpPr>
            <a:spLocks noChangeArrowheads="1"/>
          </p:cNvSpPr>
          <p:nvPr/>
        </p:nvSpPr>
        <p:spPr bwMode="auto">
          <a:xfrm>
            <a:off x="838200" y="1276800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1295400" y="20574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5" name="直接箭头连接符 64"/>
          <p:cNvCxnSpPr>
            <a:endCxn id="63" idx="2"/>
          </p:cNvCxnSpPr>
          <p:nvPr/>
        </p:nvCxnSpPr>
        <p:spPr bwMode="auto">
          <a:xfrm rot="16200000" flipV="1">
            <a:off x="1040832" y="1955232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2955925" y="20712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16200000" flipV="1">
            <a:off x="2701357" y="1969069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Rectangle 39"/>
          <p:cNvSpPr>
            <a:spLocks noChangeArrowheads="1"/>
          </p:cNvSpPr>
          <p:nvPr/>
        </p:nvSpPr>
        <p:spPr bwMode="auto">
          <a:xfrm>
            <a:off x="3200400" y="20712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 rot="16200000" flipV="1">
            <a:off x="2945832" y="1969069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Rectangle 39"/>
          <p:cNvSpPr>
            <a:spLocks noChangeArrowheads="1"/>
          </p:cNvSpPr>
          <p:nvPr/>
        </p:nvSpPr>
        <p:spPr bwMode="auto">
          <a:xfrm>
            <a:off x="4860925" y="2085074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 bwMode="auto">
          <a:xfrm rot="16200000" flipV="1">
            <a:off x="4606357" y="1982906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4724400" y="20712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rot="16200000" flipV="1">
            <a:off x="4469832" y="1969069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6384925" y="2085074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 rot="16200000" flipV="1">
            <a:off x="6130357" y="1982906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39"/>
          <p:cNvSpPr>
            <a:spLocks noChangeArrowheads="1"/>
          </p:cNvSpPr>
          <p:nvPr/>
        </p:nvSpPr>
        <p:spPr bwMode="auto">
          <a:xfrm>
            <a:off x="6553200" y="20712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 bwMode="auto">
          <a:xfrm rot="16200000" flipV="1">
            <a:off x="6298632" y="1969069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39"/>
          <p:cNvSpPr>
            <a:spLocks noChangeArrowheads="1"/>
          </p:cNvSpPr>
          <p:nvPr/>
        </p:nvSpPr>
        <p:spPr bwMode="auto">
          <a:xfrm>
            <a:off x="8213725" y="2085074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 bwMode="auto">
          <a:xfrm rot="16200000" flipV="1">
            <a:off x="7959157" y="1982906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Rectangle 39"/>
          <p:cNvSpPr>
            <a:spLocks noChangeArrowheads="1"/>
          </p:cNvSpPr>
          <p:nvPr/>
        </p:nvSpPr>
        <p:spPr bwMode="auto">
          <a:xfrm>
            <a:off x="1028700" y="20712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5" name="直接箭头连接符 84"/>
          <p:cNvCxnSpPr/>
          <p:nvPr/>
        </p:nvCxnSpPr>
        <p:spPr bwMode="auto">
          <a:xfrm rot="16200000" flipV="1">
            <a:off x="774132" y="1969069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Rectangle 39"/>
          <p:cNvSpPr>
            <a:spLocks noChangeArrowheads="1"/>
          </p:cNvSpPr>
          <p:nvPr/>
        </p:nvSpPr>
        <p:spPr bwMode="auto">
          <a:xfrm>
            <a:off x="8061325" y="20712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 rot="16200000" flipV="1">
            <a:off x="7806757" y="1969069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ectangle 3"/>
          <p:cNvSpPr>
            <a:spLocks noChangeArrowheads="1"/>
          </p:cNvSpPr>
          <p:nvPr/>
        </p:nvSpPr>
        <p:spPr bwMode="auto">
          <a:xfrm>
            <a:off x="3733800" y="5562600"/>
            <a:ext cx="5410200" cy="685800"/>
          </a:xfrm>
          <a:prstGeom prst="rect">
            <a:avLst/>
          </a:prstGeom>
          <a:solidFill>
            <a:srgbClr val="05793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若</a:t>
            </a:r>
            <a:r>
              <a:rPr lang="en-US" altLang="zh-CN" sz="3200" dirty="0" err="1">
                <a:solidFill>
                  <a:schemeClr val="bg1"/>
                </a:solidFill>
                <a:latin typeface="+mj-lt"/>
              </a:rPr>
              <a:t>clist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是尾指针</a:t>
            </a:r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, 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还一样吗？</a:t>
            </a:r>
          </a:p>
        </p:txBody>
      </p:sp>
      <p:sp>
        <p:nvSpPr>
          <p:cNvPr id="68" name="矩形 67"/>
          <p:cNvSpPr/>
          <p:nvPr/>
        </p:nvSpPr>
        <p:spPr>
          <a:xfrm>
            <a:off x="2209800" y="2667000"/>
            <a:ext cx="57150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>
                <a:solidFill>
                  <a:srgbClr val="037B20"/>
                </a:solidFill>
              </a:rPr>
              <a:t>//</a:t>
            </a:r>
            <a:r>
              <a:rPr lang="zh-CN" altLang="en-US" sz="3000" kern="0" dirty="0">
                <a:solidFill>
                  <a:srgbClr val="037B20"/>
                </a:solidFill>
              </a:rPr>
              <a:t>判断链表是否只有一个结点</a:t>
            </a:r>
            <a:endParaRPr lang="zh-CN" altLang="en-US" sz="3000" dirty="0">
              <a:solidFill>
                <a:srgbClr val="037B2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352800" y="3810000"/>
            <a:ext cx="58674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>
                <a:solidFill>
                  <a:srgbClr val="037B20"/>
                </a:solidFill>
              </a:rPr>
              <a:t>//</a:t>
            </a:r>
            <a:r>
              <a:rPr lang="en-US" altLang="zh-CN" sz="3000" kern="0" dirty="0" err="1">
                <a:solidFill>
                  <a:srgbClr val="037B20"/>
                </a:solidFill>
              </a:rPr>
              <a:t>p,q</a:t>
            </a:r>
            <a:r>
              <a:rPr lang="zh-CN" altLang="en-US" sz="3000" kern="0" dirty="0">
                <a:solidFill>
                  <a:srgbClr val="037B20"/>
                </a:solidFill>
              </a:rPr>
              <a:t>作为游历指针，依次修改</a:t>
            </a:r>
            <a:r>
              <a:rPr lang="en-US" altLang="zh-CN" sz="3000" kern="0" dirty="0" err="1">
                <a:solidFill>
                  <a:srgbClr val="037B20"/>
                </a:solidFill>
              </a:rPr>
              <a:t>llink</a:t>
            </a:r>
            <a:endParaRPr lang="zh-CN" altLang="en-US" sz="3000" dirty="0">
              <a:solidFill>
                <a:srgbClr val="037B2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352800" y="4359786"/>
            <a:ext cx="58674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>
                <a:solidFill>
                  <a:srgbClr val="037B20"/>
                </a:solidFill>
              </a:rPr>
              <a:t>//</a:t>
            </a:r>
            <a:r>
              <a:rPr lang="zh-CN" altLang="en-US" sz="3000" kern="0" dirty="0">
                <a:solidFill>
                  <a:srgbClr val="037B20"/>
                </a:solidFill>
              </a:rPr>
              <a:t>判断游历结束</a:t>
            </a:r>
            <a:endParaRPr lang="zh-CN" altLang="en-US" sz="3000" dirty="0">
              <a:solidFill>
                <a:srgbClr val="037B2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70" grpId="0" animBg="1"/>
      <p:bldP spid="70" grpId="1" animBg="1"/>
      <p:bldP spid="72" grpId="0" animBg="1"/>
      <p:bldP spid="72" grpId="1" animBg="1"/>
      <p:bldP spid="74" grpId="0" animBg="1"/>
      <p:bldP spid="74" grpId="1" animBg="1"/>
      <p:bldP spid="76" grpId="0" animBg="1"/>
      <p:bldP spid="76" grpId="1" animBg="1"/>
      <p:bldP spid="78" grpId="0" animBg="1"/>
      <p:bldP spid="78" grpId="1" animBg="1"/>
      <p:bldP spid="80" grpId="0" animBg="1"/>
      <p:bldP spid="80" grpId="1" animBg="1"/>
      <p:bldP spid="82" grpId="0" animBg="1"/>
      <p:bldP spid="82" grpId="1" animBg="1"/>
      <p:bldP spid="84" grpId="0" animBg="1"/>
      <p:bldP spid="86" grpId="0" animBg="1"/>
      <p:bldP spid="6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1752600"/>
            <a:ext cx="7848600" cy="190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  <a:sym typeface="Wingdings" pitchFamily="2" charset="2"/>
              </a:rPr>
              <a:t>-- </a:t>
            </a:r>
            <a:r>
              <a:rPr lang="zh-CN" altLang="en-US" sz="3200" dirty="0">
                <a:solidFill>
                  <a:srgbClr val="003399"/>
                </a:solidFill>
                <a:latin typeface="+mj-lt"/>
                <a:sym typeface="Wingdings" pitchFamily="2" charset="2"/>
              </a:rPr>
              <a:t>顺序</a:t>
            </a:r>
            <a:r>
              <a:rPr lang="zh-CN" altLang="en-US" sz="3200" dirty="0">
                <a:solidFill>
                  <a:srgbClr val="003399"/>
                </a:solidFill>
                <a:latin typeface="黑体" pitchFamily="2" charset="-122"/>
                <a:sym typeface="Wingdings" pitchFamily="2" charset="2"/>
              </a:rPr>
              <a:t>表</a:t>
            </a:r>
            <a:endParaRPr lang="en-US" altLang="zh-CN" sz="3200" dirty="0">
              <a:solidFill>
                <a:srgbClr val="003399"/>
              </a:solidFill>
              <a:latin typeface="黑体" pitchFamily="2" charset="-122"/>
              <a:sym typeface="Wingdings" pitchFamily="2" charset="2"/>
            </a:endParaRP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solidFill>
                  <a:srgbClr val="003399"/>
                </a:solidFill>
                <a:latin typeface="黑体" pitchFamily="2" charset="-122"/>
                <a:sym typeface="Wingdings" pitchFamily="2" charset="2"/>
              </a:rPr>
              <a:t>  </a:t>
            </a: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便于按序号随机访问；</a:t>
            </a:r>
            <a:endParaRPr lang="en-US" altLang="zh-CN" sz="3200" dirty="0">
              <a:latin typeface="黑体" pitchFamily="2" charset="-122"/>
              <a:sym typeface="Wingdings" pitchFamily="2" charset="2"/>
            </a:endParaRP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黑体" pitchFamily="2" charset="-122"/>
                <a:sym typeface="Wingdings" pitchFamily="2" charset="2"/>
              </a:rPr>
              <a:t>  </a:t>
            </a: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存储密度大；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990600"/>
            <a:ext cx="7643813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latin typeface="黑体" pitchFamily="2" charset="-122"/>
              </a:rPr>
              <a:t> 线性表</a:t>
            </a:r>
            <a:r>
              <a:rPr lang="zh-CN" altLang="en-US" sz="3200" dirty="0"/>
              <a:t>按存储方式分类：</a:t>
            </a:r>
            <a:endParaRPr lang="zh-CN" altLang="en-US" sz="3200" dirty="0">
              <a:latin typeface="黑体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小结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3676200"/>
            <a:ext cx="7848600" cy="1886400"/>
          </a:xfrm>
          <a:prstGeom prst="rect">
            <a:avLst/>
          </a:prstGeom>
          <a:solidFill>
            <a:srgbClr val="C2FFA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  <a:sym typeface="Wingdings" pitchFamily="2" charset="2"/>
              </a:rPr>
              <a:t>-- </a:t>
            </a:r>
            <a:r>
              <a:rPr lang="zh-CN" altLang="en-US" sz="3200" dirty="0">
                <a:solidFill>
                  <a:srgbClr val="003399"/>
                </a:solidFill>
                <a:latin typeface="+mj-lt"/>
                <a:sym typeface="Wingdings" pitchFamily="2" charset="2"/>
              </a:rPr>
              <a:t>链表</a:t>
            </a:r>
            <a:endParaRPr lang="en-US" altLang="zh-CN" sz="3200" dirty="0">
              <a:solidFill>
                <a:srgbClr val="003399"/>
              </a:solidFill>
              <a:latin typeface="+mj-lt"/>
              <a:sym typeface="Wingdings" pitchFamily="2" charset="2"/>
            </a:endParaRP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  <a:sym typeface="Wingdings" pitchFamily="2" charset="2"/>
              </a:rPr>
              <a:t>   </a:t>
            </a:r>
            <a:r>
              <a:rPr lang="zh-CN" altLang="en-US" sz="3200" dirty="0">
                <a:latin typeface="+mj-lt"/>
                <a:sym typeface="Wingdings" pitchFamily="2" charset="2"/>
              </a:rPr>
              <a:t>方便插入、删除结点；</a:t>
            </a:r>
            <a:endParaRPr lang="en-US" altLang="zh-CN" sz="3200" dirty="0">
              <a:latin typeface="+mj-lt"/>
              <a:sym typeface="Wingdings" pitchFamily="2" charset="2"/>
            </a:endParaRP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  <a:sym typeface="Wingdings" pitchFamily="2" charset="2"/>
              </a:rPr>
              <a:t>   </a:t>
            </a:r>
            <a:r>
              <a:rPr lang="zh-CN" altLang="en-US" sz="3200" dirty="0">
                <a:latin typeface="+mj-lt"/>
                <a:sym typeface="Wingdings" pitchFamily="2" charset="2"/>
              </a:rPr>
              <a:t>无惧表长变化；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1219200"/>
            <a:ext cx="8839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latin typeface="+mj-lt"/>
              </a:rPr>
              <a:t>  </a:t>
            </a:r>
            <a:r>
              <a:rPr lang="en-US" altLang="zh-CN" sz="3200" dirty="0">
                <a:latin typeface="+mj-lt"/>
              </a:rPr>
              <a:t>P66 -- P67</a:t>
            </a:r>
          </a:p>
          <a:p>
            <a:pPr marL="342900" indent="-342900">
              <a:lnSpc>
                <a:spcPct val="130000"/>
              </a:lnSpc>
              <a:spcBef>
                <a:spcPts val="2400"/>
              </a:spcBef>
              <a:buSzPct val="70000"/>
              <a:buNone/>
            </a:pPr>
            <a:r>
              <a:rPr lang="en-US" altLang="zh-CN" sz="3200" dirty="0">
                <a:latin typeface="+mj-lt"/>
              </a:rPr>
              <a:t>     </a:t>
            </a:r>
            <a:r>
              <a:rPr lang="zh-CN" altLang="en-US" sz="3200" dirty="0">
                <a:latin typeface="+mj-lt"/>
              </a:rPr>
              <a:t>复习题 </a:t>
            </a:r>
            <a:r>
              <a:rPr lang="en-US" altLang="zh-CN" sz="3200" dirty="0">
                <a:latin typeface="+mj-lt"/>
              </a:rPr>
              <a:t>1</a:t>
            </a:r>
            <a:r>
              <a:rPr lang="zh-CN" altLang="en-US" sz="3200" dirty="0">
                <a:latin typeface="+mj-lt"/>
              </a:rPr>
              <a:t>， </a:t>
            </a:r>
            <a:r>
              <a:rPr lang="en-US" altLang="zh-CN" sz="3200" dirty="0">
                <a:latin typeface="+mj-lt"/>
              </a:rPr>
              <a:t>2</a:t>
            </a:r>
            <a:r>
              <a:rPr lang="zh-CN" altLang="en-US" sz="3200" dirty="0">
                <a:latin typeface="+mj-lt"/>
              </a:rPr>
              <a:t>， </a:t>
            </a:r>
            <a:r>
              <a:rPr lang="en-US" altLang="zh-CN" sz="3200" dirty="0">
                <a:latin typeface="+mj-lt"/>
              </a:rPr>
              <a:t>4</a:t>
            </a:r>
            <a:r>
              <a:rPr lang="zh-CN" altLang="en-US" sz="3200" dirty="0">
                <a:latin typeface="+mj-lt"/>
              </a:rPr>
              <a:t>， </a:t>
            </a:r>
            <a:r>
              <a:rPr lang="en-US" altLang="zh-CN" sz="3200" dirty="0">
                <a:latin typeface="+mj-lt"/>
              </a:rPr>
              <a:t>7</a:t>
            </a:r>
          </a:p>
          <a:p>
            <a:pPr marL="342900" indent="-342900">
              <a:lnSpc>
                <a:spcPct val="130000"/>
              </a:lnSpc>
              <a:spcBef>
                <a:spcPts val="2400"/>
              </a:spcBef>
              <a:buSzPct val="70000"/>
              <a:buNone/>
            </a:pPr>
            <a:r>
              <a:rPr lang="en-US" altLang="zh-CN" sz="3200" dirty="0">
                <a:latin typeface="+mj-lt"/>
              </a:rPr>
              <a:t>     </a:t>
            </a:r>
            <a:r>
              <a:rPr lang="zh-CN" altLang="en-US" sz="3200" dirty="0">
                <a:latin typeface="+mj-lt"/>
              </a:rPr>
              <a:t>算法题 </a:t>
            </a:r>
            <a:r>
              <a:rPr lang="en-US" altLang="zh-CN" sz="3200" dirty="0">
                <a:latin typeface="+mj-lt"/>
              </a:rPr>
              <a:t>1</a:t>
            </a:r>
            <a:r>
              <a:rPr lang="zh-CN" altLang="en-US" sz="3200" dirty="0">
                <a:latin typeface="+mj-lt"/>
              </a:rPr>
              <a:t>，</a:t>
            </a:r>
            <a:r>
              <a:rPr lang="en-US" altLang="zh-CN" sz="3200" dirty="0">
                <a:latin typeface="+mj-lt"/>
              </a:rPr>
              <a:t>2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>
                <a:latin typeface="+mj-lt"/>
              </a:rPr>
              <a:t>     </a:t>
            </a: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[</a:t>
            </a:r>
            <a:r>
              <a:rPr lang="zh-CN" altLang="en-US" sz="3200" dirty="0">
                <a:solidFill>
                  <a:srgbClr val="C00000"/>
                </a:solidFill>
                <a:latin typeface="+mj-lt"/>
              </a:rPr>
              <a:t>对顺序表、单链表 都写出程序</a:t>
            </a: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]</a:t>
            </a:r>
            <a:endParaRPr lang="zh-CN" altLang="en-US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2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线性表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+mj-lt"/>
              </a:rPr>
              <a:t>5</a:t>
            </a: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讲：线性表举例 </a:t>
            </a:r>
            <a:r>
              <a:rPr kumimoji="1" lang="en-US" altLang="zh-CN" sz="4400" dirty="0">
                <a:solidFill>
                  <a:srgbClr val="292929"/>
                </a:solidFill>
                <a:latin typeface="+mj-lt"/>
              </a:rPr>
              <a:t>--Josephus</a:t>
            </a: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问题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67B4"/>
                </a:solidFill>
                <a:latin typeface="黑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回顾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28600" y="990601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线性表：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有限个、类型相同的元素组成的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有序序列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1524000" y="2209800"/>
            <a:ext cx="649288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2781000" y="2210400"/>
            <a:ext cx="648000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4159250" y="2210400"/>
            <a:ext cx="648000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5486400" y="2210400"/>
            <a:ext cx="648000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6823075" y="2210400"/>
            <a:ext cx="648000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cxnSp>
        <p:nvCxnSpPr>
          <p:cNvPr id="19" name="直接连接符 18"/>
          <p:cNvCxnSpPr>
            <a:stCxn id="14" idx="6"/>
            <a:endCxn id="15" idx="2"/>
          </p:cNvCxnSpPr>
          <p:nvPr/>
        </p:nvCxnSpPr>
        <p:spPr bwMode="auto">
          <a:xfrm>
            <a:off x="2173288" y="2533800"/>
            <a:ext cx="607712" cy="6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15" idx="6"/>
            <a:endCxn id="16" idx="2"/>
          </p:cNvCxnSpPr>
          <p:nvPr/>
        </p:nvCxnSpPr>
        <p:spPr bwMode="auto">
          <a:xfrm>
            <a:off x="3429000" y="2534400"/>
            <a:ext cx="7302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16" idx="6"/>
            <a:endCxn id="17" idx="2"/>
          </p:cNvCxnSpPr>
          <p:nvPr/>
        </p:nvCxnSpPr>
        <p:spPr bwMode="auto">
          <a:xfrm>
            <a:off x="4807250" y="2534400"/>
            <a:ext cx="6791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17" idx="6"/>
            <a:endCxn id="18" idx="2"/>
          </p:cNvCxnSpPr>
          <p:nvPr/>
        </p:nvCxnSpPr>
        <p:spPr bwMode="auto">
          <a:xfrm>
            <a:off x="6134400" y="2534400"/>
            <a:ext cx="688675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09600" y="3181800"/>
            <a:ext cx="8077200" cy="123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  <a:sym typeface="Wingdings" pitchFamily="2" charset="2"/>
              </a:rPr>
              <a:t>-- </a:t>
            </a:r>
            <a:r>
              <a:rPr lang="zh-CN" altLang="en-US" sz="3200" dirty="0">
                <a:solidFill>
                  <a:srgbClr val="003399"/>
                </a:solidFill>
                <a:latin typeface="+mj-lt"/>
                <a:sym typeface="Wingdings" pitchFamily="2" charset="2"/>
              </a:rPr>
              <a:t>顺序</a:t>
            </a:r>
            <a:r>
              <a:rPr lang="zh-CN" altLang="en-US" sz="3200" dirty="0">
                <a:solidFill>
                  <a:srgbClr val="003399"/>
                </a:solidFill>
                <a:latin typeface="黑体" pitchFamily="2" charset="-122"/>
                <a:sym typeface="Wingdings" pitchFamily="2" charset="2"/>
              </a:rPr>
              <a:t>表</a:t>
            </a:r>
            <a:endParaRPr lang="en-US" altLang="zh-CN" sz="3200" dirty="0">
              <a:solidFill>
                <a:srgbClr val="003399"/>
              </a:solidFill>
              <a:latin typeface="黑体" pitchFamily="2" charset="-122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solidFill>
                  <a:srgbClr val="003399"/>
                </a:solidFill>
                <a:latin typeface="黑体" pitchFamily="2" charset="-122"/>
                <a:sym typeface="Wingdings" pitchFamily="2" charset="2"/>
              </a:rPr>
              <a:t>  </a:t>
            </a: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便于按序号随机访问；存储密度大；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609600" y="4464000"/>
            <a:ext cx="8077200" cy="1219200"/>
          </a:xfrm>
          <a:prstGeom prst="rect">
            <a:avLst/>
          </a:prstGeom>
          <a:solidFill>
            <a:srgbClr val="C2FFA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  <a:sym typeface="Wingdings" pitchFamily="2" charset="2"/>
              </a:rPr>
              <a:t>-- </a:t>
            </a:r>
            <a:r>
              <a:rPr lang="zh-CN" altLang="en-US" sz="3200" dirty="0">
                <a:solidFill>
                  <a:srgbClr val="003399"/>
                </a:solidFill>
                <a:latin typeface="+mj-lt"/>
                <a:sym typeface="Wingdings" pitchFamily="2" charset="2"/>
              </a:rPr>
              <a:t>链表</a:t>
            </a:r>
            <a:endParaRPr lang="en-US" altLang="zh-CN" sz="3200" dirty="0">
              <a:solidFill>
                <a:srgbClr val="003399"/>
              </a:solidFill>
              <a:latin typeface="+mj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  <a:sym typeface="Wingdings" pitchFamily="2" charset="2"/>
              </a:rPr>
              <a:t>   </a:t>
            </a:r>
            <a:r>
              <a:rPr lang="zh-CN" altLang="en-US" sz="3200" dirty="0">
                <a:latin typeface="+mj-lt"/>
                <a:sym typeface="Wingdings" pitchFamily="2" charset="2"/>
              </a:rPr>
              <a:t>方便插入、删除结点；无惧表长变化；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9906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SzPct val="100000"/>
              <a:buNone/>
            </a:pPr>
            <a:r>
              <a:rPr lang="en-GB" altLang="zh-CN" sz="3200" dirty="0"/>
              <a:t>1)  n</a:t>
            </a:r>
            <a:r>
              <a:rPr lang="zh-CN" altLang="en-GB" sz="3200" dirty="0"/>
              <a:t>个人围坐在一个圆桌周围</a:t>
            </a:r>
            <a:r>
              <a:rPr lang="zh-CN" altLang="en-US" sz="3200" dirty="0"/>
              <a:t>，</a:t>
            </a:r>
            <a:endParaRPr lang="en-GB" altLang="zh-CN" sz="3200" dirty="0"/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>
                <a:ea typeface="黑体" pitchFamily="2" charset="-122"/>
              </a:rPr>
              <a:t>Josephus</a:t>
            </a:r>
            <a:r>
              <a:rPr lang="zh-CN" altLang="en-US" dirty="0">
                <a:ea typeface="黑体" pitchFamily="2" charset="-122"/>
              </a:rPr>
              <a:t>问题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28600" y="4953000"/>
            <a:ext cx="3962400" cy="685800"/>
          </a:xfrm>
          <a:prstGeom prst="rect">
            <a:avLst/>
          </a:prstGeom>
          <a:solidFill>
            <a:srgbClr val="C2FFA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>
                <a:latin typeface="+mj-lt"/>
              </a:rPr>
              <a:t>例：</a:t>
            </a:r>
            <a:r>
              <a:rPr lang="en-US" altLang="zh-CN" sz="3200" dirty="0">
                <a:latin typeface="+mj-lt"/>
              </a:rPr>
              <a:t>n=8, s=1, m=4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28600" y="1752600"/>
            <a:ext cx="6172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100000"/>
              <a:buAutoNum type="arabicParenR" startAt="2"/>
            </a:pPr>
            <a:r>
              <a:rPr lang="zh-CN" altLang="en-GB" sz="3200" dirty="0"/>
              <a:t>第</a:t>
            </a:r>
            <a:r>
              <a:rPr lang="en-GB" altLang="zh-CN" sz="3200" dirty="0"/>
              <a:t>s</a:t>
            </a:r>
            <a:r>
              <a:rPr lang="zh-CN" altLang="en-GB" sz="3200" dirty="0"/>
              <a:t>个</a:t>
            </a:r>
            <a:r>
              <a:rPr lang="zh-CN" altLang="en-US" sz="3200" dirty="0"/>
              <a:t>人</a:t>
            </a:r>
            <a:r>
              <a:rPr lang="zh-CN" altLang="en-GB" sz="3200" dirty="0"/>
              <a:t>报</a:t>
            </a:r>
            <a:r>
              <a:rPr lang="en-US" altLang="zh-CN" sz="3200" dirty="0"/>
              <a:t>1</a:t>
            </a:r>
            <a:r>
              <a:rPr lang="zh-CN" altLang="en-GB" sz="3200" dirty="0"/>
              <a:t>，</a:t>
            </a:r>
            <a:r>
              <a:rPr lang="zh-CN" altLang="en-US" sz="3200" dirty="0"/>
              <a:t>依次报数，</a:t>
            </a:r>
            <a:endParaRPr lang="en-US" altLang="zh-CN" sz="3200" dirty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SzPct val="100000"/>
              <a:buNone/>
            </a:pPr>
            <a:r>
              <a:rPr lang="en-US" altLang="zh-CN" sz="3200" dirty="0"/>
              <a:t>     </a:t>
            </a:r>
            <a:r>
              <a:rPr lang="zh-CN" altLang="en-GB" sz="3200" dirty="0"/>
              <a:t>数到</a:t>
            </a:r>
            <a:r>
              <a:rPr lang="en-GB" altLang="zh-CN" sz="3200" dirty="0"/>
              <a:t>m</a:t>
            </a:r>
            <a:r>
              <a:rPr lang="zh-CN" altLang="en-GB" sz="3200" dirty="0"/>
              <a:t>的人出列，</a:t>
            </a:r>
            <a:endParaRPr lang="zh-CN" altLang="en-US" sz="320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228600" y="2971800"/>
            <a:ext cx="6172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100000"/>
              <a:buAutoNum type="arabicParenR" startAt="3"/>
            </a:pPr>
            <a:r>
              <a:rPr lang="zh-CN" altLang="en-GB" sz="3200" dirty="0"/>
              <a:t>出列</a:t>
            </a:r>
            <a:r>
              <a:rPr lang="zh-CN" altLang="en-US" sz="3200" dirty="0"/>
              <a:t>者</a:t>
            </a:r>
            <a:r>
              <a:rPr lang="zh-CN" altLang="en-GB" sz="3200" dirty="0"/>
              <a:t>的</a:t>
            </a:r>
            <a:r>
              <a:rPr lang="zh-CN" altLang="en-US" sz="3200" dirty="0"/>
              <a:t>下</a:t>
            </a:r>
            <a:r>
              <a:rPr lang="zh-CN" altLang="en-GB" sz="3200" dirty="0"/>
              <a:t>一位报</a:t>
            </a:r>
            <a:r>
              <a:rPr lang="en-US" altLang="zh-CN" sz="3200" dirty="0"/>
              <a:t>1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SzPct val="100000"/>
              <a:buNone/>
            </a:pPr>
            <a:r>
              <a:rPr lang="en-US" altLang="zh-CN" sz="3200" dirty="0"/>
              <a:t>     </a:t>
            </a:r>
            <a:r>
              <a:rPr lang="zh-CN" altLang="en-US" sz="3200" dirty="0"/>
              <a:t>同理，</a:t>
            </a:r>
            <a:r>
              <a:rPr lang="zh-CN" altLang="en-GB" sz="3200" dirty="0"/>
              <a:t>数到</a:t>
            </a:r>
            <a:r>
              <a:rPr lang="en-GB" altLang="zh-CN" sz="3200" dirty="0"/>
              <a:t>m</a:t>
            </a:r>
            <a:r>
              <a:rPr lang="zh-CN" altLang="en-GB" sz="3200" dirty="0"/>
              <a:t>的人出列，</a:t>
            </a:r>
            <a:endParaRPr lang="zh-CN" altLang="en-US" sz="3200" dirty="0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28600" y="41148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SzPct val="100000"/>
              <a:buNone/>
            </a:pPr>
            <a:r>
              <a:rPr lang="en-US" altLang="zh-CN" sz="3200" dirty="0"/>
              <a:t>4)  </a:t>
            </a:r>
            <a:r>
              <a:rPr lang="zh-CN" altLang="en-US" sz="3200" dirty="0"/>
              <a:t>重复</a:t>
            </a:r>
            <a:r>
              <a:rPr lang="en-US" altLang="zh-CN" sz="3200" dirty="0"/>
              <a:t>3)</a:t>
            </a:r>
            <a:r>
              <a:rPr lang="zh-CN" altLang="en-GB" sz="3200" dirty="0"/>
              <a:t>，直到所有人</a:t>
            </a:r>
            <a:r>
              <a:rPr lang="zh-CN" altLang="en-US" sz="3200" dirty="0"/>
              <a:t>都</a:t>
            </a:r>
            <a:r>
              <a:rPr lang="zh-CN" altLang="en-GB" sz="3200" dirty="0"/>
              <a:t>出列；</a:t>
            </a:r>
            <a:endParaRPr lang="zh-CN" altLang="en-US" sz="3200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0" y="1752600"/>
            <a:ext cx="1800000" cy="1800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7848600" y="2362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009900"/>
                </a:solidFill>
                <a:latin typeface="+mj-lt"/>
                <a:ea typeface="宋体" pitchFamily="2" charset="-122"/>
              </a:rPr>
              <a:t>3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6705600" y="13716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009900"/>
                </a:solidFill>
                <a:latin typeface="+mj-lt"/>
                <a:ea typeface="宋体" pitchFamily="2" charset="-122"/>
              </a:rPr>
              <a:t>1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7467600" y="1600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009900"/>
                </a:solidFill>
                <a:latin typeface="+mj-lt"/>
                <a:ea typeface="宋体" pitchFamily="2" charset="-122"/>
              </a:rPr>
              <a:t>2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6781800" y="3581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009900"/>
                </a:solidFill>
                <a:latin typeface="+mj-lt"/>
                <a:ea typeface="宋体" pitchFamily="2" charset="-122"/>
              </a:rPr>
              <a:t>5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5715000" y="2438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009900"/>
                </a:solidFill>
                <a:latin typeface="+mj-lt"/>
                <a:ea typeface="宋体" pitchFamily="2" charset="-122"/>
              </a:rPr>
              <a:t>7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7543800" y="3200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009900"/>
                </a:solidFill>
                <a:latin typeface="+mj-lt"/>
                <a:ea typeface="宋体" pitchFamily="2" charset="-122"/>
              </a:rPr>
              <a:t>4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5943600" y="3200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009900"/>
                </a:solidFill>
                <a:latin typeface="+mj-lt"/>
                <a:ea typeface="宋体" pitchFamily="2" charset="-122"/>
              </a:rPr>
              <a:t>6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5943600" y="17526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009900"/>
                </a:solidFill>
                <a:latin typeface="+mj-lt"/>
                <a:ea typeface="宋体" pitchFamily="2" charset="-122"/>
              </a:rPr>
              <a:t>8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 rot="10800000">
            <a:off x="7162800" y="3810000"/>
            <a:ext cx="457200" cy="2286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>
            <a:off x="6324600" y="1447800"/>
            <a:ext cx="457200" cy="1588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flipV="1">
            <a:off x="5713412" y="3429000"/>
            <a:ext cx="306388" cy="2286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rot="10800000" flipV="1">
            <a:off x="8153400" y="2438400"/>
            <a:ext cx="533400" cy="76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rot="16200000" flipH="1">
            <a:off x="6591300" y="1181100"/>
            <a:ext cx="381000" cy="1524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rot="10800000">
            <a:off x="8229600" y="2667000"/>
            <a:ext cx="533400" cy="76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rot="5400000" flipH="1" flipV="1">
            <a:off x="5715000" y="3657600"/>
            <a:ext cx="4572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>
            <a:endCxn id="28" idx="2"/>
          </p:cNvCxnSpPr>
          <p:nvPr/>
        </p:nvCxnSpPr>
        <p:spPr bwMode="auto">
          <a:xfrm rot="5400000" flipH="1" flipV="1">
            <a:off x="5867400" y="3886200"/>
            <a:ext cx="533400" cy="76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椭圆 65"/>
          <p:cNvSpPr/>
          <p:nvPr/>
        </p:nvSpPr>
        <p:spPr bwMode="auto">
          <a:xfrm>
            <a:off x="7605000" y="3200400"/>
            <a:ext cx="396000" cy="39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5943600" y="1752600"/>
            <a:ext cx="396000" cy="39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8" name="椭圆 67"/>
          <p:cNvSpPr/>
          <p:nvPr/>
        </p:nvSpPr>
        <p:spPr bwMode="auto">
          <a:xfrm>
            <a:off x="6781800" y="3566400"/>
            <a:ext cx="396000" cy="39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7467600" y="1600200"/>
            <a:ext cx="396000" cy="39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6705600" y="1371600"/>
            <a:ext cx="396000" cy="39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7848600" y="2347200"/>
            <a:ext cx="396000" cy="39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715000" y="2438400"/>
            <a:ext cx="396000" cy="39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7" name="椭圆 76"/>
          <p:cNvSpPr/>
          <p:nvPr/>
        </p:nvSpPr>
        <p:spPr bwMode="auto">
          <a:xfrm>
            <a:off x="5943600" y="3200400"/>
            <a:ext cx="396000" cy="39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4038600" y="4953000"/>
            <a:ext cx="4953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  <a:sym typeface="Wingdings" pitchFamily="2" charset="2"/>
              </a:rPr>
              <a:t> </a:t>
            </a:r>
            <a:r>
              <a:rPr lang="en-US" altLang="zh-CN" sz="3200" dirty="0">
                <a:latin typeface="+mj-lt"/>
              </a:rPr>
              <a:t>4, </a:t>
            </a:r>
          </a:p>
        </p:txBody>
      </p:sp>
      <p:sp>
        <p:nvSpPr>
          <p:cNvPr id="36" name="矩形 35"/>
          <p:cNvSpPr/>
          <p:nvPr/>
        </p:nvSpPr>
        <p:spPr>
          <a:xfrm>
            <a:off x="5029200" y="4953000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8,</a:t>
            </a:r>
            <a:endParaRPr lang="zh-CN" altLang="en-US" sz="3200" dirty="0"/>
          </a:p>
        </p:txBody>
      </p:sp>
      <p:sp>
        <p:nvSpPr>
          <p:cNvPr id="37" name="矩形 36"/>
          <p:cNvSpPr/>
          <p:nvPr/>
        </p:nvSpPr>
        <p:spPr>
          <a:xfrm>
            <a:off x="5493694" y="4953000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5,</a:t>
            </a:r>
            <a:endParaRPr lang="zh-CN" altLang="en-US" sz="3200" dirty="0"/>
          </a:p>
        </p:txBody>
      </p:sp>
      <p:sp>
        <p:nvSpPr>
          <p:cNvPr id="39" name="矩形 38"/>
          <p:cNvSpPr/>
          <p:nvPr/>
        </p:nvSpPr>
        <p:spPr>
          <a:xfrm>
            <a:off x="5950894" y="4953000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2,</a:t>
            </a:r>
            <a:endParaRPr lang="zh-CN" altLang="en-US" sz="3200" dirty="0"/>
          </a:p>
        </p:txBody>
      </p:sp>
      <p:sp>
        <p:nvSpPr>
          <p:cNvPr id="40" name="矩形 39"/>
          <p:cNvSpPr/>
          <p:nvPr/>
        </p:nvSpPr>
        <p:spPr>
          <a:xfrm>
            <a:off x="6408094" y="4953000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1,</a:t>
            </a:r>
            <a:endParaRPr lang="zh-CN" altLang="en-US" sz="3200" dirty="0"/>
          </a:p>
        </p:txBody>
      </p:sp>
      <p:sp>
        <p:nvSpPr>
          <p:cNvPr id="41" name="矩形 40"/>
          <p:cNvSpPr/>
          <p:nvPr/>
        </p:nvSpPr>
        <p:spPr>
          <a:xfrm>
            <a:off x="6865294" y="4953000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3,</a:t>
            </a:r>
            <a:endParaRPr lang="zh-CN" altLang="en-US" sz="3200" dirty="0"/>
          </a:p>
        </p:txBody>
      </p:sp>
      <p:sp>
        <p:nvSpPr>
          <p:cNvPr id="42" name="矩形 41"/>
          <p:cNvSpPr/>
          <p:nvPr/>
        </p:nvSpPr>
        <p:spPr>
          <a:xfrm>
            <a:off x="7322494" y="4953000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7,</a:t>
            </a:r>
            <a:endParaRPr lang="zh-CN" altLang="en-US" sz="3200" dirty="0"/>
          </a:p>
        </p:txBody>
      </p:sp>
      <p:sp>
        <p:nvSpPr>
          <p:cNvPr id="43" name="矩形 42"/>
          <p:cNvSpPr/>
          <p:nvPr/>
        </p:nvSpPr>
        <p:spPr>
          <a:xfrm>
            <a:off x="7779694" y="495300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6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7" grpId="0" animBg="1"/>
      <p:bldP spid="77" grpId="1" animBg="1"/>
      <p:bldP spid="78" grpId="0" animBg="1"/>
      <p:bldP spid="36" grpId="0"/>
      <p:bldP spid="37" grpId="0"/>
      <p:bldP spid="39" grpId="0"/>
      <p:bldP spid="40" grpId="0"/>
      <p:bldP spid="41" grpId="0"/>
      <p:bldP spid="42" grpId="0"/>
      <p:bldP spid="43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>
                <a:ea typeface="黑体" pitchFamily="2" charset="-122"/>
              </a:rPr>
              <a:t>Josephus</a:t>
            </a:r>
            <a:r>
              <a:rPr lang="zh-CN" altLang="en-US" dirty="0">
                <a:ea typeface="黑体" pitchFamily="2" charset="-122"/>
              </a:rPr>
              <a:t>问题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81000" y="990600"/>
            <a:ext cx="8763000" cy="7191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4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>
                <a:latin typeface="+mj-lt"/>
              </a:rPr>
              <a:t>1) </a:t>
            </a:r>
            <a:r>
              <a:rPr lang="zh-CN" altLang="en-GB" sz="3200" dirty="0">
                <a:latin typeface="+mj-lt"/>
              </a:rPr>
              <a:t>以</a:t>
            </a:r>
            <a:r>
              <a:rPr lang="zh-CN" altLang="en-US" sz="3200" dirty="0">
                <a:latin typeface="+mj-lt"/>
              </a:rPr>
              <a:t>“单</a:t>
            </a:r>
            <a:r>
              <a:rPr lang="zh-CN" altLang="en-GB" sz="3200" dirty="0">
                <a:latin typeface="+mj-lt"/>
              </a:rPr>
              <a:t>个人</a:t>
            </a:r>
            <a:r>
              <a:rPr lang="zh-CN" altLang="en-US" sz="3200" dirty="0">
                <a:latin typeface="+mj-lt"/>
              </a:rPr>
              <a:t>”</a:t>
            </a:r>
            <a:r>
              <a:rPr lang="zh-CN" altLang="en-GB" sz="3200" dirty="0">
                <a:latin typeface="+mj-lt"/>
              </a:rPr>
              <a:t>为结点</a:t>
            </a:r>
            <a:r>
              <a:rPr lang="zh-CN" altLang="en-US" sz="3200" dirty="0">
                <a:latin typeface="+mj-lt"/>
              </a:rPr>
              <a:t>，</a:t>
            </a:r>
            <a:r>
              <a:rPr lang="zh-CN" altLang="en-GB" sz="3200" dirty="0">
                <a:solidFill>
                  <a:srgbClr val="003399"/>
                </a:solidFill>
                <a:latin typeface="+mj-lt"/>
              </a:rPr>
              <a:t>建线性表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81000" y="3886200"/>
            <a:ext cx="8763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4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>
                <a:latin typeface="+mj-lt"/>
              </a:rPr>
              <a:t>4) </a:t>
            </a:r>
            <a:r>
              <a:rPr lang="zh-CN" altLang="en-US" sz="3200" dirty="0">
                <a:latin typeface="+mj-lt"/>
              </a:rPr>
              <a:t>重复</a:t>
            </a:r>
            <a:r>
              <a:rPr lang="en-US" altLang="zh-CN" sz="3200" dirty="0">
                <a:latin typeface="+mj-lt"/>
              </a:rPr>
              <a:t>3)</a:t>
            </a:r>
            <a:r>
              <a:rPr lang="zh-CN" altLang="en-US" sz="3200" dirty="0">
                <a:latin typeface="+mj-lt"/>
              </a:rPr>
              <a:t>，直到</a:t>
            </a: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表空。</a:t>
            </a:r>
            <a:endParaRPr lang="zh-CN" altLang="en-GB" sz="32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81000" y="2743200"/>
            <a:ext cx="87630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4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>
                <a:latin typeface="+mj-lt"/>
              </a:rPr>
              <a:t>3) </a:t>
            </a:r>
            <a:r>
              <a:rPr lang="zh-CN" altLang="en-US" sz="3200" dirty="0">
                <a:latin typeface="+mj-lt"/>
              </a:rPr>
              <a:t>以</a:t>
            </a:r>
            <a:r>
              <a:rPr lang="en-GB" altLang="zh-CN" sz="3200" dirty="0">
                <a:latin typeface="+mj-lt"/>
              </a:rPr>
              <a:t>temp</a:t>
            </a:r>
            <a:r>
              <a:rPr lang="zh-CN" altLang="en-GB" sz="3200" dirty="0">
                <a:latin typeface="+mj-lt"/>
              </a:rPr>
              <a:t>的下一个</a:t>
            </a:r>
            <a:r>
              <a:rPr lang="zh-CN" altLang="en-US" sz="3200" dirty="0">
                <a:latin typeface="+mj-lt"/>
              </a:rPr>
              <a:t>为起点</a:t>
            </a:r>
            <a:r>
              <a:rPr lang="zh-CN" altLang="en-GB" sz="3200" dirty="0">
                <a:latin typeface="+mj-lt"/>
              </a:rPr>
              <a:t>，</a:t>
            </a:r>
            <a:endParaRPr lang="en-US" altLang="zh-CN" sz="3200" dirty="0">
              <a:latin typeface="+mj-lt"/>
            </a:endParaRPr>
          </a:p>
          <a:p>
            <a:pPr marL="342900" indent="-342900">
              <a:lnSpc>
                <a:spcPct val="114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>
                <a:latin typeface="+mj-lt"/>
              </a:rPr>
              <a:t>    </a:t>
            </a:r>
            <a:r>
              <a:rPr lang="zh-CN" altLang="en-GB" sz="3200" dirty="0">
                <a:solidFill>
                  <a:srgbClr val="003399"/>
                </a:solidFill>
              </a:rPr>
              <a:t>删除</a:t>
            </a:r>
            <a:r>
              <a:rPr lang="zh-CN" altLang="en-US" sz="3200" dirty="0">
                <a:solidFill>
                  <a:srgbClr val="003399"/>
                </a:solidFill>
              </a:rPr>
              <a:t>其后</a:t>
            </a:r>
            <a:r>
              <a:rPr lang="zh-CN" altLang="en-GB" sz="3200" dirty="0">
                <a:solidFill>
                  <a:srgbClr val="003399"/>
                </a:solidFill>
              </a:rPr>
              <a:t>第</a:t>
            </a:r>
            <a:r>
              <a:rPr lang="en-GB" altLang="zh-CN" sz="3200" dirty="0">
                <a:solidFill>
                  <a:srgbClr val="003399"/>
                </a:solidFill>
              </a:rPr>
              <a:t>m</a:t>
            </a:r>
            <a:r>
              <a:rPr lang="en-US" altLang="zh-CN" sz="3200" dirty="0">
                <a:solidFill>
                  <a:srgbClr val="003399"/>
                </a:solidFill>
              </a:rPr>
              <a:t>-1</a:t>
            </a:r>
            <a:r>
              <a:rPr lang="zh-CN" altLang="en-GB" sz="3200" dirty="0">
                <a:solidFill>
                  <a:srgbClr val="003399"/>
                </a:solidFill>
              </a:rPr>
              <a:t>个结点</a:t>
            </a:r>
            <a:r>
              <a:rPr lang="en-GB" altLang="zh-CN" sz="3200" dirty="0"/>
              <a:t>(</a:t>
            </a:r>
            <a:r>
              <a:rPr lang="zh-CN" altLang="en-GB" sz="3200" dirty="0"/>
              <a:t>记其为</a:t>
            </a:r>
            <a:r>
              <a:rPr lang="zh-CN" altLang="en-US" sz="3200" dirty="0"/>
              <a:t>新的</a:t>
            </a:r>
            <a:r>
              <a:rPr lang="en-GB" altLang="zh-CN" sz="3200" dirty="0"/>
              <a:t>temp)</a:t>
            </a:r>
            <a:endParaRPr lang="zh-CN" altLang="en-GB" sz="3200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81000" y="1600200"/>
            <a:ext cx="87630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4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>
                <a:latin typeface="+mj-lt"/>
              </a:rPr>
              <a:t>2) </a:t>
            </a:r>
            <a:r>
              <a:rPr lang="zh-CN" altLang="en-US" sz="3200" dirty="0">
                <a:latin typeface="+mj-lt"/>
              </a:rPr>
              <a:t>以</a:t>
            </a:r>
            <a:r>
              <a:rPr lang="zh-CN" altLang="en-GB" sz="3200" dirty="0"/>
              <a:t>第</a:t>
            </a:r>
            <a:r>
              <a:rPr lang="en-GB" altLang="zh-CN" sz="3200" dirty="0"/>
              <a:t>s</a:t>
            </a:r>
            <a:r>
              <a:rPr lang="zh-CN" altLang="en-GB" sz="3200" dirty="0"/>
              <a:t>个</a:t>
            </a:r>
            <a:r>
              <a:rPr lang="zh-CN" altLang="en-US" sz="3200" dirty="0"/>
              <a:t>为起点</a:t>
            </a:r>
            <a:r>
              <a:rPr lang="en-US" altLang="zh-CN" sz="3200" dirty="0"/>
              <a:t>, </a:t>
            </a:r>
          </a:p>
          <a:p>
            <a:pPr marL="342900" indent="-342900">
              <a:lnSpc>
                <a:spcPct val="114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    </a:t>
            </a:r>
            <a:r>
              <a:rPr lang="zh-CN" altLang="en-GB" sz="3200" dirty="0">
                <a:solidFill>
                  <a:srgbClr val="003399"/>
                </a:solidFill>
              </a:rPr>
              <a:t>删除</a:t>
            </a:r>
            <a:r>
              <a:rPr lang="zh-CN" altLang="en-US" sz="3200" dirty="0">
                <a:solidFill>
                  <a:srgbClr val="003399"/>
                </a:solidFill>
              </a:rPr>
              <a:t>其后</a:t>
            </a:r>
            <a:r>
              <a:rPr lang="zh-CN" altLang="en-GB" sz="3200" dirty="0">
                <a:solidFill>
                  <a:srgbClr val="003399"/>
                </a:solidFill>
              </a:rPr>
              <a:t>第</a:t>
            </a:r>
            <a:r>
              <a:rPr lang="en-GB" altLang="zh-CN" sz="3200" dirty="0">
                <a:solidFill>
                  <a:srgbClr val="003399"/>
                </a:solidFill>
              </a:rPr>
              <a:t>m</a:t>
            </a:r>
            <a:r>
              <a:rPr lang="en-US" altLang="zh-CN" sz="3200" dirty="0">
                <a:solidFill>
                  <a:srgbClr val="003399"/>
                </a:solidFill>
              </a:rPr>
              <a:t>-1</a:t>
            </a:r>
            <a:r>
              <a:rPr lang="zh-CN" altLang="en-GB" sz="3200" dirty="0">
                <a:solidFill>
                  <a:srgbClr val="003399"/>
                </a:solidFill>
              </a:rPr>
              <a:t>个结点</a:t>
            </a:r>
            <a:r>
              <a:rPr lang="en-GB" altLang="zh-CN" sz="3200" dirty="0"/>
              <a:t>(</a:t>
            </a:r>
            <a:r>
              <a:rPr lang="zh-CN" altLang="en-GB" sz="3200" dirty="0"/>
              <a:t>记为</a:t>
            </a:r>
            <a:r>
              <a:rPr lang="en-GB" altLang="zh-CN" sz="3200" dirty="0"/>
              <a:t>temp)</a:t>
            </a:r>
            <a:endParaRPr lang="zh-CN" altLang="en-GB" sz="3200" dirty="0">
              <a:latin typeface="+mj-lt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3505200" y="4419600"/>
            <a:ext cx="3657600" cy="803731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F733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转化为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762000" y="5181600"/>
            <a:ext cx="77724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GB" sz="3200" dirty="0">
                <a:latin typeface="+mj-lt"/>
              </a:rPr>
              <a:t> 在线性表上，</a:t>
            </a:r>
            <a:r>
              <a:rPr lang="zh-CN" altLang="en-GB" sz="3200" b="1" dirty="0">
                <a:solidFill>
                  <a:srgbClr val="006600"/>
                </a:solidFill>
                <a:latin typeface="+mj-lt"/>
              </a:rPr>
              <a:t>按序号 多次删除 </a:t>
            </a:r>
            <a:r>
              <a:rPr lang="zh-CN" altLang="en-GB" sz="3200" dirty="0">
                <a:latin typeface="+mj-lt"/>
              </a:rPr>
              <a:t>的问题；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4400</TotalTime>
  <Words>11422</Words>
  <Application>Microsoft Office PowerPoint</Application>
  <PresentationFormat>全屏显示(4:3)</PresentationFormat>
  <Paragraphs>2369</Paragraphs>
  <Slides>155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155</vt:i4>
      </vt:variant>
    </vt:vector>
  </HeadingPairs>
  <TitlesOfParts>
    <vt:vector size="162" baseType="lpstr">
      <vt:lpstr>黑体</vt:lpstr>
      <vt:lpstr>宋体</vt:lpstr>
      <vt:lpstr>Arial</vt:lpstr>
      <vt:lpstr>Calibri</vt:lpstr>
      <vt:lpstr>Times New Roman</vt:lpstr>
      <vt:lpstr>Wingdings</vt:lpstr>
      <vt:lpstr>默认设计模板</vt:lpstr>
      <vt:lpstr>PowerPoint 演示文稿</vt:lpstr>
      <vt:lpstr>回顾</vt:lpstr>
      <vt:lpstr>PowerPoint 演示文稿</vt:lpstr>
      <vt:lpstr>线性表引例</vt:lpstr>
      <vt:lpstr>2.1 线性表的基本概念</vt:lpstr>
      <vt:lpstr>2.1 线性表的基本概念</vt:lpstr>
      <vt:lpstr>2.1 数据元素的类型</vt:lpstr>
      <vt:lpstr>2.1 线性表特点</vt:lpstr>
      <vt:lpstr>2.1 线性表特点</vt:lpstr>
      <vt:lpstr>2.1 线性表的抽象数据类型</vt:lpstr>
      <vt:lpstr>2.1 线性表的抽象数据类型</vt:lpstr>
      <vt:lpstr>线性表的数据结构</vt:lpstr>
      <vt:lpstr>线性表的存储</vt:lpstr>
      <vt:lpstr>线性表的存储</vt:lpstr>
      <vt:lpstr>2.2 顺序表</vt:lpstr>
      <vt:lpstr>2.2 顺序表</vt:lpstr>
      <vt:lpstr>2.2 顺序表</vt:lpstr>
      <vt:lpstr>PowerPoint 演示文稿</vt:lpstr>
      <vt:lpstr>PowerPoint 演示文稿</vt:lpstr>
      <vt:lpstr>PowerPoint 演示文稿</vt:lpstr>
      <vt:lpstr>2.2 顺序表运算的实现</vt:lpstr>
      <vt:lpstr>1. 创建空顺序表</vt:lpstr>
      <vt:lpstr>PowerPoint 演示文稿</vt:lpstr>
      <vt:lpstr>PowerPoint 演示文稿</vt:lpstr>
      <vt:lpstr>2. 判断表空</vt:lpstr>
      <vt:lpstr>3. 查找元素</vt:lpstr>
      <vt:lpstr>4. 插入元素</vt:lpstr>
      <vt:lpstr>4. 插入元素</vt:lpstr>
      <vt:lpstr>PowerPoint 演示文稿</vt:lpstr>
      <vt:lpstr>PowerPoint 演示文稿</vt:lpstr>
      <vt:lpstr>5. 删除元素</vt:lpstr>
      <vt:lpstr>5. 删除元素</vt:lpstr>
      <vt:lpstr>PowerPoint 演示文稿</vt:lpstr>
      <vt:lpstr>5. 删除元素</vt:lpstr>
      <vt:lpstr>2.2 代价分析</vt:lpstr>
      <vt:lpstr>线性表的存储</vt:lpstr>
      <vt:lpstr>2.3 链表</vt:lpstr>
      <vt:lpstr>2.3 链表</vt:lpstr>
      <vt:lpstr>2.3 链表</vt:lpstr>
      <vt:lpstr>2.3.1 单链表存储示例</vt:lpstr>
      <vt:lpstr>2.3.1 带头结点的单链表</vt:lpstr>
      <vt:lpstr>2.3.1 单链表定义</vt:lpstr>
      <vt:lpstr>2.3.2 单链表运算的实现</vt:lpstr>
      <vt:lpstr>1. 创建空链表</vt:lpstr>
      <vt:lpstr>1. 创建空链表</vt:lpstr>
      <vt:lpstr>2. 判断表空</vt:lpstr>
      <vt:lpstr>3. 按值x查找</vt:lpstr>
      <vt:lpstr>4. 插入元素</vt:lpstr>
      <vt:lpstr>PowerPoint 演示文稿</vt:lpstr>
      <vt:lpstr>4、插入元素</vt:lpstr>
      <vt:lpstr>5. 寻找前驱</vt:lpstr>
      <vt:lpstr>寻找p结点的前驱</vt:lpstr>
      <vt:lpstr>4. 插入元素</vt:lpstr>
      <vt:lpstr>PowerPoint 演示文稿</vt:lpstr>
      <vt:lpstr>PowerPoint 演示文稿</vt:lpstr>
      <vt:lpstr>6. 删除元素</vt:lpstr>
      <vt:lpstr>PowerPoint 演示文稿</vt:lpstr>
      <vt:lpstr>6. 删除元素</vt:lpstr>
      <vt:lpstr>单链表代价分析</vt:lpstr>
      <vt:lpstr>线性表的存储</vt:lpstr>
      <vt:lpstr>顺序表分析与评价</vt:lpstr>
      <vt:lpstr>单链表分析与评价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沛</cp:lastModifiedBy>
  <cp:revision>974</cp:revision>
  <cp:lastPrinted>1601-01-01T00:00:00Z</cp:lastPrinted>
  <dcterms:created xsi:type="dcterms:W3CDTF">1601-01-01T00:00:00Z</dcterms:created>
  <dcterms:modified xsi:type="dcterms:W3CDTF">2021-04-28T10:09:52Z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