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4"/>
  </p:notesMasterIdLst>
  <p:sldIdLst>
    <p:sldId id="256" r:id="rId2"/>
    <p:sldId id="259" r:id="rId3"/>
    <p:sldId id="321" r:id="rId4"/>
    <p:sldId id="322" r:id="rId5"/>
    <p:sldId id="278" r:id="rId6"/>
    <p:sldId id="280" r:id="rId7"/>
    <p:sldId id="279" r:id="rId8"/>
    <p:sldId id="281" r:id="rId9"/>
    <p:sldId id="282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304" r:id="rId18"/>
    <p:sldId id="306" r:id="rId19"/>
    <p:sldId id="305" r:id="rId20"/>
    <p:sldId id="307" r:id="rId21"/>
    <p:sldId id="308" r:id="rId22"/>
    <p:sldId id="309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2" r:id="rId33"/>
    <p:sldId id="311" r:id="rId34"/>
    <p:sldId id="312" r:id="rId35"/>
    <p:sldId id="314" r:id="rId36"/>
    <p:sldId id="315" r:id="rId37"/>
    <p:sldId id="316" r:id="rId38"/>
    <p:sldId id="275" r:id="rId39"/>
    <p:sldId id="318" r:id="rId40"/>
    <p:sldId id="319" r:id="rId41"/>
    <p:sldId id="320" r:id="rId42"/>
    <p:sldId id="317" r:id="rId43"/>
    <p:sldId id="323" r:id="rId44"/>
    <p:sldId id="324" r:id="rId45"/>
    <p:sldId id="325" r:id="rId46"/>
    <p:sldId id="274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337" r:id="rId59"/>
    <p:sldId id="338" r:id="rId60"/>
    <p:sldId id="343" r:id="rId61"/>
    <p:sldId id="344" r:id="rId62"/>
    <p:sldId id="346" r:id="rId63"/>
    <p:sldId id="349" r:id="rId64"/>
    <p:sldId id="350" r:id="rId65"/>
    <p:sldId id="352" r:id="rId66"/>
    <p:sldId id="353" r:id="rId67"/>
    <p:sldId id="355" r:id="rId68"/>
    <p:sldId id="347" r:id="rId69"/>
    <p:sldId id="357" r:id="rId70"/>
    <p:sldId id="358" r:id="rId71"/>
    <p:sldId id="359" r:id="rId72"/>
    <p:sldId id="360" r:id="rId73"/>
    <p:sldId id="361" r:id="rId74"/>
    <p:sldId id="362" r:id="rId75"/>
    <p:sldId id="363" r:id="rId76"/>
    <p:sldId id="364" r:id="rId77"/>
    <p:sldId id="365" r:id="rId78"/>
    <p:sldId id="366" r:id="rId79"/>
    <p:sldId id="367" r:id="rId80"/>
    <p:sldId id="368" r:id="rId81"/>
    <p:sldId id="369" r:id="rId82"/>
    <p:sldId id="370" r:id="rId83"/>
    <p:sldId id="371" r:id="rId84"/>
    <p:sldId id="372" r:id="rId85"/>
    <p:sldId id="373" r:id="rId86"/>
    <p:sldId id="374" r:id="rId87"/>
    <p:sldId id="375" r:id="rId88"/>
    <p:sldId id="376" r:id="rId89"/>
    <p:sldId id="356" r:id="rId90"/>
    <p:sldId id="377" r:id="rId91"/>
    <p:sldId id="378" r:id="rId92"/>
    <p:sldId id="379" r:id="rId93"/>
    <p:sldId id="380" r:id="rId94"/>
    <p:sldId id="381" r:id="rId95"/>
    <p:sldId id="382" r:id="rId96"/>
    <p:sldId id="383" r:id="rId97"/>
    <p:sldId id="384" r:id="rId98"/>
    <p:sldId id="339" r:id="rId99"/>
    <p:sldId id="385" r:id="rId100"/>
    <p:sldId id="341" r:id="rId101"/>
    <p:sldId id="386" r:id="rId102"/>
    <p:sldId id="342" r:id="rId103"/>
    <p:sldId id="387" r:id="rId104"/>
    <p:sldId id="345" r:id="rId105"/>
    <p:sldId id="388" r:id="rId106"/>
    <p:sldId id="389" r:id="rId107"/>
    <p:sldId id="348" r:id="rId108"/>
    <p:sldId id="390" r:id="rId109"/>
    <p:sldId id="391" r:id="rId110"/>
    <p:sldId id="392" r:id="rId111"/>
    <p:sldId id="393" r:id="rId112"/>
    <p:sldId id="394" r:id="rId113"/>
    <p:sldId id="351" r:id="rId114"/>
    <p:sldId id="395" r:id="rId115"/>
    <p:sldId id="396" r:id="rId116"/>
    <p:sldId id="397" r:id="rId117"/>
    <p:sldId id="398" r:id="rId118"/>
    <p:sldId id="399" r:id="rId119"/>
    <p:sldId id="400" r:id="rId120"/>
    <p:sldId id="401" r:id="rId121"/>
    <p:sldId id="402" r:id="rId122"/>
    <p:sldId id="403" r:id="rId123"/>
    <p:sldId id="404" r:id="rId124"/>
    <p:sldId id="405" r:id="rId125"/>
    <p:sldId id="406" r:id="rId126"/>
    <p:sldId id="407" r:id="rId127"/>
    <p:sldId id="408" r:id="rId128"/>
    <p:sldId id="409" r:id="rId129"/>
    <p:sldId id="410" r:id="rId130"/>
    <p:sldId id="411" r:id="rId131"/>
    <p:sldId id="412" r:id="rId132"/>
    <p:sldId id="413" r:id="rId133"/>
    <p:sldId id="414" r:id="rId134"/>
    <p:sldId id="415" r:id="rId135"/>
    <p:sldId id="416" r:id="rId136"/>
    <p:sldId id="417" r:id="rId137"/>
    <p:sldId id="418" r:id="rId138"/>
    <p:sldId id="419" r:id="rId139"/>
    <p:sldId id="420" r:id="rId140"/>
    <p:sldId id="421" r:id="rId141"/>
    <p:sldId id="422" r:id="rId142"/>
    <p:sldId id="423" r:id="rId143"/>
    <p:sldId id="424" r:id="rId144"/>
    <p:sldId id="425" r:id="rId145"/>
    <p:sldId id="426" r:id="rId146"/>
    <p:sldId id="427" r:id="rId147"/>
    <p:sldId id="428" r:id="rId148"/>
    <p:sldId id="429" r:id="rId149"/>
    <p:sldId id="430" r:id="rId150"/>
    <p:sldId id="431" r:id="rId151"/>
    <p:sldId id="432" r:id="rId152"/>
    <p:sldId id="433" r:id="rId153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8000"/>
    <a:srgbClr val="FFFFB3"/>
    <a:srgbClr val="FFFFCC"/>
    <a:srgbClr val="FFC269"/>
    <a:srgbClr val="FFAE37"/>
    <a:srgbClr val="FF9900"/>
    <a:srgbClr val="006600"/>
    <a:srgbClr val="FFCC8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9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A6D5A-F7CC-415C-B016-DE78FAEA8919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AA639-DD15-4273-AE27-F88EA8F4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64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CE610-6EAD-4493-AC07-59580FD2A8DD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CE610-6EAD-4493-AC07-59580FD2A8DD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CE610-6EAD-4493-AC07-59580FD2A8DD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1.jpeg"/><Relationship Id="rId7" Type="http://schemas.openxmlformats.org/officeDocument/2006/relationships/image" Target="../media/image23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>
                <a:solidFill>
                  <a:srgbClr val="5959D5"/>
                </a:solidFill>
                <a:ea typeface="楷体_GB2312" pitchFamily="49" charset="-122"/>
              </a:rPr>
              <a:t>4</a:t>
            </a: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章 栈与队列</a:t>
            </a: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>
                <a:solidFill>
                  <a:srgbClr val="292929"/>
                </a:solidFill>
                <a:latin typeface="黑体" pitchFamily="2" charset="-122"/>
              </a:rPr>
              <a:t>9</a:t>
            </a: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讲：栈</a:t>
            </a: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67B4"/>
                </a:solidFill>
                <a:latin typeface="黑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4.2.1 </a:t>
            </a:r>
            <a:r>
              <a:rPr lang="zh-CN" altLang="en-US" dirty="0">
                <a:ea typeface="黑体" pitchFamily="2" charset="-122"/>
              </a:rPr>
              <a:t>栈的顺序表示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3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7391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>
                <a:latin typeface="+mj-lt"/>
              </a:rPr>
              <a:t>栈的插入、删除示例：</a:t>
            </a:r>
            <a:endParaRPr kumimoji="0" lang="zh-CN" altLang="en-GB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133600"/>
            <a:ext cx="830854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438400" y="4648200"/>
            <a:ext cx="5943600" cy="17526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kern="0" dirty="0">
                <a:solidFill>
                  <a:srgbClr val="008000"/>
                </a:solidFill>
                <a:latin typeface="+mj-lt"/>
              </a:rPr>
              <a:t>空栈</a:t>
            </a:r>
            <a:r>
              <a:rPr lang="en-US" altLang="zh-CN" sz="3200" kern="0" dirty="0">
                <a:solidFill>
                  <a:srgbClr val="008000"/>
                </a:solidFill>
                <a:latin typeface="+mj-lt"/>
              </a:rPr>
              <a:t>top=-1</a:t>
            </a:r>
            <a:r>
              <a:rPr lang="zh-CN" altLang="en-US" sz="3200" kern="0" dirty="0">
                <a:solidFill>
                  <a:srgbClr val="008000"/>
                </a:solidFill>
                <a:latin typeface="+mj-lt"/>
              </a:rPr>
              <a:t>， 插入</a:t>
            </a:r>
            <a:r>
              <a:rPr lang="en-US" altLang="zh-CN" sz="3200" kern="0" dirty="0">
                <a:solidFill>
                  <a:srgbClr val="008000"/>
                </a:solidFill>
                <a:latin typeface="+mj-lt"/>
              </a:rPr>
              <a:t>A,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kern="0" dirty="0">
                <a:solidFill>
                  <a:srgbClr val="008000"/>
                </a:solidFill>
                <a:latin typeface="+mj-lt"/>
              </a:rPr>
              <a:t>依次插入</a:t>
            </a:r>
            <a:r>
              <a:rPr lang="en-US" altLang="zh-CN" sz="3200" kern="0" dirty="0">
                <a:solidFill>
                  <a:srgbClr val="008000"/>
                </a:solidFill>
                <a:latin typeface="+mj-lt"/>
              </a:rPr>
              <a:t>BCDE,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solidFill>
                  <a:srgbClr val="008000"/>
                </a:solidFill>
                <a:latin typeface="+mj-lt"/>
              </a:rPr>
              <a:t>ED</a:t>
            </a:r>
            <a:r>
              <a:rPr lang="zh-CN" altLang="en-US" sz="3200" kern="0" dirty="0">
                <a:solidFill>
                  <a:srgbClr val="008000"/>
                </a:solidFill>
                <a:latin typeface="+mj-lt"/>
              </a:rPr>
              <a:t>依次出栈， </a:t>
            </a:r>
            <a:r>
              <a:rPr lang="en-US" altLang="zh-CN" sz="3200" kern="0" dirty="0">
                <a:solidFill>
                  <a:srgbClr val="008000"/>
                </a:solidFill>
                <a:latin typeface="+mj-lt"/>
              </a:rPr>
              <a:t>CBA</a:t>
            </a:r>
            <a:r>
              <a:rPr lang="zh-CN" altLang="en-US" sz="3200" kern="0" dirty="0">
                <a:solidFill>
                  <a:srgbClr val="008000"/>
                </a:solidFill>
                <a:latin typeface="+mj-lt"/>
              </a:rPr>
              <a:t>依次出栈</a:t>
            </a:r>
            <a:endParaRPr kumimoji="0" lang="zh-CN" altLang="en-GB" sz="320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4.5.2 </a:t>
            </a:r>
            <a:r>
              <a:rPr lang="zh-CN" altLang="en-US" dirty="0">
                <a:ea typeface="黑体" pitchFamily="2" charset="-122"/>
              </a:rPr>
              <a:t>链接队列的存储结构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>
                <a:solidFill>
                  <a:srgbClr val="003399"/>
                </a:solidFill>
                <a:latin typeface="+mj-lt"/>
              </a:rPr>
              <a:t>链接队列 </a:t>
            </a:r>
            <a:r>
              <a:rPr lang="en-US" altLang="zh-CN" sz="3200" kern="0" dirty="0">
                <a:solidFill>
                  <a:srgbClr val="003399"/>
                </a:solidFill>
                <a:latin typeface="+mj-lt"/>
                <a:sym typeface="Wingdings" pitchFamily="2" charset="2"/>
              </a:rPr>
              <a:t></a:t>
            </a:r>
            <a:r>
              <a:rPr lang="zh-CN" altLang="en-US" sz="3200" kern="0" dirty="0">
                <a:solidFill>
                  <a:srgbClr val="003399"/>
                </a:solidFill>
                <a:latin typeface="+mj-lt"/>
                <a:sym typeface="Wingdings" pitchFamily="2" charset="2"/>
              </a:rPr>
              <a:t>单链表，节点结构定义：</a:t>
            </a:r>
            <a:endParaRPr kumimoji="0" lang="zh-CN" altLang="en-GB" sz="320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2133600"/>
            <a:ext cx="7848600" cy="381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44000" marR="0" lvl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Node;</a:t>
            </a:r>
          </a:p>
          <a:p>
            <a:pPr marL="144000" marR="0" lvl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typedef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Node *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PNode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</a:t>
            </a:r>
          </a:p>
          <a:p>
            <a:pPr marL="144000" marR="0" lvl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Node</a:t>
            </a:r>
          </a:p>
          <a:p>
            <a:pPr marL="144000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DataType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info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</a:t>
            </a:r>
          </a:p>
          <a:p>
            <a:pPr marL="144000" marR="0" lvl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PNode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link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</a:t>
            </a:r>
          </a:p>
          <a:p>
            <a:pPr marL="144000" marR="0" lvl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};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 txBox="1">
            <a:spLocks noChangeArrowheads="1"/>
          </p:cNvSpPr>
          <p:nvPr/>
        </p:nvSpPr>
        <p:spPr bwMode="auto">
          <a:xfrm>
            <a:off x="457200" y="1295400"/>
            <a:ext cx="8686800" cy="1981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zh-CN" sz="3200" kern="0" dirty="0" err="1">
                <a:latin typeface="+mn-lt"/>
              </a:rPr>
              <a:t>Pnode</a:t>
            </a:r>
            <a:r>
              <a:rPr lang="en-US" altLang="zh-CN" sz="3200" kern="0" dirty="0">
                <a:latin typeface="+mn-lt"/>
              </a:rPr>
              <a:t>  </a:t>
            </a:r>
            <a:r>
              <a:rPr lang="en-US" altLang="zh-CN" sz="3200" kern="0" dirty="0" err="1">
                <a:latin typeface="+mn-lt"/>
              </a:rPr>
              <a:t>plq</a:t>
            </a:r>
            <a:r>
              <a:rPr lang="en-US" altLang="zh-CN" sz="3200" kern="0" dirty="0">
                <a:latin typeface="+mn-lt"/>
              </a:rPr>
              <a:t>; </a:t>
            </a:r>
            <a:r>
              <a:rPr lang="en-US" altLang="zh-CN" kern="0" dirty="0">
                <a:solidFill>
                  <a:srgbClr val="008000"/>
                </a:solidFill>
                <a:latin typeface="+mn-lt"/>
              </a:rPr>
              <a:t>//</a:t>
            </a:r>
            <a:r>
              <a:rPr lang="zh-CN" altLang="en-US" kern="0" dirty="0">
                <a:solidFill>
                  <a:srgbClr val="008000"/>
                </a:solidFill>
                <a:latin typeface="+mn-lt"/>
              </a:rPr>
              <a:t>声明链表头指针</a:t>
            </a:r>
            <a:endParaRPr lang="en-US" altLang="zh-CN" kern="0" dirty="0">
              <a:solidFill>
                <a:srgbClr val="00800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803525" y="2281237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286000" y="2281237"/>
            <a:ext cx="533400" cy="614362"/>
          </a:xfrm>
          <a:prstGeom prst="rect">
            <a:avLst/>
          </a:prstGeom>
          <a:solidFill>
            <a:srgbClr val="5781D5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charset="-122"/>
              </a:rPr>
              <a:t>K</a:t>
            </a:r>
            <a:r>
              <a:rPr lang="en-US" altLang="zh-CN" sz="3200" baseline="-25000" dirty="0">
                <a:solidFill>
                  <a:schemeClr val="bg1"/>
                </a:solidFill>
                <a:ea typeface="宋体" charset="-122"/>
              </a:rPr>
              <a:t>0</a:t>
            </a: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1676400" y="2609849"/>
            <a:ext cx="57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60400" y="2286000"/>
            <a:ext cx="12446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 err="1">
                <a:latin typeface="+mj-lt"/>
                <a:ea typeface="宋体" charset="-122"/>
              </a:rPr>
              <a:t>plq</a:t>
            </a:r>
            <a:endParaRPr lang="en-US" altLang="zh-CN" sz="3200" dirty="0">
              <a:latin typeface="+mj-lt"/>
              <a:ea typeface="宋体" charset="-122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251325" y="2286000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charset="-122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733800" y="2286000"/>
            <a:ext cx="533400" cy="614362"/>
          </a:xfrm>
          <a:prstGeom prst="rect">
            <a:avLst/>
          </a:prstGeom>
          <a:solidFill>
            <a:srgbClr val="5781D5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charset="-122"/>
              </a:rPr>
              <a:t>K</a:t>
            </a:r>
            <a:r>
              <a:rPr lang="en-US" altLang="zh-CN" sz="3200" baseline="-25000" dirty="0">
                <a:solidFill>
                  <a:schemeClr val="bg1"/>
                </a:solidFill>
                <a:ea typeface="宋体" charset="-122"/>
              </a:rPr>
              <a:t>1</a:t>
            </a: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7146925" y="22860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∧</a:t>
            </a: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6645275" y="2286000"/>
            <a:ext cx="533400" cy="614363"/>
          </a:xfrm>
          <a:prstGeom prst="rect">
            <a:avLst/>
          </a:prstGeom>
          <a:solidFill>
            <a:srgbClr val="5781D5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chemeClr val="bg1"/>
                </a:solidFill>
                <a:ea typeface="宋体" charset="-122"/>
              </a:rPr>
              <a:t>k</a:t>
            </a:r>
            <a:r>
              <a:rPr lang="en-US" altLang="zh-CN" sz="3200" baseline="-25000" dirty="0" err="1">
                <a:solidFill>
                  <a:schemeClr val="bg1"/>
                </a:solidFill>
                <a:ea typeface="宋体" charset="-122"/>
              </a:rPr>
              <a:t>n</a:t>
            </a:r>
            <a:endParaRPr lang="en-US" altLang="zh-CN" sz="3200" baseline="-2500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4.5.2 </a:t>
            </a:r>
            <a:r>
              <a:rPr lang="zh-CN" altLang="en-US" dirty="0">
                <a:ea typeface="黑体" pitchFamily="2" charset="-122"/>
              </a:rPr>
              <a:t>链接队列的存储结构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3124200" y="2590800"/>
            <a:ext cx="57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4681537" y="2590800"/>
            <a:ext cx="57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334000" y="2188458"/>
            <a:ext cx="685800" cy="63094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6096000" y="2590800"/>
            <a:ext cx="57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矩形 24"/>
          <p:cNvSpPr/>
          <p:nvPr/>
        </p:nvSpPr>
        <p:spPr bwMode="auto">
          <a:xfrm>
            <a:off x="1447800" y="3263205"/>
            <a:ext cx="6858000" cy="121264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lvl="0">
              <a:lnSpc>
                <a:spcPct val="120000"/>
              </a:lnSpc>
              <a:spcBef>
                <a:spcPct val="20000"/>
              </a:spcBef>
              <a:buNone/>
              <a:defRPr/>
            </a:pPr>
            <a:r>
              <a:rPr lang="zh-CN" altLang="en-US" b="1" kern="0" dirty="0">
                <a:solidFill>
                  <a:srgbClr val="003366"/>
                </a:solidFill>
              </a:rPr>
              <a:t>队头</a:t>
            </a:r>
            <a:r>
              <a:rPr lang="en-US" altLang="zh-CN" kern="0" dirty="0">
                <a:solidFill>
                  <a:srgbClr val="003366"/>
                </a:solidFill>
              </a:rPr>
              <a:t>(front)</a:t>
            </a:r>
            <a:r>
              <a:rPr lang="zh-CN" altLang="en-US" b="1" kern="0" dirty="0">
                <a:solidFill>
                  <a:srgbClr val="003366"/>
                </a:solidFill>
              </a:rPr>
              <a:t>：</a:t>
            </a:r>
            <a:r>
              <a:rPr lang="zh-CN" altLang="en-US" kern="0" dirty="0"/>
              <a:t>允许删除的一端；</a:t>
            </a:r>
            <a:endParaRPr lang="en-US" altLang="zh-CN" kern="0" dirty="0"/>
          </a:p>
          <a:p>
            <a:pPr marL="342900">
              <a:lnSpc>
                <a:spcPct val="120000"/>
              </a:lnSpc>
              <a:spcBef>
                <a:spcPct val="20000"/>
              </a:spcBef>
              <a:buNone/>
              <a:defRPr/>
            </a:pPr>
            <a:r>
              <a:rPr lang="zh-CN" altLang="en-US" b="1" kern="0" dirty="0">
                <a:solidFill>
                  <a:srgbClr val="006600"/>
                </a:solidFill>
              </a:rPr>
              <a:t>队尾</a:t>
            </a:r>
            <a:r>
              <a:rPr lang="en-US" altLang="zh-CN" kern="0" dirty="0">
                <a:solidFill>
                  <a:srgbClr val="006600"/>
                </a:solidFill>
              </a:rPr>
              <a:t>(rear)</a:t>
            </a:r>
            <a:r>
              <a:rPr lang="zh-CN" altLang="en-US" b="1" kern="0" dirty="0">
                <a:solidFill>
                  <a:srgbClr val="006600"/>
                </a:solidFill>
              </a:rPr>
              <a:t>：</a:t>
            </a:r>
            <a:r>
              <a:rPr lang="zh-CN" altLang="en-US" kern="0" dirty="0"/>
              <a:t>允许插入的一端；</a:t>
            </a: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2971800" y="5015805"/>
            <a:ext cx="3962400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作为队列的属性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组成链接队列结构</a:t>
            </a:r>
            <a:endParaRPr lang="zh-CN" altLang="en-US" dirty="0"/>
          </a:p>
        </p:txBody>
      </p:sp>
      <p:sp>
        <p:nvSpPr>
          <p:cNvPr id="28" name="右箭头 27"/>
          <p:cNvSpPr/>
          <p:nvPr/>
        </p:nvSpPr>
        <p:spPr bwMode="auto">
          <a:xfrm rot="5400000">
            <a:off x="4623871" y="4125735"/>
            <a:ext cx="540000" cy="1253341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85800" y="685800"/>
            <a:ext cx="8229600" cy="600164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 marL="180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struct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LinkQueue</a:t>
            </a:r>
            <a:endParaRPr lang="en-US" altLang="zh-CN" sz="3200" dirty="0">
              <a:solidFill>
                <a:srgbClr val="009900"/>
              </a:solidFill>
            </a:endParaRPr>
          </a:p>
          <a:p>
            <a:pPr marL="180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{ </a:t>
            </a:r>
            <a:r>
              <a:rPr lang="en-US" altLang="zh-CN" sz="3200" dirty="0" err="1"/>
              <a:t>PNode</a:t>
            </a:r>
            <a:r>
              <a:rPr lang="en-US" altLang="zh-CN" sz="3200" dirty="0"/>
              <a:t> f; </a:t>
            </a:r>
          </a:p>
          <a:p>
            <a:pPr marL="180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  </a:t>
            </a:r>
            <a:r>
              <a:rPr lang="en-US" altLang="zh-CN" sz="3200" dirty="0" err="1"/>
              <a:t>PNode</a:t>
            </a:r>
            <a:r>
              <a:rPr lang="en-US" altLang="zh-CN" sz="3200" dirty="0"/>
              <a:t> r; };</a:t>
            </a:r>
          </a:p>
          <a:p>
            <a:pPr marL="180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typedef</a:t>
            </a:r>
            <a:r>
              <a:rPr lang="en-US" altLang="zh-CN" sz="3200" dirty="0"/>
              <a:t> </a:t>
            </a:r>
            <a:r>
              <a:rPr lang="en-US" altLang="zh-CN" sz="3200" dirty="0" err="1"/>
              <a:t>struct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LinkQueue</a:t>
            </a:r>
            <a:r>
              <a:rPr lang="en-US" altLang="zh-CN" sz="3200" dirty="0"/>
              <a:t> * </a:t>
            </a:r>
            <a:r>
              <a:rPr lang="en-US" altLang="zh-CN" sz="3200" dirty="0" err="1"/>
              <a:t>PLinkQueue</a:t>
            </a:r>
            <a:r>
              <a:rPr lang="en-US" altLang="zh-CN" sz="3200" dirty="0"/>
              <a:t>;</a:t>
            </a:r>
          </a:p>
          <a:p>
            <a:pPr marL="180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PLinkQueue</a:t>
            </a:r>
            <a:r>
              <a:rPr lang="en-US" altLang="zh-CN" sz="3200" dirty="0"/>
              <a:t> </a:t>
            </a:r>
            <a:r>
              <a:rPr lang="en-US" altLang="zh-CN" sz="3200" dirty="0" err="1"/>
              <a:t>plq</a:t>
            </a:r>
            <a:r>
              <a:rPr lang="en-US" altLang="zh-CN" sz="3200" dirty="0"/>
              <a:t>;</a:t>
            </a:r>
          </a:p>
          <a:p>
            <a:pPr marL="180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altLang="zh-CN" sz="3200" dirty="0"/>
          </a:p>
          <a:p>
            <a:pPr marL="180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altLang="zh-CN" sz="3200" dirty="0"/>
          </a:p>
          <a:p>
            <a:pPr marL="180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altLang="zh-CN" sz="3200" dirty="0"/>
          </a:p>
          <a:p>
            <a:pPr marL="180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altLang="zh-CN" sz="3200" dirty="0"/>
          </a:p>
          <a:p>
            <a:pPr marL="180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 </a:t>
            </a:r>
            <a:endParaRPr lang="en-US" altLang="zh-CN" sz="3200" dirty="0">
              <a:solidFill>
                <a:srgbClr val="0099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7000" y="5099529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133600" y="5099529"/>
            <a:ext cx="533400" cy="614362"/>
          </a:xfrm>
          <a:prstGeom prst="rect">
            <a:avLst/>
          </a:prstGeom>
          <a:solidFill>
            <a:srgbClr val="5781D5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ea typeface="宋体" charset="-122"/>
              </a:rPr>
              <a:t>K</a:t>
            </a:r>
            <a:r>
              <a:rPr lang="en-US" altLang="zh-CN" sz="2400" baseline="-25000" dirty="0">
                <a:solidFill>
                  <a:schemeClr val="bg1"/>
                </a:solidFill>
                <a:ea typeface="宋体" charset="-122"/>
              </a:rPr>
              <a:t>0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481137" y="4204835"/>
            <a:ext cx="57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838200" y="3838480"/>
            <a:ext cx="7112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plq</a:t>
            </a:r>
            <a:endParaRPr lang="en-US" altLang="zh-CN" sz="3200" dirty="0">
              <a:solidFill>
                <a:srgbClr val="FF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098925" y="5104292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charset="-122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581400" y="5104292"/>
            <a:ext cx="533400" cy="614362"/>
          </a:xfrm>
          <a:prstGeom prst="rect">
            <a:avLst/>
          </a:prstGeom>
          <a:solidFill>
            <a:srgbClr val="5781D5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ea typeface="宋体" charset="-122"/>
              </a:rPr>
              <a:t>K</a:t>
            </a:r>
            <a:r>
              <a:rPr lang="en-US" altLang="zh-CN" sz="2400" baseline="-25000" dirty="0">
                <a:solidFill>
                  <a:schemeClr val="bg1"/>
                </a:solidFill>
                <a:ea typeface="宋体" charset="-122"/>
              </a:rPr>
              <a:t>1</a:t>
            </a: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94525" y="510429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∧</a:t>
            </a: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6492875" y="5104292"/>
            <a:ext cx="533400" cy="614363"/>
          </a:xfrm>
          <a:prstGeom prst="rect">
            <a:avLst/>
          </a:prstGeom>
          <a:solidFill>
            <a:srgbClr val="5781D5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solidFill>
                  <a:schemeClr val="bg1"/>
                </a:solidFill>
                <a:ea typeface="宋体" charset="-122"/>
              </a:rPr>
              <a:t>k</a:t>
            </a:r>
            <a:r>
              <a:rPr lang="en-US" altLang="zh-CN" sz="2400" baseline="-25000" dirty="0" err="1">
                <a:solidFill>
                  <a:schemeClr val="bg1"/>
                </a:solidFill>
                <a:ea typeface="宋体" charset="-122"/>
              </a:rPr>
              <a:t>n</a:t>
            </a:r>
            <a:endParaRPr lang="en-US" altLang="zh-CN" sz="2400" baseline="-2500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2971800" y="5409092"/>
            <a:ext cx="57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4419600" y="5409092"/>
            <a:ext cx="57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181600" y="5006750"/>
            <a:ext cx="685800" cy="63094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5943600" y="5409092"/>
            <a:ext cx="57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2133600" y="3889855"/>
            <a:ext cx="457200" cy="614362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7030A0"/>
                </a:solidFill>
                <a:ea typeface="宋体" charset="-122"/>
              </a:rPr>
              <a:t>f</a:t>
            </a:r>
            <a:endParaRPr lang="en-US" altLang="zh-CN" sz="3600" baseline="-25000" dirty="0">
              <a:solidFill>
                <a:srgbClr val="7030A0"/>
              </a:solidFill>
              <a:ea typeface="宋体" charset="-122"/>
            </a:endParaRP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2590800" y="3889855"/>
            <a:ext cx="457200" cy="614362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7030A0"/>
                </a:solidFill>
                <a:ea typeface="宋体" charset="-122"/>
              </a:rPr>
              <a:t>r</a:t>
            </a:r>
            <a:endParaRPr lang="en-US" altLang="zh-CN" sz="3600" baseline="-25000" dirty="0">
              <a:solidFill>
                <a:srgbClr val="7030A0"/>
              </a:solidFill>
              <a:ea typeface="宋体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 rot="5400000">
            <a:off x="2018506" y="4765361"/>
            <a:ext cx="685800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 rot="5400000">
            <a:off x="6323806" y="4651061"/>
            <a:ext cx="914400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>
            <a:off x="2895600" y="4194655"/>
            <a:ext cx="3886200" cy="1588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下箭头 38"/>
          <p:cNvSpPr/>
          <p:nvPr/>
        </p:nvSpPr>
        <p:spPr bwMode="auto">
          <a:xfrm rot="3867558">
            <a:off x="1494088" y="5399969"/>
            <a:ext cx="216000" cy="914400"/>
          </a:xfrm>
          <a:prstGeom prst="downArrow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0" name="下箭头 39"/>
          <p:cNvSpPr/>
          <p:nvPr/>
        </p:nvSpPr>
        <p:spPr bwMode="auto">
          <a:xfrm rot="7151732" flipH="1">
            <a:off x="7844200" y="5359406"/>
            <a:ext cx="216000" cy="864000"/>
          </a:xfrm>
          <a:prstGeom prst="downArrow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990600" y="5886654"/>
            <a:ext cx="1447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latin typeface="黑体" pitchFamily="2" charset="-122"/>
              </a:rPr>
              <a:t>出队</a:t>
            </a:r>
            <a:endParaRPr lang="en-US" altLang="zh-CN" sz="3200" dirty="0">
              <a:latin typeface="黑体" pitchFamily="2" charset="-122"/>
            </a:endParaRP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7086600" y="5808615"/>
            <a:ext cx="1447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latin typeface="黑体" pitchFamily="2" charset="-122"/>
              </a:rPr>
              <a:t>入队</a:t>
            </a:r>
            <a:endParaRPr lang="en-US" altLang="zh-CN" sz="3200" dirty="0">
              <a:latin typeface="黑体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62400" y="744313"/>
            <a:ext cx="253787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9900"/>
                </a:solidFill>
              </a:rPr>
              <a:t>//</a:t>
            </a:r>
            <a:r>
              <a:rPr lang="zh-CN" altLang="en-US" dirty="0">
                <a:solidFill>
                  <a:srgbClr val="009900"/>
                </a:solidFill>
              </a:rPr>
              <a:t>链接队列类型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971800" y="1375255"/>
            <a:ext cx="325602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9900"/>
                </a:solidFill>
              </a:rPr>
              <a:t>//</a:t>
            </a:r>
            <a:r>
              <a:rPr lang="zh-CN" altLang="en-US" dirty="0">
                <a:solidFill>
                  <a:srgbClr val="009900"/>
                </a:solidFill>
              </a:rPr>
              <a:t>头指针：指向队头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048000" y="1963513"/>
            <a:ext cx="335540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C00000"/>
                </a:solidFill>
              </a:rPr>
              <a:t>//</a:t>
            </a:r>
            <a:r>
              <a:rPr lang="zh-CN" altLang="en-US" dirty="0">
                <a:solidFill>
                  <a:srgbClr val="C00000"/>
                </a:solidFill>
              </a:rPr>
              <a:t>尾指针：指向队尾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62400" y="3127855"/>
            <a:ext cx="4294765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9900"/>
                </a:solidFill>
              </a:rPr>
              <a:t>//</a:t>
            </a:r>
            <a:r>
              <a:rPr lang="en-US" altLang="zh-CN" dirty="0" err="1">
                <a:solidFill>
                  <a:srgbClr val="009900"/>
                </a:solidFill>
              </a:rPr>
              <a:t>plp</a:t>
            </a:r>
            <a:r>
              <a:rPr lang="en-US" altLang="zh-CN" dirty="0">
                <a:solidFill>
                  <a:srgbClr val="009900"/>
                </a:solidFill>
              </a:rPr>
              <a:t>: </a:t>
            </a:r>
            <a:r>
              <a:rPr lang="zh-CN" altLang="en-US" dirty="0">
                <a:solidFill>
                  <a:srgbClr val="009900"/>
                </a:solidFill>
              </a:rPr>
              <a:t>指向链接队列的指针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23" grpId="0" animBg="1"/>
      <p:bldP spid="24" grpId="0" animBg="1"/>
      <p:bldP spid="39" grpId="0" animBg="1"/>
      <p:bldP spid="40" grpId="0" animBg="1"/>
      <p:bldP spid="41" grpId="0"/>
      <p:bldP spid="42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562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44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PLinkQueue</a:t>
            </a:r>
            <a:r>
              <a:rPr kumimoji="0" lang="en-GB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GB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createEmptyQueue_link</a:t>
            </a:r>
            <a:r>
              <a:rPr kumimoji="0" lang="en-GB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(void);</a:t>
            </a:r>
            <a:endParaRPr kumimoji="0" lang="en-US" altLang="zh-CN" sz="3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44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{ </a:t>
            </a:r>
            <a:r>
              <a:rPr kumimoji="0" lang="en-GB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PLinkQueue</a:t>
            </a:r>
            <a:r>
              <a:rPr kumimoji="0" lang="en-GB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GB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plq</a:t>
            </a:r>
            <a:r>
              <a:rPr kumimoji="0" lang="en-GB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;</a:t>
            </a:r>
            <a:endParaRPr kumimoji="0" lang="en-US" altLang="zh-CN" sz="3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44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 </a:t>
            </a:r>
            <a:r>
              <a:rPr kumimoji="0" lang="en-GB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plq</a:t>
            </a:r>
            <a:r>
              <a:rPr kumimoji="0" lang="en-GB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=(</a:t>
            </a:r>
            <a:r>
              <a:rPr kumimoji="0" lang="en-GB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PLinkQueue</a:t>
            </a:r>
            <a:r>
              <a:rPr kumimoji="0" lang="en-GB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)</a:t>
            </a:r>
            <a:r>
              <a:rPr kumimoji="0" lang="en-GB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malloc</a:t>
            </a:r>
            <a:r>
              <a:rPr kumimoji="0" lang="en-GB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GB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sizeof</a:t>
            </a:r>
            <a:r>
              <a:rPr kumimoji="0" lang="en-GB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(</a:t>
            </a:r>
            <a:r>
              <a:rPr lang="en-US" altLang="zh-CN" sz="3000" kern="0" dirty="0">
                <a:latin typeface="+mn-lt"/>
              </a:rPr>
              <a:t>……</a:t>
            </a:r>
            <a:r>
              <a:rPr kumimoji="0" lang="en-GB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));</a:t>
            </a:r>
            <a:endParaRPr kumimoji="0" lang="en-US" altLang="zh-CN" sz="3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44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 if(</a:t>
            </a:r>
            <a:r>
              <a:rPr kumimoji="0" lang="en-GB" altLang="zh-CN" sz="30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GB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plq</a:t>
            </a:r>
            <a:r>
              <a:rPr kumimoji="0" lang="en-GB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! = Null)</a:t>
            </a:r>
            <a:endParaRPr kumimoji="0" lang="en-US" altLang="zh-CN" sz="3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44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     </a:t>
            </a:r>
            <a:r>
              <a:rPr kumimoji="0" lang="en-GB" altLang="zh-CN" sz="3000" i="0" u="none" strike="noStrike" kern="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</a:rPr>
              <a:t>plq</a:t>
            </a:r>
            <a:r>
              <a:rPr kumimoji="0" lang="en-GB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</a:rPr>
              <a:t> -&gt; f = Null;</a:t>
            </a:r>
          </a:p>
          <a:p>
            <a:pPr marL="144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</a:rPr>
              <a:t>      </a:t>
            </a:r>
            <a:r>
              <a:rPr kumimoji="0" lang="en-GB" altLang="zh-CN" sz="3000" i="0" u="none" strike="noStrike" kern="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</a:rPr>
              <a:t>plq</a:t>
            </a:r>
            <a:r>
              <a:rPr kumimoji="0" lang="en-GB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</a:rPr>
              <a:t> -&gt; r = Null;</a:t>
            </a:r>
            <a:endParaRPr kumimoji="0" lang="en-US" altLang="zh-CN" sz="30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n-lt"/>
            </a:endParaRPr>
          </a:p>
          <a:p>
            <a:pPr marL="144000" marR="0" lvl="0" algn="just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 else</a:t>
            </a:r>
            <a:endParaRPr kumimoji="0" lang="en-US" altLang="zh-CN" sz="3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44000" marR="0" lvl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     </a:t>
            </a:r>
            <a:r>
              <a:rPr kumimoji="0" lang="en-GB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printf</a:t>
            </a:r>
            <a:r>
              <a:rPr kumimoji="0" lang="en-GB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(“Out of space !\n”);</a:t>
            </a:r>
          </a:p>
          <a:p>
            <a:pPr marL="144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 return (</a:t>
            </a:r>
            <a:r>
              <a:rPr kumimoji="0" lang="en-GB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plq</a:t>
            </a:r>
            <a:r>
              <a:rPr kumimoji="0" lang="en-GB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);</a:t>
            </a:r>
            <a:endParaRPr kumimoji="0" lang="en-US" altLang="zh-CN" sz="3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44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 }</a:t>
            </a:r>
            <a:endParaRPr kumimoji="0" lang="zh-CN" altLang="en-US" sz="3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 </a:t>
            </a:r>
            <a:r>
              <a:rPr lang="zh-CN" altLang="en-US" dirty="0">
                <a:ea typeface="黑体" pitchFamily="2" charset="-122"/>
              </a:rPr>
              <a:t>创建空的链接队列</a:t>
            </a:r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6357937" y="3947755"/>
            <a:ext cx="57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5715000" y="3581400"/>
            <a:ext cx="7112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 err="1">
                <a:latin typeface="Times New Roman" pitchFamily="18" charset="0"/>
                <a:ea typeface="宋体" charset="-122"/>
              </a:rPr>
              <a:t>plq</a:t>
            </a:r>
            <a:endParaRPr lang="en-US" altLang="zh-CN" sz="3200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7010400" y="3632775"/>
            <a:ext cx="457200" cy="614362"/>
          </a:xfrm>
          <a:prstGeom prst="rect">
            <a:avLst/>
          </a:prstGeom>
          <a:noFill/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∧</a:t>
            </a:r>
            <a:endParaRPr lang="en-US" altLang="zh-CN" sz="3200" baseline="-25000" dirty="0">
              <a:solidFill>
                <a:srgbClr val="7030A0"/>
              </a:solidFill>
              <a:ea typeface="宋体" charset="-122"/>
            </a:endParaRP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7467600" y="3632775"/>
            <a:ext cx="457200" cy="614362"/>
          </a:xfrm>
          <a:prstGeom prst="rect">
            <a:avLst/>
          </a:prstGeom>
          <a:noFill/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∧</a:t>
            </a:r>
            <a:endParaRPr lang="en-US" altLang="zh-CN" sz="3200" baseline="-25000" dirty="0">
              <a:solidFill>
                <a:srgbClr val="7030A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 </a:t>
            </a:r>
            <a:r>
              <a:rPr lang="zh-CN" altLang="en-US" dirty="0">
                <a:ea typeface="黑体" pitchFamily="2" charset="-122"/>
              </a:rPr>
              <a:t>判链接队列是否为空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62000" y="1600200"/>
            <a:ext cx="7924800" cy="3581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int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isEmptyQueue_link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PLinkQueue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plq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);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{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return (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plq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-&gt; f == Null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); 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队头为空</a:t>
            </a:r>
            <a:endParaRPr lang="en-US" altLang="zh-CN" sz="3200" kern="0" dirty="0">
              <a:solidFill>
                <a:srgbClr val="009900"/>
              </a:solidFill>
              <a:latin typeface="+mn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//</a:t>
            </a:r>
            <a:r>
              <a:rPr kumimoji="0" lang="zh-CN" altLang="en-US" sz="3200" i="0" u="none" strike="noStrike" kern="0" cap="none" spc="0" normalizeH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或</a:t>
            </a:r>
            <a:endParaRPr kumimoji="0" lang="en-US" altLang="zh-CN" sz="3200" i="0" u="none" strike="noStrike" kern="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zh-CN" sz="3200" kern="0" dirty="0">
                <a:latin typeface="+mn-lt"/>
              </a:rPr>
              <a:t>       </a:t>
            </a:r>
            <a:r>
              <a:rPr lang="en-GB" altLang="zh-CN" sz="3200" kern="0" dirty="0"/>
              <a:t>return (</a:t>
            </a:r>
            <a:r>
              <a:rPr lang="en-GB" altLang="zh-CN" sz="3200" kern="0" dirty="0" err="1">
                <a:solidFill>
                  <a:srgbClr val="009900"/>
                </a:solidFill>
              </a:rPr>
              <a:t>plq</a:t>
            </a:r>
            <a:r>
              <a:rPr lang="en-GB" altLang="zh-CN" sz="3200" kern="0" dirty="0">
                <a:solidFill>
                  <a:srgbClr val="009900"/>
                </a:solidFill>
              </a:rPr>
              <a:t> -&gt; r == Null</a:t>
            </a:r>
            <a:r>
              <a:rPr lang="en-GB" altLang="zh-CN" sz="3200" kern="0" dirty="0"/>
              <a:t>); </a:t>
            </a:r>
            <a:r>
              <a:rPr lang="en-GB" altLang="zh-CN" sz="3200" kern="0" dirty="0">
                <a:solidFill>
                  <a:srgbClr val="009900"/>
                </a:solidFill>
              </a:rPr>
              <a:t>//</a:t>
            </a:r>
            <a:r>
              <a:rPr lang="zh-CN" altLang="en-US" sz="3200" kern="0" dirty="0">
                <a:solidFill>
                  <a:srgbClr val="009900"/>
                </a:solidFill>
              </a:rPr>
              <a:t>队尾为空</a:t>
            </a:r>
            <a:endParaRPr kumimoji="0" lang="en-GB" altLang="zh-CN" sz="32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GB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};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1143000"/>
            <a:ext cx="906780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void </a:t>
            </a:r>
            <a:r>
              <a:rPr kumimoji="0" lang="en-GB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enQueue_link</a:t>
            </a:r>
            <a:r>
              <a:rPr kumimoji="0" lang="en-GB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GB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PLinkQueue</a:t>
            </a:r>
            <a:r>
              <a:rPr kumimoji="0" lang="en-GB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plq</a:t>
            </a:r>
            <a:r>
              <a:rPr kumimoji="0" lang="en-GB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</a:t>
            </a:r>
            <a:r>
              <a:rPr kumimoji="0" lang="en-GB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DataType</a:t>
            </a:r>
            <a:r>
              <a:rPr kumimoji="0" lang="en-GB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x);</a:t>
            </a:r>
            <a:endParaRPr kumimoji="0" lang="en-US" altLang="zh-CN" sz="3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PNode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p=(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PNode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malloc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sizeof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(……));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if(p==Null) 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printf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(“Out of space! \n”); 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else  { p-&gt;info  = x; </a:t>
            </a:r>
            <a:endParaRPr kumimoji="0" lang="en-GB" altLang="zh-CN" sz="32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p-&gt;link  = Null; </a:t>
            </a: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sz="3200" b="1" dirty="0"/>
              <a:t>             </a:t>
            </a:r>
            <a:r>
              <a:rPr lang="en-GB" altLang="zh-CN" sz="3200" dirty="0"/>
              <a:t>if (</a:t>
            </a:r>
            <a:r>
              <a:rPr lang="en-GB" altLang="zh-CN" sz="3200" dirty="0" err="1"/>
              <a:t>plq</a:t>
            </a:r>
            <a:r>
              <a:rPr lang="en-GB" altLang="zh-CN" sz="3200" dirty="0"/>
              <a:t>-&gt;f == Null)   </a:t>
            </a:r>
            <a:r>
              <a:rPr lang="en-GB" altLang="zh-CN" sz="3200" dirty="0" err="1"/>
              <a:t>plq</a:t>
            </a:r>
            <a:r>
              <a:rPr lang="en-GB" altLang="zh-CN" sz="3200" dirty="0"/>
              <a:t>-&gt;f =p; </a:t>
            </a: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sz="3200" dirty="0"/>
              <a:t>             else  </a:t>
            </a:r>
            <a:r>
              <a:rPr lang="en-GB" altLang="zh-CN" sz="3200" dirty="0" err="1"/>
              <a:t>plq</a:t>
            </a:r>
            <a:r>
              <a:rPr lang="en-GB" altLang="zh-CN" sz="3200" dirty="0"/>
              <a:t> -&gt; r-&gt;link = p; </a:t>
            </a:r>
            <a:endParaRPr lang="en-GB" altLang="zh-CN" sz="3200" dirty="0">
              <a:solidFill>
                <a:srgbClr val="009900"/>
              </a:solidFill>
            </a:endParaRP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sz="3200" dirty="0"/>
              <a:t>             </a:t>
            </a:r>
            <a:r>
              <a:rPr lang="en-GB" altLang="zh-CN" sz="3200" dirty="0" err="1"/>
              <a:t>plq</a:t>
            </a:r>
            <a:r>
              <a:rPr lang="en-GB" altLang="zh-CN" sz="3200" dirty="0"/>
              <a:t> -&gt; r = p; </a:t>
            </a:r>
            <a:endParaRPr lang="en-GB" altLang="zh-CN" sz="3200" dirty="0">
              <a:solidFill>
                <a:srgbClr val="C00000"/>
              </a:solidFill>
            </a:endParaRPr>
          </a:p>
          <a:p>
            <a:pPr marL="180000" algn="just">
              <a:lnSpc>
                <a:spcPct val="70000"/>
              </a:lnSpc>
              <a:spcBef>
                <a:spcPts val="0"/>
              </a:spcBef>
              <a:buNone/>
            </a:pPr>
            <a:r>
              <a:rPr lang="en-GB" altLang="zh-CN" sz="3200" dirty="0"/>
              <a:t>           }</a:t>
            </a:r>
            <a:endParaRPr lang="en-GB" altLang="zh-CN" sz="3200" dirty="0">
              <a:solidFill>
                <a:srgbClr val="009900"/>
              </a:solidFill>
            </a:endParaRPr>
          </a:p>
          <a:p>
            <a:pPr marL="180000" algn="just">
              <a:lnSpc>
                <a:spcPct val="70000"/>
              </a:lnSpc>
              <a:spcBef>
                <a:spcPts val="0"/>
              </a:spcBef>
              <a:buNone/>
            </a:pPr>
            <a:r>
              <a:rPr lang="en-GB" altLang="zh-CN" sz="3200" dirty="0"/>
              <a:t>     }</a:t>
            </a: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76200"/>
            <a:ext cx="7467600" cy="1143000"/>
          </a:xfrm>
        </p:spPr>
        <p:txBody>
          <a:bodyPr/>
          <a:lstStyle/>
          <a:p>
            <a:r>
              <a:rPr lang="en-US" altLang="zh-CN" sz="4000" dirty="0">
                <a:solidFill>
                  <a:schemeClr val="tx1"/>
                </a:solidFill>
                <a:ea typeface="黑体" pitchFamily="2" charset="-122"/>
              </a:rPr>
              <a:t>3.</a:t>
            </a:r>
            <a:r>
              <a:rPr lang="zh-CN" altLang="en-US" sz="4000" dirty="0">
                <a:solidFill>
                  <a:schemeClr val="tx1"/>
                </a:solidFill>
                <a:ea typeface="黑体" pitchFamily="2" charset="-122"/>
              </a:rPr>
              <a:t>链接队列的入队：队尾插入</a:t>
            </a:r>
          </a:p>
        </p:txBody>
      </p:sp>
      <p:sp>
        <p:nvSpPr>
          <p:cNvPr id="9" name="矩形 8"/>
          <p:cNvSpPr/>
          <p:nvPr/>
        </p:nvSpPr>
        <p:spPr>
          <a:xfrm>
            <a:off x="3993398" y="2895600"/>
            <a:ext cx="301700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9900"/>
                </a:solidFill>
              </a:rPr>
              <a:t>//</a:t>
            </a:r>
            <a:r>
              <a:rPr lang="zh-CN" altLang="en-US" kern="0" dirty="0">
                <a:solidFill>
                  <a:srgbClr val="009900"/>
                </a:solidFill>
              </a:rPr>
              <a:t>设置新结点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934200" y="4114800"/>
            <a:ext cx="2209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dirty="0">
                <a:solidFill>
                  <a:srgbClr val="009900"/>
                </a:solidFill>
              </a:rPr>
              <a:t>//</a:t>
            </a:r>
            <a:r>
              <a:rPr lang="zh-CN" altLang="en-US" dirty="0">
                <a:solidFill>
                  <a:srgbClr val="009900"/>
                </a:solidFill>
              </a:rPr>
              <a:t>插入空队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800270" y="4688996"/>
            <a:ext cx="265792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dirty="0">
                <a:solidFill>
                  <a:srgbClr val="009900"/>
                </a:solidFill>
              </a:rPr>
              <a:t>//</a:t>
            </a:r>
            <a:r>
              <a:rPr lang="zh-CN" altLang="en-US" dirty="0">
                <a:solidFill>
                  <a:srgbClr val="009900"/>
                </a:solidFill>
              </a:rPr>
              <a:t>插入非空队</a:t>
            </a:r>
            <a:endParaRPr lang="zh-CN" altLang="en-US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62400" y="5293204"/>
            <a:ext cx="25908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dirty="0">
                <a:solidFill>
                  <a:srgbClr val="003399"/>
                </a:solidFill>
              </a:rPr>
              <a:t>//</a:t>
            </a:r>
            <a:r>
              <a:rPr lang="zh-CN" altLang="en-US" dirty="0">
                <a:solidFill>
                  <a:srgbClr val="003399"/>
                </a:solidFill>
              </a:rPr>
              <a:t>修改尾指针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76200"/>
            <a:ext cx="7467600" cy="1143000"/>
          </a:xfrm>
        </p:spPr>
        <p:txBody>
          <a:bodyPr/>
          <a:lstStyle/>
          <a:p>
            <a:r>
              <a:rPr lang="en-US" altLang="zh-CN" sz="4000" dirty="0">
                <a:solidFill>
                  <a:schemeClr val="tx1"/>
                </a:solidFill>
                <a:ea typeface="黑体" pitchFamily="2" charset="-122"/>
              </a:rPr>
              <a:t>4.</a:t>
            </a:r>
            <a:r>
              <a:rPr lang="zh-CN" altLang="en-US" sz="4000" dirty="0">
                <a:solidFill>
                  <a:schemeClr val="tx1"/>
                </a:solidFill>
                <a:ea typeface="黑体" pitchFamily="2" charset="-122"/>
              </a:rPr>
              <a:t>链接队列的出队：删除队头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839200" cy="5181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void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deQueue_link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PLinkQueue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plq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);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PNode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p;   </a:t>
            </a: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if (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plq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-&gt;f == Null)  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printf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(“Empty</a:t>
            </a:r>
            <a:r>
              <a:rPr kumimoji="0" lang="en-GB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q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ueue!\n”);</a:t>
            </a: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sz="3200" dirty="0"/>
              <a:t>  else{ p = </a:t>
            </a:r>
            <a:r>
              <a:rPr lang="en-GB" altLang="zh-CN" sz="3200" dirty="0" err="1"/>
              <a:t>plq</a:t>
            </a:r>
            <a:r>
              <a:rPr lang="en-GB" altLang="zh-CN" sz="3200" dirty="0"/>
              <a:t>-&gt; f ; </a:t>
            </a:r>
            <a:endParaRPr lang="en-GB" altLang="zh-CN" sz="3200" dirty="0">
              <a:solidFill>
                <a:srgbClr val="009900"/>
              </a:solidFill>
            </a:endParaRP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sz="3200" dirty="0"/>
              <a:t>           if (</a:t>
            </a:r>
            <a:r>
              <a:rPr lang="en-GB" altLang="zh-CN" sz="3200" dirty="0" err="1"/>
              <a:t>plq</a:t>
            </a:r>
            <a:r>
              <a:rPr lang="en-GB" altLang="zh-CN" sz="3200" dirty="0"/>
              <a:t>-&gt;r == </a:t>
            </a:r>
            <a:r>
              <a:rPr lang="en-GB" altLang="zh-CN" sz="3200" dirty="0" err="1"/>
              <a:t>plq</a:t>
            </a:r>
            <a:r>
              <a:rPr lang="en-GB" altLang="zh-CN" sz="3200" dirty="0"/>
              <a:t>-&gt;f)  </a:t>
            </a: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sz="3200" dirty="0"/>
              <a:t>              </a:t>
            </a:r>
            <a:r>
              <a:rPr lang="en-GB" altLang="zh-CN" sz="3200" dirty="0" err="1"/>
              <a:t>plq</a:t>
            </a:r>
            <a:r>
              <a:rPr lang="en-GB" altLang="zh-CN" sz="3200" dirty="0"/>
              <a:t>-&gt;r =Null; </a:t>
            </a:r>
            <a:endParaRPr lang="en-GB" altLang="zh-CN" sz="3200" dirty="0">
              <a:solidFill>
                <a:srgbClr val="009900"/>
              </a:solidFill>
            </a:endParaRP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sz="3200" dirty="0"/>
              <a:t>           </a:t>
            </a:r>
            <a:r>
              <a:rPr lang="en-GB" altLang="zh-CN" sz="3200" dirty="0" err="1"/>
              <a:t>plq</a:t>
            </a:r>
            <a:r>
              <a:rPr lang="en-GB" altLang="zh-CN" sz="3200" dirty="0"/>
              <a:t>-&gt;f  = </a:t>
            </a:r>
            <a:r>
              <a:rPr lang="en-GB" altLang="zh-CN" sz="3200" dirty="0" err="1"/>
              <a:t>plq</a:t>
            </a:r>
            <a:r>
              <a:rPr lang="en-GB" altLang="zh-CN" sz="3200" dirty="0"/>
              <a:t>-&gt;f-&gt;link; </a:t>
            </a:r>
            <a:endParaRPr lang="en-GB" altLang="zh-CN" sz="3200" dirty="0">
              <a:solidFill>
                <a:srgbClr val="009900"/>
              </a:solidFill>
            </a:endParaRP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sz="3200" dirty="0"/>
              <a:t>           free(p); </a:t>
            </a:r>
            <a:endParaRPr lang="en-GB" altLang="zh-CN" sz="3200" dirty="0">
              <a:solidFill>
                <a:srgbClr val="009900"/>
              </a:solidFill>
            </a:endParaRPr>
          </a:p>
          <a:p>
            <a:pPr marL="180000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zh-CN" altLang="en-US" sz="3200" dirty="0"/>
              <a:t>}</a:t>
            </a:r>
          </a:p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67200" y="4191000"/>
            <a:ext cx="527368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dirty="0">
                <a:solidFill>
                  <a:srgbClr val="009900"/>
                </a:solidFill>
              </a:rPr>
              <a:t>//</a:t>
            </a:r>
            <a:r>
              <a:rPr lang="zh-CN" altLang="en-US" dirty="0">
                <a:solidFill>
                  <a:srgbClr val="009900"/>
                </a:solidFill>
              </a:rPr>
              <a:t>若仅有</a:t>
            </a:r>
            <a:r>
              <a:rPr lang="en-US" altLang="zh-CN" dirty="0">
                <a:solidFill>
                  <a:srgbClr val="009900"/>
                </a:solidFill>
              </a:rPr>
              <a:t>1</a:t>
            </a:r>
            <a:r>
              <a:rPr lang="zh-CN" altLang="en-US" dirty="0">
                <a:solidFill>
                  <a:srgbClr val="009900"/>
                </a:solidFill>
              </a:rPr>
              <a:t>个结点，修改尾指针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17398" y="4800600"/>
            <a:ext cx="21788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dirty="0">
                <a:solidFill>
                  <a:srgbClr val="003399"/>
                </a:solidFill>
              </a:rPr>
              <a:t>//</a:t>
            </a:r>
            <a:r>
              <a:rPr lang="zh-CN" altLang="en-US" dirty="0">
                <a:solidFill>
                  <a:srgbClr val="003399"/>
                </a:solidFill>
              </a:rPr>
              <a:t>修改头指针</a:t>
            </a:r>
          </a:p>
        </p:txBody>
      </p:sp>
      <p:sp>
        <p:nvSpPr>
          <p:cNvPr id="15" name="矩形 14"/>
          <p:cNvSpPr/>
          <p:nvPr/>
        </p:nvSpPr>
        <p:spPr>
          <a:xfrm>
            <a:off x="3048000" y="5445604"/>
            <a:ext cx="253787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dirty="0">
                <a:solidFill>
                  <a:srgbClr val="003399"/>
                </a:solidFill>
              </a:rPr>
              <a:t>//</a:t>
            </a:r>
            <a:r>
              <a:rPr lang="zh-CN" altLang="en-US" dirty="0">
                <a:solidFill>
                  <a:srgbClr val="003399"/>
                </a:solidFill>
              </a:rPr>
              <a:t>释放节点空间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828800"/>
            <a:ext cx="8534400" cy="419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DataType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frontQueue_link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PLinkQueue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plq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);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if (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plq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-&gt;f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=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= Null)</a:t>
            </a:r>
            <a:endParaRPr kumimoji="0" lang="en-GB" altLang="zh-CN" sz="32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GB" altLang="zh-CN" sz="3200" kern="0" dirty="0">
                <a:latin typeface="+mn-lt"/>
              </a:rPr>
              <a:t>        </a:t>
            </a:r>
            <a:r>
              <a:rPr lang="en-GB" altLang="zh-CN" sz="3200" kern="0" dirty="0" err="1">
                <a:latin typeface="+mn-lt"/>
              </a:rPr>
              <a:t>printf</a:t>
            </a:r>
            <a:r>
              <a:rPr lang="en-GB" altLang="zh-CN" sz="3200" kern="0" dirty="0">
                <a:latin typeface="+mn-lt"/>
              </a:rPr>
              <a:t>(“Empty queue!\n”); </a:t>
            </a:r>
            <a:endParaRPr kumimoji="0" lang="en-GB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else</a:t>
            </a: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GB" altLang="zh-CN" sz="3200" kern="0" dirty="0">
                <a:latin typeface="+mn-lt"/>
              </a:rPr>
              <a:t>        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return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plq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</a:t>
            </a:r>
            <a:r>
              <a:rPr kumimoji="0" lang="en-GB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f-&gt; info ;</a:t>
            </a:r>
          </a:p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5. </a:t>
            </a:r>
            <a:r>
              <a:rPr lang="zh-CN" altLang="en-US" dirty="0">
                <a:ea typeface="黑体" pitchFamily="2" charset="-122"/>
              </a:rPr>
              <a:t>取队头元素</a:t>
            </a:r>
          </a:p>
        </p:txBody>
      </p:sp>
      <p:sp>
        <p:nvSpPr>
          <p:cNvPr id="6" name="矩形 5"/>
          <p:cNvSpPr/>
          <p:nvPr/>
        </p:nvSpPr>
        <p:spPr>
          <a:xfrm>
            <a:off x="4191000" y="2971800"/>
            <a:ext cx="2209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dirty="0">
                <a:solidFill>
                  <a:srgbClr val="009900"/>
                </a:solidFill>
              </a:rPr>
              <a:t>//</a:t>
            </a:r>
            <a:r>
              <a:rPr lang="zh-CN" altLang="en-US" dirty="0">
                <a:solidFill>
                  <a:srgbClr val="009900"/>
                </a:solidFill>
              </a:rPr>
              <a:t>判空</a:t>
            </a:r>
            <a:endParaRPr lang="zh-CN" altLang="en-US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52600"/>
            <a:ext cx="8229600" cy="2590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4800" dirty="0">
                <a:ea typeface="黑体" pitchFamily="2" charset="-122"/>
              </a:rPr>
              <a:t>队列的应用</a:t>
            </a:r>
            <a:br>
              <a:rPr lang="en-US" altLang="zh-CN" sz="4800" dirty="0">
                <a:ea typeface="黑体" pitchFamily="2" charset="-122"/>
              </a:rPr>
            </a:br>
            <a:r>
              <a:rPr lang="en-US" altLang="zh-CN" sz="4800" dirty="0">
                <a:ea typeface="黑体" pitchFamily="2" charset="-122"/>
              </a:rPr>
              <a:t>— </a:t>
            </a:r>
            <a:r>
              <a:rPr lang="zh-CN" altLang="en-US" sz="4800" dirty="0">
                <a:ea typeface="黑体" pitchFamily="2" charset="-122"/>
              </a:rPr>
              <a:t>打印杨辉三角形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031" descr="000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523998"/>
            <a:ext cx="7421346" cy="4105739"/>
          </a:xfrm>
          <a:prstGeom prst="rect">
            <a:avLst/>
          </a:prstGeom>
          <a:noFill/>
        </p:spPr>
      </p:pic>
      <p:sp>
        <p:nvSpPr>
          <p:cNvPr id="2" name="Rectangle 12"/>
          <p:cNvSpPr txBox="1">
            <a:spLocks noChangeArrowheads="1"/>
          </p:cNvSpPr>
          <p:nvPr/>
        </p:nvSpPr>
        <p:spPr bwMode="auto">
          <a:xfrm>
            <a:off x="304800" y="11430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杨辉三角形 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(1261)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kern="0" dirty="0">
                <a:solidFill>
                  <a:srgbClr val="003399"/>
                </a:solidFill>
                <a:latin typeface="+mj-lt"/>
              </a:rPr>
              <a:t>帕斯卡三角形 </a:t>
            </a:r>
            <a:r>
              <a:rPr lang="en-US" altLang="zh-CN" kern="0" dirty="0">
                <a:solidFill>
                  <a:srgbClr val="003399"/>
                </a:solidFill>
                <a:latin typeface="+mj-lt"/>
              </a:rPr>
              <a:t>(1654)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队列的应用</a:t>
            </a:r>
            <a:r>
              <a:rPr lang="en-US" altLang="zh-CN" dirty="0">
                <a:ea typeface="黑体" pitchFamily="2" charset="-122"/>
              </a:rPr>
              <a:t>—</a:t>
            </a:r>
            <a:r>
              <a:rPr lang="zh-CN" altLang="en-US" dirty="0">
                <a:ea typeface="黑体" pitchFamily="2" charset="-122"/>
              </a:rPr>
              <a:t>打印杨辉三角形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181600" y="5410199"/>
            <a:ext cx="1119217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 kern="0" dirty="0">
                <a:solidFill>
                  <a:srgbClr val="003399"/>
                </a:solidFill>
              </a:rPr>
              <a:t>… …</a:t>
            </a:r>
            <a:endParaRPr lang="zh-CN" altLang="en-US" sz="3200" b="1" dirty="0">
              <a:solidFill>
                <a:srgbClr val="003399"/>
              </a:solidFill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8229600" y="1447800"/>
          <a:ext cx="8382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8578"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n=1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037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n=2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n=3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n=4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n=5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n=6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n=7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7" name="直接连接符 36"/>
          <p:cNvCxnSpPr/>
          <p:nvPr/>
        </p:nvCxnSpPr>
        <p:spPr bwMode="auto">
          <a:xfrm rot="10800000">
            <a:off x="3909600" y="2084999"/>
            <a:ext cx="4320000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 rot="10800000">
            <a:off x="3625800" y="2660999"/>
            <a:ext cx="4680000" cy="2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 rot="10800000">
            <a:off x="2840400" y="3236999"/>
            <a:ext cx="5400000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/>
          <p:nvPr/>
        </p:nvCxnSpPr>
        <p:spPr bwMode="auto">
          <a:xfrm rot="10800000">
            <a:off x="1770600" y="4406999"/>
            <a:ext cx="6840000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接连接符 50"/>
          <p:cNvCxnSpPr/>
          <p:nvPr/>
        </p:nvCxnSpPr>
        <p:spPr bwMode="auto">
          <a:xfrm rot="10800000" flipV="1">
            <a:off x="669601" y="5562597"/>
            <a:ext cx="7560000" cy="1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/>
          <p:nvPr/>
        </p:nvCxnSpPr>
        <p:spPr bwMode="auto">
          <a:xfrm rot="10800000">
            <a:off x="1209600" y="4982999"/>
            <a:ext cx="7020000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/>
          <p:nvPr/>
        </p:nvCxnSpPr>
        <p:spPr bwMode="auto">
          <a:xfrm rot="10800000">
            <a:off x="2217600" y="3812999"/>
            <a:ext cx="6012000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9" name="对象 58"/>
          <p:cNvGraphicFramePr>
            <a:graphicFrameLocks noChangeAspect="1"/>
          </p:cNvGraphicFramePr>
          <p:nvPr/>
        </p:nvGraphicFramePr>
        <p:xfrm>
          <a:off x="1524000" y="5508585"/>
          <a:ext cx="1036638" cy="892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9360" imgH="241200" progId="">
                  <p:embed/>
                </p:oleObj>
              </mc:Choice>
              <mc:Fallback>
                <p:oleObj name="Equation" r:id="rId4" imgW="279360" imgH="241200" progId="">
                  <p:embed/>
                  <p:pic>
                    <p:nvPicPr>
                      <p:cNvPr id="59" name="对象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508585"/>
                        <a:ext cx="1036638" cy="8922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773362" y="5508624"/>
          <a:ext cx="103663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9360" imgH="241200" progId="">
                  <p:embed/>
                </p:oleObj>
              </mc:Choice>
              <mc:Fallback>
                <p:oleObj name="Equation" r:id="rId6" imgW="279360" imgH="241200" progId="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2" y="5508624"/>
                        <a:ext cx="1036638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7399338" y="5508624"/>
          <a:ext cx="10826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1960" imgH="241200" progId="">
                  <p:embed/>
                </p:oleObj>
              </mc:Choice>
              <mc:Fallback>
                <p:oleObj name="Equation" r:id="rId8" imgW="291960" imgH="241200" progId="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9338" y="5508624"/>
                        <a:ext cx="1082675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381000" y="5508625"/>
          <a:ext cx="103663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9360" imgH="241200" progId="">
                  <p:embed/>
                </p:oleObj>
              </mc:Choice>
              <mc:Fallback>
                <p:oleObj name="Equation" r:id="rId10" imgW="279360" imgH="241200" progId="">
                  <p:embed/>
                  <p:pic>
                    <p:nvPicPr>
                      <p:cNvPr id="10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508625"/>
                        <a:ext cx="1036638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4.2.1 </a:t>
            </a:r>
            <a:r>
              <a:rPr lang="zh-CN" altLang="en-US" dirty="0">
                <a:ea typeface="黑体" pitchFamily="2" charset="-122"/>
              </a:rPr>
              <a:t>栈的顺序表示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3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7391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zh-CN" altLang="en-US" sz="3200" kern="0" dirty="0">
                <a:latin typeface="+mj-lt"/>
              </a:rPr>
              <a:t> 栈中元素进进、出出 </a:t>
            </a:r>
            <a:r>
              <a:rPr lang="en-US" altLang="zh-CN" sz="3200" kern="0" dirty="0">
                <a:latin typeface="+mj-lt"/>
                <a:sym typeface="Wingdings" pitchFamily="2" charset="2"/>
              </a:rPr>
              <a:t> </a:t>
            </a:r>
            <a:r>
              <a:rPr lang="zh-CN" altLang="en-US" sz="3200" kern="0" dirty="0">
                <a:latin typeface="+mj-lt"/>
                <a:sym typeface="Wingdings" pitchFamily="2" charset="2"/>
              </a:rPr>
              <a:t>溢出</a:t>
            </a:r>
            <a:endParaRPr kumimoji="0" lang="zh-CN" altLang="en-GB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00644" y="2209800"/>
            <a:ext cx="8690956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当栈中已经有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MaxNum</a:t>
            </a:r>
            <a:r>
              <a:rPr lang="zh-CN" altLang="en-US" sz="3200" kern="0" dirty="0">
                <a:latin typeface="+mj-lt"/>
              </a:rPr>
              <a:t>个元素，如果再进栈，则导致</a:t>
            </a:r>
            <a:r>
              <a:rPr lang="zh-CN" altLang="en-US" sz="3200" kern="0" dirty="0">
                <a:solidFill>
                  <a:srgbClr val="003399"/>
                </a:solidFill>
                <a:latin typeface="+mj-lt"/>
              </a:rPr>
              <a:t>上溢</a:t>
            </a:r>
            <a:r>
              <a:rPr lang="en-US" altLang="zh-CN" sz="3200" kern="0" dirty="0">
                <a:latin typeface="+mj-lt"/>
              </a:rPr>
              <a:t>(overflow)</a:t>
            </a:r>
            <a:endParaRPr kumimoji="0" lang="zh-CN" altLang="en-GB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96488" y="3657600"/>
            <a:ext cx="89999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当栈空，</a:t>
            </a:r>
            <a:r>
              <a:rPr lang="zh-CN" altLang="en-US" sz="3200" kern="0" dirty="0">
                <a:latin typeface="+mj-lt"/>
              </a:rPr>
              <a:t>如果再出栈，则导致</a:t>
            </a:r>
            <a:r>
              <a:rPr lang="zh-CN" altLang="en-US" sz="3200" kern="0" dirty="0">
                <a:solidFill>
                  <a:srgbClr val="003399"/>
                </a:solidFill>
                <a:latin typeface="+mj-lt"/>
              </a:rPr>
              <a:t>下溢</a:t>
            </a:r>
            <a:r>
              <a:rPr lang="en-US" altLang="zh-CN" sz="3200" kern="0" dirty="0">
                <a:latin typeface="+mj-lt"/>
              </a:rPr>
              <a:t>(underflow)</a:t>
            </a:r>
            <a:endParaRPr kumimoji="0" lang="zh-CN" altLang="en-GB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4" name="云形 13"/>
          <p:cNvSpPr/>
          <p:nvPr/>
        </p:nvSpPr>
        <p:spPr bwMode="auto">
          <a:xfrm>
            <a:off x="2209800" y="4495800"/>
            <a:ext cx="4191000" cy="1977116"/>
          </a:xfrm>
          <a:prstGeom prst="cloud">
            <a:avLst/>
          </a:prstGeom>
          <a:solidFill>
            <a:srgbClr val="00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如何避免溢出？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19400" y="5257800"/>
            <a:ext cx="381000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zh-CN" altLang="en-US" dirty="0">
                <a:solidFill>
                  <a:srgbClr val="FFFF00"/>
                </a:solidFill>
              </a:rPr>
              <a:t>进栈之前，判满；</a:t>
            </a:r>
            <a:endParaRPr lang="en-US" altLang="zh-CN" dirty="0">
              <a:solidFill>
                <a:srgbClr val="FFFF00"/>
              </a:solidFill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zh-CN" altLang="en-US" dirty="0">
                <a:solidFill>
                  <a:srgbClr val="FFFF00"/>
                </a:solidFill>
              </a:rPr>
              <a:t>出栈之前，判空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031" descr="000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799" y="1752600"/>
            <a:ext cx="8001001" cy="4426424"/>
          </a:xfrm>
          <a:prstGeom prst="rect">
            <a:avLst/>
          </a:prstGeom>
          <a:noFill/>
        </p:spPr>
      </p:pic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队列的应用</a:t>
            </a:r>
            <a:r>
              <a:rPr lang="en-US" altLang="zh-CN" dirty="0">
                <a:ea typeface="黑体" pitchFamily="2" charset="-122"/>
              </a:rPr>
              <a:t>—</a:t>
            </a:r>
            <a:r>
              <a:rPr lang="zh-CN" altLang="en-US" dirty="0">
                <a:ea typeface="黑体" pitchFamily="2" charset="-122"/>
              </a:rPr>
              <a:t>打印杨辉三角形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1" name="直接连接符 60"/>
          <p:cNvCxnSpPr/>
          <p:nvPr/>
        </p:nvCxnSpPr>
        <p:spPr bwMode="auto">
          <a:xfrm>
            <a:off x="2819400" y="4045423"/>
            <a:ext cx="533400" cy="4572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/>
          <p:nvPr/>
        </p:nvCxnSpPr>
        <p:spPr bwMode="auto">
          <a:xfrm flipV="1">
            <a:off x="3429000" y="4045423"/>
            <a:ext cx="533400" cy="4572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/>
          <p:nvPr/>
        </p:nvCxnSpPr>
        <p:spPr bwMode="auto">
          <a:xfrm>
            <a:off x="2209800" y="4655023"/>
            <a:ext cx="533400" cy="4572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/>
          <p:nvPr/>
        </p:nvCxnSpPr>
        <p:spPr bwMode="auto">
          <a:xfrm flipV="1">
            <a:off x="2819400" y="4655023"/>
            <a:ext cx="533400" cy="4572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/>
          <p:nvPr/>
        </p:nvCxnSpPr>
        <p:spPr bwMode="auto">
          <a:xfrm>
            <a:off x="4114800" y="4045423"/>
            <a:ext cx="533400" cy="4572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/>
          <p:nvPr/>
        </p:nvCxnSpPr>
        <p:spPr bwMode="auto">
          <a:xfrm flipV="1">
            <a:off x="4724400" y="4045423"/>
            <a:ext cx="533400" cy="4572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>
            <a:off x="5410200" y="4045423"/>
            <a:ext cx="533400" cy="4572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直接连接符 69"/>
          <p:cNvCxnSpPr/>
          <p:nvPr/>
        </p:nvCxnSpPr>
        <p:spPr bwMode="auto">
          <a:xfrm flipV="1">
            <a:off x="6019800" y="4045423"/>
            <a:ext cx="533400" cy="4572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直接连接符 70"/>
          <p:cNvCxnSpPr/>
          <p:nvPr/>
        </p:nvCxnSpPr>
        <p:spPr bwMode="auto">
          <a:xfrm>
            <a:off x="3505200" y="4655023"/>
            <a:ext cx="533400" cy="4572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/>
          <p:cNvCxnSpPr/>
          <p:nvPr/>
        </p:nvCxnSpPr>
        <p:spPr bwMode="auto">
          <a:xfrm flipV="1">
            <a:off x="4114800" y="4655023"/>
            <a:ext cx="533400" cy="4572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/>
          <p:nvPr/>
        </p:nvCxnSpPr>
        <p:spPr bwMode="auto">
          <a:xfrm>
            <a:off x="4800600" y="4655023"/>
            <a:ext cx="533400" cy="4572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直接连接符 73"/>
          <p:cNvCxnSpPr/>
          <p:nvPr/>
        </p:nvCxnSpPr>
        <p:spPr bwMode="auto">
          <a:xfrm flipV="1">
            <a:off x="5410200" y="4655023"/>
            <a:ext cx="533400" cy="4572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连接符 74"/>
          <p:cNvCxnSpPr/>
          <p:nvPr/>
        </p:nvCxnSpPr>
        <p:spPr bwMode="auto">
          <a:xfrm>
            <a:off x="6019800" y="4655023"/>
            <a:ext cx="533400" cy="4572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接连接符 75"/>
          <p:cNvCxnSpPr/>
          <p:nvPr/>
        </p:nvCxnSpPr>
        <p:spPr bwMode="auto">
          <a:xfrm flipV="1">
            <a:off x="6629400" y="4655023"/>
            <a:ext cx="533400" cy="4572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矩形 96"/>
          <p:cNvSpPr/>
          <p:nvPr/>
        </p:nvSpPr>
        <p:spPr bwMode="auto">
          <a:xfrm>
            <a:off x="2590800" y="3733800"/>
            <a:ext cx="4572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3886200" y="3733800"/>
            <a:ext cx="4572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5105400" y="3733800"/>
            <a:ext cx="4572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6400800" y="3733800"/>
            <a:ext cx="457200" cy="457200"/>
          </a:xfrm>
          <a:prstGeom prst="rect">
            <a:avLst/>
          </a:prstGeom>
          <a:noFill/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Rectangle 12"/>
          <p:cNvSpPr txBox="1">
            <a:spLocks noChangeArrowheads="1"/>
          </p:cNvSpPr>
          <p:nvPr/>
        </p:nvSpPr>
        <p:spPr bwMode="auto">
          <a:xfrm>
            <a:off x="381000" y="1143000"/>
            <a:ext cx="8153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用第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n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行计算第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n+1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行，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j-lt"/>
              </a:rPr>
              <a:t>1</a:t>
            </a:r>
            <a:r>
              <a:rPr lang="zh-CN" altLang="en-US" sz="3000" kern="0" dirty="0">
                <a:solidFill>
                  <a:srgbClr val="003399"/>
                </a:solidFill>
                <a:latin typeface="+mj-lt"/>
              </a:rPr>
              <a:t>个数，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用完即出队；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新</a:t>
            </a:r>
            <a:r>
              <a:rPr lang="zh-CN" altLang="en-US" sz="3000" kern="0" dirty="0">
                <a:solidFill>
                  <a:srgbClr val="003399"/>
                </a:solidFill>
                <a:latin typeface="+mj-lt"/>
              </a:rPr>
              <a:t>数出现就入队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100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2"/>
          <p:cNvSpPr txBox="1">
            <a:spLocks noChangeArrowheads="1"/>
          </p:cNvSpPr>
          <p:nvPr/>
        </p:nvSpPr>
        <p:spPr bwMode="auto">
          <a:xfrm>
            <a:off x="381000" y="762000"/>
            <a:ext cx="8763000" cy="5867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3000" kern="0" dirty="0">
                <a:latin typeface="+mj-lt"/>
              </a:rPr>
              <a:t> 例，</a:t>
            </a:r>
            <a:r>
              <a:rPr lang="en-US" altLang="zh-CN" sz="3000" kern="0" dirty="0">
                <a:latin typeface="+mj-lt"/>
              </a:rPr>
              <a:t>(</a:t>
            </a:r>
            <a:r>
              <a:rPr lang="zh-CN" altLang="en-US" sz="3000" kern="0" dirty="0">
                <a:latin typeface="+mj-lt"/>
              </a:rPr>
              <a:t>循环队列</a:t>
            </a:r>
            <a:r>
              <a:rPr lang="en-US" altLang="zh-CN" sz="3000" kern="0" dirty="0">
                <a:latin typeface="+mj-lt"/>
              </a:rPr>
              <a:t>)</a:t>
            </a:r>
            <a:r>
              <a:rPr lang="zh-CN" altLang="en-US" sz="3000" kern="0" dirty="0">
                <a:latin typeface="+mj-lt"/>
              </a:rPr>
              <a:t>计算第</a:t>
            </a:r>
            <a:r>
              <a:rPr lang="en-US" altLang="zh-CN" sz="3000" kern="0" dirty="0">
                <a:latin typeface="+mj-lt"/>
              </a:rPr>
              <a:t>7</a:t>
            </a:r>
            <a:r>
              <a:rPr lang="zh-CN" altLang="en-US" sz="3000" kern="0" dirty="0">
                <a:latin typeface="+mj-lt"/>
              </a:rPr>
              <a:t>行元素值的过程：</a:t>
            </a:r>
            <a:endParaRPr lang="en-US" altLang="zh-CN" sz="3000" kern="0" dirty="0">
              <a:latin typeface="+mj-lt"/>
            </a:endParaRPr>
          </a:p>
          <a:p>
            <a:pPr marL="180000">
              <a:lnSpc>
                <a:spcPct val="130000"/>
              </a:lnSpc>
              <a:spcBef>
                <a:spcPts val="0"/>
              </a:spcBef>
              <a:buNone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1)</a:t>
            </a:r>
            <a:r>
              <a:rPr kumimoji="0" lang="en-US" altLang="zh-CN" sz="3000" b="0" i="0" u="none" strike="noStrike" kern="0" cap="none" spc="0" normalizeH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 </a:t>
            </a:r>
            <a:r>
              <a:rPr lang="zh-CN" altLang="en-US" sz="3000" dirty="0">
                <a:solidFill>
                  <a:srgbClr val="003399"/>
                </a:solidFill>
              </a:rPr>
              <a:t>第</a:t>
            </a:r>
            <a:r>
              <a:rPr lang="en-US" altLang="zh-CN" sz="3000" dirty="0">
                <a:solidFill>
                  <a:srgbClr val="003399"/>
                </a:solidFill>
              </a:rPr>
              <a:t>7</a:t>
            </a:r>
            <a:r>
              <a:rPr lang="zh-CN" altLang="en-US" sz="3000" dirty="0">
                <a:solidFill>
                  <a:srgbClr val="003399"/>
                </a:solidFill>
              </a:rPr>
              <a:t>行的第一个元素</a:t>
            </a:r>
            <a:r>
              <a:rPr lang="en-US" altLang="zh-CN" sz="3000" dirty="0">
                <a:solidFill>
                  <a:srgbClr val="003399"/>
                </a:solidFill>
              </a:rPr>
              <a:t>1</a:t>
            </a:r>
            <a:r>
              <a:rPr lang="zh-CN" altLang="en-US" sz="3000" dirty="0">
                <a:solidFill>
                  <a:srgbClr val="003399"/>
                </a:solidFill>
              </a:rPr>
              <a:t>入队</a:t>
            </a:r>
            <a:r>
              <a:rPr lang="en-US" altLang="zh-CN" sz="3000" dirty="0">
                <a:solidFill>
                  <a:srgbClr val="003399"/>
                </a:solidFill>
              </a:rPr>
              <a:t>:</a:t>
            </a:r>
            <a:endParaRPr lang="zh-CN" altLang="en-US" sz="3000" dirty="0"/>
          </a:p>
          <a:p>
            <a:pPr marL="180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</a:t>
            </a:r>
            <a:r>
              <a:rPr lang="en-US" altLang="zh-CN" sz="3200" dirty="0" err="1"/>
              <a:t>paq</a:t>
            </a:r>
            <a:r>
              <a:rPr lang="en-US" altLang="zh-CN" sz="3200" dirty="0"/>
              <a:t>-&gt;q[</a:t>
            </a:r>
            <a:r>
              <a:rPr lang="en-US" altLang="zh-CN" sz="3200" dirty="0" err="1"/>
              <a:t>paq</a:t>
            </a:r>
            <a:r>
              <a:rPr lang="en-US" altLang="zh-CN" sz="3200" dirty="0"/>
              <a:t>-&gt;r]=1;    </a:t>
            </a:r>
          </a:p>
          <a:p>
            <a:pPr marL="180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</a:t>
            </a:r>
            <a:r>
              <a:rPr lang="en-US" altLang="zh-CN" sz="3200" dirty="0" err="1"/>
              <a:t>paq</a:t>
            </a:r>
            <a:r>
              <a:rPr lang="en-US" altLang="zh-CN" sz="3200" dirty="0"/>
              <a:t>-&gt;r = (</a:t>
            </a:r>
            <a:r>
              <a:rPr lang="en-US" altLang="zh-CN" sz="3200" dirty="0" err="1"/>
              <a:t>paq</a:t>
            </a:r>
            <a:r>
              <a:rPr lang="en-US" altLang="zh-CN" sz="3200" dirty="0"/>
              <a:t>-&gt;r+1)%M;</a:t>
            </a:r>
          </a:p>
          <a:p>
            <a:pPr marL="180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003399"/>
                </a:solidFill>
              </a:rPr>
              <a:t>2) </a:t>
            </a:r>
            <a:r>
              <a:rPr lang="zh-CN" altLang="en-US" sz="3000" dirty="0">
                <a:solidFill>
                  <a:srgbClr val="003399"/>
                </a:solidFill>
              </a:rPr>
              <a:t>循环</a:t>
            </a:r>
            <a:r>
              <a:rPr lang="en-US" altLang="zh-CN" sz="3000" dirty="0">
                <a:solidFill>
                  <a:srgbClr val="003399"/>
                </a:solidFill>
              </a:rPr>
              <a:t>5</a:t>
            </a:r>
            <a:r>
              <a:rPr lang="zh-CN" altLang="en-US" sz="3000" dirty="0">
                <a:solidFill>
                  <a:srgbClr val="003399"/>
                </a:solidFill>
              </a:rPr>
              <a:t>次</a:t>
            </a:r>
            <a:r>
              <a:rPr lang="en-US" altLang="zh-CN" sz="3000" dirty="0">
                <a:solidFill>
                  <a:srgbClr val="003399"/>
                </a:solidFill>
              </a:rPr>
              <a:t>,</a:t>
            </a:r>
            <a:r>
              <a:rPr lang="zh-CN" altLang="en-US" sz="3000" dirty="0">
                <a:solidFill>
                  <a:srgbClr val="003399"/>
                </a:solidFill>
              </a:rPr>
              <a:t> 产生第</a:t>
            </a:r>
            <a:r>
              <a:rPr lang="en-US" altLang="zh-CN" sz="3000" dirty="0">
                <a:solidFill>
                  <a:srgbClr val="003399"/>
                </a:solidFill>
              </a:rPr>
              <a:t>7</a:t>
            </a:r>
            <a:r>
              <a:rPr lang="zh-CN" altLang="en-US" sz="3000" dirty="0">
                <a:solidFill>
                  <a:srgbClr val="003399"/>
                </a:solidFill>
              </a:rPr>
              <a:t>行中间</a:t>
            </a:r>
            <a:r>
              <a:rPr lang="en-US" altLang="zh-CN" sz="3000" dirty="0">
                <a:solidFill>
                  <a:srgbClr val="003399"/>
                </a:solidFill>
              </a:rPr>
              <a:t>5</a:t>
            </a:r>
            <a:r>
              <a:rPr lang="zh-CN" altLang="en-US" sz="3000" dirty="0">
                <a:solidFill>
                  <a:srgbClr val="003399"/>
                </a:solidFill>
              </a:rPr>
              <a:t>个元素并入队</a:t>
            </a:r>
            <a:r>
              <a:rPr lang="en-US" altLang="zh-CN" sz="3000" dirty="0">
                <a:solidFill>
                  <a:srgbClr val="003399"/>
                </a:solidFill>
              </a:rPr>
              <a:t>:</a:t>
            </a:r>
            <a:r>
              <a:rPr lang="zh-CN" altLang="en-US" sz="3000" dirty="0">
                <a:solidFill>
                  <a:srgbClr val="003399"/>
                </a:solidFill>
              </a:rPr>
              <a:t> </a:t>
            </a:r>
            <a:endParaRPr lang="en-US" altLang="zh-CN" sz="3000" dirty="0">
              <a:solidFill>
                <a:srgbClr val="003399"/>
              </a:solidFill>
            </a:endParaRPr>
          </a:p>
          <a:p>
            <a:pPr marL="180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err="1"/>
              <a:t>paq</a:t>
            </a:r>
            <a:r>
              <a:rPr lang="en-US" altLang="zh-CN" sz="3200" dirty="0"/>
              <a:t>-&gt;q[</a:t>
            </a:r>
            <a:r>
              <a:rPr lang="en-US" altLang="zh-CN" sz="3200" dirty="0" err="1"/>
              <a:t>paq</a:t>
            </a:r>
            <a:r>
              <a:rPr lang="en-US" altLang="zh-CN" sz="3200" dirty="0"/>
              <a:t>-&gt;r] = </a:t>
            </a:r>
          </a:p>
          <a:p>
            <a:pPr marL="180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</a:t>
            </a:r>
            <a:r>
              <a:rPr lang="en-US" altLang="zh-CN" sz="3200" dirty="0" err="1"/>
              <a:t>paq</a:t>
            </a:r>
            <a:r>
              <a:rPr lang="en-US" altLang="zh-CN" sz="3200" dirty="0"/>
              <a:t>-&gt;q[</a:t>
            </a:r>
            <a:r>
              <a:rPr lang="en-US" altLang="zh-CN" sz="3200" dirty="0" err="1"/>
              <a:t>paq</a:t>
            </a:r>
            <a:r>
              <a:rPr lang="en-US" altLang="zh-CN" sz="3200" dirty="0"/>
              <a:t>-&gt;f]+</a:t>
            </a:r>
            <a:r>
              <a:rPr lang="en-US" altLang="zh-CN" sz="3200" dirty="0" err="1"/>
              <a:t>paq</a:t>
            </a:r>
            <a:r>
              <a:rPr lang="en-US" altLang="zh-CN" sz="3200" dirty="0"/>
              <a:t>-&gt;q[(</a:t>
            </a:r>
            <a:r>
              <a:rPr lang="en-US" altLang="zh-CN" sz="3200" dirty="0" err="1"/>
              <a:t>paq</a:t>
            </a:r>
            <a:r>
              <a:rPr lang="en-US" altLang="zh-CN" sz="3200" dirty="0"/>
              <a:t>-&gt;f+1)%M];</a:t>
            </a:r>
          </a:p>
          <a:p>
            <a:pPr marL="180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err="1"/>
              <a:t>paq</a:t>
            </a:r>
            <a:r>
              <a:rPr lang="en-US" altLang="zh-CN" sz="3200" dirty="0"/>
              <a:t>-&gt;r = (</a:t>
            </a:r>
            <a:r>
              <a:rPr lang="en-US" altLang="zh-CN" sz="3200" dirty="0" err="1"/>
              <a:t>paq</a:t>
            </a:r>
            <a:r>
              <a:rPr lang="en-US" altLang="zh-CN" sz="3200" dirty="0"/>
              <a:t>-&gt;r+1)%M; </a:t>
            </a:r>
            <a:endParaRPr lang="en-US" altLang="zh-CN" sz="3200" dirty="0">
              <a:solidFill>
                <a:srgbClr val="009900"/>
              </a:solidFill>
            </a:endParaRPr>
          </a:p>
          <a:p>
            <a:pPr marL="180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err="1"/>
              <a:t>paq</a:t>
            </a:r>
            <a:r>
              <a:rPr lang="en-US" altLang="zh-CN" sz="3200" dirty="0"/>
              <a:t>-&gt;f = (</a:t>
            </a:r>
            <a:r>
              <a:rPr lang="en-US" altLang="zh-CN" sz="3200" dirty="0" err="1"/>
              <a:t>paq</a:t>
            </a:r>
            <a:r>
              <a:rPr lang="en-US" altLang="zh-CN" sz="3200" dirty="0"/>
              <a:t>-&gt;f+1)%M; </a:t>
            </a:r>
            <a:endParaRPr lang="en-US" altLang="zh-CN" sz="3200" dirty="0">
              <a:solidFill>
                <a:srgbClr val="009900"/>
              </a:solidFill>
            </a:endParaRPr>
          </a:p>
          <a:p>
            <a:pPr marL="18000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200" dirty="0"/>
          </a:p>
          <a:p>
            <a:pPr marL="180000" marR="0" lvl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29200" y="4038600"/>
            <a:ext cx="274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9900"/>
                </a:solidFill>
              </a:rPr>
              <a:t>//</a:t>
            </a:r>
            <a:r>
              <a:rPr lang="zh-CN" altLang="en-US" dirty="0">
                <a:solidFill>
                  <a:srgbClr val="009900"/>
                </a:solidFill>
              </a:rPr>
              <a:t>新元素入队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05400" y="5791200"/>
            <a:ext cx="4191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9900"/>
                </a:solidFill>
              </a:rPr>
              <a:t>//</a:t>
            </a:r>
            <a:r>
              <a:rPr lang="zh-CN" altLang="en-US" dirty="0">
                <a:solidFill>
                  <a:srgbClr val="009900"/>
                </a:solidFill>
              </a:rPr>
              <a:t>第</a:t>
            </a:r>
            <a:r>
              <a:rPr lang="en-US" altLang="zh-CN" dirty="0">
                <a:solidFill>
                  <a:srgbClr val="009900"/>
                </a:solidFill>
              </a:rPr>
              <a:t>6</a:t>
            </a:r>
            <a:r>
              <a:rPr lang="zh-CN" altLang="en-US" dirty="0">
                <a:solidFill>
                  <a:srgbClr val="009900"/>
                </a:solidFill>
              </a:rPr>
              <a:t>行，刚被用的出队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2"/>
          <p:cNvSpPr txBox="1">
            <a:spLocks noChangeArrowheads="1"/>
          </p:cNvSpPr>
          <p:nvPr/>
        </p:nvSpPr>
        <p:spPr bwMode="auto">
          <a:xfrm>
            <a:off x="381000" y="762000"/>
            <a:ext cx="8763000" cy="5867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3000" kern="0" dirty="0">
                <a:latin typeface="+mj-lt"/>
              </a:rPr>
              <a:t> 例，</a:t>
            </a:r>
            <a:r>
              <a:rPr lang="en-US" altLang="zh-CN" sz="3000" kern="0" dirty="0">
                <a:latin typeface="+mj-lt"/>
              </a:rPr>
              <a:t>(</a:t>
            </a:r>
            <a:r>
              <a:rPr lang="zh-CN" altLang="en-US" sz="3000" kern="0" dirty="0">
                <a:latin typeface="+mj-lt"/>
              </a:rPr>
              <a:t>循环队列</a:t>
            </a:r>
            <a:r>
              <a:rPr lang="en-US" altLang="zh-CN" sz="3000" kern="0" dirty="0">
                <a:latin typeface="+mj-lt"/>
              </a:rPr>
              <a:t>)</a:t>
            </a:r>
            <a:r>
              <a:rPr lang="zh-CN" altLang="en-US" sz="3000" kern="0" dirty="0">
                <a:latin typeface="+mj-lt"/>
              </a:rPr>
              <a:t>计算第</a:t>
            </a:r>
            <a:r>
              <a:rPr lang="en-US" altLang="zh-CN" sz="3000" kern="0" dirty="0">
                <a:latin typeface="+mj-lt"/>
              </a:rPr>
              <a:t>7</a:t>
            </a:r>
            <a:r>
              <a:rPr lang="zh-CN" altLang="en-US" sz="3000" kern="0" dirty="0">
                <a:latin typeface="+mj-lt"/>
              </a:rPr>
              <a:t>行元素值的过程：</a:t>
            </a:r>
            <a:endParaRPr lang="en-US" altLang="zh-CN" sz="3000" kern="0" dirty="0">
              <a:latin typeface="+mj-lt"/>
            </a:endParaRPr>
          </a:p>
          <a:p>
            <a:pPr>
              <a:lnSpc>
                <a:spcPct val="130000"/>
              </a:lnSpc>
              <a:spcBef>
                <a:spcPts val="1200"/>
              </a:spcBef>
              <a:buNone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3) </a:t>
            </a:r>
            <a:r>
              <a:rPr lang="zh-CN" altLang="en-US" sz="3000" dirty="0">
                <a:solidFill>
                  <a:srgbClr val="003399"/>
                </a:solidFill>
              </a:rPr>
              <a:t>第</a:t>
            </a:r>
            <a:r>
              <a:rPr lang="en-US" altLang="zh-CN" sz="3000" dirty="0">
                <a:solidFill>
                  <a:srgbClr val="003399"/>
                </a:solidFill>
              </a:rPr>
              <a:t>6</a:t>
            </a:r>
            <a:r>
              <a:rPr lang="zh-CN" altLang="en-US" sz="3000" dirty="0">
                <a:solidFill>
                  <a:srgbClr val="003399"/>
                </a:solidFill>
              </a:rPr>
              <a:t>行的最后一个元素</a:t>
            </a:r>
            <a:r>
              <a:rPr lang="en-US" altLang="zh-CN" sz="3000" dirty="0">
                <a:solidFill>
                  <a:srgbClr val="003399"/>
                </a:solidFill>
              </a:rPr>
              <a:t>1</a:t>
            </a:r>
            <a:r>
              <a:rPr lang="zh-CN" altLang="en-US" sz="3000" dirty="0">
                <a:solidFill>
                  <a:srgbClr val="003399"/>
                </a:solidFill>
              </a:rPr>
              <a:t>出队</a:t>
            </a:r>
            <a:r>
              <a:rPr lang="en-US" altLang="zh-CN" sz="3000" dirty="0">
                <a:solidFill>
                  <a:srgbClr val="003399"/>
                </a:solidFill>
              </a:rPr>
              <a:t>:</a:t>
            </a:r>
            <a:endParaRPr lang="zh-CN" altLang="en-US" sz="3000" dirty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</a:t>
            </a:r>
            <a:r>
              <a:rPr lang="en-US" altLang="zh-CN" sz="3200" dirty="0" err="1"/>
              <a:t>paq</a:t>
            </a:r>
            <a:r>
              <a:rPr lang="en-US" altLang="zh-CN" sz="3200" dirty="0"/>
              <a:t>-&gt;f = (</a:t>
            </a:r>
            <a:r>
              <a:rPr lang="en-US" altLang="zh-CN" sz="3200" dirty="0" err="1"/>
              <a:t>paq</a:t>
            </a:r>
            <a:r>
              <a:rPr lang="en-US" altLang="zh-CN" sz="3200" dirty="0"/>
              <a:t>-&gt;f+1)%M; </a:t>
            </a:r>
          </a:p>
          <a:p>
            <a:pPr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  4) </a:t>
            </a:r>
            <a:r>
              <a:rPr lang="zh-CN" altLang="en-US" sz="3000" dirty="0">
                <a:solidFill>
                  <a:srgbClr val="003399"/>
                </a:solidFill>
              </a:rPr>
              <a:t>第</a:t>
            </a:r>
            <a:r>
              <a:rPr lang="en-US" altLang="zh-CN" sz="3000" dirty="0">
                <a:solidFill>
                  <a:srgbClr val="003399"/>
                </a:solidFill>
              </a:rPr>
              <a:t>7</a:t>
            </a:r>
            <a:r>
              <a:rPr lang="zh-CN" altLang="en-US" sz="3000" dirty="0">
                <a:solidFill>
                  <a:srgbClr val="003399"/>
                </a:solidFill>
              </a:rPr>
              <a:t>行的最后一个元素</a:t>
            </a:r>
            <a:r>
              <a:rPr lang="en-US" altLang="zh-CN" sz="3000" dirty="0">
                <a:solidFill>
                  <a:srgbClr val="003399"/>
                </a:solidFill>
              </a:rPr>
              <a:t>1</a:t>
            </a:r>
            <a:r>
              <a:rPr lang="zh-CN" altLang="en-US" sz="3000" dirty="0">
                <a:solidFill>
                  <a:srgbClr val="003399"/>
                </a:solidFill>
              </a:rPr>
              <a:t>入队</a:t>
            </a:r>
            <a:r>
              <a:rPr lang="en-US" altLang="zh-CN" sz="3000" dirty="0">
                <a:solidFill>
                  <a:srgbClr val="003399"/>
                </a:solidFill>
              </a:rPr>
              <a:t>:</a:t>
            </a:r>
            <a:r>
              <a:rPr lang="zh-CN" altLang="en-US" sz="3000" dirty="0">
                <a:solidFill>
                  <a:srgbClr val="003399"/>
                </a:solidFill>
              </a:rPr>
              <a:t> </a:t>
            </a:r>
            <a:endParaRPr lang="en-US" altLang="zh-CN" sz="3000" dirty="0">
              <a:solidFill>
                <a:srgbClr val="003399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q[</a:t>
            </a:r>
            <a:r>
              <a:rPr lang="en-US" altLang="zh-CN" sz="3200" dirty="0" err="1"/>
              <a:t>paq</a:t>
            </a:r>
            <a:r>
              <a:rPr lang="en-US" altLang="zh-CN" sz="3200" dirty="0"/>
              <a:t>-&gt;r] = 1</a:t>
            </a:r>
            <a:r>
              <a:rPr lang="zh-CN" altLang="en-US" sz="3200" dirty="0"/>
              <a:t>；</a:t>
            </a:r>
            <a:endParaRPr lang="en-US" altLang="zh-CN" sz="3200" dirty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</a:t>
            </a:r>
            <a:r>
              <a:rPr lang="en-US" altLang="zh-CN" sz="3200" dirty="0" err="1"/>
              <a:t>paq</a:t>
            </a:r>
            <a:r>
              <a:rPr lang="en-US" altLang="zh-CN" sz="3200" dirty="0"/>
              <a:t>-&gt;r = (</a:t>
            </a:r>
            <a:r>
              <a:rPr lang="en-US" altLang="zh-CN" sz="3200" dirty="0" err="1"/>
              <a:t>paq</a:t>
            </a:r>
            <a:r>
              <a:rPr lang="en-US" altLang="zh-CN" sz="3200" dirty="0"/>
              <a:t>-&gt;r+1)%M; </a:t>
            </a:r>
            <a:endParaRPr lang="en-US" altLang="zh-CN" sz="3200" dirty="0">
              <a:solidFill>
                <a:srgbClr val="009900"/>
              </a:solidFill>
            </a:endParaRPr>
          </a:p>
          <a:p>
            <a:pPr marL="18000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200" dirty="0"/>
          </a:p>
          <a:p>
            <a:pPr marL="180000" marR="0" lvl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队列的应用</a:t>
            </a:r>
            <a:r>
              <a:rPr lang="en-US" altLang="zh-CN" dirty="0">
                <a:ea typeface="黑体" pitchFamily="2" charset="-122"/>
              </a:rPr>
              <a:t>—</a:t>
            </a:r>
            <a:r>
              <a:rPr lang="zh-CN" altLang="en-US" dirty="0">
                <a:ea typeface="黑体" pitchFamily="2" charset="-122"/>
              </a:rPr>
              <a:t>打印杨辉三角形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9" name="Picture 6" descr="3-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425575"/>
            <a:ext cx="8229600" cy="4786454"/>
          </a:xfrm>
          <a:prstGeom prst="rect">
            <a:avLst/>
          </a:prstGeom>
          <a:noFill/>
        </p:spPr>
      </p:pic>
      <p:sp>
        <p:nvSpPr>
          <p:cNvPr id="20" name="Rectangle 12"/>
          <p:cNvSpPr txBox="1">
            <a:spLocks noChangeArrowheads="1"/>
          </p:cNvSpPr>
          <p:nvPr/>
        </p:nvSpPr>
        <p:spPr bwMode="auto">
          <a:xfrm>
            <a:off x="0" y="11430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杨辉三角形元素</a:t>
            </a:r>
            <a:r>
              <a:rPr lang="zh-CN" altLang="en-US" kern="0" dirty="0">
                <a:solidFill>
                  <a:srgbClr val="003399"/>
                </a:solidFill>
                <a:latin typeface="+mj-lt"/>
              </a:rPr>
              <a:t>，入队顺序：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28600" y="838200"/>
            <a:ext cx="8915400" cy="58539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44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void </a:t>
            </a:r>
            <a:r>
              <a:rPr lang="en-US" altLang="zh-CN" sz="3200" dirty="0" err="1">
                <a:latin typeface="+mj-lt"/>
              </a:rPr>
              <a:t>YangHuiTriangle</a:t>
            </a:r>
            <a:r>
              <a:rPr lang="en-US" altLang="zh-CN" sz="3200" dirty="0">
                <a:latin typeface="+mj-lt"/>
              </a:rPr>
              <a:t>(</a:t>
            </a:r>
            <a:r>
              <a:rPr lang="en-US" altLang="zh-CN" sz="3200" dirty="0" err="1">
                <a:latin typeface="+mj-lt"/>
              </a:rPr>
              <a:t>int</a:t>
            </a:r>
            <a:r>
              <a:rPr lang="en-US" altLang="zh-CN" sz="3200" dirty="0">
                <a:latin typeface="+mj-lt"/>
              </a:rPr>
              <a:t> N)</a:t>
            </a:r>
          </a:p>
          <a:p>
            <a:pPr marL="144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 { </a:t>
            </a:r>
            <a:r>
              <a:rPr lang="en-US" altLang="zh-CN" sz="3200" dirty="0" err="1">
                <a:latin typeface="+mj-lt"/>
              </a:rPr>
              <a:t>PseqQueue</a:t>
            </a:r>
            <a:r>
              <a:rPr lang="en-US" altLang="zh-CN" sz="3200" dirty="0">
                <a:latin typeface="+mj-lt"/>
              </a:rPr>
              <a:t>  </a:t>
            </a:r>
            <a:r>
              <a:rPr lang="en-US" altLang="zh-CN" sz="3200" dirty="0" err="1">
                <a:latin typeface="+mj-lt"/>
              </a:rPr>
              <a:t>paq</a:t>
            </a:r>
            <a:r>
              <a:rPr lang="en-US" altLang="zh-CN" sz="3200" dirty="0">
                <a:latin typeface="+mj-lt"/>
              </a:rPr>
              <a:t>;  </a:t>
            </a:r>
            <a:r>
              <a:rPr lang="en-US" altLang="zh-CN" sz="3200" dirty="0" err="1">
                <a:latin typeface="+mj-lt"/>
              </a:rPr>
              <a:t>int</a:t>
            </a:r>
            <a:r>
              <a:rPr lang="en-US" altLang="zh-CN" sz="3200" dirty="0">
                <a:latin typeface="+mj-lt"/>
              </a:rPr>
              <a:t> m=N+1; </a:t>
            </a:r>
          </a:p>
          <a:p>
            <a:pPr marL="144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   </a:t>
            </a:r>
            <a:r>
              <a:rPr lang="en-US" altLang="zh-CN" sz="3200" dirty="0" err="1">
                <a:latin typeface="+mj-lt"/>
              </a:rPr>
              <a:t>paq</a:t>
            </a:r>
            <a:r>
              <a:rPr lang="en-US" altLang="zh-CN" sz="3200" dirty="0">
                <a:latin typeface="+mj-lt"/>
              </a:rPr>
              <a:t> = </a:t>
            </a:r>
            <a:r>
              <a:rPr lang="en-US" altLang="zh-CN" sz="3200" dirty="0" err="1">
                <a:latin typeface="+mj-lt"/>
              </a:rPr>
              <a:t>creatEmptyQueue_seq</a:t>
            </a:r>
            <a:r>
              <a:rPr lang="en-US" altLang="zh-CN" sz="3200" dirty="0">
                <a:latin typeface="+mj-lt"/>
              </a:rPr>
              <a:t>(m); </a:t>
            </a:r>
          </a:p>
          <a:p>
            <a:pPr marL="144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   </a:t>
            </a:r>
            <a:r>
              <a:rPr lang="en-US" altLang="zh-CN" sz="3200" dirty="0" err="1">
                <a:solidFill>
                  <a:srgbClr val="003399"/>
                </a:solidFill>
                <a:latin typeface="+mj-lt"/>
              </a:rPr>
              <a:t>enQueue_seq</a:t>
            </a:r>
            <a:r>
              <a:rPr lang="en-US" altLang="zh-CN" sz="3200" dirty="0">
                <a:latin typeface="+mj-lt"/>
              </a:rPr>
              <a:t>(paq,1);   </a:t>
            </a:r>
          </a:p>
          <a:p>
            <a:pPr marL="144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   for(</a:t>
            </a:r>
            <a:r>
              <a:rPr lang="en-US" altLang="zh-CN" sz="3200" dirty="0" err="1">
                <a:latin typeface="+mj-lt"/>
              </a:rPr>
              <a:t>int</a:t>
            </a:r>
            <a:r>
              <a:rPr lang="en-US" altLang="zh-CN" sz="3200" dirty="0">
                <a:latin typeface="+mj-lt"/>
              </a:rPr>
              <a:t> n=2;n&lt;=</a:t>
            </a:r>
            <a:r>
              <a:rPr lang="en-US" altLang="zh-CN" sz="3200" dirty="0" err="1">
                <a:latin typeface="+mj-lt"/>
              </a:rPr>
              <a:t>N;n</a:t>
            </a:r>
            <a:r>
              <a:rPr lang="en-US" altLang="zh-CN" sz="3200" dirty="0">
                <a:latin typeface="+mj-lt"/>
              </a:rPr>
              <a:t>++)</a:t>
            </a:r>
          </a:p>
          <a:p>
            <a:pPr marL="144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       { </a:t>
            </a:r>
            <a:r>
              <a:rPr lang="en-US" altLang="zh-CN" sz="3200" dirty="0" err="1">
                <a:solidFill>
                  <a:srgbClr val="003399"/>
                </a:solidFill>
                <a:latin typeface="+mj-lt"/>
              </a:rPr>
              <a:t>enQueue_seq</a:t>
            </a:r>
            <a:r>
              <a:rPr lang="en-US" altLang="zh-CN" sz="3200" dirty="0">
                <a:latin typeface="+mj-lt"/>
              </a:rPr>
              <a:t>(paq,1); </a:t>
            </a:r>
          </a:p>
          <a:p>
            <a:pPr marL="144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         for(</a:t>
            </a:r>
            <a:r>
              <a:rPr lang="en-US" altLang="zh-CN" sz="3200" dirty="0" err="1">
                <a:latin typeface="+mj-lt"/>
              </a:rPr>
              <a:t>i</a:t>
            </a:r>
            <a:r>
              <a:rPr lang="en-US" altLang="zh-CN" sz="3200" dirty="0">
                <a:latin typeface="+mj-lt"/>
              </a:rPr>
              <a:t>=1;i&lt;=n-2;i++)</a:t>
            </a:r>
          </a:p>
          <a:p>
            <a:pPr marL="144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             { temp=</a:t>
            </a:r>
            <a:r>
              <a:rPr lang="en-US" altLang="zh-CN" sz="3200" dirty="0"/>
              <a:t> </a:t>
            </a:r>
            <a:r>
              <a:rPr lang="en-US" altLang="zh-CN" sz="3200" dirty="0" err="1"/>
              <a:t>paq</a:t>
            </a:r>
            <a:r>
              <a:rPr lang="en-US" altLang="zh-CN" sz="3200" dirty="0"/>
              <a:t>-&gt;q[</a:t>
            </a:r>
            <a:r>
              <a:rPr lang="en-US" altLang="zh-CN" sz="3200" dirty="0" err="1"/>
              <a:t>paq</a:t>
            </a:r>
            <a:r>
              <a:rPr lang="en-US" altLang="zh-CN" sz="3200" dirty="0"/>
              <a:t>-&gt;f]</a:t>
            </a:r>
            <a:r>
              <a:rPr lang="en-US" altLang="zh-CN" sz="3200" dirty="0">
                <a:latin typeface="+mj-lt"/>
              </a:rPr>
              <a:t>; </a:t>
            </a:r>
          </a:p>
          <a:p>
            <a:pPr marL="144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               </a:t>
            </a:r>
            <a:r>
              <a:rPr lang="en-US" altLang="zh-CN" sz="3200" dirty="0" err="1">
                <a:latin typeface="+mj-lt"/>
              </a:rPr>
              <a:t>printf</a:t>
            </a:r>
            <a:r>
              <a:rPr lang="en-US" altLang="zh-CN" sz="3200" dirty="0">
                <a:latin typeface="+mj-lt"/>
              </a:rPr>
              <a:t>(″%d″, temp); </a:t>
            </a:r>
          </a:p>
        </p:txBody>
      </p:sp>
      <p:sp>
        <p:nvSpPr>
          <p:cNvPr id="9" name="矩形 8"/>
          <p:cNvSpPr/>
          <p:nvPr/>
        </p:nvSpPr>
        <p:spPr>
          <a:xfrm>
            <a:off x="5649130" y="910490"/>
            <a:ext cx="136127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9900"/>
                </a:solidFill>
              </a:rPr>
              <a:t>//</a:t>
            </a:r>
            <a:r>
              <a:rPr lang="zh-CN" altLang="en-US" dirty="0">
                <a:solidFill>
                  <a:srgbClr val="009900"/>
                </a:solidFill>
              </a:rPr>
              <a:t>共</a:t>
            </a:r>
            <a:r>
              <a:rPr lang="en-US" altLang="zh-CN" dirty="0">
                <a:solidFill>
                  <a:srgbClr val="009900"/>
                </a:solidFill>
              </a:rPr>
              <a:t>N</a:t>
            </a:r>
            <a:r>
              <a:rPr lang="zh-CN" altLang="en-US" dirty="0">
                <a:solidFill>
                  <a:srgbClr val="009900"/>
                </a:solidFill>
              </a:rPr>
              <a:t>行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934200" y="2205890"/>
            <a:ext cx="1919115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9900"/>
                </a:solidFill>
              </a:rPr>
              <a:t>//</a:t>
            </a:r>
            <a:r>
              <a:rPr lang="zh-CN" altLang="en-US" dirty="0">
                <a:solidFill>
                  <a:srgbClr val="009900"/>
                </a:solidFill>
              </a:rPr>
              <a:t>建空队列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029200" y="2815490"/>
            <a:ext cx="31242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9900"/>
                </a:solidFill>
              </a:rPr>
              <a:t>//</a:t>
            </a:r>
            <a:r>
              <a:rPr lang="zh-CN" altLang="en-US" dirty="0">
                <a:solidFill>
                  <a:srgbClr val="009900"/>
                </a:solidFill>
              </a:rPr>
              <a:t>第</a:t>
            </a:r>
            <a:r>
              <a:rPr lang="en-US" altLang="zh-CN" dirty="0">
                <a:solidFill>
                  <a:srgbClr val="009900"/>
                </a:solidFill>
              </a:rPr>
              <a:t>1</a:t>
            </a:r>
            <a:r>
              <a:rPr lang="zh-CN" altLang="en-US" dirty="0">
                <a:solidFill>
                  <a:srgbClr val="009900"/>
                </a:solidFill>
              </a:rPr>
              <a:t>行元素入队</a:t>
            </a:r>
          </a:p>
        </p:txBody>
      </p:sp>
      <p:sp>
        <p:nvSpPr>
          <p:cNvPr id="13" name="矩形 12"/>
          <p:cNvSpPr/>
          <p:nvPr/>
        </p:nvSpPr>
        <p:spPr>
          <a:xfrm>
            <a:off x="4953000" y="3501290"/>
            <a:ext cx="349647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3399"/>
                </a:solidFill>
              </a:rPr>
              <a:t>//</a:t>
            </a:r>
            <a:r>
              <a:rPr lang="zh-CN" altLang="en-US" dirty="0">
                <a:solidFill>
                  <a:srgbClr val="003399"/>
                </a:solidFill>
              </a:rPr>
              <a:t>产生第</a:t>
            </a:r>
            <a:r>
              <a:rPr lang="en-US" altLang="zh-CN" dirty="0">
                <a:solidFill>
                  <a:srgbClr val="003399"/>
                </a:solidFill>
              </a:rPr>
              <a:t>2,…,n</a:t>
            </a:r>
            <a:r>
              <a:rPr lang="zh-CN" altLang="en-US" dirty="0">
                <a:solidFill>
                  <a:srgbClr val="003399"/>
                </a:solidFill>
              </a:rPr>
              <a:t>行元素</a:t>
            </a:r>
          </a:p>
        </p:txBody>
      </p:sp>
      <p:sp>
        <p:nvSpPr>
          <p:cNvPr id="14" name="矩形 13"/>
          <p:cNvSpPr/>
          <p:nvPr/>
        </p:nvSpPr>
        <p:spPr>
          <a:xfrm>
            <a:off x="5486400" y="4110890"/>
            <a:ext cx="309732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9900"/>
                </a:solidFill>
              </a:rPr>
              <a:t>//</a:t>
            </a:r>
            <a:r>
              <a:rPr lang="zh-CN" altLang="en-US" dirty="0">
                <a:solidFill>
                  <a:srgbClr val="009900"/>
                </a:solidFill>
              </a:rPr>
              <a:t>第一个元素</a:t>
            </a:r>
            <a:r>
              <a:rPr lang="en-US" altLang="zh-CN" dirty="0">
                <a:solidFill>
                  <a:srgbClr val="009900"/>
                </a:solidFill>
              </a:rPr>
              <a:t>1</a:t>
            </a:r>
            <a:r>
              <a:rPr lang="zh-CN" altLang="en-US" dirty="0">
                <a:solidFill>
                  <a:srgbClr val="009900"/>
                </a:solidFill>
              </a:rPr>
              <a:t>入队</a:t>
            </a:r>
          </a:p>
        </p:txBody>
      </p:sp>
      <p:sp>
        <p:nvSpPr>
          <p:cNvPr id="15" name="矩形 14"/>
          <p:cNvSpPr/>
          <p:nvPr/>
        </p:nvSpPr>
        <p:spPr>
          <a:xfrm>
            <a:off x="4800600" y="4755894"/>
            <a:ext cx="433644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9900"/>
                </a:solidFill>
              </a:rPr>
              <a:t>//</a:t>
            </a:r>
            <a:r>
              <a:rPr lang="zh-CN" altLang="en-US" dirty="0">
                <a:solidFill>
                  <a:srgbClr val="009900"/>
                </a:solidFill>
              </a:rPr>
              <a:t>产生第</a:t>
            </a:r>
            <a:r>
              <a:rPr lang="en-US" altLang="zh-CN" dirty="0">
                <a:solidFill>
                  <a:srgbClr val="009900"/>
                </a:solidFill>
              </a:rPr>
              <a:t>n</a:t>
            </a:r>
            <a:r>
              <a:rPr lang="zh-CN" altLang="en-US" dirty="0">
                <a:solidFill>
                  <a:srgbClr val="009900"/>
                </a:solidFill>
              </a:rPr>
              <a:t>行中间</a:t>
            </a:r>
            <a:r>
              <a:rPr lang="en-US" altLang="zh-CN" dirty="0">
                <a:solidFill>
                  <a:srgbClr val="009900"/>
                </a:solidFill>
              </a:rPr>
              <a:t>n-2</a:t>
            </a:r>
            <a:r>
              <a:rPr lang="zh-CN" altLang="en-US" dirty="0">
                <a:solidFill>
                  <a:srgbClr val="009900"/>
                </a:solidFill>
              </a:rPr>
              <a:t>个元素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387944" y="5441694"/>
            <a:ext cx="1460656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9900"/>
                </a:solidFill>
              </a:rPr>
              <a:t>//</a:t>
            </a:r>
            <a:r>
              <a:rPr lang="zh-CN" altLang="en-US" dirty="0">
                <a:solidFill>
                  <a:srgbClr val="009900"/>
                </a:solidFill>
              </a:rPr>
              <a:t>取队头</a:t>
            </a:r>
          </a:p>
        </p:txBody>
      </p:sp>
      <p:sp>
        <p:nvSpPr>
          <p:cNvPr id="17" name="矩形 16"/>
          <p:cNvSpPr/>
          <p:nvPr/>
        </p:nvSpPr>
        <p:spPr>
          <a:xfrm>
            <a:off x="5625944" y="6002819"/>
            <a:ext cx="1819729" cy="6226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9900"/>
                </a:solidFill>
              </a:rPr>
              <a:t>//</a:t>
            </a:r>
            <a:r>
              <a:rPr lang="zh-CN" altLang="en-US" dirty="0">
                <a:solidFill>
                  <a:srgbClr val="009900"/>
                </a:solidFill>
              </a:rPr>
              <a:t>打印队头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6225126" y="1574948"/>
            <a:ext cx="322367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9900"/>
                </a:solidFill>
              </a:rPr>
              <a:t>//</a:t>
            </a:r>
            <a:r>
              <a:rPr lang="zh-CN" altLang="en-US" dirty="0">
                <a:solidFill>
                  <a:srgbClr val="009900"/>
                </a:solidFill>
              </a:rPr>
              <a:t>队列有个空位置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856357"/>
            <a:ext cx="9144000" cy="60016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200" dirty="0"/>
              <a:t>          temp= temp+ </a:t>
            </a:r>
            <a:r>
              <a:rPr lang="en-US" altLang="zh-CN" sz="3200" dirty="0" err="1"/>
              <a:t>paq</a:t>
            </a:r>
            <a:r>
              <a:rPr lang="en-US" altLang="zh-CN" sz="3200" dirty="0"/>
              <a:t>-&gt;q[(</a:t>
            </a:r>
            <a:r>
              <a:rPr lang="en-US" altLang="zh-CN" sz="3200" dirty="0" err="1"/>
              <a:t>paq</a:t>
            </a:r>
            <a:r>
              <a:rPr lang="en-US" altLang="zh-CN" sz="3200" dirty="0"/>
              <a:t>-&gt;f+1)%M]; </a:t>
            </a:r>
            <a:endParaRPr lang="en-US" altLang="zh-CN" sz="3200" dirty="0">
              <a:solidFill>
                <a:srgbClr val="0099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FF6600"/>
                </a:solidFill>
              </a:rPr>
              <a:t>          </a:t>
            </a:r>
            <a:r>
              <a:rPr lang="en-US" altLang="zh-CN" sz="3200" dirty="0" err="1">
                <a:solidFill>
                  <a:srgbClr val="003399"/>
                </a:solidFill>
              </a:rPr>
              <a:t>enQueue_seq</a:t>
            </a:r>
            <a:r>
              <a:rPr lang="en-US" altLang="zh-CN" sz="3200" dirty="0"/>
              <a:t>(</a:t>
            </a:r>
            <a:r>
              <a:rPr lang="en-US" altLang="zh-CN" sz="3200" dirty="0" err="1"/>
              <a:t>paq</a:t>
            </a:r>
            <a:r>
              <a:rPr lang="en-US" altLang="zh-CN" sz="3200" dirty="0"/>
              <a:t>, temp); </a:t>
            </a:r>
            <a:endParaRPr lang="en-US" altLang="zh-CN" sz="3200" dirty="0">
              <a:solidFill>
                <a:srgbClr val="0099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9900"/>
                </a:solidFill>
              </a:rPr>
              <a:t>          </a:t>
            </a:r>
            <a:r>
              <a:rPr lang="en-US" altLang="zh-CN" sz="3200" dirty="0" err="1">
                <a:solidFill>
                  <a:srgbClr val="003399"/>
                </a:solidFill>
              </a:rPr>
              <a:t>deQueue_seq</a:t>
            </a:r>
            <a:r>
              <a:rPr lang="en-US" altLang="zh-CN" sz="3200" dirty="0"/>
              <a:t>(</a:t>
            </a:r>
            <a:r>
              <a:rPr lang="en-US" altLang="zh-CN" sz="3200" dirty="0" err="1"/>
              <a:t>paq</a:t>
            </a:r>
            <a:r>
              <a:rPr lang="en-US" altLang="zh-CN" sz="3200" dirty="0"/>
              <a:t>);</a:t>
            </a:r>
            <a:r>
              <a:rPr lang="en-US" altLang="zh-CN" sz="3200" dirty="0">
                <a:solidFill>
                  <a:srgbClr val="003399"/>
                </a:solidFill>
              </a:rPr>
              <a:t> </a:t>
            </a:r>
            <a:endParaRPr lang="en-US" altLang="zh-CN" sz="3200" dirty="0">
              <a:solidFill>
                <a:srgbClr val="0099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9900"/>
                </a:solidFill>
              </a:rPr>
              <a:t>         </a:t>
            </a:r>
            <a:r>
              <a:rPr lang="en-US" altLang="zh-CN" sz="3200" dirty="0"/>
              <a:t> }</a:t>
            </a:r>
            <a:endParaRPr lang="en-US" altLang="zh-CN" sz="320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9900"/>
                </a:solidFill>
              </a:rPr>
              <a:t>     </a:t>
            </a:r>
            <a:r>
              <a:rPr lang="en-US" altLang="zh-CN" sz="3200" dirty="0"/>
              <a:t>temp= </a:t>
            </a:r>
            <a:r>
              <a:rPr lang="en-US" altLang="zh-CN" sz="3200" dirty="0" err="1"/>
              <a:t>paq</a:t>
            </a:r>
            <a:r>
              <a:rPr lang="en-US" altLang="zh-CN" sz="3200" dirty="0"/>
              <a:t>-&gt;q[</a:t>
            </a:r>
            <a:r>
              <a:rPr lang="en-US" altLang="zh-CN" sz="3200" dirty="0" err="1"/>
              <a:t>paq</a:t>
            </a:r>
            <a:r>
              <a:rPr lang="en-US" altLang="zh-CN" sz="3200" dirty="0"/>
              <a:t>-&gt;f]; </a:t>
            </a:r>
            <a:endParaRPr lang="en-US" altLang="zh-CN" sz="3200" dirty="0">
              <a:solidFill>
                <a:srgbClr val="003399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     </a:t>
            </a:r>
            <a:r>
              <a:rPr lang="en-US" altLang="zh-CN" sz="3200" dirty="0" err="1"/>
              <a:t>printf</a:t>
            </a:r>
            <a:r>
              <a:rPr lang="en-US" altLang="zh-CN" sz="3200" dirty="0"/>
              <a:t>(″%d″, temp);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dirty="0"/>
              <a:t>     </a:t>
            </a:r>
            <a:r>
              <a:rPr lang="en-US" altLang="zh-CN" sz="3200" dirty="0" err="1">
                <a:solidFill>
                  <a:srgbClr val="003399"/>
                </a:solidFill>
              </a:rPr>
              <a:t>deQueue_seq</a:t>
            </a:r>
            <a:r>
              <a:rPr lang="en-US" altLang="zh-CN" sz="3200" dirty="0"/>
              <a:t>(</a:t>
            </a:r>
            <a:r>
              <a:rPr lang="en-US" altLang="zh-CN" sz="3200" dirty="0" err="1"/>
              <a:t>paq</a:t>
            </a:r>
            <a:r>
              <a:rPr lang="en-US" altLang="zh-CN" sz="3200" dirty="0"/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dirty="0"/>
              <a:t>     </a:t>
            </a:r>
            <a:r>
              <a:rPr lang="en-US" altLang="zh-CN" sz="3200" dirty="0" err="1">
                <a:solidFill>
                  <a:srgbClr val="003399"/>
                </a:solidFill>
              </a:rPr>
              <a:t>enQueue_seq</a:t>
            </a:r>
            <a:r>
              <a:rPr lang="en-US" altLang="zh-CN" sz="3200" dirty="0"/>
              <a:t>(paq,1); </a:t>
            </a:r>
            <a:endParaRPr lang="en-US" altLang="zh-CN" sz="3200" dirty="0">
              <a:solidFill>
                <a:srgbClr val="0099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   }</a:t>
            </a:r>
            <a:endParaRPr lang="en-US" altLang="zh-CN" sz="3200" dirty="0">
              <a:solidFill>
                <a:srgbClr val="7030A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200" dirty="0"/>
              <a:t> }</a:t>
            </a:r>
          </a:p>
        </p:txBody>
      </p:sp>
      <p:sp>
        <p:nvSpPr>
          <p:cNvPr id="7" name="矩形 6"/>
          <p:cNvSpPr/>
          <p:nvPr/>
        </p:nvSpPr>
        <p:spPr>
          <a:xfrm>
            <a:off x="6096000" y="1542157"/>
            <a:ext cx="181972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9900"/>
                </a:solidFill>
              </a:rPr>
              <a:t>//</a:t>
            </a:r>
            <a:r>
              <a:rPr lang="zh-CN" altLang="en-US" dirty="0">
                <a:solidFill>
                  <a:srgbClr val="009900"/>
                </a:solidFill>
              </a:rPr>
              <a:t>新数入队</a:t>
            </a:r>
          </a:p>
        </p:txBody>
      </p:sp>
      <p:sp>
        <p:nvSpPr>
          <p:cNvPr id="8" name="矩形 7"/>
          <p:cNvSpPr/>
          <p:nvPr/>
        </p:nvSpPr>
        <p:spPr>
          <a:xfrm>
            <a:off x="5029200" y="2151757"/>
            <a:ext cx="361509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9900"/>
                </a:solidFill>
              </a:rPr>
              <a:t>//</a:t>
            </a:r>
            <a:r>
              <a:rPr lang="zh-CN" altLang="en-US" dirty="0">
                <a:solidFill>
                  <a:srgbClr val="009900"/>
                </a:solidFill>
              </a:rPr>
              <a:t>删除不再使用的数据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371600" y="2816215"/>
            <a:ext cx="6781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7030A0"/>
                </a:solidFill>
              </a:rPr>
              <a:t>//</a:t>
            </a:r>
            <a:r>
              <a:rPr lang="zh-CN" altLang="en-US" dirty="0">
                <a:solidFill>
                  <a:srgbClr val="7030A0"/>
                </a:solidFill>
              </a:rPr>
              <a:t>第</a:t>
            </a:r>
            <a:r>
              <a:rPr lang="en-US" altLang="zh-CN" dirty="0">
                <a:solidFill>
                  <a:srgbClr val="7030A0"/>
                </a:solidFill>
              </a:rPr>
              <a:t>n</a:t>
            </a:r>
            <a:r>
              <a:rPr lang="zh-CN" altLang="en-US" dirty="0">
                <a:solidFill>
                  <a:srgbClr val="7030A0"/>
                </a:solidFill>
              </a:rPr>
              <a:t>行的中间</a:t>
            </a:r>
            <a:r>
              <a:rPr lang="en-US" altLang="zh-CN" dirty="0">
                <a:solidFill>
                  <a:srgbClr val="7030A0"/>
                </a:solidFill>
              </a:rPr>
              <a:t>n-2</a:t>
            </a:r>
            <a:r>
              <a:rPr lang="zh-CN" altLang="en-US" dirty="0">
                <a:solidFill>
                  <a:srgbClr val="7030A0"/>
                </a:solidFill>
              </a:rPr>
              <a:t>个数据已经全部入队</a:t>
            </a:r>
          </a:p>
        </p:txBody>
      </p:sp>
      <p:sp>
        <p:nvSpPr>
          <p:cNvPr id="10" name="矩形 9"/>
          <p:cNvSpPr/>
          <p:nvPr/>
        </p:nvSpPr>
        <p:spPr>
          <a:xfrm>
            <a:off x="4800600" y="3370957"/>
            <a:ext cx="44958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3399"/>
                </a:solidFill>
              </a:rPr>
              <a:t>//</a:t>
            </a:r>
            <a:r>
              <a:rPr lang="zh-CN" altLang="en-US" dirty="0">
                <a:solidFill>
                  <a:srgbClr val="003399"/>
                </a:solidFill>
              </a:rPr>
              <a:t>队头</a:t>
            </a:r>
            <a:r>
              <a:rPr lang="en-US" altLang="zh-CN" dirty="0">
                <a:solidFill>
                  <a:srgbClr val="003399"/>
                </a:solidFill>
              </a:rPr>
              <a:t>: </a:t>
            </a:r>
            <a:r>
              <a:rPr lang="zh-CN" altLang="en-US" dirty="0">
                <a:solidFill>
                  <a:srgbClr val="003399"/>
                </a:solidFill>
              </a:rPr>
              <a:t>第</a:t>
            </a:r>
            <a:r>
              <a:rPr lang="en-US" altLang="zh-CN" dirty="0">
                <a:solidFill>
                  <a:srgbClr val="003399"/>
                </a:solidFill>
              </a:rPr>
              <a:t>n-1</a:t>
            </a:r>
            <a:r>
              <a:rPr lang="zh-CN" altLang="en-US" dirty="0">
                <a:solidFill>
                  <a:srgbClr val="003399"/>
                </a:solidFill>
              </a:rPr>
              <a:t>行的最后</a:t>
            </a:r>
            <a:r>
              <a:rPr lang="en-US" altLang="zh-CN" dirty="0">
                <a:solidFill>
                  <a:srgbClr val="003399"/>
                </a:solidFill>
              </a:rPr>
              <a:t>1</a:t>
            </a:r>
            <a:r>
              <a:rPr lang="zh-CN" altLang="en-US" dirty="0">
                <a:solidFill>
                  <a:srgbClr val="003399"/>
                </a:solidFill>
              </a:rPr>
              <a:t>个</a:t>
            </a:r>
          </a:p>
        </p:txBody>
      </p:sp>
      <p:sp>
        <p:nvSpPr>
          <p:cNvPr id="11" name="矩形 10"/>
          <p:cNvSpPr/>
          <p:nvPr/>
        </p:nvSpPr>
        <p:spPr>
          <a:xfrm>
            <a:off x="4724400" y="5254615"/>
            <a:ext cx="4267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9900"/>
                </a:solidFill>
              </a:rPr>
              <a:t>//</a:t>
            </a:r>
            <a:r>
              <a:rPr lang="zh-CN" altLang="en-US" dirty="0">
                <a:solidFill>
                  <a:srgbClr val="009900"/>
                </a:solidFill>
              </a:rPr>
              <a:t>第</a:t>
            </a:r>
            <a:r>
              <a:rPr lang="en-US" altLang="zh-CN" dirty="0">
                <a:solidFill>
                  <a:srgbClr val="009900"/>
                </a:solidFill>
              </a:rPr>
              <a:t>n</a:t>
            </a:r>
            <a:r>
              <a:rPr lang="zh-CN" altLang="en-US" dirty="0">
                <a:solidFill>
                  <a:srgbClr val="009900"/>
                </a:solidFill>
              </a:rPr>
              <a:t>行最后</a:t>
            </a:r>
            <a:r>
              <a:rPr lang="en-US" altLang="zh-CN" dirty="0">
                <a:solidFill>
                  <a:srgbClr val="009900"/>
                </a:solidFill>
              </a:rPr>
              <a:t>1</a:t>
            </a:r>
            <a:r>
              <a:rPr lang="zh-CN" altLang="en-US" dirty="0">
                <a:solidFill>
                  <a:srgbClr val="009900"/>
                </a:solidFill>
              </a:rPr>
              <a:t>个元素</a:t>
            </a:r>
            <a:r>
              <a:rPr lang="en-US" altLang="zh-CN" dirty="0">
                <a:solidFill>
                  <a:srgbClr val="009900"/>
                </a:solidFill>
              </a:rPr>
              <a:t>1</a:t>
            </a:r>
            <a:r>
              <a:rPr lang="zh-CN" altLang="en-US" dirty="0">
                <a:solidFill>
                  <a:srgbClr val="009900"/>
                </a:solidFill>
              </a:rPr>
              <a:t>入队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9600" y="5750404"/>
            <a:ext cx="62484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7030A0"/>
                </a:solidFill>
              </a:rPr>
              <a:t>//</a:t>
            </a:r>
            <a:r>
              <a:rPr lang="zh-CN" altLang="en-US" dirty="0">
                <a:solidFill>
                  <a:srgbClr val="7030A0"/>
                </a:solidFill>
              </a:rPr>
              <a:t>第</a:t>
            </a:r>
            <a:r>
              <a:rPr lang="en-US" altLang="zh-CN" dirty="0">
                <a:solidFill>
                  <a:srgbClr val="7030A0"/>
                </a:solidFill>
              </a:rPr>
              <a:t>n</a:t>
            </a:r>
            <a:r>
              <a:rPr lang="zh-CN" altLang="en-US" dirty="0">
                <a:solidFill>
                  <a:srgbClr val="7030A0"/>
                </a:solidFill>
              </a:rPr>
              <a:t>行的</a:t>
            </a:r>
            <a:r>
              <a:rPr lang="en-US" altLang="zh-CN" dirty="0">
                <a:solidFill>
                  <a:srgbClr val="7030A0"/>
                </a:solidFill>
              </a:rPr>
              <a:t>n</a:t>
            </a:r>
            <a:r>
              <a:rPr lang="zh-CN" altLang="en-US" dirty="0">
                <a:solidFill>
                  <a:srgbClr val="7030A0"/>
                </a:solidFill>
              </a:rPr>
              <a:t>个元素已全部入队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343400" y="4590157"/>
            <a:ext cx="4953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9900"/>
                </a:solidFill>
              </a:rPr>
              <a:t>//</a:t>
            </a:r>
            <a:r>
              <a:rPr lang="zh-CN" altLang="en-US" dirty="0">
                <a:solidFill>
                  <a:srgbClr val="009900"/>
                </a:solidFill>
              </a:rPr>
              <a:t>第</a:t>
            </a:r>
            <a:r>
              <a:rPr lang="en-US" altLang="zh-CN" dirty="0">
                <a:solidFill>
                  <a:srgbClr val="009900"/>
                </a:solidFill>
              </a:rPr>
              <a:t>n-1</a:t>
            </a:r>
            <a:r>
              <a:rPr lang="zh-CN" altLang="en-US" dirty="0">
                <a:solidFill>
                  <a:srgbClr val="009900"/>
                </a:solidFill>
              </a:rPr>
              <a:t>行的最后一个</a:t>
            </a:r>
            <a:r>
              <a:rPr lang="en-US" altLang="zh-CN" dirty="0">
                <a:solidFill>
                  <a:srgbClr val="009900"/>
                </a:solidFill>
              </a:rPr>
              <a:t>1</a:t>
            </a:r>
            <a:r>
              <a:rPr lang="zh-CN" altLang="en-US" dirty="0">
                <a:solidFill>
                  <a:srgbClr val="009900"/>
                </a:solidFill>
              </a:rPr>
              <a:t>出队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467380"/>
            <a:ext cx="9144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9900"/>
                </a:solidFill>
              </a:rPr>
              <a:t>            //</a:t>
            </a:r>
            <a:r>
              <a:rPr lang="zh-CN" altLang="en-US" dirty="0">
                <a:solidFill>
                  <a:srgbClr val="009900"/>
                </a:solidFill>
              </a:rPr>
              <a:t>队头</a:t>
            </a:r>
            <a:r>
              <a:rPr lang="en-US" altLang="zh-CN" dirty="0">
                <a:solidFill>
                  <a:srgbClr val="009900"/>
                </a:solidFill>
              </a:rPr>
              <a:t>+</a:t>
            </a:r>
            <a:r>
              <a:rPr lang="zh-CN" altLang="en-US" dirty="0">
                <a:solidFill>
                  <a:srgbClr val="009900"/>
                </a:solidFill>
              </a:rPr>
              <a:t>次队头</a:t>
            </a:r>
            <a:r>
              <a:rPr lang="en-US" altLang="zh-CN" dirty="0">
                <a:solidFill>
                  <a:srgbClr val="009900"/>
                </a:solidFill>
                <a:sym typeface="Wingdings" pitchFamily="2" charset="2"/>
              </a:rPr>
              <a:t></a:t>
            </a:r>
            <a:r>
              <a:rPr lang="zh-CN" altLang="en-US" dirty="0">
                <a:solidFill>
                  <a:srgbClr val="009900"/>
                </a:solidFill>
              </a:rPr>
              <a:t>新数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第</a:t>
            </a:r>
            <a:r>
              <a:rPr lang="en-US" altLang="zh-CN" dirty="0">
                <a:ea typeface="黑体" pitchFamily="2" charset="-122"/>
              </a:rPr>
              <a:t>4</a:t>
            </a:r>
            <a:r>
              <a:rPr lang="zh-CN" altLang="en-US" dirty="0">
                <a:ea typeface="黑体" pitchFamily="2" charset="-122"/>
              </a:rPr>
              <a:t>章 作业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Rectangle 12"/>
          <p:cNvSpPr txBox="1">
            <a:spLocks noChangeArrowheads="1"/>
          </p:cNvSpPr>
          <p:nvPr/>
        </p:nvSpPr>
        <p:spPr bwMode="auto">
          <a:xfrm>
            <a:off x="609600" y="1219200"/>
            <a:ext cx="7924800" cy="2514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P115</a:t>
            </a:r>
            <a:endParaRPr lang="en-US" altLang="zh-CN" sz="3200" kern="0" dirty="0"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  </a:t>
            </a:r>
            <a:r>
              <a:rPr kumimoji="0" lang="zh-CN" altLang="en-US" sz="32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</a:rPr>
              <a:t>复习题  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</a:rPr>
              <a:t>2</a:t>
            </a:r>
            <a:r>
              <a:rPr lang="en-US" altLang="zh-CN" sz="3200" kern="0" dirty="0">
                <a:latin typeface="+mj-lt"/>
              </a:rPr>
              <a:t>, 3</a:t>
            </a:r>
          </a:p>
          <a:p>
            <a:pPr marL="342900" marR="0" lvl="0" indent="-342900" algn="l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 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算法题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1</a:t>
            </a:r>
            <a:r>
              <a:rPr lang="en-US" altLang="zh-CN" sz="3200" kern="0" dirty="0">
                <a:latin typeface="+mj-lt"/>
              </a:rPr>
              <a:t>,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8, 9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>
                <a:solidFill>
                  <a:srgbClr val="5959D5"/>
                </a:solidFill>
                <a:ea typeface="楷体_GB2312" pitchFamily="49" charset="-122"/>
              </a:rPr>
              <a:t>4</a:t>
            </a: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章 栈与队列</a:t>
            </a: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>
                <a:solidFill>
                  <a:srgbClr val="292929"/>
                </a:solidFill>
                <a:latin typeface="黑体" pitchFamily="2" charset="-122"/>
              </a:rPr>
              <a:t>12</a:t>
            </a: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讲：农夫过河问题</a:t>
            </a: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回顾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43000" y="1295400"/>
            <a:ext cx="7848600" cy="2590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3200" dirty="0">
                <a:solidFill>
                  <a:srgbClr val="003399"/>
                </a:solidFill>
              </a:rPr>
              <a:t>线性表</a:t>
            </a:r>
            <a:r>
              <a:rPr lang="zh-CN" altLang="en-US" sz="3200" dirty="0"/>
              <a:t>：有限个、类型相同的元素组成的有序序列；</a:t>
            </a:r>
            <a:endParaRPr lang="en-US" altLang="zh-CN" sz="3200" dirty="0"/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3200" kern="0" dirty="0">
                <a:solidFill>
                  <a:srgbClr val="003399"/>
                </a:solidFill>
              </a:rPr>
              <a:t>字符串</a:t>
            </a:r>
            <a:r>
              <a:rPr lang="zh-CN" altLang="en-US" sz="3200" kern="0" dirty="0"/>
              <a:t>：表中每个元素都是一个字符的特殊线性表；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1143000" y="3886200"/>
            <a:ext cx="7848600" cy="2590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ts val="900"/>
              </a:spcBef>
              <a:defRPr/>
            </a:pPr>
            <a:r>
              <a:rPr lang="zh-CN" altLang="en-US" sz="3200" kern="0" dirty="0">
                <a:solidFill>
                  <a:srgbClr val="003399"/>
                </a:solidFill>
              </a:rPr>
              <a:t>栈</a:t>
            </a:r>
            <a:r>
              <a:rPr lang="zh-CN" altLang="en-US" sz="3200" kern="0" dirty="0"/>
              <a:t>：</a:t>
            </a:r>
            <a:r>
              <a:rPr lang="zh-CN" altLang="en-US" sz="3200" kern="0" dirty="0">
                <a:solidFill>
                  <a:srgbClr val="006600"/>
                </a:solidFill>
              </a:rPr>
              <a:t>插入和删除</a:t>
            </a:r>
            <a:r>
              <a:rPr lang="zh-CN" altLang="en-US" sz="3200" kern="0" dirty="0"/>
              <a:t>只能在同一端</a:t>
            </a:r>
            <a:r>
              <a:rPr lang="en-US" altLang="zh-CN" sz="3200" kern="0" dirty="0">
                <a:solidFill>
                  <a:srgbClr val="006600"/>
                </a:solidFill>
              </a:rPr>
              <a:t>(</a:t>
            </a:r>
            <a:r>
              <a:rPr lang="zh-CN" altLang="en-US" sz="3200" kern="0" dirty="0">
                <a:solidFill>
                  <a:srgbClr val="006600"/>
                </a:solidFill>
              </a:rPr>
              <a:t>栈顶</a:t>
            </a:r>
            <a:r>
              <a:rPr lang="en-US" altLang="zh-CN" sz="3200" kern="0" dirty="0">
                <a:solidFill>
                  <a:srgbClr val="006600"/>
                </a:solidFill>
              </a:rPr>
              <a:t>)</a:t>
            </a:r>
            <a:r>
              <a:rPr lang="zh-CN" altLang="en-US" sz="3200" kern="0" dirty="0"/>
              <a:t>进行的特殊线性表；</a:t>
            </a:r>
            <a:endParaRPr lang="en-US" altLang="zh-CN" sz="3200" kern="0" dirty="0"/>
          </a:p>
          <a:p>
            <a:pPr marL="342900" lvl="0" indent="-342900">
              <a:lnSpc>
                <a:spcPct val="110000"/>
              </a:lnSpc>
              <a:spcBef>
                <a:spcPts val="1200"/>
              </a:spcBef>
              <a:defRPr/>
            </a:pPr>
            <a:r>
              <a:rPr lang="zh-CN" altLang="en-US" sz="3200" kern="0" dirty="0">
                <a:solidFill>
                  <a:srgbClr val="003399"/>
                </a:solidFill>
              </a:rPr>
              <a:t>队列</a:t>
            </a:r>
            <a:r>
              <a:rPr lang="zh-CN" altLang="en-US" sz="3200" kern="0" dirty="0"/>
              <a:t>：只能在一端</a:t>
            </a:r>
            <a:r>
              <a:rPr lang="en-US" altLang="zh-CN" sz="3200" kern="0" dirty="0">
                <a:solidFill>
                  <a:srgbClr val="006600"/>
                </a:solidFill>
              </a:rPr>
              <a:t>(</a:t>
            </a:r>
            <a:r>
              <a:rPr lang="zh-CN" altLang="en-US" sz="3200" kern="0" dirty="0">
                <a:solidFill>
                  <a:srgbClr val="006600"/>
                </a:solidFill>
              </a:rPr>
              <a:t>队尾</a:t>
            </a:r>
            <a:r>
              <a:rPr lang="en-US" altLang="zh-CN" sz="3200" kern="0" dirty="0">
                <a:solidFill>
                  <a:srgbClr val="006600"/>
                </a:solidFill>
              </a:rPr>
              <a:t>)</a:t>
            </a:r>
            <a:r>
              <a:rPr lang="zh-CN" altLang="en-US" sz="3200" kern="0" dirty="0"/>
              <a:t>进行</a:t>
            </a:r>
            <a:r>
              <a:rPr lang="zh-CN" altLang="en-US" sz="3200" kern="0" dirty="0">
                <a:solidFill>
                  <a:srgbClr val="006600"/>
                </a:solidFill>
              </a:rPr>
              <a:t>插入</a:t>
            </a:r>
            <a:r>
              <a:rPr lang="zh-CN" altLang="en-US" sz="3200" kern="0" dirty="0"/>
              <a:t>，而在另一端</a:t>
            </a:r>
            <a:r>
              <a:rPr lang="en-US" altLang="zh-CN" sz="3200" kern="0" dirty="0">
                <a:solidFill>
                  <a:srgbClr val="CC3300"/>
                </a:solidFill>
              </a:rPr>
              <a:t>(</a:t>
            </a:r>
            <a:r>
              <a:rPr lang="zh-CN" altLang="en-US" sz="3200" kern="0" dirty="0">
                <a:solidFill>
                  <a:srgbClr val="CC3300"/>
                </a:solidFill>
              </a:rPr>
              <a:t>队头</a:t>
            </a:r>
            <a:r>
              <a:rPr lang="en-US" altLang="zh-CN" sz="3200" kern="0" dirty="0">
                <a:solidFill>
                  <a:srgbClr val="CC3300"/>
                </a:solidFill>
              </a:rPr>
              <a:t>)</a:t>
            </a:r>
            <a:r>
              <a:rPr lang="zh-CN" altLang="en-US" sz="3200" kern="0" dirty="0"/>
              <a:t>进行</a:t>
            </a:r>
            <a:r>
              <a:rPr lang="zh-CN" altLang="en-US" sz="3200" kern="0" dirty="0">
                <a:solidFill>
                  <a:srgbClr val="CC3300"/>
                </a:solidFill>
              </a:rPr>
              <a:t>删除</a:t>
            </a:r>
            <a:r>
              <a:rPr lang="zh-CN" altLang="en-US" sz="3200" kern="0" dirty="0"/>
              <a:t>；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57200" y="1295400"/>
            <a:ext cx="685800" cy="5181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zh-CN" altLang="en-US" sz="3200" dirty="0">
                <a:solidFill>
                  <a:srgbClr val="006600"/>
                </a:solidFill>
                <a:latin typeface="黑体" pitchFamily="2" charset="-122"/>
              </a:rPr>
              <a:t>逻辑结构</a:t>
            </a:r>
            <a:endParaRPr lang="en-US" altLang="zh-CN" sz="3200" dirty="0">
              <a:solidFill>
                <a:srgbClr val="006600"/>
              </a:solidFill>
              <a:latin typeface="黑体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zh-CN" altLang="en-US" sz="3200" dirty="0">
                <a:solidFill>
                  <a:srgbClr val="006600"/>
                </a:solidFill>
                <a:latin typeface="黑体" pitchFamily="2" charset="-122"/>
              </a:rPr>
              <a:t>：线性结构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2126159"/>
            <a:ext cx="9144000" cy="1880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栈、队列的应用：</a:t>
            </a:r>
            <a:endParaRPr kumimoji="1" lang="en-US" altLang="zh-CN" sz="4400" dirty="0">
              <a:solidFill>
                <a:srgbClr val="292929"/>
              </a:solidFill>
              <a:latin typeface="黑体" pitchFamily="2" charset="-122"/>
            </a:endParaRPr>
          </a:p>
          <a:p>
            <a:pPr algn="ctr" eaLnBrk="0" hangingPunct="0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农夫过河问题</a:t>
            </a:r>
            <a:endParaRPr kumimoji="1" lang="en-US" altLang="zh-CN" sz="4400" dirty="0">
              <a:solidFill>
                <a:srgbClr val="292929"/>
              </a:solidFill>
              <a:latin typeface="黑体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4.2.1 </a:t>
            </a:r>
            <a:r>
              <a:rPr lang="zh-CN" altLang="en-US" dirty="0">
                <a:ea typeface="黑体" pitchFamily="2" charset="-122"/>
              </a:rPr>
              <a:t>顺序栈基本运算的实现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20288" y="1295400"/>
            <a:ext cx="89999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>
                <a:solidFill>
                  <a:srgbClr val="008000"/>
                </a:solidFill>
                <a:latin typeface="+mj-lt"/>
              </a:rPr>
              <a:t>建空顺序栈</a:t>
            </a:r>
            <a:endParaRPr kumimoji="0" lang="zh-CN" altLang="en-GB" sz="320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3400" y="1905000"/>
            <a:ext cx="8305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PSeqStack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createEmptyStack_seq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m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);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 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//</a:t>
            </a:r>
            <a:r>
              <a:rPr kumimoji="0" lang="zh-CN" altLang="en-GB" sz="32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和创建空表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(P33,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算法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2.1)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类似</a:t>
            </a:r>
            <a:r>
              <a:rPr lang="zh-CN" altLang="en-US" sz="3200" kern="0" dirty="0">
                <a:solidFill>
                  <a:srgbClr val="006600"/>
                </a:solidFill>
                <a:latin typeface="+mj-lt"/>
              </a:rPr>
              <a:t>：</a:t>
            </a:r>
            <a:endParaRPr lang="en-US" altLang="zh-CN" sz="3200" kern="0" dirty="0">
              <a:solidFill>
                <a:srgbClr val="006600"/>
              </a:solidFill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  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PSepStack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pastack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200" kern="0" dirty="0"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latin typeface="+mj-lt"/>
              </a:rPr>
              <a:t>  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}</a:t>
            </a:r>
          </a:p>
        </p:txBody>
      </p:sp>
      <p:sp>
        <p:nvSpPr>
          <p:cNvPr id="10" name="矩形 9"/>
          <p:cNvSpPr/>
          <p:nvPr/>
        </p:nvSpPr>
        <p:spPr>
          <a:xfrm>
            <a:off x="729226" y="3852739"/>
            <a:ext cx="4833374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>
                <a:solidFill>
                  <a:srgbClr val="006600"/>
                </a:solidFill>
              </a:rPr>
              <a:t>// (1) </a:t>
            </a:r>
            <a:r>
              <a:rPr lang="zh-CN" altLang="en-US" sz="3200" kern="0" dirty="0">
                <a:solidFill>
                  <a:srgbClr val="006600"/>
                </a:solidFill>
              </a:rPr>
              <a:t>为栈结构申请空间；</a:t>
            </a:r>
            <a:endParaRPr lang="zh-CN" altLang="en-US" sz="3200" dirty="0">
              <a:solidFill>
                <a:srgbClr val="0066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5800" y="4549914"/>
            <a:ext cx="701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kern="0" dirty="0">
                <a:solidFill>
                  <a:srgbClr val="006600"/>
                </a:solidFill>
              </a:rPr>
              <a:t>// (2) </a:t>
            </a:r>
            <a:r>
              <a:rPr lang="zh-CN" altLang="en-US" sz="3200" kern="0" dirty="0">
                <a:solidFill>
                  <a:srgbClr val="006600"/>
                </a:solidFill>
              </a:rPr>
              <a:t>为栈中元素申请</a:t>
            </a:r>
            <a:r>
              <a:rPr lang="en-US" altLang="zh-CN" sz="3200" kern="0" dirty="0">
                <a:solidFill>
                  <a:srgbClr val="006600"/>
                </a:solidFill>
              </a:rPr>
              <a:t>m</a:t>
            </a:r>
            <a:r>
              <a:rPr lang="zh-CN" altLang="en-US" sz="3200" kern="0" dirty="0">
                <a:solidFill>
                  <a:srgbClr val="006600"/>
                </a:solidFill>
              </a:rPr>
              <a:t>个连续空间；</a:t>
            </a:r>
            <a:endParaRPr lang="zh-CN" altLang="en-US" sz="3200" dirty="0">
              <a:solidFill>
                <a:srgbClr val="0066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5800" y="5235714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kern="0" dirty="0">
                <a:solidFill>
                  <a:srgbClr val="006600"/>
                </a:solidFill>
              </a:rPr>
              <a:t>// (3)</a:t>
            </a:r>
            <a:r>
              <a:rPr lang="zh-CN" altLang="en-US" sz="3200" kern="0" dirty="0">
                <a:solidFill>
                  <a:srgbClr val="006600"/>
                </a:solidFill>
              </a:rPr>
              <a:t> 设置</a:t>
            </a:r>
            <a:r>
              <a:rPr lang="en-US" altLang="zh-CN" sz="3200" kern="0" dirty="0" err="1">
                <a:solidFill>
                  <a:srgbClr val="006600"/>
                </a:solidFill>
              </a:rPr>
              <a:t>MaxNum</a:t>
            </a:r>
            <a:r>
              <a:rPr lang="en-US" altLang="zh-CN" sz="3200" kern="0" dirty="0">
                <a:solidFill>
                  <a:srgbClr val="006600"/>
                </a:solidFill>
              </a:rPr>
              <a:t>=m, </a:t>
            </a:r>
            <a:r>
              <a:rPr lang="en-GB" altLang="zh-CN" sz="3200" kern="0" dirty="0" err="1">
                <a:solidFill>
                  <a:srgbClr val="A50021"/>
                </a:solidFill>
              </a:rPr>
              <a:t>pastack</a:t>
            </a:r>
            <a:r>
              <a:rPr lang="en-GB" altLang="zh-CN" sz="3200" kern="0" dirty="0">
                <a:solidFill>
                  <a:srgbClr val="A50021"/>
                </a:solidFill>
              </a:rPr>
              <a:t>-&gt;top= -1</a:t>
            </a:r>
            <a:r>
              <a:rPr lang="en-GB" altLang="zh-CN" sz="3200" kern="0" dirty="0"/>
              <a:t>;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 </a:t>
            </a:r>
            <a:r>
              <a:rPr lang="zh-CN" altLang="en-US" dirty="0">
                <a:ea typeface="黑体" pitchFamily="2" charset="-122"/>
              </a:rPr>
              <a:t>农夫过河问题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任意多边形 21"/>
          <p:cNvSpPr/>
          <p:nvPr/>
        </p:nvSpPr>
        <p:spPr bwMode="auto">
          <a:xfrm>
            <a:off x="685800" y="3962400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3" name="任意多边形 22"/>
          <p:cNvSpPr/>
          <p:nvPr/>
        </p:nvSpPr>
        <p:spPr bwMode="auto">
          <a:xfrm>
            <a:off x="838200" y="4986619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2043953" y="57150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j-lt"/>
              </a:rPr>
              <a:t>农夫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3186953" y="57150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狼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3872753" y="57150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白菜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029200" y="57150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zh-CN" altLang="en-US" sz="3200" kern="0" dirty="0">
                <a:latin typeface="+mj-lt"/>
              </a:rPr>
              <a:t>羊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81000" y="1295400"/>
            <a:ext cx="86868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kern="0" dirty="0">
                <a:latin typeface="+mj-lt"/>
              </a:rPr>
              <a:t> </a:t>
            </a:r>
            <a:r>
              <a:rPr lang="zh-CN" altLang="en-US" sz="3200" kern="0" dirty="0">
                <a:solidFill>
                  <a:srgbClr val="003399"/>
                </a:solidFill>
                <a:latin typeface="+mj-lt"/>
              </a:rPr>
              <a:t>人物、地点：</a:t>
            </a:r>
            <a:r>
              <a:rPr kumimoji="0" lang="zh-CN" altLang="en-GB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一个农夫带着一只狼、一颗白菜</a:t>
            </a:r>
            <a:r>
              <a:rPr lang="zh-CN" altLang="en-US" sz="3200" kern="0" dirty="0">
                <a:latin typeface="+mj-lt"/>
              </a:rPr>
              <a:t>和一只羊</a:t>
            </a:r>
            <a:r>
              <a:rPr kumimoji="0" lang="zh-CN" altLang="en-GB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，身处河的</a:t>
            </a:r>
            <a:r>
              <a:rPr kumimoji="0" lang="zh-CN" altLang="en-GB" sz="320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j-lt"/>
              </a:rPr>
              <a:t>南岸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；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 </a:t>
            </a:r>
            <a:r>
              <a:rPr lang="zh-CN" altLang="en-US" dirty="0">
                <a:ea typeface="黑体" pitchFamily="2" charset="-122"/>
              </a:rPr>
              <a:t>农夫过河问题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81000" y="1295400"/>
            <a:ext cx="8686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kern="0" dirty="0">
                <a:latin typeface="+mj-lt"/>
              </a:rPr>
              <a:t> </a:t>
            </a:r>
            <a:r>
              <a:rPr lang="zh-CN" altLang="en-US" sz="3200" kern="0" dirty="0">
                <a:solidFill>
                  <a:srgbClr val="003399"/>
                </a:solidFill>
                <a:latin typeface="+mj-lt"/>
              </a:rPr>
              <a:t>人物、地点：</a:t>
            </a:r>
            <a:r>
              <a:rPr kumimoji="0" lang="zh-CN" altLang="en-GB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一个农夫带着一只狼、一颗白菜</a:t>
            </a:r>
            <a:r>
              <a:rPr lang="zh-CN" altLang="en-US" sz="3200" kern="0" dirty="0">
                <a:latin typeface="+mj-lt"/>
              </a:rPr>
              <a:t>和一只羊</a:t>
            </a:r>
            <a:r>
              <a:rPr kumimoji="0" lang="zh-CN" altLang="en-GB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，身处河的</a:t>
            </a:r>
            <a:r>
              <a:rPr kumimoji="0" lang="zh-CN" altLang="en-GB" sz="320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j-lt"/>
              </a:rPr>
              <a:t>南岸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；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80000" algn="just">
              <a:lnSpc>
                <a:spcPct val="100000"/>
              </a:lnSpc>
              <a:spcBef>
                <a:spcPct val="20000"/>
              </a:spcBef>
              <a:buClr>
                <a:srgbClr val="003399"/>
              </a:buClr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3399"/>
                </a:solidFill>
              </a:rPr>
              <a:t> 事件：</a:t>
            </a:r>
            <a:r>
              <a:rPr lang="zh-CN" altLang="en-US" sz="3200" kern="0" dirty="0"/>
              <a:t>农夫及其物品要到</a:t>
            </a:r>
            <a:r>
              <a:rPr lang="zh-CN" altLang="en-GB" sz="3200" kern="0" dirty="0">
                <a:solidFill>
                  <a:srgbClr val="FF6600"/>
                </a:solidFill>
              </a:rPr>
              <a:t>北岸</a:t>
            </a:r>
            <a:r>
              <a:rPr lang="en-US" altLang="zh-CN" sz="3200" kern="0" dirty="0"/>
              <a:t>;</a:t>
            </a:r>
            <a:endParaRPr lang="zh-CN" altLang="en-US" sz="3200" kern="0" dirty="0"/>
          </a:p>
        </p:txBody>
      </p:sp>
      <p:sp>
        <p:nvSpPr>
          <p:cNvPr id="14" name="任意多边形 13"/>
          <p:cNvSpPr/>
          <p:nvPr/>
        </p:nvSpPr>
        <p:spPr bwMode="auto">
          <a:xfrm>
            <a:off x="690283" y="3962400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任意多边形 14"/>
          <p:cNvSpPr/>
          <p:nvPr/>
        </p:nvSpPr>
        <p:spPr bwMode="auto">
          <a:xfrm>
            <a:off x="842683" y="4986619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048436" y="57150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j-lt"/>
              </a:rPr>
              <a:t>农夫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3191436" y="57150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狼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029200" y="57150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zh-CN" altLang="en-US" sz="3200" kern="0" dirty="0">
                <a:latin typeface="+mj-lt"/>
              </a:rPr>
              <a:t>羊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3962400" y="57150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白菜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1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 </a:t>
            </a:r>
            <a:r>
              <a:rPr lang="zh-CN" altLang="en-US" dirty="0">
                <a:ea typeface="黑体" pitchFamily="2" charset="-122"/>
              </a:rPr>
              <a:t>农夫过河问题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763000" cy="2667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工具：</a:t>
            </a:r>
            <a:r>
              <a:rPr kumimoji="0" lang="zh-CN" altLang="en-GB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一条小船，仅能容纳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j-lt"/>
              </a:rPr>
              <a:t>农夫 </a:t>
            </a:r>
            <a:r>
              <a:rPr lang="en-US" altLang="zh-CN" sz="3000" kern="0" dirty="0">
                <a:solidFill>
                  <a:srgbClr val="FF6600"/>
                </a:solidFill>
                <a:latin typeface="+mj-lt"/>
              </a:rPr>
              <a:t>+ </a:t>
            </a:r>
            <a:r>
              <a:rPr lang="zh-CN" altLang="en-US" sz="3000" kern="0" dirty="0">
                <a:solidFill>
                  <a:srgbClr val="FF6600"/>
                </a:solidFill>
                <a:latin typeface="+mj-lt"/>
              </a:rPr>
              <a:t>一件物品</a:t>
            </a:r>
            <a:r>
              <a:rPr lang="zh-CN" altLang="en-US" sz="3000" kern="0" dirty="0">
                <a:latin typeface="+mj-lt"/>
              </a:rPr>
              <a:t>；</a:t>
            </a:r>
            <a:endParaRPr lang="en-US" altLang="zh-CN" sz="3000" kern="0" dirty="0">
              <a:latin typeface="+mj-lt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>
                <a:solidFill>
                  <a:srgbClr val="003399"/>
                </a:solidFill>
              </a:rPr>
              <a:t>条件：</a:t>
            </a:r>
            <a:r>
              <a:rPr lang="zh-CN" altLang="en-GB" sz="3000" kern="0" dirty="0"/>
              <a:t>只有农夫能撑船 </a:t>
            </a:r>
            <a:r>
              <a:rPr lang="en-US" altLang="zh-CN" sz="3000" kern="0" dirty="0">
                <a:sym typeface="Wingdings" pitchFamily="2" charset="2"/>
              </a:rPr>
              <a:t></a:t>
            </a:r>
            <a:r>
              <a:rPr lang="zh-CN" altLang="en-US" sz="3000" kern="0" dirty="0">
                <a:solidFill>
                  <a:srgbClr val="FF6600"/>
                </a:solidFill>
                <a:sym typeface="Wingdings" pitchFamily="2" charset="2"/>
              </a:rPr>
              <a:t>农夫总在船上；</a:t>
            </a:r>
            <a:endParaRPr lang="zh-CN" altLang="en-GB" sz="3000" kern="0" dirty="0">
              <a:solidFill>
                <a:srgbClr val="FF6600"/>
              </a:solidFill>
            </a:endParaRPr>
          </a:p>
          <a:p>
            <a:pPr marL="342900" lvl="0" indent="-342900" algn="just">
              <a:lnSpc>
                <a:spcPct val="120000"/>
              </a:lnSpc>
              <a:spcBef>
                <a:spcPct val="20000"/>
              </a:spcBef>
              <a:buNone/>
              <a:defRPr/>
            </a:pPr>
            <a:r>
              <a:rPr lang="zh-CN" altLang="en-GB" sz="3000" kern="0" dirty="0"/>
              <a:t>              </a:t>
            </a:r>
            <a:r>
              <a:rPr lang="zh-CN" altLang="en-GB" sz="3000" kern="0" dirty="0">
                <a:solidFill>
                  <a:srgbClr val="CC3300"/>
                </a:solidFill>
              </a:rPr>
              <a:t>狼吃羊</a:t>
            </a:r>
            <a:r>
              <a:rPr lang="zh-CN" altLang="en-GB" sz="3000" kern="0" dirty="0"/>
              <a:t> </a:t>
            </a:r>
            <a:r>
              <a:rPr lang="en-US" altLang="zh-CN" sz="3000" kern="0" dirty="0">
                <a:sym typeface="Wingdings" pitchFamily="2" charset="2"/>
              </a:rPr>
              <a:t></a:t>
            </a:r>
            <a:r>
              <a:rPr lang="zh-CN" altLang="en-US" sz="3000" kern="0" dirty="0">
                <a:sym typeface="Wingdings" pitchFamily="2" charset="2"/>
              </a:rPr>
              <a:t>狼、羊在一起</a:t>
            </a:r>
            <a:r>
              <a:rPr lang="zh-CN" altLang="en-US" sz="3000" kern="0" dirty="0">
                <a:solidFill>
                  <a:srgbClr val="FF6600"/>
                </a:solidFill>
                <a:sym typeface="Wingdings" pitchFamily="2" charset="2"/>
              </a:rPr>
              <a:t>需农夫在场</a:t>
            </a:r>
            <a:r>
              <a:rPr lang="zh-CN" altLang="en-US" sz="3000" kern="0" dirty="0">
                <a:sym typeface="Wingdings" pitchFamily="2" charset="2"/>
              </a:rPr>
              <a:t>；</a:t>
            </a:r>
            <a:endParaRPr lang="en-US" altLang="zh-CN" sz="3000" kern="0" dirty="0"/>
          </a:p>
          <a:p>
            <a:pPr marL="342900" lvl="0" indent="-342900" algn="just">
              <a:lnSpc>
                <a:spcPct val="120000"/>
              </a:lnSpc>
              <a:spcBef>
                <a:spcPct val="20000"/>
              </a:spcBef>
              <a:buNone/>
              <a:defRPr/>
            </a:pPr>
            <a:r>
              <a:rPr lang="en-US" altLang="zh-CN" sz="3000" kern="0" dirty="0"/>
              <a:t>              </a:t>
            </a:r>
            <a:r>
              <a:rPr lang="zh-CN" altLang="en-GB" sz="3000" kern="0" dirty="0">
                <a:solidFill>
                  <a:srgbClr val="CC3300"/>
                </a:solidFill>
              </a:rPr>
              <a:t>羊吃白菜 </a:t>
            </a:r>
            <a:r>
              <a:rPr lang="en-US" altLang="zh-CN" sz="3000" kern="0" dirty="0">
                <a:sym typeface="Wingdings" pitchFamily="2" charset="2"/>
              </a:rPr>
              <a:t></a:t>
            </a:r>
            <a:r>
              <a:rPr lang="zh-CN" altLang="en-US" sz="3000" kern="0" dirty="0">
                <a:sym typeface="Wingdings" pitchFamily="2" charset="2"/>
              </a:rPr>
              <a:t>羊、白菜在一起</a:t>
            </a:r>
            <a:r>
              <a:rPr lang="zh-CN" altLang="en-US" sz="3000" kern="0" dirty="0">
                <a:solidFill>
                  <a:srgbClr val="FF6600"/>
                </a:solidFill>
                <a:sym typeface="Wingdings" pitchFamily="2" charset="2"/>
              </a:rPr>
              <a:t>需农夫在场</a:t>
            </a:r>
            <a:r>
              <a:rPr lang="zh-CN" altLang="en-US" sz="3000" kern="0" dirty="0">
                <a:sym typeface="Wingdings" pitchFamily="2" charset="2"/>
              </a:rPr>
              <a:t>；</a:t>
            </a:r>
            <a:endParaRPr lang="zh-CN" altLang="en-GB" sz="3000" kern="0" dirty="0"/>
          </a:p>
        </p:txBody>
      </p:sp>
      <p:sp>
        <p:nvSpPr>
          <p:cNvPr id="9" name="任意多边形 8"/>
          <p:cNvSpPr/>
          <p:nvPr/>
        </p:nvSpPr>
        <p:spPr bwMode="auto">
          <a:xfrm>
            <a:off x="685800" y="4267200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>
            <a:off x="838200" y="5291419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4495800"/>
            <a:ext cx="7905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048436" y="57150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j-lt"/>
              </a:rPr>
              <a:t>农夫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191436" y="57150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狼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029200" y="57150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zh-CN" altLang="en-US" sz="3200" kern="0" dirty="0">
                <a:latin typeface="+mj-lt"/>
              </a:rPr>
              <a:t>羊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962400" y="57150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白菜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 </a:t>
            </a:r>
            <a:r>
              <a:rPr lang="zh-CN" altLang="en-US" dirty="0">
                <a:ea typeface="黑体" pitchFamily="2" charset="-122"/>
              </a:rPr>
              <a:t>农夫过河问题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295400"/>
            <a:ext cx="8915400" cy="5181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000" kern="0" dirty="0">
                <a:latin typeface="+mj-lt"/>
              </a:rPr>
              <a:t> </a:t>
            </a:r>
            <a:r>
              <a:rPr lang="zh-CN" altLang="en-US" sz="3000" kern="0" dirty="0">
                <a:solidFill>
                  <a:srgbClr val="003399"/>
                </a:solidFill>
                <a:latin typeface="+mj-lt"/>
              </a:rPr>
              <a:t>人物、地点：</a:t>
            </a:r>
            <a:r>
              <a:rPr kumimoji="0" lang="zh-CN" altLang="en-GB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一个农夫带着一只狼、</a:t>
            </a:r>
            <a:endParaRPr kumimoji="0" lang="en-US" altLang="zh-CN" sz="3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en-US" altLang="zh-CN" sz="3000" kern="0" dirty="0">
                <a:latin typeface="+mj-lt"/>
              </a:rPr>
              <a:t>   </a:t>
            </a:r>
            <a:r>
              <a:rPr kumimoji="0" lang="zh-CN" altLang="en-GB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一颗白菜</a:t>
            </a:r>
            <a:r>
              <a:rPr lang="zh-CN" altLang="en-US" sz="3000" kern="0" dirty="0">
                <a:latin typeface="+mj-lt"/>
              </a:rPr>
              <a:t>和一只羊</a:t>
            </a:r>
            <a:r>
              <a:rPr kumimoji="0" lang="zh-CN" altLang="en-GB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，身处河的</a:t>
            </a:r>
            <a:r>
              <a:rPr kumimoji="0" lang="zh-CN" altLang="en-GB" sz="300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j-lt"/>
              </a:rPr>
              <a:t>南岸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；</a:t>
            </a:r>
            <a:endParaRPr kumimoji="0" lang="en-US" altLang="zh-CN" sz="3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80000" algn="just">
              <a:spcBef>
                <a:spcPts val="600"/>
              </a:spcBef>
              <a:buClr>
                <a:srgbClr val="003399"/>
              </a:buClr>
              <a:buFont typeface="Arial" pitchFamily="34" charset="0"/>
              <a:buChar char="•"/>
              <a:defRPr/>
            </a:pPr>
            <a:r>
              <a:rPr lang="zh-CN" altLang="en-US" sz="3000" kern="0" dirty="0">
                <a:solidFill>
                  <a:srgbClr val="003399"/>
                </a:solidFill>
              </a:rPr>
              <a:t> 事件：</a:t>
            </a:r>
            <a:r>
              <a:rPr lang="zh-CN" altLang="en-US" sz="3000" kern="0" dirty="0"/>
              <a:t>农夫及其物品要到</a:t>
            </a:r>
            <a:r>
              <a:rPr lang="zh-CN" altLang="en-GB" sz="3000" kern="0" dirty="0">
                <a:solidFill>
                  <a:srgbClr val="FF6600"/>
                </a:solidFill>
              </a:rPr>
              <a:t>北岸</a:t>
            </a:r>
            <a:r>
              <a:rPr lang="en-US" altLang="zh-CN" sz="3000" kern="0" dirty="0"/>
              <a:t>;</a:t>
            </a:r>
          </a:p>
          <a:p>
            <a:pPr marL="180000" lvl="0" algn="just">
              <a:spcBef>
                <a:spcPts val="600"/>
              </a:spcBef>
              <a:buClr>
                <a:srgbClr val="003399"/>
              </a:buClr>
              <a:buFont typeface="Arial" pitchFamily="34" charset="0"/>
              <a:buChar char="•"/>
              <a:defRPr/>
            </a:pPr>
            <a:r>
              <a:rPr lang="zh-CN" altLang="en-US" sz="3000" kern="0" dirty="0">
                <a:solidFill>
                  <a:srgbClr val="003399"/>
                </a:solidFill>
              </a:rPr>
              <a:t> 工具：</a:t>
            </a:r>
            <a:r>
              <a:rPr lang="zh-CN" altLang="en-GB" sz="3000" kern="0" dirty="0"/>
              <a:t>一条小船，仅能容纳 </a:t>
            </a:r>
            <a:r>
              <a:rPr lang="zh-CN" altLang="en-US" sz="3000" kern="0" dirty="0">
                <a:solidFill>
                  <a:srgbClr val="FF6600"/>
                </a:solidFill>
              </a:rPr>
              <a:t>农夫 </a:t>
            </a:r>
            <a:r>
              <a:rPr lang="en-US" altLang="zh-CN" sz="3000" kern="0" dirty="0">
                <a:solidFill>
                  <a:srgbClr val="FF6600"/>
                </a:solidFill>
              </a:rPr>
              <a:t>+ </a:t>
            </a:r>
            <a:r>
              <a:rPr lang="zh-CN" altLang="en-US" sz="3000" kern="0" dirty="0">
                <a:solidFill>
                  <a:srgbClr val="FF6600"/>
                </a:solidFill>
              </a:rPr>
              <a:t>一件物品</a:t>
            </a:r>
            <a:r>
              <a:rPr lang="zh-CN" altLang="en-US" sz="3000" kern="0" dirty="0"/>
              <a:t>；</a:t>
            </a:r>
            <a:endParaRPr lang="en-US" altLang="zh-CN" sz="3000" kern="0" dirty="0"/>
          </a:p>
          <a:p>
            <a:pPr marL="180000" algn="just">
              <a:spcBef>
                <a:spcPts val="600"/>
              </a:spcBef>
              <a:defRPr/>
            </a:pPr>
            <a:r>
              <a:rPr lang="zh-CN" altLang="en-US" sz="3000" kern="0" dirty="0">
                <a:solidFill>
                  <a:srgbClr val="003399"/>
                </a:solidFill>
              </a:rPr>
              <a:t>  条件：</a:t>
            </a:r>
            <a:r>
              <a:rPr lang="zh-CN" altLang="en-GB" sz="3000" kern="0" dirty="0"/>
              <a:t>只有农夫能撑船 </a:t>
            </a:r>
            <a:r>
              <a:rPr lang="en-US" altLang="zh-CN" sz="3000" kern="0" dirty="0">
                <a:sym typeface="Wingdings" pitchFamily="2" charset="2"/>
              </a:rPr>
              <a:t></a:t>
            </a:r>
            <a:r>
              <a:rPr lang="zh-CN" altLang="en-US" sz="3000" kern="0" dirty="0">
                <a:solidFill>
                  <a:srgbClr val="FF6600"/>
                </a:solidFill>
                <a:sym typeface="Wingdings" pitchFamily="2" charset="2"/>
              </a:rPr>
              <a:t>农夫总在船上；</a:t>
            </a:r>
            <a:endParaRPr lang="zh-CN" altLang="en-GB" sz="3000" kern="0" dirty="0">
              <a:solidFill>
                <a:srgbClr val="FF6600"/>
              </a:solidFill>
            </a:endParaRPr>
          </a:p>
          <a:p>
            <a:pPr marL="180000" lvl="0" algn="just">
              <a:spcBef>
                <a:spcPts val="0"/>
              </a:spcBef>
              <a:buNone/>
              <a:defRPr/>
            </a:pPr>
            <a:r>
              <a:rPr lang="zh-CN" altLang="en-GB" sz="3000" kern="0" dirty="0"/>
              <a:t>              </a:t>
            </a:r>
            <a:r>
              <a:rPr lang="zh-CN" altLang="en-GB" sz="3000" kern="0" dirty="0">
                <a:solidFill>
                  <a:srgbClr val="CC3300"/>
                </a:solidFill>
              </a:rPr>
              <a:t>狼吃羊 </a:t>
            </a:r>
            <a:r>
              <a:rPr lang="en-US" altLang="zh-CN" sz="3000" kern="0" dirty="0">
                <a:sym typeface="Wingdings" pitchFamily="2" charset="2"/>
              </a:rPr>
              <a:t></a:t>
            </a:r>
            <a:r>
              <a:rPr lang="zh-CN" altLang="en-US" sz="3000" kern="0" dirty="0">
                <a:sym typeface="Wingdings" pitchFamily="2" charset="2"/>
              </a:rPr>
              <a:t>狼和羊在一起</a:t>
            </a:r>
            <a:r>
              <a:rPr lang="zh-CN" altLang="en-US" sz="3000" kern="0" dirty="0">
                <a:solidFill>
                  <a:srgbClr val="FF6600"/>
                </a:solidFill>
                <a:sym typeface="Wingdings" pitchFamily="2" charset="2"/>
              </a:rPr>
              <a:t>需农夫在场</a:t>
            </a:r>
            <a:r>
              <a:rPr lang="zh-CN" altLang="en-US" sz="3000" kern="0" dirty="0">
                <a:sym typeface="Wingdings" pitchFamily="2" charset="2"/>
              </a:rPr>
              <a:t>；</a:t>
            </a:r>
            <a:endParaRPr lang="en-US" altLang="zh-CN" sz="3000" kern="0" dirty="0"/>
          </a:p>
          <a:p>
            <a:pPr marL="180000" lvl="0" algn="just"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          </a:t>
            </a:r>
            <a:r>
              <a:rPr lang="zh-CN" altLang="en-GB" sz="3000" kern="0" dirty="0">
                <a:solidFill>
                  <a:srgbClr val="CC3300"/>
                </a:solidFill>
              </a:rPr>
              <a:t>羊吃白菜</a:t>
            </a:r>
            <a:r>
              <a:rPr lang="en-US" altLang="zh-CN" sz="3000" kern="0" dirty="0">
                <a:sym typeface="Wingdings" pitchFamily="2" charset="2"/>
              </a:rPr>
              <a:t></a:t>
            </a:r>
            <a:r>
              <a:rPr lang="zh-CN" altLang="en-US" sz="3000" kern="0" dirty="0">
                <a:sym typeface="Wingdings" pitchFamily="2" charset="2"/>
              </a:rPr>
              <a:t>羊和白菜在一起</a:t>
            </a:r>
            <a:r>
              <a:rPr lang="zh-CN" altLang="en-US" sz="3000" kern="0" dirty="0">
                <a:solidFill>
                  <a:srgbClr val="FF6600"/>
                </a:solidFill>
                <a:sym typeface="Wingdings" pitchFamily="2" charset="2"/>
              </a:rPr>
              <a:t>需农夫在场</a:t>
            </a:r>
            <a:r>
              <a:rPr lang="zh-CN" altLang="en-US" sz="3000" kern="0" dirty="0">
                <a:sym typeface="Wingdings" pitchFamily="2" charset="2"/>
              </a:rPr>
              <a:t>；</a:t>
            </a:r>
            <a:endParaRPr lang="en-US" altLang="zh-CN" sz="3000" kern="0" dirty="0">
              <a:sym typeface="Wingdings" pitchFamily="2" charset="2"/>
            </a:endParaRPr>
          </a:p>
          <a:p>
            <a:pPr marL="180000" algn="just">
              <a:spcBef>
                <a:spcPts val="600"/>
              </a:spcBef>
              <a:defRPr/>
            </a:pPr>
            <a:r>
              <a:rPr lang="zh-CN" altLang="en-US" sz="3000" kern="0" dirty="0">
                <a:solidFill>
                  <a:srgbClr val="003399"/>
                </a:solidFill>
              </a:rPr>
              <a:t> 要求：</a:t>
            </a:r>
            <a:r>
              <a:rPr lang="zh-CN" altLang="en-US" sz="3000" kern="0" dirty="0">
                <a:solidFill>
                  <a:srgbClr val="009900"/>
                </a:solidFill>
              </a:rPr>
              <a:t>为农夫设计运输方案</a:t>
            </a:r>
            <a:endParaRPr lang="zh-CN" altLang="en-GB" sz="3000" kern="0" dirty="0">
              <a:solidFill>
                <a:srgbClr val="009900"/>
              </a:solidFill>
            </a:endParaRPr>
          </a:p>
          <a:p>
            <a:pPr marL="342900" lvl="0" indent="-342900" algn="just">
              <a:spcBef>
                <a:spcPts val="0"/>
              </a:spcBef>
              <a:buNone/>
              <a:defRPr/>
            </a:pPr>
            <a:endParaRPr lang="zh-CN" altLang="en-GB" sz="3000" kern="0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81000" y="1447800"/>
            <a:ext cx="86868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zh-CN" altLang="en-US" sz="3200" kern="0" dirty="0">
                <a:solidFill>
                  <a:srgbClr val="003399"/>
                </a:solidFill>
                <a:latin typeface="+mj-lt"/>
              </a:rPr>
              <a:t>初始状态：</a:t>
            </a:r>
            <a:r>
              <a:rPr kumimoji="0" lang="zh-CN" altLang="en-GB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农夫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、</a:t>
            </a:r>
            <a:r>
              <a:rPr kumimoji="0" lang="zh-CN" altLang="en-GB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狼、白菜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、羊 在河的</a:t>
            </a:r>
            <a:r>
              <a:rPr kumimoji="0" lang="zh-CN" altLang="en-GB" sz="320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j-lt"/>
              </a:rPr>
              <a:t>南岸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；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981200" y="2772001"/>
            <a:ext cx="2286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kern="0" dirty="0">
                <a:solidFill>
                  <a:srgbClr val="006600"/>
                </a:solidFill>
                <a:latin typeface="+mj-lt"/>
              </a:rPr>
              <a:t>满足条件的</a:t>
            </a:r>
            <a:endParaRPr lang="en-US" altLang="zh-CN" sz="3200" kern="0" dirty="0">
              <a:solidFill>
                <a:srgbClr val="006600"/>
              </a:solidFill>
              <a:latin typeface="+mj-lt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kern="0" dirty="0">
                <a:solidFill>
                  <a:srgbClr val="006600"/>
                </a:solidFill>
                <a:latin typeface="+mj-lt"/>
              </a:rPr>
              <a:t>运输方案</a:t>
            </a:r>
            <a:endParaRPr kumimoji="0" lang="zh-CN" altLang="en-GB" sz="320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1" name="下箭头 10"/>
          <p:cNvSpPr/>
          <p:nvPr/>
        </p:nvSpPr>
        <p:spPr bwMode="auto">
          <a:xfrm>
            <a:off x="4114800" y="2467200"/>
            <a:ext cx="609600" cy="1800000"/>
          </a:xfrm>
          <a:prstGeom prst="downArrow">
            <a:avLst/>
          </a:prstGeom>
          <a:noFill/>
          <a:ln w="3810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81000" y="4572000"/>
            <a:ext cx="8686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zh-CN" altLang="en-US" sz="3200" kern="0" dirty="0">
                <a:solidFill>
                  <a:srgbClr val="003399"/>
                </a:solidFill>
                <a:latin typeface="+mj-lt"/>
              </a:rPr>
              <a:t>目标状态：</a:t>
            </a:r>
            <a:r>
              <a:rPr kumimoji="0" lang="zh-CN" altLang="en-GB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农夫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和所有物品到达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j-lt"/>
              </a:rPr>
              <a:t>北岸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；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48200" y="2848201"/>
            <a:ext cx="2895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kern="0" dirty="0">
                <a:solidFill>
                  <a:srgbClr val="006600"/>
                </a:solidFill>
                <a:latin typeface="+mj-lt"/>
              </a:rPr>
              <a:t>农夫划船</a:t>
            </a:r>
            <a:endParaRPr lang="en-US" altLang="zh-CN" sz="3200" kern="0" dirty="0">
              <a:solidFill>
                <a:srgbClr val="006600"/>
              </a:solidFill>
              <a:latin typeface="+mj-lt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solidFill>
                  <a:srgbClr val="006600"/>
                </a:solidFill>
                <a:latin typeface="+mj-lt"/>
              </a:rPr>
              <a:t>(</a:t>
            </a:r>
            <a:r>
              <a:rPr lang="zh-CN" altLang="en-US" sz="3200" kern="0" dirty="0">
                <a:solidFill>
                  <a:srgbClr val="006600"/>
                </a:solidFill>
                <a:latin typeface="+mj-lt"/>
              </a:rPr>
              <a:t>可带一件物品</a:t>
            </a:r>
            <a:r>
              <a:rPr lang="en-US" altLang="zh-CN" sz="3200" kern="0" dirty="0">
                <a:solidFill>
                  <a:srgbClr val="006600"/>
                </a:solidFill>
                <a:latin typeface="+mj-lt"/>
              </a:rPr>
              <a:t>)</a:t>
            </a:r>
            <a:endParaRPr kumimoji="0" lang="zh-CN" altLang="en-GB" sz="320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 animBg="1"/>
      <p:bldP spid="14" grpId="0" animBg="1"/>
      <p:bldP spid="15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 </a:t>
            </a:r>
            <a:r>
              <a:rPr lang="zh-CN" altLang="en-US" dirty="0">
                <a:ea typeface="黑体" pitchFamily="2" charset="-122"/>
              </a:rPr>
              <a:t>方案</a:t>
            </a:r>
            <a:r>
              <a:rPr lang="en-US" altLang="zh-CN" dirty="0">
                <a:ea typeface="黑体" pitchFamily="2" charset="-122"/>
              </a:rPr>
              <a:t>1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2400" y="1219200"/>
            <a:ext cx="8686800" cy="419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94350" lvl="0" indent="-514350" algn="just">
              <a:spcBef>
                <a:spcPts val="0"/>
              </a:spcBef>
              <a:buClr>
                <a:srgbClr val="003399"/>
              </a:buClr>
              <a:buNone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(1) 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从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起始状态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T</a:t>
            </a:r>
            <a:r>
              <a:rPr kumimoji="0" lang="en-US" altLang="zh-CN" sz="3200" i="0" u="none" strike="noStrike" kern="0" cap="none" spc="0" normalizeH="0" baseline="-2500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0</a:t>
            </a:r>
            <a:r>
              <a:rPr lang="en-US" altLang="zh-CN" sz="3200" kern="0" dirty="0">
                <a:solidFill>
                  <a:srgbClr val="C00000"/>
                </a:solidFill>
              </a:rPr>
              <a:t>(</a:t>
            </a:r>
            <a:r>
              <a:rPr lang="zh-CN" altLang="en-US" sz="3200" kern="0" dirty="0">
                <a:solidFill>
                  <a:srgbClr val="C00000"/>
                </a:solidFill>
              </a:rPr>
              <a:t>农夫、物品都在南岸</a:t>
            </a:r>
            <a:r>
              <a:rPr lang="en-US" altLang="zh-CN" sz="3200" kern="0" dirty="0">
                <a:solidFill>
                  <a:srgbClr val="C00000"/>
                </a:solidFill>
              </a:rPr>
              <a:t>)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开始，试探可行的下一步，得到状态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</a:t>
            </a:r>
            <a:r>
              <a:rPr kumimoji="0" lang="en-US" altLang="zh-CN" sz="320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1</a:t>
            </a:r>
            <a:r>
              <a:rPr lang="en-US" altLang="zh-CN" sz="3200" kern="0" dirty="0">
                <a:latin typeface="+mj-lt"/>
              </a:rPr>
              <a:t>;</a:t>
            </a:r>
          </a:p>
          <a:p>
            <a:pPr marL="694350" indent="-514350" algn="just">
              <a:spcBef>
                <a:spcPts val="900"/>
              </a:spcBef>
              <a:buClr>
                <a:srgbClr val="003399"/>
              </a:buClr>
              <a:buNone/>
            </a:pPr>
            <a:r>
              <a:rPr lang="en-US" altLang="zh-CN" sz="3200" kern="0" dirty="0"/>
              <a:t>(2) </a:t>
            </a:r>
            <a:r>
              <a:rPr lang="zh-CN" altLang="en-US" sz="3200" kern="0" dirty="0"/>
              <a:t>从当前状态</a:t>
            </a:r>
            <a:r>
              <a:rPr lang="en-US" altLang="zh-CN" sz="3200" kern="0" dirty="0"/>
              <a:t>T</a:t>
            </a:r>
            <a:r>
              <a:rPr lang="en-US" altLang="zh-CN" sz="3200" kern="0" baseline="-25000" dirty="0"/>
              <a:t>i</a:t>
            </a:r>
            <a:r>
              <a:rPr lang="zh-CN" altLang="en-US" sz="3200" kern="0" dirty="0"/>
              <a:t>开始，试探下一步，可行则继续，否则逐步</a:t>
            </a:r>
            <a:r>
              <a:rPr lang="zh-CN" altLang="en-US" sz="3200" kern="0" dirty="0">
                <a:solidFill>
                  <a:srgbClr val="003399"/>
                </a:solidFill>
              </a:rPr>
              <a:t>回溯，</a:t>
            </a:r>
            <a:r>
              <a:rPr lang="zh-CN" altLang="en-US" sz="3200" kern="0" dirty="0"/>
              <a:t>边回溯边试探、前进；</a:t>
            </a:r>
            <a:endParaRPr lang="en-US" altLang="zh-CN" sz="3200" kern="0" dirty="0"/>
          </a:p>
          <a:p>
            <a:pPr marL="694350" lvl="0" indent="-514350" algn="just">
              <a:spcBef>
                <a:spcPts val="900"/>
              </a:spcBef>
              <a:buClr>
                <a:srgbClr val="003399"/>
              </a:buClr>
              <a:buNone/>
            </a:pPr>
            <a:r>
              <a:rPr lang="en-US" altLang="zh-CN" sz="3200" kern="0" dirty="0"/>
              <a:t>(3) </a:t>
            </a:r>
            <a:r>
              <a:rPr lang="zh-CN" altLang="en-US" sz="3200" kern="0" dirty="0"/>
              <a:t>反复执行</a:t>
            </a:r>
            <a:r>
              <a:rPr lang="en-US" altLang="zh-CN" sz="3200" kern="0" dirty="0"/>
              <a:t>(2)</a:t>
            </a:r>
            <a:r>
              <a:rPr lang="zh-CN" altLang="en-US" sz="3200" kern="0" dirty="0"/>
              <a:t>，直到某一步之后的状态为</a:t>
            </a:r>
            <a:r>
              <a:rPr lang="zh-CN" altLang="en-US" sz="3200" kern="0" dirty="0">
                <a:solidFill>
                  <a:srgbClr val="003399"/>
                </a:solidFill>
              </a:rPr>
              <a:t>目标状态</a:t>
            </a:r>
            <a:r>
              <a:rPr lang="en-US" altLang="zh-CN" sz="3200" kern="0" dirty="0">
                <a:solidFill>
                  <a:srgbClr val="003399"/>
                </a:solidFill>
              </a:rPr>
              <a:t>T</a:t>
            </a:r>
            <a:r>
              <a:rPr lang="en-US" altLang="zh-CN" sz="3200" kern="0" baseline="-25000" dirty="0">
                <a:solidFill>
                  <a:srgbClr val="003399"/>
                </a:solidFill>
              </a:rPr>
              <a:t>N</a:t>
            </a:r>
            <a:r>
              <a:rPr lang="en-US" altLang="zh-CN" sz="3200" kern="0" baseline="-25000" dirty="0">
                <a:solidFill>
                  <a:srgbClr val="009900"/>
                </a:solidFill>
              </a:rPr>
              <a:t> </a:t>
            </a:r>
            <a:r>
              <a:rPr lang="en-US" altLang="zh-CN" sz="3200" kern="0" dirty="0">
                <a:solidFill>
                  <a:srgbClr val="C00000"/>
                </a:solidFill>
              </a:rPr>
              <a:t>(</a:t>
            </a:r>
            <a:r>
              <a:rPr lang="zh-CN" altLang="en-US" sz="3200" kern="0" dirty="0">
                <a:solidFill>
                  <a:srgbClr val="C00000"/>
                </a:solidFill>
              </a:rPr>
              <a:t>农夫、物品都在北岸</a:t>
            </a:r>
            <a:r>
              <a:rPr lang="en-US" altLang="zh-CN" sz="3200" kern="0" dirty="0">
                <a:solidFill>
                  <a:srgbClr val="C00000"/>
                </a:solidFill>
              </a:rPr>
              <a:t>)</a:t>
            </a:r>
            <a:endParaRPr lang="zh-CN" altLang="en-US" sz="3200" kern="0" dirty="0"/>
          </a:p>
          <a:p>
            <a:pPr marL="694350" lvl="0" indent="-514350" algn="just">
              <a:spcBef>
                <a:spcPts val="0"/>
              </a:spcBef>
              <a:buClr>
                <a:srgbClr val="003399"/>
              </a:buClr>
              <a:buAutoNum type="arabicParenBoth"/>
            </a:pP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667000" y="5562600"/>
            <a:ext cx="3200400" cy="7620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</a:rPr>
              <a:t>回溯 </a:t>
            </a:r>
            <a:r>
              <a:rPr lang="en-US" altLang="zh-CN" sz="3200" dirty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</a:t>
            </a: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栈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5562600" y="5562600"/>
            <a:ext cx="3505200" cy="762000"/>
          </a:xfrm>
          <a:prstGeom prst="rect">
            <a:avLst/>
          </a:prstGeom>
          <a:solidFill>
            <a:srgbClr val="002060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</a:rPr>
              <a:t>深度优先搜索</a:t>
            </a:r>
            <a:endParaRPr lang="en-US" altLang="zh-CN" sz="3200" baseline="-25000" dirty="0">
              <a:solidFill>
                <a:schemeClr val="bg1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  </a:t>
            </a:r>
            <a:r>
              <a:rPr lang="zh-CN" altLang="en-US" dirty="0">
                <a:ea typeface="黑体" pitchFamily="2" charset="-122"/>
              </a:rPr>
              <a:t>方案</a:t>
            </a:r>
            <a:r>
              <a:rPr lang="en-US" altLang="zh-CN" dirty="0">
                <a:ea typeface="黑体" pitchFamily="2" charset="-122"/>
              </a:rPr>
              <a:t>2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2400" y="1143000"/>
            <a:ext cx="8991600" cy="4724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94350" marR="0" lvl="0" indent="-51435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(1)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从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起始状态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T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0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农夫、物品都在南岸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)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开始，</a:t>
            </a:r>
            <a:endParaRPr kumimoji="0" lang="en-US" altLang="zh-CN" sz="3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694350" marR="0" lvl="0" indent="-51435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en-US" altLang="zh-CN" sz="3000" kern="0" dirty="0">
                <a:latin typeface="+mj-lt"/>
              </a:rPr>
              <a:t>    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试探下一步所有可能的走法，</a:t>
            </a:r>
            <a:endParaRPr kumimoji="0" lang="en-US" altLang="zh-CN" sz="300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  <a:p>
            <a:pPr marL="694350" marR="0" lvl="0" indent="-51435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j-lt"/>
              </a:rPr>
              <a:t>    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得到一步之后可到达的所有状态的集合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ST</a:t>
            </a:r>
            <a:r>
              <a:rPr kumimoji="0" lang="en-US" altLang="zh-CN" sz="300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+mj-lt"/>
              </a:rPr>
              <a:t>1</a:t>
            </a:r>
            <a:r>
              <a:rPr lang="en-US" altLang="zh-CN" sz="3000" kern="0" dirty="0">
                <a:latin typeface="+mj-lt"/>
              </a:rPr>
              <a:t>;</a:t>
            </a:r>
          </a:p>
          <a:p>
            <a:pPr marL="694350" indent="-514350" algn="just">
              <a:lnSpc>
                <a:spcPct val="120000"/>
              </a:lnSpc>
              <a:spcBef>
                <a:spcPts val="900"/>
              </a:spcBef>
              <a:buClr>
                <a:srgbClr val="003399"/>
              </a:buClr>
              <a:buNone/>
              <a:defRPr/>
            </a:pPr>
            <a:r>
              <a:rPr lang="en-US" altLang="zh-CN" sz="3000" kern="0" dirty="0"/>
              <a:t>(2) </a:t>
            </a:r>
            <a:r>
              <a:rPr lang="zh-CN" altLang="en-US" sz="3000" kern="0" dirty="0"/>
              <a:t>为</a:t>
            </a:r>
            <a:r>
              <a:rPr lang="en-US" altLang="zh-CN" sz="3000" kern="0" dirty="0" err="1"/>
              <a:t>ST</a:t>
            </a:r>
            <a:r>
              <a:rPr lang="en-US" altLang="zh-CN" sz="3000" kern="0" baseline="-25000" dirty="0" err="1"/>
              <a:t>i</a:t>
            </a:r>
            <a:r>
              <a:rPr lang="zh-CN" altLang="en-US" sz="3000" kern="0" dirty="0"/>
              <a:t>中的每一个状态，</a:t>
            </a:r>
            <a:endParaRPr lang="en-US" altLang="zh-CN" sz="3000" kern="0" dirty="0"/>
          </a:p>
          <a:p>
            <a:pPr marL="694350" indent="-514350" algn="just">
              <a:lnSpc>
                <a:spcPct val="120000"/>
              </a:lnSpc>
              <a:spcBef>
                <a:spcPts val="0"/>
              </a:spcBef>
              <a:buClr>
                <a:srgbClr val="003399"/>
              </a:buClr>
              <a:buNone/>
              <a:defRPr/>
            </a:pPr>
            <a:r>
              <a:rPr lang="en-US" altLang="zh-CN" sz="3000" kern="0" dirty="0"/>
              <a:t>    </a:t>
            </a:r>
            <a:r>
              <a:rPr lang="zh-CN" altLang="en-US" sz="3000" kern="0" dirty="0"/>
              <a:t>试探</a:t>
            </a:r>
            <a:r>
              <a:rPr lang="zh-CN" altLang="en-US" sz="3000" kern="0" dirty="0">
                <a:solidFill>
                  <a:srgbClr val="003399"/>
                </a:solidFill>
              </a:rPr>
              <a:t>其下一步所有可能的走法，</a:t>
            </a:r>
            <a:endParaRPr lang="en-US" altLang="zh-CN" sz="3000" kern="0" dirty="0">
              <a:solidFill>
                <a:srgbClr val="003399"/>
              </a:solidFill>
            </a:endParaRPr>
          </a:p>
          <a:p>
            <a:pPr marL="694350" indent="-514350" algn="just">
              <a:lnSpc>
                <a:spcPct val="120000"/>
              </a:lnSpc>
              <a:spcBef>
                <a:spcPts val="0"/>
              </a:spcBef>
              <a:buClr>
                <a:srgbClr val="003399"/>
              </a:buClr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</a:rPr>
              <a:t>    </a:t>
            </a:r>
            <a:r>
              <a:rPr lang="zh-CN" altLang="en-US" sz="3000" kern="0" dirty="0"/>
              <a:t>得到状态集合</a:t>
            </a:r>
            <a:r>
              <a:rPr lang="en-US" altLang="zh-CN" sz="3000" kern="0" dirty="0"/>
              <a:t>ST</a:t>
            </a:r>
            <a:r>
              <a:rPr lang="en-US" altLang="zh-CN" sz="3000" kern="0" baseline="-25000" dirty="0"/>
              <a:t>i+1</a:t>
            </a:r>
            <a:r>
              <a:rPr lang="en-US" altLang="zh-CN" sz="3000" kern="0" dirty="0"/>
              <a:t>; </a:t>
            </a:r>
          </a:p>
          <a:p>
            <a:pPr marL="694350" lvl="0" indent="-514350" algn="just">
              <a:lnSpc>
                <a:spcPct val="120000"/>
              </a:lnSpc>
              <a:spcBef>
                <a:spcPts val="900"/>
              </a:spcBef>
              <a:buClr>
                <a:srgbClr val="003399"/>
              </a:buClr>
              <a:buNone/>
              <a:defRPr/>
            </a:pPr>
            <a:r>
              <a:rPr lang="en-US" altLang="zh-CN" sz="3000" kern="0" dirty="0"/>
              <a:t>(3) </a:t>
            </a:r>
            <a:r>
              <a:rPr lang="zh-CN" altLang="en-US" sz="3000" kern="0" dirty="0"/>
              <a:t>反复执行</a:t>
            </a:r>
            <a:r>
              <a:rPr lang="en-US" altLang="zh-CN" sz="3000" kern="0" dirty="0"/>
              <a:t>(2)</a:t>
            </a:r>
            <a:r>
              <a:rPr lang="zh-CN" altLang="en-US" sz="3000" kern="0" dirty="0"/>
              <a:t>，直到某一步之后的状态集合</a:t>
            </a:r>
            <a:r>
              <a:rPr lang="en-US" altLang="zh-CN" sz="3000" kern="0" dirty="0"/>
              <a:t>ST</a:t>
            </a:r>
            <a:r>
              <a:rPr lang="en-US" altLang="zh-CN" sz="3000" kern="0" baseline="-25000" dirty="0"/>
              <a:t>i+1</a:t>
            </a:r>
            <a:r>
              <a:rPr lang="zh-CN" altLang="en-US" sz="3000" kern="0" dirty="0"/>
              <a:t>中出现</a:t>
            </a:r>
            <a:r>
              <a:rPr lang="zh-CN" altLang="en-US" sz="3000" kern="0" dirty="0">
                <a:solidFill>
                  <a:srgbClr val="009900"/>
                </a:solidFill>
              </a:rPr>
              <a:t>目标状态</a:t>
            </a:r>
            <a:r>
              <a:rPr lang="en-US" altLang="zh-CN" sz="3000" kern="0" dirty="0">
                <a:solidFill>
                  <a:srgbClr val="009900"/>
                </a:solidFill>
              </a:rPr>
              <a:t>T</a:t>
            </a:r>
            <a:r>
              <a:rPr lang="en-US" altLang="zh-CN" sz="3000" kern="0" baseline="-25000" dirty="0">
                <a:solidFill>
                  <a:srgbClr val="009900"/>
                </a:solidFill>
              </a:rPr>
              <a:t>N </a:t>
            </a:r>
            <a:r>
              <a:rPr lang="en-US" altLang="zh-CN" sz="3000" kern="0" dirty="0">
                <a:solidFill>
                  <a:srgbClr val="C00000"/>
                </a:solidFill>
              </a:rPr>
              <a:t>(</a:t>
            </a:r>
            <a:r>
              <a:rPr lang="zh-CN" altLang="en-US" sz="3000" kern="0" dirty="0">
                <a:solidFill>
                  <a:srgbClr val="C00000"/>
                </a:solidFill>
              </a:rPr>
              <a:t>农夫、物品都在北岸</a:t>
            </a:r>
            <a:r>
              <a:rPr lang="en-US" altLang="zh-CN" sz="3000" kern="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67400" y="5943600"/>
            <a:ext cx="3200400" cy="762000"/>
          </a:xfrm>
          <a:prstGeom prst="rect">
            <a:avLst/>
          </a:prstGeom>
          <a:solidFill>
            <a:srgbClr val="002060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000" dirty="0">
                <a:solidFill>
                  <a:schemeClr val="bg1"/>
                </a:solidFill>
                <a:latin typeface="黑体" pitchFamily="2" charset="-122"/>
              </a:rPr>
              <a:t>广度优先搜素</a:t>
            </a:r>
            <a:endParaRPr lang="en-US" altLang="zh-CN" sz="3000" baseline="-25000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" y="5943600"/>
            <a:ext cx="5715000" cy="7620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000" dirty="0">
                <a:solidFill>
                  <a:schemeClr val="bg1"/>
                </a:solidFill>
                <a:latin typeface="黑体" pitchFamily="2" charset="-122"/>
              </a:rPr>
              <a:t>第</a:t>
            </a:r>
            <a:r>
              <a:rPr lang="en-US" altLang="zh-CN" sz="3000" dirty="0" err="1">
                <a:solidFill>
                  <a:schemeClr val="bg1"/>
                </a:solidFill>
                <a:latin typeface="黑体" pitchFamily="2" charset="-122"/>
              </a:rPr>
              <a:t>i</a:t>
            </a:r>
            <a:r>
              <a:rPr lang="zh-CN" altLang="en-US" sz="3000" dirty="0">
                <a:solidFill>
                  <a:schemeClr val="bg1"/>
                </a:solidFill>
                <a:latin typeface="黑体" pitchFamily="2" charset="-122"/>
              </a:rPr>
              <a:t>步的所有可能状态 </a:t>
            </a:r>
            <a:r>
              <a:rPr lang="en-US" altLang="zh-CN" sz="3000" dirty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</a:t>
            </a:r>
            <a:r>
              <a:rPr lang="zh-CN" altLang="en-US" sz="3000" dirty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队列</a:t>
            </a:r>
            <a:endParaRPr lang="en-US" altLang="zh-CN" sz="3000" dirty="0">
              <a:solidFill>
                <a:schemeClr val="bg1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457200" y="1828800"/>
            <a:ext cx="8534400" cy="23622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</a:rPr>
              <a:t>通过农夫划船</a:t>
            </a:r>
            <a:r>
              <a:rPr lang="en-US" altLang="zh-CN" sz="3200" dirty="0">
                <a:solidFill>
                  <a:schemeClr val="bg1"/>
                </a:solidFill>
                <a:latin typeface="黑体" pitchFamily="2" charset="-122"/>
              </a:rPr>
              <a:t>(</a:t>
            </a: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</a:rPr>
              <a:t>每次可带</a:t>
            </a:r>
            <a:r>
              <a:rPr lang="en-US" altLang="zh-CN" sz="3200" dirty="0">
                <a:solidFill>
                  <a:schemeClr val="bg1"/>
                </a:solidFill>
                <a:latin typeface="黑体" pitchFamily="2" charset="-122"/>
              </a:rPr>
              <a:t>1</a:t>
            </a: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</a:rPr>
              <a:t>件物品</a:t>
            </a:r>
            <a:r>
              <a:rPr lang="en-US" altLang="zh-CN" sz="3200" dirty="0">
                <a:solidFill>
                  <a:schemeClr val="bg1"/>
                </a:solidFill>
                <a:latin typeface="黑体" pitchFamily="2" charset="-122"/>
              </a:rPr>
              <a:t>)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</a:rPr>
              <a:t>不断改变状态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latin typeface="黑体" pitchFamily="2" charset="-122"/>
              </a:rPr>
              <a:t> </a:t>
            </a:r>
            <a:r>
              <a:rPr lang="en-US" altLang="zh-CN" sz="3200" dirty="0">
                <a:solidFill>
                  <a:srgbClr val="FFC000"/>
                </a:solidFill>
                <a:latin typeface="黑体" pitchFamily="2" charset="-122"/>
                <a:sym typeface="Wingdings" pitchFamily="2" charset="2"/>
              </a:rPr>
              <a:t></a:t>
            </a:r>
            <a:r>
              <a:rPr lang="zh-CN" altLang="en-US" sz="3200" dirty="0">
                <a:solidFill>
                  <a:srgbClr val="FFC000"/>
                </a:solidFill>
                <a:latin typeface="黑体" pitchFamily="2" charset="-122"/>
                <a:sym typeface="Wingdings" pitchFamily="2" charset="2"/>
              </a:rPr>
              <a:t>每次仅改变农夫及其所带物品的状态</a:t>
            </a:r>
            <a:endParaRPr lang="en-US" altLang="zh-CN" sz="3200" dirty="0">
              <a:solidFill>
                <a:srgbClr val="FFC000"/>
              </a:solidFill>
              <a:latin typeface="黑体" pitchFamily="2" charset="-122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24200" y="4419600"/>
            <a:ext cx="3200400" cy="762000"/>
          </a:xfrm>
          <a:prstGeom prst="rect">
            <a:avLst/>
          </a:prstGeom>
          <a:solidFill>
            <a:srgbClr val="002060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</a:rPr>
              <a:t>农夫过河问题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57200" y="5562600"/>
            <a:ext cx="8534400" cy="7620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寻找</a:t>
            </a:r>
            <a:r>
              <a:rPr lang="zh-CN" altLang="en-US" sz="3200" dirty="0">
                <a:solidFill>
                  <a:srgbClr val="FF6600"/>
                </a:solidFill>
                <a:latin typeface="黑体" pitchFamily="2" charset="-122"/>
                <a:sym typeface="Wingdings" pitchFamily="2" charset="2"/>
              </a:rPr>
              <a:t>安全合法的</a:t>
            </a: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、从</a:t>
            </a:r>
            <a:r>
              <a:rPr lang="en-US" altLang="zh-CN" sz="3200" dirty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0000</a:t>
            </a: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到</a:t>
            </a:r>
            <a:r>
              <a:rPr lang="en-US" altLang="zh-CN" sz="3200" dirty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1111</a:t>
            </a: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的状态序列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13" name="下箭头 12"/>
          <p:cNvSpPr/>
          <p:nvPr/>
        </p:nvSpPr>
        <p:spPr bwMode="auto">
          <a:xfrm>
            <a:off x="4572000" y="5181600"/>
            <a:ext cx="228600" cy="360000"/>
          </a:xfrm>
          <a:prstGeom prst="downArrow">
            <a:avLst/>
          </a:prstGeom>
          <a:noFill/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81000" y="1295400"/>
            <a:ext cx="8763000" cy="762000"/>
          </a:xfrm>
          <a:prstGeom prst="rect">
            <a:avLst/>
          </a:prstGeom>
          <a:solidFill>
            <a:srgbClr val="00518E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000" dirty="0">
                <a:solidFill>
                  <a:srgbClr val="FFC000"/>
                </a:solidFill>
                <a:latin typeface="+mj-lt"/>
              </a:rPr>
              <a:t>状态：</a:t>
            </a:r>
            <a:r>
              <a:rPr lang="zh-CN" altLang="en-US" sz="3000" dirty="0">
                <a:solidFill>
                  <a:schemeClr val="bg1"/>
                </a:solidFill>
                <a:latin typeface="+mj-lt"/>
              </a:rPr>
              <a:t>农夫</a:t>
            </a:r>
            <a:r>
              <a:rPr lang="en-US" altLang="zh-CN" sz="3000" dirty="0">
                <a:solidFill>
                  <a:schemeClr val="bg1"/>
                </a:solidFill>
                <a:latin typeface="+mj-lt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+mj-lt"/>
              </a:rPr>
              <a:t>狼</a:t>
            </a:r>
            <a:r>
              <a:rPr lang="en-US" altLang="zh-CN" sz="3000" dirty="0">
                <a:solidFill>
                  <a:schemeClr val="bg1"/>
                </a:solidFill>
                <a:latin typeface="+mj-lt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+mj-lt"/>
              </a:rPr>
              <a:t>白菜</a:t>
            </a:r>
            <a:r>
              <a:rPr lang="en-US" altLang="zh-CN" sz="3000" dirty="0">
                <a:solidFill>
                  <a:schemeClr val="bg1"/>
                </a:solidFill>
                <a:latin typeface="+mj-lt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+mj-lt"/>
              </a:rPr>
              <a:t>羊</a:t>
            </a:r>
            <a:r>
              <a:rPr lang="en-US" altLang="zh-CN" sz="3000" dirty="0">
                <a:solidFill>
                  <a:srgbClr val="FFC000"/>
                </a:solidFill>
                <a:latin typeface="+mj-lt"/>
              </a:rPr>
              <a:t>(4</a:t>
            </a:r>
            <a:r>
              <a:rPr lang="zh-CN" altLang="en-US" sz="3000" dirty="0">
                <a:solidFill>
                  <a:srgbClr val="FFC000"/>
                </a:solidFill>
                <a:latin typeface="+mj-lt"/>
              </a:rPr>
              <a:t>个主体</a:t>
            </a:r>
            <a:r>
              <a:rPr lang="en-US" altLang="zh-CN" sz="3000" dirty="0">
                <a:solidFill>
                  <a:srgbClr val="FFC000"/>
                </a:solidFill>
                <a:latin typeface="+mj-lt"/>
              </a:rPr>
              <a:t>)</a:t>
            </a:r>
            <a:r>
              <a:rPr lang="zh-CN" altLang="en-US" sz="3000" dirty="0">
                <a:solidFill>
                  <a:schemeClr val="bg1"/>
                </a:solidFill>
                <a:latin typeface="+mj-lt"/>
              </a:rPr>
              <a:t>位于南岸</a:t>
            </a:r>
            <a:r>
              <a:rPr lang="en-US" altLang="zh-CN" sz="3000" dirty="0">
                <a:solidFill>
                  <a:schemeClr val="bg1"/>
                </a:solidFill>
                <a:latin typeface="+mj-lt"/>
              </a:rPr>
              <a:t>or</a:t>
            </a:r>
            <a:r>
              <a:rPr lang="zh-CN" altLang="en-US" sz="3000" dirty="0">
                <a:solidFill>
                  <a:schemeClr val="bg1"/>
                </a:solidFill>
                <a:latin typeface="+mj-lt"/>
              </a:rPr>
              <a:t>北岸</a:t>
            </a:r>
            <a:endParaRPr lang="en-US" altLang="zh-CN" sz="3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81000" y="2057400"/>
            <a:ext cx="8763000" cy="762000"/>
          </a:xfrm>
          <a:prstGeom prst="rect">
            <a:avLst/>
          </a:prstGeom>
          <a:solidFill>
            <a:srgbClr val="CC6600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000" dirty="0">
                <a:solidFill>
                  <a:schemeClr val="bg1"/>
                </a:solidFill>
                <a:latin typeface="+mj-lt"/>
              </a:rPr>
              <a:t>状态 </a:t>
            </a:r>
            <a:r>
              <a:rPr lang="en-US" altLang="zh-CN" sz="3000" dirty="0">
                <a:solidFill>
                  <a:schemeClr val="bg1"/>
                </a:solidFill>
                <a:latin typeface="+mj-lt"/>
                <a:sym typeface="Wingdings" pitchFamily="2" charset="2"/>
              </a:rPr>
              <a:t></a:t>
            </a:r>
            <a:r>
              <a:rPr lang="zh-CN" altLang="en-US" sz="3000" dirty="0">
                <a:solidFill>
                  <a:schemeClr val="bg1"/>
                </a:solidFill>
                <a:latin typeface="+mj-lt"/>
                <a:sym typeface="Wingdings" pitchFamily="2" charset="2"/>
              </a:rPr>
              <a:t>用</a:t>
            </a:r>
            <a:r>
              <a:rPr lang="en-US" altLang="zh-CN" sz="3000" dirty="0">
                <a:solidFill>
                  <a:schemeClr val="bg1"/>
                </a:solidFill>
                <a:latin typeface="+mj-lt"/>
                <a:sym typeface="Wingdings" pitchFamily="2" charset="2"/>
              </a:rPr>
              <a:t>4</a:t>
            </a:r>
            <a:r>
              <a:rPr lang="zh-CN" altLang="en-US" sz="3000" dirty="0">
                <a:solidFill>
                  <a:schemeClr val="bg1"/>
                </a:solidFill>
                <a:latin typeface="+mj-lt"/>
                <a:sym typeface="Wingdings" pitchFamily="2" charset="2"/>
              </a:rPr>
              <a:t>位二进制数表示，</a:t>
            </a:r>
            <a:r>
              <a:rPr lang="en-US" altLang="zh-CN" sz="3000" dirty="0">
                <a:solidFill>
                  <a:srgbClr val="003399"/>
                </a:solidFill>
                <a:latin typeface="+mj-lt"/>
                <a:sym typeface="Wingdings" pitchFamily="2" charset="2"/>
              </a:rPr>
              <a:t>0</a:t>
            </a:r>
            <a:r>
              <a:rPr lang="zh-CN" altLang="en-US" sz="3000" dirty="0">
                <a:solidFill>
                  <a:srgbClr val="003399"/>
                </a:solidFill>
                <a:latin typeface="+mj-lt"/>
                <a:sym typeface="Wingdings" pitchFamily="2" charset="2"/>
              </a:rPr>
              <a:t>为南岸，</a:t>
            </a:r>
            <a:r>
              <a:rPr lang="en-US" altLang="zh-CN" sz="3000" dirty="0">
                <a:solidFill>
                  <a:srgbClr val="003399"/>
                </a:solidFill>
                <a:latin typeface="+mj-lt"/>
                <a:sym typeface="Wingdings" pitchFamily="2" charset="2"/>
              </a:rPr>
              <a:t>1</a:t>
            </a:r>
            <a:r>
              <a:rPr lang="zh-CN" altLang="en-US" sz="3000" dirty="0">
                <a:solidFill>
                  <a:srgbClr val="003399"/>
                </a:solidFill>
                <a:latin typeface="+mj-lt"/>
                <a:sym typeface="Wingdings" pitchFamily="2" charset="2"/>
              </a:rPr>
              <a:t>为北岸</a:t>
            </a:r>
            <a:endParaRPr lang="en-US" altLang="zh-CN" sz="3000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381000" y="2819400"/>
            <a:ext cx="8763000" cy="1295400"/>
          </a:xfrm>
          <a:prstGeom prst="rect">
            <a:avLst/>
          </a:prstGeom>
          <a:noFill/>
          <a:ln w="28575" algn="ctr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黑体" pitchFamily="2" charset="-122"/>
              </a:rPr>
              <a:t>0000</a:t>
            </a:r>
            <a:r>
              <a:rPr lang="zh-CN" altLang="en-US" sz="3200" dirty="0">
                <a:latin typeface="黑体" pitchFamily="2" charset="-122"/>
              </a:rPr>
              <a:t>：</a:t>
            </a:r>
            <a:endParaRPr lang="en-US" altLang="zh-CN" sz="3200" dirty="0">
              <a:latin typeface="黑体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黑体" pitchFamily="2" charset="-122"/>
              </a:rPr>
              <a:t>1001</a:t>
            </a:r>
            <a:r>
              <a:rPr lang="zh-CN" altLang="en-US" sz="3200" dirty="0">
                <a:latin typeface="黑体" pitchFamily="2" charset="-122"/>
              </a:rPr>
              <a:t>：</a:t>
            </a:r>
            <a:endParaRPr lang="en-US" altLang="zh-CN" sz="3200" dirty="0">
              <a:latin typeface="黑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52600" y="2840605"/>
            <a:ext cx="7391400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黑体" pitchFamily="2" charset="-122"/>
              </a:rPr>
              <a:t>4</a:t>
            </a:r>
            <a:r>
              <a:rPr lang="zh-CN" altLang="en-US" sz="3200" dirty="0">
                <a:latin typeface="黑体" pitchFamily="2" charset="-122"/>
              </a:rPr>
              <a:t>个均在南岸，</a:t>
            </a:r>
            <a:endParaRPr lang="en-US" altLang="zh-CN" sz="3200" dirty="0">
              <a:latin typeface="黑体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latin typeface="黑体" pitchFamily="2" charset="-122"/>
              </a:rPr>
              <a:t>农夫</a:t>
            </a:r>
            <a:r>
              <a:rPr lang="en-US" altLang="zh-CN" sz="3200" dirty="0">
                <a:latin typeface="黑体" pitchFamily="2" charset="-122"/>
              </a:rPr>
              <a:t>,</a:t>
            </a:r>
            <a:r>
              <a:rPr lang="zh-CN" altLang="en-US" sz="3200" dirty="0">
                <a:latin typeface="黑体" pitchFamily="2" charset="-122"/>
              </a:rPr>
              <a:t>羊在北岸，狼和白菜在南岸</a:t>
            </a:r>
            <a:endParaRPr lang="en-US" altLang="zh-CN" sz="3200" dirty="0">
              <a:latin typeface="黑体" pitchFamily="2" charset="-122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3. </a:t>
            </a:r>
            <a:r>
              <a:rPr lang="zh-CN" altLang="en-US" dirty="0">
                <a:ea typeface="黑体" pitchFamily="2" charset="-122"/>
              </a:rPr>
              <a:t>状态的描述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7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初始状态</a:t>
            </a:r>
            <a:r>
              <a:rPr lang="en-US" altLang="zh-CN" dirty="0">
                <a:ea typeface="黑体" pitchFamily="2" charset="-122"/>
              </a:rPr>
              <a:t>—</a:t>
            </a:r>
            <a:r>
              <a:rPr lang="zh-CN" altLang="en-US" dirty="0">
                <a:ea typeface="黑体" pitchFamily="2" charset="-122"/>
              </a:rPr>
              <a:t>全部在南岸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685800" y="3429000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任意多边形 9"/>
          <p:cNvSpPr/>
          <p:nvPr/>
        </p:nvSpPr>
        <p:spPr bwMode="auto">
          <a:xfrm>
            <a:off x="838200" y="4453219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853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0000</a:t>
            </a:r>
            <a:endParaRPr kumimoji="0" lang="zh-CN" altLang="en-GB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196353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j-lt"/>
              </a:rPr>
              <a:t>农夫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339353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狼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025153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白菜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81600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zh-CN" altLang="en-US" sz="3200" kern="0" dirty="0">
                <a:latin typeface="+mj-lt"/>
              </a:rPr>
              <a:t>羊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4.2.1 </a:t>
            </a:r>
            <a:r>
              <a:rPr lang="zh-CN" altLang="en-US" dirty="0">
                <a:ea typeface="黑体" pitchFamily="2" charset="-122"/>
              </a:rPr>
              <a:t>顺序栈基本运算的实现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20288" y="1371600"/>
            <a:ext cx="89999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>
                <a:solidFill>
                  <a:srgbClr val="003399"/>
                </a:solidFill>
                <a:latin typeface="+mj-lt"/>
              </a:rPr>
              <a:t>判断顺序栈是否为空</a:t>
            </a:r>
            <a:endParaRPr kumimoji="0" lang="zh-CN" altLang="en-GB" sz="320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81000" y="2209800"/>
            <a:ext cx="7924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isEmptyStack_seq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PSeqStack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pastack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);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{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return 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pastack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 -&gt; top == -1)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GB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};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1) </a:t>
            </a:r>
            <a:r>
              <a:rPr lang="zh-CN" altLang="en-US" dirty="0">
                <a:ea typeface="黑体" pitchFamily="2" charset="-122"/>
              </a:rPr>
              <a:t>带羊到北岸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685800" y="3429000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任意多边形 9"/>
          <p:cNvSpPr/>
          <p:nvPr/>
        </p:nvSpPr>
        <p:spPr bwMode="auto">
          <a:xfrm>
            <a:off x="838200" y="4453219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853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latin typeface="+mj-lt"/>
              </a:rPr>
              <a:t>0000 </a:t>
            </a:r>
            <a:r>
              <a:rPr lang="en-US" altLang="zh-CN" sz="3200" kern="0" dirty="0">
                <a:latin typeface="+mj-lt"/>
                <a:sym typeface="Wingdings" pitchFamily="2" charset="2"/>
              </a:rPr>
              <a:t></a:t>
            </a:r>
            <a:r>
              <a:rPr lang="en-US" altLang="zh-CN" sz="3200" kern="0" dirty="0">
                <a:latin typeface="+mj-lt"/>
              </a:rPr>
              <a:t>1001</a:t>
            </a:r>
            <a:endParaRPr kumimoji="0" lang="zh-CN" altLang="en-GB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196353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j-lt"/>
              </a:rPr>
              <a:t>农夫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339353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狼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025153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白菜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81600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zh-CN" altLang="en-US" sz="3200" kern="0" dirty="0">
                <a:latin typeface="+mj-lt"/>
              </a:rPr>
              <a:t>羊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2) </a:t>
            </a:r>
            <a:r>
              <a:rPr lang="zh-CN" altLang="en-US" dirty="0">
                <a:ea typeface="黑体" pitchFamily="2" charset="-122"/>
              </a:rPr>
              <a:t>空手回南岸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685800" y="3429000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任意多边形 9"/>
          <p:cNvSpPr/>
          <p:nvPr/>
        </p:nvSpPr>
        <p:spPr bwMode="auto">
          <a:xfrm>
            <a:off x="838200" y="4453219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853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latin typeface="+mj-lt"/>
              </a:rPr>
              <a:t>0000 </a:t>
            </a:r>
            <a:r>
              <a:rPr lang="en-US" altLang="zh-CN" sz="3200" kern="0" dirty="0">
                <a:latin typeface="+mj-lt"/>
                <a:sym typeface="Wingdings" pitchFamily="2" charset="2"/>
              </a:rPr>
              <a:t></a:t>
            </a:r>
            <a:r>
              <a:rPr lang="en-US" altLang="zh-CN" sz="3200" kern="0" dirty="0">
                <a:latin typeface="+mj-lt"/>
              </a:rPr>
              <a:t>1001 </a:t>
            </a:r>
            <a:r>
              <a:rPr lang="en-US" altLang="zh-CN" sz="3200" kern="0" dirty="0">
                <a:latin typeface="+mj-lt"/>
                <a:sym typeface="Wingdings" pitchFamily="2" charset="2"/>
              </a:rPr>
              <a:t>0001</a:t>
            </a:r>
            <a:endParaRPr kumimoji="0" lang="zh-CN" altLang="en-GB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196353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j-lt"/>
              </a:rPr>
              <a:t>农夫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339353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狼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025153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白菜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81600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zh-CN" altLang="en-US" sz="3200" kern="0" dirty="0">
                <a:latin typeface="+mj-lt"/>
              </a:rPr>
              <a:t>羊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3) </a:t>
            </a:r>
            <a:r>
              <a:rPr lang="zh-CN" altLang="en-US" dirty="0">
                <a:ea typeface="黑体" pitchFamily="2" charset="-122"/>
              </a:rPr>
              <a:t>带菜到北岸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685800" y="3429000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任意多边形 9"/>
          <p:cNvSpPr/>
          <p:nvPr/>
        </p:nvSpPr>
        <p:spPr bwMode="auto">
          <a:xfrm>
            <a:off x="838200" y="4453219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853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latin typeface="+mj-lt"/>
              </a:rPr>
              <a:t>0000 </a:t>
            </a:r>
            <a:r>
              <a:rPr lang="en-US" altLang="zh-CN" sz="3200" kern="0" dirty="0">
                <a:latin typeface="+mj-lt"/>
                <a:sym typeface="Wingdings" pitchFamily="2" charset="2"/>
              </a:rPr>
              <a:t></a:t>
            </a:r>
            <a:r>
              <a:rPr lang="en-US" altLang="zh-CN" sz="3200" kern="0" dirty="0">
                <a:latin typeface="+mj-lt"/>
              </a:rPr>
              <a:t>1001 </a:t>
            </a:r>
            <a:r>
              <a:rPr lang="en-US" altLang="zh-CN" sz="3200" kern="0" dirty="0">
                <a:latin typeface="+mj-lt"/>
                <a:sym typeface="Wingdings" pitchFamily="2" charset="2"/>
              </a:rPr>
              <a:t>0001 1011</a:t>
            </a:r>
            <a:endParaRPr kumimoji="0" lang="zh-CN" altLang="en-GB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196353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j-lt"/>
              </a:rPr>
              <a:t>农夫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339353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狼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025153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白菜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81600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zh-CN" altLang="en-US" sz="3200" kern="0" dirty="0">
                <a:latin typeface="+mj-lt"/>
              </a:rPr>
              <a:t>羊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4) </a:t>
            </a:r>
            <a:r>
              <a:rPr lang="zh-CN" altLang="en-US" dirty="0">
                <a:ea typeface="黑体" pitchFamily="2" charset="-122"/>
              </a:rPr>
              <a:t>带羊回南岸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685800" y="3429000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任意多边形 9"/>
          <p:cNvSpPr/>
          <p:nvPr/>
        </p:nvSpPr>
        <p:spPr bwMode="auto">
          <a:xfrm>
            <a:off x="838200" y="4453219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853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latin typeface="+mj-lt"/>
              </a:rPr>
              <a:t>0000 </a:t>
            </a:r>
            <a:r>
              <a:rPr lang="en-US" altLang="zh-CN" sz="3200" kern="0" dirty="0">
                <a:latin typeface="+mj-lt"/>
                <a:sym typeface="Wingdings" pitchFamily="2" charset="2"/>
              </a:rPr>
              <a:t></a:t>
            </a:r>
            <a:r>
              <a:rPr lang="en-US" altLang="zh-CN" sz="3200" kern="0" dirty="0">
                <a:latin typeface="+mj-lt"/>
              </a:rPr>
              <a:t>1001 </a:t>
            </a:r>
            <a:r>
              <a:rPr lang="en-US" altLang="zh-CN" sz="3200" kern="0" dirty="0">
                <a:latin typeface="+mj-lt"/>
                <a:sym typeface="Wingdings" pitchFamily="2" charset="2"/>
              </a:rPr>
              <a:t>0001 1011 0010</a:t>
            </a:r>
            <a:endParaRPr kumimoji="0" lang="zh-CN" altLang="en-GB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196353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j-lt"/>
              </a:rPr>
              <a:t>农夫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339353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狼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025153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白菜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81600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zh-CN" altLang="en-US" sz="3200" kern="0" dirty="0">
                <a:latin typeface="+mj-lt"/>
              </a:rPr>
              <a:t>羊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5) </a:t>
            </a:r>
            <a:r>
              <a:rPr lang="zh-CN" altLang="en-US" dirty="0">
                <a:ea typeface="黑体" pitchFamily="2" charset="-122"/>
              </a:rPr>
              <a:t>带狼到北岸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685800" y="3429000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任意多边形 9"/>
          <p:cNvSpPr/>
          <p:nvPr/>
        </p:nvSpPr>
        <p:spPr bwMode="auto">
          <a:xfrm>
            <a:off x="838200" y="4453219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853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latin typeface="+mj-lt"/>
              </a:rPr>
              <a:t>0000 </a:t>
            </a:r>
            <a:r>
              <a:rPr lang="en-US" altLang="zh-CN" sz="3200" kern="0" dirty="0">
                <a:latin typeface="+mj-lt"/>
                <a:sym typeface="Wingdings" pitchFamily="2" charset="2"/>
              </a:rPr>
              <a:t></a:t>
            </a:r>
            <a:r>
              <a:rPr lang="en-US" altLang="zh-CN" sz="3200" kern="0" dirty="0">
                <a:latin typeface="+mj-lt"/>
              </a:rPr>
              <a:t>1001 </a:t>
            </a:r>
            <a:r>
              <a:rPr lang="en-US" altLang="zh-CN" sz="3200" kern="0" dirty="0">
                <a:latin typeface="+mj-lt"/>
                <a:sym typeface="Wingdings" pitchFamily="2" charset="2"/>
              </a:rPr>
              <a:t>0001 1011 0010 1110</a:t>
            </a:r>
            <a:endParaRPr kumimoji="0" lang="zh-CN" altLang="en-GB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196353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j-lt"/>
              </a:rPr>
              <a:t>农夫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339353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狼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025153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白菜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81600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zh-CN" altLang="en-US" sz="3200" kern="0" dirty="0">
                <a:latin typeface="+mj-lt"/>
              </a:rPr>
              <a:t>羊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6) </a:t>
            </a:r>
            <a:r>
              <a:rPr lang="zh-CN" altLang="en-US" dirty="0">
                <a:ea typeface="黑体" pitchFamily="2" charset="-122"/>
              </a:rPr>
              <a:t>空手回南岸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685800" y="3429000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任意多边形 9"/>
          <p:cNvSpPr/>
          <p:nvPr/>
        </p:nvSpPr>
        <p:spPr bwMode="auto">
          <a:xfrm>
            <a:off x="838200" y="4453219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853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latin typeface="+mj-lt"/>
              </a:rPr>
              <a:t>0000</a:t>
            </a:r>
            <a:r>
              <a:rPr lang="en-US" altLang="zh-CN" sz="3200" kern="0" dirty="0">
                <a:latin typeface="+mj-lt"/>
                <a:sym typeface="Wingdings" pitchFamily="2" charset="2"/>
              </a:rPr>
              <a:t></a:t>
            </a:r>
            <a:r>
              <a:rPr lang="en-US" altLang="zh-CN" sz="3200" kern="0" dirty="0">
                <a:latin typeface="+mj-lt"/>
              </a:rPr>
              <a:t>1001</a:t>
            </a:r>
            <a:r>
              <a:rPr lang="en-US" altLang="zh-CN" sz="3200" kern="0" dirty="0">
                <a:latin typeface="+mj-lt"/>
                <a:sym typeface="Wingdings" pitchFamily="2" charset="2"/>
              </a:rPr>
              <a:t>0001101100101110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latin typeface="+mj-lt"/>
                <a:sym typeface="Wingdings" pitchFamily="2" charset="2"/>
              </a:rPr>
              <a:t>0110</a:t>
            </a:r>
            <a:endParaRPr kumimoji="0" lang="zh-CN" altLang="en-GB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196353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j-lt"/>
              </a:rPr>
              <a:t>农夫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339353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狼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025153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白菜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81600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zh-CN" altLang="en-US" sz="3200" kern="0" dirty="0">
                <a:latin typeface="+mj-lt"/>
              </a:rPr>
              <a:t>羊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7) </a:t>
            </a:r>
            <a:r>
              <a:rPr lang="zh-CN" altLang="en-US" dirty="0">
                <a:ea typeface="黑体" pitchFamily="2" charset="-122"/>
              </a:rPr>
              <a:t>带羊到北岸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685800" y="3429000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任意多边形 9"/>
          <p:cNvSpPr/>
          <p:nvPr/>
        </p:nvSpPr>
        <p:spPr bwMode="auto">
          <a:xfrm>
            <a:off x="838200" y="4453219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853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latin typeface="+mj-lt"/>
              </a:rPr>
              <a:t>0000 </a:t>
            </a:r>
            <a:r>
              <a:rPr lang="en-US" altLang="zh-CN" sz="3200" kern="0" dirty="0">
                <a:latin typeface="+mj-lt"/>
                <a:sym typeface="Wingdings" pitchFamily="2" charset="2"/>
              </a:rPr>
              <a:t></a:t>
            </a:r>
            <a:r>
              <a:rPr lang="en-US" altLang="zh-CN" sz="3200" kern="0" dirty="0">
                <a:latin typeface="+mj-lt"/>
              </a:rPr>
              <a:t>1001 </a:t>
            </a:r>
            <a:r>
              <a:rPr lang="en-US" altLang="zh-CN" sz="3200" kern="0" dirty="0">
                <a:latin typeface="+mj-lt"/>
                <a:sym typeface="Wingdings" pitchFamily="2" charset="2"/>
              </a:rPr>
              <a:t>0001 1011 0010 1110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latin typeface="+mj-lt"/>
                <a:sym typeface="Wingdings" pitchFamily="2" charset="2"/>
              </a:rPr>
              <a:t>0110 1111</a:t>
            </a:r>
            <a:endParaRPr kumimoji="0" lang="zh-CN" altLang="en-GB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196353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j-lt"/>
              </a:rPr>
              <a:t>农夫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339353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狼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025153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白菜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81600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zh-CN" altLang="en-US" sz="3200" kern="0" dirty="0">
                <a:latin typeface="+mj-lt"/>
              </a:rPr>
              <a:t>羊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971800" y="533400"/>
            <a:ext cx="3200400" cy="762000"/>
          </a:xfrm>
          <a:prstGeom prst="rect">
            <a:avLst/>
          </a:prstGeom>
          <a:solidFill>
            <a:srgbClr val="002060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</a:rPr>
              <a:t>农夫过河问题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33400" y="1676400"/>
            <a:ext cx="8001000" cy="7620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寻找</a:t>
            </a:r>
            <a:r>
              <a:rPr lang="zh-CN" altLang="en-US" sz="3200" dirty="0">
                <a:solidFill>
                  <a:srgbClr val="FFFF00"/>
                </a:solidFill>
                <a:latin typeface="黑体" pitchFamily="2" charset="-122"/>
                <a:sym typeface="Wingdings" pitchFamily="2" charset="2"/>
              </a:rPr>
              <a:t>安全</a:t>
            </a:r>
            <a:r>
              <a:rPr lang="zh-CN" altLang="en-US" sz="3200" dirty="0">
                <a:solidFill>
                  <a:srgbClr val="FF6600"/>
                </a:solidFill>
                <a:latin typeface="黑体" pitchFamily="2" charset="-122"/>
                <a:sym typeface="Wingdings" pitchFamily="2" charset="2"/>
              </a:rPr>
              <a:t>合法的</a:t>
            </a: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、从</a:t>
            </a:r>
            <a:r>
              <a:rPr lang="en-US" altLang="zh-CN" sz="3200" dirty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0000</a:t>
            </a: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到</a:t>
            </a:r>
            <a:r>
              <a:rPr lang="en-US" altLang="zh-CN" sz="3200" dirty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1111</a:t>
            </a: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的状态序列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11" name="下箭头 10"/>
          <p:cNvSpPr/>
          <p:nvPr/>
        </p:nvSpPr>
        <p:spPr bwMode="auto">
          <a:xfrm>
            <a:off x="4419600" y="1295400"/>
            <a:ext cx="228600" cy="360000"/>
          </a:xfrm>
          <a:prstGeom prst="downArrow">
            <a:avLst/>
          </a:prstGeom>
          <a:noFill/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8" name="下箭头 17"/>
          <p:cNvSpPr/>
          <p:nvPr/>
        </p:nvSpPr>
        <p:spPr bwMode="auto">
          <a:xfrm>
            <a:off x="4419600" y="2459400"/>
            <a:ext cx="228600" cy="360000"/>
          </a:xfrm>
          <a:prstGeom prst="downArrow">
            <a:avLst/>
          </a:prstGeom>
          <a:noFill/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33400" y="2819400"/>
            <a:ext cx="8001000" cy="914400"/>
          </a:xfrm>
          <a:prstGeom prst="rect">
            <a:avLst/>
          </a:prstGeom>
          <a:solidFill>
            <a:srgbClr val="CC6600"/>
          </a:solidFill>
          <a:ln w="28575" algn="ctr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4</a:t>
            </a: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位二进制，分别对应十进制整数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533400" y="3733800"/>
            <a:ext cx="8610600" cy="990600"/>
          </a:xfrm>
          <a:prstGeom prst="rect">
            <a:avLst/>
          </a:prstGeom>
          <a:solidFill>
            <a:srgbClr val="FFCC66">
              <a:alpha val="47059"/>
            </a:srgbClr>
          </a:solidFill>
          <a:ln w="38100" algn="ctr">
            <a:solidFill>
              <a:srgbClr val="CC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黑体" pitchFamily="2" charset="-122"/>
              </a:rPr>
              <a:t>  0000</a:t>
            </a:r>
            <a:r>
              <a:rPr lang="en-US" altLang="zh-CN" sz="3200" dirty="0">
                <a:latin typeface="黑体" pitchFamily="2" charset="-122"/>
                <a:sym typeface="Wingdings" pitchFamily="2" charset="2"/>
              </a:rPr>
              <a:t>0,00011,00102,…,111115</a:t>
            </a:r>
            <a:endParaRPr lang="en-US" altLang="zh-CN" sz="3200" dirty="0">
              <a:latin typeface="黑体" pitchFamily="2" charset="-122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533400" y="4724400"/>
            <a:ext cx="8610600" cy="1447800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CC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+mj-lt"/>
              </a:rPr>
              <a:t>  </a:t>
            </a:r>
            <a:r>
              <a:rPr lang="en-US" altLang="zh-CN" sz="3200" dirty="0" err="1">
                <a:latin typeface="+mj-lt"/>
              </a:rPr>
              <a:t>int</a:t>
            </a:r>
            <a:r>
              <a:rPr lang="en-US" altLang="zh-CN" sz="3200" dirty="0">
                <a:latin typeface="+mj-lt"/>
              </a:rPr>
              <a:t> location; </a:t>
            </a:r>
            <a:r>
              <a:rPr lang="en-US" altLang="zh-CN" sz="3200" dirty="0">
                <a:solidFill>
                  <a:srgbClr val="009900"/>
                </a:solidFill>
                <a:latin typeface="+mj-lt"/>
              </a:rPr>
              <a:t>//</a:t>
            </a:r>
            <a:r>
              <a:rPr lang="zh-CN" altLang="en-US" sz="3200" dirty="0">
                <a:solidFill>
                  <a:srgbClr val="009900"/>
                </a:solidFill>
                <a:latin typeface="+mj-lt"/>
              </a:rPr>
              <a:t>表示“状态”的变量</a:t>
            </a:r>
            <a:endParaRPr lang="en-US" altLang="zh-CN" sz="3200" dirty="0">
              <a:solidFill>
                <a:srgbClr val="009900"/>
              </a:solidFill>
              <a:latin typeface="+mj-lt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+mj-lt"/>
              </a:rPr>
              <a:t>  location=5; </a:t>
            </a:r>
            <a:r>
              <a:rPr lang="en-US" altLang="zh-CN" sz="3200" dirty="0">
                <a:solidFill>
                  <a:srgbClr val="009900"/>
                </a:solidFill>
                <a:latin typeface="+mj-lt"/>
              </a:rPr>
              <a:t>//0101</a:t>
            </a:r>
            <a:r>
              <a:rPr lang="zh-CN" altLang="en-US" sz="3200" dirty="0">
                <a:solidFill>
                  <a:srgbClr val="009900"/>
                </a:solidFill>
                <a:latin typeface="+mj-lt"/>
              </a:rPr>
              <a:t>狼和羊在北岸</a:t>
            </a:r>
            <a:r>
              <a:rPr lang="en-US" altLang="zh-CN" sz="3200" dirty="0">
                <a:solidFill>
                  <a:srgbClr val="009900"/>
                </a:solidFill>
                <a:latin typeface="+mj-lt"/>
              </a:rPr>
              <a:t>,</a:t>
            </a:r>
            <a:r>
              <a:rPr lang="zh-CN" altLang="en-US" sz="3200" dirty="0">
                <a:solidFill>
                  <a:srgbClr val="009900"/>
                </a:solidFill>
                <a:latin typeface="+mj-lt"/>
              </a:rPr>
              <a:t>农夫不在</a:t>
            </a:r>
            <a:endParaRPr lang="en-US" altLang="zh-CN" sz="3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447800" y="1524000"/>
            <a:ext cx="838200" cy="1080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286000" y="1524000"/>
            <a:ext cx="1440000" cy="1080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2" grpId="0" animBg="1"/>
      <p:bldP spid="13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判断状态的安全性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8534400" cy="2209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不安全的情况：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olidFill>
                  <a:srgbClr val="003399"/>
                </a:solidFill>
              </a:rPr>
              <a:t>  (1) </a:t>
            </a:r>
            <a:r>
              <a:rPr lang="zh-CN" altLang="en-US" sz="3200" kern="0" dirty="0">
                <a:solidFill>
                  <a:srgbClr val="003399"/>
                </a:solidFill>
              </a:rPr>
              <a:t>羊吃菜：</a:t>
            </a:r>
            <a:r>
              <a:rPr lang="zh-CN" altLang="en-US" sz="3200" kern="0" dirty="0"/>
              <a:t>羊和菜在同岸，而农夫不在；</a:t>
            </a:r>
            <a:endParaRPr lang="en-US" altLang="zh-CN" sz="3200" kern="0" dirty="0"/>
          </a:p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</a:t>
            </a:r>
            <a:r>
              <a:rPr lang="en-US" altLang="zh-CN" sz="3200" kern="0" dirty="0">
                <a:solidFill>
                  <a:srgbClr val="003399"/>
                </a:solidFill>
              </a:rPr>
              <a:t>(2) </a:t>
            </a:r>
            <a:r>
              <a:rPr lang="zh-CN" altLang="en-US" sz="3200" kern="0" dirty="0">
                <a:solidFill>
                  <a:srgbClr val="003399"/>
                </a:solidFill>
              </a:rPr>
              <a:t>狼吃羊：</a:t>
            </a:r>
            <a:r>
              <a:rPr lang="zh-CN" altLang="en-US" sz="3200" kern="0" dirty="0"/>
              <a:t>狼和羊在同岸，而农夫不在；</a:t>
            </a:r>
            <a:endParaRPr lang="zh-CN" altLang="en-GB" sz="3200" kern="0" dirty="0"/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04800" y="3886200"/>
            <a:ext cx="8839200" cy="1371600"/>
          </a:xfrm>
          <a:prstGeom prst="rect">
            <a:avLst/>
          </a:prstGeom>
          <a:solidFill>
            <a:srgbClr val="00518E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600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latin typeface="+mj-lt"/>
                <a:sym typeface="Wingdings" pitchFamily="2" charset="2"/>
              </a:rPr>
              <a:t></a:t>
            </a:r>
            <a:r>
              <a:rPr lang="zh-CN" altLang="en-US" sz="3200" dirty="0">
                <a:solidFill>
                  <a:schemeClr val="bg1"/>
                </a:solidFill>
                <a:latin typeface="+mj-lt"/>
                <a:sym typeface="Wingdings" pitchFamily="2" charset="2"/>
              </a:rPr>
              <a:t>从表示状态的整数变量</a:t>
            </a:r>
            <a:r>
              <a:rPr lang="en-US" altLang="zh-CN" sz="3200" dirty="0">
                <a:solidFill>
                  <a:schemeClr val="bg1"/>
                </a:solidFill>
                <a:latin typeface="+mj-lt"/>
                <a:sym typeface="Wingdings" pitchFamily="2" charset="2"/>
              </a:rPr>
              <a:t>location</a:t>
            </a:r>
            <a:r>
              <a:rPr lang="zh-CN" altLang="en-US" sz="3200" dirty="0">
                <a:solidFill>
                  <a:schemeClr val="bg1"/>
                </a:solidFill>
                <a:latin typeface="+mj-lt"/>
                <a:sym typeface="Wingdings" pitchFamily="2" charset="2"/>
              </a:rPr>
              <a:t>中，</a:t>
            </a:r>
            <a:endParaRPr lang="en-US" altLang="zh-CN" sz="3200" dirty="0">
              <a:solidFill>
                <a:schemeClr val="bg1"/>
              </a:solidFill>
              <a:latin typeface="+mj-lt"/>
              <a:sym typeface="Wingdings" pitchFamily="2" charset="2"/>
            </a:endParaRPr>
          </a:p>
          <a:p>
            <a:pPr marL="3600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  <a:latin typeface="+mj-lt"/>
                <a:sym typeface="Wingdings" pitchFamily="2" charset="2"/>
              </a:rPr>
              <a:t>    提取</a:t>
            </a:r>
            <a:r>
              <a:rPr lang="zh-CN" altLang="en-US" sz="3200" dirty="0">
                <a:solidFill>
                  <a:srgbClr val="FFC000"/>
                </a:solidFill>
                <a:latin typeface="+mj-lt"/>
                <a:sym typeface="Wingdings" pitchFamily="2" charset="2"/>
              </a:rPr>
              <a:t>个体状态</a:t>
            </a:r>
            <a:r>
              <a:rPr lang="en-US" altLang="zh-CN" sz="3200" dirty="0">
                <a:solidFill>
                  <a:srgbClr val="FFC000"/>
                </a:solidFill>
                <a:latin typeface="+mj-lt"/>
                <a:sym typeface="Wingdings" pitchFamily="2" charset="2"/>
              </a:rPr>
              <a:t>(</a:t>
            </a:r>
            <a:r>
              <a:rPr lang="zh-CN" altLang="en-US" sz="3200" dirty="0">
                <a:solidFill>
                  <a:srgbClr val="FFC000"/>
                </a:solidFill>
                <a:latin typeface="+mj-lt"/>
                <a:sym typeface="Wingdings" pitchFamily="2" charset="2"/>
              </a:rPr>
              <a:t>位置</a:t>
            </a:r>
            <a:r>
              <a:rPr lang="en-US" altLang="zh-CN" sz="3200" dirty="0">
                <a:solidFill>
                  <a:srgbClr val="FFC000"/>
                </a:solidFill>
                <a:latin typeface="+mj-lt"/>
                <a:sym typeface="Wingdings" pitchFamily="2" charset="2"/>
              </a:rPr>
              <a:t>)</a:t>
            </a:r>
            <a:r>
              <a:rPr lang="zh-CN" altLang="en-US" sz="3200" dirty="0">
                <a:solidFill>
                  <a:schemeClr val="bg1"/>
                </a:solidFill>
                <a:latin typeface="+mj-lt"/>
                <a:sym typeface="Wingdings" pitchFamily="2" charset="2"/>
              </a:rPr>
              <a:t>，再做比较</a:t>
            </a:r>
            <a:endParaRPr lang="en-US" altLang="zh-CN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04800" y="5257800"/>
            <a:ext cx="8839200" cy="1219200"/>
          </a:xfrm>
          <a:prstGeom prst="rect">
            <a:avLst/>
          </a:prstGeom>
          <a:solidFill>
            <a:srgbClr val="FFFF99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200" dirty="0"/>
              <a:t>       location=5; </a:t>
            </a:r>
            <a:r>
              <a:rPr lang="en-US" altLang="zh-CN" sz="3200" dirty="0">
                <a:solidFill>
                  <a:srgbClr val="009900"/>
                </a:solidFill>
              </a:rPr>
              <a:t>//0101</a:t>
            </a:r>
            <a:r>
              <a:rPr lang="zh-CN" altLang="en-US" sz="3200" dirty="0">
                <a:solidFill>
                  <a:srgbClr val="009900"/>
                </a:solidFill>
              </a:rPr>
              <a:t>狼</a:t>
            </a:r>
            <a:r>
              <a:rPr lang="en-US" altLang="zh-CN" sz="3200" dirty="0">
                <a:solidFill>
                  <a:srgbClr val="009900"/>
                </a:solidFill>
              </a:rPr>
              <a:t>,</a:t>
            </a:r>
            <a:r>
              <a:rPr lang="zh-CN" altLang="en-US" sz="3200" dirty="0">
                <a:solidFill>
                  <a:srgbClr val="009900"/>
                </a:solidFill>
              </a:rPr>
              <a:t>羊在北岸</a:t>
            </a:r>
            <a:r>
              <a:rPr lang="en-US" altLang="zh-CN" sz="3200" dirty="0">
                <a:solidFill>
                  <a:srgbClr val="009900"/>
                </a:solidFill>
              </a:rPr>
              <a:t>,</a:t>
            </a:r>
            <a:r>
              <a:rPr lang="zh-CN" altLang="en-US" sz="3200" dirty="0">
                <a:solidFill>
                  <a:srgbClr val="009900"/>
                </a:solidFill>
              </a:rPr>
              <a:t>农夫不在</a:t>
            </a:r>
            <a:endParaRPr lang="en-US" altLang="zh-CN" sz="3200" dirty="0">
              <a:solidFill>
                <a:srgbClr val="0099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FF0000"/>
                </a:solidFill>
                <a:latin typeface="+mj-lt"/>
                <a:sym typeface="Wingdings" pitchFamily="2" charset="2"/>
              </a:rPr>
              <a:t>                           </a:t>
            </a:r>
            <a:r>
              <a:rPr lang="zh-CN" altLang="en-US" sz="3200" dirty="0">
                <a:solidFill>
                  <a:srgbClr val="FF0000"/>
                </a:solidFill>
                <a:latin typeface="+mj-lt"/>
              </a:rPr>
              <a:t>不安全</a:t>
            </a:r>
            <a:endParaRPr lang="en-US" altLang="zh-CN" sz="32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个体位置的提取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>
                <a:solidFill>
                  <a:srgbClr val="003399"/>
                </a:solidFill>
                <a:latin typeface="+mj-lt"/>
              </a:rPr>
              <a:t>若农夫</a:t>
            </a:r>
            <a:r>
              <a:rPr lang="en-US" altLang="zh-CN" sz="3200" kern="0" dirty="0">
                <a:solidFill>
                  <a:srgbClr val="003399"/>
                </a:solidFill>
                <a:latin typeface="+mj-lt"/>
              </a:rPr>
              <a:t>,</a:t>
            </a:r>
            <a:r>
              <a:rPr lang="zh-CN" altLang="en-US" sz="3200" kern="0" dirty="0">
                <a:solidFill>
                  <a:srgbClr val="003399"/>
                </a:solidFill>
                <a:latin typeface="+mj-lt"/>
              </a:rPr>
              <a:t>狼</a:t>
            </a:r>
            <a:r>
              <a:rPr lang="en-US" altLang="zh-CN" sz="3200" kern="0" dirty="0">
                <a:solidFill>
                  <a:srgbClr val="003399"/>
                </a:solidFill>
                <a:latin typeface="+mj-lt"/>
              </a:rPr>
              <a:t>,</a:t>
            </a:r>
            <a:r>
              <a:rPr lang="zh-CN" altLang="en-US" sz="3200" kern="0" dirty="0">
                <a:solidFill>
                  <a:srgbClr val="003399"/>
                </a:solidFill>
                <a:latin typeface="+mj-lt"/>
              </a:rPr>
              <a:t>白菜</a:t>
            </a:r>
            <a:r>
              <a:rPr lang="en-US" altLang="zh-CN" sz="3200" kern="0" dirty="0">
                <a:solidFill>
                  <a:srgbClr val="003399"/>
                </a:solidFill>
                <a:latin typeface="+mj-lt"/>
              </a:rPr>
              <a:t>,</a:t>
            </a:r>
            <a:r>
              <a:rPr lang="zh-CN" altLang="en-US" sz="3200" kern="0" dirty="0">
                <a:solidFill>
                  <a:srgbClr val="003399"/>
                </a:solidFill>
                <a:latin typeface="+mj-lt"/>
              </a:rPr>
              <a:t>羊 在北岸，则返回</a:t>
            </a:r>
            <a:r>
              <a:rPr lang="en-US" altLang="zh-CN" sz="3200" kern="0" dirty="0">
                <a:solidFill>
                  <a:srgbClr val="003399"/>
                </a:solidFill>
                <a:latin typeface="+mj-lt"/>
              </a:rPr>
              <a:t>1 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1600200"/>
            <a:ext cx="8839200" cy="4876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44000" marR="0" lvl="0" algn="just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farmer(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location)</a:t>
            </a:r>
            <a:endParaRPr kumimoji="0" lang="en-GB" altLang="zh-CN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marL="144000" marR="0" lvl="0" algn="just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return ( 0 != (location 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&amp; 0x08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));</a:t>
            </a:r>
            <a:r>
              <a:rPr kumimoji="0" lang="zh-CN" altLang="en-GB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}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marL="144000" lvl="0" algn="just">
              <a:lnSpc>
                <a:spcPct val="114000"/>
              </a:lnSpc>
              <a:spcBef>
                <a:spcPts val="600"/>
              </a:spcBef>
              <a:buNone/>
            </a:pPr>
            <a:r>
              <a:rPr lang="en-GB" altLang="zh-CN" sz="3200" kern="0" dirty="0" err="1"/>
              <a:t>int</a:t>
            </a:r>
            <a:r>
              <a:rPr lang="en-GB" altLang="zh-CN" sz="3200" kern="0" dirty="0"/>
              <a:t> wolf(</a:t>
            </a:r>
            <a:r>
              <a:rPr lang="en-GB" altLang="zh-CN" sz="3200" kern="0" dirty="0" err="1"/>
              <a:t>int</a:t>
            </a:r>
            <a:r>
              <a:rPr lang="en-GB" altLang="zh-CN" sz="3200" kern="0" dirty="0"/>
              <a:t> location)</a:t>
            </a:r>
            <a:endParaRPr lang="en-GB" altLang="zh-CN" kern="0" dirty="0">
              <a:solidFill>
                <a:srgbClr val="006600"/>
              </a:solidFill>
            </a:endParaRPr>
          </a:p>
          <a:p>
            <a:pPr marL="144000" lvl="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GB" altLang="zh-CN" sz="3200" kern="0" dirty="0"/>
              <a:t>{ return ( 0 != (location </a:t>
            </a:r>
            <a:r>
              <a:rPr lang="en-GB" altLang="zh-CN" sz="3200" kern="0" dirty="0">
                <a:solidFill>
                  <a:srgbClr val="C00000"/>
                </a:solidFill>
              </a:rPr>
              <a:t>&amp; 0x04</a:t>
            </a:r>
            <a:r>
              <a:rPr lang="en-GB" altLang="zh-CN" sz="3200" kern="0" dirty="0"/>
              <a:t>)); </a:t>
            </a:r>
            <a:r>
              <a:rPr lang="zh-CN" altLang="en-GB" sz="3200" kern="0" dirty="0"/>
              <a:t>}</a:t>
            </a:r>
            <a:endParaRPr lang="en-US" altLang="zh-CN" sz="3200" kern="0" dirty="0"/>
          </a:p>
          <a:p>
            <a:pPr marL="144000" lvl="0" algn="just">
              <a:lnSpc>
                <a:spcPct val="114000"/>
              </a:lnSpc>
              <a:spcBef>
                <a:spcPts val="600"/>
              </a:spcBef>
              <a:buNone/>
            </a:pPr>
            <a:r>
              <a:rPr lang="en-GB" altLang="zh-CN" sz="3200" kern="0" dirty="0" err="1"/>
              <a:t>int</a:t>
            </a:r>
            <a:r>
              <a:rPr lang="en-GB" altLang="zh-CN" sz="3200" kern="0" dirty="0"/>
              <a:t> cabbage(</a:t>
            </a:r>
            <a:r>
              <a:rPr lang="en-GB" altLang="zh-CN" sz="3200" kern="0" dirty="0" err="1"/>
              <a:t>int</a:t>
            </a:r>
            <a:r>
              <a:rPr lang="en-GB" altLang="zh-CN" sz="3200" kern="0" dirty="0"/>
              <a:t> location)</a:t>
            </a:r>
            <a:endParaRPr lang="en-GB" altLang="zh-CN" kern="0" dirty="0">
              <a:solidFill>
                <a:srgbClr val="006600"/>
              </a:solidFill>
            </a:endParaRPr>
          </a:p>
          <a:p>
            <a:pPr marL="144000" lvl="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GB" altLang="zh-CN" sz="3200" kern="0" dirty="0"/>
              <a:t>{ return ( 0 != (location </a:t>
            </a:r>
            <a:r>
              <a:rPr lang="en-GB" altLang="zh-CN" sz="3200" kern="0" dirty="0">
                <a:solidFill>
                  <a:srgbClr val="C00000"/>
                </a:solidFill>
              </a:rPr>
              <a:t>&amp; 0x02</a:t>
            </a:r>
            <a:r>
              <a:rPr lang="en-GB" altLang="zh-CN" sz="3200" kern="0" dirty="0"/>
              <a:t>)); </a:t>
            </a:r>
            <a:r>
              <a:rPr lang="zh-CN" altLang="en-GB" sz="3200" kern="0" dirty="0"/>
              <a:t>}</a:t>
            </a:r>
            <a:endParaRPr lang="en-US" altLang="zh-CN" sz="3200" kern="0" dirty="0"/>
          </a:p>
          <a:p>
            <a:pPr marL="144000" lvl="0" algn="just">
              <a:lnSpc>
                <a:spcPct val="114000"/>
              </a:lnSpc>
              <a:spcBef>
                <a:spcPts val="600"/>
              </a:spcBef>
              <a:buNone/>
            </a:pPr>
            <a:r>
              <a:rPr lang="en-GB" altLang="zh-CN" sz="3200" kern="0" dirty="0" err="1"/>
              <a:t>int</a:t>
            </a:r>
            <a:r>
              <a:rPr lang="en-GB" altLang="zh-CN" sz="3200" kern="0" dirty="0"/>
              <a:t> goat(</a:t>
            </a:r>
            <a:r>
              <a:rPr lang="en-GB" altLang="zh-CN" sz="3200" kern="0" dirty="0" err="1"/>
              <a:t>int</a:t>
            </a:r>
            <a:r>
              <a:rPr lang="en-GB" altLang="zh-CN" sz="3200" kern="0" dirty="0"/>
              <a:t> location)</a:t>
            </a:r>
            <a:endParaRPr lang="en-GB" altLang="zh-CN" kern="0" dirty="0">
              <a:solidFill>
                <a:srgbClr val="006600"/>
              </a:solidFill>
            </a:endParaRPr>
          </a:p>
          <a:p>
            <a:pPr marL="144000" lvl="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GB" altLang="zh-CN" sz="3200" kern="0" dirty="0"/>
              <a:t>{ return ( 0 != (location </a:t>
            </a:r>
            <a:r>
              <a:rPr lang="en-GB" altLang="zh-CN" sz="3200" kern="0" dirty="0">
                <a:solidFill>
                  <a:srgbClr val="C00000"/>
                </a:solidFill>
              </a:rPr>
              <a:t>&amp; 0x01</a:t>
            </a:r>
            <a:r>
              <a:rPr lang="en-GB" altLang="zh-CN" sz="3200" kern="0" dirty="0"/>
              <a:t>)); </a:t>
            </a:r>
            <a:r>
              <a:rPr lang="zh-CN" altLang="en-GB" sz="3200" kern="0" dirty="0"/>
              <a:t>}</a:t>
            </a:r>
            <a:endParaRPr lang="zh-CN" altLang="en-US" sz="3200" kern="0" dirty="0"/>
          </a:p>
        </p:txBody>
      </p:sp>
      <p:sp>
        <p:nvSpPr>
          <p:cNvPr id="11" name="矩形 10"/>
          <p:cNvSpPr/>
          <p:nvPr/>
        </p:nvSpPr>
        <p:spPr>
          <a:xfrm>
            <a:off x="4419600" y="1600200"/>
            <a:ext cx="385554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6600"/>
                </a:solidFill>
              </a:rPr>
              <a:t>//</a:t>
            </a:r>
            <a:r>
              <a:rPr lang="zh-CN" altLang="en-US" kern="0" dirty="0">
                <a:solidFill>
                  <a:srgbClr val="006600"/>
                </a:solidFill>
              </a:rPr>
              <a:t>提取农夫的状态</a:t>
            </a:r>
            <a:r>
              <a:rPr lang="en-US" altLang="zh-CN" kern="0" dirty="0">
                <a:solidFill>
                  <a:srgbClr val="006600"/>
                </a:solidFill>
              </a:rPr>
              <a:t>(</a:t>
            </a:r>
            <a:r>
              <a:rPr lang="zh-CN" altLang="en-US" kern="0" dirty="0">
                <a:solidFill>
                  <a:srgbClr val="006600"/>
                </a:solidFill>
              </a:rPr>
              <a:t>位置</a:t>
            </a:r>
            <a:r>
              <a:rPr lang="en-US" altLang="zh-CN" kern="0" dirty="0">
                <a:solidFill>
                  <a:srgbClr val="006600"/>
                </a:solidFill>
              </a:rPr>
              <a:t>)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00800" y="2169004"/>
            <a:ext cx="229902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6600"/>
                </a:solidFill>
              </a:rPr>
              <a:t>//0x:</a:t>
            </a:r>
            <a:r>
              <a:rPr lang="zh-CN" altLang="en-US" kern="0" dirty="0">
                <a:solidFill>
                  <a:srgbClr val="006600"/>
                </a:solidFill>
              </a:rPr>
              <a:t>十六进制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38600" y="2798058"/>
            <a:ext cx="349647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6600"/>
                </a:solidFill>
              </a:rPr>
              <a:t>//</a:t>
            </a:r>
            <a:r>
              <a:rPr lang="zh-CN" altLang="en-US" kern="0" dirty="0">
                <a:solidFill>
                  <a:srgbClr val="006600"/>
                </a:solidFill>
              </a:rPr>
              <a:t>提取狼的状态</a:t>
            </a:r>
            <a:r>
              <a:rPr lang="en-US" altLang="zh-CN" kern="0" dirty="0">
                <a:solidFill>
                  <a:srgbClr val="006600"/>
                </a:solidFill>
              </a:rPr>
              <a:t>(</a:t>
            </a:r>
            <a:r>
              <a:rPr lang="zh-CN" altLang="en-US" kern="0" dirty="0">
                <a:solidFill>
                  <a:srgbClr val="006600"/>
                </a:solidFill>
              </a:rPr>
              <a:t>位置</a:t>
            </a:r>
            <a:r>
              <a:rPr lang="en-US" altLang="zh-CN" kern="0" dirty="0">
                <a:solidFill>
                  <a:srgbClr val="006600"/>
                </a:solidFill>
              </a:rPr>
              <a:t>)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24400" y="3962400"/>
            <a:ext cx="385554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6600"/>
                </a:solidFill>
              </a:rPr>
              <a:t>//</a:t>
            </a:r>
            <a:r>
              <a:rPr lang="zh-CN" altLang="en-US" kern="0" dirty="0">
                <a:solidFill>
                  <a:srgbClr val="006600"/>
                </a:solidFill>
              </a:rPr>
              <a:t>提取白菜的状态</a:t>
            </a:r>
            <a:r>
              <a:rPr lang="en-US" altLang="zh-CN" kern="0" dirty="0">
                <a:solidFill>
                  <a:srgbClr val="006600"/>
                </a:solidFill>
              </a:rPr>
              <a:t>(</a:t>
            </a:r>
            <a:r>
              <a:rPr lang="zh-CN" altLang="en-US" kern="0" dirty="0">
                <a:solidFill>
                  <a:srgbClr val="006600"/>
                </a:solidFill>
              </a:rPr>
              <a:t>位置</a:t>
            </a:r>
            <a:r>
              <a:rPr lang="en-US" altLang="zh-CN" kern="0" dirty="0">
                <a:solidFill>
                  <a:srgbClr val="006600"/>
                </a:solidFill>
              </a:rPr>
              <a:t>)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22296" y="5181600"/>
            <a:ext cx="349647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6600"/>
                </a:solidFill>
              </a:rPr>
              <a:t>//</a:t>
            </a:r>
            <a:r>
              <a:rPr lang="zh-CN" altLang="en-US" kern="0" dirty="0">
                <a:solidFill>
                  <a:srgbClr val="006600"/>
                </a:solidFill>
              </a:rPr>
              <a:t>提取羊的状态</a:t>
            </a:r>
            <a:r>
              <a:rPr lang="en-US" altLang="zh-CN" kern="0" dirty="0">
                <a:solidFill>
                  <a:srgbClr val="006600"/>
                </a:solidFill>
              </a:rPr>
              <a:t>(</a:t>
            </a:r>
            <a:r>
              <a:rPr lang="zh-CN" altLang="en-US" kern="0" dirty="0">
                <a:solidFill>
                  <a:srgbClr val="006600"/>
                </a:solidFill>
              </a:rPr>
              <a:t>位置</a:t>
            </a:r>
            <a:r>
              <a:rPr lang="en-US" altLang="zh-CN" kern="0" dirty="0">
                <a:solidFill>
                  <a:srgbClr val="006600"/>
                </a:solidFill>
              </a:rPr>
              <a:t>)</a:t>
            </a:r>
            <a:endParaRPr lang="zh-CN" altLang="en-US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4.2.1 </a:t>
            </a:r>
            <a:r>
              <a:rPr lang="zh-CN" altLang="en-US" dirty="0">
                <a:ea typeface="黑体" pitchFamily="2" charset="-122"/>
              </a:rPr>
              <a:t>顺序栈的进栈</a:t>
            </a:r>
            <a:r>
              <a:rPr lang="en-US" altLang="zh-CN" dirty="0">
                <a:ea typeface="黑体" pitchFamily="2" charset="-122"/>
              </a:rPr>
              <a:t>(push, </a:t>
            </a:r>
            <a:r>
              <a:rPr lang="zh-CN" altLang="en-US" dirty="0">
                <a:ea typeface="黑体" pitchFamily="2" charset="-122"/>
              </a:rPr>
              <a:t>压栈</a:t>
            </a:r>
            <a:r>
              <a:rPr lang="en-US" altLang="zh-CN" dirty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295400"/>
            <a:ext cx="9372600" cy="4876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void 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push_seq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PSeqStack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pastack,DataType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x);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{</a:t>
            </a:r>
            <a:r>
              <a:rPr lang="en-US" altLang="zh-CN" sz="3200" kern="0" dirty="0">
                <a:latin typeface="+mj-lt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if(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pastack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-&gt;top &gt;= MaxNum-1)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 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printf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(“Overflow! \n”);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else</a:t>
            </a:r>
          </a:p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{ 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pastack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-&gt;top =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pastack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-&gt;top+1;</a:t>
            </a:r>
          </a:p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pastack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-&gt;s[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pastack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-&gt;top] = x;</a:t>
            </a:r>
          </a:p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}</a:t>
            </a:r>
          </a:p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}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334001" y="2419658"/>
            <a:ext cx="3962400" cy="558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+mj-lt"/>
              </a:rPr>
              <a:t>进栈之前</a:t>
            </a:r>
            <a:r>
              <a:rPr lang="en-US" altLang="zh-CN" dirty="0">
                <a:solidFill>
                  <a:srgbClr val="008000"/>
                </a:solidFill>
                <a:latin typeface="+mj-lt"/>
              </a:rPr>
              <a:t>, </a:t>
            </a:r>
            <a:r>
              <a:rPr lang="zh-CN" altLang="en-US" dirty="0">
                <a:solidFill>
                  <a:srgbClr val="008000"/>
                </a:solidFill>
                <a:latin typeface="+mj-lt"/>
              </a:rPr>
              <a:t>判满 </a:t>
            </a:r>
            <a:endParaRPr lang="en-US" altLang="zh-CN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747819" y="3785362"/>
            <a:ext cx="1919115" cy="558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+mj-lt"/>
              </a:rPr>
              <a:t>先改下标 </a:t>
            </a:r>
            <a:endParaRPr lang="en-US" altLang="zh-CN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430540" y="4394962"/>
            <a:ext cx="2637260" cy="558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+mj-lt"/>
              </a:rPr>
              <a:t>再给栈顶赋值 </a:t>
            </a:r>
            <a:endParaRPr lang="en-US" altLang="zh-CN" dirty="0">
              <a:solidFill>
                <a:srgbClr val="008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比较个体位置</a:t>
            </a:r>
            <a:r>
              <a:rPr lang="en-US" altLang="zh-CN" dirty="0">
                <a:ea typeface="黑体" pitchFamily="2" charset="-122"/>
                <a:sym typeface="Wingdings" pitchFamily="2" charset="2"/>
              </a:rPr>
              <a:t></a:t>
            </a:r>
            <a:r>
              <a:rPr lang="zh-CN" altLang="en-US" dirty="0">
                <a:ea typeface="黑体" pitchFamily="2" charset="-122"/>
              </a:rPr>
              <a:t>判断状态的安全性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1027"/>
          <p:cNvSpPr txBox="1">
            <a:spLocks noChangeArrowheads="1"/>
          </p:cNvSpPr>
          <p:nvPr/>
        </p:nvSpPr>
        <p:spPr bwMode="auto">
          <a:xfrm>
            <a:off x="304800" y="1219200"/>
            <a:ext cx="883920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int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safe(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int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location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</a:p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if ((</a:t>
            </a:r>
            <a:r>
              <a:rPr kumimoji="0" lang="en-GB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goat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(location) </a:t>
            </a:r>
            <a:r>
              <a:rPr lang="en-US" altLang="zh-CN" sz="3200" kern="0" dirty="0">
                <a:solidFill>
                  <a:schemeClr val="tx2"/>
                </a:solidFill>
                <a:latin typeface="+mn-lt"/>
              </a:rPr>
              <a:t>==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cabbage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(location)) </a:t>
            </a:r>
          </a:p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  &amp;&amp;( 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goat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(location) 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!=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farmer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(location)))</a:t>
            </a:r>
          </a:p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GB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return (0); </a:t>
            </a:r>
            <a:endParaRPr kumimoji="0" lang="en-GB" altLang="zh-CN" sz="320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if ((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wolf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(location) 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==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goat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(location)) </a:t>
            </a:r>
          </a:p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  &amp;&amp; ( 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wolf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(location) 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!=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farmer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(location)))</a:t>
            </a:r>
          </a:p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return (0); </a:t>
            </a:r>
          </a:p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return (1); </a:t>
            </a:r>
            <a:endParaRPr kumimoji="0" lang="en-GB" altLang="zh-CN" sz="320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GB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}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95600" y="3124200"/>
            <a:ext cx="181972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9900"/>
                </a:solidFill>
              </a:rPr>
              <a:t>//</a:t>
            </a:r>
            <a:r>
              <a:rPr lang="zh-CN" altLang="en-US" kern="0" dirty="0">
                <a:solidFill>
                  <a:srgbClr val="009900"/>
                </a:solidFill>
              </a:rPr>
              <a:t>羊吃白菜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71800" y="4953000"/>
            <a:ext cx="146065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9900"/>
                </a:solidFill>
              </a:rPr>
              <a:t>//</a:t>
            </a:r>
            <a:r>
              <a:rPr lang="zh-CN" altLang="en-US" kern="0" dirty="0">
                <a:solidFill>
                  <a:srgbClr val="009900"/>
                </a:solidFill>
              </a:rPr>
              <a:t>狼吃羊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4600" y="5617458"/>
            <a:ext cx="5943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9900"/>
                </a:solidFill>
              </a:rPr>
              <a:t>//</a:t>
            </a:r>
            <a:r>
              <a:rPr lang="zh-CN" altLang="en-US" kern="0" dirty="0">
                <a:solidFill>
                  <a:srgbClr val="009900"/>
                </a:solidFill>
              </a:rPr>
              <a:t>都不成立，则</a:t>
            </a:r>
            <a:r>
              <a:rPr lang="en-US" altLang="zh-CN" kern="0" dirty="0">
                <a:solidFill>
                  <a:srgbClr val="009900"/>
                </a:solidFill>
              </a:rPr>
              <a:t>location</a:t>
            </a:r>
            <a:r>
              <a:rPr lang="zh-CN" altLang="en-US" kern="0" dirty="0">
                <a:solidFill>
                  <a:srgbClr val="009900"/>
                </a:solidFill>
              </a:rPr>
              <a:t>安全</a:t>
            </a:r>
            <a:endParaRPr lang="zh-CN" altLang="en-US" dirty="0">
              <a:solidFill>
                <a:srgbClr val="009900"/>
              </a:solidFill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2971800" y="762000"/>
            <a:ext cx="3200400" cy="762000"/>
          </a:xfrm>
          <a:prstGeom prst="rect">
            <a:avLst/>
          </a:prstGeom>
          <a:solidFill>
            <a:srgbClr val="002060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</a:rPr>
              <a:t>农夫过河问题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81000" y="2895600"/>
            <a:ext cx="8763000" cy="14478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FFFF00"/>
                </a:solidFill>
                <a:latin typeface="+mj-lt"/>
                <a:sym typeface="Wingdings" pitchFamily="2" charset="2"/>
              </a:rPr>
              <a:t>安全检查：</a:t>
            </a:r>
            <a:r>
              <a:rPr lang="zh-CN" altLang="en-US" sz="3200" dirty="0">
                <a:solidFill>
                  <a:schemeClr val="bg1"/>
                </a:solidFill>
                <a:latin typeface="+mj-lt"/>
                <a:sym typeface="Wingdings" pitchFamily="2" charset="2"/>
              </a:rPr>
              <a:t>对于一个</a:t>
            </a:r>
            <a:r>
              <a:rPr lang="en-US" altLang="zh-CN" sz="3200" dirty="0">
                <a:solidFill>
                  <a:schemeClr val="bg1"/>
                </a:solidFill>
                <a:latin typeface="+mj-lt"/>
                <a:sym typeface="Wingdings" pitchFamily="2" charset="2"/>
              </a:rPr>
              <a:t>location(</a:t>
            </a:r>
            <a:r>
              <a:rPr lang="zh-CN" altLang="en-US" sz="3200" dirty="0">
                <a:solidFill>
                  <a:schemeClr val="bg1"/>
                </a:solidFill>
                <a:latin typeface="+mj-lt"/>
                <a:sym typeface="Wingdings" pitchFamily="2" charset="2"/>
              </a:rPr>
              <a:t>状态</a:t>
            </a:r>
            <a:r>
              <a:rPr lang="en-US" altLang="zh-CN" sz="3200" dirty="0">
                <a:solidFill>
                  <a:schemeClr val="bg1"/>
                </a:solidFill>
                <a:latin typeface="+mj-lt"/>
                <a:sym typeface="Wingdings" pitchFamily="2" charset="2"/>
              </a:rPr>
              <a:t>)</a:t>
            </a:r>
            <a:r>
              <a:rPr lang="zh-CN" altLang="en-US" sz="3200" dirty="0">
                <a:solidFill>
                  <a:schemeClr val="bg1"/>
                </a:solidFill>
                <a:latin typeface="+mj-lt"/>
                <a:sym typeface="Wingdings" pitchFamily="2" charset="2"/>
              </a:rPr>
              <a:t>，</a:t>
            </a:r>
            <a:endParaRPr lang="en-US" altLang="zh-CN" sz="3200" dirty="0">
              <a:solidFill>
                <a:schemeClr val="bg1"/>
              </a:solidFill>
              <a:latin typeface="+mj-lt"/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  <a:latin typeface="+mj-lt"/>
                <a:sym typeface="Wingdings" pitchFamily="2" charset="2"/>
              </a:rPr>
              <a:t>检查是否可能发生“狼吃羊”或“羊吃菜”</a:t>
            </a:r>
            <a:endParaRPr lang="en-US" altLang="zh-CN" sz="3200" dirty="0">
              <a:solidFill>
                <a:schemeClr val="bg1"/>
              </a:solidFill>
              <a:latin typeface="+mj-lt"/>
              <a:sym typeface="Wingdings" pitchFamily="2" charset="2"/>
            </a:endParaRPr>
          </a:p>
        </p:txBody>
      </p:sp>
      <p:sp>
        <p:nvSpPr>
          <p:cNvPr id="21" name="下箭头 20"/>
          <p:cNvSpPr/>
          <p:nvPr/>
        </p:nvSpPr>
        <p:spPr bwMode="auto">
          <a:xfrm>
            <a:off x="4419600" y="1524000"/>
            <a:ext cx="228600" cy="360000"/>
          </a:xfrm>
          <a:prstGeom prst="downArrow">
            <a:avLst/>
          </a:prstGeom>
          <a:noFill/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381000" y="4419600"/>
            <a:ext cx="8763000" cy="20574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FF6600"/>
                </a:solidFill>
                <a:latin typeface="黑体" pitchFamily="2" charset="-122"/>
                <a:sym typeface="Wingdings" pitchFamily="2" charset="2"/>
              </a:rPr>
              <a:t>合法性</a:t>
            </a:r>
            <a:r>
              <a:rPr lang="en-US" altLang="zh-CN" sz="3200" dirty="0">
                <a:solidFill>
                  <a:srgbClr val="FF6600"/>
                </a:solidFill>
                <a:latin typeface="黑体" pitchFamily="2" charset="-122"/>
                <a:sym typeface="Wingdings" pitchFamily="2" charset="2"/>
              </a:rPr>
              <a:t>: </a:t>
            </a:r>
            <a:r>
              <a:rPr lang="en-US" altLang="zh-CN" sz="3200" dirty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(1)</a:t>
            </a: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相邻状态之间，可以通过</a:t>
            </a:r>
            <a:r>
              <a:rPr lang="en-US" altLang="zh-CN" sz="3200" dirty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1</a:t>
            </a: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次农夫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划船过河</a:t>
            </a:r>
            <a:r>
              <a:rPr lang="en-US" altLang="zh-CN" sz="3200" dirty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(</a:t>
            </a: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可带一样东西</a:t>
            </a:r>
            <a:r>
              <a:rPr lang="en-US" altLang="zh-CN" sz="3200" dirty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)</a:t>
            </a: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实现；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        </a:t>
            </a:r>
            <a:r>
              <a:rPr lang="en-US" altLang="zh-CN" sz="3200" dirty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(2)</a:t>
            </a: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状态序列无循环；</a:t>
            </a:r>
            <a:endParaRPr lang="en-US" altLang="zh-CN" sz="3200" dirty="0">
              <a:solidFill>
                <a:srgbClr val="FF6600"/>
              </a:solidFill>
              <a:latin typeface="黑体" pitchFamily="2" charset="-122"/>
              <a:sym typeface="Wingdings" pitchFamily="2" charset="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33400" y="1905000"/>
            <a:ext cx="8001000" cy="7620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寻找</a:t>
            </a:r>
            <a:r>
              <a:rPr lang="zh-CN" altLang="en-US" sz="3200" dirty="0">
                <a:solidFill>
                  <a:srgbClr val="FFFF00"/>
                </a:solidFill>
                <a:latin typeface="黑体" pitchFamily="2" charset="-122"/>
                <a:sym typeface="Wingdings" pitchFamily="2" charset="2"/>
              </a:rPr>
              <a:t>安全</a:t>
            </a:r>
            <a:r>
              <a:rPr lang="zh-CN" altLang="en-US" sz="3200" dirty="0">
                <a:solidFill>
                  <a:srgbClr val="FF6600"/>
                </a:solidFill>
                <a:latin typeface="黑体" pitchFamily="2" charset="-122"/>
                <a:sym typeface="Wingdings" pitchFamily="2" charset="2"/>
              </a:rPr>
              <a:t>合法的</a:t>
            </a: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、从</a:t>
            </a:r>
            <a:r>
              <a:rPr lang="en-US" altLang="zh-CN" sz="3200" dirty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0000</a:t>
            </a: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到</a:t>
            </a:r>
            <a:r>
              <a:rPr lang="en-US" altLang="zh-CN" sz="3200" dirty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1111</a:t>
            </a: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的状态序列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447800" y="1752600"/>
            <a:ext cx="838200" cy="1080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286000" y="1752600"/>
            <a:ext cx="1440000" cy="1080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状态变化的合法性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1295400"/>
            <a:ext cx="8839200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latin typeface="+mj-lt"/>
              </a:rPr>
              <a:t>0000 </a:t>
            </a:r>
            <a:r>
              <a:rPr lang="en-US" altLang="zh-CN" sz="3200" kern="0" dirty="0">
                <a:latin typeface="+mj-lt"/>
                <a:sym typeface="Wingdings" pitchFamily="2" charset="2"/>
              </a:rPr>
              <a:t></a:t>
            </a:r>
            <a:r>
              <a:rPr lang="en-US" altLang="zh-CN" sz="3200" kern="0" dirty="0">
                <a:latin typeface="+mj-lt"/>
              </a:rPr>
              <a:t>1001 </a:t>
            </a:r>
            <a:r>
              <a:rPr lang="en-US" altLang="zh-CN" sz="3200" kern="0" dirty="0">
                <a:latin typeface="+mj-lt"/>
                <a:sym typeface="Wingdings" pitchFamily="2" charset="2"/>
              </a:rPr>
              <a:t>0001 1011 0010 1110</a:t>
            </a:r>
          </a:p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latin typeface="+mj-lt"/>
                <a:sym typeface="Wingdings" pitchFamily="2" charset="2"/>
              </a:rPr>
              <a:t>0110 1111</a:t>
            </a:r>
            <a:endParaRPr kumimoji="0" lang="zh-CN" altLang="en-GB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28600" y="2743200"/>
            <a:ext cx="9372600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>
                <a:solidFill>
                  <a:srgbClr val="003399"/>
                </a:solidFill>
                <a:latin typeface="+mj-lt"/>
              </a:rPr>
              <a:t>只有农夫会划船：</a:t>
            </a:r>
            <a:r>
              <a:rPr lang="zh-CN" altLang="en-US" sz="3200" kern="0" dirty="0">
                <a:latin typeface="+mj-lt"/>
              </a:rPr>
              <a:t>每一步，农夫状态都改变；</a:t>
            </a:r>
            <a:endParaRPr lang="en-US" altLang="zh-CN" sz="3200" kern="0" dirty="0"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>
                <a:solidFill>
                  <a:srgbClr val="003399"/>
                </a:solidFill>
                <a:latin typeface="+mj-lt"/>
              </a:rPr>
              <a:t>可带一件物品：</a:t>
            </a:r>
            <a:r>
              <a:rPr lang="zh-CN" altLang="en-US" sz="3200" kern="0" dirty="0">
                <a:latin typeface="+mj-lt"/>
              </a:rPr>
              <a:t>包括农夫，最多改变两位状态；</a:t>
            </a:r>
            <a:endParaRPr lang="en-US" altLang="zh-CN" sz="3200" kern="0" dirty="0"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农夫与物品在同一侧，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该物品状态才能改变；</a:t>
            </a:r>
            <a:endParaRPr kumimoji="0" lang="zh-CN" altLang="en-GB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8600" y="4876800"/>
            <a:ext cx="8915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>
                <a:solidFill>
                  <a:srgbClr val="008000"/>
                </a:solidFill>
                <a:latin typeface="+mj-lt"/>
              </a:rPr>
              <a:t>状态序列无环：</a:t>
            </a:r>
            <a:r>
              <a:rPr lang="zh-CN" altLang="en-US" sz="3200" kern="0" dirty="0">
                <a:latin typeface="+mj-lt"/>
              </a:rPr>
              <a:t>使用过的状态不能再使用；</a:t>
            </a:r>
            <a:endParaRPr lang="en-US" altLang="zh-CN" sz="3200" kern="0" dirty="0">
              <a:latin typeface="+mj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0" y="5638800"/>
            <a:ext cx="7467600" cy="6096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需要</a:t>
            </a:r>
            <a:r>
              <a:rPr lang="en-US" altLang="zh-CN" sz="3200" dirty="0">
                <a:solidFill>
                  <a:schemeClr val="bg1"/>
                </a:solidFill>
                <a:latin typeface="+mj-lt"/>
              </a:rPr>
              <a:t>1</a:t>
            </a:r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个记录状态使用情况的数组：</a:t>
            </a:r>
            <a:r>
              <a:rPr lang="en-US" altLang="zh-CN" sz="3200" dirty="0">
                <a:solidFill>
                  <a:schemeClr val="bg1"/>
                </a:solidFill>
                <a:latin typeface="+mj-lt"/>
              </a:rPr>
              <a:t>route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记录状态使用情况的数组</a:t>
            </a:r>
            <a:r>
              <a:rPr lang="en-US" altLang="zh-CN" dirty="0">
                <a:ea typeface="黑体" pitchFamily="2" charset="-122"/>
              </a:rPr>
              <a:t>: route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381000" y="1371600"/>
            <a:ext cx="8763000" cy="1981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kern="0" dirty="0"/>
              <a:t>0000, 0001, 0010, … , 1111 </a:t>
            </a:r>
            <a:r>
              <a:rPr lang="zh-CN" altLang="en-US" sz="3200" kern="0" dirty="0"/>
              <a:t>共</a:t>
            </a:r>
            <a:r>
              <a:rPr lang="en-US" altLang="zh-CN" sz="3200" kern="0" dirty="0"/>
              <a:t>16</a:t>
            </a:r>
            <a:r>
              <a:rPr lang="zh-CN" altLang="en-US" sz="3200" kern="0" dirty="0"/>
              <a:t>个状态</a:t>
            </a:r>
            <a:endParaRPr lang="en-US" altLang="zh-CN" sz="3200" kern="0" dirty="0"/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altLang="zh-CN" sz="3200" kern="0" dirty="0"/>
              <a:t>   </a:t>
            </a:r>
            <a:r>
              <a:rPr lang="en-US" altLang="zh-CN" sz="3200" kern="0" dirty="0">
                <a:sym typeface="Wingdings" pitchFamily="2" charset="2"/>
              </a:rPr>
              <a:t>-- route</a:t>
            </a:r>
            <a:r>
              <a:rPr lang="zh-CN" altLang="en-US" sz="3200" kern="0" dirty="0">
                <a:sym typeface="Wingdings" pitchFamily="2" charset="2"/>
              </a:rPr>
              <a:t>数组包含</a:t>
            </a:r>
            <a:r>
              <a:rPr lang="en-US" altLang="zh-CN" sz="3200" kern="0" dirty="0">
                <a:sym typeface="Wingdings" pitchFamily="2" charset="2"/>
              </a:rPr>
              <a:t>16</a:t>
            </a:r>
            <a:r>
              <a:rPr lang="zh-CN" altLang="en-US" sz="3200" kern="0" dirty="0">
                <a:sym typeface="Wingdings" pitchFamily="2" charset="2"/>
              </a:rPr>
              <a:t>个元素</a:t>
            </a:r>
            <a:endParaRPr lang="en-US" altLang="zh-CN" sz="3200" kern="0" dirty="0">
              <a:sym typeface="Wingdings" pitchFamily="2" charset="2"/>
            </a:endParaRP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altLang="zh-CN" sz="3200" kern="0" dirty="0">
                <a:solidFill>
                  <a:srgbClr val="006600"/>
                </a:solidFill>
                <a:sym typeface="Wingdings" pitchFamily="2" charset="2"/>
              </a:rPr>
              <a:t>   -- </a:t>
            </a:r>
            <a:r>
              <a:rPr lang="zh-CN" altLang="en-US" sz="3200" kern="0" dirty="0">
                <a:solidFill>
                  <a:srgbClr val="006600"/>
                </a:solidFill>
                <a:sym typeface="Wingdings" pitchFamily="2" charset="2"/>
              </a:rPr>
              <a:t>下标为状态值；</a:t>
            </a:r>
            <a:endParaRPr lang="zh-CN" altLang="en-GB" sz="3200" kern="0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381000" y="3429000"/>
            <a:ext cx="8763000" cy="2667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kern="0" dirty="0">
                <a:sym typeface="Wingdings" pitchFamily="2" charset="2"/>
              </a:rPr>
              <a:t>route</a:t>
            </a:r>
            <a:r>
              <a:rPr lang="zh-CN" altLang="en-US" sz="3200" kern="0" dirty="0">
                <a:sym typeface="Wingdings" pitchFamily="2" charset="2"/>
              </a:rPr>
              <a:t>的元素值？</a:t>
            </a:r>
            <a:endParaRPr lang="en-US" altLang="zh-CN" sz="3200" kern="0" dirty="0">
              <a:sym typeface="Wingdings" pitchFamily="2" charset="2"/>
            </a:endParaRP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None/>
              <a:defRPr/>
            </a:pPr>
            <a:r>
              <a:rPr lang="en-US" altLang="zh-CN" sz="3200" kern="0" dirty="0">
                <a:sym typeface="Wingdings" pitchFamily="2" charset="2"/>
              </a:rPr>
              <a:t>   -- (</a:t>
            </a:r>
            <a:r>
              <a:rPr lang="zh-CN" altLang="en-US" sz="3200" kern="0" dirty="0">
                <a:sym typeface="Wingdings" pitchFamily="2" charset="2"/>
              </a:rPr>
              <a:t>未使用状态的</a:t>
            </a:r>
            <a:r>
              <a:rPr lang="en-US" altLang="zh-CN" sz="3200" kern="0" dirty="0">
                <a:sym typeface="Wingdings" pitchFamily="2" charset="2"/>
              </a:rPr>
              <a:t>)route</a:t>
            </a:r>
            <a:r>
              <a:rPr lang="zh-CN" altLang="en-US" sz="3200" kern="0" dirty="0">
                <a:sym typeface="Wingdings" pitchFamily="2" charset="2"/>
              </a:rPr>
              <a:t>值初始化为</a:t>
            </a:r>
            <a:r>
              <a:rPr lang="en-US" altLang="zh-CN" sz="3200" kern="0" dirty="0">
                <a:sym typeface="Wingdings" pitchFamily="2" charset="2"/>
              </a:rPr>
              <a:t>-1</a:t>
            </a:r>
            <a:r>
              <a:rPr lang="zh-CN" altLang="en-US" sz="3200" kern="0" dirty="0">
                <a:sym typeface="Wingdings" pitchFamily="2" charset="2"/>
              </a:rPr>
              <a:t>；</a:t>
            </a:r>
            <a:endParaRPr lang="en-US" altLang="zh-CN" sz="3200" kern="0" dirty="0">
              <a:sym typeface="Wingdings" pitchFamily="2" charset="2"/>
            </a:endParaRP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altLang="zh-CN" sz="3200" kern="0" dirty="0">
                <a:sym typeface="Wingdings" pitchFamily="2" charset="2"/>
              </a:rPr>
              <a:t>   </a:t>
            </a:r>
            <a:r>
              <a:rPr lang="en-US" altLang="zh-CN" sz="3200" kern="0" dirty="0">
                <a:solidFill>
                  <a:srgbClr val="006600"/>
                </a:solidFill>
                <a:sym typeface="Wingdings" pitchFamily="2" charset="2"/>
              </a:rPr>
              <a:t>-- </a:t>
            </a:r>
            <a:r>
              <a:rPr lang="zh-CN" altLang="en-US" sz="3200" kern="0" dirty="0">
                <a:solidFill>
                  <a:srgbClr val="006600"/>
                </a:solidFill>
                <a:sym typeface="Wingdings" pitchFamily="2" charset="2"/>
              </a:rPr>
              <a:t>使用过的，</a:t>
            </a:r>
            <a:r>
              <a:rPr lang="en-US" altLang="zh-CN" sz="3200" kern="0" dirty="0">
                <a:solidFill>
                  <a:srgbClr val="006600"/>
                </a:solidFill>
                <a:sym typeface="Wingdings" pitchFamily="2" charset="2"/>
              </a:rPr>
              <a:t>route</a:t>
            </a:r>
            <a:r>
              <a:rPr lang="zh-CN" altLang="en-US" sz="3200" kern="0" dirty="0">
                <a:solidFill>
                  <a:srgbClr val="006600"/>
                </a:solidFill>
                <a:sym typeface="Wingdings" pitchFamily="2" charset="2"/>
              </a:rPr>
              <a:t>值为其上一步状态的值；</a:t>
            </a:r>
            <a:endParaRPr lang="en-US" altLang="zh-CN" sz="3200" kern="0" dirty="0">
              <a:solidFill>
                <a:srgbClr val="006600"/>
              </a:solidFill>
              <a:sym typeface="Wingdings" pitchFamily="2" charset="2"/>
            </a:endParaRP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altLang="zh-CN" sz="3200" kern="0" dirty="0">
                <a:solidFill>
                  <a:srgbClr val="006600"/>
                </a:solidFill>
                <a:sym typeface="Wingdings" pitchFamily="2" charset="2"/>
              </a:rPr>
              <a:t>      </a:t>
            </a:r>
            <a:r>
              <a:rPr lang="zh-CN" altLang="en-US" sz="3200" kern="0" dirty="0">
                <a:solidFill>
                  <a:srgbClr val="003399"/>
                </a:solidFill>
                <a:sym typeface="Wingdings" pitchFamily="2" charset="2"/>
              </a:rPr>
              <a:t>即</a:t>
            </a:r>
            <a:r>
              <a:rPr lang="en-US" altLang="zh-CN" sz="3200" kern="0" dirty="0">
                <a:solidFill>
                  <a:srgbClr val="003399"/>
                </a:solidFill>
                <a:sym typeface="Wingdings" pitchFamily="2" charset="2"/>
              </a:rPr>
              <a:t>, route[location]</a:t>
            </a:r>
            <a:r>
              <a:rPr lang="zh-CN" altLang="en-US" sz="3200" kern="0" dirty="0">
                <a:solidFill>
                  <a:srgbClr val="003399"/>
                </a:solidFill>
                <a:sym typeface="Wingdings" pitchFamily="2" charset="2"/>
              </a:rPr>
              <a:t>是</a:t>
            </a:r>
            <a:r>
              <a:rPr lang="en-US" altLang="zh-CN" sz="3200" kern="0" dirty="0">
                <a:solidFill>
                  <a:srgbClr val="003399"/>
                </a:solidFill>
                <a:sym typeface="Wingdings" pitchFamily="2" charset="2"/>
              </a:rPr>
              <a:t>location</a:t>
            </a:r>
            <a:r>
              <a:rPr lang="zh-CN" altLang="en-US" sz="3200" kern="0" dirty="0">
                <a:solidFill>
                  <a:srgbClr val="003399"/>
                </a:solidFill>
                <a:sym typeface="Wingdings" pitchFamily="2" charset="2"/>
              </a:rPr>
              <a:t>的前驱状态值</a:t>
            </a:r>
            <a:endParaRPr lang="zh-CN" altLang="en-GB" sz="3200" kern="0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686800" cy="1219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kern="0" dirty="0">
                <a:solidFill>
                  <a:srgbClr val="00518E"/>
                </a:solidFill>
                <a:latin typeface="+mj-lt"/>
              </a:rPr>
              <a:t>r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j-lt"/>
              </a:rPr>
              <a:t>oute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j-lt"/>
              </a:rPr>
              <a:t>数组：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记录“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值等于下标的状态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”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latin typeface="+mj-lt"/>
              </a:rPr>
              <a:t>                      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从哪个状态一步走来</a:t>
            </a:r>
            <a:endParaRPr kumimoji="0" lang="zh-CN" altLang="en-GB" sz="32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记录状态使用情况的数组</a:t>
            </a:r>
            <a:r>
              <a:rPr lang="en-US" altLang="zh-CN" dirty="0">
                <a:ea typeface="黑体" pitchFamily="2" charset="-122"/>
              </a:rPr>
              <a:t>: route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4648200"/>
            <a:ext cx="8686800" cy="1828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solidFill>
                  <a:srgbClr val="009900"/>
                </a:solidFill>
                <a:latin typeface="+mj-lt"/>
                <a:sym typeface="Wingdings" pitchFamily="2" charset="2"/>
              </a:rPr>
              <a:t>route[9] = 0;      </a:t>
            </a:r>
            <a:r>
              <a:rPr lang="en-US" altLang="zh-CN" sz="3200" kern="0" dirty="0">
                <a:solidFill>
                  <a:srgbClr val="FF0000"/>
                </a:solidFill>
                <a:latin typeface="+mj-lt"/>
                <a:sym typeface="Wingdings" pitchFamily="2" charset="2"/>
              </a:rPr>
              <a:t>route[1]=9;       </a:t>
            </a:r>
            <a:r>
              <a:rPr lang="en-US" altLang="zh-CN" sz="3200" kern="0" dirty="0">
                <a:solidFill>
                  <a:srgbClr val="7030A0"/>
                </a:solidFill>
                <a:latin typeface="+mj-lt"/>
                <a:sym typeface="Wingdings" pitchFamily="2" charset="2"/>
              </a:rPr>
              <a:t>route[11]=1;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solidFill>
                  <a:srgbClr val="FF6600"/>
                </a:solidFill>
                <a:latin typeface="+mj-lt"/>
                <a:sym typeface="Wingdings" pitchFamily="2" charset="2"/>
              </a:rPr>
              <a:t>r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oute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[2] =11;    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route[14]=2;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     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route[6]=14;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baseline="0" dirty="0">
                <a:latin typeface="+mj-lt"/>
                <a:sym typeface="Wingdings" pitchFamily="2" charset="2"/>
              </a:rPr>
              <a:t>route[15]=6;</a:t>
            </a:r>
            <a:endParaRPr kumimoji="0" lang="zh-CN" altLang="en-GB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57200" y="2590800"/>
            <a:ext cx="8686800" cy="1371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zh-CN" altLang="en-US" sz="3200" kern="0" dirty="0"/>
              <a:t>状态变化序列：</a:t>
            </a:r>
            <a:r>
              <a:rPr lang="en-US" altLang="zh-CN" sz="3200" kern="0" dirty="0">
                <a:solidFill>
                  <a:srgbClr val="009900"/>
                </a:solidFill>
              </a:rPr>
              <a:t>0000 </a:t>
            </a:r>
            <a:r>
              <a:rPr lang="en-US" altLang="zh-CN" sz="3200" kern="0" dirty="0">
                <a:solidFill>
                  <a:srgbClr val="009900"/>
                </a:solidFill>
                <a:sym typeface="Wingdings" pitchFamily="2" charset="2"/>
              </a:rPr>
              <a:t></a:t>
            </a:r>
            <a:r>
              <a:rPr lang="en-US" altLang="zh-CN" sz="3200" kern="0" dirty="0">
                <a:solidFill>
                  <a:srgbClr val="009900"/>
                </a:solidFill>
              </a:rPr>
              <a:t>1001 </a:t>
            </a:r>
            <a:r>
              <a:rPr lang="en-US" altLang="zh-CN" sz="3200" kern="0" dirty="0">
                <a:solidFill>
                  <a:srgbClr val="FF0000"/>
                </a:solidFill>
                <a:sym typeface="Wingdings" pitchFamily="2" charset="2"/>
              </a:rPr>
              <a:t>0001 </a:t>
            </a:r>
          </a:p>
          <a:p>
            <a:pPr marL="342900" lvl="0" indent="-342900" algn="just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en-US" altLang="zh-CN" sz="3200" kern="0" dirty="0">
                <a:solidFill>
                  <a:srgbClr val="FF0000"/>
                </a:solidFill>
                <a:sym typeface="Wingdings" pitchFamily="2" charset="2"/>
              </a:rPr>
              <a:t>       </a:t>
            </a:r>
            <a:r>
              <a:rPr lang="en-US" altLang="zh-CN" sz="3200" kern="0" dirty="0">
                <a:solidFill>
                  <a:srgbClr val="7030A0"/>
                </a:solidFill>
                <a:sym typeface="Wingdings" pitchFamily="2" charset="2"/>
              </a:rPr>
              <a:t>1011 </a:t>
            </a:r>
            <a:r>
              <a:rPr lang="en-US" altLang="zh-CN" sz="3200" kern="0" dirty="0">
                <a:solidFill>
                  <a:srgbClr val="FF6600"/>
                </a:solidFill>
                <a:sym typeface="Wingdings" pitchFamily="2" charset="2"/>
              </a:rPr>
              <a:t>0010 </a:t>
            </a:r>
            <a:r>
              <a:rPr lang="en-US" altLang="zh-CN" sz="3200" kern="0" dirty="0">
                <a:solidFill>
                  <a:srgbClr val="003399"/>
                </a:solidFill>
                <a:sym typeface="Wingdings" pitchFamily="2" charset="2"/>
              </a:rPr>
              <a:t>1110 </a:t>
            </a:r>
            <a:r>
              <a:rPr lang="en-US" altLang="zh-CN" sz="3200" kern="0" dirty="0">
                <a:solidFill>
                  <a:srgbClr val="C00000"/>
                </a:solidFill>
                <a:sym typeface="Wingdings" pitchFamily="2" charset="2"/>
              </a:rPr>
              <a:t>0110 </a:t>
            </a:r>
            <a:r>
              <a:rPr lang="en-US" altLang="zh-CN" sz="3200" kern="0" dirty="0">
                <a:sym typeface="Wingdings" pitchFamily="2" charset="2"/>
              </a:rPr>
              <a:t>1111</a:t>
            </a:r>
            <a:endParaRPr lang="zh-CN" altLang="en-GB" sz="3200" kern="0" dirty="0"/>
          </a:p>
        </p:txBody>
      </p:sp>
      <p:sp>
        <p:nvSpPr>
          <p:cNvPr id="16" name="上下箭头 15"/>
          <p:cNvSpPr/>
          <p:nvPr/>
        </p:nvSpPr>
        <p:spPr bwMode="auto">
          <a:xfrm>
            <a:off x="4267200" y="3962400"/>
            <a:ext cx="533400" cy="685800"/>
          </a:xfrm>
          <a:prstGeom prst="upDownArrow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33400" y="1905000"/>
            <a:ext cx="82296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广度优先：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基于队列的广度优先搜索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3400" y="2590800"/>
            <a:ext cx="8229600" cy="25146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ctr" latinLnBrk="0" hangingPunct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搜索过程中，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80000" marR="0" lvl="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先考虑下一步的所有可能状态，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80000" marR="0" lvl="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再考虑更后面的各种情况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28600" y="838200"/>
          <a:ext cx="88392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2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3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4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5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6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7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8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0000</a:t>
                      </a: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>
                          <a:solidFill>
                            <a:srgbClr val="FF0000"/>
                          </a:solidFill>
                          <a:latin typeface="+mj-lt"/>
                          <a:ea typeface="黑体" pitchFamily="2" charset="-122"/>
                        </a:rPr>
                        <a:t>1000</a:t>
                      </a:r>
                      <a:endParaRPr lang="zh-CN" altLang="en-US" sz="3000" b="1" dirty="0">
                        <a:solidFill>
                          <a:srgbClr val="FF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1001</a:t>
                      </a: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0001</a:t>
                      </a: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>
                          <a:solidFill>
                            <a:srgbClr val="7030A0"/>
                          </a:solidFill>
                          <a:latin typeface="+mj-lt"/>
                          <a:ea typeface="黑体" pitchFamily="2" charset="-122"/>
                        </a:rPr>
                        <a:t>1001</a:t>
                      </a:r>
                      <a:endParaRPr lang="zh-CN" altLang="en-US" sz="3000" b="1" dirty="0">
                        <a:solidFill>
                          <a:srgbClr val="7030A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>
                          <a:solidFill>
                            <a:srgbClr val="FF0000"/>
                          </a:solidFill>
                          <a:latin typeface="+mj-lt"/>
                          <a:ea typeface="黑体" pitchFamily="2" charset="-122"/>
                        </a:rPr>
                        <a:t>1010</a:t>
                      </a:r>
                      <a:endParaRPr lang="zh-CN" altLang="en-US" sz="3000" b="1" dirty="0">
                        <a:solidFill>
                          <a:srgbClr val="FF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>
                          <a:solidFill>
                            <a:srgbClr val="7030A0"/>
                          </a:solidFill>
                          <a:latin typeface="+mj-lt"/>
                          <a:ea typeface="黑体" pitchFamily="2" charset="-122"/>
                        </a:rPr>
                        <a:t>0000</a:t>
                      </a:r>
                      <a:endParaRPr lang="zh-CN" altLang="en-US" sz="3000" b="1" dirty="0">
                        <a:solidFill>
                          <a:srgbClr val="7030A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1011</a:t>
                      </a: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>
                          <a:solidFill>
                            <a:srgbClr val="FF0000"/>
                          </a:solidFill>
                          <a:latin typeface="+mj-lt"/>
                          <a:ea typeface="黑体" pitchFamily="2" charset="-122"/>
                        </a:rPr>
                        <a:t>0011</a:t>
                      </a:r>
                      <a:endParaRPr lang="zh-CN" altLang="en-US" sz="3000" b="1" dirty="0">
                        <a:solidFill>
                          <a:srgbClr val="FF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>
                          <a:solidFill>
                            <a:srgbClr val="FF0000"/>
                          </a:solidFill>
                          <a:latin typeface="+mj-lt"/>
                          <a:ea typeface="黑体" pitchFamily="2" charset="-122"/>
                        </a:rPr>
                        <a:t>1100</a:t>
                      </a:r>
                      <a:endParaRPr lang="zh-CN" altLang="en-US" sz="3000" b="1" dirty="0">
                        <a:solidFill>
                          <a:srgbClr val="FF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0010</a:t>
                      </a: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>
                          <a:solidFill>
                            <a:srgbClr val="FF0000"/>
                          </a:solidFill>
                          <a:latin typeface="+mj-lt"/>
                          <a:ea typeface="黑体" pitchFamily="2" charset="-122"/>
                        </a:rPr>
                        <a:t>1010</a:t>
                      </a:r>
                      <a:endParaRPr lang="zh-CN" altLang="en-US" sz="3000" b="1" dirty="0">
                        <a:solidFill>
                          <a:srgbClr val="FF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000" b="1" kern="1200" dirty="0">
                          <a:solidFill>
                            <a:srgbClr val="7030A0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0001</a:t>
                      </a:r>
                      <a:endParaRPr lang="zh-CN" altLang="en-US" sz="3000" b="1" kern="1200" dirty="0">
                        <a:solidFill>
                          <a:srgbClr val="7030A0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>
                          <a:solidFill>
                            <a:srgbClr val="7030A0"/>
                          </a:solidFill>
                          <a:latin typeface="+mj-lt"/>
                          <a:ea typeface="黑体" pitchFamily="2" charset="-122"/>
                        </a:rPr>
                        <a:t>1011</a:t>
                      </a:r>
                      <a:endParaRPr lang="zh-CN" altLang="en-US" sz="3000" b="1" dirty="0">
                        <a:solidFill>
                          <a:srgbClr val="7030A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1110</a:t>
                      </a: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0110</a:t>
                      </a: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>
                          <a:solidFill>
                            <a:srgbClr val="7030A0"/>
                          </a:solidFill>
                          <a:latin typeface="+mj-lt"/>
                          <a:ea typeface="黑体" pitchFamily="2" charset="-122"/>
                        </a:rPr>
                        <a:t>1110</a:t>
                      </a:r>
                      <a:endParaRPr lang="zh-CN" altLang="en-US" sz="3000" b="1" dirty="0">
                        <a:solidFill>
                          <a:srgbClr val="7030A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>
                          <a:solidFill>
                            <a:srgbClr val="7030A0"/>
                          </a:solidFill>
                          <a:latin typeface="+mj-lt"/>
                          <a:ea typeface="黑体" pitchFamily="2" charset="-122"/>
                        </a:rPr>
                        <a:t>0100</a:t>
                      </a:r>
                      <a:endParaRPr lang="zh-CN" altLang="en-US" sz="3000" b="1" dirty="0">
                        <a:solidFill>
                          <a:srgbClr val="7030A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>
                          <a:solidFill>
                            <a:srgbClr val="009900"/>
                          </a:solidFill>
                          <a:latin typeface="+mj-lt"/>
                          <a:ea typeface="黑体" pitchFamily="2" charset="-122"/>
                        </a:rPr>
                        <a:t>1111</a:t>
                      </a:r>
                      <a:endParaRPr lang="zh-CN" altLang="en-US" sz="3000" b="1" dirty="0">
                        <a:solidFill>
                          <a:srgbClr val="0099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>
                          <a:solidFill>
                            <a:srgbClr val="7030A0"/>
                          </a:solidFill>
                          <a:latin typeface="+mj-lt"/>
                          <a:ea typeface="黑体" pitchFamily="2" charset="-122"/>
                        </a:rPr>
                        <a:t>0010</a:t>
                      </a:r>
                      <a:endParaRPr lang="zh-CN" altLang="en-US" sz="3000" b="1" dirty="0">
                        <a:solidFill>
                          <a:srgbClr val="7030A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1101</a:t>
                      </a: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>
                          <a:solidFill>
                            <a:srgbClr val="FF0000"/>
                          </a:solidFill>
                          <a:latin typeface="+mj-lt"/>
                          <a:ea typeface="黑体" pitchFamily="2" charset="-122"/>
                        </a:rPr>
                        <a:t>0101</a:t>
                      </a:r>
                      <a:endParaRPr lang="zh-CN" altLang="en-US" sz="3000" b="1" dirty="0">
                        <a:solidFill>
                          <a:srgbClr val="FF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0100</a:t>
                      </a: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>
                          <a:solidFill>
                            <a:srgbClr val="FF0000"/>
                          </a:solidFill>
                          <a:latin typeface="+mj-lt"/>
                          <a:ea typeface="黑体" pitchFamily="2" charset="-122"/>
                        </a:rPr>
                        <a:t>1100</a:t>
                      </a:r>
                      <a:endParaRPr lang="zh-CN" altLang="en-US" sz="3000" b="1" dirty="0">
                        <a:solidFill>
                          <a:srgbClr val="FF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>
                          <a:solidFill>
                            <a:srgbClr val="7030A0"/>
                          </a:solidFill>
                          <a:latin typeface="+mj-lt"/>
                          <a:ea typeface="黑体" pitchFamily="2" charset="-122"/>
                        </a:rPr>
                        <a:t>0001</a:t>
                      </a:r>
                      <a:endParaRPr lang="zh-CN" altLang="en-US" sz="3000" b="1" dirty="0">
                        <a:solidFill>
                          <a:srgbClr val="7030A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>
                          <a:solidFill>
                            <a:srgbClr val="7030A0"/>
                          </a:solidFill>
                          <a:latin typeface="+mj-lt"/>
                          <a:ea typeface="黑体" pitchFamily="2" charset="-122"/>
                        </a:rPr>
                        <a:t>1101</a:t>
                      </a:r>
                      <a:endParaRPr lang="zh-CN" altLang="en-US" sz="3000" b="1" dirty="0">
                        <a:solidFill>
                          <a:srgbClr val="7030A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>
                          <a:solidFill>
                            <a:srgbClr val="003399"/>
                          </a:solidFill>
                          <a:latin typeface="+mj-lt"/>
                          <a:ea typeface="黑体" pitchFamily="2" charset="-122"/>
                        </a:rPr>
                        <a:t>1110</a:t>
                      </a:r>
                      <a:endParaRPr lang="zh-CN" altLang="en-US" sz="3000" b="1" dirty="0">
                        <a:solidFill>
                          <a:srgbClr val="003399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8600" y="228600"/>
            <a:ext cx="50292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solidFill>
                  <a:srgbClr val="003399"/>
                </a:solidFill>
                <a:latin typeface="+mj-lt"/>
              </a:rPr>
              <a:t>l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ocation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: 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农夫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,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狼</a:t>
            </a:r>
            <a:r>
              <a:rPr lang="en-US" altLang="zh-CN" sz="3200" kern="0" dirty="0">
                <a:solidFill>
                  <a:srgbClr val="003399"/>
                </a:solidFill>
                <a:latin typeface="+mj-lt"/>
              </a:rPr>
              <a:t>, 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白菜</a:t>
            </a:r>
            <a:r>
              <a:rPr lang="en-US" altLang="zh-CN" sz="3200" kern="0" dirty="0">
                <a:solidFill>
                  <a:srgbClr val="003399"/>
                </a:solidFill>
                <a:latin typeface="+mj-lt"/>
              </a:rPr>
              <a:t>, 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羊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228600" y="4495800"/>
            <a:ext cx="27432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C00000"/>
                </a:solidFill>
                <a:latin typeface="+mj-lt"/>
                <a:sym typeface="Wingdings" pitchFamily="2" charset="2"/>
              </a:rPr>
              <a:t>红色</a:t>
            </a:r>
            <a:r>
              <a:rPr lang="en-US" altLang="zh-CN" sz="3200" dirty="0">
                <a:solidFill>
                  <a:srgbClr val="C00000"/>
                </a:solidFill>
                <a:latin typeface="+mj-lt"/>
                <a:sym typeface="Wingdings" pitchFamily="2" charset="2"/>
              </a:rPr>
              <a:t>: </a:t>
            </a:r>
            <a:r>
              <a:rPr lang="zh-CN" altLang="en-US" sz="3200" dirty="0">
                <a:solidFill>
                  <a:srgbClr val="C00000"/>
                </a:solidFill>
                <a:latin typeface="+mj-lt"/>
                <a:sym typeface="Wingdings" pitchFamily="2" charset="2"/>
              </a:rPr>
              <a:t>不安全</a:t>
            </a:r>
            <a:endParaRPr lang="en-US" altLang="zh-CN" sz="3200" dirty="0">
              <a:solidFill>
                <a:srgbClr val="C00000"/>
              </a:solidFill>
              <a:latin typeface="+mj-lt"/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7030A0"/>
                </a:solidFill>
                <a:latin typeface="+mj-lt"/>
                <a:sym typeface="Wingdings" pitchFamily="2" charset="2"/>
              </a:rPr>
              <a:t>紫色</a:t>
            </a:r>
            <a:r>
              <a:rPr lang="en-US" altLang="zh-CN" sz="3200" dirty="0">
                <a:solidFill>
                  <a:srgbClr val="7030A0"/>
                </a:solidFill>
                <a:latin typeface="+mj-lt"/>
                <a:sym typeface="Wingdings" pitchFamily="2" charset="2"/>
              </a:rPr>
              <a:t>: </a:t>
            </a:r>
            <a:r>
              <a:rPr lang="zh-CN" altLang="en-US" sz="3200" dirty="0">
                <a:solidFill>
                  <a:srgbClr val="7030A0"/>
                </a:solidFill>
                <a:latin typeface="+mj-lt"/>
                <a:sym typeface="Wingdings" pitchFamily="2" charset="2"/>
              </a:rPr>
              <a:t>已使用</a:t>
            </a:r>
            <a:endParaRPr lang="en-US" altLang="zh-CN" sz="3200" dirty="0">
              <a:solidFill>
                <a:srgbClr val="7030A0"/>
              </a:solidFill>
              <a:latin typeface="+mj-lt"/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008000"/>
                </a:solidFill>
                <a:latin typeface="+mj-lt"/>
                <a:sym typeface="Wingdings" pitchFamily="2" charset="2"/>
              </a:rPr>
              <a:t>绿色：目标</a:t>
            </a:r>
            <a:endParaRPr lang="en-US" altLang="zh-CN" sz="3200" dirty="0">
              <a:solidFill>
                <a:srgbClr val="008000"/>
              </a:solidFill>
              <a:latin typeface="+mj-lt"/>
              <a:sym typeface="Wingdings" pitchFamily="2" charset="2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1371600" y="1295400"/>
            <a:ext cx="1066800" cy="1828800"/>
          </a:xfrm>
          <a:prstGeom prst="rect">
            <a:avLst/>
          </a:prstGeom>
          <a:noFill/>
          <a:ln w="25400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2488200" y="1752600"/>
            <a:ext cx="1066800" cy="914400"/>
          </a:xfrm>
          <a:prstGeom prst="rect">
            <a:avLst/>
          </a:prstGeom>
          <a:noFill/>
          <a:ln w="25400" cmpd="sng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3581400" y="1752600"/>
            <a:ext cx="1066800" cy="3657600"/>
          </a:xfrm>
          <a:prstGeom prst="rect">
            <a:avLst/>
          </a:prstGeom>
          <a:noFill/>
          <a:ln w="25400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4684200" y="2209800"/>
            <a:ext cx="1066800" cy="1371600"/>
          </a:xfrm>
          <a:prstGeom prst="rect">
            <a:avLst/>
          </a:prstGeom>
          <a:noFill/>
          <a:ln w="25400" cmpd="sng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4648200" y="4953000"/>
            <a:ext cx="1066800" cy="1371600"/>
          </a:xfrm>
          <a:prstGeom prst="rect">
            <a:avLst/>
          </a:prstGeom>
          <a:noFill/>
          <a:ln w="25400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228600" y="1295400"/>
            <a:ext cx="1066800" cy="457200"/>
          </a:xfrm>
          <a:prstGeom prst="rect">
            <a:avLst/>
          </a:prstGeom>
          <a:noFill/>
          <a:ln w="25400" cmpd="sng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5791200" y="2667000"/>
            <a:ext cx="1066800" cy="1371600"/>
          </a:xfrm>
          <a:prstGeom prst="rect">
            <a:avLst/>
          </a:prstGeom>
          <a:noFill/>
          <a:ln w="25400" cmpd="sng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791200" y="5410200"/>
            <a:ext cx="1066800" cy="1371600"/>
          </a:xfrm>
          <a:prstGeom prst="rect">
            <a:avLst/>
          </a:prstGeom>
          <a:noFill/>
          <a:ln w="25400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8001000" y="3581400"/>
            <a:ext cx="1066800" cy="914400"/>
          </a:xfrm>
          <a:prstGeom prst="rect">
            <a:avLst/>
          </a:prstGeom>
          <a:noFill/>
          <a:ln w="25400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6858000" y="3581400"/>
            <a:ext cx="1066800" cy="1371600"/>
          </a:xfrm>
          <a:prstGeom prst="rect">
            <a:avLst/>
          </a:prstGeom>
          <a:noFill/>
          <a:ln w="25400" cmpd="sng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基于队列的广度优先搜索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763000" cy="48006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94350" marR="0" lvl="0" indent="-51435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AutoNum type="arabicParenBoth"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初始状态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0000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入队；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694350" indent="-514350" algn="just">
              <a:spcBef>
                <a:spcPts val="900"/>
              </a:spcBef>
              <a:buNone/>
              <a:defRPr/>
            </a:pPr>
            <a:r>
              <a:rPr lang="en-US" altLang="zh-CN" sz="3200" kern="0" dirty="0"/>
              <a:t>(2) </a:t>
            </a:r>
            <a:r>
              <a:rPr lang="zh-CN" altLang="en-US" sz="3200" kern="0" dirty="0"/>
              <a:t>取队头，为当前状态，队头出队；</a:t>
            </a:r>
            <a:endParaRPr lang="en-US" altLang="zh-CN" sz="3200" kern="0" dirty="0"/>
          </a:p>
          <a:p>
            <a:pPr marL="694350" lvl="0" indent="-514350" algn="just">
              <a:spcBef>
                <a:spcPts val="900"/>
              </a:spcBef>
              <a:buNone/>
              <a:defRPr/>
            </a:pPr>
            <a:r>
              <a:rPr lang="en-US" altLang="zh-CN" sz="3200" kern="0" dirty="0"/>
              <a:t>(3) </a:t>
            </a:r>
            <a:r>
              <a:rPr lang="zh-CN" altLang="en-US" sz="3200" kern="0" dirty="0"/>
              <a:t>寻找前状态</a:t>
            </a:r>
            <a:r>
              <a:rPr lang="zh-CN" altLang="en-US" sz="3200" kern="0" dirty="0">
                <a:solidFill>
                  <a:srgbClr val="003399"/>
                </a:solidFill>
              </a:rPr>
              <a:t>经</a:t>
            </a:r>
            <a:r>
              <a:rPr lang="en-US" altLang="zh-CN" sz="3200" kern="0" dirty="0">
                <a:solidFill>
                  <a:srgbClr val="003399"/>
                </a:solidFill>
              </a:rPr>
              <a:t>1</a:t>
            </a:r>
            <a:r>
              <a:rPr lang="zh-CN" altLang="en-US" sz="3200" kern="0" dirty="0">
                <a:solidFill>
                  <a:srgbClr val="003399"/>
                </a:solidFill>
              </a:rPr>
              <a:t>步可到达的、所有的、</a:t>
            </a:r>
            <a:endParaRPr lang="en-US" altLang="zh-CN" sz="3200" kern="0" dirty="0">
              <a:solidFill>
                <a:srgbClr val="003399"/>
              </a:solidFill>
            </a:endParaRPr>
          </a:p>
          <a:p>
            <a:pPr marL="694350" lvl="0" indent="-514350" algn="just"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olidFill>
                  <a:srgbClr val="003399"/>
                </a:solidFill>
              </a:rPr>
              <a:t>      </a:t>
            </a:r>
            <a:r>
              <a:rPr lang="zh-CN" altLang="en-US" sz="3200" kern="0" dirty="0">
                <a:solidFill>
                  <a:srgbClr val="003399"/>
                </a:solidFill>
              </a:rPr>
              <a:t>安全的、未曾使用过的</a:t>
            </a:r>
            <a:r>
              <a:rPr lang="zh-CN" altLang="en-US" sz="3200" kern="0" dirty="0"/>
              <a:t>下一状态；</a:t>
            </a:r>
            <a:endParaRPr lang="en-US" altLang="zh-CN" sz="3200" kern="0" dirty="0"/>
          </a:p>
          <a:p>
            <a:pPr marL="180000" lvl="0" algn="just">
              <a:spcBef>
                <a:spcPts val="900"/>
              </a:spcBef>
              <a:buNone/>
              <a:defRPr/>
            </a:pPr>
            <a:r>
              <a:rPr lang="en-US" altLang="zh-CN" sz="3200" kern="0" dirty="0"/>
              <a:t>(4) </a:t>
            </a:r>
            <a:r>
              <a:rPr lang="zh-CN" altLang="en-US" sz="3200" kern="0" dirty="0"/>
              <a:t>检查这些状态中，是否有</a:t>
            </a:r>
            <a:r>
              <a:rPr lang="en-US" altLang="zh-CN" sz="3200" kern="0" dirty="0"/>
              <a:t>1111 ?</a:t>
            </a:r>
          </a:p>
          <a:p>
            <a:pPr marL="180000" lvl="0" algn="just"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</a:t>
            </a:r>
            <a:r>
              <a:rPr lang="zh-CN" altLang="en-US" sz="3200" kern="0" dirty="0"/>
              <a:t>有，则成功；</a:t>
            </a:r>
            <a:endParaRPr lang="en-US" altLang="zh-CN" sz="3200" kern="0" dirty="0"/>
          </a:p>
          <a:p>
            <a:pPr marL="180000" lvl="0" algn="just"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</a:t>
            </a:r>
            <a:r>
              <a:rPr lang="zh-CN" altLang="en-US" sz="3200" kern="0" dirty="0"/>
              <a:t>否则，将这些状态入队，返回</a:t>
            </a:r>
            <a:r>
              <a:rPr lang="en-US" altLang="zh-CN" sz="3200" kern="0" dirty="0"/>
              <a:t>(2)</a:t>
            </a:r>
            <a:r>
              <a:rPr lang="zh-CN" altLang="en-US" sz="3200" kern="0" dirty="0"/>
              <a:t>；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2400" y="533400"/>
            <a:ext cx="8991600" cy="6019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void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farmerProblem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();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movers, m=16;</a:t>
            </a: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GB" altLang="zh-CN" sz="3200" kern="0" dirty="0">
                <a:latin typeface="+mj-lt"/>
              </a:rPr>
              <a:t>  </a:t>
            </a:r>
            <a:r>
              <a:rPr lang="en-GB" altLang="zh-CN" sz="3200" kern="0" dirty="0" err="1">
                <a:latin typeface="+mj-lt"/>
              </a:rPr>
              <a:t>int</a:t>
            </a:r>
            <a:r>
              <a:rPr lang="en-GB" altLang="zh-CN" sz="3200" kern="0" dirty="0"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location,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newlocation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 </a:t>
            </a:r>
            <a:endParaRPr kumimoji="0" lang="en-GB" altLang="zh-CN" sz="32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route[16]; </a:t>
            </a:r>
            <a:endParaRPr kumimoji="0" lang="en-GB" altLang="zh-CN" sz="32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PSeqQueue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moveTo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 </a:t>
            </a:r>
            <a:endParaRPr kumimoji="0" lang="zh-CN" altLang="en-GB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GB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moveTo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=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createEmptyQueue_seq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m); </a:t>
            </a:r>
            <a:endParaRPr kumimoji="0" lang="en-GB" altLang="zh-CN" sz="32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for(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=0;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&lt;16;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++)</a:t>
            </a: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route[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] = -1; 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  <a:p>
            <a:pPr marL="180000" lvl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sz="3200" kern="0" dirty="0"/>
              <a:t>  </a:t>
            </a:r>
            <a:r>
              <a:rPr lang="en-GB" altLang="zh-CN" sz="3200" kern="0" dirty="0" err="1"/>
              <a:t>enQueue_seq</a:t>
            </a:r>
            <a:r>
              <a:rPr lang="en-GB" altLang="zh-CN" sz="3200" kern="0" dirty="0"/>
              <a:t>(</a:t>
            </a:r>
            <a:r>
              <a:rPr lang="en-GB" altLang="zh-CN" sz="3200" kern="0" dirty="0" err="1"/>
              <a:t>moveTo</a:t>
            </a:r>
            <a:r>
              <a:rPr lang="en-GB" altLang="zh-CN" sz="3200" kern="0" dirty="0"/>
              <a:t>, 0x00); </a:t>
            </a:r>
            <a:endParaRPr lang="en-US" altLang="zh-CN" sz="3200" kern="0" dirty="0">
              <a:solidFill>
                <a:srgbClr val="009900"/>
              </a:solidFill>
            </a:endParaRPr>
          </a:p>
          <a:p>
            <a:pPr marL="180000" lvl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j-lt"/>
              </a:rPr>
              <a:t>  </a:t>
            </a:r>
            <a:r>
              <a:rPr lang="en-GB" altLang="zh-CN" sz="3200" kern="0" dirty="0"/>
              <a:t>route[0]=0; 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76800" y="1752600"/>
            <a:ext cx="42672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9900"/>
                </a:solidFill>
              </a:rPr>
              <a:t>//</a:t>
            </a:r>
            <a:r>
              <a:rPr lang="zh-CN" altLang="en-US" kern="0" dirty="0">
                <a:solidFill>
                  <a:srgbClr val="009900"/>
                </a:solidFill>
              </a:rPr>
              <a:t>当前状态</a:t>
            </a:r>
            <a:r>
              <a:rPr lang="en-US" altLang="zh-CN" kern="0" dirty="0">
                <a:solidFill>
                  <a:srgbClr val="009900"/>
                </a:solidFill>
              </a:rPr>
              <a:t>,</a:t>
            </a:r>
            <a:r>
              <a:rPr lang="zh-CN" altLang="en-US" kern="0" dirty="0">
                <a:solidFill>
                  <a:srgbClr val="009900"/>
                </a:solidFill>
              </a:rPr>
              <a:t>下一状态</a:t>
            </a:r>
            <a:r>
              <a:rPr lang="en-GB" altLang="zh-CN" kern="0" dirty="0">
                <a:solidFill>
                  <a:srgbClr val="009900"/>
                </a:solidFill>
              </a:rPr>
              <a:t>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19400" y="2362200"/>
            <a:ext cx="64008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9900"/>
                </a:solidFill>
              </a:rPr>
              <a:t>//</a:t>
            </a:r>
            <a:r>
              <a:rPr lang="zh-CN" altLang="en-US" kern="0" dirty="0">
                <a:solidFill>
                  <a:srgbClr val="009900"/>
                </a:solidFill>
              </a:rPr>
              <a:t>记录值为下标的状态的前驱状态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419600" y="2931004"/>
            <a:ext cx="41910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9900"/>
                </a:solidFill>
              </a:rPr>
              <a:t>//</a:t>
            </a:r>
            <a:r>
              <a:rPr lang="zh-CN" altLang="en-US" kern="0" dirty="0">
                <a:solidFill>
                  <a:srgbClr val="009900"/>
                </a:solidFill>
              </a:rPr>
              <a:t>队列</a:t>
            </a:r>
            <a:r>
              <a:rPr lang="en-US" altLang="zh-CN" kern="0" dirty="0">
                <a:solidFill>
                  <a:srgbClr val="009900"/>
                </a:solidFill>
              </a:rPr>
              <a:t>, </a:t>
            </a:r>
            <a:r>
              <a:rPr lang="zh-CN" altLang="en-US" kern="0" dirty="0">
                <a:solidFill>
                  <a:srgbClr val="009900"/>
                </a:solidFill>
              </a:rPr>
              <a:t>暂存中间状态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917382" y="3505200"/>
            <a:ext cx="110158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9900"/>
                </a:solidFill>
              </a:rPr>
              <a:t>//</a:t>
            </a:r>
            <a:r>
              <a:rPr lang="zh-CN" altLang="en-US" kern="0" dirty="0">
                <a:solidFill>
                  <a:srgbClr val="009900"/>
                </a:solidFill>
              </a:rPr>
              <a:t>空队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351453" y="4683604"/>
            <a:ext cx="2896947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3399"/>
                </a:solidFill>
              </a:rPr>
              <a:t>//</a:t>
            </a:r>
            <a:r>
              <a:rPr lang="zh-CN" altLang="en-US" kern="0" dirty="0">
                <a:solidFill>
                  <a:srgbClr val="003399"/>
                </a:solidFill>
              </a:rPr>
              <a:t>状态数组初始化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48926" y="5293204"/>
            <a:ext cx="253787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9900"/>
                </a:solidFill>
              </a:rPr>
              <a:t>//</a:t>
            </a:r>
            <a:r>
              <a:rPr lang="zh-CN" altLang="en-US" kern="0" dirty="0">
                <a:solidFill>
                  <a:srgbClr val="009900"/>
                </a:solidFill>
              </a:rPr>
              <a:t>初始状态入队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514600" y="5867400"/>
            <a:ext cx="662940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kern="0" dirty="0">
                <a:solidFill>
                  <a:srgbClr val="009900"/>
                </a:solidFill>
              </a:rPr>
              <a:t>//0000</a:t>
            </a:r>
            <a:r>
              <a:rPr lang="zh-CN" altLang="en-US" kern="0" dirty="0">
                <a:solidFill>
                  <a:srgbClr val="009900"/>
                </a:solidFill>
              </a:rPr>
              <a:t>已经被使用，前驱是自己</a:t>
            </a:r>
            <a:endParaRPr lang="en-US" altLang="zh-CN" kern="0" dirty="0">
              <a:solidFill>
                <a:srgbClr val="009900"/>
              </a:solidFill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2400" y="685800"/>
            <a:ext cx="8991600" cy="5791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GB" altLang="zh-CN" sz="3200" kern="0" dirty="0"/>
              <a:t>  </a:t>
            </a:r>
            <a:r>
              <a:rPr lang="en-GB" altLang="zh-CN" sz="3200" kern="0" dirty="0" err="1"/>
              <a:t>enQueue_seq</a:t>
            </a:r>
            <a:r>
              <a:rPr lang="en-GB" altLang="zh-CN" sz="3200" kern="0" dirty="0"/>
              <a:t>(</a:t>
            </a:r>
            <a:r>
              <a:rPr lang="en-GB" altLang="zh-CN" sz="3200" kern="0" dirty="0" err="1"/>
              <a:t>moveTo</a:t>
            </a:r>
            <a:r>
              <a:rPr lang="en-GB" altLang="zh-CN" sz="3200" kern="0" dirty="0"/>
              <a:t>, 0x00); </a:t>
            </a:r>
            <a:endParaRPr lang="en-US" altLang="zh-CN" sz="3200" kern="0" dirty="0">
              <a:solidFill>
                <a:srgbClr val="009900"/>
              </a:solidFill>
            </a:endParaRPr>
          </a:p>
          <a:p>
            <a:pPr marL="180000" lvl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j-lt"/>
              </a:rPr>
              <a:t>  </a:t>
            </a:r>
            <a:r>
              <a:rPr lang="en-GB" altLang="zh-CN" sz="3200" kern="0" dirty="0"/>
              <a:t>route[0]=0;</a:t>
            </a: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GB" altLang="zh-CN" sz="3200" kern="0" dirty="0"/>
              <a:t>    </a:t>
            </a:r>
            <a:r>
              <a:rPr lang="en-GB" altLang="zh-CN" sz="3200" kern="0" dirty="0">
                <a:solidFill>
                  <a:srgbClr val="FF6600"/>
                </a:solidFill>
              </a:rPr>
              <a:t>while</a:t>
            </a:r>
            <a:r>
              <a:rPr lang="en-GB" altLang="zh-CN" sz="3200" kern="0" dirty="0"/>
              <a:t>( !</a:t>
            </a:r>
            <a:r>
              <a:rPr lang="en-GB" altLang="zh-CN" sz="3200" kern="0" dirty="0" err="1"/>
              <a:t>isEmptyQueue_seq</a:t>
            </a:r>
            <a:r>
              <a:rPr lang="en-GB" altLang="zh-CN" sz="3200" kern="0" dirty="0"/>
              <a:t>(</a:t>
            </a:r>
            <a:r>
              <a:rPr lang="en-GB" altLang="zh-CN" sz="3200" kern="0" dirty="0" err="1"/>
              <a:t>moveTo</a:t>
            </a:r>
            <a:r>
              <a:rPr lang="en-GB" altLang="zh-CN" sz="3200" kern="0" dirty="0"/>
              <a:t>) &amp;&amp;</a:t>
            </a: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GB" altLang="zh-CN" sz="3200" kern="0" dirty="0"/>
              <a:t>              (route[15] == -1))  </a:t>
            </a: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GB" altLang="zh-CN" sz="3200" kern="0" dirty="0">
                <a:solidFill>
                  <a:srgbClr val="009900"/>
                </a:solidFill>
              </a:rPr>
              <a:t>    </a:t>
            </a: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GB" altLang="zh-CN" sz="3200" kern="0" dirty="0"/>
              <a:t>            </a:t>
            </a:r>
            <a:r>
              <a:rPr lang="en-GB" altLang="zh-CN" sz="3200" b="1" kern="0" dirty="0">
                <a:solidFill>
                  <a:srgbClr val="FF6600"/>
                </a:solidFill>
              </a:rPr>
              <a:t>{ </a:t>
            </a:r>
            <a:r>
              <a:rPr lang="en-GB" altLang="zh-CN" sz="3200" kern="0" dirty="0"/>
              <a:t>location=</a:t>
            </a:r>
            <a:r>
              <a:rPr lang="en-GB" altLang="zh-CN" sz="3200" kern="0" dirty="0" err="1"/>
              <a:t>frontQueue_seq</a:t>
            </a:r>
            <a:r>
              <a:rPr lang="en-GB" altLang="zh-CN" sz="3200" kern="0" dirty="0"/>
              <a:t>(</a:t>
            </a:r>
            <a:r>
              <a:rPr lang="en-GB" altLang="zh-CN" sz="3200" kern="0" dirty="0" err="1"/>
              <a:t>moveTo</a:t>
            </a:r>
            <a:r>
              <a:rPr lang="en-GB" altLang="zh-CN" sz="3200" kern="0" dirty="0"/>
              <a:t>); </a:t>
            </a: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buNone/>
              <a:defRPr/>
            </a:pPr>
            <a:endParaRPr lang="en-GB" altLang="zh-CN" sz="3200" kern="0" dirty="0">
              <a:solidFill>
                <a:srgbClr val="009900"/>
              </a:solidFill>
            </a:endParaRP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GB" altLang="zh-CN" sz="3200" kern="0" dirty="0"/>
              <a:t>              </a:t>
            </a:r>
            <a:r>
              <a:rPr lang="en-GB" altLang="zh-CN" sz="3200" kern="0" dirty="0" err="1"/>
              <a:t>deQueue_seq</a:t>
            </a:r>
            <a:r>
              <a:rPr lang="en-GB" altLang="zh-CN" sz="3200" kern="0" dirty="0"/>
              <a:t>(</a:t>
            </a:r>
            <a:r>
              <a:rPr lang="en-GB" altLang="zh-CN" sz="3200" kern="0" dirty="0" err="1"/>
              <a:t>moveTo</a:t>
            </a:r>
            <a:r>
              <a:rPr lang="en-GB" altLang="zh-CN" sz="3200" kern="0" dirty="0"/>
              <a:t>)</a:t>
            </a:r>
            <a:endParaRPr lang="en-GB" altLang="zh-CN" sz="3200" kern="0" dirty="0">
              <a:solidFill>
                <a:srgbClr val="009900"/>
              </a:solidFill>
            </a:endParaRPr>
          </a:p>
          <a:p>
            <a:pPr marL="180000" lvl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sz="3200" kern="0" dirty="0"/>
              <a:t> 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48926" y="762000"/>
            <a:ext cx="253787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9900"/>
                </a:solidFill>
              </a:rPr>
              <a:t>//</a:t>
            </a:r>
            <a:r>
              <a:rPr lang="zh-CN" altLang="en-US" kern="0" dirty="0">
                <a:solidFill>
                  <a:srgbClr val="009900"/>
                </a:solidFill>
              </a:rPr>
              <a:t>初始状态入队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514600" y="1371802"/>
            <a:ext cx="662940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kern="0" dirty="0">
                <a:solidFill>
                  <a:srgbClr val="009900"/>
                </a:solidFill>
              </a:rPr>
              <a:t>//0000</a:t>
            </a:r>
            <a:r>
              <a:rPr lang="zh-CN" altLang="en-US" kern="0" dirty="0">
                <a:solidFill>
                  <a:srgbClr val="009900"/>
                </a:solidFill>
              </a:rPr>
              <a:t>已经被使用，前驱是自己</a:t>
            </a:r>
            <a:endParaRPr lang="en-US" altLang="zh-CN" kern="0" dirty="0">
              <a:solidFill>
                <a:srgbClr val="0099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52600" y="3048000"/>
            <a:ext cx="61722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9900"/>
                </a:solidFill>
              </a:rPr>
              <a:t>//</a:t>
            </a:r>
            <a:r>
              <a:rPr lang="zh-CN" altLang="en-US" kern="0" dirty="0">
                <a:solidFill>
                  <a:srgbClr val="009900"/>
                </a:solidFill>
              </a:rPr>
              <a:t>当队不空</a:t>
            </a:r>
            <a:r>
              <a:rPr lang="en-US" altLang="zh-CN" kern="0" dirty="0">
                <a:solidFill>
                  <a:srgbClr val="009900"/>
                </a:solidFill>
              </a:rPr>
              <a:t>, </a:t>
            </a:r>
            <a:r>
              <a:rPr lang="zh-CN" altLang="en-US" kern="0" dirty="0">
                <a:solidFill>
                  <a:srgbClr val="009900"/>
                </a:solidFill>
              </a:rPr>
              <a:t>且目标状态还没出现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676400" y="4093458"/>
            <a:ext cx="325602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9900"/>
                </a:solidFill>
              </a:rPr>
              <a:t>//</a:t>
            </a:r>
            <a:r>
              <a:rPr lang="zh-CN" altLang="en-US" kern="0" dirty="0">
                <a:solidFill>
                  <a:srgbClr val="009900"/>
                </a:solidFill>
              </a:rPr>
              <a:t>取队头为当前状态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181271" y="4607404"/>
            <a:ext cx="18197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9900"/>
                </a:solidFill>
              </a:rPr>
              <a:t>//</a:t>
            </a:r>
            <a:r>
              <a:rPr lang="zh-CN" altLang="en-US" kern="0" dirty="0">
                <a:solidFill>
                  <a:srgbClr val="009900"/>
                </a:solidFill>
              </a:rPr>
              <a:t>队头出队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676400" y="5257800"/>
            <a:ext cx="7315200" cy="1074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GB" altLang="zh-CN" kern="0" dirty="0">
                <a:solidFill>
                  <a:srgbClr val="003399"/>
                </a:solidFill>
              </a:rPr>
              <a:t>//</a:t>
            </a:r>
            <a:r>
              <a:rPr lang="zh-CN" altLang="en-US" kern="0" dirty="0">
                <a:solidFill>
                  <a:srgbClr val="003399"/>
                </a:solidFill>
              </a:rPr>
              <a:t>接下来，求：从当前状态</a:t>
            </a:r>
            <a:r>
              <a:rPr lang="en-US" altLang="zh-CN" kern="0" dirty="0">
                <a:solidFill>
                  <a:srgbClr val="003399"/>
                </a:solidFill>
              </a:rPr>
              <a:t>location</a:t>
            </a:r>
            <a:r>
              <a:rPr lang="zh-CN" altLang="en-US" kern="0" dirty="0">
                <a:solidFill>
                  <a:srgbClr val="003399"/>
                </a:solidFill>
              </a:rPr>
              <a:t>出发，</a:t>
            </a:r>
            <a:endParaRPr lang="en-US" altLang="zh-CN" kern="0" dirty="0">
              <a:solidFill>
                <a:srgbClr val="003399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003399"/>
                </a:solidFill>
              </a:rPr>
              <a:t>  </a:t>
            </a:r>
            <a:r>
              <a:rPr lang="zh-CN" altLang="en-US" kern="0" dirty="0">
                <a:solidFill>
                  <a:srgbClr val="003399"/>
                </a:solidFill>
              </a:rPr>
              <a:t>经过一次划船可以到达的所有状态</a:t>
            </a:r>
            <a:endParaRPr lang="zh-CN" altLang="en-US" dirty="0">
              <a:solidFill>
                <a:srgbClr val="00339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4.2.1 </a:t>
            </a:r>
            <a:r>
              <a:rPr lang="zh-CN" altLang="en-US" dirty="0">
                <a:ea typeface="黑体" pitchFamily="2" charset="-122"/>
              </a:rPr>
              <a:t>顺序栈的出栈</a:t>
            </a:r>
            <a:r>
              <a:rPr lang="en-US" altLang="zh-CN" dirty="0">
                <a:ea typeface="黑体" pitchFamily="2" charset="-122"/>
              </a:rPr>
              <a:t>(pop)</a:t>
            </a:r>
            <a:r>
              <a:rPr lang="zh-CN" altLang="en-US" dirty="0">
                <a:ea typeface="黑体" pitchFamily="2" charset="-122"/>
              </a:rPr>
              <a:t>运算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534400" cy="4800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void 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pop_seq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PSeqStack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pastack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);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 if( 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pastack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-&gt; top  == -1)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 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printf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(“Underflow! \n”);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else</a:t>
            </a:r>
          </a:p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 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pastack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-&gt; top = 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pastack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-&gt; top -1;</a:t>
            </a:r>
          </a:p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}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5470855" y="2057400"/>
            <a:ext cx="2836033" cy="558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+mj-lt"/>
              </a:rPr>
              <a:t>出栈之前</a:t>
            </a:r>
            <a:r>
              <a:rPr lang="en-US" altLang="zh-CN" dirty="0">
                <a:solidFill>
                  <a:srgbClr val="008000"/>
                </a:solidFill>
                <a:latin typeface="+mj-lt"/>
              </a:rPr>
              <a:t>, </a:t>
            </a:r>
            <a:r>
              <a:rPr lang="zh-CN" altLang="en-US" dirty="0">
                <a:solidFill>
                  <a:srgbClr val="008000"/>
                </a:solidFill>
                <a:latin typeface="+mj-lt"/>
              </a:rPr>
              <a:t>判空 </a:t>
            </a:r>
            <a:endParaRPr lang="en-US" altLang="zh-CN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1219200" y="4422136"/>
            <a:ext cx="7924800" cy="558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+mj-lt"/>
              </a:rPr>
              <a:t>直接修改栈顶下标</a:t>
            </a:r>
            <a:r>
              <a:rPr lang="en-US" altLang="zh-CN" dirty="0">
                <a:solidFill>
                  <a:srgbClr val="008000"/>
                </a:solidFill>
                <a:latin typeface="+mj-lt"/>
              </a:rPr>
              <a:t>, </a:t>
            </a:r>
            <a:r>
              <a:rPr lang="zh-CN" altLang="en-US" dirty="0">
                <a:solidFill>
                  <a:srgbClr val="008000"/>
                </a:solidFill>
                <a:latin typeface="+mj-lt"/>
              </a:rPr>
              <a:t>“</a:t>
            </a:r>
            <a:r>
              <a:rPr lang="zh-CN" altLang="en-US" dirty="0">
                <a:solidFill>
                  <a:srgbClr val="008000"/>
                </a:solidFill>
              </a:rPr>
              <a:t>令</a:t>
            </a:r>
            <a:r>
              <a:rPr lang="en-US" altLang="zh-CN" dirty="0">
                <a:solidFill>
                  <a:srgbClr val="008000"/>
                </a:solidFill>
              </a:rPr>
              <a:t>top</a:t>
            </a:r>
            <a:r>
              <a:rPr lang="zh-CN" altLang="en-US" dirty="0">
                <a:solidFill>
                  <a:srgbClr val="008000"/>
                </a:solidFill>
              </a:rPr>
              <a:t>将原栈顶遗忘</a:t>
            </a:r>
            <a:r>
              <a:rPr lang="zh-CN" altLang="en-US" dirty="0">
                <a:solidFill>
                  <a:srgbClr val="008000"/>
                </a:solidFill>
                <a:latin typeface="+mj-lt"/>
              </a:rPr>
              <a:t>” </a:t>
            </a:r>
            <a:endParaRPr lang="en-US" altLang="zh-CN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1219200" y="5020897"/>
            <a:ext cx="5562600" cy="10751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solidFill>
                  <a:srgbClr val="003399"/>
                </a:solidFill>
                <a:latin typeface="+mj-lt"/>
              </a:rPr>
              <a:t>//</a:t>
            </a:r>
            <a:r>
              <a:rPr lang="zh-CN" altLang="en-US" dirty="0">
                <a:solidFill>
                  <a:srgbClr val="003399"/>
                </a:solidFill>
                <a:latin typeface="+mj-lt"/>
              </a:rPr>
              <a:t>被</a:t>
            </a:r>
            <a:r>
              <a:rPr lang="en-US" altLang="zh-CN" dirty="0">
                <a:solidFill>
                  <a:srgbClr val="003399"/>
                </a:solidFill>
                <a:latin typeface="+mj-lt"/>
              </a:rPr>
              <a:t>top</a:t>
            </a:r>
            <a:r>
              <a:rPr lang="zh-CN" altLang="en-US" dirty="0">
                <a:solidFill>
                  <a:srgbClr val="003399"/>
                </a:solidFill>
                <a:latin typeface="+mj-lt"/>
              </a:rPr>
              <a:t>遗忘的数据仍在原位置</a:t>
            </a:r>
            <a:r>
              <a:rPr lang="en-US" altLang="zh-CN" dirty="0">
                <a:solidFill>
                  <a:srgbClr val="003399"/>
                </a:solidFill>
                <a:latin typeface="+mj-lt"/>
              </a:rPr>
              <a:t>,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>
                <a:solidFill>
                  <a:srgbClr val="003399"/>
                </a:solidFill>
                <a:latin typeface="+mj-lt"/>
              </a:rPr>
              <a:t>  有新元素进栈</a:t>
            </a:r>
            <a:r>
              <a:rPr lang="en-US" altLang="zh-CN" dirty="0">
                <a:solidFill>
                  <a:srgbClr val="003399"/>
                </a:solidFill>
                <a:latin typeface="+mj-lt"/>
              </a:rPr>
              <a:t>, </a:t>
            </a:r>
            <a:r>
              <a:rPr lang="zh-CN" altLang="en-US" dirty="0">
                <a:solidFill>
                  <a:srgbClr val="003399"/>
                </a:solidFill>
                <a:latin typeface="+mj-lt"/>
              </a:rPr>
              <a:t>才被覆盖； </a:t>
            </a:r>
            <a:endParaRPr lang="en-US" altLang="zh-CN" dirty="0">
              <a:solidFill>
                <a:srgbClr val="003399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304800"/>
            <a:ext cx="9067800" cy="6553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GB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for(movers=1; movers&lt;=8; movers&lt;&lt;=1)</a:t>
            </a:r>
            <a:r>
              <a:rPr lang="en-GB" altLang="zh-CN" sz="3200" kern="0" dirty="0">
                <a:latin typeface="+mj-lt"/>
              </a:rPr>
              <a:t>      </a:t>
            </a:r>
            <a:endParaRPr kumimoji="0" lang="en-GB" altLang="zh-CN" sz="32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if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((0!=(location &amp; 0x08))</a:t>
            </a:r>
          </a:p>
          <a:p>
            <a:pPr marL="180000" marR="0" lvl="0" algn="just" defTabSz="914400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GB" altLang="zh-CN" sz="3200" kern="0" dirty="0">
                <a:latin typeface="+mj-lt"/>
              </a:rPr>
              <a:t>                   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==(0!=(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location&amp;movers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))) </a:t>
            </a:r>
          </a:p>
          <a:p>
            <a:pPr marL="180000" marR="0" lvl="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GB" altLang="zh-CN" sz="3200" kern="0" dirty="0">
                <a:latin typeface="+mj-lt"/>
              </a:rPr>
              <a:t>           </a:t>
            </a:r>
            <a:endParaRPr kumimoji="0" lang="en-GB" altLang="zh-CN" sz="32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</a:t>
            </a:r>
            <a:r>
              <a:rPr kumimoji="0" lang="en-GB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{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newLocation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=Location^(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0x08|movers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) ;</a:t>
            </a:r>
          </a:p>
          <a:p>
            <a:pPr marL="180000" marR="0" lvl="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GB" altLang="zh-CN" sz="3200" kern="0" dirty="0">
              <a:solidFill>
                <a:srgbClr val="003399"/>
              </a:solidFill>
            </a:endParaRPr>
          </a:p>
          <a:p>
            <a:pPr marL="180000" marR="0" lvl="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GB" altLang="zh-CN" sz="3200" kern="0" dirty="0">
              <a:solidFill>
                <a:srgbClr val="003399"/>
              </a:solidFill>
            </a:endParaRPr>
          </a:p>
          <a:p>
            <a:pPr marL="180000" marR="0" lvl="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GB" altLang="zh-CN" sz="3200" kern="0" dirty="0">
              <a:solidFill>
                <a:srgbClr val="003399"/>
              </a:solidFill>
            </a:endParaRPr>
          </a:p>
          <a:p>
            <a:pPr marL="180000" marR="0" lvl="0" algn="just" defTabSz="914400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GB" altLang="zh-CN" sz="3200" kern="0" dirty="0">
                <a:solidFill>
                  <a:srgbClr val="003399"/>
                </a:solidFill>
              </a:rPr>
              <a:t>if</a:t>
            </a:r>
            <a:r>
              <a:rPr lang="en-GB" altLang="zh-CN" sz="3200" kern="0" dirty="0"/>
              <a:t>(</a:t>
            </a:r>
            <a:r>
              <a:rPr lang="en-GB" altLang="zh-CN" sz="3200" kern="0" dirty="0">
                <a:solidFill>
                  <a:schemeClr val="tx2"/>
                </a:solidFill>
              </a:rPr>
              <a:t>safe(</a:t>
            </a:r>
            <a:r>
              <a:rPr lang="en-GB" altLang="zh-CN" sz="3200" kern="0" dirty="0" err="1">
                <a:solidFill>
                  <a:schemeClr val="tx2"/>
                </a:solidFill>
              </a:rPr>
              <a:t>newLocation</a:t>
            </a:r>
            <a:r>
              <a:rPr lang="en-GB" altLang="zh-CN" sz="3200" kern="0" dirty="0"/>
              <a:t>)&amp;&amp;(</a:t>
            </a:r>
            <a:r>
              <a:rPr lang="en-GB" altLang="zh-CN" sz="3200" kern="0" dirty="0">
                <a:solidFill>
                  <a:schemeClr val="tx2"/>
                </a:solidFill>
              </a:rPr>
              <a:t>route[</a:t>
            </a:r>
            <a:r>
              <a:rPr lang="en-GB" altLang="zh-CN" sz="3200" kern="0" dirty="0" err="1">
                <a:solidFill>
                  <a:schemeClr val="tx2"/>
                </a:solidFill>
              </a:rPr>
              <a:t>newLocation</a:t>
            </a:r>
            <a:r>
              <a:rPr lang="en-GB" altLang="zh-CN" sz="3200" kern="0" dirty="0">
                <a:solidFill>
                  <a:schemeClr val="tx2"/>
                </a:solidFill>
              </a:rPr>
              <a:t>]==-1</a:t>
            </a:r>
            <a:r>
              <a:rPr lang="en-GB" altLang="zh-CN" sz="3200" kern="0" dirty="0"/>
              <a:t>))</a:t>
            </a:r>
          </a:p>
          <a:p>
            <a:pPr marL="180000" lvl="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GB" altLang="zh-CN" sz="3200" b="1" kern="0" dirty="0"/>
              <a:t>             </a:t>
            </a:r>
            <a:r>
              <a:rPr lang="en-GB" altLang="zh-CN" sz="3200" b="1" kern="0" dirty="0">
                <a:solidFill>
                  <a:srgbClr val="003399"/>
                </a:solidFill>
              </a:rPr>
              <a:t>{</a:t>
            </a:r>
            <a:r>
              <a:rPr lang="en-GB" altLang="zh-CN" sz="3200" kern="0" dirty="0">
                <a:solidFill>
                  <a:srgbClr val="003399"/>
                </a:solidFill>
              </a:rPr>
              <a:t> </a:t>
            </a:r>
            <a:r>
              <a:rPr lang="en-GB" altLang="zh-CN" sz="3200" kern="0" dirty="0"/>
              <a:t>route[</a:t>
            </a:r>
            <a:r>
              <a:rPr lang="en-GB" altLang="zh-CN" sz="3200" kern="0" dirty="0" err="1"/>
              <a:t>newLocation</a:t>
            </a:r>
            <a:r>
              <a:rPr lang="en-GB" altLang="zh-CN" sz="3200" kern="0" dirty="0"/>
              <a:t>]=location; </a:t>
            </a:r>
            <a:endParaRPr lang="en-GB" altLang="zh-CN" sz="3200" kern="0" dirty="0">
              <a:solidFill>
                <a:srgbClr val="009900"/>
              </a:solidFill>
            </a:endParaRPr>
          </a:p>
          <a:p>
            <a:pPr marL="180000" lvl="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GB" altLang="zh-CN" sz="3200" kern="0" dirty="0"/>
              <a:t>                </a:t>
            </a:r>
            <a:r>
              <a:rPr lang="en-GB" altLang="zh-CN" sz="3200" kern="0" dirty="0" err="1"/>
              <a:t>enQueue_seq</a:t>
            </a:r>
            <a:r>
              <a:rPr lang="en-GB" altLang="zh-CN" sz="3200" kern="0" dirty="0"/>
              <a:t>(</a:t>
            </a:r>
            <a:r>
              <a:rPr lang="en-GB" altLang="zh-CN" sz="3200" kern="0" dirty="0" err="1"/>
              <a:t>moveTo,newlocaton</a:t>
            </a:r>
            <a:r>
              <a:rPr lang="en-GB" altLang="zh-CN" sz="3200" kern="0" dirty="0"/>
              <a:t>); </a:t>
            </a:r>
            <a:endParaRPr lang="en-GB" altLang="zh-CN" sz="3200" kern="0" dirty="0">
              <a:solidFill>
                <a:srgbClr val="009900"/>
              </a:solidFill>
            </a:endParaRPr>
          </a:p>
          <a:p>
            <a:pPr marL="180000" lvl="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GB" altLang="zh-CN" sz="3200" kern="0" dirty="0"/>
              <a:t>               </a:t>
            </a:r>
            <a:r>
              <a:rPr lang="en-GB" altLang="zh-CN" sz="3200" b="1" kern="0" dirty="0">
                <a:solidFill>
                  <a:srgbClr val="003399"/>
                </a:solidFill>
              </a:rPr>
              <a:t>}</a:t>
            </a:r>
            <a:r>
              <a:rPr lang="en-GB" altLang="zh-CN" sz="3200" kern="0" dirty="0">
                <a:solidFill>
                  <a:srgbClr val="003399"/>
                </a:solidFill>
              </a:rPr>
              <a:t>//</a:t>
            </a:r>
            <a:r>
              <a:rPr lang="en-GB" altLang="zh-CN" sz="3200" kern="0" dirty="0" err="1">
                <a:solidFill>
                  <a:srgbClr val="003399"/>
                </a:solidFill>
              </a:rPr>
              <a:t>endif</a:t>
            </a:r>
            <a:r>
              <a:rPr lang="en-GB" altLang="zh-CN" sz="3200" kern="0" dirty="0">
                <a:solidFill>
                  <a:srgbClr val="003399"/>
                </a:solidFill>
              </a:rPr>
              <a:t>   </a:t>
            </a:r>
            <a:r>
              <a:rPr lang="en-US" altLang="zh-CN" sz="3200" b="1" kern="0" dirty="0">
                <a:solidFill>
                  <a:srgbClr val="FF0000"/>
                </a:solidFill>
              </a:rPr>
              <a:t>}</a:t>
            </a:r>
            <a:r>
              <a:rPr lang="en-US" altLang="zh-CN" sz="3200" kern="0" dirty="0">
                <a:solidFill>
                  <a:srgbClr val="FF0000"/>
                </a:solidFill>
              </a:rPr>
              <a:t>//</a:t>
            </a:r>
            <a:r>
              <a:rPr lang="en-US" altLang="zh-CN" sz="3200" kern="0" dirty="0" err="1">
                <a:solidFill>
                  <a:srgbClr val="FF0000"/>
                </a:solidFill>
              </a:rPr>
              <a:t>endif</a:t>
            </a:r>
            <a:r>
              <a:rPr lang="en-US" altLang="zh-CN" sz="3200" kern="0" dirty="0">
                <a:solidFill>
                  <a:srgbClr val="FF0000"/>
                </a:solidFill>
              </a:rPr>
              <a:t> </a:t>
            </a:r>
            <a:r>
              <a:rPr lang="en-US" altLang="zh-CN" sz="3200" kern="0" dirty="0" err="1">
                <a:solidFill>
                  <a:srgbClr val="FF0000"/>
                </a:solidFill>
              </a:rPr>
              <a:t>endfor</a:t>
            </a:r>
            <a:r>
              <a:rPr lang="en-US" altLang="zh-CN" sz="3200" kern="0" dirty="0">
                <a:solidFill>
                  <a:srgbClr val="FF0000"/>
                </a:solidFill>
              </a:rPr>
              <a:t>  </a:t>
            </a:r>
            <a:r>
              <a:rPr lang="en-US" altLang="zh-CN" sz="3200" b="1" kern="0" dirty="0">
                <a:solidFill>
                  <a:srgbClr val="FF6600"/>
                </a:solidFill>
              </a:rPr>
              <a:t>}</a:t>
            </a:r>
            <a:r>
              <a:rPr lang="en-US" altLang="zh-CN" sz="3200" kern="0" dirty="0">
                <a:solidFill>
                  <a:srgbClr val="FF6600"/>
                </a:solidFill>
              </a:rPr>
              <a:t>//</a:t>
            </a:r>
            <a:r>
              <a:rPr lang="en-US" altLang="zh-CN" sz="3200" kern="0" dirty="0" err="1">
                <a:solidFill>
                  <a:srgbClr val="FF6600"/>
                </a:solidFill>
              </a:rPr>
              <a:t>endwhile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2871" y="304800"/>
            <a:ext cx="82253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3399"/>
                </a:solidFill>
              </a:rPr>
              <a:t>//</a:t>
            </a:r>
            <a:r>
              <a:rPr lang="zh-CN" altLang="en-US" kern="0" dirty="0">
                <a:solidFill>
                  <a:srgbClr val="003399"/>
                </a:solidFill>
              </a:rPr>
              <a:t>考察任意角色</a:t>
            </a:r>
            <a:r>
              <a:rPr lang="en-US" altLang="zh-CN" kern="0" dirty="0">
                <a:solidFill>
                  <a:srgbClr val="003399"/>
                </a:solidFill>
              </a:rPr>
              <a:t>movers, </a:t>
            </a:r>
            <a:r>
              <a:rPr lang="zh-CN" altLang="en-US" kern="0" dirty="0">
                <a:solidFill>
                  <a:srgbClr val="003399"/>
                </a:solidFill>
              </a:rPr>
              <a:t>是否能和农夫一起改变状态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8600" y="2245204"/>
            <a:ext cx="9220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9900"/>
                </a:solidFill>
              </a:rPr>
              <a:t>//</a:t>
            </a:r>
            <a:r>
              <a:rPr lang="zh-CN" altLang="en-US" kern="0" dirty="0">
                <a:solidFill>
                  <a:srgbClr val="009900"/>
                </a:solidFill>
              </a:rPr>
              <a:t>若状态</a:t>
            </a:r>
            <a:r>
              <a:rPr lang="en-US" altLang="zh-CN" kern="0" dirty="0">
                <a:solidFill>
                  <a:srgbClr val="009900"/>
                </a:solidFill>
              </a:rPr>
              <a:t>location</a:t>
            </a:r>
            <a:r>
              <a:rPr lang="zh-CN" altLang="en-US" kern="0" dirty="0">
                <a:solidFill>
                  <a:srgbClr val="009900"/>
                </a:solidFill>
              </a:rPr>
              <a:t>中</a:t>
            </a:r>
            <a:r>
              <a:rPr lang="en-US" altLang="zh-CN" kern="0" dirty="0">
                <a:solidFill>
                  <a:srgbClr val="009900"/>
                </a:solidFill>
              </a:rPr>
              <a:t>, </a:t>
            </a:r>
            <a:r>
              <a:rPr lang="zh-CN" altLang="en-US" kern="0" dirty="0">
                <a:solidFill>
                  <a:srgbClr val="009900"/>
                </a:solidFill>
              </a:rPr>
              <a:t>农夫与</a:t>
            </a:r>
            <a:r>
              <a:rPr lang="en-US" altLang="zh-CN" kern="0" dirty="0">
                <a:solidFill>
                  <a:srgbClr val="009900"/>
                </a:solidFill>
              </a:rPr>
              <a:t>movers</a:t>
            </a:r>
            <a:r>
              <a:rPr lang="zh-CN" altLang="en-US" kern="0" dirty="0">
                <a:solidFill>
                  <a:srgbClr val="009900"/>
                </a:solidFill>
              </a:rPr>
              <a:t>在同一侧</a:t>
            </a:r>
            <a:r>
              <a:rPr lang="en-US" altLang="zh-CN" kern="0" dirty="0">
                <a:solidFill>
                  <a:srgbClr val="009900"/>
                </a:solidFill>
              </a:rPr>
              <a:t>, </a:t>
            </a:r>
            <a:r>
              <a:rPr lang="zh-CN" altLang="en-US" kern="0" dirty="0">
                <a:solidFill>
                  <a:srgbClr val="009900"/>
                </a:solidFill>
              </a:rPr>
              <a:t>则有新状态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95400" y="3168000"/>
            <a:ext cx="838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GB" kern="0" dirty="0">
                <a:solidFill>
                  <a:srgbClr val="009900"/>
                </a:solidFill>
              </a:rPr>
              <a:t>// </a:t>
            </a:r>
            <a:r>
              <a:rPr lang="en-US" altLang="zh-CN" kern="0" dirty="0">
                <a:solidFill>
                  <a:srgbClr val="009900"/>
                </a:solidFill>
              </a:rPr>
              <a:t>‘</a:t>
            </a:r>
            <a:r>
              <a:rPr lang="zh-CN" altLang="en-GB" kern="0" dirty="0">
                <a:solidFill>
                  <a:srgbClr val="009900"/>
                </a:solidFill>
              </a:rPr>
              <a:t>^</a:t>
            </a:r>
            <a:r>
              <a:rPr lang="en-US" altLang="zh-CN" kern="0" dirty="0">
                <a:solidFill>
                  <a:srgbClr val="009900"/>
                </a:solidFill>
              </a:rPr>
              <a:t>’: </a:t>
            </a:r>
            <a:r>
              <a:rPr lang="zh-CN" altLang="en-US" kern="0" dirty="0">
                <a:solidFill>
                  <a:srgbClr val="009900"/>
                </a:solidFill>
              </a:rPr>
              <a:t>异或符号，</a:t>
            </a:r>
            <a:r>
              <a:rPr lang="en-US" altLang="zh-CN" kern="0" dirty="0">
                <a:solidFill>
                  <a:srgbClr val="009900"/>
                </a:solidFill>
              </a:rPr>
              <a:t>0^1-&gt;1, 1^1-&gt;0, 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9900"/>
                </a:solidFill>
              </a:rPr>
              <a:t>// ‘^’</a:t>
            </a:r>
            <a:r>
              <a:rPr lang="zh-CN" altLang="en-US" kern="0" dirty="0">
                <a:solidFill>
                  <a:srgbClr val="009900"/>
                </a:solidFill>
              </a:rPr>
              <a:t>作用：</a:t>
            </a:r>
            <a:r>
              <a:rPr lang="zh-CN" altLang="en-GB" kern="0" dirty="0">
                <a:solidFill>
                  <a:srgbClr val="009900"/>
                </a:solidFill>
              </a:rPr>
              <a:t>改变</a:t>
            </a:r>
            <a:r>
              <a:rPr lang="zh-CN" altLang="en-US" kern="0" dirty="0">
                <a:solidFill>
                  <a:srgbClr val="009900"/>
                </a:solidFill>
              </a:rPr>
              <a:t>农夫与</a:t>
            </a:r>
            <a:r>
              <a:rPr lang="en-US" altLang="zh-CN" kern="0" dirty="0">
                <a:solidFill>
                  <a:srgbClr val="009900"/>
                </a:solidFill>
              </a:rPr>
              <a:t>movers</a:t>
            </a:r>
            <a:r>
              <a:rPr lang="zh-CN" altLang="en-US" kern="0" dirty="0">
                <a:solidFill>
                  <a:srgbClr val="009900"/>
                </a:solidFill>
              </a:rPr>
              <a:t>的</a:t>
            </a:r>
            <a:r>
              <a:rPr lang="zh-CN" altLang="en-GB" kern="0" dirty="0">
                <a:solidFill>
                  <a:srgbClr val="009900"/>
                </a:solidFill>
              </a:rPr>
              <a:t>南</a:t>
            </a:r>
            <a:r>
              <a:rPr lang="zh-CN" altLang="en-US" kern="0" dirty="0">
                <a:solidFill>
                  <a:srgbClr val="009900"/>
                </a:solidFill>
              </a:rPr>
              <a:t>、</a:t>
            </a:r>
            <a:r>
              <a:rPr lang="zh-CN" altLang="en-GB" kern="0" dirty="0">
                <a:solidFill>
                  <a:srgbClr val="009900"/>
                </a:solidFill>
              </a:rPr>
              <a:t>北岸</a:t>
            </a:r>
            <a:r>
              <a:rPr lang="zh-CN" altLang="en-US" kern="0" dirty="0">
                <a:solidFill>
                  <a:srgbClr val="009900"/>
                </a:solidFill>
              </a:rPr>
              <a:t>状态</a:t>
            </a:r>
            <a:r>
              <a:rPr lang="zh-CN" altLang="en-GB" kern="0" dirty="0">
                <a:solidFill>
                  <a:srgbClr val="009900"/>
                </a:solidFill>
              </a:rPr>
              <a:t>；</a:t>
            </a:r>
            <a:endParaRPr lang="en-US" altLang="zh-CN" kern="0" dirty="0">
              <a:solidFill>
                <a:srgbClr val="009900"/>
              </a:solidFill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9900"/>
                </a:solidFill>
              </a:rPr>
              <a:t>//</a:t>
            </a:r>
            <a:r>
              <a:rPr lang="zh-CN" altLang="en-GB" kern="0" dirty="0">
                <a:solidFill>
                  <a:srgbClr val="009900"/>
                </a:solidFill>
              </a:rPr>
              <a:t> </a:t>
            </a:r>
            <a:r>
              <a:rPr lang="en-US" altLang="zh-CN" kern="0" dirty="0">
                <a:solidFill>
                  <a:srgbClr val="009900"/>
                </a:solidFill>
              </a:rPr>
              <a:t>‘</a:t>
            </a:r>
            <a:r>
              <a:rPr lang="en-GB" altLang="zh-CN" kern="0" dirty="0">
                <a:solidFill>
                  <a:srgbClr val="009900"/>
                </a:solidFill>
              </a:rPr>
              <a:t>|’</a:t>
            </a:r>
            <a:r>
              <a:rPr lang="en-US" altLang="zh-CN" kern="0" dirty="0">
                <a:solidFill>
                  <a:srgbClr val="009900"/>
                </a:solidFill>
              </a:rPr>
              <a:t>: </a:t>
            </a:r>
            <a:r>
              <a:rPr lang="zh-CN" altLang="en-US" kern="0" dirty="0">
                <a:solidFill>
                  <a:srgbClr val="009900"/>
                </a:solidFill>
              </a:rPr>
              <a:t>或符号使</a:t>
            </a:r>
            <a:r>
              <a:rPr lang="zh-CN" altLang="en-GB" kern="0" dirty="0">
                <a:solidFill>
                  <a:srgbClr val="009900"/>
                </a:solidFill>
              </a:rPr>
              <a:t>农夫</a:t>
            </a:r>
            <a:r>
              <a:rPr lang="zh-CN" altLang="en-US" kern="0" dirty="0">
                <a:solidFill>
                  <a:srgbClr val="009900"/>
                </a:solidFill>
              </a:rPr>
              <a:t>与</a:t>
            </a:r>
            <a:r>
              <a:rPr lang="zh-CN" altLang="en-GB" kern="0" dirty="0">
                <a:solidFill>
                  <a:srgbClr val="009900"/>
                </a:solidFill>
              </a:rPr>
              <a:t>角色一起</a:t>
            </a:r>
            <a:r>
              <a:rPr lang="en-US" altLang="zh-CN" kern="0" dirty="0">
                <a:solidFill>
                  <a:srgbClr val="009900"/>
                </a:solidFill>
              </a:rPr>
              <a:t>,  ‘^’</a:t>
            </a:r>
            <a:r>
              <a:rPr lang="zh-CN" altLang="en-US" kern="0" dirty="0">
                <a:solidFill>
                  <a:srgbClr val="009900"/>
                </a:solidFill>
              </a:rPr>
              <a:t>代表二者过河</a:t>
            </a:r>
            <a:endParaRPr lang="en-US" altLang="zh-CN" kern="0" dirty="0">
              <a:solidFill>
                <a:srgbClr val="0099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39000" y="5029200"/>
            <a:ext cx="2514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9900"/>
                </a:solidFill>
              </a:rPr>
              <a:t>//</a:t>
            </a:r>
            <a:r>
              <a:rPr lang="zh-CN" altLang="en-US" kern="0" dirty="0">
                <a:solidFill>
                  <a:srgbClr val="009900"/>
                </a:solidFill>
              </a:rPr>
              <a:t>记录前驱</a:t>
            </a:r>
            <a:endParaRPr lang="zh-CN" altLang="en-US" dirty="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76200" y="1066800"/>
            <a:ext cx="906780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if(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route[15] != -1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</a:p>
          <a:p>
            <a:pPr marL="180000"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{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printf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(“The 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reverse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path is:\n”); </a:t>
            </a:r>
            <a:endParaRPr kumimoji="0" lang="en-GB" altLang="zh-CN" sz="32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for(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location=15; location &gt;=0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</a:t>
            </a:r>
          </a:p>
          <a:p>
            <a:pPr marL="180000"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GB" altLang="zh-CN" sz="3200" kern="0" dirty="0">
                <a:latin typeface="+mn-lt"/>
              </a:rPr>
              <a:t>                              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location=route[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locatoin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]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</a:p>
          <a:p>
            <a:pPr marL="180000"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{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printf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(“The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locaton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is :%d\n”, location);</a:t>
            </a:r>
          </a:p>
          <a:p>
            <a:pPr marL="180000"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if(location==0) </a:t>
            </a:r>
            <a:r>
              <a:rPr kumimoji="0" lang="en-GB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exit(0);</a:t>
            </a:r>
            <a:r>
              <a:rPr kumimoji="0" lang="en-GB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</a:t>
            </a:r>
          </a:p>
          <a:p>
            <a:pPr marL="180000"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GB" altLang="zh-CN" sz="3200" kern="0" dirty="0">
                <a:latin typeface="+mn-lt"/>
              </a:rPr>
              <a:t>   }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GB" altLang="zh-CN" sz="3200" kern="0" dirty="0">
                <a:latin typeface="+mn-lt"/>
              </a:rPr>
              <a:t> e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lse</a:t>
            </a:r>
            <a:r>
              <a:rPr lang="en-US" altLang="zh-CN" sz="3200" kern="0" dirty="0">
                <a:latin typeface="+mn-lt"/>
              </a:rPr>
              <a:t>  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printf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(“No solution.\n”);</a:t>
            </a:r>
          </a:p>
          <a:p>
            <a:pPr marL="180000"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295400" y="152400"/>
            <a:ext cx="6477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4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打印方案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黑体" pitchFamily="2" charset="-122"/>
              <a:cs typeface="+mj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81400" y="1045458"/>
            <a:ext cx="5486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9900"/>
                </a:solidFill>
              </a:rPr>
              <a:t>//</a:t>
            </a:r>
            <a:r>
              <a:rPr lang="zh-CN" altLang="en-US" kern="0" dirty="0">
                <a:solidFill>
                  <a:srgbClr val="009900"/>
                </a:solidFill>
              </a:rPr>
              <a:t>目标状态有前驱，即目标到达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24600" y="1676400"/>
            <a:ext cx="3048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9900"/>
                </a:solidFill>
              </a:rPr>
              <a:t>//route</a:t>
            </a:r>
            <a:r>
              <a:rPr lang="en-US" altLang="zh-CN" kern="0" dirty="0">
                <a:solidFill>
                  <a:srgbClr val="009900"/>
                </a:solidFill>
              </a:rPr>
              <a:t>: </a:t>
            </a:r>
            <a:r>
              <a:rPr lang="zh-CN" altLang="en-US" kern="0" dirty="0">
                <a:solidFill>
                  <a:srgbClr val="009900"/>
                </a:solidFill>
              </a:rPr>
              <a:t>前驱信息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867400" y="4017258"/>
            <a:ext cx="3505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9900"/>
                </a:solidFill>
              </a:rPr>
              <a:t>//</a:t>
            </a:r>
            <a:r>
              <a:rPr lang="zh-CN" altLang="en-US" kern="0" dirty="0">
                <a:solidFill>
                  <a:srgbClr val="009900"/>
                </a:solidFill>
              </a:rPr>
              <a:t>到初始状态</a:t>
            </a:r>
            <a:r>
              <a:rPr lang="en-US" altLang="zh-CN" kern="0" dirty="0">
                <a:solidFill>
                  <a:srgbClr val="009900"/>
                </a:solidFill>
              </a:rPr>
              <a:t>, </a:t>
            </a:r>
            <a:r>
              <a:rPr lang="zh-CN" altLang="en-US" kern="0" dirty="0">
                <a:solidFill>
                  <a:srgbClr val="009900"/>
                </a:solidFill>
              </a:rPr>
              <a:t>结束</a:t>
            </a:r>
            <a:endParaRPr lang="zh-CN" altLang="en-US" dirty="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基于栈的深度优先搜索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81000" y="1066800"/>
            <a:ext cx="8763000" cy="56388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94350" marR="0" lvl="0" indent="-514350" algn="just" defTabSz="914400" rtl="0" eaLnBrk="1" fontAlgn="base" latinLnBrk="0" hangingPunct="1">
              <a:lnSpc>
                <a:spcPct val="105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AutoNum type="arabicParenBoth"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初始状态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0000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入栈；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694350" indent="-514350" algn="just">
              <a:lnSpc>
                <a:spcPct val="105000"/>
              </a:lnSpc>
              <a:spcBef>
                <a:spcPts val="600"/>
              </a:spcBef>
              <a:buFontTx/>
              <a:buAutoNum type="arabicParenBoth"/>
              <a:defRPr/>
            </a:pPr>
            <a:r>
              <a:rPr lang="en-US" altLang="zh-CN" sz="3200" kern="0" dirty="0"/>
              <a:t> </a:t>
            </a:r>
            <a:r>
              <a:rPr lang="zh-CN" altLang="en-US" sz="3200" kern="0" dirty="0"/>
              <a:t>取栈顶，为当前状态，栈顶出栈；</a:t>
            </a:r>
            <a:endParaRPr lang="en-US" altLang="zh-CN" sz="3200" kern="0" dirty="0"/>
          </a:p>
          <a:p>
            <a:pPr marL="694350" lvl="0" indent="-514350" algn="just">
              <a:lnSpc>
                <a:spcPct val="105000"/>
              </a:lnSpc>
              <a:spcBef>
                <a:spcPts val="600"/>
              </a:spcBef>
              <a:buFontTx/>
              <a:buAutoNum type="arabicParenBoth"/>
              <a:defRPr/>
            </a:pPr>
            <a:r>
              <a:rPr lang="en-US" altLang="zh-CN" sz="3200" kern="0" dirty="0"/>
              <a:t> </a:t>
            </a:r>
            <a:r>
              <a:rPr lang="zh-CN" altLang="en-US" sz="3200" kern="0" dirty="0"/>
              <a:t>寻找当前状态</a:t>
            </a:r>
            <a:r>
              <a:rPr lang="zh-CN" altLang="en-US" sz="3200" kern="0" dirty="0">
                <a:solidFill>
                  <a:srgbClr val="FF6600"/>
                </a:solidFill>
              </a:rPr>
              <a:t>经</a:t>
            </a:r>
            <a:r>
              <a:rPr lang="en-US" altLang="zh-CN" sz="3200" kern="0" dirty="0">
                <a:solidFill>
                  <a:srgbClr val="FF6600"/>
                </a:solidFill>
              </a:rPr>
              <a:t>1</a:t>
            </a:r>
            <a:r>
              <a:rPr lang="zh-CN" altLang="en-US" sz="3200" kern="0" dirty="0">
                <a:solidFill>
                  <a:srgbClr val="FF6600"/>
                </a:solidFill>
              </a:rPr>
              <a:t>步可以到达</a:t>
            </a:r>
            <a:r>
              <a:rPr lang="zh-CN" altLang="en-US" sz="3200" kern="0" dirty="0"/>
              <a:t>的</a:t>
            </a:r>
            <a:r>
              <a:rPr lang="zh-CN" altLang="en-US" sz="3200" kern="0" dirty="0">
                <a:solidFill>
                  <a:srgbClr val="009900"/>
                </a:solidFill>
              </a:rPr>
              <a:t>一个、</a:t>
            </a:r>
            <a:r>
              <a:rPr lang="zh-CN" altLang="en-US" sz="3200" kern="0" dirty="0">
                <a:solidFill>
                  <a:srgbClr val="C00000"/>
                </a:solidFill>
              </a:rPr>
              <a:t>安全的、</a:t>
            </a:r>
            <a:r>
              <a:rPr lang="zh-CN" altLang="en-US" sz="3200" kern="0" dirty="0">
                <a:solidFill>
                  <a:srgbClr val="FF6600"/>
                </a:solidFill>
              </a:rPr>
              <a:t>未曾使用过的</a:t>
            </a:r>
            <a:r>
              <a:rPr lang="zh-CN" altLang="en-US" sz="3200" kern="0" dirty="0"/>
              <a:t>下一状态；</a:t>
            </a:r>
            <a:endParaRPr lang="en-US" altLang="zh-CN" sz="3200" kern="0" dirty="0"/>
          </a:p>
          <a:p>
            <a:pPr marL="694350" lvl="0" indent="-514350" algn="just">
              <a:lnSpc>
                <a:spcPct val="105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/>
              <a:t>(4) </a:t>
            </a:r>
            <a:r>
              <a:rPr lang="zh-CN" altLang="en-US" sz="3200" kern="0" dirty="0">
                <a:solidFill>
                  <a:srgbClr val="003399"/>
                </a:solidFill>
              </a:rPr>
              <a:t>若不存在下一状态，</a:t>
            </a:r>
            <a:r>
              <a:rPr lang="zh-CN" altLang="en-US" sz="3200" kern="0" dirty="0"/>
              <a:t>返回</a:t>
            </a:r>
            <a:r>
              <a:rPr lang="en-US" altLang="zh-CN" sz="3200" kern="0" dirty="0"/>
              <a:t>(2);</a:t>
            </a:r>
          </a:p>
          <a:p>
            <a:pPr marL="180000" lvl="0" algn="just">
              <a:lnSpc>
                <a:spcPct val="105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/>
              <a:t>(5) </a:t>
            </a:r>
            <a:r>
              <a:rPr lang="zh-CN" altLang="en-US" sz="3200" kern="0" dirty="0">
                <a:solidFill>
                  <a:srgbClr val="009900"/>
                </a:solidFill>
              </a:rPr>
              <a:t>若存在下一状态</a:t>
            </a:r>
            <a:endParaRPr lang="en-US" altLang="zh-CN" sz="3200" kern="0" dirty="0">
              <a:solidFill>
                <a:srgbClr val="009900"/>
              </a:solidFill>
            </a:endParaRPr>
          </a:p>
          <a:p>
            <a:pPr marL="180000" lvl="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</a:t>
            </a:r>
            <a:r>
              <a:rPr lang="zh-CN" altLang="en-US" sz="3200" kern="0" dirty="0"/>
              <a:t>检查这个状，是否为</a:t>
            </a:r>
            <a:r>
              <a:rPr lang="en-US" altLang="zh-CN" sz="3200" kern="0" dirty="0"/>
              <a:t>1111 ?</a:t>
            </a:r>
          </a:p>
          <a:p>
            <a:pPr marL="180000" lvl="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  </a:t>
            </a:r>
            <a:r>
              <a:rPr lang="zh-CN" altLang="en-US" sz="3200" kern="0" dirty="0"/>
              <a:t>是，则成功；</a:t>
            </a:r>
            <a:endParaRPr lang="en-US" altLang="zh-CN" sz="3200" kern="0" dirty="0"/>
          </a:p>
          <a:p>
            <a:pPr marL="180000" lvl="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  </a:t>
            </a:r>
            <a:r>
              <a:rPr lang="zh-CN" altLang="en-US" sz="3200" kern="0" dirty="0"/>
              <a:t>否，将当前状态入栈，</a:t>
            </a:r>
            <a:endParaRPr lang="en-US" altLang="zh-CN" sz="3200" kern="0" dirty="0"/>
          </a:p>
          <a:p>
            <a:pPr marL="180000" lvl="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          </a:t>
            </a:r>
            <a:r>
              <a:rPr lang="zh-CN" altLang="en-US" sz="3200" kern="0" dirty="0"/>
              <a:t>置下一状态为当前状态，并返回</a:t>
            </a:r>
            <a:r>
              <a:rPr lang="en-US" altLang="zh-CN" sz="3200" kern="0" dirty="0"/>
              <a:t>(3)</a:t>
            </a:r>
            <a:r>
              <a:rPr lang="zh-CN" altLang="en-US" sz="3200" kern="0" dirty="0"/>
              <a:t>；</a:t>
            </a:r>
            <a:endParaRPr lang="en-US" altLang="zh-CN" sz="32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4.2.1 </a:t>
            </a:r>
            <a:r>
              <a:rPr lang="zh-CN" altLang="en-US" dirty="0">
                <a:ea typeface="黑体" pitchFamily="2" charset="-122"/>
              </a:rPr>
              <a:t>在顺序栈中取栈顶元素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1676400"/>
            <a:ext cx="8534400" cy="4419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DataType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top_seq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PSeqStack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pastack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if ( 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pastack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top  == -1)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(“It is empty \n”);  return(…); }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else </a:t>
            </a: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return(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pastack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-&gt;s[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pastack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-&gt;top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]);</a:t>
            </a: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486400" y="2819400"/>
            <a:ext cx="1200970" cy="6093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+mj-lt"/>
              </a:rPr>
              <a:t>判空 </a:t>
            </a:r>
            <a:endParaRPr lang="en-US" altLang="zh-CN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7315200" y="4852162"/>
            <a:ext cx="1560042" cy="558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+mj-lt"/>
              </a:rPr>
              <a:t>取元素 </a:t>
            </a:r>
            <a:endParaRPr lang="en-US" altLang="zh-CN" dirty="0">
              <a:solidFill>
                <a:srgbClr val="008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顺序栈的共享技术</a:t>
            </a:r>
            <a:r>
              <a:rPr lang="en-US" altLang="zh-CN" dirty="0">
                <a:ea typeface="黑体" pitchFamily="2" charset="-122"/>
              </a:rPr>
              <a:t>(</a:t>
            </a:r>
            <a:r>
              <a:rPr lang="zh-CN" altLang="en-US" dirty="0">
                <a:ea typeface="黑体" pitchFamily="2" charset="-122"/>
              </a:rPr>
              <a:t>补充</a:t>
            </a:r>
            <a:r>
              <a:rPr lang="en-US" altLang="zh-CN" dirty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 bwMode="auto">
          <a:xfrm>
            <a:off x="304800" y="1524000"/>
            <a:ext cx="8763000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kern="0" dirty="0">
                <a:latin typeface="+mn-lt"/>
              </a:rPr>
              <a:t>顺序表示：为每个新栈预先申请</a:t>
            </a:r>
            <a:r>
              <a:rPr lang="en-US" altLang="zh-CN" sz="3200" kern="0" dirty="0" err="1">
                <a:latin typeface="+mn-lt"/>
              </a:rPr>
              <a:t>MaxNum</a:t>
            </a:r>
            <a:r>
              <a:rPr lang="zh-CN" altLang="en-US" sz="3200" kern="0" dirty="0">
                <a:latin typeface="+mn-lt"/>
              </a:rPr>
              <a:t>个空间 </a:t>
            </a:r>
            <a:r>
              <a:rPr lang="en-US" altLang="zh-CN" sz="3200" kern="0" dirty="0">
                <a:latin typeface="+mn-lt"/>
                <a:sym typeface="Wingdings" pitchFamily="2" charset="2"/>
              </a:rPr>
              <a:t> </a:t>
            </a:r>
            <a:r>
              <a:rPr lang="zh-CN" altLang="en-US" sz="3200" kern="0" dirty="0">
                <a:latin typeface="+mn-lt"/>
                <a:sym typeface="Wingdings" pitchFamily="2" charset="2"/>
              </a:rPr>
              <a:t>空间浪费，为了提高内存空间利用率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下箭头 5"/>
          <p:cNvSpPr/>
          <p:nvPr/>
        </p:nvSpPr>
        <p:spPr bwMode="auto">
          <a:xfrm>
            <a:off x="4114800" y="2819400"/>
            <a:ext cx="838200" cy="609600"/>
          </a:xfrm>
          <a:prstGeom prst="downArrow">
            <a:avLst/>
          </a:prstGeom>
          <a:solidFill>
            <a:schemeClr val="bg1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Rectangle 12"/>
          <p:cNvSpPr txBox="1">
            <a:spLocks noChangeArrowheads="1"/>
          </p:cNvSpPr>
          <p:nvPr/>
        </p:nvSpPr>
        <p:spPr bwMode="auto">
          <a:xfrm>
            <a:off x="304800" y="3505200"/>
            <a:ext cx="8763000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两个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栈的共享技术：</a:t>
            </a:r>
            <a:r>
              <a:rPr lang="zh-CN" altLang="en-US" sz="3200" dirty="0">
                <a:latin typeface="+mj-lt"/>
              </a:rPr>
              <a:t>利用栈</a:t>
            </a:r>
            <a:r>
              <a:rPr lang="zh-CN" altLang="en-US" sz="3200" dirty="0">
                <a:solidFill>
                  <a:srgbClr val="FF3300"/>
                </a:solidFill>
                <a:latin typeface="+mj-lt"/>
              </a:rPr>
              <a:t>“栈底位置不变，而栈顶位置动态变化”</a:t>
            </a:r>
            <a:r>
              <a:rPr lang="zh-CN" altLang="en-US" sz="3200" dirty="0">
                <a:latin typeface="+mj-lt"/>
              </a:rPr>
              <a:t>的特性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" y="4800600"/>
            <a:ext cx="8763000" cy="140038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66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buFont typeface="Wingdings" pitchFamily="2" charset="2"/>
              <a:buChar char="à"/>
            </a:pPr>
            <a:r>
              <a:rPr lang="zh-CN" altLang="en-US" sz="3200" dirty="0">
                <a:latin typeface="+mj-lt"/>
              </a:rPr>
              <a:t>为两个栈申请一个共享的一维数组空间</a:t>
            </a:r>
            <a:r>
              <a:rPr lang="en-US" altLang="zh-CN" sz="3200" dirty="0">
                <a:latin typeface="+mj-lt"/>
              </a:rPr>
              <a:t>S[M]</a:t>
            </a:r>
            <a:r>
              <a:rPr lang="zh-CN" altLang="en-US" sz="3200" dirty="0">
                <a:latin typeface="+mj-lt"/>
              </a:rPr>
              <a:t>，</a:t>
            </a:r>
            <a:endParaRPr lang="en-US" altLang="zh-CN" sz="3200" dirty="0">
              <a:latin typeface="+mj-lt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3200" dirty="0">
                <a:latin typeface="+mj-lt"/>
              </a:rPr>
              <a:t>    </a:t>
            </a:r>
            <a:r>
              <a:rPr lang="zh-CN" altLang="en-US" sz="3200" dirty="0">
                <a:latin typeface="+mj-lt"/>
              </a:rPr>
              <a:t>两个栈的栈底在</a:t>
            </a:r>
            <a:r>
              <a:rPr lang="en-US" altLang="zh-CN" sz="3200" dirty="0">
                <a:latin typeface="+mj-lt"/>
              </a:rPr>
              <a:t>S</a:t>
            </a:r>
            <a:r>
              <a:rPr lang="zh-CN" altLang="en-US" sz="3200" dirty="0">
                <a:latin typeface="+mj-lt"/>
              </a:rPr>
              <a:t>的两端</a:t>
            </a:r>
            <a:r>
              <a:rPr lang="en-US" altLang="zh-CN" sz="3200" dirty="0">
                <a:latin typeface="+mj-lt"/>
              </a:rPr>
              <a:t>, </a:t>
            </a:r>
            <a:r>
              <a:rPr lang="zh-CN" altLang="en-US" sz="3200" dirty="0">
                <a:latin typeface="+mj-lt"/>
              </a:rPr>
              <a:t>下标分别是</a:t>
            </a:r>
            <a:r>
              <a:rPr lang="en-US" altLang="zh-CN" sz="3200" dirty="0">
                <a:latin typeface="+mj-lt"/>
              </a:rPr>
              <a:t>0, M-1</a:t>
            </a:r>
            <a:endParaRPr lang="zh-CN" altLang="en-US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i="1" dirty="0">
                <a:ea typeface="黑体" pitchFamily="2" charset="-122"/>
              </a:rPr>
              <a:t>顺序栈的共享技术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228600" y="1371600"/>
            <a:ext cx="868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</a:rPr>
              <a:t>两栈共享：</a:t>
            </a:r>
          </a:p>
        </p:txBody>
      </p:sp>
      <p:pic>
        <p:nvPicPr>
          <p:cNvPr id="6" name="Picture 6" descr="3-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619375"/>
            <a:ext cx="7200900" cy="180022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09600" y="2438400"/>
            <a:ext cx="914400" cy="5780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altLang="zh-CN" b="1" dirty="0"/>
              <a:t>S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47800" y="4474458"/>
            <a:ext cx="2895600" cy="5741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altLang="zh-CN" dirty="0">
                <a:solidFill>
                  <a:srgbClr val="003366"/>
                </a:solidFill>
              </a:rPr>
              <a:t>0</a:t>
            </a:r>
            <a:r>
              <a:rPr lang="zh-CN" altLang="en-US" dirty="0">
                <a:solidFill>
                  <a:srgbClr val="003366"/>
                </a:solidFill>
              </a:rPr>
              <a:t>号栈的栈顶下标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8200" y="4495800"/>
            <a:ext cx="2895600" cy="5741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altLang="zh-CN" dirty="0">
                <a:solidFill>
                  <a:srgbClr val="003366"/>
                </a:solidFill>
              </a:rPr>
              <a:t>1</a:t>
            </a:r>
            <a:r>
              <a:rPr lang="zh-CN" altLang="en-US" dirty="0">
                <a:solidFill>
                  <a:srgbClr val="003366"/>
                </a:solidFill>
              </a:rPr>
              <a:t>号栈的栈顶下标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i="1" dirty="0">
                <a:ea typeface="黑体" pitchFamily="2" charset="-122"/>
              </a:rPr>
              <a:t>顺序栈的共享技术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04800" y="1973282"/>
            <a:ext cx="8839200" cy="44638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25000"/>
              </a:lnSpc>
              <a:buNone/>
            </a:pPr>
            <a:r>
              <a:rPr lang="en-US" altLang="zh-CN" sz="3200" dirty="0" err="1"/>
              <a:t>struct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dseqstack</a:t>
            </a:r>
            <a:endParaRPr lang="en-US" altLang="zh-CN" sz="3200" dirty="0"/>
          </a:p>
          <a:p>
            <a:pPr marL="72000">
              <a:lnSpc>
                <a:spcPct val="125000"/>
              </a:lnSpc>
              <a:buNone/>
            </a:pPr>
            <a:r>
              <a:rPr lang="en-US" altLang="zh-CN" sz="3200" dirty="0"/>
              <a:t> { 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MaxNum</a:t>
            </a:r>
            <a:r>
              <a:rPr lang="en-US" altLang="zh-CN" sz="3200" dirty="0"/>
              <a:t>; </a:t>
            </a:r>
          </a:p>
          <a:p>
            <a:pPr marL="72000"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    </a:t>
            </a:r>
            <a:r>
              <a:rPr lang="en-US" altLang="zh-CN" sz="3200" dirty="0" err="1">
                <a:solidFill>
                  <a:srgbClr val="003399"/>
                </a:solidFill>
              </a:rPr>
              <a:t>int</a:t>
            </a:r>
            <a:r>
              <a:rPr lang="en-US" altLang="zh-CN" sz="3200" dirty="0">
                <a:solidFill>
                  <a:srgbClr val="003399"/>
                </a:solidFill>
              </a:rPr>
              <a:t> top[2]; </a:t>
            </a:r>
          </a:p>
          <a:p>
            <a:pPr marL="72000">
              <a:lnSpc>
                <a:spcPct val="125000"/>
              </a:lnSpc>
              <a:buNone/>
            </a:pPr>
            <a:r>
              <a:rPr lang="en-US" altLang="zh-CN" sz="3200" dirty="0"/>
              <a:t>    </a:t>
            </a:r>
            <a:r>
              <a:rPr lang="en-US" altLang="zh-CN" sz="3200" dirty="0" err="1"/>
              <a:t>Datatype</a:t>
            </a:r>
            <a:r>
              <a:rPr lang="en-US" altLang="zh-CN" sz="3200" dirty="0"/>
              <a:t> *s; </a:t>
            </a:r>
            <a:endParaRPr lang="en-US" altLang="zh-CN" sz="3200" dirty="0">
              <a:solidFill>
                <a:srgbClr val="006600"/>
              </a:solidFill>
            </a:endParaRPr>
          </a:p>
          <a:p>
            <a:pPr marL="72000">
              <a:lnSpc>
                <a:spcPct val="125000"/>
              </a:lnSpc>
              <a:buNone/>
            </a:pPr>
            <a:r>
              <a:rPr lang="en-US" altLang="zh-CN" sz="3200" dirty="0"/>
              <a:t>}; </a:t>
            </a:r>
          </a:p>
          <a:p>
            <a:pPr marL="72000">
              <a:buNone/>
            </a:pPr>
            <a:r>
              <a:rPr lang="en-US" altLang="zh-CN" sz="3200" dirty="0" err="1"/>
              <a:t>Typedef</a:t>
            </a:r>
            <a:r>
              <a:rPr lang="en-US" altLang="zh-CN" sz="3200" dirty="0"/>
              <a:t> </a:t>
            </a:r>
            <a:r>
              <a:rPr lang="en-US" altLang="zh-CN" sz="3200" dirty="0" err="1"/>
              <a:t>struct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dseqstack</a:t>
            </a:r>
            <a:r>
              <a:rPr lang="en-US" altLang="zh-CN" sz="3200" dirty="0"/>
              <a:t> * </a:t>
            </a:r>
            <a:r>
              <a:rPr lang="en-US" altLang="zh-CN" sz="3200" dirty="0" err="1">
                <a:solidFill>
                  <a:srgbClr val="003399"/>
                </a:solidFill>
              </a:rPr>
              <a:t>PdSeqStack</a:t>
            </a:r>
            <a:r>
              <a:rPr lang="en-US" altLang="zh-CN" sz="3200" dirty="0"/>
              <a:t>; </a:t>
            </a:r>
          </a:p>
        </p:txBody>
      </p:sp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228600" y="1295400"/>
            <a:ext cx="868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</a:rPr>
              <a:t>两栈共享的数据结构：</a:t>
            </a:r>
          </a:p>
        </p:txBody>
      </p:sp>
      <p:sp>
        <p:nvSpPr>
          <p:cNvPr id="6" name="矩形 5"/>
          <p:cNvSpPr/>
          <p:nvPr/>
        </p:nvSpPr>
        <p:spPr>
          <a:xfrm>
            <a:off x="2590800" y="3540604"/>
            <a:ext cx="70866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000"/>
                </a:solidFill>
              </a:rPr>
              <a:t>// top[0] ,top[1]</a:t>
            </a:r>
            <a:r>
              <a:rPr lang="zh-CN" altLang="en-US" dirty="0">
                <a:solidFill>
                  <a:srgbClr val="008000"/>
                </a:solidFill>
              </a:rPr>
              <a:t>分别为两个栈栈顶的下标</a:t>
            </a:r>
          </a:p>
        </p:txBody>
      </p:sp>
      <p:sp>
        <p:nvSpPr>
          <p:cNvPr id="7" name="矩形 6"/>
          <p:cNvSpPr/>
          <p:nvPr/>
        </p:nvSpPr>
        <p:spPr>
          <a:xfrm>
            <a:off x="3188635" y="4343400"/>
            <a:ext cx="5650565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实际存放两个栈的数组</a:t>
            </a:r>
            <a:r>
              <a:rPr lang="en-US" altLang="zh-CN" dirty="0">
                <a:solidFill>
                  <a:srgbClr val="008000"/>
                </a:solidFill>
              </a:rPr>
              <a:t>s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153400" cy="1325563"/>
          </a:xfrm>
          <a:noFill/>
          <a:ln/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dirty="0">
                <a:solidFill>
                  <a:srgbClr val="003399"/>
                </a:solidFill>
                <a:latin typeface="+mj-lt"/>
                <a:ea typeface="黑体" pitchFamily="2" charset="-122"/>
              </a:rPr>
              <a:t> 线性表：</a:t>
            </a:r>
            <a:r>
              <a:rPr lang="zh-CN" altLang="en-US" dirty="0">
                <a:latin typeface="+mj-lt"/>
                <a:ea typeface="黑体" pitchFamily="2" charset="-122"/>
              </a:rPr>
              <a:t>有限个、类型相同的元素组成的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                </a:t>
            </a:r>
            <a:r>
              <a:rPr lang="zh-CN" altLang="en-US" dirty="0">
                <a:latin typeface="+mj-lt"/>
                <a:ea typeface="黑体" pitchFamily="2" charset="-122"/>
              </a:rPr>
              <a:t>有序序列；</a:t>
            </a:r>
          </a:p>
        </p:txBody>
      </p:sp>
      <p:sp>
        <p:nvSpPr>
          <p:cNvPr id="9" name="Rectangle 12"/>
          <p:cNvSpPr txBox="1">
            <a:spLocks noChangeArrowheads="1"/>
          </p:cNvSpPr>
          <p:nvPr/>
        </p:nvSpPr>
        <p:spPr bwMode="auto">
          <a:xfrm>
            <a:off x="457200" y="2452637"/>
            <a:ext cx="8686800" cy="7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p"/>
              <a:tabLst/>
              <a:defRPr/>
            </a:pPr>
            <a:r>
              <a:rPr lang="zh-CN" altLang="en-US" sz="3200" kern="0" dirty="0">
                <a:solidFill>
                  <a:srgbClr val="003399"/>
                </a:solidFill>
                <a:latin typeface="+mj-lt"/>
              </a:rPr>
              <a:t> 字符串：</a:t>
            </a:r>
            <a:r>
              <a:rPr lang="zh-CN" altLang="en-US" sz="3200" kern="0" dirty="0">
                <a:latin typeface="+mj-lt"/>
              </a:rPr>
              <a:t>一种特殊的线性表，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7200" y="3930600"/>
            <a:ext cx="3048000" cy="717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p"/>
              <a:tabLst/>
              <a:defRPr/>
            </a:pPr>
            <a:r>
              <a:rPr lang="zh-CN" altLang="en-US" sz="3200" kern="0" dirty="0">
                <a:solidFill>
                  <a:srgbClr val="003399"/>
                </a:solidFill>
                <a:latin typeface="+mj-lt"/>
              </a:rPr>
              <a:t>栈、队列：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回顾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91"/>
          <p:cNvSpPr>
            <a:spLocks noChangeArrowheads="1"/>
          </p:cNvSpPr>
          <p:nvPr/>
        </p:nvSpPr>
        <p:spPr bwMode="auto">
          <a:xfrm>
            <a:off x="5562600" y="228600"/>
            <a:ext cx="2133600" cy="609600"/>
          </a:xfrm>
          <a:prstGeom prst="rect">
            <a:avLst/>
          </a:prstGeom>
          <a:solidFill>
            <a:srgbClr val="00763B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chemeClr val="bg1"/>
                </a:solidFill>
                <a:latin typeface="+mj-lt"/>
                <a:sym typeface="Symbol" pitchFamily="18" charset="2"/>
              </a:rPr>
              <a:t>线性结构</a:t>
            </a:r>
            <a:endParaRPr lang="en-US" altLang="zh-CN" sz="3200" dirty="0">
              <a:solidFill>
                <a:schemeClr val="bg1"/>
              </a:solidFill>
              <a:latin typeface="+mj-lt"/>
              <a:sym typeface="Symbol" pitchFamily="18" charset="2"/>
            </a:endParaRPr>
          </a:p>
        </p:txBody>
      </p:sp>
      <p:sp>
        <p:nvSpPr>
          <p:cNvPr id="17" name="Rectangle 12"/>
          <p:cNvSpPr txBox="1">
            <a:spLocks noChangeArrowheads="1"/>
          </p:cNvSpPr>
          <p:nvPr/>
        </p:nvSpPr>
        <p:spPr bwMode="auto">
          <a:xfrm>
            <a:off x="457200" y="3124200"/>
            <a:ext cx="8686800" cy="5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None/>
              <a:tabLst/>
              <a:defRPr/>
            </a:pPr>
            <a:r>
              <a:rPr lang="zh-CN" altLang="en-US" sz="3200" kern="0" dirty="0">
                <a:latin typeface="+mj-lt"/>
              </a:rPr>
              <a:t>                  表中每个元素都是一个字符；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57200" y="4572000"/>
            <a:ext cx="8763000" cy="609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None/>
              <a:tabLst/>
              <a:defRPr/>
            </a:pPr>
            <a:r>
              <a:rPr lang="en-US" altLang="zh-CN" sz="3200" kern="0" dirty="0">
                <a:latin typeface="+mj-lt"/>
              </a:rPr>
              <a:t>                     -- </a:t>
            </a:r>
            <a:r>
              <a:rPr lang="zh-CN" altLang="en-US" sz="3200" kern="0" dirty="0">
                <a:latin typeface="+mj-lt"/>
              </a:rPr>
              <a:t>插入、删除位置受限；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2819400" y="3930600"/>
            <a:ext cx="6400800" cy="717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None/>
              <a:tabLst/>
              <a:defRPr/>
            </a:pPr>
            <a:r>
              <a:rPr lang="zh-CN" altLang="en-US" sz="3200" kern="0" dirty="0">
                <a:latin typeface="+mj-lt"/>
              </a:rPr>
              <a:t>操作位置受限的线性表；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6" grpId="0" animBg="1"/>
      <p:bldP spid="17" grpId="0"/>
      <p:bldP spid="1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i="1" dirty="0">
                <a:ea typeface="黑体" pitchFamily="2" charset="-122"/>
              </a:rPr>
              <a:t>共享栈操作</a:t>
            </a:r>
            <a:r>
              <a:rPr lang="en-US" altLang="zh-CN" i="1" dirty="0">
                <a:ea typeface="黑体" pitchFamily="2" charset="-122"/>
              </a:rPr>
              <a:t>1</a:t>
            </a:r>
            <a:r>
              <a:rPr lang="zh-CN" altLang="en-US" i="1" dirty="0">
                <a:ea typeface="黑体" pitchFamily="2" charset="-122"/>
              </a:rPr>
              <a:t>：建空栈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1295400"/>
            <a:ext cx="8305800" cy="533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just" defTabSz="914400" rtl="0" eaLnBrk="1" fontAlgn="base" latinLnBrk="0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PdSeqStack</a:t>
            </a:r>
            <a:r>
              <a:rPr kumimoji="0" lang="en-GB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createEmptyStack_dseq</a:t>
            </a:r>
            <a:r>
              <a:rPr kumimoji="0" lang="en-GB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GB" altLang="zh-CN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lang="en-GB" altLang="zh-CN" sz="3000" kern="0" dirty="0">
                <a:latin typeface="+mj-lt"/>
              </a:rPr>
              <a:t>M</a:t>
            </a:r>
            <a:r>
              <a:rPr kumimoji="0" lang="en-GB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);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 </a:t>
            </a:r>
            <a:r>
              <a:rPr kumimoji="0" lang="en-GB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//</a:t>
            </a:r>
            <a:r>
              <a:rPr kumimoji="0" lang="zh-CN" altLang="en-GB" sz="30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和创建空表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(P33,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算法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2.1)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类似</a:t>
            </a:r>
            <a:r>
              <a:rPr lang="zh-CN" altLang="en-US" sz="3000" kern="0" dirty="0">
                <a:solidFill>
                  <a:srgbClr val="006600"/>
                </a:solidFill>
                <a:latin typeface="+mj-lt"/>
              </a:rPr>
              <a:t>：</a:t>
            </a:r>
            <a:endParaRPr lang="en-US" altLang="zh-CN" sz="3000" kern="0" dirty="0">
              <a:solidFill>
                <a:srgbClr val="006600"/>
              </a:solidFill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   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PdSepStack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pstack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; 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//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栈定义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2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000" kern="0" dirty="0"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2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</a:t>
            </a:r>
          </a:p>
          <a:p>
            <a:pPr marL="108000" marR="0" lvl="0" algn="just" defTabSz="914400" rtl="0" eaLnBrk="1" fontAlgn="base" latinLnBrk="0" hangingPunct="1">
              <a:lnSpc>
                <a:spcPct val="12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000" kern="0" dirty="0">
                <a:latin typeface="+mj-lt"/>
              </a:rPr>
              <a:t>   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20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729226" y="3505746"/>
            <a:ext cx="4546437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kern="0" dirty="0"/>
              <a:t>// (1) </a:t>
            </a:r>
            <a:r>
              <a:rPr lang="zh-CN" altLang="en-US" sz="3000" kern="0" dirty="0"/>
              <a:t>为栈结构申请空间；</a:t>
            </a:r>
            <a:endParaRPr lang="zh-CN" altLang="en-US" sz="3000" dirty="0"/>
          </a:p>
        </p:txBody>
      </p:sp>
      <p:sp>
        <p:nvSpPr>
          <p:cNvPr id="8" name="矩形 7"/>
          <p:cNvSpPr/>
          <p:nvPr/>
        </p:nvSpPr>
        <p:spPr>
          <a:xfrm>
            <a:off x="685800" y="4279121"/>
            <a:ext cx="60960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kern="0" dirty="0"/>
              <a:t>// (2) </a:t>
            </a:r>
            <a:r>
              <a:rPr lang="zh-CN" altLang="en-US" sz="3000" kern="0" dirty="0"/>
              <a:t>为栈元素申请</a:t>
            </a:r>
            <a:r>
              <a:rPr lang="en-US" altLang="zh-CN" sz="3000" kern="0" dirty="0"/>
              <a:t>M</a:t>
            </a:r>
            <a:r>
              <a:rPr lang="zh-CN" altLang="en-US" sz="3000" kern="0" dirty="0"/>
              <a:t>个连续空间；</a:t>
            </a:r>
            <a:endParaRPr lang="zh-CN" altLang="en-US" sz="3000" dirty="0"/>
          </a:p>
        </p:txBody>
      </p:sp>
      <p:sp>
        <p:nvSpPr>
          <p:cNvPr id="9" name="矩形 8"/>
          <p:cNvSpPr/>
          <p:nvPr/>
        </p:nvSpPr>
        <p:spPr>
          <a:xfrm>
            <a:off x="685800" y="5041121"/>
            <a:ext cx="8763000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kern="0" dirty="0"/>
              <a:t>// (3)</a:t>
            </a:r>
            <a:r>
              <a:rPr lang="zh-CN" altLang="en-US" sz="3000" kern="0" dirty="0"/>
              <a:t> 设置</a:t>
            </a:r>
            <a:r>
              <a:rPr lang="en-US" altLang="zh-CN" sz="3000" kern="0" dirty="0" err="1"/>
              <a:t>MaxNum</a:t>
            </a:r>
            <a:r>
              <a:rPr lang="en-US" altLang="zh-CN" sz="3000" kern="0" dirty="0"/>
              <a:t>=M, </a:t>
            </a:r>
            <a:r>
              <a:rPr lang="en-GB" altLang="zh-CN" sz="3000" kern="0" dirty="0" err="1">
                <a:solidFill>
                  <a:srgbClr val="A50021"/>
                </a:solidFill>
              </a:rPr>
              <a:t>pstack</a:t>
            </a:r>
            <a:r>
              <a:rPr lang="en-GB" altLang="zh-CN" sz="3000" kern="0" dirty="0">
                <a:solidFill>
                  <a:srgbClr val="A50021"/>
                </a:solidFill>
              </a:rPr>
              <a:t> -&gt; top[0] = -1</a:t>
            </a:r>
            <a:r>
              <a:rPr lang="zh-CN" altLang="en-US" sz="3000" kern="0" dirty="0">
                <a:solidFill>
                  <a:srgbClr val="A50021"/>
                </a:solidFill>
              </a:rPr>
              <a:t>；</a:t>
            </a:r>
            <a:endParaRPr lang="en-US" altLang="zh-CN" sz="3000" kern="0" dirty="0">
              <a:solidFill>
                <a:srgbClr val="A5002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GB" altLang="zh-CN" sz="3000" kern="0" dirty="0">
                <a:solidFill>
                  <a:srgbClr val="A50021"/>
                </a:solidFill>
              </a:rPr>
              <a:t>                                     </a:t>
            </a:r>
            <a:r>
              <a:rPr lang="en-GB" altLang="zh-CN" sz="3000" kern="0" dirty="0" err="1">
                <a:solidFill>
                  <a:srgbClr val="A50021"/>
                </a:solidFill>
              </a:rPr>
              <a:t>pstack</a:t>
            </a:r>
            <a:r>
              <a:rPr lang="en-GB" altLang="zh-CN" sz="3000" kern="0" dirty="0">
                <a:solidFill>
                  <a:srgbClr val="A50021"/>
                </a:solidFill>
              </a:rPr>
              <a:t> -&gt; top[1] = M;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57200" y="1103322"/>
            <a:ext cx="8686800" cy="567847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err="1"/>
              <a:t>int</a:t>
            </a:r>
            <a:r>
              <a:rPr lang="en-US" altLang="zh-CN" sz="3000" dirty="0"/>
              <a:t> push(</a:t>
            </a:r>
            <a:r>
              <a:rPr lang="en-GB" altLang="zh-CN" sz="3000" kern="0" dirty="0" err="1"/>
              <a:t>PdSeqStack</a:t>
            </a:r>
            <a:r>
              <a:rPr lang="en-US" altLang="zh-CN" sz="3000" dirty="0"/>
              <a:t> </a:t>
            </a:r>
            <a:r>
              <a:rPr lang="en-US" altLang="zh-CN" sz="3000" kern="0" dirty="0" err="1"/>
              <a:t>pstack</a:t>
            </a:r>
            <a:r>
              <a:rPr lang="en-US" altLang="zh-CN" sz="3000" dirty="0"/>
              <a:t>, </a:t>
            </a:r>
            <a:r>
              <a:rPr lang="en-US" altLang="zh-CN" sz="3000" dirty="0" err="1"/>
              <a:t>DataType</a:t>
            </a:r>
            <a:r>
              <a:rPr lang="en-US" altLang="zh-CN" sz="3000" dirty="0"/>
              <a:t> x, </a:t>
            </a:r>
            <a:r>
              <a:rPr lang="en-US" altLang="zh-CN" sz="3000" dirty="0" err="1"/>
              <a:t>int</a:t>
            </a:r>
            <a:r>
              <a:rPr lang="en-US" altLang="zh-CN" sz="3000" dirty="0"/>
              <a:t> </a:t>
            </a:r>
            <a:r>
              <a:rPr lang="en-US" altLang="zh-CN" sz="3000" dirty="0" err="1"/>
              <a:t>i</a:t>
            </a:r>
            <a:r>
              <a:rPr lang="en-US" altLang="zh-CN" sz="3000" dirty="0"/>
              <a:t>)</a:t>
            </a:r>
          </a:p>
          <a:p>
            <a:pPr marL="72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{ if(</a:t>
            </a:r>
            <a:r>
              <a:rPr lang="en-US" altLang="zh-CN" sz="3000" dirty="0" err="1"/>
              <a:t>pstack</a:t>
            </a:r>
            <a:r>
              <a:rPr lang="en-US" altLang="zh-CN" sz="3000" dirty="0"/>
              <a:t>-&gt;top[0]+1 == </a:t>
            </a:r>
            <a:r>
              <a:rPr lang="en-US" altLang="zh-CN" sz="3000" dirty="0" err="1"/>
              <a:t>pstack</a:t>
            </a:r>
            <a:r>
              <a:rPr lang="en-US" altLang="zh-CN" sz="3000" dirty="0"/>
              <a:t>-&gt;top[1])</a:t>
            </a:r>
          </a:p>
          <a:p>
            <a:pPr marL="72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return(False); </a:t>
            </a:r>
          </a:p>
          <a:p>
            <a:pPr marL="72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  if(</a:t>
            </a:r>
            <a:r>
              <a:rPr lang="en-US" altLang="zh-CN" sz="3000" dirty="0" err="1"/>
              <a:t>i</a:t>
            </a:r>
            <a:r>
              <a:rPr lang="en-US" altLang="zh-CN" sz="3000" dirty="0"/>
              <a:t>==0) {</a:t>
            </a:r>
            <a:r>
              <a:rPr lang="en-US" altLang="zh-CN" sz="3000" dirty="0" err="1"/>
              <a:t>pstack</a:t>
            </a:r>
            <a:r>
              <a:rPr lang="en-US" altLang="zh-CN" sz="3000" dirty="0"/>
              <a:t>-&gt;</a:t>
            </a:r>
            <a:r>
              <a:rPr lang="en-US" altLang="zh-CN" sz="3000" dirty="0">
                <a:solidFill>
                  <a:srgbClr val="FF0000"/>
                </a:solidFill>
              </a:rPr>
              <a:t>top[0] ++; </a:t>
            </a:r>
          </a:p>
          <a:p>
            <a:pPr marL="72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          </a:t>
            </a:r>
            <a:r>
              <a:rPr lang="en-US" altLang="zh-CN" sz="3000" dirty="0" err="1"/>
              <a:t>pstack</a:t>
            </a:r>
            <a:r>
              <a:rPr lang="en-US" altLang="zh-CN" sz="3000" dirty="0"/>
              <a:t>-&gt;s[</a:t>
            </a:r>
            <a:r>
              <a:rPr lang="en-US" altLang="zh-CN" sz="3000" dirty="0" err="1"/>
              <a:t>pstack</a:t>
            </a:r>
            <a:r>
              <a:rPr lang="en-US" altLang="zh-CN" sz="3000" dirty="0"/>
              <a:t>-&gt;top[0]] =x; </a:t>
            </a:r>
          </a:p>
          <a:p>
            <a:pPr marL="72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          return(True);} </a:t>
            </a:r>
          </a:p>
          <a:p>
            <a:pPr marL="72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  if(</a:t>
            </a:r>
            <a:r>
              <a:rPr lang="en-US" altLang="zh-CN" sz="3000" dirty="0" err="1"/>
              <a:t>i</a:t>
            </a:r>
            <a:r>
              <a:rPr lang="en-US" altLang="zh-CN" sz="3000" dirty="0"/>
              <a:t>==1) { </a:t>
            </a:r>
            <a:r>
              <a:rPr lang="en-US" altLang="zh-CN" sz="3000" dirty="0" err="1"/>
              <a:t>pstack</a:t>
            </a:r>
            <a:r>
              <a:rPr lang="en-US" altLang="zh-CN" sz="3000" dirty="0"/>
              <a:t>-&gt;</a:t>
            </a:r>
            <a:r>
              <a:rPr lang="en-US" altLang="zh-CN" sz="3000" dirty="0">
                <a:solidFill>
                  <a:srgbClr val="FF0000"/>
                </a:solidFill>
              </a:rPr>
              <a:t>top[1] --;</a:t>
            </a:r>
          </a:p>
          <a:p>
            <a:pPr marL="72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          </a:t>
            </a:r>
            <a:r>
              <a:rPr lang="en-US" altLang="zh-CN" sz="3000" dirty="0" err="1"/>
              <a:t>pstack</a:t>
            </a:r>
            <a:r>
              <a:rPr lang="en-US" altLang="zh-CN" sz="3000" dirty="0"/>
              <a:t>-&gt;s[</a:t>
            </a:r>
            <a:r>
              <a:rPr lang="en-US" altLang="zh-CN" sz="3000" dirty="0" err="1"/>
              <a:t>pstack</a:t>
            </a:r>
            <a:r>
              <a:rPr lang="en-US" altLang="zh-CN" sz="3000" dirty="0"/>
              <a:t>-&gt;top[1]] =x; </a:t>
            </a:r>
          </a:p>
          <a:p>
            <a:pPr marL="72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          return(True);}</a:t>
            </a:r>
          </a:p>
          <a:p>
            <a:pPr marL="72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  else   return(False);</a:t>
            </a:r>
          </a:p>
          <a:p>
            <a:pPr marL="7200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3000" dirty="0"/>
              <a:t>}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-1295400" y="-152400"/>
            <a:ext cx="8229600" cy="1143000"/>
          </a:xfrm>
        </p:spPr>
        <p:txBody>
          <a:bodyPr/>
          <a:lstStyle/>
          <a:p>
            <a:r>
              <a:rPr lang="zh-CN" altLang="en-US" i="1" dirty="0">
                <a:ea typeface="黑体" pitchFamily="2" charset="-122"/>
              </a:rPr>
              <a:t>共享栈操作</a:t>
            </a:r>
            <a:r>
              <a:rPr lang="en-US" altLang="zh-CN" i="1" dirty="0">
                <a:ea typeface="黑体" pitchFamily="2" charset="-122"/>
              </a:rPr>
              <a:t>2</a:t>
            </a:r>
            <a:r>
              <a:rPr lang="zh-CN" altLang="en-US" i="1" dirty="0">
                <a:ea typeface="黑体" pitchFamily="2" charset="-122"/>
              </a:rPr>
              <a:t>：进栈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7301833" y="1636722"/>
            <a:ext cx="2438399" cy="6093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+mj-lt"/>
              </a:rPr>
              <a:t>判满</a:t>
            </a:r>
          </a:p>
        </p:txBody>
      </p:sp>
      <p:sp>
        <p:nvSpPr>
          <p:cNvPr id="18" name="矩形 17"/>
          <p:cNvSpPr/>
          <p:nvPr/>
        </p:nvSpPr>
        <p:spPr>
          <a:xfrm>
            <a:off x="5791200" y="435114"/>
            <a:ext cx="3353803" cy="707886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/>
              <a:t>将数据</a:t>
            </a:r>
            <a:r>
              <a:rPr lang="en-US" altLang="zh-CN" sz="3200" dirty="0"/>
              <a:t>x</a:t>
            </a:r>
            <a:r>
              <a:rPr lang="zh-CN" altLang="en-US" sz="3200" dirty="0"/>
              <a:t>放入</a:t>
            </a:r>
            <a:r>
              <a:rPr lang="en-US" altLang="zh-CN" sz="3200" dirty="0" err="1"/>
              <a:t>i</a:t>
            </a:r>
            <a:r>
              <a:rPr lang="zh-CN" altLang="en-US" sz="3200" dirty="0"/>
              <a:t>号栈</a:t>
            </a: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5320632" y="2743402"/>
            <a:ext cx="4661568" cy="558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+mj-lt"/>
              </a:rPr>
              <a:t>若</a:t>
            </a:r>
            <a:r>
              <a:rPr lang="en-US" altLang="zh-CN" dirty="0">
                <a:solidFill>
                  <a:srgbClr val="008000"/>
                </a:solidFill>
                <a:latin typeface="+mj-lt"/>
              </a:rPr>
              <a:t>x</a:t>
            </a:r>
            <a:r>
              <a:rPr lang="zh-CN" altLang="en-US" dirty="0">
                <a:solidFill>
                  <a:srgbClr val="008000"/>
                </a:solidFill>
                <a:latin typeface="+mj-lt"/>
              </a:rPr>
              <a:t>放入</a:t>
            </a:r>
            <a:r>
              <a:rPr lang="en-US" altLang="zh-CN" dirty="0">
                <a:solidFill>
                  <a:srgbClr val="008000"/>
                </a:solidFill>
                <a:latin typeface="+mj-lt"/>
              </a:rPr>
              <a:t>0</a:t>
            </a:r>
            <a:r>
              <a:rPr lang="zh-CN" altLang="en-US" dirty="0">
                <a:solidFill>
                  <a:srgbClr val="008000"/>
                </a:solidFill>
                <a:latin typeface="+mj-lt"/>
              </a:rPr>
              <a:t>号栈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320632" y="4318762"/>
            <a:ext cx="4661568" cy="6093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+mj-lt"/>
              </a:rPr>
              <a:t>若</a:t>
            </a:r>
            <a:r>
              <a:rPr lang="en-US" altLang="zh-CN" dirty="0">
                <a:solidFill>
                  <a:srgbClr val="008000"/>
                </a:solidFill>
                <a:latin typeface="+mj-lt"/>
              </a:rPr>
              <a:t>x</a:t>
            </a:r>
            <a:r>
              <a:rPr lang="zh-CN" altLang="en-US" dirty="0">
                <a:solidFill>
                  <a:srgbClr val="008000"/>
                </a:solidFill>
                <a:latin typeface="+mj-lt"/>
              </a:rPr>
              <a:t>放入</a:t>
            </a:r>
            <a:r>
              <a:rPr lang="en-US" altLang="zh-CN" dirty="0">
                <a:solidFill>
                  <a:srgbClr val="008000"/>
                </a:solidFill>
                <a:latin typeface="+mj-lt"/>
              </a:rPr>
              <a:t>1</a:t>
            </a:r>
            <a:r>
              <a:rPr lang="zh-CN" altLang="en-US" dirty="0">
                <a:solidFill>
                  <a:srgbClr val="008000"/>
                </a:solidFill>
                <a:latin typeface="+mj-lt"/>
              </a:rPr>
              <a:t>号栈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04800" y="1185333"/>
            <a:ext cx="9144000" cy="54255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 err="1"/>
              <a:t>DataType</a:t>
            </a:r>
            <a:r>
              <a:rPr lang="en-US" altLang="zh-CN" dirty="0"/>
              <a:t> pop(</a:t>
            </a:r>
            <a:r>
              <a:rPr lang="en-GB" altLang="zh-CN" kern="0" dirty="0" err="1">
                <a:solidFill>
                  <a:srgbClr val="003399"/>
                </a:solidFill>
              </a:rPr>
              <a:t>PdSeqStack</a:t>
            </a:r>
            <a:r>
              <a:rPr lang="en-US" altLang="zh-CN" dirty="0"/>
              <a:t> </a:t>
            </a:r>
            <a:r>
              <a:rPr lang="en-US" altLang="zh-CN" kern="0" dirty="0" err="1"/>
              <a:t>pstack</a:t>
            </a:r>
            <a:r>
              <a:rPr lang="en-US" altLang="zh-CN" dirty="0"/>
              <a:t>, </a:t>
            </a:r>
            <a:r>
              <a:rPr lang="en-US" altLang="zh-CN" dirty="0" err="1"/>
              <a:t>Datatype</a:t>
            </a:r>
            <a:r>
              <a:rPr lang="en-US" altLang="zh-CN" dirty="0"/>
              <a:t> *</a:t>
            </a:r>
            <a:r>
              <a:rPr lang="en-US" altLang="zh-CN" dirty="0" err="1"/>
              <a:t>px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/>
              <a:t>{ if(</a:t>
            </a:r>
            <a:r>
              <a:rPr lang="en-US" altLang="zh-CN" dirty="0" err="1"/>
              <a:t>i</a:t>
            </a:r>
            <a:r>
              <a:rPr lang="en-US" altLang="zh-CN" dirty="0"/>
              <a:t>==0)  { if(</a:t>
            </a:r>
            <a:r>
              <a:rPr lang="en-US" altLang="zh-CN" dirty="0" err="1"/>
              <a:t>pstack</a:t>
            </a:r>
            <a:r>
              <a:rPr lang="en-US" altLang="zh-CN" dirty="0"/>
              <a:t>-&gt;top[0]==-1)  return(False);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3399"/>
                </a:solidFill>
              </a:rPr>
              <a:t>                 *</a:t>
            </a:r>
            <a:r>
              <a:rPr lang="en-US" altLang="zh-CN" dirty="0" err="1">
                <a:solidFill>
                  <a:srgbClr val="003399"/>
                </a:solidFill>
              </a:rPr>
              <a:t>px</a:t>
            </a:r>
            <a:r>
              <a:rPr lang="en-US" altLang="zh-CN" dirty="0">
                <a:solidFill>
                  <a:srgbClr val="003399"/>
                </a:solidFill>
              </a:rPr>
              <a:t> = </a:t>
            </a:r>
            <a:r>
              <a:rPr lang="en-US" altLang="zh-CN" dirty="0" err="1">
                <a:solidFill>
                  <a:srgbClr val="003399"/>
                </a:solidFill>
              </a:rPr>
              <a:t>pstack</a:t>
            </a:r>
            <a:r>
              <a:rPr lang="en-US" altLang="zh-CN" dirty="0">
                <a:solidFill>
                  <a:srgbClr val="003399"/>
                </a:solidFill>
              </a:rPr>
              <a:t>-&gt;s[</a:t>
            </a:r>
            <a:r>
              <a:rPr lang="en-US" altLang="zh-CN" dirty="0" err="1">
                <a:solidFill>
                  <a:srgbClr val="003399"/>
                </a:solidFill>
              </a:rPr>
              <a:t>pstack</a:t>
            </a:r>
            <a:r>
              <a:rPr lang="en-US" altLang="zh-CN" dirty="0">
                <a:solidFill>
                  <a:srgbClr val="003399"/>
                </a:solidFill>
              </a:rPr>
              <a:t>-&gt;top[0]];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3399"/>
                </a:solidFill>
              </a:rPr>
              <a:t>                  </a:t>
            </a:r>
            <a:r>
              <a:rPr lang="en-US" altLang="zh-CN" dirty="0" err="1">
                <a:solidFill>
                  <a:srgbClr val="003399"/>
                </a:solidFill>
              </a:rPr>
              <a:t>pstack</a:t>
            </a:r>
            <a:r>
              <a:rPr lang="en-US" altLang="zh-CN" dirty="0">
                <a:solidFill>
                  <a:srgbClr val="003399"/>
                </a:solidFill>
              </a:rPr>
              <a:t>-&gt;top[0] 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r>
              <a:rPr lang="en-US" altLang="zh-CN" dirty="0"/>
              <a:t>  return(True);}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/>
              <a:t>  if(</a:t>
            </a:r>
            <a:r>
              <a:rPr lang="en-US" altLang="zh-CN" dirty="0" err="1"/>
              <a:t>i</a:t>
            </a:r>
            <a:r>
              <a:rPr lang="en-US" altLang="zh-CN" dirty="0"/>
              <a:t>==1) { if(</a:t>
            </a:r>
            <a:r>
              <a:rPr lang="en-US" altLang="zh-CN" dirty="0" err="1"/>
              <a:t>pstack</a:t>
            </a:r>
            <a:r>
              <a:rPr lang="en-US" altLang="zh-CN" dirty="0"/>
              <a:t>-&gt;top[1]==</a:t>
            </a:r>
            <a:r>
              <a:rPr lang="en-US" altLang="zh-CN" dirty="0" err="1"/>
              <a:t>pstack</a:t>
            </a:r>
            <a:r>
              <a:rPr lang="en-US" altLang="zh-CN" dirty="0"/>
              <a:t>-&gt;</a:t>
            </a:r>
            <a:r>
              <a:rPr lang="en-US" altLang="zh-CN" dirty="0" err="1"/>
              <a:t>MaxNum</a:t>
            </a:r>
            <a:r>
              <a:rPr lang="en-US" altLang="zh-CN" dirty="0"/>
              <a:t>)             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/>
              <a:t>                    return(False);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3399"/>
                </a:solidFill>
              </a:rPr>
              <a:t>                 *</a:t>
            </a:r>
            <a:r>
              <a:rPr lang="en-US" altLang="zh-CN" dirty="0" err="1">
                <a:solidFill>
                  <a:srgbClr val="003399"/>
                </a:solidFill>
              </a:rPr>
              <a:t>px</a:t>
            </a:r>
            <a:r>
              <a:rPr lang="en-US" altLang="zh-CN" dirty="0">
                <a:solidFill>
                  <a:srgbClr val="003399"/>
                </a:solidFill>
              </a:rPr>
              <a:t> = </a:t>
            </a:r>
            <a:r>
              <a:rPr lang="en-US" altLang="zh-CN" dirty="0" err="1">
                <a:solidFill>
                  <a:srgbClr val="003399"/>
                </a:solidFill>
              </a:rPr>
              <a:t>pstack</a:t>
            </a:r>
            <a:r>
              <a:rPr lang="en-US" altLang="zh-CN" dirty="0">
                <a:solidFill>
                  <a:srgbClr val="003399"/>
                </a:solidFill>
              </a:rPr>
              <a:t>-&gt;s[</a:t>
            </a:r>
            <a:r>
              <a:rPr lang="en-US" altLang="zh-CN" dirty="0" err="1">
                <a:solidFill>
                  <a:srgbClr val="003399"/>
                </a:solidFill>
              </a:rPr>
              <a:t>pstack</a:t>
            </a:r>
            <a:r>
              <a:rPr lang="en-US" altLang="zh-CN" dirty="0">
                <a:solidFill>
                  <a:srgbClr val="003399"/>
                </a:solidFill>
              </a:rPr>
              <a:t>-&gt;top[1]];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3399"/>
                </a:solidFill>
              </a:rPr>
              <a:t>                  </a:t>
            </a:r>
            <a:r>
              <a:rPr lang="en-US" altLang="zh-CN" dirty="0" err="1">
                <a:solidFill>
                  <a:srgbClr val="003399"/>
                </a:solidFill>
              </a:rPr>
              <a:t>pstack</a:t>
            </a:r>
            <a:r>
              <a:rPr lang="en-US" altLang="zh-CN" dirty="0">
                <a:solidFill>
                  <a:srgbClr val="003399"/>
                </a:solidFill>
              </a:rPr>
              <a:t>-&gt;top[1] </a:t>
            </a:r>
            <a:r>
              <a:rPr lang="en-US" altLang="zh-CN" b="1" dirty="0">
                <a:solidFill>
                  <a:srgbClr val="FF0000"/>
                </a:solidFill>
              </a:rPr>
              <a:t>++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r>
              <a:rPr lang="en-US" altLang="zh-CN" dirty="0"/>
              <a:t>  return(True);}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/>
              <a:t>  else   return(False);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-1447800" y="-152400"/>
            <a:ext cx="8229600" cy="1143000"/>
          </a:xfrm>
        </p:spPr>
        <p:txBody>
          <a:bodyPr/>
          <a:lstStyle/>
          <a:p>
            <a:r>
              <a:rPr lang="zh-CN" altLang="en-US" i="1" dirty="0">
                <a:ea typeface="黑体" pitchFamily="2" charset="-122"/>
              </a:rPr>
              <a:t>共享栈操作</a:t>
            </a:r>
            <a:r>
              <a:rPr lang="en-US" altLang="zh-CN" i="1" dirty="0">
                <a:ea typeface="黑体" pitchFamily="2" charset="-122"/>
              </a:rPr>
              <a:t>3</a:t>
            </a:r>
            <a:r>
              <a:rPr lang="zh-CN" altLang="en-US" i="1" dirty="0">
                <a:ea typeface="黑体" pitchFamily="2" charset="-122"/>
              </a:rPr>
              <a:t>：退栈</a:t>
            </a:r>
          </a:p>
        </p:txBody>
      </p:sp>
      <p:sp>
        <p:nvSpPr>
          <p:cNvPr id="18" name="矩形 17"/>
          <p:cNvSpPr/>
          <p:nvPr/>
        </p:nvSpPr>
        <p:spPr>
          <a:xfrm>
            <a:off x="5257800" y="152400"/>
            <a:ext cx="4114800" cy="707886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/>
              <a:t>弹出</a:t>
            </a:r>
            <a:r>
              <a:rPr lang="en-US" altLang="zh-CN" sz="3200" dirty="0" err="1"/>
              <a:t>i</a:t>
            </a:r>
            <a:r>
              <a:rPr lang="zh-CN" altLang="en-US" sz="3200" dirty="0"/>
              <a:t>号栈的栈顶给</a:t>
            </a:r>
            <a:r>
              <a:rPr lang="en-US" altLang="zh-CN" sz="3200" dirty="0" err="1"/>
              <a:t>px</a:t>
            </a:r>
            <a:endParaRPr lang="zh-CN" altLang="en-US" sz="3200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7086600" y="2286000"/>
            <a:ext cx="2362200" cy="6093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+mj-lt"/>
              </a:rPr>
              <a:t>取元素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7162800" y="2819602"/>
            <a:ext cx="2362200" cy="5618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+mj-lt"/>
              </a:rPr>
              <a:t>出栈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7239000" y="4467113"/>
            <a:ext cx="2362200" cy="6093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+mj-lt"/>
              </a:rPr>
              <a:t>取元素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315200" y="5000715"/>
            <a:ext cx="2362200" cy="5618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+mj-lt"/>
              </a:rPr>
              <a:t>出栈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4.2 </a:t>
            </a:r>
            <a:r>
              <a:rPr lang="zh-CN" altLang="en-US" dirty="0">
                <a:ea typeface="黑体" pitchFamily="2" charset="-122"/>
              </a:rPr>
              <a:t>栈的实现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 bwMode="auto">
          <a:xfrm>
            <a:off x="228600" y="1600200"/>
            <a:ext cx="86868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3200" kern="0" dirty="0">
                <a:latin typeface="+mn-lt"/>
              </a:rPr>
              <a:t>顺序表示：顺序栈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228600" y="2941637"/>
            <a:ext cx="86868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3200" kern="0" dirty="0">
                <a:latin typeface="+mn-lt"/>
              </a:rPr>
              <a:t>链接表示：链栈 </a:t>
            </a:r>
            <a:r>
              <a:rPr lang="en-US" altLang="zh-CN" sz="3200" kern="0" dirty="0">
                <a:latin typeface="+mn-lt"/>
              </a:rPr>
              <a:t>(</a:t>
            </a:r>
            <a:r>
              <a:rPr lang="zh-CN" altLang="en-US" sz="3200" kern="0" dirty="0">
                <a:latin typeface="+mn-lt"/>
              </a:rPr>
              <a:t>用指针方式实现的栈</a:t>
            </a:r>
            <a:r>
              <a:rPr lang="en-US" altLang="zh-CN" sz="3200" kern="0" dirty="0">
                <a:latin typeface="+mn-lt"/>
              </a:rPr>
              <a:t>)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4.2.2 </a:t>
            </a:r>
            <a:r>
              <a:rPr lang="zh-CN" altLang="en-US" dirty="0">
                <a:ea typeface="黑体" pitchFamily="2" charset="-122"/>
              </a:rPr>
              <a:t>栈的链接表示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 bwMode="auto">
          <a:xfrm>
            <a:off x="228600" y="14478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3200" kern="0" dirty="0">
                <a:latin typeface="+mn-lt"/>
              </a:rPr>
              <a:t>链栈 </a:t>
            </a:r>
            <a:r>
              <a:rPr lang="en-US" altLang="zh-CN" sz="3200" kern="0" dirty="0">
                <a:latin typeface="+mn-lt"/>
                <a:sym typeface="Wingdings" pitchFamily="2" charset="2"/>
              </a:rPr>
              <a:t></a:t>
            </a:r>
            <a:r>
              <a:rPr lang="en-US" altLang="zh-CN" sz="3200" kern="0" dirty="0">
                <a:latin typeface="+mn-lt"/>
              </a:rPr>
              <a:t> </a:t>
            </a:r>
            <a:r>
              <a:rPr lang="zh-CN" altLang="en-US" sz="3200" kern="0" dirty="0">
                <a:latin typeface="+mn-lt"/>
              </a:rPr>
              <a:t>单链表，结点的结构定义：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2209799"/>
            <a:ext cx="7848600" cy="381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Node;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typedef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Node *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PNode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Node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{ 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DataType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info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PNode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link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2057400"/>
            <a:ext cx="28956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4.2.2 </a:t>
            </a:r>
            <a:r>
              <a:rPr lang="zh-CN" altLang="en-US" dirty="0">
                <a:ea typeface="黑体" pitchFamily="2" charset="-122"/>
              </a:rPr>
              <a:t>栈的链接表示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 bwMode="auto">
          <a:xfrm>
            <a:off x="228600" y="12954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zh-CN" sz="3200" kern="0" dirty="0" err="1">
                <a:latin typeface="+mn-lt"/>
              </a:rPr>
              <a:t>Pnode</a:t>
            </a:r>
            <a:r>
              <a:rPr lang="en-US" altLang="zh-CN" sz="3200" kern="0" dirty="0">
                <a:latin typeface="+mn-lt"/>
              </a:rPr>
              <a:t> top; </a:t>
            </a:r>
            <a:r>
              <a:rPr lang="en-US" altLang="zh-CN" sz="3200" kern="0" dirty="0">
                <a:solidFill>
                  <a:srgbClr val="008000"/>
                </a:solidFill>
                <a:latin typeface="+mn-lt"/>
              </a:rPr>
              <a:t>//</a:t>
            </a:r>
            <a:r>
              <a:rPr lang="zh-CN" altLang="en-US" sz="3200" kern="0" dirty="0">
                <a:solidFill>
                  <a:srgbClr val="008000"/>
                </a:solidFill>
                <a:latin typeface="+mn-lt"/>
              </a:rPr>
              <a:t>指针</a:t>
            </a:r>
            <a:r>
              <a:rPr lang="en-US" altLang="zh-CN" sz="3200" kern="0" dirty="0">
                <a:solidFill>
                  <a:srgbClr val="008000"/>
                </a:solidFill>
                <a:latin typeface="+mn-lt"/>
              </a:rPr>
              <a:t>top</a:t>
            </a:r>
            <a:r>
              <a:rPr lang="zh-CN" altLang="en-US" sz="3200" kern="0" dirty="0">
                <a:solidFill>
                  <a:srgbClr val="008000"/>
                </a:solidFill>
                <a:latin typeface="+mn-lt"/>
              </a:rPr>
              <a:t>指向栈顶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717925" y="2281237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146125" y="2286000"/>
            <a:ext cx="648000" cy="614362"/>
          </a:xfrm>
          <a:prstGeom prst="rect">
            <a:avLst/>
          </a:prstGeom>
          <a:solidFill>
            <a:srgbClr val="5781D5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bg1"/>
                </a:solidFill>
                <a:ea typeface="宋体" charset="-122"/>
              </a:rPr>
              <a:t>K</a:t>
            </a:r>
            <a:r>
              <a:rPr lang="en-US" altLang="zh-CN" baseline="-25000" dirty="0">
                <a:solidFill>
                  <a:schemeClr val="bg1"/>
                </a:solidFill>
                <a:ea typeface="宋体" charset="-122"/>
              </a:rPr>
              <a:t>n-1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362200" y="2609849"/>
            <a:ext cx="57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33400" y="2743199"/>
            <a:ext cx="22860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dirty="0">
                <a:latin typeface="黑体" pitchFamily="2" charset="-122"/>
              </a:rPr>
              <a:t>指向栈顶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676400" y="2209800"/>
            <a:ext cx="7112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>
                <a:latin typeface="Times New Roman" pitchFamily="18" charset="0"/>
                <a:ea typeface="宋体" charset="-122"/>
              </a:rPr>
              <a:t>top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251325" y="3190874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charset="-122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679525" y="3195637"/>
            <a:ext cx="648000" cy="614362"/>
          </a:xfrm>
          <a:prstGeom prst="rect">
            <a:avLst/>
          </a:prstGeom>
          <a:solidFill>
            <a:srgbClr val="5781D5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bg1"/>
                </a:solidFill>
                <a:ea typeface="宋体" charset="-122"/>
              </a:rPr>
              <a:t>K</a:t>
            </a:r>
            <a:r>
              <a:rPr lang="en-US" altLang="zh-CN" baseline="-25000" dirty="0">
                <a:solidFill>
                  <a:schemeClr val="bg1"/>
                </a:solidFill>
                <a:ea typeface="宋体" charset="-122"/>
              </a:rPr>
              <a:t>n-2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5546725" y="502443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∧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4990800" y="5029198"/>
            <a:ext cx="648000" cy="614363"/>
          </a:xfrm>
          <a:prstGeom prst="rect">
            <a:avLst/>
          </a:prstGeom>
          <a:solidFill>
            <a:srgbClr val="5781D5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bg1"/>
                </a:solidFill>
                <a:ea typeface="宋体" charset="-122"/>
              </a:rPr>
              <a:t>k</a:t>
            </a:r>
            <a:r>
              <a:rPr lang="en-US" altLang="zh-CN" baseline="-25000" dirty="0">
                <a:solidFill>
                  <a:schemeClr val="bg1"/>
                </a:solidFill>
                <a:ea typeface="宋体" charset="-122"/>
              </a:rPr>
              <a:t>0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124200" y="5100635"/>
            <a:ext cx="16002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dirty="0">
                <a:latin typeface="黑体" pitchFamily="2" charset="-122"/>
              </a:rPr>
              <a:t>栈底</a:t>
            </a:r>
          </a:p>
        </p:txBody>
      </p:sp>
      <p:cxnSp>
        <p:nvCxnSpPr>
          <p:cNvPr id="38" name="直接箭头连接符 37"/>
          <p:cNvCxnSpPr/>
          <p:nvPr/>
        </p:nvCxnSpPr>
        <p:spPr bwMode="auto">
          <a:xfrm rot="16200000" flipH="1">
            <a:off x="3697925" y="2931162"/>
            <a:ext cx="528634" cy="316"/>
          </a:xfrm>
          <a:prstGeom prst="straightConnector1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rot="16200000" flipH="1">
            <a:off x="4231325" y="3845562"/>
            <a:ext cx="528634" cy="316"/>
          </a:xfrm>
          <a:prstGeom prst="straightConnector1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4315200" y="4191000"/>
            <a:ext cx="670376" cy="3810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>
              <a:buNone/>
            </a:pPr>
            <a:r>
              <a:rPr lang="en-US" altLang="zh-CN" b="1" dirty="0"/>
              <a:t>…</a:t>
            </a:r>
            <a:endParaRPr lang="zh-CN" altLang="en-US" b="1" dirty="0"/>
          </a:p>
        </p:txBody>
      </p:sp>
      <p:cxnSp>
        <p:nvCxnSpPr>
          <p:cNvPr id="45" name="直接箭头连接符 44"/>
          <p:cNvCxnSpPr/>
          <p:nvPr/>
        </p:nvCxnSpPr>
        <p:spPr bwMode="auto">
          <a:xfrm rot="16200000" flipH="1">
            <a:off x="4993325" y="4759960"/>
            <a:ext cx="528634" cy="316"/>
          </a:xfrm>
          <a:prstGeom prst="straightConnector1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/>
      <p:bldP spid="12" grpId="0"/>
      <p:bldP spid="13" grpId="0" animBg="1"/>
      <p:bldP spid="14" grpId="0" animBg="1"/>
      <p:bldP spid="22" grpId="0" animBg="1"/>
      <p:bldP spid="23" grpId="0" animBg="1"/>
      <p:bldP spid="25" grpId="0"/>
      <p:bldP spid="4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2057400"/>
            <a:ext cx="28956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4.2.2 </a:t>
            </a:r>
            <a:r>
              <a:rPr lang="zh-CN" altLang="en-US" dirty="0">
                <a:ea typeface="黑体" pitchFamily="2" charset="-122"/>
              </a:rPr>
              <a:t>栈的链接表示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 bwMode="auto">
          <a:xfrm>
            <a:off x="228600" y="9906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3200" kern="0" dirty="0">
                <a:latin typeface="+mn-lt"/>
              </a:rPr>
              <a:t>强调</a:t>
            </a:r>
            <a:r>
              <a:rPr lang="zh-CN" altLang="en-US" sz="3200" kern="0" dirty="0">
                <a:solidFill>
                  <a:srgbClr val="003399"/>
                </a:solidFill>
                <a:latin typeface="+mn-lt"/>
              </a:rPr>
              <a:t>栈顶</a:t>
            </a:r>
            <a:r>
              <a:rPr lang="en-US" altLang="zh-CN" sz="3200" kern="0" dirty="0">
                <a:solidFill>
                  <a:srgbClr val="003399"/>
                </a:solidFill>
                <a:latin typeface="+mn-lt"/>
              </a:rPr>
              <a:t>top</a:t>
            </a:r>
            <a:r>
              <a:rPr lang="zh-CN" altLang="en-US" sz="3200" kern="0" dirty="0">
                <a:latin typeface="+mn-lt"/>
              </a:rPr>
              <a:t>是栈的一个</a:t>
            </a:r>
            <a:r>
              <a:rPr lang="zh-CN" altLang="en-US" sz="3200" kern="0" dirty="0">
                <a:solidFill>
                  <a:srgbClr val="003399"/>
                </a:solidFill>
                <a:latin typeface="+mn-lt"/>
              </a:rPr>
              <a:t>属性</a:t>
            </a:r>
            <a:r>
              <a:rPr lang="zh-CN" altLang="en-US" sz="3200" kern="0" dirty="0">
                <a:latin typeface="+mn-lt"/>
              </a:rPr>
              <a:t>；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1666875" y="2290763"/>
            <a:ext cx="711200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dirty="0">
                <a:latin typeface="Times New Roman" pitchFamily="18" charset="0"/>
                <a:ea typeface="宋体" charset="-122"/>
              </a:rPr>
              <a:t>top</a:t>
            </a:r>
          </a:p>
        </p:txBody>
      </p:sp>
      <p:sp>
        <p:nvSpPr>
          <p:cNvPr id="48" name="Rectangle 5"/>
          <p:cNvSpPr>
            <a:spLocks noChangeArrowheads="1"/>
          </p:cNvSpPr>
          <p:nvPr/>
        </p:nvSpPr>
        <p:spPr bwMode="auto">
          <a:xfrm>
            <a:off x="1725612" y="1681163"/>
            <a:ext cx="533400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charset="-122"/>
            </a:endParaRPr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>
            <a:off x="1158875" y="2009775"/>
            <a:ext cx="57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854075" y="1681163"/>
            <a:ext cx="533400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charset="-122"/>
            </a:endParaRPr>
          </a:p>
        </p:txBody>
      </p:sp>
      <p:sp>
        <p:nvSpPr>
          <p:cNvPr id="51" name="Text Box 9"/>
          <p:cNvSpPr txBox="1">
            <a:spLocks noChangeArrowheads="1"/>
          </p:cNvSpPr>
          <p:nvPr/>
        </p:nvSpPr>
        <p:spPr bwMode="auto">
          <a:xfrm>
            <a:off x="396875" y="2290763"/>
            <a:ext cx="1397000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dirty="0" err="1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plstack</a:t>
            </a:r>
            <a:endParaRPr lang="en-US" altLang="zh-CN" dirty="0">
              <a:solidFill>
                <a:srgbClr val="FF33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28600" y="4495800"/>
            <a:ext cx="6019800" cy="216059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LinkStack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链栈类型定义</a:t>
            </a:r>
            <a:endParaRPr lang="en-US" altLang="zh-CN" dirty="0">
              <a:solidFill>
                <a:srgbClr val="008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{ </a:t>
            </a:r>
            <a:r>
              <a:rPr lang="en-US" altLang="zh-CN" dirty="0" err="1"/>
              <a:t>Pnode</a:t>
            </a:r>
            <a:r>
              <a:rPr lang="en-US" altLang="zh-CN" dirty="0"/>
              <a:t> top;};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LinkStack</a:t>
            </a:r>
            <a:r>
              <a:rPr lang="en-US" altLang="zh-CN" dirty="0"/>
              <a:t> *</a:t>
            </a:r>
            <a:r>
              <a:rPr lang="en-US" altLang="zh-CN" dirty="0" err="1"/>
              <a:t>PLinkStack</a:t>
            </a:r>
            <a:r>
              <a:rPr lang="en-US" altLang="zh-CN" dirty="0"/>
              <a:t>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 err="1"/>
              <a:t>PLinkStack</a:t>
            </a:r>
            <a:r>
              <a:rPr lang="en-US" altLang="zh-CN" dirty="0"/>
              <a:t> </a:t>
            </a:r>
            <a:r>
              <a:rPr lang="en-US" altLang="zh-CN" dirty="0" err="1"/>
              <a:t>plstack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指向栈的指针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67" name="Rectangle 5"/>
          <p:cNvSpPr>
            <a:spLocks noChangeArrowheads="1"/>
          </p:cNvSpPr>
          <p:nvPr/>
        </p:nvSpPr>
        <p:spPr bwMode="auto">
          <a:xfrm>
            <a:off x="3200400" y="1676400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charset="-122"/>
            </a:endParaRPr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2682875" y="1676400"/>
            <a:ext cx="533400" cy="614362"/>
          </a:xfrm>
          <a:prstGeom prst="rect">
            <a:avLst/>
          </a:prstGeom>
          <a:solidFill>
            <a:srgbClr val="5781D5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ea typeface="宋体" charset="-122"/>
              </a:rPr>
              <a:t>K</a:t>
            </a:r>
            <a:r>
              <a:rPr lang="en-US" altLang="zh-CN" sz="2400" baseline="-25000" dirty="0">
                <a:solidFill>
                  <a:schemeClr val="bg1"/>
                </a:solidFill>
                <a:ea typeface="宋体" charset="-122"/>
              </a:rPr>
              <a:t>n-1</a:t>
            </a:r>
          </a:p>
        </p:txBody>
      </p:sp>
      <p:sp>
        <p:nvSpPr>
          <p:cNvPr id="69" name="Line 7"/>
          <p:cNvSpPr>
            <a:spLocks noChangeShapeType="1"/>
          </p:cNvSpPr>
          <p:nvPr/>
        </p:nvSpPr>
        <p:spPr bwMode="auto">
          <a:xfrm>
            <a:off x="2073275" y="2005012"/>
            <a:ext cx="57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Rectangle 20"/>
          <p:cNvSpPr>
            <a:spLocks noChangeArrowheads="1"/>
          </p:cNvSpPr>
          <p:nvPr/>
        </p:nvSpPr>
        <p:spPr bwMode="auto">
          <a:xfrm>
            <a:off x="4083050" y="36528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∧</a:t>
            </a:r>
          </a:p>
        </p:txBody>
      </p:sp>
      <p:sp>
        <p:nvSpPr>
          <p:cNvPr id="75" name="Rectangle 21"/>
          <p:cNvSpPr>
            <a:spLocks noChangeArrowheads="1"/>
          </p:cNvSpPr>
          <p:nvPr/>
        </p:nvSpPr>
        <p:spPr bwMode="auto">
          <a:xfrm>
            <a:off x="3581400" y="3652837"/>
            <a:ext cx="533400" cy="614363"/>
          </a:xfrm>
          <a:prstGeom prst="rect">
            <a:avLst/>
          </a:prstGeom>
          <a:solidFill>
            <a:srgbClr val="5781D5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ea typeface="宋体" charset="-122"/>
              </a:rPr>
              <a:t>k</a:t>
            </a:r>
            <a:r>
              <a:rPr lang="en-US" altLang="zh-CN" sz="2400" baseline="-25000" dirty="0">
                <a:solidFill>
                  <a:schemeClr val="bg1"/>
                </a:solidFill>
                <a:ea typeface="宋体" charset="-122"/>
              </a:rPr>
              <a:t>0</a:t>
            </a:r>
          </a:p>
        </p:txBody>
      </p:sp>
      <p:cxnSp>
        <p:nvCxnSpPr>
          <p:cNvPr id="77" name="直接箭头连接符 76"/>
          <p:cNvCxnSpPr/>
          <p:nvPr/>
        </p:nvCxnSpPr>
        <p:spPr bwMode="auto">
          <a:xfrm rot="16200000" flipH="1">
            <a:off x="3180400" y="2326325"/>
            <a:ext cx="528634" cy="316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3200400" y="2743200"/>
            <a:ext cx="670376" cy="381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>
              <a:buNone/>
            </a:pPr>
            <a:r>
              <a:rPr lang="en-US" altLang="zh-CN" b="1" dirty="0"/>
              <a:t>…</a:t>
            </a:r>
            <a:endParaRPr lang="zh-CN" altLang="en-US" b="1" dirty="0"/>
          </a:p>
        </p:txBody>
      </p:sp>
      <p:cxnSp>
        <p:nvCxnSpPr>
          <p:cNvPr id="80" name="直接箭头连接符 79"/>
          <p:cNvCxnSpPr/>
          <p:nvPr/>
        </p:nvCxnSpPr>
        <p:spPr bwMode="auto">
          <a:xfrm rot="16200000" flipH="1">
            <a:off x="3469641" y="3388362"/>
            <a:ext cx="528634" cy="316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3"/>
          <p:cNvSpPr>
            <a:spLocks noChangeArrowheads="1"/>
          </p:cNvSpPr>
          <p:nvPr/>
        </p:nvSpPr>
        <p:spPr bwMode="auto">
          <a:xfrm>
            <a:off x="3962400" y="1600200"/>
            <a:ext cx="6019800" cy="12192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Tx/>
              <a:buNone/>
            </a:pPr>
            <a:r>
              <a:rPr lang="zh-CN" altLang="en-US" dirty="0"/>
              <a:t>栈顶指针：</a:t>
            </a:r>
            <a:r>
              <a:rPr lang="en-US" altLang="zh-CN" dirty="0" err="1"/>
              <a:t>plstack</a:t>
            </a:r>
            <a:r>
              <a:rPr lang="en-US" altLang="zh-CN" dirty="0"/>
              <a:t>-&gt;top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Tx/>
              <a:buNone/>
            </a:pPr>
            <a:r>
              <a:rPr lang="zh-CN" altLang="en-US" dirty="0"/>
              <a:t>栈顶元素值：</a:t>
            </a:r>
            <a:r>
              <a:rPr lang="en-US" altLang="zh-CN" dirty="0" err="1"/>
              <a:t>plstack</a:t>
            </a:r>
            <a:r>
              <a:rPr lang="en-US" altLang="zh-CN" dirty="0"/>
              <a:t>-&gt;top-&gt;info</a:t>
            </a:r>
            <a:endParaRPr lang="zh-CN" alt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8" grpId="0" animBg="1"/>
      <p:bldP spid="49" grpId="0" animBg="1"/>
      <p:bldP spid="50" grpId="0" animBg="1"/>
      <p:bldP spid="51" grpId="0"/>
      <p:bldP spid="52" grpId="0" animBg="1"/>
      <p:bldP spid="67" grpId="0" animBg="1"/>
      <p:bldP spid="68" grpId="0" animBg="1"/>
      <p:bldP spid="69" grpId="0" animBg="1"/>
      <p:bldP spid="74" grpId="0" animBg="1"/>
      <p:bldP spid="75" grpId="0" animBg="1"/>
      <p:bldP spid="79" grpId="0" animBg="1"/>
      <p:bldP spid="8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 </a:t>
            </a:r>
            <a:r>
              <a:rPr lang="zh-CN" altLang="en-US" dirty="0">
                <a:ea typeface="黑体" pitchFamily="2" charset="-122"/>
              </a:rPr>
              <a:t>建空的链栈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1027"/>
          <p:cNvSpPr txBox="1">
            <a:spLocks noChangeArrowheads="1"/>
          </p:cNvSpPr>
          <p:nvPr/>
        </p:nvSpPr>
        <p:spPr bwMode="auto">
          <a:xfrm>
            <a:off x="381000" y="1295400"/>
            <a:ext cx="9220200" cy="5562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PLinkStack</a:t>
            </a:r>
            <a:r>
              <a:rPr kumimoji="0" lang="en-GB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createEmptyStack_link</a:t>
            </a:r>
            <a:r>
              <a:rPr kumimoji="0" lang="en-GB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(void);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</a:t>
            </a:r>
            <a:r>
              <a:rPr kumimoji="0" lang="en-GB" altLang="zh-CN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PLinkStack</a:t>
            </a:r>
            <a:r>
              <a:rPr kumimoji="0" lang="en-GB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plstack</a:t>
            </a:r>
            <a:r>
              <a:rPr kumimoji="0" lang="en-GB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 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GB" altLang="zh-CN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plstack</a:t>
            </a:r>
            <a:r>
              <a:rPr kumimoji="0" lang="en-GB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=(</a:t>
            </a:r>
            <a:r>
              <a:rPr kumimoji="0" lang="en-GB" altLang="zh-CN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PLinkStack</a:t>
            </a:r>
            <a:r>
              <a:rPr kumimoji="0" lang="en-GB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</a:t>
            </a:r>
            <a:r>
              <a:rPr kumimoji="0" lang="en-GB" altLang="zh-CN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malloc</a:t>
            </a:r>
            <a:r>
              <a:rPr kumimoji="0" lang="en-GB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GB" altLang="zh-CN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sizeof</a:t>
            </a:r>
            <a:r>
              <a:rPr kumimoji="0" lang="en-GB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GB" altLang="zh-CN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struct</a:t>
            </a:r>
            <a:r>
              <a:rPr kumimoji="0" lang="en-GB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</a:t>
            </a: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GB" altLang="zh-CN" sz="3000" kern="0" dirty="0">
                <a:latin typeface="+mj-lt"/>
              </a:rPr>
              <a:t>                                                           </a:t>
            </a:r>
            <a:r>
              <a:rPr kumimoji="0" lang="en-GB" altLang="zh-CN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LinkStack</a:t>
            </a:r>
            <a:r>
              <a:rPr kumimoji="0" lang="en-GB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));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if( </a:t>
            </a:r>
            <a:r>
              <a:rPr kumimoji="0" lang="en-GB" altLang="zh-CN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plstack</a:t>
            </a:r>
            <a:r>
              <a:rPr kumimoji="0" lang="en-GB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! = Null)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</a:t>
            </a:r>
            <a:r>
              <a:rPr kumimoji="0" lang="en-GB" altLang="zh-CN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pastack</a:t>
            </a:r>
            <a:r>
              <a:rPr kumimoji="0" lang="en-GB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 -&gt; top = Null</a:t>
            </a:r>
            <a:r>
              <a:rPr kumimoji="0" lang="en-GB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 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else   </a:t>
            </a:r>
            <a:r>
              <a:rPr kumimoji="0" lang="en-GB" altLang="zh-CN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printf</a:t>
            </a:r>
            <a:r>
              <a:rPr kumimoji="0" lang="en-GB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(“Out of space !\n”);</a:t>
            </a: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return (</a:t>
            </a:r>
            <a:r>
              <a:rPr kumimoji="0" lang="en-GB" altLang="zh-CN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plstack</a:t>
            </a:r>
            <a:r>
              <a:rPr kumimoji="0" lang="en-GB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); 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}</a:t>
            </a:r>
            <a:endParaRPr kumimoji="0" lang="zh-CN" alt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26048" y="1905000"/>
            <a:ext cx="25795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9900"/>
                </a:solidFill>
              </a:rPr>
              <a:t>//</a:t>
            </a:r>
            <a:r>
              <a:rPr lang="en-US" altLang="zh-CN" kern="0" dirty="0" err="1">
                <a:solidFill>
                  <a:srgbClr val="009900"/>
                </a:solidFill>
              </a:rPr>
              <a:t>plstack</a:t>
            </a:r>
            <a:r>
              <a:rPr lang="zh-CN" altLang="en-US" kern="0" dirty="0">
                <a:solidFill>
                  <a:srgbClr val="009900"/>
                </a:solidFill>
              </a:rPr>
              <a:t>指向栈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38271" y="4343400"/>
            <a:ext cx="181972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9900"/>
                </a:solidFill>
              </a:rPr>
              <a:t>//</a:t>
            </a:r>
            <a:r>
              <a:rPr lang="zh-CN" altLang="en-US" kern="0" dirty="0">
                <a:solidFill>
                  <a:srgbClr val="009900"/>
                </a:solidFill>
              </a:rPr>
              <a:t>设置栈顶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76600" y="5617458"/>
            <a:ext cx="5715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9900"/>
                </a:solidFill>
              </a:rPr>
              <a:t>//</a:t>
            </a:r>
            <a:r>
              <a:rPr lang="zh-CN" altLang="en-US" kern="0" dirty="0">
                <a:solidFill>
                  <a:srgbClr val="009900"/>
                </a:solidFill>
              </a:rPr>
              <a:t>返回指向栈的指针，而非栈顶</a:t>
            </a:r>
            <a:r>
              <a:rPr lang="en-US" altLang="zh-CN" kern="0" dirty="0">
                <a:solidFill>
                  <a:srgbClr val="009900"/>
                </a:solidFill>
              </a:rPr>
              <a:t>top</a:t>
            </a:r>
            <a:endParaRPr lang="zh-CN" altLang="en-US" dirty="0">
              <a:solidFill>
                <a:srgbClr val="0099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 </a:t>
            </a:r>
            <a:r>
              <a:rPr lang="zh-CN" altLang="en-US" dirty="0">
                <a:ea typeface="黑体" pitchFamily="2" charset="-122"/>
              </a:rPr>
              <a:t>判断链栈是否为空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57200" y="1905000"/>
            <a:ext cx="7924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isEmptyStack_link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PLinkStack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plstack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{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return (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plstack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top == Null);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GB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};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43400" y="3657600"/>
            <a:ext cx="4419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9900"/>
                </a:solidFill>
              </a:rPr>
              <a:t>//</a:t>
            </a:r>
            <a:r>
              <a:rPr lang="zh-CN" altLang="en-US" kern="0" dirty="0">
                <a:solidFill>
                  <a:srgbClr val="009900"/>
                </a:solidFill>
              </a:rPr>
              <a:t>栈顶指针指向空</a:t>
            </a:r>
            <a:endParaRPr lang="zh-CN" altLang="en-US" dirty="0">
              <a:solidFill>
                <a:srgbClr val="0099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3. </a:t>
            </a:r>
            <a:r>
              <a:rPr lang="zh-CN" altLang="en-US" dirty="0">
                <a:ea typeface="黑体" pitchFamily="2" charset="-122"/>
              </a:rPr>
              <a:t>链栈的进栈</a:t>
            </a:r>
            <a:r>
              <a:rPr lang="en-US" altLang="zh-CN" dirty="0">
                <a:ea typeface="黑体" pitchFamily="2" charset="-122"/>
              </a:rPr>
              <a:t>(push)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1295400"/>
            <a:ext cx="9601200" cy="5410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push_link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PLinkStack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plstack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DataType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x);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 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PNode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p;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p = (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PNode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malloc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(size(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Node));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if( p == Null)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(“Out of space! \n”);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else  {</a:t>
            </a:r>
            <a:r>
              <a:rPr kumimoji="0" lang="en-GB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p-&gt;info  = x;</a:t>
            </a: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p-&gt;link = 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plstack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-&gt;top;     </a:t>
            </a:r>
            <a:endParaRPr kumimoji="0" lang="zh-CN" altLang="en-GB" sz="3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plstack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 top = p;</a:t>
            </a:r>
            <a:r>
              <a:rPr kumimoji="0" lang="en-GB" altLang="zh-CN" sz="3200" b="0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108000" marR="0" lvl="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13" name="矩形 12"/>
          <p:cNvSpPr/>
          <p:nvPr/>
        </p:nvSpPr>
        <p:spPr>
          <a:xfrm>
            <a:off x="7543800" y="2493258"/>
            <a:ext cx="2209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9900"/>
                </a:solidFill>
              </a:rPr>
              <a:t>//</a:t>
            </a:r>
            <a:r>
              <a:rPr lang="zh-CN" altLang="en-US" kern="0" dirty="0">
                <a:solidFill>
                  <a:srgbClr val="009900"/>
                </a:solidFill>
              </a:rPr>
              <a:t>新结点</a:t>
            </a:r>
            <a:endParaRPr lang="en-US" altLang="zh-CN" kern="0" dirty="0">
              <a:solidFill>
                <a:srgbClr val="0099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38600" y="4343400"/>
            <a:ext cx="5715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9900"/>
                </a:solidFill>
              </a:rPr>
              <a:t>//</a:t>
            </a:r>
            <a:r>
              <a:rPr lang="zh-CN" altLang="en-US" kern="0" dirty="0">
                <a:solidFill>
                  <a:srgbClr val="009900"/>
                </a:solidFill>
              </a:rPr>
              <a:t>设置结点，在栈顶之前插入</a:t>
            </a:r>
            <a:endParaRPr lang="en-US" altLang="zh-CN" kern="0" dirty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04800" y="960437"/>
            <a:ext cx="9372600" cy="1325563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dirty="0">
                <a:solidFill>
                  <a:srgbClr val="003399"/>
                </a:solidFill>
                <a:latin typeface="+mj-lt"/>
                <a:ea typeface="黑体" pitchFamily="2" charset="-122"/>
              </a:rPr>
              <a:t> 栈</a:t>
            </a:r>
            <a:r>
              <a:rPr lang="en-US" altLang="zh-CN" dirty="0">
                <a:solidFill>
                  <a:srgbClr val="003399"/>
                </a:solidFill>
                <a:latin typeface="+mj-lt"/>
                <a:ea typeface="黑体" pitchFamily="2" charset="-122"/>
              </a:rPr>
              <a:t>(stack)</a:t>
            </a:r>
            <a:r>
              <a:rPr lang="zh-CN" altLang="en-US" dirty="0">
                <a:solidFill>
                  <a:srgbClr val="003399"/>
                </a:solidFill>
                <a:latin typeface="+mj-lt"/>
                <a:ea typeface="黑体" pitchFamily="2" charset="-122"/>
              </a:rPr>
              <a:t>：</a:t>
            </a:r>
            <a:r>
              <a:rPr lang="zh-CN" altLang="en-US" dirty="0">
                <a:latin typeface="+mj-lt"/>
                <a:ea typeface="黑体" pitchFamily="2" charset="-122"/>
              </a:rPr>
              <a:t>一种特殊的线性表，插入和删除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                    </a:t>
            </a:r>
            <a:r>
              <a:rPr lang="zh-CN" altLang="en-US" dirty="0">
                <a:latin typeface="+mj-lt"/>
                <a:ea typeface="黑体" pitchFamily="2" charset="-122"/>
              </a:rPr>
              <a:t>都只能在表的</a:t>
            </a:r>
            <a:r>
              <a:rPr lang="zh-CN" altLang="en-US" dirty="0">
                <a:solidFill>
                  <a:srgbClr val="C00000"/>
                </a:solidFill>
                <a:latin typeface="+mj-lt"/>
                <a:ea typeface="黑体" pitchFamily="2" charset="-122"/>
              </a:rPr>
              <a:t>同一端</a:t>
            </a:r>
            <a:r>
              <a:rPr lang="zh-CN" altLang="en-US" dirty="0">
                <a:latin typeface="+mj-lt"/>
                <a:ea typeface="黑体" pitchFamily="2" charset="-122"/>
              </a:rPr>
              <a:t>进行；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4.1 </a:t>
            </a:r>
            <a:r>
              <a:rPr lang="zh-CN" altLang="en-US" dirty="0">
                <a:ea typeface="黑体" pitchFamily="2" charset="-122"/>
              </a:rPr>
              <a:t>栈的定义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12"/>
          <p:cNvSpPr txBox="1">
            <a:spLocks noChangeArrowheads="1"/>
          </p:cNvSpPr>
          <p:nvPr/>
        </p:nvSpPr>
        <p:spPr bwMode="auto">
          <a:xfrm>
            <a:off x="0" y="3035837"/>
            <a:ext cx="6400800" cy="7159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solidFill>
                  <a:srgbClr val="003399"/>
                </a:solidFill>
                <a:latin typeface="+mn-lt"/>
              </a:rPr>
              <a:t> 栈顶</a:t>
            </a:r>
            <a:r>
              <a:rPr lang="en-US" altLang="zh-CN" sz="3200" kern="0" dirty="0">
                <a:solidFill>
                  <a:srgbClr val="003399"/>
                </a:solidFill>
                <a:latin typeface="+mn-lt"/>
              </a:rPr>
              <a:t>: </a:t>
            </a:r>
            <a:r>
              <a:rPr lang="zh-CN" altLang="en-US" sz="3200" kern="0" dirty="0">
                <a:latin typeface="+mn-lt"/>
              </a:rPr>
              <a:t>允许插入删除的一端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；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0" y="3781637"/>
            <a:ext cx="6400800" cy="7159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solidFill>
                  <a:srgbClr val="003399"/>
                </a:solidFill>
                <a:latin typeface="+mn-lt"/>
              </a:rPr>
              <a:t> 栈底</a:t>
            </a:r>
            <a:r>
              <a:rPr lang="en-US" altLang="zh-CN" sz="3200" kern="0" dirty="0">
                <a:solidFill>
                  <a:srgbClr val="003399"/>
                </a:solidFill>
                <a:latin typeface="+mn-lt"/>
              </a:rPr>
              <a:t>: </a:t>
            </a:r>
            <a:r>
              <a:rPr lang="zh-CN" altLang="en-US" sz="3200" kern="0" dirty="0">
                <a:latin typeface="+mn-lt"/>
              </a:rPr>
              <a:t>不能插入删除的一端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；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2"/>
          <p:cNvSpPr txBox="1">
            <a:spLocks noChangeArrowheads="1"/>
          </p:cNvSpPr>
          <p:nvPr/>
        </p:nvSpPr>
        <p:spPr bwMode="auto">
          <a:xfrm>
            <a:off x="0" y="4543637"/>
            <a:ext cx="6324600" cy="715963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solidFill>
                  <a:srgbClr val="003399"/>
                </a:solidFill>
                <a:latin typeface="+mn-lt"/>
              </a:rPr>
              <a:t> 进栈</a:t>
            </a:r>
            <a:r>
              <a:rPr lang="en-US" altLang="zh-CN" sz="3200" kern="0" dirty="0">
                <a:solidFill>
                  <a:srgbClr val="003399"/>
                </a:solidFill>
                <a:latin typeface="+mn-lt"/>
              </a:rPr>
              <a:t>(</a:t>
            </a:r>
            <a:r>
              <a:rPr lang="zh-CN" altLang="en-US" sz="3200" kern="0" dirty="0">
                <a:solidFill>
                  <a:srgbClr val="003399"/>
                </a:solidFill>
                <a:latin typeface="+mn-lt"/>
              </a:rPr>
              <a:t>入栈</a:t>
            </a:r>
            <a:r>
              <a:rPr lang="en-US" altLang="zh-CN" sz="3200" kern="0" dirty="0">
                <a:solidFill>
                  <a:srgbClr val="003399"/>
                </a:solidFill>
                <a:latin typeface="+mn-lt"/>
              </a:rPr>
              <a:t>): </a:t>
            </a:r>
            <a:r>
              <a:rPr lang="zh-CN" altLang="en-US" sz="3200" kern="0" dirty="0">
                <a:latin typeface="+mn-lt"/>
              </a:rPr>
              <a:t>元素插入栈中；</a:t>
            </a:r>
          </a:p>
        </p:txBody>
      </p:sp>
      <p:sp>
        <p:nvSpPr>
          <p:cNvPr id="21" name="Rectangle 12"/>
          <p:cNvSpPr txBox="1">
            <a:spLocks noChangeArrowheads="1"/>
          </p:cNvSpPr>
          <p:nvPr/>
        </p:nvSpPr>
        <p:spPr bwMode="auto">
          <a:xfrm>
            <a:off x="0" y="5303837"/>
            <a:ext cx="6324600" cy="715963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solidFill>
                  <a:srgbClr val="003399"/>
                </a:solidFill>
                <a:latin typeface="+mn-lt"/>
              </a:rPr>
              <a:t> 出栈</a:t>
            </a:r>
            <a:r>
              <a:rPr lang="en-US" altLang="zh-CN" sz="3200" kern="0" dirty="0">
                <a:solidFill>
                  <a:srgbClr val="003399"/>
                </a:solidFill>
                <a:latin typeface="+mn-lt"/>
              </a:rPr>
              <a:t>(</a:t>
            </a:r>
            <a:r>
              <a:rPr lang="zh-CN" altLang="en-US" sz="3200" kern="0" dirty="0">
                <a:solidFill>
                  <a:srgbClr val="003399"/>
                </a:solidFill>
                <a:latin typeface="+mn-lt"/>
              </a:rPr>
              <a:t>退栈</a:t>
            </a:r>
            <a:r>
              <a:rPr lang="en-US" altLang="zh-CN" sz="3200" kern="0" dirty="0">
                <a:solidFill>
                  <a:srgbClr val="003399"/>
                </a:solidFill>
                <a:latin typeface="+mn-lt"/>
              </a:rPr>
              <a:t>): </a:t>
            </a:r>
            <a:r>
              <a:rPr lang="zh-CN" altLang="en-US" sz="3200" kern="0" dirty="0">
                <a:latin typeface="+mn-lt"/>
              </a:rPr>
              <a:t>栈中元素被删除；</a:t>
            </a:r>
          </a:p>
        </p:txBody>
      </p:sp>
      <p:sp>
        <p:nvSpPr>
          <p:cNvPr id="22" name="Rectangle 12"/>
          <p:cNvSpPr txBox="1">
            <a:spLocks noChangeArrowheads="1"/>
          </p:cNvSpPr>
          <p:nvPr/>
        </p:nvSpPr>
        <p:spPr bwMode="auto">
          <a:xfrm>
            <a:off x="0" y="2279837"/>
            <a:ext cx="5867400" cy="715963"/>
          </a:xfrm>
          <a:prstGeom prst="rect">
            <a:avLst/>
          </a:prstGeom>
          <a:solidFill>
            <a:srgbClr val="FFFFB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>
                <a:solidFill>
                  <a:srgbClr val="003399"/>
                </a:solidFill>
                <a:latin typeface="+mn-lt"/>
              </a:rPr>
              <a:t> 空栈</a:t>
            </a:r>
            <a:r>
              <a:rPr lang="en-US" altLang="zh-CN" sz="3200" kern="0" dirty="0">
                <a:solidFill>
                  <a:srgbClr val="003399"/>
                </a:solidFill>
                <a:latin typeface="+mn-lt"/>
              </a:rPr>
              <a:t>: </a:t>
            </a:r>
            <a:r>
              <a:rPr lang="zh-CN" altLang="en-US" sz="3200" kern="0" dirty="0">
                <a:latin typeface="+mn-lt"/>
              </a:rPr>
              <a:t>没有元素的栈；</a:t>
            </a: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2209800"/>
            <a:ext cx="3391104" cy="419426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8" grpId="0" uiExpand="1" build="p"/>
      <p:bldP spid="12" grpId="0" animBg="1"/>
      <p:bldP spid="13" grpId="0" animBg="1"/>
      <p:bldP spid="20" grpId="0" animBg="1"/>
      <p:bldP spid="21" grpId="0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4. </a:t>
            </a:r>
            <a:r>
              <a:rPr lang="zh-CN" altLang="en-US" dirty="0">
                <a:ea typeface="黑体" pitchFamily="2" charset="-122"/>
              </a:rPr>
              <a:t>链栈的出栈</a:t>
            </a:r>
            <a:r>
              <a:rPr lang="en-US" altLang="zh-CN" dirty="0">
                <a:ea typeface="黑体" pitchFamily="2" charset="-122"/>
              </a:rPr>
              <a:t>(pop)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534400" cy="5181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pop_link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PLinkStack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plstack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 if( 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plstack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-&gt;top == Null)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(“Empty stack pop! \n”);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else</a:t>
            </a: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{ p = 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plstack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-&gt;top ;</a:t>
            </a: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plstack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-&gt;top = 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plstack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-&gt;top-&gt;link;</a:t>
            </a: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free(p);</a:t>
            </a:r>
          </a:p>
          <a:p>
            <a:pPr marL="108000" marR="0" lvl="0" algn="just" defTabSz="914400" rtl="0" eaLnBrk="1" fontAlgn="base" latinLnBrk="0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lvl="0" algn="just">
              <a:lnSpc>
                <a:spcPct val="60000"/>
              </a:lnSpc>
              <a:spcBef>
                <a:spcPts val="0"/>
              </a:spcBef>
              <a:buNone/>
            </a:pPr>
            <a:r>
              <a:rPr lang="en-GB" altLang="zh-CN" sz="3200" kern="0" dirty="0"/>
              <a:t> </a:t>
            </a:r>
            <a:r>
              <a:rPr lang="zh-CN" altLang="en-US" sz="3200" kern="0" dirty="0"/>
              <a:t>}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57800" y="2036058"/>
            <a:ext cx="3124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9900"/>
                </a:solidFill>
              </a:rPr>
              <a:t>//</a:t>
            </a:r>
            <a:r>
              <a:rPr lang="zh-CN" altLang="en-US" kern="0" dirty="0">
                <a:solidFill>
                  <a:srgbClr val="009900"/>
                </a:solidFill>
              </a:rPr>
              <a:t>判空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00600" y="3941058"/>
            <a:ext cx="34290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9900"/>
                </a:solidFill>
              </a:rPr>
              <a:t>//</a:t>
            </a:r>
            <a:r>
              <a:rPr lang="zh-CN" altLang="en-US" kern="0" dirty="0">
                <a:solidFill>
                  <a:srgbClr val="009900"/>
                </a:solidFill>
              </a:rPr>
              <a:t>删除栈顶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52271" y="5084058"/>
            <a:ext cx="181972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9900"/>
                </a:solidFill>
              </a:rPr>
              <a:t>//</a:t>
            </a:r>
            <a:r>
              <a:rPr lang="zh-CN" altLang="en-US" kern="0" dirty="0">
                <a:solidFill>
                  <a:srgbClr val="009900"/>
                </a:solidFill>
              </a:rPr>
              <a:t>释放空间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5. </a:t>
            </a:r>
            <a:r>
              <a:rPr lang="zh-CN" altLang="en-US" dirty="0">
                <a:ea typeface="黑体" pitchFamily="2" charset="-122"/>
              </a:rPr>
              <a:t>取栈顶元素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534400" cy="4419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DataType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top_link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PLinkStack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plstack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if (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plstack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top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Null)</a:t>
            </a:r>
            <a:endParaRPr kumimoji="0" lang="en-GB" altLang="zh-CN" sz="3200" b="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GB" altLang="zh-CN" sz="3200" kern="0" dirty="0">
                <a:latin typeface="+mn-lt"/>
                <a:ea typeface="+mn-ea"/>
              </a:rPr>
              <a:t>        </a:t>
            </a:r>
            <a:r>
              <a:rPr lang="en-GB" altLang="zh-CN" sz="3200" kern="0" dirty="0" err="1">
                <a:latin typeface="+mn-lt"/>
                <a:ea typeface="+mn-ea"/>
              </a:rPr>
              <a:t>printf</a:t>
            </a:r>
            <a:r>
              <a:rPr lang="en-GB" altLang="zh-CN" sz="3200" kern="0" dirty="0">
                <a:latin typeface="+mn-lt"/>
                <a:ea typeface="+mn-ea"/>
              </a:rPr>
              <a:t>(“Empty stack !”);</a:t>
            </a: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else</a:t>
            </a: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return (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plstack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-&gt;top-&gt;info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4.3 </a:t>
            </a:r>
            <a:r>
              <a:rPr lang="zh-CN" altLang="en-US" dirty="0">
                <a:ea typeface="黑体" pitchFamily="2" charset="-122"/>
              </a:rPr>
              <a:t>栈的应用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609600" y="1600200"/>
            <a:ext cx="8077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latin typeface="+mj-lt"/>
              </a:rPr>
              <a:t>1. </a:t>
            </a:r>
            <a:r>
              <a:rPr lang="zh-CN" altLang="en-US" sz="3200" kern="0" dirty="0">
                <a:latin typeface="+mj-lt"/>
              </a:rPr>
              <a:t>数制转换</a:t>
            </a:r>
            <a:endParaRPr lang="en-US" altLang="zh-CN" sz="3200" kern="0" dirty="0">
              <a:latin typeface="+mj-lt"/>
            </a:endParaRPr>
          </a:p>
          <a:p>
            <a:pPr marL="342900" indent="-342900">
              <a:lnSpc>
                <a:spcPct val="120000"/>
              </a:lnSpc>
              <a:spcBef>
                <a:spcPts val="2400"/>
              </a:spcBef>
              <a:buNone/>
              <a:defRPr/>
            </a:pPr>
            <a:r>
              <a:rPr lang="en-US" altLang="zh-CN" sz="3200" kern="0" dirty="0">
                <a:latin typeface="+mj-lt"/>
              </a:rPr>
              <a:t>2. </a:t>
            </a:r>
            <a:r>
              <a:rPr lang="zh-CN" altLang="en-US" sz="3200" kern="0" dirty="0"/>
              <a:t>括号匹配</a:t>
            </a:r>
            <a:r>
              <a:rPr lang="en-US" altLang="zh-CN" sz="3200" kern="0" dirty="0"/>
              <a:t>(</a:t>
            </a:r>
            <a:r>
              <a:rPr lang="zh-CN" altLang="en-US" sz="3200" kern="0" dirty="0"/>
              <a:t>纠错</a:t>
            </a:r>
            <a:r>
              <a:rPr lang="en-US" altLang="zh-CN" sz="3200" kern="0" dirty="0"/>
              <a:t>)</a:t>
            </a:r>
            <a:endParaRPr lang="en-US" altLang="zh-CN" sz="3200" kern="0" dirty="0">
              <a:latin typeface="+mj-lt"/>
            </a:endParaRPr>
          </a:p>
          <a:p>
            <a:pPr marL="342900" lvl="0" indent="-342900">
              <a:lnSpc>
                <a:spcPct val="120000"/>
              </a:lnSpc>
              <a:spcBef>
                <a:spcPts val="2400"/>
              </a:spcBef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3. </a:t>
            </a:r>
            <a:r>
              <a:rPr lang="zh-CN" altLang="en-US" sz="3200" kern="0" dirty="0">
                <a:latin typeface="+mj-lt"/>
              </a:rPr>
              <a:t>算术表达式求值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</a:t>
            </a:r>
            <a:r>
              <a:rPr lang="zh-CN" altLang="en-US" dirty="0">
                <a:ea typeface="黑体" pitchFamily="2" charset="-122"/>
              </a:rPr>
              <a:t> 栈与数制转换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04800" y="1371600"/>
            <a:ext cx="853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CN" sz="3200" dirty="0"/>
              <a:t> </a:t>
            </a:r>
            <a:r>
              <a:rPr lang="zh-CN" altLang="en-US" sz="3200" dirty="0"/>
              <a:t>数制转换：将十进制数</a:t>
            </a:r>
            <a:r>
              <a:rPr lang="en-US" altLang="zh-CN" sz="3200" dirty="0"/>
              <a:t>N</a:t>
            </a:r>
            <a:r>
              <a:rPr lang="zh-CN" altLang="en-US" sz="3200" dirty="0"/>
              <a:t>转换为</a:t>
            </a:r>
            <a:r>
              <a:rPr lang="en-US" altLang="zh-CN" sz="3200" dirty="0"/>
              <a:t>m</a:t>
            </a:r>
            <a:r>
              <a:rPr lang="zh-CN" altLang="en-US" sz="3200" dirty="0"/>
              <a:t>进制数</a:t>
            </a:r>
            <a:endParaRPr lang="en-US" altLang="zh-CN" sz="320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81000" y="4016276"/>
            <a:ext cx="754380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3200" dirty="0">
                <a:sym typeface="Wingdings" pitchFamily="2" charset="2"/>
              </a:rPr>
              <a:t>过程：</a:t>
            </a:r>
            <a:r>
              <a:rPr lang="zh-CN" altLang="en-US" sz="3200" dirty="0"/>
              <a:t>重复下述两步，直到</a:t>
            </a:r>
            <a:r>
              <a:rPr lang="en-US" altLang="zh-CN" sz="3200" dirty="0"/>
              <a:t>N</a:t>
            </a:r>
            <a:r>
              <a:rPr lang="zh-CN" altLang="en-US" sz="3200" dirty="0"/>
              <a:t>等于零： 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dirty="0"/>
              <a:t>X = N </a:t>
            </a:r>
            <a:r>
              <a:rPr lang="en-US" altLang="zh-CN" sz="3200" dirty="0">
                <a:solidFill>
                  <a:srgbClr val="003399"/>
                </a:solidFill>
              </a:rPr>
              <a:t>mod</a:t>
            </a:r>
            <a:r>
              <a:rPr lang="en-US" altLang="zh-CN" sz="3200" dirty="0"/>
              <a:t> m   (mod</a:t>
            </a:r>
            <a:r>
              <a:rPr lang="zh-CN" altLang="en-US" sz="3200" dirty="0"/>
              <a:t>为求余运算</a:t>
            </a:r>
            <a:r>
              <a:rPr lang="en-US" altLang="zh-CN" sz="3200" dirty="0"/>
              <a:t>)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dirty="0"/>
              <a:t>N = N </a:t>
            </a:r>
            <a:r>
              <a:rPr lang="en-US" altLang="zh-CN" sz="3200" dirty="0">
                <a:solidFill>
                  <a:srgbClr val="003399"/>
                </a:solidFill>
              </a:rPr>
              <a:t>div</a:t>
            </a:r>
            <a:r>
              <a:rPr lang="en-US" altLang="zh-CN" sz="3200" dirty="0"/>
              <a:t> m     (div</a:t>
            </a:r>
            <a:r>
              <a:rPr lang="zh-CN" altLang="en-US" sz="3200" dirty="0"/>
              <a:t>为整除运算</a:t>
            </a:r>
            <a:r>
              <a:rPr lang="en-US" altLang="zh-CN" sz="3200" dirty="0"/>
              <a:t>)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81000" y="2209800"/>
            <a:ext cx="4038600" cy="6096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r>
              <a:rPr lang="zh-CN" altLang="en-US" sz="3200" dirty="0"/>
              <a:t>例：</a:t>
            </a:r>
            <a:r>
              <a:rPr lang="en-US" altLang="zh-CN" sz="3200" dirty="0"/>
              <a:t>19 D = 1 0011 B</a:t>
            </a:r>
            <a:endParaRPr lang="zh-CN" altLang="en-GB" sz="3200" dirty="0"/>
          </a:p>
        </p:txBody>
      </p:sp>
      <p:sp>
        <p:nvSpPr>
          <p:cNvPr id="10" name="矩形标注 9"/>
          <p:cNvSpPr/>
          <p:nvPr/>
        </p:nvSpPr>
        <p:spPr bwMode="auto">
          <a:xfrm>
            <a:off x="4572000" y="2209800"/>
            <a:ext cx="5181600" cy="1723549"/>
          </a:xfrm>
          <a:prstGeom prst="wedgeRectCallout">
            <a:avLst/>
          </a:prstGeom>
          <a:solidFill>
            <a:srgbClr val="00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3200" dirty="0">
                <a:solidFill>
                  <a:srgbClr val="FFC000"/>
                </a:solidFill>
              </a:rPr>
              <a:t>第</a:t>
            </a:r>
            <a:r>
              <a:rPr lang="en-US" altLang="zh-CN" sz="3200" dirty="0">
                <a:solidFill>
                  <a:srgbClr val="FFC000"/>
                </a:solidFill>
              </a:rPr>
              <a:t>1</a:t>
            </a:r>
            <a:r>
              <a:rPr lang="zh-CN" altLang="en-US" sz="3200" dirty="0">
                <a:solidFill>
                  <a:srgbClr val="FFC000"/>
                </a:solidFill>
              </a:rPr>
              <a:t>次</a:t>
            </a:r>
            <a:r>
              <a:rPr lang="en-US" altLang="zh-CN" sz="3200" dirty="0">
                <a:solidFill>
                  <a:srgbClr val="FFC000"/>
                </a:solidFill>
              </a:rPr>
              <a:t>mod</a:t>
            </a:r>
            <a:r>
              <a:rPr lang="zh-CN" altLang="en-US" sz="3200" dirty="0">
                <a:solidFill>
                  <a:schemeClr val="bg1"/>
                </a:solidFill>
              </a:rPr>
              <a:t>求出</a:t>
            </a:r>
            <a:r>
              <a:rPr lang="zh-CN" altLang="en-US" sz="3200" dirty="0">
                <a:solidFill>
                  <a:srgbClr val="FFC000"/>
                </a:solidFill>
              </a:rPr>
              <a:t>最低位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而一般要求从高位输出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3200" dirty="0">
                <a:solidFill>
                  <a:srgbClr val="FFFF00"/>
                </a:solidFill>
              </a:rPr>
              <a:t>即，先进后出 </a:t>
            </a:r>
            <a:r>
              <a:rPr lang="en-US" altLang="zh-CN" sz="3200" dirty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zh-CN" altLang="en-US" sz="3200" dirty="0">
                <a:solidFill>
                  <a:srgbClr val="FFFF00"/>
                </a:solidFill>
                <a:sym typeface="Wingdings" pitchFamily="2" charset="2"/>
              </a:rPr>
              <a:t>栈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52400" y="1295400"/>
            <a:ext cx="8991600" cy="5105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void conversion(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N,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m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sz="3200" kern="0" dirty="0">
                <a:latin typeface="+mj-lt"/>
              </a:rPr>
              <a:t>   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Pstack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S=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createEmptyStack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();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while(N) {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push_stack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(S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,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N%m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</a:t>
            </a:r>
            <a:r>
              <a:rPr kumimoji="0" lang="en-GB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          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N=N/m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;}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while( !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isEmptyStack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(S))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                  {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printf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(“%d”,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top_stack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(S));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                   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pop_stack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(S);}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}</a:t>
            </a: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</a:t>
            </a:r>
            <a:r>
              <a:rPr lang="zh-CN" altLang="en-US" dirty="0">
                <a:ea typeface="黑体" pitchFamily="2" charset="-122"/>
              </a:rPr>
              <a:t> 栈与数制转换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0668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72200" y="1959858"/>
            <a:ext cx="3276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9900"/>
                </a:solidFill>
              </a:rPr>
              <a:t>//</a:t>
            </a:r>
            <a:r>
              <a:rPr lang="zh-CN" altLang="en-US" kern="0" dirty="0">
                <a:solidFill>
                  <a:srgbClr val="009900"/>
                </a:solidFill>
              </a:rPr>
              <a:t>空链栈或顺序栈</a:t>
            </a:r>
            <a:endParaRPr lang="en-US" altLang="zh-CN" kern="0" dirty="0">
              <a:solidFill>
                <a:srgbClr val="0099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05600" y="2667000"/>
            <a:ext cx="2438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9900"/>
                </a:solidFill>
              </a:rPr>
              <a:t>//</a:t>
            </a:r>
            <a:r>
              <a:rPr lang="zh-CN" altLang="en-US" kern="0" dirty="0">
                <a:solidFill>
                  <a:srgbClr val="009900"/>
                </a:solidFill>
              </a:rPr>
              <a:t>余数进栈</a:t>
            </a:r>
            <a:endParaRPr lang="en-US" altLang="zh-CN" kern="0" dirty="0">
              <a:solidFill>
                <a:srgbClr val="0099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38800" y="4038600"/>
            <a:ext cx="3657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9900"/>
                </a:solidFill>
              </a:rPr>
              <a:t>//</a:t>
            </a:r>
            <a:r>
              <a:rPr lang="zh-CN" altLang="en-US" kern="0" dirty="0">
                <a:solidFill>
                  <a:srgbClr val="009900"/>
                </a:solidFill>
              </a:rPr>
              <a:t>当栈不空</a:t>
            </a:r>
            <a:endParaRPr lang="en-US" altLang="zh-CN" kern="0" dirty="0">
              <a:solidFill>
                <a:srgbClr val="0099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62800" y="4703058"/>
            <a:ext cx="2133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9900"/>
                </a:solidFill>
              </a:rPr>
              <a:t>//</a:t>
            </a:r>
            <a:r>
              <a:rPr lang="zh-CN" altLang="en-US" kern="0" dirty="0">
                <a:solidFill>
                  <a:srgbClr val="009900"/>
                </a:solidFill>
              </a:rPr>
              <a:t>输出栈顶</a:t>
            </a:r>
            <a:endParaRPr lang="en-US" altLang="zh-CN" kern="0" dirty="0">
              <a:solidFill>
                <a:srgbClr val="0099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57800" y="5312658"/>
            <a:ext cx="3657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9900"/>
                </a:solidFill>
              </a:rPr>
              <a:t>//</a:t>
            </a:r>
            <a:r>
              <a:rPr lang="zh-CN" altLang="en-US" kern="0" dirty="0">
                <a:solidFill>
                  <a:srgbClr val="009900"/>
                </a:solidFill>
              </a:rPr>
              <a:t>栈顶出栈</a:t>
            </a:r>
            <a:endParaRPr lang="en-US" altLang="zh-CN" kern="0" dirty="0">
              <a:solidFill>
                <a:srgbClr val="0099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43400" y="3312004"/>
            <a:ext cx="4953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9900"/>
                </a:solidFill>
              </a:rPr>
              <a:t>//</a:t>
            </a:r>
            <a:r>
              <a:rPr lang="zh-CN" altLang="en-US" kern="0" dirty="0">
                <a:solidFill>
                  <a:srgbClr val="009900"/>
                </a:solidFill>
              </a:rPr>
              <a:t>做整除，去下一层</a:t>
            </a:r>
            <a:endParaRPr lang="en-US" altLang="zh-CN" kern="0" dirty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20" grpId="0"/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</a:t>
            </a:r>
            <a:r>
              <a:rPr lang="zh-CN" altLang="en-US" dirty="0">
                <a:ea typeface="黑体" pitchFamily="2" charset="-122"/>
              </a:rPr>
              <a:t> 栈与括号匹配</a:t>
            </a:r>
            <a:r>
              <a:rPr lang="en-US" altLang="zh-CN" dirty="0">
                <a:ea typeface="黑体" pitchFamily="2" charset="-122"/>
              </a:rPr>
              <a:t>(</a:t>
            </a:r>
            <a:r>
              <a:rPr lang="zh-CN" altLang="en-US" dirty="0">
                <a:ea typeface="黑体" pitchFamily="2" charset="-122"/>
              </a:rPr>
              <a:t>纠错</a:t>
            </a:r>
            <a:r>
              <a:rPr lang="en-US" altLang="zh-CN" dirty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04800" y="1371600"/>
            <a:ext cx="8534400" cy="12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/>
              <a:t> </a:t>
            </a:r>
            <a:r>
              <a:rPr lang="zh-CN" altLang="en-US" sz="3200" dirty="0"/>
              <a:t>表达式中有三种括号</a:t>
            </a:r>
            <a:r>
              <a:rPr lang="en-US" altLang="zh-CN" sz="3200" dirty="0"/>
              <a:t>(), [ ], { }</a:t>
            </a:r>
            <a:r>
              <a:rPr lang="zh-CN" altLang="en-US" sz="3200" dirty="0"/>
              <a:t>，现需检查三种括号</a:t>
            </a:r>
            <a:r>
              <a:rPr lang="zh-CN" altLang="en-US" sz="3200" dirty="0">
                <a:solidFill>
                  <a:srgbClr val="006600"/>
                </a:solidFill>
              </a:rPr>
              <a:t>层层嵌套正确与否</a:t>
            </a:r>
            <a:endParaRPr lang="en-US" altLang="zh-CN" sz="3200" dirty="0">
              <a:solidFill>
                <a:srgbClr val="0066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4800" y="2743200"/>
            <a:ext cx="8839200" cy="1471172"/>
          </a:xfrm>
          <a:prstGeom prst="rect">
            <a:avLst/>
          </a:prstGeom>
          <a:ln w="28575"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/>
              <a:t>正确格式例子：</a:t>
            </a:r>
            <a:r>
              <a:rPr lang="en-US" altLang="zh-CN" sz="3200" b="1" dirty="0">
                <a:solidFill>
                  <a:srgbClr val="003399"/>
                </a:solidFill>
              </a:rPr>
              <a:t>(</a:t>
            </a:r>
            <a:r>
              <a:rPr lang="en-US" altLang="zh-CN" sz="3200" b="1" dirty="0"/>
              <a:t> [</a:t>
            </a:r>
            <a:r>
              <a:rPr lang="zh-CN" altLang="en-US" sz="3200" b="1" dirty="0"/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{ } </a:t>
            </a:r>
            <a:r>
              <a:rPr lang="en-US" altLang="zh-CN" sz="3200" b="1" dirty="0"/>
              <a:t>] </a:t>
            </a:r>
            <a:r>
              <a:rPr lang="en-US" altLang="zh-CN" sz="3200" b="1" dirty="0">
                <a:solidFill>
                  <a:srgbClr val="00B050"/>
                </a:solidFill>
              </a:rPr>
              <a:t>(</a:t>
            </a:r>
            <a:r>
              <a:rPr lang="en-US" altLang="zh-CN" sz="3200" b="1" dirty="0"/>
              <a:t> [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] </a:t>
            </a:r>
            <a:r>
              <a:rPr lang="en-US" altLang="zh-CN" sz="3200" b="1" dirty="0">
                <a:solidFill>
                  <a:srgbClr val="00B050"/>
                </a:solidFill>
              </a:rPr>
              <a:t>)</a:t>
            </a:r>
            <a:r>
              <a:rPr lang="en-US" altLang="zh-CN" sz="3200" b="1" dirty="0"/>
              <a:t> </a:t>
            </a:r>
            <a:r>
              <a:rPr lang="en-US" altLang="zh-CN" sz="3200" b="1" dirty="0">
                <a:solidFill>
                  <a:srgbClr val="003399"/>
                </a:solidFill>
              </a:rPr>
              <a:t>) </a:t>
            </a:r>
            <a:r>
              <a:rPr lang="zh-CN" altLang="en-US" sz="3200" dirty="0"/>
              <a:t>或 </a:t>
            </a:r>
            <a:r>
              <a:rPr lang="en-US" altLang="zh-CN" sz="3200" b="1" dirty="0">
                <a:solidFill>
                  <a:srgbClr val="C00000"/>
                </a:solidFill>
              </a:rPr>
              <a:t>( </a:t>
            </a:r>
            <a:r>
              <a:rPr lang="en-US" altLang="zh-CN" sz="3200" b="1" dirty="0">
                <a:solidFill>
                  <a:srgbClr val="FFC000"/>
                </a:solidFill>
              </a:rPr>
              <a:t>{</a:t>
            </a:r>
            <a:r>
              <a:rPr lang="en-US" altLang="zh-CN" sz="3200" b="1" dirty="0"/>
              <a:t> </a:t>
            </a:r>
            <a:r>
              <a:rPr lang="en-US" altLang="zh-CN" sz="3200" b="1" dirty="0">
                <a:solidFill>
                  <a:srgbClr val="003399"/>
                </a:solidFill>
              </a:rPr>
              <a:t>(</a:t>
            </a:r>
            <a:r>
              <a:rPr lang="en-US" altLang="zh-CN" sz="3200" b="1" dirty="0"/>
              <a:t> [ ]</a:t>
            </a:r>
            <a:r>
              <a:rPr lang="zh-CN" altLang="en-US" sz="3200" b="1" dirty="0"/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[</a:t>
            </a:r>
            <a:r>
              <a:rPr lang="en-US" altLang="zh-CN" sz="3200" b="1" dirty="0"/>
              <a:t>()</a:t>
            </a:r>
            <a:r>
              <a:rPr lang="en-US" altLang="zh-CN" sz="3200" b="1" dirty="0">
                <a:solidFill>
                  <a:srgbClr val="FF0000"/>
                </a:solidFill>
              </a:rPr>
              <a:t>]</a:t>
            </a:r>
            <a:r>
              <a:rPr lang="zh-CN" altLang="en-US" sz="3200" b="1" dirty="0"/>
              <a:t> </a:t>
            </a:r>
            <a:r>
              <a:rPr lang="en-US" altLang="zh-CN" sz="3200" b="1" dirty="0">
                <a:solidFill>
                  <a:srgbClr val="003399"/>
                </a:solidFill>
              </a:rPr>
              <a:t>)</a:t>
            </a:r>
            <a:r>
              <a:rPr lang="en-US" altLang="zh-CN" sz="3200" b="1" dirty="0"/>
              <a:t> </a:t>
            </a:r>
            <a:r>
              <a:rPr lang="en-US" altLang="zh-CN" sz="3200" b="1" dirty="0">
                <a:solidFill>
                  <a:srgbClr val="FFC000"/>
                </a:solidFill>
              </a:rPr>
              <a:t>}</a:t>
            </a:r>
            <a:r>
              <a:rPr lang="en-US" altLang="zh-CN" sz="3200" b="1" dirty="0"/>
              <a:t> </a:t>
            </a:r>
            <a:r>
              <a:rPr lang="en-US" altLang="zh-CN" sz="3200" b="1" dirty="0">
                <a:solidFill>
                  <a:srgbClr val="C00000"/>
                </a:solidFill>
              </a:rPr>
              <a:t>)</a:t>
            </a:r>
            <a:r>
              <a:rPr lang="zh-CN" altLang="en-US" sz="3200" dirty="0"/>
              <a:t>  </a:t>
            </a:r>
            <a:endParaRPr lang="en-US" altLang="zh-CN" sz="3200" dirty="0"/>
          </a:p>
          <a:p>
            <a:pPr>
              <a:buNone/>
            </a:pPr>
            <a:r>
              <a:rPr lang="zh-CN" altLang="en-US" sz="3200" dirty="0"/>
              <a:t>错误格式例子： </a:t>
            </a:r>
            <a:r>
              <a:rPr lang="en-US" altLang="zh-CN" sz="3200" b="1" dirty="0"/>
              <a:t>{ [ ]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} </a:t>
            </a:r>
            <a:r>
              <a:rPr lang="en-US" altLang="zh-CN" sz="3200" b="1" dirty="0">
                <a:solidFill>
                  <a:srgbClr val="7030A0"/>
                </a:solidFill>
              </a:rPr>
              <a:t>) }</a:t>
            </a:r>
            <a:r>
              <a:rPr lang="en-US" altLang="zh-CN" sz="3200" b="1" dirty="0"/>
              <a:t> </a:t>
            </a:r>
            <a:r>
              <a:rPr lang="zh-CN" altLang="en-US" sz="3200" dirty="0"/>
              <a:t>或 </a:t>
            </a:r>
            <a:r>
              <a:rPr lang="en-US" altLang="zh-CN" sz="3200" b="1" dirty="0">
                <a:solidFill>
                  <a:srgbClr val="7030A0"/>
                </a:solidFill>
              </a:rPr>
              <a:t>{</a:t>
            </a:r>
            <a:r>
              <a:rPr lang="en-US" altLang="zh-CN" sz="3200" b="1" dirty="0"/>
              <a:t> [ () ] </a:t>
            </a:r>
            <a:r>
              <a:rPr lang="en-US" altLang="zh-CN" sz="3200" b="1" dirty="0">
                <a:solidFill>
                  <a:srgbClr val="7030A0"/>
                </a:solidFill>
              </a:rPr>
              <a:t>]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52400" y="4419600"/>
            <a:ext cx="9525000" cy="6858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SzPct val="70000"/>
              <a:buFontTx/>
              <a:buNone/>
            </a:pPr>
            <a:r>
              <a:rPr lang="zh-CN" altLang="en-US" sz="3200" dirty="0">
                <a:solidFill>
                  <a:srgbClr val="003399"/>
                </a:solidFill>
              </a:rPr>
              <a:t>正确的特征：</a:t>
            </a:r>
            <a:r>
              <a:rPr lang="zh-CN" altLang="en-US" sz="3200" dirty="0"/>
              <a:t>从左向右遍历，</a:t>
            </a:r>
            <a:endParaRPr lang="en-US" altLang="zh-CN" sz="320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52400" y="5105400"/>
            <a:ext cx="9525000" cy="6858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SzPct val="70000"/>
              <a:buFontTx/>
              <a:buNone/>
            </a:pPr>
            <a:r>
              <a:rPr lang="zh-CN" altLang="en-US" sz="3200" dirty="0"/>
              <a:t>若碰到右括号，则一定</a:t>
            </a:r>
            <a:r>
              <a:rPr lang="zh-CN" altLang="en-US" sz="3200" dirty="0">
                <a:solidFill>
                  <a:srgbClr val="C00000"/>
                </a:solidFill>
              </a:rPr>
              <a:t>已经历</a:t>
            </a:r>
            <a:r>
              <a:rPr lang="zh-CN" altLang="en-US" sz="3200" dirty="0"/>
              <a:t>与其配对的左括号；</a:t>
            </a:r>
            <a:endParaRPr lang="en-US" altLang="zh-CN" sz="3200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52400" y="5791200"/>
            <a:ext cx="9525000" cy="6858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SzPct val="70000"/>
              <a:buFontTx/>
              <a:buNone/>
            </a:pPr>
            <a:r>
              <a:rPr lang="zh-CN" altLang="en-US" sz="3200" dirty="0"/>
              <a:t>且走到最后，</a:t>
            </a:r>
            <a:r>
              <a:rPr lang="zh-CN" altLang="en-US" sz="3200" dirty="0">
                <a:solidFill>
                  <a:srgbClr val="C00000"/>
                </a:solidFill>
              </a:rPr>
              <a:t>左括号不多余</a:t>
            </a:r>
            <a:r>
              <a:rPr lang="zh-CN" altLang="en-US" sz="3200" dirty="0"/>
              <a:t>；</a:t>
            </a:r>
            <a:endParaRPr lang="zh-CN" alt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</a:t>
            </a:r>
            <a:r>
              <a:rPr lang="zh-CN" altLang="en-US" dirty="0">
                <a:ea typeface="黑体" pitchFamily="2" charset="-122"/>
              </a:rPr>
              <a:t> 栈与括号匹配</a:t>
            </a:r>
            <a:r>
              <a:rPr lang="en-US" altLang="zh-CN" dirty="0">
                <a:ea typeface="黑体" pitchFamily="2" charset="-122"/>
              </a:rPr>
              <a:t>(</a:t>
            </a:r>
            <a:r>
              <a:rPr lang="zh-CN" altLang="en-US" dirty="0">
                <a:ea typeface="黑体" pitchFamily="2" charset="-122"/>
              </a:rPr>
              <a:t>纠错</a:t>
            </a:r>
            <a:r>
              <a:rPr lang="en-US" altLang="zh-CN" dirty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12"/>
          <p:cNvSpPr txBox="1">
            <a:spLocks noChangeArrowheads="1"/>
          </p:cNvSpPr>
          <p:nvPr/>
        </p:nvSpPr>
        <p:spPr bwMode="auto">
          <a:xfrm>
            <a:off x="228600" y="1371600"/>
            <a:ext cx="8991600" cy="762000"/>
          </a:xfrm>
          <a:prstGeom prst="rect">
            <a:avLst/>
          </a:prstGeom>
          <a:solidFill>
            <a:srgbClr val="AAFF8F">
              <a:alpha val="6705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2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zh-CN" altLang="en-US" sz="3000" kern="0" dirty="0">
                <a:latin typeface="+mj-lt"/>
              </a:rPr>
              <a:t>建立一个栈，</a:t>
            </a:r>
            <a:endParaRPr lang="en-US" altLang="zh-CN" sz="3000" kern="0" dirty="0">
              <a:latin typeface="+mj-lt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2133600"/>
            <a:ext cx="8991600" cy="838200"/>
          </a:xfrm>
          <a:prstGeom prst="rect">
            <a:avLst/>
          </a:prstGeom>
          <a:solidFill>
            <a:srgbClr val="AAFF8F">
              <a:alpha val="6705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20000"/>
              </a:lnSpc>
              <a:spcBef>
                <a:spcPts val="1500"/>
              </a:spcBef>
              <a:buNone/>
              <a:defRPr/>
            </a:pPr>
            <a:r>
              <a:rPr lang="en-US" altLang="zh-CN" sz="3000" kern="0" dirty="0">
                <a:latin typeface="+mj-lt"/>
              </a:rPr>
              <a:t>2. </a:t>
            </a:r>
            <a:r>
              <a:rPr lang="zh-CN" altLang="en-US" sz="3000" kern="0" dirty="0">
                <a:latin typeface="+mj-lt"/>
              </a:rPr>
              <a:t>若</a:t>
            </a:r>
            <a:r>
              <a:rPr lang="zh-CN" altLang="en-US" sz="3000" kern="0" dirty="0">
                <a:solidFill>
                  <a:srgbClr val="003399"/>
                </a:solidFill>
              </a:rPr>
              <a:t>读入左括号，则入栈</a:t>
            </a:r>
            <a:r>
              <a:rPr lang="zh-CN" altLang="en-US" sz="3000" kern="0" dirty="0"/>
              <a:t>，等待与其匹配的右括号；</a:t>
            </a:r>
            <a:endParaRPr lang="en-US" altLang="zh-CN" sz="3000" kern="0" dirty="0">
              <a:latin typeface="+mj-lt"/>
            </a:endParaRPr>
          </a:p>
        </p:txBody>
      </p:sp>
      <p:sp>
        <p:nvSpPr>
          <p:cNvPr id="6" name="Rectangle 12"/>
          <p:cNvSpPr txBox="1">
            <a:spLocks noChangeArrowheads="1"/>
          </p:cNvSpPr>
          <p:nvPr/>
        </p:nvSpPr>
        <p:spPr bwMode="auto">
          <a:xfrm>
            <a:off x="228600" y="2971800"/>
            <a:ext cx="8991600" cy="2667000"/>
          </a:xfrm>
          <a:prstGeom prst="rect">
            <a:avLst/>
          </a:prstGeom>
          <a:solidFill>
            <a:srgbClr val="AAFF8F">
              <a:alpha val="6705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20000"/>
              </a:lnSpc>
              <a:spcBef>
                <a:spcPts val="1500"/>
              </a:spcBef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3. </a:t>
            </a:r>
            <a:r>
              <a:rPr lang="zh-CN" altLang="en-US" sz="3000" kern="0" dirty="0">
                <a:latin typeface="+mj-lt"/>
              </a:rPr>
              <a:t>若</a:t>
            </a:r>
            <a:r>
              <a:rPr lang="zh-CN" altLang="en-US" sz="3000" kern="0" dirty="0">
                <a:solidFill>
                  <a:srgbClr val="C00000"/>
                </a:solidFill>
                <a:latin typeface="+mj-lt"/>
              </a:rPr>
              <a:t>读入右括号</a:t>
            </a:r>
            <a:r>
              <a:rPr lang="zh-CN" altLang="en-US" sz="3000" kern="0" dirty="0">
                <a:latin typeface="+mj-lt"/>
              </a:rPr>
              <a:t>：</a:t>
            </a:r>
            <a:endParaRPr lang="en-US" altLang="zh-CN" sz="3000" kern="0" dirty="0">
              <a:latin typeface="+mj-lt"/>
            </a:endParaRPr>
          </a:p>
          <a:p>
            <a:pPr marL="342900" lvl="0" indent="-342900">
              <a:lnSpc>
                <a:spcPct val="120000"/>
              </a:lnSpc>
              <a:spcBef>
                <a:spcPts val="300"/>
              </a:spcBef>
              <a:buNone/>
              <a:defRPr/>
            </a:pPr>
            <a:r>
              <a:rPr lang="en-US" altLang="zh-CN" sz="3000" kern="0" dirty="0">
                <a:latin typeface="+mj-lt"/>
              </a:rPr>
              <a:t>    (1) </a:t>
            </a:r>
            <a:r>
              <a:rPr lang="zh-CN" altLang="en-US" sz="3000" kern="0" dirty="0">
                <a:latin typeface="+mj-lt"/>
              </a:rPr>
              <a:t>若栈空，则不合法；</a:t>
            </a:r>
            <a:r>
              <a:rPr lang="en-US" altLang="zh-CN" sz="3000" kern="0" dirty="0">
                <a:solidFill>
                  <a:srgbClr val="003399"/>
                </a:solidFill>
              </a:rPr>
              <a:t> (</a:t>
            </a:r>
            <a:r>
              <a:rPr lang="zh-CN" altLang="en-US" sz="3000" kern="0" dirty="0">
                <a:solidFill>
                  <a:srgbClr val="003399"/>
                </a:solidFill>
              </a:rPr>
              <a:t>右括号多余</a:t>
            </a:r>
            <a:r>
              <a:rPr lang="en-US" altLang="zh-CN" sz="3000" kern="0" dirty="0">
                <a:solidFill>
                  <a:srgbClr val="003399"/>
                </a:solidFill>
              </a:rPr>
              <a:t>)</a:t>
            </a:r>
            <a:endParaRPr lang="en-US" altLang="zh-CN" sz="3000" kern="0" dirty="0">
              <a:latin typeface="+mj-lt"/>
            </a:endParaRPr>
          </a:p>
          <a:p>
            <a:pPr marL="342900" lvl="0" indent="-342900">
              <a:lnSpc>
                <a:spcPct val="120000"/>
              </a:lnSpc>
              <a:spcBef>
                <a:spcPts val="300"/>
              </a:spcBef>
              <a:buNone/>
              <a:defRPr/>
            </a:pPr>
            <a:r>
              <a:rPr lang="en-US" altLang="zh-CN" sz="3000" kern="0" dirty="0">
                <a:latin typeface="+mj-lt"/>
              </a:rPr>
              <a:t>    (2) </a:t>
            </a:r>
            <a:r>
              <a:rPr lang="zh-CN" altLang="en-US" sz="3000" kern="0" dirty="0">
                <a:latin typeface="+mj-lt"/>
              </a:rPr>
              <a:t>与当前栈顶</a:t>
            </a:r>
            <a:r>
              <a:rPr lang="en-US" altLang="zh-CN" sz="3000" kern="0" dirty="0">
                <a:latin typeface="+mj-lt"/>
              </a:rPr>
              <a:t>(</a:t>
            </a:r>
            <a:r>
              <a:rPr lang="zh-CN" altLang="en-US" sz="3000" kern="0" dirty="0">
                <a:latin typeface="+mj-lt"/>
              </a:rPr>
              <a:t>左</a:t>
            </a:r>
            <a:r>
              <a:rPr lang="en-US" altLang="zh-CN" sz="3000" kern="0" dirty="0">
                <a:latin typeface="+mj-lt"/>
              </a:rPr>
              <a:t>)</a:t>
            </a:r>
            <a:r>
              <a:rPr lang="zh-CN" altLang="en-US" sz="3000" kern="0" dirty="0">
                <a:latin typeface="+mj-lt"/>
              </a:rPr>
              <a:t>括号</a:t>
            </a:r>
            <a:r>
              <a:rPr lang="zh-CN" altLang="en-US" sz="3000" kern="0" dirty="0">
                <a:solidFill>
                  <a:srgbClr val="C00000"/>
                </a:solidFill>
                <a:latin typeface="+mj-lt"/>
              </a:rPr>
              <a:t>同类型</a:t>
            </a:r>
            <a:r>
              <a:rPr lang="en-US" altLang="zh-CN" sz="3000" kern="0" dirty="0">
                <a:solidFill>
                  <a:srgbClr val="C00000"/>
                </a:solidFill>
                <a:latin typeface="+mj-lt"/>
              </a:rPr>
              <a:t>, </a:t>
            </a:r>
            <a:r>
              <a:rPr lang="zh-CN" altLang="en-US" sz="3000" kern="0" dirty="0">
                <a:solidFill>
                  <a:srgbClr val="C00000"/>
                </a:solidFill>
                <a:latin typeface="+mj-lt"/>
              </a:rPr>
              <a:t>则匹配</a:t>
            </a:r>
            <a:r>
              <a:rPr lang="en-US" altLang="zh-CN" sz="3000" kern="0" dirty="0">
                <a:latin typeface="+mj-lt"/>
              </a:rPr>
              <a:t>, </a:t>
            </a:r>
            <a:r>
              <a:rPr lang="zh-CN" altLang="en-US" sz="3000" kern="0" dirty="0">
                <a:latin typeface="+mj-lt"/>
              </a:rPr>
              <a:t>栈顶出栈；</a:t>
            </a:r>
            <a:endParaRPr lang="en-US" altLang="zh-CN" sz="3000" kern="0" dirty="0">
              <a:latin typeface="+mj-lt"/>
            </a:endParaRPr>
          </a:p>
          <a:p>
            <a:pPr marL="342900" lvl="0" indent="-342900">
              <a:lnSpc>
                <a:spcPct val="120000"/>
              </a:lnSpc>
              <a:spcBef>
                <a:spcPts val="300"/>
              </a:spcBef>
              <a:buNone/>
              <a:defRPr/>
            </a:pPr>
            <a:r>
              <a:rPr lang="en-US" altLang="zh-CN" sz="3000" kern="0" dirty="0">
                <a:latin typeface="+mj-lt"/>
              </a:rPr>
              <a:t>    (3) </a:t>
            </a:r>
            <a:r>
              <a:rPr lang="zh-CN" altLang="en-US" sz="3000" kern="0" dirty="0">
                <a:latin typeface="+mj-lt"/>
              </a:rPr>
              <a:t>与栈顶</a:t>
            </a:r>
            <a:r>
              <a:rPr lang="zh-CN" altLang="en-US" sz="3000" kern="0" dirty="0">
                <a:solidFill>
                  <a:srgbClr val="C00000"/>
                </a:solidFill>
                <a:latin typeface="+mj-lt"/>
              </a:rPr>
              <a:t>类型不同</a:t>
            </a:r>
            <a:r>
              <a:rPr lang="zh-CN" altLang="en-US" sz="3000" kern="0" dirty="0">
                <a:latin typeface="+mj-lt"/>
              </a:rPr>
              <a:t>，不合法；</a:t>
            </a:r>
            <a:r>
              <a:rPr lang="en-US" altLang="zh-CN" sz="3000" kern="0" dirty="0">
                <a:solidFill>
                  <a:srgbClr val="003399"/>
                </a:solidFill>
              </a:rPr>
              <a:t> (</a:t>
            </a:r>
            <a:r>
              <a:rPr lang="zh-CN" altLang="en-US" sz="3000" kern="0" dirty="0">
                <a:solidFill>
                  <a:srgbClr val="003399"/>
                </a:solidFill>
              </a:rPr>
              <a:t>括号无法配对</a:t>
            </a:r>
            <a:r>
              <a:rPr lang="en-US" altLang="zh-CN" sz="3000" kern="0" dirty="0">
                <a:solidFill>
                  <a:srgbClr val="003399"/>
                </a:solidFill>
              </a:rPr>
              <a:t>)</a:t>
            </a:r>
            <a:endParaRPr lang="en-US" altLang="zh-CN" sz="3000" kern="0" dirty="0">
              <a:latin typeface="+mj-lt"/>
            </a:endParaRPr>
          </a:p>
        </p:txBody>
      </p:sp>
      <p:sp>
        <p:nvSpPr>
          <p:cNvPr id="7" name="Rectangle 12"/>
          <p:cNvSpPr txBox="1">
            <a:spLocks noChangeArrowheads="1"/>
          </p:cNvSpPr>
          <p:nvPr/>
        </p:nvSpPr>
        <p:spPr bwMode="auto">
          <a:xfrm>
            <a:off x="228600" y="5638800"/>
            <a:ext cx="8991600" cy="762000"/>
          </a:xfrm>
          <a:prstGeom prst="rect">
            <a:avLst/>
          </a:prstGeom>
          <a:solidFill>
            <a:srgbClr val="AAFF8F">
              <a:alpha val="6705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20000"/>
              </a:lnSpc>
              <a:spcBef>
                <a:spcPts val="1500"/>
              </a:spcBef>
              <a:buNone/>
              <a:defRPr/>
            </a:pPr>
            <a:r>
              <a:rPr lang="en-US" altLang="zh-CN" sz="3000" kern="0" dirty="0">
                <a:latin typeface="+mj-lt"/>
              </a:rPr>
              <a:t>4. </a:t>
            </a:r>
            <a:r>
              <a:rPr lang="zh-CN" altLang="en-US" sz="3000" kern="0" dirty="0">
                <a:latin typeface="+mj-lt"/>
              </a:rPr>
              <a:t>若</a:t>
            </a:r>
            <a:r>
              <a:rPr lang="zh-CN" altLang="en-US" sz="3000" kern="0" dirty="0">
                <a:solidFill>
                  <a:srgbClr val="003399"/>
                </a:solidFill>
                <a:latin typeface="+mj-lt"/>
              </a:rPr>
              <a:t>读完且栈不空</a:t>
            </a:r>
            <a:r>
              <a:rPr lang="zh-CN" altLang="en-US" sz="3000" kern="0" dirty="0">
                <a:latin typeface="+mj-lt"/>
              </a:rPr>
              <a:t>，则不合法；</a:t>
            </a:r>
            <a:r>
              <a:rPr lang="en-US" altLang="zh-CN" sz="3000" kern="0" dirty="0">
                <a:solidFill>
                  <a:srgbClr val="003399"/>
                </a:solidFill>
                <a:latin typeface="+mj-lt"/>
              </a:rPr>
              <a:t>(</a:t>
            </a:r>
            <a:r>
              <a:rPr lang="zh-CN" altLang="en-US" sz="3000" kern="0" dirty="0">
                <a:solidFill>
                  <a:srgbClr val="003399"/>
                </a:solidFill>
                <a:latin typeface="+mj-lt"/>
              </a:rPr>
              <a:t>左括号多余</a:t>
            </a:r>
            <a:r>
              <a:rPr lang="en-US" altLang="zh-CN" sz="3000" kern="0" dirty="0">
                <a:solidFill>
                  <a:srgbClr val="003399"/>
                </a:solidFill>
                <a:latin typeface="+mj-lt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28600" y="481816"/>
            <a:ext cx="8915400" cy="627864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dirty="0"/>
              <a:t>void </a:t>
            </a:r>
            <a:r>
              <a:rPr lang="en-US" altLang="zh-CN" sz="3200" dirty="0" err="1"/>
              <a:t>BracketMatch</a:t>
            </a:r>
            <a:r>
              <a:rPr lang="en-US" altLang="zh-CN" sz="3200" dirty="0"/>
              <a:t>(</a:t>
            </a:r>
            <a:r>
              <a:rPr lang="en-US" altLang="zh-CN" sz="3200" dirty="0" err="1"/>
              <a:t>Pstring</a:t>
            </a:r>
            <a:r>
              <a:rPr lang="en-US" altLang="zh-CN" sz="3200" dirty="0"/>
              <a:t> </a:t>
            </a:r>
            <a:r>
              <a:rPr lang="en-US" altLang="zh-CN" sz="3200" dirty="0" err="1"/>
              <a:t>str</a:t>
            </a:r>
            <a:r>
              <a:rPr lang="en-US" altLang="zh-CN" sz="3200" dirty="0"/>
              <a:t>)</a:t>
            </a:r>
            <a:endParaRPr lang="en-US" altLang="zh-CN" sz="3200" dirty="0">
              <a:solidFill>
                <a:srgbClr val="009900"/>
              </a:solidFill>
            </a:endParaRPr>
          </a:p>
          <a:p>
            <a:pPr marL="720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dirty="0"/>
              <a:t>{ char </a:t>
            </a:r>
            <a:r>
              <a:rPr lang="en-US" altLang="zh-CN" sz="3200" dirty="0" err="1"/>
              <a:t>ch</a:t>
            </a:r>
            <a:r>
              <a:rPr lang="en-US" altLang="zh-CN" sz="3200" dirty="0"/>
              <a:t>;</a:t>
            </a:r>
          </a:p>
          <a:p>
            <a:pPr marL="720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dirty="0"/>
              <a:t>   </a:t>
            </a:r>
            <a:r>
              <a:rPr lang="en-GB" altLang="zh-CN" sz="3200" kern="0" dirty="0" err="1"/>
              <a:t>Pstack</a:t>
            </a:r>
            <a:r>
              <a:rPr lang="en-GB" altLang="zh-CN" sz="3200" kern="0" dirty="0"/>
              <a:t> S=</a:t>
            </a:r>
            <a:r>
              <a:rPr lang="en-GB" altLang="zh-CN" sz="3200" kern="0" dirty="0" err="1"/>
              <a:t>createEmptyStack</a:t>
            </a:r>
            <a:r>
              <a:rPr lang="en-GB" altLang="zh-CN" sz="3200" kern="0" dirty="0"/>
              <a:t>(); </a:t>
            </a:r>
            <a:endParaRPr lang="en-US" altLang="zh-CN" sz="3200" dirty="0"/>
          </a:p>
          <a:p>
            <a:pPr marL="720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dirty="0"/>
              <a:t>   for(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=0;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&lt;</a:t>
            </a:r>
            <a:r>
              <a:rPr lang="en-US" altLang="zh-CN" sz="3200" dirty="0" err="1"/>
              <a:t>str</a:t>
            </a:r>
            <a:r>
              <a:rPr lang="en-US" altLang="zh-CN" sz="3200" dirty="0"/>
              <a:t>-&gt;n;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++)</a:t>
            </a:r>
          </a:p>
          <a:p>
            <a:pPr marL="720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dirty="0"/>
              <a:t>         { switch( </a:t>
            </a:r>
            <a:r>
              <a:rPr lang="en-US" altLang="zh-CN" sz="3200" dirty="0" err="1">
                <a:solidFill>
                  <a:srgbClr val="003399"/>
                </a:solidFill>
              </a:rPr>
              <a:t>str</a:t>
            </a:r>
            <a:r>
              <a:rPr lang="en-US" altLang="zh-CN" sz="3200" dirty="0">
                <a:solidFill>
                  <a:srgbClr val="003399"/>
                </a:solidFill>
              </a:rPr>
              <a:t>-&gt;c[</a:t>
            </a:r>
            <a:r>
              <a:rPr lang="en-US" altLang="zh-CN" sz="3200" dirty="0" err="1">
                <a:solidFill>
                  <a:srgbClr val="003399"/>
                </a:solidFill>
              </a:rPr>
              <a:t>i</a:t>
            </a:r>
            <a:r>
              <a:rPr lang="en-US" altLang="zh-CN" sz="3200" dirty="0">
                <a:solidFill>
                  <a:srgbClr val="003399"/>
                </a:solidFill>
              </a:rPr>
              <a:t>] </a:t>
            </a:r>
            <a:r>
              <a:rPr lang="en-US" altLang="zh-CN" sz="3200" dirty="0"/>
              <a:t>)</a:t>
            </a:r>
          </a:p>
          <a:p>
            <a:pPr marL="720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dirty="0"/>
              <a:t>                    { case ′(′: </a:t>
            </a:r>
          </a:p>
          <a:p>
            <a:pPr marL="720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dirty="0"/>
              <a:t>                      case ′[′: </a:t>
            </a:r>
          </a:p>
          <a:p>
            <a:pPr marL="720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dirty="0"/>
              <a:t>                      case ′{′:</a:t>
            </a:r>
          </a:p>
          <a:p>
            <a:pPr marL="720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dirty="0"/>
              <a:t>                      </a:t>
            </a:r>
            <a:r>
              <a:rPr lang="en-GB" altLang="zh-CN" sz="3200" kern="0" dirty="0" err="1"/>
              <a:t>push_stack</a:t>
            </a:r>
            <a:r>
              <a:rPr lang="en-GB" altLang="zh-CN" sz="3200" kern="0" dirty="0"/>
              <a:t>(S, </a:t>
            </a:r>
            <a:r>
              <a:rPr lang="en-GB" altLang="zh-CN" sz="3200" kern="0" dirty="0" err="1">
                <a:solidFill>
                  <a:srgbClr val="003399"/>
                </a:solidFill>
              </a:rPr>
              <a:t>str</a:t>
            </a:r>
            <a:r>
              <a:rPr lang="en-GB" altLang="zh-CN" sz="3200" kern="0" dirty="0">
                <a:solidFill>
                  <a:srgbClr val="003399"/>
                </a:solidFill>
              </a:rPr>
              <a:t>-&gt;c[</a:t>
            </a:r>
            <a:r>
              <a:rPr lang="en-GB" altLang="zh-CN" sz="3200" kern="0" dirty="0" err="1">
                <a:solidFill>
                  <a:srgbClr val="003399"/>
                </a:solidFill>
              </a:rPr>
              <a:t>i</a:t>
            </a:r>
            <a:r>
              <a:rPr lang="en-GB" altLang="zh-CN" sz="3200" kern="0" dirty="0">
                <a:solidFill>
                  <a:srgbClr val="003399"/>
                </a:solidFill>
              </a:rPr>
              <a:t>] </a:t>
            </a:r>
            <a:r>
              <a:rPr lang="en-GB" altLang="zh-CN" sz="3200" kern="0" dirty="0"/>
              <a:t>)</a:t>
            </a:r>
            <a:r>
              <a:rPr lang="en-GB" altLang="zh-CN" sz="3200" kern="0" dirty="0">
                <a:solidFill>
                  <a:srgbClr val="003399"/>
                </a:solidFill>
              </a:rPr>
              <a:t> </a:t>
            </a:r>
            <a:r>
              <a:rPr lang="zh-CN" altLang="en-US" sz="3200" kern="0" dirty="0"/>
              <a:t>；</a:t>
            </a:r>
            <a:endParaRPr lang="en-US" altLang="zh-CN" sz="3200" kern="0" dirty="0"/>
          </a:p>
          <a:p>
            <a:pPr marL="720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kern="0" dirty="0"/>
              <a:t>                      break; </a:t>
            </a:r>
            <a:endParaRPr lang="en-US" altLang="zh-CN" sz="3200" kern="0" dirty="0">
              <a:solidFill>
                <a:srgbClr val="009900"/>
              </a:solidFill>
            </a:endParaRPr>
          </a:p>
          <a:p>
            <a:pPr marL="720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kern="0" dirty="0"/>
              <a:t>                      </a:t>
            </a:r>
            <a:r>
              <a:rPr lang="en-US" altLang="zh-CN" sz="3200" dirty="0"/>
              <a:t>case ′)′:</a:t>
            </a:r>
            <a:endParaRPr lang="en-US" altLang="zh-CN" sz="3200" dirty="0">
              <a:solidFill>
                <a:srgbClr val="0099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6000" y="435858"/>
            <a:ext cx="293702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9900"/>
                </a:solidFill>
              </a:rPr>
              <a:t>//</a:t>
            </a:r>
            <a:r>
              <a:rPr lang="zh-CN" altLang="en-US" dirty="0">
                <a:solidFill>
                  <a:srgbClr val="009900"/>
                </a:solidFill>
              </a:rPr>
              <a:t>待检查字符串</a:t>
            </a:r>
            <a:r>
              <a:rPr lang="en-US" altLang="zh-CN" dirty="0" err="1">
                <a:solidFill>
                  <a:srgbClr val="009900"/>
                </a:solidFill>
              </a:rPr>
              <a:t>str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029200" y="2188458"/>
            <a:ext cx="365516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9900"/>
                </a:solidFill>
              </a:rPr>
              <a:t>//</a:t>
            </a:r>
            <a:r>
              <a:rPr lang="zh-CN" altLang="en-US" dirty="0">
                <a:solidFill>
                  <a:srgbClr val="009900"/>
                </a:solidFill>
              </a:rPr>
              <a:t>依次考察</a:t>
            </a:r>
            <a:r>
              <a:rPr lang="en-US" altLang="zh-CN" dirty="0" err="1">
                <a:solidFill>
                  <a:srgbClr val="009900"/>
                </a:solidFill>
              </a:rPr>
              <a:t>str</a:t>
            </a:r>
            <a:r>
              <a:rPr lang="zh-CN" altLang="en-US" dirty="0">
                <a:solidFill>
                  <a:srgbClr val="009900"/>
                </a:solidFill>
              </a:rPr>
              <a:t>中的字符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800600" y="2798058"/>
            <a:ext cx="253787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9900"/>
                </a:solidFill>
              </a:rPr>
              <a:t>//</a:t>
            </a:r>
            <a:r>
              <a:rPr lang="zh-CN" altLang="en-US" dirty="0">
                <a:solidFill>
                  <a:srgbClr val="009900"/>
                </a:solidFill>
              </a:rPr>
              <a:t>检查读入字符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72000" y="4398258"/>
            <a:ext cx="4333238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9900"/>
                </a:solidFill>
              </a:rPr>
              <a:t>//</a:t>
            </a:r>
            <a:r>
              <a:rPr lang="zh-CN" altLang="en-US" kern="0" dirty="0">
                <a:solidFill>
                  <a:srgbClr val="009900"/>
                </a:solidFill>
              </a:rPr>
              <a:t>读入左括号，则直接入栈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343400" y="6150858"/>
            <a:ext cx="55626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3399"/>
                </a:solidFill>
              </a:rPr>
              <a:t>//</a:t>
            </a:r>
            <a:r>
              <a:rPr lang="zh-CN" altLang="en-US" dirty="0">
                <a:solidFill>
                  <a:srgbClr val="003399"/>
                </a:solidFill>
              </a:rPr>
              <a:t>读入右括号，则与栈顶比较</a:t>
            </a:r>
            <a:r>
              <a:rPr lang="en-US" altLang="zh-CN" dirty="0">
                <a:solidFill>
                  <a:srgbClr val="003399"/>
                </a:solidFill>
              </a:rPr>
              <a:t> 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38600" y="5598004"/>
            <a:ext cx="210025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9900"/>
                </a:solidFill>
              </a:rPr>
              <a:t>//</a:t>
            </a:r>
            <a:r>
              <a:rPr lang="zh-CN" altLang="en-US" kern="0" dirty="0">
                <a:solidFill>
                  <a:srgbClr val="009900"/>
                </a:solidFill>
              </a:rPr>
              <a:t>跳出</a:t>
            </a:r>
            <a:r>
              <a:rPr lang="en-US" altLang="zh-CN" kern="0" dirty="0">
                <a:solidFill>
                  <a:srgbClr val="009900"/>
                </a:solidFill>
              </a:rPr>
              <a:t>switch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2400"/>
            <a:ext cx="9144000" cy="65607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200" dirty="0"/>
              <a:t>         case ′]′:         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200" dirty="0"/>
              <a:t>         case ′}′:</a:t>
            </a:r>
            <a:endParaRPr lang="en-US" altLang="zh-CN" sz="3200" kern="0" dirty="0"/>
          </a:p>
          <a:p>
            <a:pPr>
              <a:lnSpc>
                <a:spcPct val="100000"/>
              </a:lnSpc>
              <a:spcBef>
                <a:spcPts val="700"/>
              </a:spcBef>
              <a:buNone/>
            </a:pPr>
            <a:r>
              <a:rPr lang="en-US" altLang="zh-CN" sz="3200" kern="0" dirty="0"/>
              <a:t>         if(</a:t>
            </a:r>
            <a:r>
              <a:rPr lang="en-US" altLang="zh-CN" sz="3200" kern="0" dirty="0" err="1"/>
              <a:t>isEmptyStack</a:t>
            </a:r>
            <a:r>
              <a:rPr lang="en-US" altLang="zh-CN" sz="3200" kern="0" dirty="0"/>
              <a:t>(S))</a:t>
            </a:r>
          </a:p>
          <a:p>
            <a:pPr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zh-CN" sz="3200" kern="0" dirty="0"/>
              <a:t>               {</a:t>
            </a:r>
            <a:r>
              <a:rPr lang="en-US" altLang="zh-CN" sz="3200" kern="0" dirty="0" err="1"/>
              <a:t>printf</a:t>
            </a:r>
            <a:r>
              <a:rPr lang="en-US" altLang="zh-CN" sz="3200" kern="0" dirty="0"/>
              <a:t>(“\n</a:t>
            </a:r>
            <a:r>
              <a:rPr lang="zh-CN" altLang="en-US" kern="0" dirty="0"/>
              <a:t>右括号多余</a:t>
            </a:r>
            <a:r>
              <a:rPr lang="en-US" altLang="zh-CN" sz="3200" kern="0" dirty="0"/>
              <a:t>!”); return(0);}</a:t>
            </a:r>
          </a:p>
          <a:p>
            <a:pPr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zh-CN" sz="3200" kern="0" dirty="0"/>
              <a:t>         if(</a:t>
            </a:r>
            <a:r>
              <a:rPr lang="en-US" altLang="zh-CN" sz="3200" kern="0" dirty="0">
                <a:solidFill>
                  <a:srgbClr val="C00000"/>
                </a:solidFill>
              </a:rPr>
              <a:t>match</a:t>
            </a:r>
            <a:r>
              <a:rPr lang="en-US" altLang="zh-CN" sz="3200" kern="0" dirty="0"/>
              <a:t>(</a:t>
            </a:r>
            <a:r>
              <a:rPr lang="en-GB" altLang="zh-CN" sz="3200" kern="0" dirty="0" err="1"/>
              <a:t>top_stack</a:t>
            </a:r>
            <a:r>
              <a:rPr lang="en-GB" altLang="zh-CN" sz="3200" kern="0" dirty="0"/>
              <a:t>(S)==</a:t>
            </a:r>
            <a:r>
              <a:rPr lang="en-GB" altLang="zh-CN" sz="3200" kern="0" dirty="0" err="1"/>
              <a:t>str</a:t>
            </a:r>
            <a:r>
              <a:rPr lang="en-GB" altLang="zh-CN" sz="3200" kern="0" dirty="0"/>
              <a:t>-&gt;c[</a:t>
            </a:r>
            <a:r>
              <a:rPr lang="en-GB" altLang="zh-CN" sz="3200" kern="0" dirty="0" err="1"/>
              <a:t>i</a:t>
            </a:r>
            <a:r>
              <a:rPr lang="en-GB" altLang="zh-CN" sz="3200" kern="0" dirty="0"/>
              <a:t>])</a:t>
            </a:r>
            <a:r>
              <a:rPr lang="en-US" altLang="zh-CN" sz="3200" kern="0" dirty="0"/>
              <a:t>)</a:t>
            </a:r>
          </a:p>
          <a:p>
            <a:pPr>
              <a:lnSpc>
                <a:spcPct val="100000"/>
              </a:lnSpc>
              <a:spcBef>
                <a:spcPts val="900"/>
              </a:spcBef>
              <a:buNone/>
            </a:pPr>
            <a:r>
              <a:rPr lang="en-GB" altLang="zh-CN" sz="3200" kern="0" dirty="0"/>
              <a:t>            </a:t>
            </a:r>
            <a:r>
              <a:rPr lang="en-GB" altLang="zh-CN" sz="3200" kern="0" dirty="0" err="1"/>
              <a:t>pop_stack</a:t>
            </a:r>
            <a:r>
              <a:rPr lang="en-GB" altLang="zh-CN" sz="3200" kern="0" dirty="0"/>
              <a:t>(S); </a:t>
            </a:r>
            <a:endParaRPr lang="en-US" altLang="zh-CN" sz="3200" kern="0" dirty="0"/>
          </a:p>
          <a:p>
            <a:pPr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zh-CN" sz="3200" kern="0" dirty="0"/>
              <a:t>         else { </a:t>
            </a:r>
            <a:r>
              <a:rPr lang="en-US" altLang="zh-CN" sz="3200" kern="0" dirty="0" err="1"/>
              <a:t>printf</a:t>
            </a:r>
            <a:r>
              <a:rPr lang="en-US" altLang="zh-CN" sz="3200" kern="0" dirty="0"/>
              <a:t>(“\n</a:t>
            </a:r>
            <a:r>
              <a:rPr lang="zh-CN" altLang="en-US" kern="0" dirty="0"/>
              <a:t>左右括号不同类</a:t>
            </a:r>
            <a:r>
              <a:rPr lang="en-US" altLang="zh-CN" sz="3200" kern="0" dirty="0"/>
              <a:t>!”); return(0);}</a:t>
            </a:r>
          </a:p>
          <a:p>
            <a:pPr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zh-CN" sz="3200" kern="0" dirty="0"/>
              <a:t>       } }</a:t>
            </a:r>
          </a:p>
          <a:p>
            <a:pPr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zh-CN" sz="3200" kern="0" dirty="0"/>
              <a:t>  if(</a:t>
            </a:r>
            <a:r>
              <a:rPr lang="en-US" altLang="zh-CN" sz="3200" kern="0" dirty="0" err="1"/>
              <a:t>isEmptyStack</a:t>
            </a:r>
            <a:r>
              <a:rPr lang="en-US" altLang="zh-CN" sz="3200" kern="0" dirty="0"/>
              <a:t>(S))</a:t>
            </a:r>
          </a:p>
          <a:p>
            <a:pPr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zh-CN" sz="3200" kern="0" dirty="0"/>
              <a:t>       </a:t>
            </a:r>
            <a:r>
              <a:rPr lang="en-US" altLang="zh-CN" sz="3200" kern="0" dirty="0" err="1"/>
              <a:t>printf</a:t>
            </a:r>
            <a:r>
              <a:rPr lang="en-US" altLang="zh-CN" sz="3200" kern="0" dirty="0"/>
              <a:t>(“\n</a:t>
            </a:r>
            <a:r>
              <a:rPr lang="zh-CN" altLang="en-US" kern="0" dirty="0"/>
              <a:t>括号完全匹配</a:t>
            </a:r>
            <a:r>
              <a:rPr lang="en-US" altLang="zh-CN" sz="3200" kern="0" dirty="0"/>
              <a:t>!”);</a:t>
            </a:r>
          </a:p>
          <a:p>
            <a:pPr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zh-CN" sz="3200" kern="0" dirty="0"/>
              <a:t>  else </a:t>
            </a:r>
            <a:r>
              <a:rPr lang="en-US" altLang="zh-CN" sz="3200" kern="0" dirty="0" err="1"/>
              <a:t>printf</a:t>
            </a:r>
            <a:r>
              <a:rPr lang="en-US" altLang="zh-CN" sz="3200" kern="0" dirty="0"/>
              <a:t>(“\n</a:t>
            </a:r>
            <a:r>
              <a:rPr lang="zh-CN" altLang="en-US" kern="0" dirty="0"/>
              <a:t>左括号多余</a:t>
            </a:r>
            <a:r>
              <a:rPr lang="en-US" altLang="zh-CN" sz="3200" kern="0" dirty="0"/>
              <a:t>!”); }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2667000" y="664458"/>
            <a:ext cx="54864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3399"/>
                </a:solidFill>
              </a:rPr>
              <a:t>//</a:t>
            </a:r>
            <a:r>
              <a:rPr lang="zh-CN" altLang="en-US" kern="0" dirty="0">
                <a:solidFill>
                  <a:srgbClr val="003399"/>
                </a:solidFill>
              </a:rPr>
              <a:t>读入右括号</a:t>
            </a:r>
            <a:r>
              <a:rPr lang="en-US" altLang="zh-CN" kern="0" dirty="0">
                <a:solidFill>
                  <a:srgbClr val="003399"/>
                </a:solidFill>
              </a:rPr>
              <a:t>, </a:t>
            </a:r>
            <a:r>
              <a:rPr lang="zh-CN" altLang="en-US" kern="0" dirty="0">
                <a:solidFill>
                  <a:srgbClr val="003399"/>
                </a:solidFill>
              </a:rPr>
              <a:t>则与栈顶比较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0" y="1274058"/>
            <a:ext cx="4572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9900"/>
                </a:solidFill>
              </a:rPr>
              <a:t>//</a:t>
            </a:r>
            <a:r>
              <a:rPr lang="zh-CN" altLang="en-US" kern="0" dirty="0">
                <a:solidFill>
                  <a:srgbClr val="009900"/>
                </a:solidFill>
              </a:rPr>
              <a:t>若栈空</a:t>
            </a:r>
            <a:r>
              <a:rPr lang="en-US" altLang="zh-CN" kern="0" dirty="0">
                <a:solidFill>
                  <a:srgbClr val="009900"/>
                </a:solidFill>
              </a:rPr>
              <a:t>,</a:t>
            </a:r>
            <a:r>
              <a:rPr lang="zh-CN" altLang="en-US" kern="0" dirty="0">
                <a:solidFill>
                  <a:srgbClr val="009900"/>
                </a:solidFill>
              </a:rPr>
              <a:t> 则右括号多余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191000" y="3102858"/>
            <a:ext cx="5638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9900"/>
                </a:solidFill>
              </a:rPr>
              <a:t>//</a:t>
            </a:r>
            <a:r>
              <a:rPr lang="zh-CN" altLang="en-US" kern="0" dirty="0">
                <a:solidFill>
                  <a:srgbClr val="009900"/>
                </a:solidFill>
              </a:rPr>
              <a:t>类型匹配，则栈顶出栈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371600" y="4267200"/>
            <a:ext cx="4315605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9900"/>
                </a:solidFill>
              </a:rPr>
              <a:t>//for end, </a:t>
            </a:r>
            <a:r>
              <a:rPr lang="zh-CN" altLang="en-US" kern="0" dirty="0">
                <a:solidFill>
                  <a:srgbClr val="009900"/>
                </a:solidFill>
              </a:rPr>
              <a:t>即字符串已读完</a:t>
            </a:r>
            <a:r>
              <a:rPr lang="en-US" altLang="zh-CN" kern="0" dirty="0">
                <a:solidFill>
                  <a:srgbClr val="006600"/>
                </a:solidFill>
              </a:rPr>
              <a:t>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810000" y="4876800"/>
            <a:ext cx="4495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若栈空，则完全匹配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05400" y="6074658"/>
            <a:ext cx="4495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若栈不空</a:t>
            </a:r>
            <a:r>
              <a:rPr lang="en-US" altLang="zh-CN" kern="0" dirty="0">
                <a:solidFill>
                  <a:srgbClr val="008000"/>
                </a:solidFill>
              </a:rPr>
              <a:t>, </a:t>
            </a:r>
            <a:r>
              <a:rPr lang="zh-CN" altLang="en-US" kern="0" dirty="0">
                <a:solidFill>
                  <a:srgbClr val="008000"/>
                </a:solidFill>
              </a:rPr>
              <a:t>左括号多余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3.</a:t>
            </a:r>
            <a:r>
              <a:rPr lang="zh-CN" altLang="en-US" dirty="0">
                <a:ea typeface="黑体" pitchFamily="2" charset="-122"/>
              </a:rPr>
              <a:t> 栈与表达式计算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81000" y="1371600"/>
            <a:ext cx="8534400" cy="2686889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/>
              <a:t> </a:t>
            </a:r>
            <a:r>
              <a:rPr lang="zh-CN" altLang="en-US" sz="3200" dirty="0"/>
              <a:t>计算带括号的算术表达式，并假设：</a:t>
            </a:r>
            <a:endParaRPr lang="en-US" altLang="zh-CN" sz="3200" dirty="0"/>
          </a:p>
          <a:p>
            <a:pPr marL="514350" indent="-514350" algn="just">
              <a:lnSpc>
                <a:spcPct val="120000"/>
              </a:lnSpc>
              <a:spcBef>
                <a:spcPts val="600"/>
              </a:spcBef>
              <a:buAutoNum type="arabicParenR"/>
            </a:pPr>
            <a:r>
              <a:rPr lang="zh-CN" altLang="en-US" sz="3200" dirty="0"/>
              <a:t>加、减、乘、除 </a:t>
            </a:r>
            <a:r>
              <a:rPr lang="en-US" altLang="zh-CN" sz="3200" dirty="0"/>
              <a:t>4</a:t>
            </a:r>
            <a:r>
              <a:rPr lang="zh-CN" altLang="en-US" sz="3200" dirty="0"/>
              <a:t>种运算符</a:t>
            </a:r>
            <a:endParaRPr lang="en-US" altLang="zh-CN" sz="3200" dirty="0"/>
          </a:p>
          <a:p>
            <a:pPr marL="514350" indent="-514350" algn="just">
              <a:lnSpc>
                <a:spcPct val="120000"/>
              </a:lnSpc>
              <a:spcBef>
                <a:spcPts val="600"/>
              </a:spcBef>
              <a:buAutoNum type="arabicParenR"/>
            </a:pPr>
            <a:r>
              <a:rPr lang="zh-CN" altLang="en-US" sz="3200" dirty="0"/>
              <a:t>操作数为</a:t>
            </a:r>
            <a:r>
              <a:rPr lang="en-US" altLang="zh-CN" sz="3200" dirty="0" err="1"/>
              <a:t>int</a:t>
            </a:r>
            <a:r>
              <a:rPr lang="zh-CN" altLang="en-US" sz="3200" dirty="0"/>
              <a:t>型常数</a:t>
            </a:r>
            <a:endParaRPr lang="en-US" altLang="zh-CN" sz="3200" dirty="0"/>
          </a:p>
          <a:p>
            <a:pPr marL="514350" indent="-514350" algn="just">
              <a:lnSpc>
                <a:spcPct val="120000"/>
              </a:lnSpc>
              <a:spcBef>
                <a:spcPts val="600"/>
              </a:spcBef>
              <a:buAutoNum type="arabicParenR"/>
            </a:pPr>
            <a:r>
              <a:rPr lang="zh-CN" altLang="en-US" sz="3200" dirty="0"/>
              <a:t>界定符包含 括号 和 表达式结束符</a:t>
            </a:r>
            <a:r>
              <a:rPr lang="en-US" altLang="zh-CN" sz="3200" dirty="0"/>
              <a:t>#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8600" y="4191000"/>
            <a:ext cx="4419600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/>
              <a:t>例</a:t>
            </a:r>
            <a:r>
              <a:rPr lang="en-US" altLang="zh-CN" sz="3200" dirty="0"/>
              <a:t>: </a:t>
            </a:r>
            <a:r>
              <a:rPr lang="en-US" altLang="zh-CN" sz="3200" dirty="0">
                <a:solidFill>
                  <a:srgbClr val="003399"/>
                </a:solidFill>
              </a:rPr>
              <a:t>#</a:t>
            </a:r>
            <a:r>
              <a:rPr lang="en-US" altLang="zh-CN" sz="3200" dirty="0"/>
              <a:t>(7+8) </a:t>
            </a:r>
            <a:r>
              <a:rPr lang="zh-CN" altLang="en-US" sz="3200" dirty="0"/>
              <a:t>* </a:t>
            </a:r>
            <a:r>
              <a:rPr lang="en-US" altLang="zh-CN" sz="3200" dirty="0"/>
              <a:t>(14-24/2)</a:t>
            </a:r>
            <a:r>
              <a:rPr lang="en-US" altLang="zh-CN" sz="3200" dirty="0">
                <a:solidFill>
                  <a:srgbClr val="003399"/>
                </a:solidFill>
              </a:rPr>
              <a:t>#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0" y="4038600"/>
            <a:ext cx="4343400" cy="2514600"/>
          </a:xfrm>
          <a:prstGeom prst="rect">
            <a:avLst/>
          </a:prstGeom>
          <a:solidFill>
            <a:srgbClr val="FFAE37">
              <a:alpha val="55686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运算</a:t>
            </a:r>
            <a:r>
              <a:rPr kumimoji="0" lang="zh-CN" altLang="en-GB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规则：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1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)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 </a:t>
            </a:r>
            <a:r>
              <a:rPr kumimoji="0" lang="zh-CN" altLang="en-GB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先乘除、后加减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2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)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 </a:t>
            </a:r>
            <a:r>
              <a:rPr kumimoji="0" lang="zh-CN" altLang="en-GB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从左算到右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3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)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 </a:t>
            </a:r>
            <a:r>
              <a:rPr kumimoji="0" lang="zh-CN" altLang="en-GB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先括号内，后括号外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4.1 </a:t>
            </a:r>
            <a:r>
              <a:rPr lang="zh-CN" altLang="en-US" dirty="0">
                <a:ea typeface="黑体" pitchFamily="2" charset="-122"/>
              </a:rPr>
              <a:t>栈的特点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22860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latin typeface="+mn-lt"/>
              </a:rPr>
              <a:t> 栈的特点：</a:t>
            </a:r>
          </a:p>
        </p:txBody>
      </p:sp>
      <p:sp>
        <p:nvSpPr>
          <p:cNvPr id="17" name="Rectangle 12"/>
          <p:cNvSpPr txBox="1">
            <a:spLocks noChangeArrowheads="1"/>
          </p:cNvSpPr>
          <p:nvPr/>
        </p:nvSpPr>
        <p:spPr bwMode="auto">
          <a:xfrm>
            <a:off x="381000" y="1600200"/>
            <a:ext cx="59436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kern="0" dirty="0">
                <a:solidFill>
                  <a:srgbClr val="C00000"/>
                </a:solidFill>
                <a:latin typeface="+mn-lt"/>
              </a:rPr>
              <a:t>后进先出</a:t>
            </a:r>
            <a:r>
              <a:rPr lang="en-US" altLang="zh-CN" sz="3200" kern="0" dirty="0">
                <a:latin typeface="+mn-lt"/>
              </a:rPr>
              <a:t>(last in first out, LIFO),</a:t>
            </a:r>
            <a:endParaRPr lang="zh-CN" altLang="en-US" sz="3200" kern="0" dirty="0">
              <a:latin typeface="+mn-lt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2209800"/>
            <a:ext cx="3391104" cy="419426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grpSp>
        <p:nvGrpSpPr>
          <p:cNvPr id="19" name="Group 26"/>
          <p:cNvGrpSpPr>
            <a:grpSpLocks/>
          </p:cNvGrpSpPr>
          <p:nvPr/>
        </p:nvGrpSpPr>
        <p:grpSpPr bwMode="auto">
          <a:xfrm>
            <a:off x="609600" y="3733798"/>
            <a:ext cx="2057400" cy="2211388"/>
            <a:chOff x="3792" y="2640"/>
            <a:chExt cx="1296" cy="1393"/>
          </a:xfrm>
        </p:grpSpPr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3792" y="3360"/>
              <a:ext cx="1296" cy="24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3792" y="3216"/>
              <a:ext cx="1296" cy="24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3792" y="3072"/>
              <a:ext cx="1296" cy="24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3792" y="2928"/>
              <a:ext cx="1296" cy="24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3792" y="2784"/>
              <a:ext cx="1296" cy="24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3792" y="2640"/>
              <a:ext cx="1296" cy="24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4032" y="2688"/>
              <a:ext cx="864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3840" y="3587"/>
              <a:ext cx="1248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zh-CN" altLang="en-US" sz="3200" dirty="0"/>
                <a:t>例</a:t>
              </a:r>
              <a:r>
                <a:rPr lang="en-US" altLang="zh-CN" sz="3200" dirty="0"/>
                <a:t>: </a:t>
              </a:r>
              <a:r>
                <a:rPr lang="zh-CN" altLang="en-US" sz="3200" dirty="0"/>
                <a:t>餐盘</a:t>
              </a:r>
            </a:p>
          </p:txBody>
        </p:sp>
      </p:grpSp>
      <p:sp>
        <p:nvSpPr>
          <p:cNvPr id="32" name="流程图: 磁盘 31"/>
          <p:cNvSpPr/>
          <p:nvPr/>
        </p:nvSpPr>
        <p:spPr bwMode="auto">
          <a:xfrm>
            <a:off x="3352800" y="3200400"/>
            <a:ext cx="1981200" cy="2057400"/>
          </a:xfrm>
          <a:prstGeom prst="flowChartMagneticDisk">
            <a:avLst/>
          </a:prstGeom>
          <a:solidFill>
            <a:srgbClr val="B9FFB9"/>
          </a:solidFill>
          <a:ln w="9525" cap="flat" cmpd="sng" algn="ctr">
            <a:solidFill>
              <a:srgbClr val="1C1C1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3" name="流程图: 磁盘 32"/>
          <p:cNvSpPr/>
          <p:nvPr/>
        </p:nvSpPr>
        <p:spPr bwMode="auto">
          <a:xfrm>
            <a:off x="3352800" y="3962400"/>
            <a:ext cx="1981200" cy="1295400"/>
          </a:xfrm>
          <a:prstGeom prst="flowChartMagneticDisk">
            <a:avLst/>
          </a:prstGeom>
          <a:solidFill>
            <a:srgbClr val="FFC000"/>
          </a:solidFill>
          <a:ln w="9525" cap="flat" cmpd="sng" algn="ctr">
            <a:solidFill>
              <a:srgbClr val="1C1C1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3581400" y="5237202"/>
            <a:ext cx="2057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200" dirty="0"/>
              <a:t>例</a:t>
            </a:r>
            <a:r>
              <a:rPr lang="en-US" altLang="zh-CN" sz="3200" dirty="0"/>
              <a:t>: </a:t>
            </a:r>
            <a:r>
              <a:rPr lang="zh-CN" altLang="en-US" sz="3200" dirty="0"/>
              <a:t>粮库</a:t>
            </a:r>
          </a:p>
        </p:txBody>
      </p:sp>
      <p:sp>
        <p:nvSpPr>
          <p:cNvPr id="18" name="Rectangle 12"/>
          <p:cNvSpPr txBox="1">
            <a:spLocks noChangeArrowheads="1"/>
          </p:cNvSpPr>
          <p:nvPr/>
        </p:nvSpPr>
        <p:spPr bwMode="auto">
          <a:xfrm>
            <a:off x="381000" y="2209800"/>
            <a:ext cx="59436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kern="0" dirty="0">
                <a:solidFill>
                  <a:srgbClr val="C00000"/>
                </a:solidFill>
                <a:latin typeface="+mn-lt"/>
              </a:rPr>
              <a:t>先进后出</a:t>
            </a:r>
            <a:r>
              <a:rPr lang="en-US" altLang="zh-CN" sz="3200" kern="0" dirty="0">
                <a:latin typeface="+mn-lt"/>
              </a:rPr>
              <a:t>(first in last out, FILO);</a:t>
            </a:r>
            <a:endParaRPr lang="zh-CN" altLang="en-US" sz="32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2" grpId="0" animBg="1"/>
      <p:bldP spid="33" grpId="0" animBg="1"/>
      <p:bldP spid="34" grpId="0"/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title"/>
          </p:nvPr>
        </p:nvSpPr>
        <p:spPr>
          <a:xfrm>
            <a:off x="1600200" y="381000"/>
            <a:ext cx="5867400" cy="457200"/>
          </a:xfrm>
        </p:spPr>
        <p:txBody>
          <a:bodyPr/>
          <a:lstStyle/>
          <a:p>
            <a:r>
              <a:rPr lang="zh-CN" altLang="en-GB" b="1" dirty="0">
                <a:ea typeface="黑体" pitchFamily="2" charset="-122"/>
              </a:rPr>
              <a:t>操作符优先级表</a:t>
            </a:r>
            <a:endParaRPr lang="en-US" altLang="zh-CN" b="1" dirty="0">
              <a:ea typeface="黑体" pitchFamily="2" charset="-122"/>
            </a:endParaRPr>
          </a:p>
        </p:txBody>
      </p:sp>
      <p:graphicFrame>
        <p:nvGraphicFramePr>
          <p:cNvPr id="3" name="Group 96"/>
          <p:cNvGraphicFramePr>
            <a:graphicFrameLocks noGrp="1"/>
          </p:cNvGraphicFramePr>
          <p:nvPr/>
        </p:nvGraphicFramePr>
        <p:xfrm>
          <a:off x="1143000" y="2003425"/>
          <a:ext cx="7010400" cy="4549775"/>
        </p:xfrm>
        <a:graphic>
          <a:graphicData uri="http://schemas.openxmlformats.org/drawingml/2006/table">
            <a:tbl>
              <a:tblPr/>
              <a:tblGrid>
                <a:gridCol w="1128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</a:t>
                      </a:r>
                      <a:r>
                        <a:rPr kumimoji="0" lang="zh-CN" alt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1  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</a:t>
                      </a:r>
                      <a:r>
                        <a:rPr kumimoji="0" lang="zh-CN" alt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（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=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33400" y="1069336"/>
            <a:ext cx="8610600" cy="646331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>
                <a:sym typeface="Symbol"/>
              </a:rPr>
              <a:t></a:t>
            </a:r>
            <a:r>
              <a:rPr lang="en-US" altLang="zh-CN" sz="3000" baseline="-25000" dirty="0">
                <a:sym typeface="Symbol"/>
              </a:rPr>
              <a:t>1</a:t>
            </a:r>
            <a:r>
              <a:rPr lang="zh-CN" altLang="en-US" sz="3000" dirty="0">
                <a:sym typeface="Symbol"/>
              </a:rPr>
              <a:t>和</a:t>
            </a:r>
            <a:r>
              <a:rPr lang="en-US" altLang="zh-CN" sz="3000" baseline="-25000" dirty="0">
                <a:sym typeface="Symbol"/>
              </a:rPr>
              <a:t>2</a:t>
            </a:r>
            <a:r>
              <a:rPr lang="en-US" altLang="zh-CN" sz="3000" dirty="0"/>
              <a:t>:</a:t>
            </a:r>
            <a:r>
              <a:rPr lang="zh-CN" altLang="en-US" sz="3000" dirty="0"/>
              <a:t> 两个前后相继出现的</a:t>
            </a:r>
            <a:r>
              <a:rPr lang="zh-CN" altLang="en-US" sz="3000" dirty="0">
                <a:solidFill>
                  <a:srgbClr val="003399"/>
                </a:solidFill>
              </a:rPr>
              <a:t>算符</a:t>
            </a:r>
            <a:r>
              <a:rPr lang="en-US" altLang="zh-CN" sz="3000" dirty="0"/>
              <a:t>(</a:t>
            </a:r>
            <a:r>
              <a:rPr lang="zh-CN" altLang="en-US" sz="3000" dirty="0"/>
              <a:t>运算符</a:t>
            </a:r>
            <a:r>
              <a:rPr lang="en-US" altLang="zh-CN" sz="3000" dirty="0"/>
              <a:t>+</a:t>
            </a:r>
            <a:r>
              <a:rPr lang="zh-CN" altLang="en-US" sz="3000" dirty="0"/>
              <a:t>界定符</a:t>
            </a:r>
            <a:r>
              <a:rPr lang="en-US" altLang="zh-CN" sz="3000" dirty="0"/>
              <a:t>)</a:t>
            </a:r>
            <a:endParaRPr lang="en-US" altLang="zh-CN" sz="3000" dirty="0">
              <a:solidFill>
                <a:srgbClr val="003399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86000" y="2819400"/>
            <a:ext cx="609600" cy="533400"/>
          </a:xfrm>
          <a:prstGeom prst="rect">
            <a:avLst/>
          </a:prstGeom>
          <a:solidFill>
            <a:srgbClr val="FF0000">
              <a:alpha val="18000"/>
            </a:srgbClr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562600" y="2895600"/>
            <a:ext cx="838200" cy="2590800"/>
          </a:xfrm>
          <a:prstGeom prst="rect">
            <a:avLst/>
          </a:prstGeom>
          <a:solidFill>
            <a:srgbClr val="FF0000">
              <a:alpha val="18000"/>
            </a:srgbClr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553200" y="4953000"/>
            <a:ext cx="609600" cy="533400"/>
          </a:xfrm>
          <a:prstGeom prst="rect">
            <a:avLst/>
          </a:prstGeom>
          <a:solidFill>
            <a:srgbClr val="FF0000">
              <a:alpha val="18000"/>
            </a:srgbClr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467600" y="6019800"/>
            <a:ext cx="609600" cy="533400"/>
          </a:xfrm>
          <a:prstGeom prst="rect">
            <a:avLst/>
          </a:prstGeom>
          <a:solidFill>
            <a:srgbClr val="FF0000">
              <a:alpha val="18000"/>
            </a:srgbClr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26600" y="304800"/>
            <a:ext cx="8839200" cy="646331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zh-CN" altLang="en-US" sz="3000" dirty="0"/>
              <a:t>建两个栈：操作数栈</a:t>
            </a:r>
            <a:r>
              <a:rPr lang="en-US" altLang="zh-CN" sz="3000" dirty="0"/>
              <a:t>operand, </a:t>
            </a:r>
            <a:r>
              <a:rPr lang="zh-CN" altLang="en-US" sz="3000" dirty="0"/>
              <a:t>算符栈</a:t>
            </a:r>
            <a:r>
              <a:rPr lang="en-US" altLang="zh-CN" sz="3000" dirty="0"/>
              <a:t>operator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6600" y="990600"/>
            <a:ext cx="8839200" cy="5693866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/>
              <a:t>2. </a:t>
            </a:r>
            <a:r>
              <a:rPr lang="zh-CN" altLang="en-US" sz="3000" dirty="0"/>
              <a:t>依次读入表达式中的每个字符：</a:t>
            </a:r>
            <a:endParaRPr lang="en-US" altLang="zh-CN" sz="3000" dirty="0"/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>
                <a:solidFill>
                  <a:srgbClr val="006600"/>
                </a:solidFill>
              </a:rPr>
              <a:t>    1) </a:t>
            </a:r>
            <a:r>
              <a:rPr lang="zh-CN" altLang="en-US" sz="3000" dirty="0">
                <a:solidFill>
                  <a:srgbClr val="006600"/>
                </a:solidFill>
              </a:rPr>
              <a:t>是操作数，则入栈</a:t>
            </a:r>
            <a:r>
              <a:rPr lang="en-US" altLang="zh-CN" sz="3000" dirty="0">
                <a:solidFill>
                  <a:srgbClr val="006600"/>
                </a:solidFill>
              </a:rPr>
              <a:t>operand;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3000" dirty="0"/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3000" dirty="0"/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3000" dirty="0"/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3000" dirty="0"/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3000" dirty="0"/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3000" dirty="0"/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3000" dirty="0"/>
          </a:p>
        </p:txBody>
      </p:sp>
      <p:sp>
        <p:nvSpPr>
          <p:cNvPr id="10" name="矩形 9"/>
          <p:cNvSpPr/>
          <p:nvPr/>
        </p:nvSpPr>
        <p:spPr>
          <a:xfrm>
            <a:off x="533400" y="2209800"/>
            <a:ext cx="8077200" cy="591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>
                <a:solidFill>
                  <a:srgbClr val="003399"/>
                </a:solidFill>
              </a:rPr>
              <a:t>2) </a:t>
            </a:r>
            <a:r>
              <a:rPr lang="zh-CN" altLang="en-US" sz="3000" dirty="0">
                <a:solidFill>
                  <a:srgbClr val="003399"/>
                </a:solidFill>
              </a:rPr>
              <a:t>是算符，则与</a:t>
            </a:r>
            <a:r>
              <a:rPr lang="en-US" altLang="zh-CN" sz="3000" dirty="0" err="1">
                <a:solidFill>
                  <a:srgbClr val="003399"/>
                </a:solidFill>
              </a:rPr>
              <a:t>opeator</a:t>
            </a:r>
            <a:r>
              <a:rPr lang="zh-CN" altLang="en-US" sz="3000" dirty="0">
                <a:solidFill>
                  <a:srgbClr val="003399"/>
                </a:solidFill>
              </a:rPr>
              <a:t>的栈顶比较</a:t>
            </a:r>
            <a:endParaRPr lang="en-US" altLang="zh-CN" sz="3000" dirty="0">
              <a:solidFill>
                <a:srgbClr val="003399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5800" y="28194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/>
              <a:t> </a:t>
            </a:r>
            <a:r>
              <a:rPr lang="en-US" altLang="zh-CN" sz="3000" b="1" dirty="0">
                <a:solidFill>
                  <a:srgbClr val="7030A0"/>
                </a:solidFill>
              </a:rPr>
              <a:t>a. </a:t>
            </a:r>
            <a:r>
              <a:rPr lang="zh-CN" altLang="en-US" sz="3000" dirty="0"/>
              <a:t>栈顶优先级</a:t>
            </a:r>
            <a:r>
              <a:rPr lang="en-US" altLang="zh-CN" sz="3000" dirty="0"/>
              <a:t>&lt;</a:t>
            </a:r>
            <a:r>
              <a:rPr lang="zh-CN" altLang="en-US" sz="3000" dirty="0"/>
              <a:t>读入字符的优先级</a:t>
            </a:r>
            <a:r>
              <a:rPr lang="en-US" altLang="zh-CN" sz="3000" dirty="0"/>
              <a:t>, </a:t>
            </a:r>
            <a:r>
              <a:rPr lang="zh-CN" altLang="en-US" sz="3000" dirty="0"/>
              <a:t>则字符入栈</a:t>
            </a:r>
            <a:endParaRPr lang="en-US" altLang="zh-CN" sz="3000" dirty="0"/>
          </a:p>
        </p:txBody>
      </p:sp>
      <p:sp>
        <p:nvSpPr>
          <p:cNvPr id="12" name="矩形 11"/>
          <p:cNvSpPr/>
          <p:nvPr/>
        </p:nvSpPr>
        <p:spPr>
          <a:xfrm>
            <a:off x="-25800" y="3429000"/>
            <a:ext cx="8636400" cy="2594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>
                <a:solidFill>
                  <a:srgbClr val="7030A0"/>
                </a:solidFill>
              </a:rPr>
              <a:t>       </a:t>
            </a:r>
            <a:r>
              <a:rPr lang="en-US" altLang="zh-CN" sz="3000" b="1" dirty="0">
                <a:solidFill>
                  <a:srgbClr val="7030A0"/>
                </a:solidFill>
              </a:rPr>
              <a:t> b. </a:t>
            </a:r>
            <a:r>
              <a:rPr lang="zh-CN" altLang="en-US" sz="3000" dirty="0"/>
              <a:t>栈顶优先级</a:t>
            </a:r>
            <a:r>
              <a:rPr lang="en-US" altLang="zh-CN" sz="3000" dirty="0"/>
              <a:t>&gt;</a:t>
            </a:r>
            <a:r>
              <a:rPr lang="zh-CN" altLang="en-US" sz="3000" dirty="0"/>
              <a:t>读入字符的优先级</a:t>
            </a:r>
            <a:r>
              <a:rPr lang="en-US" altLang="zh-CN" sz="3000" dirty="0"/>
              <a:t>, </a:t>
            </a:r>
          </a:p>
          <a:p>
            <a:pPr algn="just">
              <a:lnSpc>
                <a:spcPct val="105000"/>
              </a:lnSpc>
              <a:spcBef>
                <a:spcPts val="600"/>
              </a:spcBef>
              <a:buNone/>
            </a:pPr>
            <a:r>
              <a:rPr lang="en-US" altLang="zh-CN" sz="3000" dirty="0"/>
              <a:t>            </a:t>
            </a:r>
            <a:r>
              <a:rPr lang="zh-CN" altLang="en-US" sz="3000" dirty="0"/>
              <a:t>则</a:t>
            </a:r>
            <a:r>
              <a:rPr lang="en-US" altLang="zh-CN" sz="3000" dirty="0"/>
              <a:t>operator</a:t>
            </a:r>
            <a:r>
              <a:rPr lang="zh-CN" altLang="en-US" sz="3000" dirty="0"/>
              <a:t>栈顶出栈</a:t>
            </a:r>
            <a:r>
              <a:rPr lang="en-US" altLang="zh-CN" sz="3000" dirty="0"/>
              <a:t>, </a:t>
            </a:r>
            <a:r>
              <a:rPr lang="zh-CN" altLang="en-US" sz="3000" dirty="0"/>
              <a:t>得到算符 </a:t>
            </a:r>
            <a:r>
              <a:rPr lang="zh-CN" altLang="en-US" sz="3600" b="1" dirty="0">
                <a:solidFill>
                  <a:srgbClr val="003399"/>
                </a:solidFill>
                <a:sym typeface="Symbol"/>
              </a:rPr>
              <a:t></a:t>
            </a:r>
            <a:endParaRPr lang="en-US" altLang="zh-CN" sz="3600" b="1" dirty="0">
              <a:solidFill>
                <a:srgbClr val="003399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/>
              <a:t>            operand</a:t>
            </a:r>
            <a:r>
              <a:rPr lang="zh-CN" altLang="en-US" sz="3000" dirty="0"/>
              <a:t>连续出栈两次，得到操作数</a:t>
            </a:r>
            <a:r>
              <a:rPr lang="en-US" altLang="zh-CN" sz="3000" dirty="0">
                <a:solidFill>
                  <a:srgbClr val="FF3300"/>
                </a:solidFill>
              </a:rPr>
              <a:t>b, a</a:t>
            </a:r>
          </a:p>
          <a:p>
            <a:pPr algn="just">
              <a:lnSpc>
                <a:spcPct val="105000"/>
              </a:lnSpc>
              <a:spcBef>
                <a:spcPts val="600"/>
              </a:spcBef>
              <a:buNone/>
            </a:pPr>
            <a:r>
              <a:rPr lang="en-US" altLang="zh-CN" sz="3000" dirty="0"/>
              <a:t>            </a:t>
            </a:r>
            <a:r>
              <a:rPr lang="zh-CN" altLang="en-US" sz="3000" dirty="0"/>
              <a:t>计算</a:t>
            </a:r>
            <a:r>
              <a:rPr lang="en-US" altLang="zh-CN" sz="3000" dirty="0">
                <a:solidFill>
                  <a:srgbClr val="FF3300"/>
                </a:solidFill>
              </a:rPr>
              <a:t>a</a:t>
            </a:r>
            <a:r>
              <a:rPr lang="zh-CN" altLang="en-US" sz="3000" dirty="0">
                <a:solidFill>
                  <a:srgbClr val="FF3300"/>
                </a:solidFill>
                <a:sym typeface="Symbol"/>
              </a:rPr>
              <a:t> </a:t>
            </a:r>
            <a:r>
              <a:rPr lang="zh-CN" altLang="en-US" sz="3600" b="1" dirty="0">
                <a:solidFill>
                  <a:srgbClr val="003399"/>
                </a:solidFill>
                <a:sym typeface="Symbol"/>
              </a:rPr>
              <a:t></a:t>
            </a:r>
            <a:r>
              <a:rPr lang="zh-CN" altLang="en-US" sz="3000" dirty="0">
                <a:solidFill>
                  <a:srgbClr val="FF3300"/>
                </a:solidFill>
                <a:sym typeface="Symbol"/>
              </a:rPr>
              <a:t> </a:t>
            </a:r>
            <a:r>
              <a:rPr lang="en-US" altLang="zh-CN" sz="3000" dirty="0">
                <a:solidFill>
                  <a:srgbClr val="FF3300"/>
                </a:solidFill>
              </a:rPr>
              <a:t>b</a:t>
            </a:r>
            <a:r>
              <a:rPr lang="zh-CN" altLang="en-US" sz="3000" dirty="0">
                <a:solidFill>
                  <a:srgbClr val="FF3300"/>
                </a:solidFill>
              </a:rPr>
              <a:t>，</a:t>
            </a:r>
            <a:r>
              <a:rPr lang="zh-CN" altLang="en-US" sz="3000" dirty="0"/>
              <a:t>得到</a:t>
            </a:r>
            <a:r>
              <a:rPr lang="en-US" altLang="zh-CN" sz="3000" dirty="0"/>
              <a:t>result</a:t>
            </a:r>
            <a:r>
              <a:rPr lang="zh-CN" altLang="en-US" sz="3000" dirty="0"/>
              <a:t>、并入栈</a:t>
            </a:r>
            <a:r>
              <a:rPr lang="en-US" altLang="zh-CN" sz="3000" dirty="0"/>
              <a:t>operand</a:t>
            </a:r>
          </a:p>
        </p:txBody>
      </p:sp>
      <p:sp>
        <p:nvSpPr>
          <p:cNvPr id="13" name="矩形 12"/>
          <p:cNvSpPr/>
          <p:nvPr/>
        </p:nvSpPr>
        <p:spPr>
          <a:xfrm>
            <a:off x="812400" y="5943600"/>
            <a:ext cx="795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b="1" dirty="0">
                <a:solidFill>
                  <a:srgbClr val="7030A0"/>
                </a:solidFill>
              </a:rPr>
              <a:t>c. </a:t>
            </a:r>
            <a:r>
              <a:rPr lang="zh-CN" altLang="en-US" sz="3000" dirty="0"/>
              <a:t>优先级相等</a:t>
            </a:r>
            <a:r>
              <a:rPr lang="en-US" altLang="zh-CN" sz="3000" dirty="0">
                <a:sym typeface="Wingdings" pitchFamily="2" charset="2"/>
              </a:rPr>
              <a:t></a:t>
            </a:r>
            <a:r>
              <a:rPr lang="zh-CN" altLang="en-US" sz="3000" dirty="0">
                <a:sym typeface="Wingdings" pitchFamily="2" charset="2"/>
              </a:rPr>
              <a:t>左、右括号，</a:t>
            </a:r>
            <a:r>
              <a:rPr lang="en-US" altLang="zh-CN" sz="3000" dirty="0">
                <a:sym typeface="Wingdings" pitchFamily="2" charset="2"/>
              </a:rPr>
              <a:t>operator</a:t>
            </a:r>
            <a:r>
              <a:rPr lang="zh-CN" altLang="en-US" sz="3000" dirty="0">
                <a:sym typeface="Wingdings" pitchFamily="2" charset="2"/>
              </a:rPr>
              <a:t>出栈</a:t>
            </a:r>
            <a:r>
              <a:rPr lang="en-US" altLang="zh-CN" sz="3000" dirty="0">
                <a:sym typeface="Wingdings" pitchFamily="2" charset="2"/>
              </a:rPr>
              <a:t>1</a:t>
            </a:r>
            <a:r>
              <a:rPr lang="zh-CN" altLang="en-US" sz="3000" dirty="0">
                <a:sym typeface="Wingdings" pitchFamily="2" charset="2"/>
              </a:rPr>
              <a:t>次</a:t>
            </a:r>
            <a:endParaRPr lang="zh-CN" altLang="en-US" sz="3000" dirty="0"/>
          </a:p>
        </p:txBody>
      </p:sp>
      <p:sp>
        <p:nvSpPr>
          <p:cNvPr id="15" name="云形标注 14"/>
          <p:cNvSpPr/>
          <p:nvPr/>
        </p:nvSpPr>
        <p:spPr bwMode="auto">
          <a:xfrm>
            <a:off x="5486400" y="685800"/>
            <a:ext cx="4648200" cy="1693961"/>
          </a:xfrm>
          <a:prstGeom prst="cloudCallout">
            <a:avLst/>
          </a:prstGeom>
          <a:solidFill>
            <a:srgbClr val="FFC26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operator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栈顶</a:t>
            </a:r>
            <a:r>
              <a:rPr lang="zh-CN" altLang="en-US" dirty="0"/>
              <a:t>的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优先级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  <a:ea typeface="黑体" pitchFamily="2" charset="-122"/>
              </a:rPr>
              <a:t>恒大于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其内部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/>
      <p:bldP spid="13" grpId="0"/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52"/>
          <p:cNvGrpSpPr>
            <a:grpSpLocks/>
          </p:cNvGrpSpPr>
          <p:nvPr/>
        </p:nvGrpSpPr>
        <p:grpSpPr bwMode="auto">
          <a:xfrm>
            <a:off x="5029200" y="2127238"/>
            <a:ext cx="2286000" cy="3092452"/>
            <a:chOff x="1392" y="1728"/>
            <a:chExt cx="720" cy="1948"/>
          </a:xfrm>
        </p:grpSpPr>
        <p:sp>
          <p:nvSpPr>
            <p:cNvPr id="38" name="Line 53"/>
            <p:cNvSpPr>
              <a:spLocks noChangeShapeType="1"/>
            </p:cNvSpPr>
            <p:nvPr/>
          </p:nvSpPr>
          <p:spPr bwMode="auto">
            <a:xfrm flipH="1" flipV="1">
              <a:off x="1872" y="1824"/>
              <a:ext cx="240" cy="432"/>
            </a:xfrm>
            <a:prstGeom prst="line">
              <a:avLst/>
            </a:prstGeom>
            <a:noFill/>
            <a:ln w="28575">
              <a:solidFill>
                <a:srgbClr val="003399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buNone/>
              </a:pPr>
              <a:endParaRPr lang="zh-CN" altLang="en-US" sz="2600"/>
            </a:p>
          </p:txBody>
        </p:sp>
        <p:sp>
          <p:nvSpPr>
            <p:cNvPr id="39" name="Text Box 54"/>
            <p:cNvSpPr txBox="1">
              <a:spLocks noChangeArrowheads="1"/>
            </p:cNvSpPr>
            <p:nvPr/>
          </p:nvSpPr>
          <p:spPr bwMode="auto">
            <a:xfrm>
              <a:off x="1392" y="1728"/>
              <a:ext cx="480" cy="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zh-CN" altLang="en-US" sz="2600" dirty="0">
                  <a:solidFill>
                    <a:srgbClr val="003399"/>
                  </a:solidFill>
                </a:rPr>
                <a:t>若操作符栈有弹出，则连续弹出2个操作数，并参与运算</a:t>
              </a:r>
            </a:p>
          </p:txBody>
        </p:sp>
      </p:grp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6629400" y="2813037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8077200" y="2813037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629400" y="5327637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629400" y="4870437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6705600" y="4413237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6705600" y="3270237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705600" y="3727437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086600" y="4794237"/>
            <a:ext cx="533400" cy="54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2600" dirty="0"/>
              <a:t>k</a:t>
            </a:r>
            <a:r>
              <a:rPr lang="en-US" altLang="zh-CN" sz="2600" baseline="-25000" dirty="0"/>
              <a:t>1</a:t>
            </a:r>
            <a:endParaRPr lang="en-US" altLang="zh-CN" sz="2600" dirty="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086600" y="4337037"/>
            <a:ext cx="533400" cy="54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2600" dirty="0"/>
              <a:t>k</a:t>
            </a:r>
            <a:r>
              <a:rPr lang="en-US" altLang="zh-CN" sz="2600" baseline="-25000" dirty="0"/>
              <a:t>2</a:t>
            </a:r>
            <a:endParaRPr lang="en-US" altLang="zh-CN" sz="2600" dirty="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7086600" y="3194037"/>
            <a:ext cx="533400" cy="54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2600" dirty="0" err="1"/>
              <a:t>k</a:t>
            </a:r>
            <a:r>
              <a:rPr lang="en-US" altLang="zh-CN" sz="2600" baseline="-25000" dirty="0" err="1"/>
              <a:t>n</a:t>
            </a:r>
            <a:endParaRPr lang="en-US" altLang="zh-CN" sz="2600" dirty="0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7086600" y="3879837"/>
            <a:ext cx="533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2600">
                <a:cs typeface="Times New Roman" pitchFamily="18" charset="0"/>
              </a:rPr>
              <a:t>:</a:t>
            </a:r>
            <a:endParaRPr lang="en-US" altLang="zh-CN" sz="2600"/>
          </a:p>
        </p:txBody>
      </p:sp>
      <p:grpSp>
        <p:nvGrpSpPr>
          <p:cNvPr id="14" name="Group 18"/>
          <p:cNvGrpSpPr>
            <a:grpSpLocks/>
          </p:cNvGrpSpPr>
          <p:nvPr/>
        </p:nvGrpSpPr>
        <p:grpSpPr bwMode="auto">
          <a:xfrm>
            <a:off x="7543800" y="2127239"/>
            <a:ext cx="1524000" cy="2039939"/>
            <a:chOff x="2688" y="1824"/>
            <a:chExt cx="960" cy="1285"/>
          </a:xfrm>
        </p:grpSpPr>
        <p:sp>
          <p:nvSpPr>
            <p:cNvPr id="15" name="Line 19"/>
            <p:cNvSpPr>
              <a:spLocks noChangeShapeType="1"/>
            </p:cNvSpPr>
            <p:nvPr/>
          </p:nvSpPr>
          <p:spPr bwMode="auto">
            <a:xfrm flipH="1">
              <a:off x="2688" y="1920"/>
              <a:ext cx="384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buNone/>
              </a:pPr>
              <a:endParaRPr lang="zh-CN" altLang="en-US" sz="2600"/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3072" y="1824"/>
              <a:ext cx="576" cy="1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zh-CN" altLang="en-US" sz="2600" dirty="0"/>
                <a:t>读入字符，则</a:t>
              </a:r>
              <a:endParaRPr lang="en-US" altLang="zh-CN" sz="2600" dirty="0"/>
            </a:p>
            <a:p>
              <a:pPr>
                <a:spcBef>
                  <a:spcPts val="0"/>
                </a:spcBef>
                <a:buNone/>
              </a:pPr>
              <a:r>
                <a:rPr lang="zh-CN" altLang="en-US" sz="2600" dirty="0"/>
                <a:t>入栈</a:t>
              </a:r>
            </a:p>
          </p:txBody>
        </p:sp>
      </p:grpSp>
      <p:sp>
        <p:nvSpPr>
          <p:cNvPr id="17" name="Line 25"/>
          <p:cNvSpPr>
            <a:spLocks noChangeShapeType="1"/>
          </p:cNvSpPr>
          <p:nvPr/>
        </p:nvSpPr>
        <p:spPr bwMode="auto">
          <a:xfrm>
            <a:off x="1905000" y="2813037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  <p:sp>
        <p:nvSpPr>
          <p:cNvPr id="18" name="Line 26"/>
          <p:cNvSpPr>
            <a:spLocks noChangeShapeType="1"/>
          </p:cNvSpPr>
          <p:nvPr/>
        </p:nvSpPr>
        <p:spPr bwMode="auto">
          <a:xfrm>
            <a:off x="3352800" y="2813037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  <p:sp>
        <p:nvSpPr>
          <p:cNvPr id="19" name="Line 27"/>
          <p:cNvSpPr>
            <a:spLocks noChangeShapeType="1"/>
          </p:cNvSpPr>
          <p:nvPr/>
        </p:nvSpPr>
        <p:spPr bwMode="auto">
          <a:xfrm>
            <a:off x="1905000" y="5327637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  <p:sp>
        <p:nvSpPr>
          <p:cNvPr id="20" name="Line 28"/>
          <p:cNvSpPr>
            <a:spLocks noChangeShapeType="1"/>
          </p:cNvSpPr>
          <p:nvPr/>
        </p:nvSpPr>
        <p:spPr bwMode="auto">
          <a:xfrm>
            <a:off x="1905000" y="4946637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  <p:sp>
        <p:nvSpPr>
          <p:cNvPr id="21" name="Line 29"/>
          <p:cNvSpPr>
            <a:spLocks noChangeShapeType="1"/>
          </p:cNvSpPr>
          <p:nvPr/>
        </p:nvSpPr>
        <p:spPr bwMode="auto">
          <a:xfrm>
            <a:off x="1981200" y="4489437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  <p:sp>
        <p:nvSpPr>
          <p:cNvPr id="22" name="Line 30"/>
          <p:cNvSpPr>
            <a:spLocks noChangeShapeType="1"/>
          </p:cNvSpPr>
          <p:nvPr/>
        </p:nvSpPr>
        <p:spPr bwMode="auto">
          <a:xfrm>
            <a:off x="1981200" y="3270237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  <p:sp>
        <p:nvSpPr>
          <p:cNvPr id="23" name="Line 31"/>
          <p:cNvSpPr>
            <a:spLocks noChangeShapeType="1"/>
          </p:cNvSpPr>
          <p:nvPr/>
        </p:nvSpPr>
        <p:spPr bwMode="auto">
          <a:xfrm>
            <a:off x="1981200" y="3727437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  <p:sp>
        <p:nvSpPr>
          <p:cNvPr id="24" name="Text Box 32"/>
          <p:cNvSpPr txBox="1">
            <a:spLocks noChangeArrowheads="1"/>
          </p:cNvSpPr>
          <p:nvPr/>
        </p:nvSpPr>
        <p:spPr bwMode="auto">
          <a:xfrm>
            <a:off x="2362200" y="4870437"/>
            <a:ext cx="533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2600"/>
              <a:t>#</a:t>
            </a:r>
          </a:p>
        </p:txBody>
      </p:sp>
      <p:sp>
        <p:nvSpPr>
          <p:cNvPr id="25" name="Text Box 33"/>
          <p:cNvSpPr txBox="1">
            <a:spLocks noChangeArrowheads="1"/>
          </p:cNvSpPr>
          <p:nvPr/>
        </p:nvSpPr>
        <p:spPr bwMode="auto">
          <a:xfrm>
            <a:off x="2362200" y="4489437"/>
            <a:ext cx="533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2600"/>
              <a:t>+</a:t>
            </a:r>
          </a:p>
        </p:txBody>
      </p: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2362200" y="3270237"/>
            <a:ext cx="533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2600"/>
              <a:t>(</a:t>
            </a:r>
          </a:p>
        </p:txBody>
      </p:sp>
      <p:sp>
        <p:nvSpPr>
          <p:cNvPr id="27" name="Text Box 35"/>
          <p:cNvSpPr txBox="1">
            <a:spLocks noChangeArrowheads="1"/>
          </p:cNvSpPr>
          <p:nvPr/>
        </p:nvSpPr>
        <p:spPr bwMode="auto">
          <a:xfrm>
            <a:off x="2362200" y="3879837"/>
            <a:ext cx="533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2600">
                <a:cs typeface="Times New Roman" pitchFamily="18" charset="0"/>
              </a:rPr>
              <a:t>:</a:t>
            </a:r>
            <a:endParaRPr lang="en-US" altLang="zh-CN" sz="2600"/>
          </a:p>
        </p:txBody>
      </p:sp>
      <p:grpSp>
        <p:nvGrpSpPr>
          <p:cNvPr id="28" name="Group 40"/>
          <p:cNvGrpSpPr>
            <a:grpSpLocks/>
          </p:cNvGrpSpPr>
          <p:nvPr/>
        </p:nvGrpSpPr>
        <p:grpSpPr bwMode="auto">
          <a:xfrm>
            <a:off x="2772649" y="2127239"/>
            <a:ext cx="2027952" cy="3092451"/>
            <a:chOff x="2767" y="1824"/>
            <a:chExt cx="881" cy="1948"/>
          </a:xfrm>
        </p:grpSpPr>
        <p:sp>
          <p:nvSpPr>
            <p:cNvPr id="29" name="Line 41"/>
            <p:cNvSpPr>
              <a:spLocks noChangeShapeType="1"/>
            </p:cNvSpPr>
            <p:nvPr/>
          </p:nvSpPr>
          <p:spPr bwMode="auto">
            <a:xfrm flipH="1">
              <a:off x="2767" y="1828"/>
              <a:ext cx="384" cy="38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buNone/>
              </a:pPr>
              <a:endParaRPr lang="zh-CN" altLang="en-US" sz="2600"/>
            </a:p>
          </p:txBody>
        </p:sp>
        <p:sp>
          <p:nvSpPr>
            <p:cNvPr id="30" name="Text Box 42"/>
            <p:cNvSpPr txBox="1">
              <a:spLocks noChangeArrowheads="1"/>
            </p:cNvSpPr>
            <p:nvPr/>
          </p:nvSpPr>
          <p:spPr bwMode="auto">
            <a:xfrm>
              <a:off x="3072" y="1824"/>
              <a:ext cx="576" cy="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zh-CN" altLang="en-US" sz="2600" dirty="0">
                  <a:solidFill>
                    <a:srgbClr val="006600"/>
                  </a:solidFill>
                </a:rPr>
                <a:t>若栈顶优先级低，则读入的算符入栈</a:t>
              </a:r>
            </a:p>
          </p:txBody>
        </p:sp>
      </p:grpSp>
      <p:grpSp>
        <p:nvGrpSpPr>
          <p:cNvPr id="31" name="Group 43"/>
          <p:cNvGrpSpPr>
            <a:grpSpLocks/>
          </p:cNvGrpSpPr>
          <p:nvPr/>
        </p:nvGrpSpPr>
        <p:grpSpPr bwMode="auto">
          <a:xfrm>
            <a:off x="152560" y="2203438"/>
            <a:ext cx="2209642" cy="3092450"/>
            <a:chOff x="1406" y="1872"/>
            <a:chExt cx="898" cy="1948"/>
          </a:xfrm>
        </p:grpSpPr>
        <p:sp>
          <p:nvSpPr>
            <p:cNvPr id="32" name="Line 44"/>
            <p:cNvSpPr>
              <a:spLocks noChangeShapeType="1"/>
            </p:cNvSpPr>
            <p:nvPr/>
          </p:nvSpPr>
          <p:spPr bwMode="auto">
            <a:xfrm flipH="1" flipV="1">
              <a:off x="1963" y="1876"/>
              <a:ext cx="341" cy="428"/>
            </a:xfrm>
            <a:prstGeom prst="line">
              <a:avLst/>
            </a:prstGeom>
            <a:noFill/>
            <a:ln w="28575">
              <a:solidFill>
                <a:srgbClr val="003399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buNone/>
              </a:pPr>
              <a:endParaRPr lang="zh-CN" altLang="en-US" sz="2600"/>
            </a:p>
          </p:txBody>
        </p:sp>
        <p:sp>
          <p:nvSpPr>
            <p:cNvPr id="33" name="Text Box 45"/>
            <p:cNvSpPr txBox="1">
              <a:spLocks noChangeArrowheads="1"/>
            </p:cNvSpPr>
            <p:nvPr/>
          </p:nvSpPr>
          <p:spPr bwMode="auto">
            <a:xfrm>
              <a:off x="1406" y="1872"/>
              <a:ext cx="681" cy="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zh-CN" altLang="en-US" sz="2600" dirty="0">
                  <a:solidFill>
                    <a:srgbClr val="003399"/>
                  </a:solidFill>
                </a:rPr>
                <a:t>若栈顶较读入算符优先级高，则栈顶出栈，并参加运算</a:t>
              </a:r>
            </a:p>
          </p:txBody>
        </p:sp>
      </p:grpSp>
      <p:sp>
        <p:nvSpPr>
          <p:cNvPr id="34" name="Text Box 46"/>
          <p:cNvSpPr txBox="1">
            <a:spLocks noChangeArrowheads="1"/>
          </p:cNvSpPr>
          <p:nvPr/>
        </p:nvSpPr>
        <p:spPr bwMode="auto">
          <a:xfrm>
            <a:off x="1371600" y="5403837"/>
            <a:ext cx="2514600" cy="5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2600" dirty="0"/>
              <a:t>算符栈 </a:t>
            </a:r>
            <a:r>
              <a:rPr lang="en-US" altLang="zh-CN" sz="2600" dirty="0"/>
              <a:t>operator</a:t>
            </a:r>
            <a:endParaRPr lang="zh-CN" altLang="en-US" sz="2600" dirty="0"/>
          </a:p>
        </p:txBody>
      </p:sp>
      <p:sp>
        <p:nvSpPr>
          <p:cNvPr id="35" name="Text Box 47"/>
          <p:cNvSpPr txBox="1">
            <a:spLocks noChangeArrowheads="1"/>
          </p:cNvSpPr>
          <p:nvPr/>
        </p:nvSpPr>
        <p:spPr bwMode="auto">
          <a:xfrm>
            <a:off x="5943600" y="5410200"/>
            <a:ext cx="3048000" cy="5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2600" dirty="0"/>
              <a:t>操作数栈 </a:t>
            </a:r>
            <a:r>
              <a:rPr lang="en-US" altLang="zh-CN" sz="2600" dirty="0"/>
              <a:t>operand</a:t>
            </a:r>
            <a:endParaRPr lang="zh-CN" altLang="en-US" sz="2600" dirty="0"/>
          </a:p>
        </p:txBody>
      </p:sp>
      <p:sp>
        <p:nvSpPr>
          <p:cNvPr id="36" name="Text Box 51"/>
          <p:cNvSpPr txBox="1">
            <a:spLocks noChangeArrowheads="1"/>
          </p:cNvSpPr>
          <p:nvPr/>
        </p:nvSpPr>
        <p:spPr bwMode="auto">
          <a:xfrm>
            <a:off x="533400" y="914400"/>
            <a:ext cx="4038600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2600" dirty="0"/>
              <a:t>优先级相等</a:t>
            </a:r>
            <a:r>
              <a:rPr lang="en-US" altLang="zh-CN" sz="2600" dirty="0"/>
              <a:t>(</a:t>
            </a:r>
            <a:r>
              <a:rPr lang="zh-CN" altLang="en-US" sz="2600" dirty="0"/>
              <a:t>左右括号相遇</a:t>
            </a:r>
            <a:r>
              <a:rPr lang="en-US" altLang="zh-CN" sz="2600" dirty="0"/>
              <a:t>)</a:t>
            </a:r>
            <a:r>
              <a:rPr lang="zh-CN" altLang="en-US" sz="2600" dirty="0"/>
              <a:t>，出栈并消去两个运算符</a:t>
            </a:r>
          </a:p>
        </p:txBody>
      </p:sp>
      <p:sp>
        <p:nvSpPr>
          <p:cNvPr id="40" name="Line 53"/>
          <p:cNvSpPr>
            <a:spLocks noChangeShapeType="1"/>
          </p:cNvSpPr>
          <p:nvPr/>
        </p:nvSpPr>
        <p:spPr bwMode="auto">
          <a:xfrm flipH="1" flipV="1">
            <a:off x="6705600" y="2736837"/>
            <a:ext cx="685800" cy="60960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  <p:sp>
        <p:nvSpPr>
          <p:cNvPr id="41" name="Line 19"/>
          <p:cNvSpPr>
            <a:spLocks noChangeShapeType="1"/>
          </p:cNvSpPr>
          <p:nvPr/>
        </p:nvSpPr>
        <p:spPr bwMode="auto">
          <a:xfrm flipH="1" flipV="1">
            <a:off x="2545081" y="1981200"/>
            <a:ext cx="45719" cy="990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35" grpId="0"/>
      <p:bldP spid="36" grpId="0"/>
      <p:bldP spid="40" grpId="0" animBg="1"/>
      <p:bldP spid="4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>
                <a:solidFill>
                  <a:srgbClr val="5959D5"/>
                </a:solidFill>
                <a:ea typeface="楷体_GB2312" pitchFamily="49" charset="-122"/>
              </a:rPr>
              <a:t>4</a:t>
            </a: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章 栈与队列</a:t>
            </a: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b="1" dirty="0">
                <a:solidFill>
                  <a:srgbClr val="292929"/>
                </a:solidFill>
                <a:latin typeface="宋体" pitchFamily="2" charset="-122"/>
                <a:ea typeface="宋体" pitchFamily="2" charset="-122"/>
              </a:rPr>
              <a:t>第</a:t>
            </a:r>
            <a:r>
              <a:rPr kumimoji="1" lang="en-US" altLang="zh-CN" sz="4400" b="1" dirty="0">
                <a:solidFill>
                  <a:srgbClr val="292929"/>
                </a:solidFill>
                <a:latin typeface="宋体" pitchFamily="2" charset="-122"/>
                <a:ea typeface="宋体" pitchFamily="2" charset="-122"/>
              </a:rPr>
              <a:t>10</a:t>
            </a:r>
            <a:r>
              <a:rPr kumimoji="1" lang="zh-CN" altLang="en-US" sz="4400" b="1" dirty="0">
                <a:solidFill>
                  <a:srgbClr val="292929"/>
                </a:solidFill>
                <a:latin typeface="宋体" pitchFamily="2" charset="-122"/>
                <a:ea typeface="宋体" pitchFamily="2" charset="-122"/>
              </a:rPr>
              <a:t>讲：栈的应用</a:t>
            </a: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/>
              <a:t>回顾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28600" y="1951037"/>
            <a:ext cx="8686800" cy="1325563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ea typeface="黑体" pitchFamily="2" charset="-122"/>
              </a:rPr>
              <a:t>栈：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一种特殊的线性表，所有的插入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进栈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和删除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出栈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都在表的</a:t>
            </a:r>
            <a:r>
              <a:rPr lang="zh-CN" altLang="en-US" dirty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同一端</a:t>
            </a:r>
            <a:r>
              <a:rPr lang="en-US" altLang="zh-CN" dirty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栈顶</a:t>
            </a:r>
            <a:r>
              <a:rPr lang="en-US" altLang="zh-CN" dirty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进行；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28600" y="1752601"/>
            <a:ext cx="8763000" cy="3124200"/>
          </a:xfrm>
          <a:prstGeom prst="rect">
            <a:avLst/>
          </a:prstGeom>
          <a:noFill/>
          <a:ln w="254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228600" y="3505200"/>
            <a:ext cx="8991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>
                <a:latin typeface="+mn-lt"/>
              </a:rPr>
              <a:t> 栈：</a:t>
            </a:r>
            <a:r>
              <a:rPr lang="zh-CN" altLang="en-US" sz="3200" kern="0" dirty="0">
                <a:solidFill>
                  <a:srgbClr val="A50021"/>
                </a:solidFill>
                <a:latin typeface="+mn-lt"/>
              </a:rPr>
              <a:t>后进先出 </a:t>
            </a:r>
            <a:r>
              <a:rPr lang="en-US" altLang="zh-CN" sz="3200" kern="0" dirty="0">
                <a:latin typeface="+mn-lt"/>
              </a:rPr>
              <a:t>(last in first out, LIFO)</a:t>
            </a:r>
            <a:r>
              <a:rPr lang="zh-CN" altLang="en-US" sz="3200" kern="0" dirty="0">
                <a:latin typeface="+mn-lt"/>
              </a:rPr>
              <a:t>，即</a:t>
            </a:r>
            <a:endParaRPr lang="en-US" altLang="zh-CN" sz="3200" kern="0" dirty="0">
              <a:latin typeface="+mn-lt"/>
            </a:endParaRPr>
          </a:p>
          <a:p>
            <a:pPr marL="342900" lv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kern="0" dirty="0">
                <a:latin typeface="+mn-lt"/>
              </a:rPr>
              <a:t>      </a:t>
            </a:r>
            <a:r>
              <a:rPr lang="zh-CN" altLang="en-US" sz="3200" kern="0" dirty="0">
                <a:solidFill>
                  <a:srgbClr val="A50021"/>
                </a:solidFill>
                <a:latin typeface="+mn-lt"/>
              </a:rPr>
              <a:t>先进后出 </a:t>
            </a:r>
            <a:r>
              <a:rPr lang="en-US" altLang="zh-CN" sz="3200" kern="0" dirty="0">
                <a:latin typeface="+mn-lt"/>
              </a:rPr>
              <a:t>(first in last out, FILO) </a:t>
            </a:r>
            <a:r>
              <a:rPr lang="zh-CN" altLang="en-US" sz="3200" kern="0" dirty="0"/>
              <a:t>的表；</a:t>
            </a:r>
            <a:endParaRPr lang="zh-CN" altLang="en-US" sz="32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/>
              <a:t>栈的应用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04800" y="1874837"/>
            <a:ext cx="8686800" cy="944563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递归</a:t>
            </a: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304800" y="2971800"/>
            <a:ext cx="8991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>
                <a:latin typeface="+mn-lt"/>
              </a:rPr>
              <a:t> 迷宫问题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8" grpId="0" build="p"/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递归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4800" y="1600200"/>
            <a:ext cx="8458200" cy="1258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+mj-lt"/>
              </a:rPr>
              <a:t> 递归：</a:t>
            </a:r>
            <a:r>
              <a:rPr lang="zh-CN" altLang="en-US" sz="3200" dirty="0">
                <a:latin typeface="+mj-lt"/>
              </a:rPr>
              <a:t>是指在定义自身的同时又出现了对自身的调用。 </a:t>
            </a:r>
            <a:endParaRPr lang="en-US" altLang="zh-CN" sz="3200" dirty="0">
              <a:latin typeface="+mj-lt"/>
            </a:endParaRPr>
          </a:p>
        </p:txBody>
      </p:sp>
      <p:sp useBgFill="1">
        <p:nvSpPr>
          <p:cNvPr id="23" name="AutoShape 5"/>
          <p:cNvSpPr>
            <a:spLocks/>
          </p:cNvSpPr>
          <p:nvPr/>
        </p:nvSpPr>
        <p:spPr bwMode="auto">
          <a:xfrm>
            <a:off x="2819400" y="37338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None/>
            </a:pPr>
            <a:endParaRPr lang="zh-CN" altLang="en-US" sz="4000" b="1"/>
          </a:p>
        </p:txBody>
      </p:sp>
      <p:sp useBgFill="1"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3046413" y="3657600"/>
            <a:ext cx="4268787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buNone/>
            </a:pPr>
            <a:r>
              <a:rPr lang="en-US" altLang="zh-CN" sz="4000" b="1" dirty="0">
                <a:latin typeface="宋体" charset="-122"/>
              </a:rPr>
              <a:t>n×</a:t>
            </a:r>
            <a:r>
              <a:rPr lang="en-US" altLang="zh-CN" sz="4000" b="1" dirty="0">
                <a:solidFill>
                  <a:srgbClr val="003399"/>
                </a:solidFill>
                <a:latin typeface="宋体" charset="-122"/>
              </a:rPr>
              <a:t>(n-1)!   </a:t>
            </a:r>
            <a:r>
              <a:rPr lang="en-US" altLang="zh-CN" sz="4000" b="1" dirty="0">
                <a:latin typeface="宋体" charset="-122"/>
              </a:rPr>
              <a:t>n</a:t>
            </a:r>
            <a:r>
              <a:rPr lang="en-US" altLang="zh-CN" sz="4000" b="1" dirty="0">
                <a:latin typeface="宋体" charset="-122"/>
                <a:sym typeface="Symbol" pitchFamily="18" charset="2"/>
              </a:rPr>
              <a:t></a:t>
            </a:r>
            <a:r>
              <a:rPr lang="en-US" altLang="zh-CN" sz="4000" b="1" dirty="0">
                <a:latin typeface="宋体" charset="-122"/>
              </a:rPr>
              <a:t>1 </a:t>
            </a:r>
            <a:endParaRPr lang="en-US" altLang="zh-CN" sz="4000" b="1" dirty="0"/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1676400" y="3886200"/>
            <a:ext cx="1027113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buNone/>
            </a:pPr>
            <a:r>
              <a:rPr lang="en-US" altLang="zh-CN" sz="4000" b="1" dirty="0">
                <a:solidFill>
                  <a:srgbClr val="003399"/>
                </a:solidFill>
                <a:latin typeface="宋体" charset="-122"/>
              </a:rPr>
              <a:t>n!</a:t>
            </a:r>
            <a:r>
              <a:rPr lang="en-US" altLang="zh-CN" sz="4000" b="1" dirty="0">
                <a:latin typeface="宋体" charset="-122"/>
              </a:rPr>
              <a:t>= </a:t>
            </a:r>
            <a:endParaRPr lang="en-US" altLang="zh-CN" sz="4000" b="1" dirty="0"/>
          </a:p>
        </p:txBody>
      </p:sp>
      <p:sp useBgFill="1"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3048000" y="4365625"/>
            <a:ext cx="4116387" cy="8159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buNone/>
            </a:pPr>
            <a:r>
              <a:rPr lang="zh-CN" altLang="en-US" sz="4000" b="1" dirty="0">
                <a:latin typeface="宋体" charset="-122"/>
              </a:rPr>
              <a:t>1           </a:t>
            </a:r>
            <a:r>
              <a:rPr lang="en-US" altLang="zh-CN" sz="4000" b="1" dirty="0">
                <a:latin typeface="宋体" charset="-122"/>
              </a:rPr>
              <a:t>n=0</a:t>
            </a:r>
            <a:endParaRPr lang="en-US" altLang="zh-CN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递归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4800" y="1563636"/>
            <a:ext cx="8458200" cy="354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+mj-lt"/>
              </a:rPr>
              <a:t> 递归：</a:t>
            </a:r>
            <a:r>
              <a:rPr lang="zh-CN" altLang="en-US" sz="3200" dirty="0">
                <a:latin typeface="+mj-lt"/>
              </a:rPr>
              <a:t>是指在定义自身的同时又出现了对自身的调用。 </a:t>
            </a:r>
            <a:endParaRPr lang="en-US" altLang="zh-CN" sz="3200" dirty="0">
              <a:latin typeface="+mj-lt"/>
            </a:endParaRPr>
          </a:p>
          <a:p>
            <a:pPr>
              <a:spcBef>
                <a:spcPts val="1800"/>
              </a:spcBef>
              <a:buNone/>
            </a:pPr>
            <a:r>
              <a:rPr lang="en-US" altLang="zh-CN" sz="3200" dirty="0">
                <a:solidFill>
                  <a:srgbClr val="003399"/>
                </a:solidFill>
                <a:latin typeface="+mj-lt"/>
              </a:rPr>
              <a:t>   --</a:t>
            </a:r>
            <a:r>
              <a:rPr lang="zh-CN" altLang="en-US" sz="3200" dirty="0">
                <a:solidFill>
                  <a:srgbClr val="003399"/>
                </a:solidFill>
              </a:rPr>
              <a:t>直接递归</a:t>
            </a:r>
            <a:r>
              <a:rPr lang="en-US" altLang="zh-CN" sz="3200" dirty="0">
                <a:solidFill>
                  <a:srgbClr val="003399"/>
                </a:solidFill>
              </a:rPr>
              <a:t>: </a:t>
            </a:r>
            <a:r>
              <a:rPr lang="zh-CN" altLang="en-US" sz="3200" dirty="0">
                <a:latin typeface="+mj-lt"/>
              </a:rPr>
              <a:t>函数在其定义体内</a:t>
            </a:r>
            <a:r>
              <a:rPr lang="zh-CN" altLang="en-US" sz="3200" dirty="0">
                <a:solidFill>
                  <a:srgbClr val="006600"/>
                </a:solidFill>
                <a:latin typeface="+mj-lt"/>
              </a:rPr>
              <a:t>直接调用自己</a:t>
            </a:r>
            <a:r>
              <a:rPr lang="zh-CN" altLang="en-US" sz="3200" dirty="0">
                <a:latin typeface="+mj-lt"/>
              </a:rPr>
              <a:t>；</a:t>
            </a:r>
            <a:endParaRPr lang="en-US" altLang="zh-CN" sz="3200" dirty="0">
              <a:latin typeface="+mj-lt"/>
            </a:endParaRPr>
          </a:p>
          <a:p>
            <a:pPr>
              <a:buNone/>
            </a:pPr>
            <a:r>
              <a:rPr lang="zh-CN" altLang="en-US" sz="3200" dirty="0">
                <a:solidFill>
                  <a:srgbClr val="003399"/>
                </a:solidFill>
                <a:latin typeface="+mj-lt"/>
              </a:rPr>
              <a:t>   </a:t>
            </a:r>
            <a:r>
              <a:rPr lang="en-US" altLang="zh-CN" sz="3200" dirty="0">
                <a:solidFill>
                  <a:srgbClr val="003399"/>
                </a:solidFill>
                <a:latin typeface="+mj-lt"/>
              </a:rPr>
              <a:t>--</a:t>
            </a:r>
            <a:r>
              <a:rPr lang="zh-CN" altLang="en-US" sz="3200" dirty="0">
                <a:solidFill>
                  <a:srgbClr val="003399"/>
                </a:solidFill>
              </a:rPr>
              <a:t>间接递归</a:t>
            </a:r>
            <a:r>
              <a:rPr lang="en-US" altLang="zh-CN" sz="3200" dirty="0">
                <a:solidFill>
                  <a:srgbClr val="003399"/>
                </a:solidFill>
              </a:rPr>
              <a:t>: </a:t>
            </a:r>
            <a:r>
              <a:rPr lang="zh-CN" altLang="en-US" sz="3200" dirty="0">
                <a:latin typeface="+mj-lt"/>
              </a:rPr>
              <a:t>函数经过一系列的中间调用语句， </a:t>
            </a:r>
            <a:r>
              <a:rPr lang="zh-CN" altLang="en-US" sz="3200" dirty="0">
                <a:solidFill>
                  <a:srgbClr val="006600"/>
                </a:solidFill>
                <a:latin typeface="+mj-lt"/>
              </a:rPr>
              <a:t>通过其它函数间接调用自己；</a:t>
            </a:r>
            <a:endParaRPr lang="zh-CN" altLang="en-US" sz="3200" dirty="0">
              <a:latin typeface="+mj-l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递归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 bwMode="auto">
          <a:xfrm>
            <a:off x="457200" y="1447800"/>
            <a:ext cx="8534400" cy="2133600"/>
          </a:xfrm>
          <a:prstGeom prst="rect">
            <a:avLst/>
          </a:prstGeom>
          <a:solidFill>
            <a:srgbClr val="FFDFAF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marR="0" lvl="0" indent="-5143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AutoNum type="arabicParenBoth"/>
              <a:tabLst/>
              <a:defRPr/>
            </a:pPr>
            <a:r>
              <a:rPr lang="zh-CN" altLang="en-US" sz="3200" dirty="0">
                <a:latin typeface="+mj-lt"/>
              </a:rPr>
              <a:t>直接或间接调用自身，且每次调用问题的规模都能减小，</a:t>
            </a:r>
            <a:endParaRPr lang="en-US" altLang="zh-CN" sz="3200" dirty="0">
              <a:latin typeface="+mj-lt"/>
            </a:endParaRPr>
          </a:p>
          <a:p>
            <a:pPr marL="171450" marR="0" lvl="0" indent="-5143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AutoNum type="arabicParenBoth"/>
              <a:tabLst/>
              <a:defRPr/>
            </a:pPr>
            <a:r>
              <a:rPr lang="zh-CN" altLang="en-US" sz="3200" dirty="0">
                <a:latin typeface="+mj-lt"/>
              </a:rPr>
              <a:t>最终到达</a:t>
            </a:r>
            <a:r>
              <a:rPr lang="zh-CN" altLang="en-US" sz="3200" dirty="0">
                <a:solidFill>
                  <a:srgbClr val="003399"/>
                </a:solidFill>
                <a:latin typeface="+mj-lt"/>
              </a:rPr>
              <a:t>递归出口</a:t>
            </a:r>
            <a:r>
              <a:rPr lang="zh-CN" altLang="en-US" sz="3200" dirty="0">
                <a:latin typeface="+mj-lt"/>
              </a:rPr>
              <a:t>，使问题得以解决。</a:t>
            </a:r>
          </a:p>
        </p:txBody>
      </p:sp>
      <p:sp>
        <p:nvSpPr>
          <p:cNvPr id="7" name="矩形 6"/>
          <p:cNvSpPr/>
          <p:nvPr/>
        </p:nvSpPr>
        <p:spPr>
          <a:xfrm>
            <a:off x="457200" y="3962400"/>
            <a:ext cx="8534400" cy="1323439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+mj-lt"/>
              </a:rPr>
              <a:t> </a:t>
            </a:r>
            <a:r>
              <a:rPr lang="zh-CN" altLang="en-US" sz="3200" dirty="0">
                <a:solidFill>
                  <a:srgbClr val="003399"/>
                </a:solidFill>
                <a:latin typeface="+mj-lt"/>
              </a:rPr>
              <a:t>递归出口</a:t>
            </a:r>
            <a:r>
              <a:rPr lang="zh-CN" altLang="en-US" sz="3200" dirty="0">
                <a:latin typeface="+mj-lt"/>
              </a:rPr>
              <a:t>：被定义的项目在最小尺度上的直接解，即递归终止项的解；</a:t>
            </a:r>
          </a:p>
        </p:txBody>
      </p:sp>
      <p:sp>
        <p:nvSpPr>
          <p:cNvPr id="8" name="矩形 7"/>
          <p:cNvSpPr/>
          <p:nvPr/>
        </p:nvSpPr>
        <p:spPr>
          <a:xfrm>
            <a:off x="381000" y="52578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>
                <a:latin typeface="+mj-lt"/>
              </a:rPr>
              <a:t> </a:t>
            </a:r>
            <a:r>
              <a:rPr lang="en-US" altLang="zh-CN" sz="3200" dirty="0">
                <a:latin typeface="+mj-lt"/>
              </a:rPr>
              <a:t>-- </a:t>
            </a:r>
            <a:r>
              <a:rPr lang="zh-CN" altLang="en-US" sz="3200" dirty="0">
                <a:latin typeface="+mj-lt"/>
              </a:rPr>
              <a:t>例，</a:t>
            </a:r>
            <a:r>
              <a:rPr lang="en-US" altLang="zh-CN" sz="3200" dirty="0">
                <a:latin typeface="+mj-lt"/>
              </a:rPr>
              <a:t>n!</a:t>
            </a:r>
            <a:r>
              <a:rPr lang="zh-CN" altLang="en-US" sz="3200" dirty="0">
                <a:latin typeface="+mj-lt"/>
              </a:rPr>
              <a:t>的递归出口为</a:t>
            </a:r>
            <a:r>
              <a:rPr lang="en-US" altLang="zh-CN" sz="3200" dirty="0">
                <a:latin typeface="+mj-lt"/>
              </a:rPr>
              <a:t>0!</a:t>
            </a:r>
            <a:r>
              <a:rPr lang="zh-CN" altLang="en-US" sz="3200" dirty="0">
                <a:latin typeface="+mj-lt"/>
              </a:rPr>
              <a:t>，等于</a:t>
            </a:r>
            <a:r>
              <a:rPr lang="en-US" altLang="zh-CN" sz="3200" dirty="0">
                <a:latin typeface="+mj-lt"/>
              </a:rPr>
              <a:t>1</a:t>
            </a:r>
            <a:r>
              <a:rPr lang="zh-CN" altLang="en-US" sz="3200" dirty="0">
                <a:latin typeface="+mj-lt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递归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4800" y="1371600"/>
            <a:ext cx="8458200" cy="2234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+mj-lt"/>
              </a:rPr>
              <a:t> 递归的两个要素：</a:t>
            </a:r>
            <a:endParaRPr lang="en-US" altLang="zh-CN" sz="3200" dirty="0">
              <a:latin typeface="+mj-lt"/>
            </a:endParaRPr>
          </a:p>
          <a:p>
            <a:pPr>
              <a:buNone/>
            </a:pPr>
            <a:r>
              <a:rPr lang="en-US" altLang="zh-CN" sz="3200" dirty="0">
                <a:solidFill>
                  <a:srgbClr val="003399"/>
                </a:solidFill>
                <a:latin typeface="+mj-lt"/>
              </a:rPr>
              <a:t>   -- </a:t>
            </a:r>
            <a:r>
              <a:rPr lang="zh-CN" altLang="en-US" sz="3200" dirty="0">
                <a:solidFill>
                  <a:srgbClr val="003399"/>
                </a:solidFill>
                <a:latin typeface="+mj-lt"/>
              </a:rPr>
              <a:t>递归模式：</a:t>
            </a:r>
            <a:r>
              <a:rPr lang="zh-CN" altLang="en-US" sz="3200" dirty="0">
                <a:latin typeface="+mj-lt"/>
              </a:rPr>
              <a:t>如何将问题规模层层减小</a:t>
            </a:r>
            <a:endParaRPr lang="en-US" altLang="zh-CN" sz="3200" dirty="0">
              <a:latin typeface="+mj-lt"/>
            </a:endParaRPr>
          </a:p>
          <a:p>
            <a:pPr>
              <a:buNone/>
            </a:pPr>
            <a:r>
              <a:rPr lang="en-US" altLang="zh-CN" sz="3200" dirty="0">
                <a:latin typeface="+mj-lt"/>
              </a:rPr>
              <a:t>  </a:t>
            </a:r>
            <a:r>
              <a:rPr lang="en-US" altLang="zh-CN" sz="3200" dirty="0">
                <a:solidFill>
                  <a:srgbClr val="003399"/>
                </a:solidFill>
                <a:latin typeface="+mj-lt"/>
              </a:rPr>
              <a:t> -- </a:t>
            </a:r>
            <a:r>
              <a:rPr lang="zh-CN" altLang="en-US" sz="3200" dirty="0">
                <a:solidFill>
                  <a:srgbClr val="003399"/>
                </a:solidFill>
                <a:latin typeface="+mj-lt"/>
              </a:rPr>
              <a:t>递归出口</a:t>
            </a:r>
            <a:r>
              <a:rPr lang="en-US" altLang="zh-CN" sz="3200" dirty="0">
                <a:solidFill>
                  <a:srgbClr val="003399"/>
                </a:solidFill>
                <a:latin typeface="+mj-lt"/>
              </a:rPr>
              <a:t>(</a:t>
            </a:r>
            <a:r>
              <a:rPr lang="zh-CN" altLang="en-US" sz="3200" dirty="0">
                <a:solidFill>
                  <a:srgbClr val="003399"/>
                </a:solidFill>
                <a:latin typeface="+mj-lt"/>
              </a:rPr>
              <a:t>边界条件</a:t>
            </a:r>
            <a:r>
              <a:rPr lang="en-US" altLang="zh-CN" sz="3200" dirty="0">
                <a:solidFill>
                  <a:srgbClr val="003399"/>
                </a:solidFill>
                <a:latin typeface="+mj-lt"/>
              </a:rPr>
              <a:t>)</a:t>
            </a:r>
            <a:r>
              <a:rPr lang="zh-CN" altLang="en-US" sz="3200" dirty="0">
                <a:solidFill>
                  <a:srgbClr val="003399"/>
                </a:solidFill>
                <a:latin typeface="+mj-lt"/>
              </a:rPr>
              <a:t>：</a:t>
            </a:r>
            <a:r>
              <a:rPr lang="zh-CN" altLang="en-US" sz="3200" dirty="0">
                <a:latin typeface="+mj-lt"/>
              </a:rPr>
              <a:t>递归终止的条件</a:t>
            </a:r>
            <a:endParaRPr lang="en-US" altLang="zh-CN" sz="3200" dirty="0">
              <a:latin typeface="+mj-lt"/>
            </a:endParaRPr>
          </a:p>
        </p:txBody>
      </p:sp>
      <p:sp useBgFill="1">
        <p:nvSpPr>
          <p:cNvPr id="23" name="AutoShape 5"/>
          <p:cNvSpPr>
            <a:spLocks/>
          </p:cNvSpPr>
          <p:nvPr/>
        </p:nvSpPr>
        <p:spPr bwMode="auto">
          <a:xfrm>
            <a:off x="2819400" y="43434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None/>
            </a:pPr>
            <a:endParaRPr lang="zh-CN" altLang="en-US" sz="4000" b="1"/>
          </a:p>
        </p:txBody>
      </p:sp>
      <p:sp useBgFill="1"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3046413" y="4267200"/>
            <a:ext cx="4268787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buNone/>
            </a:pPr>
            <a:r>
              <a:rPr lang="en-US" altLang="zh-CN" sz="4000" b="1" dirty="0">
                <a:latin typeface="宋体" charset="-122"/>
              </a:rPr>
              <a:t>n×</a:t>
            </a:r>
            <a:r>
              <a:rPr lang="en-US" altLang="zh-CN" sz="4000" b="1" dirty="0">
                <a:solidFill>
                  <a:srgbClr val="003399"/>
                </a:solidFill>
                <a:latin typeface="宋体" charset="-122"/>
              </a:rPr>
              <a:t>(n-1)!   </a:t>
            </a:r>
            <a:r>
              <a:rPr lang="en-US" altLang="zh-CN" sz="4000" b="1" dirty="0">
                <a:latin typeface="宋体" charset="-122"/>
              </a:rPr>
              <a:t>n</a:t>
            </a:r>
            <a:r>
              <a:rPr lang="en-US" altLang="zh-CN" sz="4000" b="1" dirty="0">
                <a:latin typeface="宋体" charset="-122"/>
                <a:sym typeface="Symbol" pitchFamily="18" charset="2"/>
              </a:rPr>
              <a:t></a:t>
            </a:r>
            <a:r>
              <a:rPr lang="en-US" altLang="zh-CN" sz="4000" b="1" dirty="0">
                <a:latin typeface="宋体" charset="-122"/>
              </a:rPr>
              <a:t>1 </a:t>
            </a:r>
            <a:endParaRPr lang="en-US" altLang="zh-CN" sz="4000" b="1" dirty="0"/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1676400" y="4495800"/>
            <a:ext cx="1027113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buNone/>
            </a:pPr>
            <a:r>
              <a:rPr lang="en-US" altLang="zh-CN" sz="4000" b="1" dirty="0">
                <a:solidFill>
                  <a:srgbClr val="003399"/>
                </a:solidFill>
                <a:latin typeface="宋体" charset="-122"/>
              </a:rPr>
              <a:t>n!</a:t>
            </a:r>
            <a:r>
              <a:rPr lang="en-US" altLang="zh-CN" sz="4000" b="1" dirty="0">
                <a:latin typeface="宋体" charset="-122"/>
              </a:rPr>
              <a:t>= </a:t>
            </a:r>
            <a:endParaRPr lang="en-US" altLang="zh-CN" sz="4000" b="1" dirty="0"/>
          </a:p>
        </p:txBody>
      </p:sp>
      <p:sp useBgFill="1"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3048000" y="4975225"/>
            <a:ext cx="4116387" cy="8159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buNone/>
            </a:pPr>
            <a:r>
              <a:rPr lang="zh-CN" altLang="en-US" sz="4000" b="1" dirty="0">
                <a:latin typeface="宋体" charset="-122"/>
              </a:rPr>
              <a:t>1           </a:t>
            </a:r>
            <a:r>
              <a:rPr lang="en-US" altLang="zh-CN" sz="4000" b="1" dirty="0">
                <a:latin typeface="宋体" charset="-122"/>
              </a:rPr>
              <a:t>n=0</a:t>
            </a:r>
            <a:endParaRPr lang="en-US" altLang="zh-CN" sz="4000" b="1" dirty="0"/>
          </a:p>
        </p:txBody>
      </p:sp>
      <p:sp>
        <p:nvSpPr>
          <p:cNvPr id="12" name="矩形标注 11"/>
          <p:cNvSpPr/>
          <p:nvPr/>
        </p:nvSpPr>
        <p:spPr bwMode="auto">
          <a:xfrm>
            <a:off x="5943600" y="3810000"/>
            <a:ext cx="2133600" cy="630942"/>
          </a:xfrm>
          <a:prstGeom prst="wedgeRectCallout">
            <a:avLst/>
          </a:prstGeom>
          <a:noFill/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递归模式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686800" cy="4876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Stack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st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; </a:t>
            </a:r>
            <a:endParaRPr kumimoji="0" lang="en-GB" altLang="zh-CN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j-lt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DataType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x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; </a:t>
            </a:r>
            <a:endParaRPr lang="en-US" altLang="zh-CN" sz="3200" kern="0" dirty="0">
              <a:solidFill>
                <a:srgbClr val="008000"/>
              </a:solidFill>
              <a:latin typeface="+mj-lt"/>
            </a:endParaRPr>
          </a:p>
          <a:p>
            <a:pPr marL="108000">
              <a:spcBef>
                <a:spcPts val="0"/>
              </a:spcBef>
              <a:buNone/>
              <a:defRPr/>
            </a:pPr>
            <a:r>
              <a:rPr lang="en-GB" altLang="zh-CN" sz="3200" kern="0" dirty="0"/>
              <a:t>1) Stack  </a:t>
            </a:r>
            <a:r>
              <a:rPr lang="en-GB" altLang="zh-CN" sz="3200" kern="0" dirty="0" err="1"/>
              <a:t>createEmptyStack</a:t>
            </a:r>
            <a:r>
              <a:rPr lang="en-GB" altLang="zh-CN" sz="3200" kern="0" dirty="0"/>
              <a:t>(void)</a:t>
            </a:r>
            <a:endParaRPr lang="en-US" altLang="zh-CN" sz="3200" kern="0" dirty="0">
              <a:solidFill>
                <a:srgbClr val="008000"/>
              </a:solidFill>
            </a:endParaRPr>
          </a:p>
          <a:p>
            <a:pPr marL="108000" lvl="0">
              <a:spcBef>
                <a:spcPts val="0"/>
              </a:spcBef>
              <a:buNone/>
              <a:defRPr/>
            </a:pPr>
            <a:r>
              <a:rPr lang="en-GB" altLang="zh-CN" sz="3200" kern="0" dirty="0"/>
              <a:t>2) </a:t>
            </a:r>
            <a:r>
              <a:rPr lang="en-GB" altLang="zh-CN" sz="3200" kern="0" dirty="0" err="1"/>
              <a:t>int</a:t>
            </a:r>
            <a:r>
              <a:rPr lang="en-GB" altLang="zh-CN" sz="3200" kern="0" dirty="0"/>
              <a:t>  </a:t>
            </a:r>
            <a:r>
              <a:rPr lang="en-GB" altLang="zh-CN" sz="3200" kern="0" dirty="0" err="1"/>
              <a:t>isEmptyStack</a:t>
            </a:r>
            <a:r>
              <a:rPr lang="en-GB" altLang="zh-CN" sz="3200" kern="0" dirty="0"/>
              <a:t> (Stack </a:t>
            </a:r>
            <a:r>
              <a:rPr lang="en-GB" altLang="zh-CN" sz="3200" kern="0" dirty="0" err="1"/>
              <a:t>st</a:t>
            </a:r>
            <a:r>
              <a:rPr lang="en-GB" altLang="zh-CN" sz="3200" kern="0" dirty="0"/>
              <a:t>)</a:t>
            </a:r>
            <a:endParaRPr lang="en-US" altLang="zh-CN" sz="3200" kern="0" dirty="0">
              <a:solidFill>
                <a:srgbClr val="008000"/>
              </a:solidFill>
            </a:endParaRPr>
          </a:p>
          <a:p>
            <a:pPr marL="108000" lvl="0" algn="just">
              <a:spcBef>
                <a:spcPts val="0"/>
              </a:spcBef>
              <a:buNone/>
              <a:defRPr/>
            </a:pPr>
            <a:r>
              <a:rPr lang="en-GB" altLang="zh-CN" sz="3200" kern="0" dirty="0"/>
              <a:t>3) void  push(Stack </a:t>
            </a:r>
            <a:r>
              <a:rPr lang="en-GB" altLang="zh-CN" sz="3200" kern="0" dirty="0" err="1"/>
              <a:t>st</a:t>
            </a:r>
            <a:r>
              <a:rPr lang="en-GB" altLang="zh-CN" sz="3200" kern="0" dirty="0"/>
              <a:t> , </a:t>
            </a:r>
            <a:r>
              <a:rPr lang="en-GB" altLang="zh-CN" sz="3200" kern="0" dirty="0" err="1"/>
              <a:t>Datatype</a:t>
            </a:r>
            <a:r>
              <a:rPr lang="en-GB" altLang="zh-CN" sz="3200" kern="0" dirty="0"/>
              <a:t> x) </a:t>
            </a:r>
          </a:p>
          <a:p>
            <a:pPr marL="108000" lvl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GB" altLang="zh-CN" sz="3200" kern="0" dirty="0"/>
              <a:t>   </a:t>
            </a:r>
            <a:endParaRPr lang="en-US" altLang="zh-CN" sz="3200" kern="0" dirty="0">
              <a:solidFill>
                <a:srgbClr val="008000"/>
              </a:solidFill>
            </a:endParaRPr>
          </a:p>
          <a:p>
            <a:pPr marL="108000" algn="just">
              <a:spcBef>
                <a:spcPts val="0"/>
              </a:spcBef>
              <a:buNone/>
              <a:defRPr/>
            </a:pPr>
            <a:r>
              <a:rPr lang="zh-CN" altLang="en-GB" sz="3200" kern="0" dirty="0"/>
              <a:t>4</a:t>
            </a:r>
            <a:r>
              <a:rPr lang="en-US" altLang="zh-CN" sz="3200" kern="0" dirty="0"/>
              <a:t>) </a:t>
            </a:r>
            <a:r>
              <a:rPr lang="en-GB" altLang="zh-CN" sz="3200" kern="0" dirty="0"/>
              <a:t>void  pop(Stack </a:t>
            </a:r>
            <a:r>
              <a:rPr lang="en-GB" altLang="zh-CN" sz="3200" kern="0" dirty="0" err="1"/>
              <a:t>st</a:t>
            </a:r>
            <a:r>
              <a:rPr lang="en-GB" altLang="zh-CN" sz="3200" kern="0" dirty="0"/>
              <a:t> )</a:t>
            </a:r>
            <a:endParaRPr lang="en-US" altLang="zh-CN" sz="3200" kern="0" dirty="0">
              <a:solidFill>
                <a:srgbClr val="008000"/>
              </a:solidFill>
            </a:endParaRPr>
          </a:p>
          <a:p>
            <a:pPr marL="108000" lvl="0" algn="just">
              <a:spcBef>
                <a:spcPts val="0"/>
              </a:spcBef>
              <a:buNone/>
              <a:defRPr/>
            </a:pPr>
            <a:r>
              <a:rPr lang="zh-CN" altLang="en-GB" sz="3200" kern="0" dirty="0"/>
              <a:t>5</a:t>
            </a:r>
            <a:r>
              <a:rPr lang="en-US" altLang="zh-CN" sz="3200" kern="0" dirty="0"/>
              <a:t>) </a:t>
            </a:r>
            <a:r>
              <a:rPr lang="en-GB" altLang="zh-CN" sz="3200" kern="0" dirty="0" err="1"/>
              <a:t>DataType</a:t>
            </a:r>
            <a:r>
              <a:rPr lang="en-GB" altLang="zh-CN" sz="3200" kern="0" dirty="0"/>
              <a:t>  top(Stack </a:t>
            </a:r>
            <a:r>
              <a:rPr lang="en-GB" altLang="zh-CN" sz="3200" kern="0" dirty="0" err="1"/>
              <a:t>st</a:t>
            </a:r>
            <a:r>
              <a:rPr lang="en-GB" altLang="zh-CN" sz="3200" kern="0" dirty="0"/>
              <a:t> )</a:t>
            </a:r>
            <a:endParaRPr lang="zh-CN" altLang="en-GB" sz="3200" kern="0" dirty="0">
              <a:solidFill>
                <a:srgbClr val="008000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4.1 </a:t>
            </a:r>
            <a:r>
              <a:rPr lang="zh-CN" altLang="en-US" dirty="0">
                <a:ea typeface="黑体" pitchFamily="2" charset="-122"/>
              </a:rPr>
              <a:t>栈的抽象数据类型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62200" y="1371600"/>
            <a:ext cx="2996333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抽象数据类型 栈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971800" y="1981200"/>
            <a:ext cx="18197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元素类型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781800" y="2514600"/>
            <a:ext cx="1460656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建</a:t>
            </a:r>
            <a:r>
              <a:rPr lang="zh-CN" altLang="en-GB" kern="0" dirty="0">
                <a:solidFill>
                  <a:srgbClr val="008000"/>
                </a:solidFill>
              </a:rPr>
              <a:t>空栈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096000" y="3200400"/>
            <a:ext cx="253787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判栈是否为空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066800" y="4267200"/>
            <a:ext cx="3076483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8000"/>
                </a:solidFill>
              </a:rPr>
              <a:t>//</a:t>
            </a:r>
            <a:r>
              <a:rPr lang="zh-CN" altLang="en-GB" kern="0" dirty="0">
                <a:solidFill>
                  <a:srgbClr val="008000"/>
                </a:solidFill>
              </a:rPr>
              <a:t>将元素</a:t>
            </a:r>
            <a:r>
              <a:rPr lang="en-GB" altLang="zh-CN" kern="0" dirty="0">
                <a:solidFill>
                  <a:srgbClr val="008000"/>
                </a:solidFill>
              </a:rPr>
              <a:t>x</a:t>
            </a:r>
            <a:r>
              <a:rPr lang="zh-CN" altLang="en-US" kern="0" dirty="0">
                <a:solidFill>
                  <a:srgbClr val="008000"/>
                </a:solidFill>
              </a:rPr>
              <a:t>放</a:t>
            </a:r>
            <a:r>
              <a:rPr lang="zh-CN" altLang="en-GB" kern="0" dirty="0">
                <a:solidFill>
                  <a:srgbClr val="008000"/>
                </a:solidFill>
              </a:rPr>
              <a:t>入栈</a:t>
            </a:r>
            <a:r>
              <a:rPr lang="zh-CN" altLang="en-US" kern="0" dirty="0">
                <a:solidFill>
                  <a:srgbClr val="008000"/>
                </a:solidFill>
              </a:rPr>
              <a:t>顶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648200" y="4876800"/>
            <a:ext cx="3894015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8000"/>
                </a:solidFill>
              </a:rPr>
              <a:t>//</a:t>
            </a:r>
            <a:r>
              <a:rPr lang="zh-CN" altLang="en-GB" kern="0" dirty="0">
                <a:solidFill>
                  <a:srgbClr val="008000"/>
                </a:solidFill>
              </a:rPr>
              <a:t>从栈</a:t>
            </a:r>
            <a:r>
              <a:rPr lang="en-GB" altLang="zh-CN" kern="0" dirty="0" err="1">
                <a:solidFill>
                  <a:srgbClr val="008000"/>
                </a:solidFill>
              </a:rPr>
              <a:t>st</a:t>
            </a:r>
            <a:r>
              <a:rPr lang="zh-CN" altLang="en-US" kern="0" dirty="0">
                <a:solidFill>
                  <a:srgbClr val="008000"/>
                </a:solidFill>
              </a:rPr>
              <a:t>的栈顶</a:t>
            </a:r>
            <a:r>
              <a:rPr lang="zh-CN" altLang="en-GB" kern="0" dirty="0">
                <a:solidFill>
                  <a:srgbClr val="008000"/>
                </a:solidFill>
              </a:rPr>
              <a:t>删除元素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562600" y="5486400"/>
            <a:ext cx="238719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000" lvl="0" algn="just">
              <a:spcBef>
                <a:spcPts val="0"/>
              </a:spcBef>
              <a:buNone/>
              <a:defRPr/>
            </a:pPr>
            <a:r>
              <a:rPr lang="en-GB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求</a:t>
            </a:r>
            <a:r>
              <a:rPr lang="zh-CN" altLang="en-GB" kern="0" dirty="0">
                <a:solidFill>
                  <a:srgbClr val="008000"/>
                </a:solidFill>
              </a:rPr>
              <a:t>栈顶元素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例</a:t>
            </a:r>
            <a:r>
              <a:rPr lang="en-US" altLang="zh-CN" dirty="0">
                <a:ea typeface="黑体" pitchFamily="2" charset="-122"/>
              </a:rPr>
              <a:t>1</a:t>
            </a:r>
            <a:r>
              <a:rPr lang="zh-CN" altLang="en-US" dirty="0">
                <a:ea typeface="黑体" pitchFamily="2" charset="-122"/>
              </a:rPr>
              <a:t>：阶乘问题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990600" y="1676400"/>
            <a:ext cx="7543800" cy="434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long </a:t>
            </a: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fact</a:t>
            </a: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(long n)</a:t>
            </a:r>
          </a:p>
          <a:p>
            <a:pPr marL="609600" marR="0" lvl="0" indent="-609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{ if (n == 0)</a:t>
            </a:r>
          </a:p>
          <a:p>
            <a:pPr marL="609600" marR="0" lvl="0" indent="-609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     return (1);</a:t>
            </a:r>
          </a:p>
          <a:p>
            <a:pPr marL="609600" marR="0" lvl="0" indent="-609600" algn="just" defTabSz="914400" rtl="0" eaLnBrk="1" fontAlgn="base" latinLnBrk="0" hangingPunct="1">
              <a:lnSpc>
                <a:spcPct val="90000"/>
              </a:lnSpc>
              <a:spcBef>
                <a:spcPts val="2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 else</a:t>
            </a:r>
          </a:p>
          <a:p>
            <a:pPr marL="609600" marR="0" lvl="0" indent="-609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     return (n*</a:t>
            </a: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fact</a:t>
            </a: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(n-1);</a:t>
            </a:r>
          </a:p>
          <a:p>
            <a:pPr marL="609600" marR="0" lvl="0" indent="-609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}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4136503" y="2895600"/>
            <a:ext cx="3026297" cy="558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+mj-lt"/>
              </a:rPr>
              <a:t>递归出口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791200" y="4343400"/>
            <a:ext cx="3026297" cy="558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+mj-lt"/>
              </a:rPr>
              <a:t>递归模式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例</a:t>
            </a:r>
            <a:r>
              <a:rPr lang="en-US" altLang="zh-CN" dirty="0">
                <a:ea typeface="黑体" pitchFamily="2" charset="-122"/>
              </a:rPr>
              <a:t>1</a:t>
            </a:r>
            <a:r>
              <a:rPr lang="zh-CN" altLang="en-US" dirty="0">
                <a:ea typeface="黑体" pitchFamily="2" charset="-122"/>
              </a:rPr>
              <a:t>：阶乘问题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1242107" y="1621542"/>
            <a:ext cx="6987493" cy="4903788"/>
            <a:chOff x="1058" y="576"/>
            <a:chExt cx="3627" cy="3089"/>
          </a:xfrm>
        </p:grpSpPr>
        <p:sp>
          <p:nvSpPr>
            <p:cNvPr id="11" name="Line 3"/>
            <p:cNvSpPr>
              <a:spLocks noChangeShapeType="1"/>
            </p:cNvSpPr>
            <p:nvPr/>
          </p:nvSpPr>
          <p:spPr bwMode="auto">
            <a:xfrm>
              <a:off x="1314" y="816"/>
              <a:ext cx="325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3" name="Line 4"/>
            <p:cNvSpPr>
              <a:spLocks noChangeShapeType="1"/>
            </p:cNvSpPr>
            <p:nvPr/>
          </p:nvSpPr>
          <p:spPr bwMode="auto">
            <a:xfrm>
              <a:off x="2224" y="816"/>
              <a:ext cx="325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>
              <a:off x="2896" y="816"/>
              <a:ext cx="32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3529" y="816"/>
              <a:ext cx="325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buNone/>
              </a:pPr>
              <a:endParaRPr lang="zh-CN" altLang="en-US" dirty="0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4114" y="755"/>
              <a:ext cx="325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4656" y="667"/>
              <a:ext cx="0" cy="629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>
              <a:off x="4114" y="1204"/>
              <a:ext cx="3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4114" y="1206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3681" y="1564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>
              <a:off x="3247" y="2104"/>
              <a:ext cx="0" cy="27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2488" y="2641"/>
              <a:ext cx="0" cy="2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>
              <a:off x="1296" y="3091"/>
              <a:ext cx="8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9" name="Line 16"/>
            <p:cNvSpPr>
              <a:spLocks noChangeShapeType="1"/>
            </p:cNvSpPr>
            <p:nvPr/>
          </p:nvSpPr>
          <p:spPr bwMode="auto">
            <a:xfrm>
              <a:off x="3897" y="1204"/>
              <a:ext cx="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0" name="Line 17"/>
            <p:cNvSpPr>
              <a:spLocks noChangeShapeType="1"/>
            </p:cNvSpPr>
            <p:nvPr/>
          </p:nvSpPr>
          <p:spPr bwMode="auto">
            <a:xfrm>
              <a:off x="3681" y="1564"/>
              <a:ext cx="4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1" name="Line 18"/>
            <p:cNvSpPr>
              <a:spLocks noChangeShapeType="1"/>
            </p:cNvSpPr>
            <p:nvPr/>
          </p:nvSpPr>
          <p:spPr bwMode="auto">
            <a:xfrm>
              <a:off x="3464" y="1564"/>
              <a:ext cx="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2" name="Line 19"/>
            <p:cNvSpPr>
              <a:spLocks noChangeShapeType="1"/>
            </p:cNvSpPr>
            <p:nvPr/>
          </p:nvSpPr>
          <p:spPr bwMode="auto">
            <a:xfrm>
              <a:off x="3247" y="2013"/>
              <a:ext cx="4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3" name="Line 20"/>
            <p:cNvSpPr>
              <a:spLocks noChangeShapeType="1"/>
            </p:cNvSpPr>
            <p:nvPr/>
          </p:nvSpPr>
          <p:spPr bwMode="auto">
            <a:xfrm>
              <a:off x="3030" y="2013"/>
              <a:ext cx="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4" name="Line 21"/>
            <p:cNvSpPr>
              <a:spLocks noChangeShapeType="1"/>
            </p:cNvSpPr>
            <p:nvPr/>
          </p:nvSpPr>
          <p:spPr bwMode="auto">
            <a:xfrm>
              <a:off x="2488" y="2552"/>
              <a:ext cx="4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5" name="Line 22"/>
            <p:cNvSpPr>
              <a:spLocks noChangeShapeType="1"/>
            </p:cNvSpPr>
            <p:nvPr/>
          </p:nvSpPr>
          <p:spPr bwMode="auto">
            <a:xfrm>
              <a:off x="2271" y="2552"/>
              <a:ext cx="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1058" y="624"/>
              <a:ext cx="384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dirty="0">
                  <a:solidFill>
                    <a:srgbClr val="003399"/>
                  </a:solidFill>
                </a:rPr>
                <a:t>n</a:t>
              </a:r>
              <a:r>
                <a:rPr lang="en-US" altLang="zh-CN" dirty="0">
                  <a:solidFill>
                    <a:srgbClr val="003399"/>
                  </a:solidFill>
                  <a:cs typeface="Times New Roman" pitchFamily="18" charset="0"/>
                </a:rPr>
                <a:t>!</a:t>
              </a:r>
              <a:endParaRPr lang="en-US" altLang="zh-CN" dirty="0">
                <a:solidFill>
                  <a:srgbClr val="003399"/>
                </a:solidFill>
              </a:endParaRPr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auto">
            <a:xfrm>
              <a:off x="1653" y="624"/>
              <a:ext cx="659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dirty="0"/>
                <a:t>(n-1)</a:t>
              </a:r>
              <a:r>
                <a:rPr lang="en-US" altLang="zh-CN" dirty="0">
                  <a:cs typeface="Times New Roman" pitchFamily="18" charset="0"/>
                </a:rPr>
                <a:t>!</a:t>
              </a:r>
              <a:endParaRPr lang="zh-CN" altLang="en-US" dirty="0">
                <a:cs typeface="Times New Roman" pitchFamily="18" charset="0"/>
              </a:endParaRPr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auto">
            <a:xfrm>
              <a:off x="4380" y="576"/>
              <a:ext cx="305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/>
                <a:t>0</a:t>
              </a:r>
              <a:r>
                <a:rPr lang="en-US" altLang="zh-CN">
                  <a:cs typeface="Times New Roman" pitchFamily="18" charset="0"/>
                </a:rPr>
                <a:t>!</a:t>
              </a: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3233" y="624"/>
              <a:ext cx="305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dirty="0"/>
                <a:t>2</a:t>
              </a:r>
              <a:r>
                <a:rPr lang="en-US" altLang="zh-CN" dirty="0">
                  <a:cs typeface="Times New Roman" pitchFamily="18" charset="0"/>
                </a:rPr>
                <a:t>!</a:t>
              </a:r>
              <a:endParaRPr lang="zh-CN" altLang="en-US" dirty="0">
                <a:cs typeface="Times New Roman" pitchFamily="18" charset="0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3852" y="576"/>
              <a:ext cx="305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/>
                <a:t>1</a:t>
              </a:r>
              <a:r>
                <a:rPr lang="en-US" altLang="zh-CN">
                  <a:cs typeface="Times New Roman" pitchFamily="18" charset="0"/>
                </a:rPr>
                <a:t>!</a:t>
              </a: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1" name="Rectangle 28"/>
            <p:cNvSpPr>
              <a:spLocks noChangeArrowheads="1"/>
            </p:cNvSpPr>
            <p:nvPr/>
          </p:nvSpPr>
          <p:spPr bwMode="auto">
            <a:xfrm>
              <a:off x="3736" y="1008"/>
              <a:ext cx="243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dirty="0"/>
                <a:t>1</a:t>
              </a:r>
              <a:endParaRPr lang="zh-CN" altLang="en-US" dirty="0">
                <a:cs typeface="Times New Roman" pitchFamily="18" charset="0"/>
              </a:endParaRPr>
            </a:p>
          </p:txBody>
        </p:sp>
        <p:sp>
          <p:nvSpPr>
            <p:cNvPr id="42" name="Rectangle 30"/>
            <p:cNvSpPr>
              <a:spLocks noChangeArrowheads="1"/>
            </p:cNvSpPr>
            <p:nvPr/>
          </p:nvSpPr>
          <p:spPr bwMode="auto">
            <a:xfrm>
              <a:off x="4380" y="1008"/>
              <a:ext cx="243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/>
                <a:t>1</a:t>
              </a: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3" name="Rectangle 31"/>
            <p:cNvSpPr>
              <a:spLocks noChangeArrowheads="1"/>
            </p:cNvSpPr>
            <p:nvPr/>
          </p:nvSpPr>
          <p:spPr bwMode="auto">
            <a:xfrm>
              <a:off x="4176" y="1392"/>
              <a:ext cx="192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/>
                <a:t>1</a:t>
              </a: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4" name="Rectangle 32"/>
            <p:cNvSpPr>
              <a:spLocks noChangeArrowheads="1"/>
            </p:cNvSpPr>
            <p:nvPr/>
          </p:nvSpPr>
          <p:spPr bwMode="auto">
            <a:xfrm>
              <a:off x="3264" y="1392"/>
              <a:ext cx="276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/>
                <a:t>2</a:t>
              </a: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5" name="Rectangle 33"/>
            <p:cNvSpPr>
              <a:spLocks noChangeArrowheads="1"/>
            </p:cNvSpPr>
            <p:nvPr/>
          </p:nvSpPr>
          <p:spPr bwMode="auto">
            <a:xfrm>
              <a:off x="2592" y="576"/>
              <a:ext cx="330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>
                  <a:cs typeface="Times New Roman" pitchFamily="18" charset="0"/>
                </a:rPr>
                <a:t>…</a:t>
              </a: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6" name="Rectangle 34"/>
            <p:cNvSpPr>
              <a:spLocks noChangeArrowheads="1"/>
            </p:cNvSpPr>
            <p:nvPr/>
          </p:nvSpPr>
          <p:spPr bwMode="auto">
            <a:xfrm>
              <a:off x="3628" y="1824"/>
              <a:ext cx="243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/>
                <a:t>2</a:t>
              </a: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7" name="Rectangle 35"/>
            <p:cNvSpPr>
              <a:spLocks noChangeArrowheads="1"/>
            </p:cNvSpPr>
            <p:nvPr/>
          </p:nvSpPr>
          <p:spPr bwMode="auto">
            <a:xfrm>
              <a:off x="2208" y="2928"/>
              <a:ext cx="564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dirty="0"/>
                <a:t>(n-1)</a:t>
              </a:r>
              <a:r>
                <a:rPr lang="en-US" altLang="zh-CN" dirty="0">
                  <a:cs typeface="Times New Roman" pitchFamily="18" charset="0"/>
                </a:rPr>
                <a:t>!</a:t>
              </a:r>
              <a:endParaRPr lang="zh-CN" altLang="en-US" dirty="0">
                <a:cs typeface="Times New Roman" pitchFamily="18" charset="0"/>
              </a:endParaRPr>
            </a:p>
          </p:txBody>
        </p:sp>
        <p:sp>
          <p:nvSpPr>
            <p:cNvPr id="48" name="Rectangle 36"/>
            <p:cNvSpPr>
              <a:spLocks noChangeArrowheads="1"/>
            </p:cNvSpPr>
            <p:nvPr/>
          </p:nvSpPr>
          <p:spPr bwMode="auto">
            <a:xfrm>
              <a:off x="2988" y="2400"/>
              <a:ext cx="564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/>
                <a:t>(n-2)</a:t>
              </a:r>
              <a:r>
                <a:rPr lang="en-US" altLang="zh-CN">
                  <a:cs typeface="Times New Roman" pitchFamily="18" charset="0"/>
                </a:rPr>
                <a:t>!</a:t>
              </a: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9" name="Rectangle 37"/>
            <p:cNvSpPr>
              <a:spLocks noChangeArrowheads="1"/>
            </p:cNvSpPr>
            <p:nvPr/>
          </p:nvSpPr>
          <p:spPr bwMode="auto">
            <a:xfrm>
              <a:off x="1824" y="2400"/>
              <a:ext cx="564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/>
                <a:t>n-1</a:t>
              </a: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0" name="Rectangle 38"/>
            <p:cNvSpPr>
              <a:spLocks noChangeArrowheads="1"/>
            </p:cNvSpPr>
            <p:nvPr/>
          </p:nvSpPr>
          <p:spPr bwMode="auto">
            <a:xfrm>
              <a:off x="1104" y="2880"/>
              <a:ext cx="240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/>
                <a:t>n</a:t>
              </a: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1" name="Oval 39"/>
            <p:cNvSpPr>
              <a:spLocks noChangeArrowheads="1"/>
            </p:cNvSpPr>
            <p:nvPr/>
          </p:nvSpPr>
          <p:spPr bwMode="auto">
            <a:xfrm>
              <a:off x="1680" y="34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52" name="Line 40"/>
            <p:cNvSpPr>
              <a:spLocks noChangeShapeType="1"/>
            </p:cNvSpPr>
            <p:nvPr/>
          </p:nvSpPr>
          <p:spPr bwMode="auto">
            <a:xfrm>
              <a:off x="1728" y="312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04800" y="1697742"/>
            <a:ext cx="990600" cy="578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003399"/>
                </a:solidFill>
              </a:rPr>
              <a:t>问题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172200" y="4495800"/>
            <a:ext cx="1981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003399"/>
                </a:solidFill>
              </a:rPr>
              <a:t>计算并回溯</a:t>
            </a:r>
          </a:p>
        </p:txBody>
      </p:sp>
      <p:cxnSp>
        <p:nvCxnSpPr>
          <p:cNvPr id="60" name="直接连接符 59"/>
          <p:cNvCxnSpPr/>
          <p:nvPr/>
        </p:nvCxnSpPr>
        <p:spPr bwMode="auto">
          <a:xfrm rot="10800000">
            <a:off x="1371600" y="1621543"/>
            <a:ext cx="685800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2362200" y="1066800"/>
            <a:ext cx="457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003399"/>
                </a:solidFill>
              </a:rPr>
              <a:t>分治</a:t>
            </a:r>
            <a:r>
              <a:rPr lang="en-US" altLang="zh-CN" dirty="0">
                <a:solidFill>
                  <a:srgbClr val="003399"/>
                </a:solidFill>
              </a:rPr>
              <a:t>(</a:t>
            </a:r>
            <a:r>
              <a:rPr lang="zh-CN" altLang="en-US" dirty="0">
                <a:solidFill>
                  <a:srgbClr val="003399"/>
                </a:solidFill>
              </a:rPr>
              <a:t>分解</a:t>
            </a:r>
            <a:r>
              <a:rPr lang="en-US" altLang="zh-CN" dirty="0">
                <a:solidFill>
                  <a:srgbClr val="003399"/>
                </a:solidFill>
              </a:rPr>
              <a:t>)</a:t>
            </a:r>
            <a:r>
              <a:rPr lang="zh-CN" altLang="en-US" dirty="0">
                <a:solidFill>
                  <a:srgbClr val="003399"/>
                </a:solidFill>
              </a:rPr>
              <a:t>：减小问题规模</a:t>
            </a:r>
          </a:p>
        </p:txBody>
      </p:sp>
      <p:cxnSp>
        <p:nvCxnSpPr>
          <p:cNvPr id="67" name="直接箭头连接符 66"/>
          <p:cNvCxnSpPr/>
          <p:nvPr/>
        </p:nvCxnSpPr>
        <p:spPr bwMode="auto">
          <a:xfrm>
            <a:off x="7772400" y="1619954"/>
            <a:ext cx="6096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/>
          <p:nvPr/>
        </p:nvCxnSpPr>
        <p:spPr bwMode="auto">
          <a:xfrm rot="10800000" flipV="1">
            <a:off x="3962400" y="2916942"/>
            <a:ext cx="4572000" cy="36591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例</a:t>
            </a:r>
            <a:r>
              <a:rPr lang="en-US" altLang="zh-CN" dirty="0">
                <a:ea typeface="黑体" pitchFamily="2" charset="-122"/>
              </a:rPr>
              <a:t>2</a:t>
            </a:r>
            <a:r>
              <a:rPr lang="zh-CN" altLang="en-US" dirty="0">
                <a:ea typeface="黑体" pitchFamily="2" charset="-122"/>
              </a:rPr>
              <a:t>：</a:t>
            </a:r>
            <a:r>
              <a:rPr lang="en-US" altLang="zh-CN" dirty="0">
                <a:ea typeface="黑体" pitchFamily="2" charset="-122"/>
              </a:rPr>
              <a:t>Hanoi</a:t>
            </a:r>
            <a:r>
              <a:rPr lang="zh-CN" altLang="en-US" dirty="0">
                <a:ea typeface="黑体" pitchFamily="2" charset="-122"/>
              </a:rPr>
              <a:t>塔问题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8686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(1)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有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A、B、C</a:t>
            </a:r>
            <a:r>
              <a:rPr lang="zh-CN" altLang="en-US" kern="0" dirty="0">
                <a:latin typeface="+mj-lt"/>
              </a:rPr>
              <a:t> 共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3个塔座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latin typeface="+mj-lt"/>
              </a:rPr>
              <a:t>(2) </a:t>
            </a:r>
            <a:r>
              <a:rPr lang="zh-CN" altLang="en-US" kern="0" dirty="0">
                <a:latin typeface="+mj-lt"/>
              </a:rPr>
              <a:t>塔座</a:t>
            </a:r>
            <a:r>
              <a:rPr lang="en-US" altLang="zh-CN" kern="0" dirty="0">
                <a:latin typeface="+mj-lt"/>
              </a:rPr>
              <a:t>A</a:t>
            </a:r>
            <a:r>
              <a:rPr lang="zh-CN" altLang="en-US" kern="0" dirty="0">
                <a:latin typeface="+mj-lt"/>
              </a:rPr>
              <a:t>上叠放</a:t>
            </a:r>
            <a:r>
              <a:rPr lang="en-US" altLang="zh-CN" kern="0" dirty="0">
                <a:latin typeface="+mj-lt"/>
              </a:rPr>
              <a:t>n</a:t>
            </a:r>
            <a:r>
              <a:rPr lang="zh-CN" altLang="en-US" kern="0" dirty="0">
                <a:latin typeface="+mj-lt"/>
              </a:rPr>
              <a:t>个大小不同的圆盘，编号为</a:t>
            </a:r>
            <a:r>
              <a:rPr lang="en-US" altLang="zh-CN" kern="0" dirty="0">
                <a:latin typeface="+mj-lt"/>
              </a:rPr>
              <a:t>1,2,…n;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(3) </a:t>
            </a:r>
            <a:r>
              <a:rPr lang="zh-CN" altLang="en-US" kern="0" dirty="0">
                <a:latin typeface="+mj-lt"/>
              </a:rPr>
              <a:t>任务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：将塔座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A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上的一叠圆盘移到塔座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C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上，并仍按同样的顺序叠置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;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990600" y="3581400"/>
            <a:ext cx="2514600" cy="3048000"/>
            <a:chOff x="528" y="624"/>
            <a:chExt cx="1584" cy="1920"/>
          </a:xfrm>
        </p:grpSpPr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1248" y="1008"/>
              <a:ext cx="144" cy="153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1872" y="1008"/>
              <a:ext cx="144" cy="153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528" y="624"/>
              <a:ext cx="288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/>
                <a:t>A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1200" y="624"/>
              <a:ext cx="288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dirty="0"/>
                <a:t>B</a:t>
              </a: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1824" y="624"/>
              <a:ext cx="288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/>
                <a:t>C</a:t>
              </a:r>
            </a:p>
          </p:txBody>
        </p:sp>
      </p:grpSp>
      <p:sp>
        <p:nvSpPr>
          <p:cNvPr id="28" name="AutoShape 35"/>
          <p:cNvSpPr>
            <a:spLocks noChangeArrowheads="1"/>
          </p:cNvSpPr>
          <p:nvPr/>
        </p:nvSpPr>
        <p:spPr bwMode="auto">
          <a:xfrm>
            <a:off x="4114800" y="48006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1066800" y="4191000"/>
            <a:ext cx="228600" cy="2438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 bwMode="auto">
          <a:xfrm>
            <a:off x="304800" y="6241602"/>
            <a:ext cx="16764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/>
              <a:t>n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33400" y="5860602"/>
            <a:ext cx="12192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/>
              <a:t>…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62000" y="5479602"/>
            <a:ext cx="8382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/>
              <a:t>1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grpSp>
        <p:nvGrpSpPr>
          <p:cNvPr id="35" name="Group 13"/>
          <p:cNvGrpSpPr>
            <a:grpSpLocks/>
          </p:cNvGrpSpPr>
          <p:nvPr/>
        </p:nvGrpSpPr>
        <p:grpSpPr bwMode="auto">
          <a:xfrm>
            <a:off x="5562600" y="3581400"/>
            <a:ext cx="2590800" cy="3048000"/>
            <a:chOff x="-816" y="624"/>
            <a:chExt cx="1632" cy="1920"/>
          </a:xfrm>
        </p:grpSpPr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-768" y="1008"/>
              <a:ext cx="144" cy="153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-144" y="1008"/>
              <a:ext cx="144" cy="153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8" name="Text Box 21"/>
            <p:cNvSpPr txBox="1">
              <a:spLocks noChangeArrowheads="1"/>
            </p:cNvSpPr>
            <p:nvPr/>
          </p:nvSpPr>
          <p:spPr bwMode="auto">
            <a:xfrm>
              <a:off x="528" y="624"/>
              <a:ext cx="28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dirty="0"/>
                <a:t>C</a:t>
              </a:r>
            </a:p>
          </p:txBody>
        </p:sp>
        <p:sp>
          <p:nvSpPr>
            <p:cNvPr id="39" name="Text Box 22"/>
            <p:cNvSpPr txBox="1">
              <a:spLocks noChangeArrowheads="1"/>
            </p:cNvSpPr>
            <p:nvPr/>
          </p:nvSpPr>
          <p:spPr bwMode="auto">
            <a:xfrm>
              <a:off x="-816" y="624"/>
              <a:ext cx="28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dirty="0"/>
                <a:t>A</a:t>
              </a:r>
            </a:p>
          </p:txBody>
        </p:sp>
        <p:sp>
          <p:nvSpPr>
            <p:cNvPr id="40" name="Text Box 23"/>
            <p:cNvSpPr txBox="1">
              <a:spLocks noChangeArrowheads="1"/>
            </p:cNvSpPr>
            <p:nvPr/>
          </p:nvSpPr>
          <p:spPr bwMode="auto">
            <a:xfrm>
              <a:off x="-192" y="624"/>
              <a:ext cx="28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dirty="0"/>
                <a:t>B</a:t>
              </a:r>
            </a:p>
          </p:txBody>
        </p:sp>
      </p:grp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7772400" y="4191000"/>
            <a:ext cx="228600" cy="2438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2" name="矩形 41"/>
          <p:cNvSpPr/>
          <p:nvPr/>
        </p:nvSpPr>
        <p:spPr bwMode="auto">
          <a:xfrm>
            <a:off x="7010400" y="6241602"/>
            <a:ext cx="16764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/>
              <a:t>n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7239000" y="5860602"/>
            <a:ext cx="12192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…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7467600" y="5479602"/>
            <a:ext cx="8382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/>
              <a:t>1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114800" y="4034607"/>
            <a:ext cx="1066800" cy="91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4800" b="1" dirty="0">
                <a:solidFill>
                  <a:srgbClr val="FF0000"/>
                </a:solidFill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1" grpId="0" animBg="1"/>
      <p:bldP spid="42" grpId="0" animBg="1"/>
      <p:bldP spid="43" grpId="0" animBg="1"/>
      <p:bldP spid="44" grpId="0" animBg="1"/>
      <p:bldP spid="5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例</a:t>
            </a:r>
            <a:r>
              <a:rPr lang="en-US" altLang="zh-CN" dirty="0">
                <a:ea typeface="黑体" pitchFamily="2" charset="-122"/>
              </a:rPr>
              <a:t>2</a:t>
            </a:r>
            <a:r>
              <a:rPr lang="zh-CN" altLang="en-US" dirty="0">
                <a:ea typeface="黑体" pitchFamily="2" charset="-122"/>
              </a:rPr>
              <a:t>：</a:t>
            </a:r>
            <a:r>
              <a:rPr lang="en-US" altLang="zh-CN" dirty="0">
                <a:ea typeface="黑体" pitchFamily="2" charset="-122"/>
              </a:rPr>
              <a:t>Hanoi</a:t>
            </a:r>
            <a:r>
              <a:rPr lang="zh-CN" altLang="en-US" dirty="0">
                <a:ea typeface="黑体" pitchFamily="2" charset="-122"/>
              </a:rPr>
              <a:t>塔问题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1295400"/>
            <a:ext cx="868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移动过程中必须遵循的原则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：</a:t>
            </a:r>
            <a:endParaRPr lang="en-US" altLang="zh-CN" kern="0" dirty="0">
              <a:latin typeface="+mj-lt"/>
            </a:endParaRP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990600" y="3581400"/>
            <a:ext cx="2514600" cy="3048000"/>
            <a:chOff x="528" y="624"/>
            <a:chExt cx="1584" cy="1920"/>
          </a:xfrm>
        </p:grpSpPr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1248" y="1008"/>
              <a:ext cx="144" cy="153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1872" y="1008"/>
              <a:ext cx="144" cy="153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528" y="624"/>
              <a:ext cx="288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/>
                <a:t>A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1200" y="624"/>
              <a:ext cx="288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dirty="0"/>
                <a:t>B</a:t>
              </a: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1824" y="624"/>
              <a:ext cx="288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/>
                <a:t>C</a:t>
              </a:r>
            </a:p>
          </p:txBody>
        </p:sp>
      </p:grpSp>
      <p:sp>
        <p:nvSpPr>
          <p:cNvPr id="28" name="AutoShape 35"/>
          <p:cNvSpPr>
            <a:spLocks noChangeArrowheads="1"/>
          </p:cNvSpPr>
          <p:nvPr/>
        </p:nvSpPr>
        <p:spPr bwMode="auto">
          <a:xfrm>
            <a:off x="4114800" y="48006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1066800" y="4191000"/>
            <a:ext cx="228600" cy="2438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 bwMode="auto">
          <a:xfrm>
            <a:off x="304800" y="6241602"/>
            <a:ext cx="16764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/>
              <a:t>n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33400" y="5860602"/>
            <a:ext cx="12192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/>
              <a:t>…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62000" y="5479602"/>
            <a:ext cx="8382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/>
              <a:t>1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562600" y="3581400"/>
            <a:ext cx="2590800" cy="3048000"/>
            <a:chOff x="-816" y="624"/>
            <a:chExt cx="1632" cy="1920"/>
          </a:xfrm>
        </p:grpSpPr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-768" y="1008"/>
              <a:ext cx="144" cy="153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-144" y="1008"/>
              <a:ext cx="144" cy="153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8" name="Text Box 21"/>
            <p:cNvSpPr txBox="1">
              <a:spLocks noChangeArrowheads="1"/>
            </p:cNvSpPr>
            <p:nvPr/>
          </p:nvSpPr>
          <p:spPr bwMode="auto">
            <a:xfrm>
              <a:off x="528" y="624"/>
              <a:ext cx="28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dirty="0"/>
                <a:t>C</a:t>
              </a:r>
            </a:p>
          </p:txBody>
        </p:sp>
        <p:sp>
          <p:nvSpPr>
            <p:cNvPr id="39" name="Text Box 22"/>
            <p:cNvSpPr txBox="1">
              <a:spLocks noChangeArrowheads="1"/>
            </p:cNvSpPr>
            <p:nvPr/>
          </p:nvSpPr>
          <p:spPr bwMode="auto">
            <a:xfrm>
              <a:off x="-816" y="624"/>
              <a:ext cx="28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dirty="0"/>
                <a:t>A</a:t>
              </a:r>
            </a:p>
          </p:txBody>
        </p:sp>
        <p:sp>
          <p:nvSpPr>
            <p:cNvPr id="40" name="Text Box 23"/>
            <p:cNvSpPr txBox="1">
              <a:spLocks noChangeArrowheads="1"/>
            </p:cNvSpPr>
            <p:nvPr/>
          </p:nvSpPr>
          <p:spPr bwMode="auto">
            <a:xfrm>
              <a:off x="-192" y="624"/>
              <a:ext cx="28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dirty="0"/>
                <a:t>B</a:t>
              </a:r>
            </a:p>
          </p:txBody>
        </p:sp>
      </p:grp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7772400" y="4191000"/>
            <a:ext cx="228600" cy="2438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2" name="矩形 41"/>
          <p:cNvSpPr/>
          <p:nvPr/>
        </p:nvSpPr>
        <p:spPr bwMode="auto">
          <a:xfrm>
            <a:off x="7010400" y="6241602"/>
            <a:ext cx="16764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/>
              <a:t>n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7239000" y="5860602"/>
            <a:ext cx="12192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…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7467600" y="5479602"/>
            <a:ext cx="8382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/>
              <a:t>1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772400" y="3041202"/>
            <a:ext cx="8382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/>
              <a:t>1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543800" y="2660202"/>
            <a:ext cx="12192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/>
              <a:t>2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53400" y="2514600"/>
            <a:ext cx="914400" cy="91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4800" b="1" dirty="0">
                <a:solidFill>
                  <a:srgbClr val="FF0000"/>
                </a:solidFill>
              </a:rPr>
              <a:t>×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14800" y="4034607"/>
            <a:ext cx="1066800" cy="91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4800" b="1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76200" y="1981200"/>
            <a:ext cx="8686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zh-CN" altLang="en-US" kern="0" dirty="0">
                <a:latin typeface="+mj-lt"/>
              </a:rPr>
              <a:t>每次只能移动一个圆盘；圆盘可插在</a:t>
            </a:r>
            <a:r>
              <a:rPr lang="en-US" altLang="zh-CN" kern="0" dirty="0">
                <a:latin typeface="+mj-lt"/>
              </a:rPr>
              <a:t>A,B,C</a:t>
            </a:r>
            <a:r>
              <a:rPr lang="zh-CN" altLang="en-US" kern="0" dirty="0">
                <a:latin typeface="+mj-lt"/>
              </a:rPr>
              <a:t>任何一个塔座上；</a:t>
            </a:r>
            <a:endParaRPr lang="en-US" altLang="zh-CN" kern="0" dirty="0">
              <a:latin typeface="+mj-lt"/>
            </a:endParaRP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76200" y="2971800"/>
            <a:ext cx="868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>
                <a:latin typeface="+mj-lt"/>
              </a:rPr>
              <a:t>(2) </a:t>
            </a:r>
            <a:r>
              <a:rPr lang="zh-CN" altLang="en-US" kern="0" dirty="0">
                <a:latin typeface="+mj-lt"/>
              </a:rPr>
              <a:t>任何时刻，大号圆盘不能位于小号圆盘之上；</a:t>
            </a:r>
            <a:endParaRPr lang="en-US" altLang="zh-CN" kern="0" dirty="0">
              <a:latin typeface="+mj-lt"/>
            </a:endParaRP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/>
      <p:bldP spid="35" grpId="0"/>
      <p:bldP spid="4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例</a:t>
            </a:r>
            <a:r>
              <a:rPr lang="en-US" altLang="zh-CN" dirty="0">
                <a:ea typeface="黑体" pitchFamily="2" charset="-122"/>
              </a:rPr>
              <a:t>2</a:t>
            </a:r>
            <a:r>
              <a:rPr lang="zh-CN" altLang="en-US" dirty="0">
                <a:ea typeface="黑体" pitchFamily="2" charset="-122"/>
              </a:rPr>
              <a:t>：</a:t>
            </a:r>
            <a:r>
              <a:rPr lang="en-US" altLang="zh-CN" dirty="0">
                <a:ea typeface="黑体" pitchFamily="2" charset="-122"/>
              </a:rPr>
              <a:t>Hanoi</a:t>
            </a:r>
            <a:r>
              <a:rPr lang="zh-CN" altLang="en-US" dirty="0">
                <a:ea typeface="黑体" pitchFamily="2" charset="-122"/>
              </a:rPr>
              <a:t>塔问题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8686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如何设计递归算法，解决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Hanoi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塔问题？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   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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(1)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递归模式？ </a:t>
            </a:r>
            <a:r>
              <a:rPr lang="en-US" altLang="zh-CN" sz="3200" kern="0" dirty="0">
                <a:solidFill>
                  <a:srgbClr val="003399"/>
                </a:solidFill>
                <a:latin typeface="+mj-lt"/>
              </a:rPr>
              <a:t>(2)</a:t>
            </a:r>
            <a:r>
              <a:rPr lang="zh-CN" altLang="en-US" sz="3200" kern="0" dirty="0">
                <a:solidFill>
                  <a:srgbClr val="003399"/>
                </a:solidFill>
                <a:latin typeface="+mj-lt"/>
              </a:rPr>
              <a:t> 递归出口</a:t>
            </a:r>
            <a:r>
              <a:rPr lang="en-US" altLang="zh-CN" sz="3200" kern="0" dirty="0">
                <a:solidFill>
                  <a:srgbClr val="003399"/>
                </a:solidFill>
                <a:latin typeface="+mj-lt"/>
              </a:rPr>
              <a:t>(</a:t>
            </a:r>
            <a:r>
              <a:rPr lang="zh-CN" altLang="en-US" sz="3200" kern="0" dirty="0">
                <a:solidFill>
                  <a:srgbClr val="003399"/>
                </a:solidFill>
                <a:latin typeface="+mj-lt"/>
              </a:rPr>
              <a:t>边界条件</a:t>
            </a:r>
            <a:r>
              <a:rPr lang="en-US" altLang="zh-CN" sz="3200" kern="0" dirty="0">
                <a:solidFill>
                  <a:srgbClr val="003399"/>
                </a:solidFill>
                <a:latin typeface="+mj-lt"/>
              </a:rPr>
              <a:t>)</a:t>
            </a:r>
            <a:r>
              <a:rPr lang="zh-CN" altLang="en-US" sz="3200" kern="0" dirty="0">
                <a:solidFill>
                  <a:srgbClr val="003399"/>
                </a:solidFill>
                <a:latin typeface="+mj-lt"/>
              </a:rPr>
              <a:t>？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838200" y="3713163"/>
            <a:ext cx="3886200" cy="2916238"/>
            <a:chOff x="432" y="707"/>
            <a:chExt cx="2448" cy="1837"/>
          </a:xfrm>
        </p:grpSpPr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1584" y="1008"/>
              <a:ext cx="144" cy="153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2640" y="1008"/>
              <a:ext cx="144" cy="153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432" y="707"/>
              <a:ext cx="288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dirty="0"/>
                <a:t>A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1536" y="707"/>
              <a:ext cx="288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dirty="0"/>
                <a:t>B</a:t>
              </a: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2592" y="707"/>
              <a:ext cx="288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/>
                <a:t>C</a:t>
              </a:r>
            </a:p>
          </p:txBody>
        </p:sp>
      </p:grp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914400" y="4191000"/>
            <a:ext cx="228600" cy="2438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 bwMode="auto">
          <a:xfrm>
            <a:off x="152400" y="6273199"/>
            <a:ext cx="16764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/>
              <a:t>n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2133600" y="6241602"/>
            <a:ext cx="12192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/>
              <a:t>n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-1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362200" y="5878603"/>
            <a:ext cx="8382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/>
              <a:t>1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381000" y="2514600"/>
            <a:ext cx="4724400" cy="1219200"/>
          </a:xfrm>
          <a:prstGeom prst="rect">
            <a:avLst/>
          </a:prstGeom>
          <a:solidFill>
            <a:srgbClr val="93FF9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marL="72000" marR="0" lvl="0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若已将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n-1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个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sym typeface="Symbol" pitchFamily="18" charset="2"/>
              </a:rPr>
              <a:t>圆盘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按规则移动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sym typeface="Symbol" pitchFamily="18" charset="2"/>
            </a:endParaRPr>
          </a:p>
          <a:p>
            <a:pPr marL="72000" marR="0" lvl="0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至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B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上，即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A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中仅剩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n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号圆盘</a:t>
            </a:r>
            <a:r>
              <a:rPr kumimoji="0" lang="zh-CN" altLang="en-US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 </a:t>
            </a:r>
            <a:endParaRPr kumimoji="0" lang="en-US" altLang="zh-CN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Symbol" pitchFamily="18" charset="2"/>
            </a:endParaRPr>
          </a:p>
        </p:txBody>
      </p:sp>
      <p:sp>
        <p:nvSpPr>
          <p:cNvPr id="27" name="上弧形箭头 26"/>
          <p:cNvSpPr/>
          <p:nvPr/>
        </p:nvSpPr>
        <p:spPr bwMode="auto">
          <a:xfrm>
            <a:off x="1295400" y="4953000"/>
            <a:ext cx="1295400" cy="630942"/>
          </a:xfrm>
          <a:prstGeom prst="curvedDownArrow">
            <a:avLst/>
          </a:prstGeom>
          <a:solidFill>
            <a:srgbClr val="FF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5410200" y="3962400"/>
            <a:ext cx="3733800" cy="2590800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marL="108000" marR="0" lvl="0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将</a:t>
            </a:r>
            <a:r>
              <a:rPr kumimoji="0" lang="en-US" altLang="zh-CN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n</a:t>
            </a:r>
            <a:r>
              <a:rPr lang="zh-CN" altLang="en-US" kern="0" dirty="0">
                <a:solidFill>
                  <a:schemeClr val="bg1"/>
                </a:solidFill>
                <a:latin typeface="+mj-lt"/>
                <a:sym typeface="Wingdings" pitchFamily="2" charset="2"/>
              </a:rPr>
              <a:t>从</a:t>
            </a:r>
            <a:r>
              <a:rPr lang="en-US" altLang="zh-CN" kern="0" dirty="0">
                <a:solidFill>
                  <a:schemeClr val="bg1"/>
                </a:solidFill>
                <a:latin typeface="+mj-lt"/>
                <a:sym typeface="Wingdings" pitchFamily="2" charset="2"/>
              </a:rPr>
              <a:t>A</a:t>
            </a:r>
            <a:r>
              <a:rPr lang="zh-CN" altLang="en-US" kern="0" dirty="0">
                <a:solidFill>
                  <a:srgbClr val="FFFF00"/>
                </a:solidFill>
                <a:latin typeface="+mj-lt"/>
                <a:sym typeface="Wingdings" pitchFamily="2" charset="2"/>
              </a:rPr>
              <a:t>移动</a:t>
            </a:r>
            <a:r>
              <a:rPr lang="zh-CN" altLang="en-US" kern="0" dirty="0">
                <a:solidFill>
                  <a:schemeClr val="bg1"/>
                </a:solidFill>
                <a:latin typeface="+mj-lt"/>
                <a:sym typeface="Wingdings" pitchFamily="2" charset="2"/>
              </a:rPr>
              <a:t>至</a:t>
            </a:r>
            <a:r>
              <a:rPr lang="en-US" altLang="zh-CN" kern="0" dirty="0">
                <a:solidFill>
                  <a:schemeClr val="bg1"/>
                </a:solidFill>
                <a:latin typeface="+mj-lt"/>
                <a:sym typeface="Wingdings" pitchFamily="2" charset="2"/>
              </a:rPr>
              <a:t>C</a:t>
            </a:r>
            <a:r>
              <a:rPr lang="zh-CN" altLang="en-US" kern="0" dirty="0">
                <a:solidFill>
                  <a:schemeClr val="bg1"/>
                </a:solidFill>
                <a:latin typeface="+mj-lt"/>
                <a:sym typeface="Wingdings" pitchFamily="2" charset="2"/>
              </a:rPr>
              <a:t>，</a:t>
            </a:r>
            <a:endParaRPr lang="en-US" altLang="zh-CN" kern="0" dirty="0">
              <a:solidFill>
                <a:schemeClr val="bg1"/>
              </a:solidFill>
              <a:latin typeface="+mj-lt"/>
              <a:sym typeface="Wingdings" pitchFamily="2" charset="2"/>
            </a:endParaRPr>
          </a:p>
          <a:p>
            <a:pPr marL="108000" marR="0" lvl="0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solidFill>
                  <a:schemeClr val="bg1"/>
                </a:solidFill>
                <a:latin typeface="+mj-lt"/>
                <a:sym typeface="Wingdings" pitchFamily="2" charset="2"/>
              </a:rPr>
              <a:t>再将</a:t>
            </a:r>
            <a:r>
              <a:rPr lang="en-US" altLang="zh-CN" kern="0" dirty="0">
                <a:solidFill>
                  <a:schemeClr val="bg1"/>
                </a:solidFill>
                <a:latin typeface="+mj-lt"/>
                <a:sym typeface="Wingdings" pitchFamily="2" charset="2"/>
              </a:rPr>
              <a:t>B</a:t>
            </a:r>
            <a:r>
              <a:rPr lang="zh-CN" altLang="en-US" kern="0" dirty="0">
                <a:solidFill>
                  <a:schemeClr val="bg1"/>
                </a:solidFill>
                <a:latin typeface="+mj-lt"/>
                <a:sym typeface="Wingdings" pitchFamily="2" charset="2"/>
              </a:rPr>
              <a:t>上的</a:t>
            </a:r>
            <a:r>
              <a:rPr lang="en-US" altLang="zh-CN" kern="0" dirty="0">
                <a:solidFill>
                  <a:schemeClr val="bg1"/>
                </a:solidFill>
                <a:latin typeface="+mj-lt"/>
                <a:sym typeface="Wingdings" pitchFamily="2" charset="2"/>
              </a:rPr>
              <a:t>n-1</a:t>
            </a:r>
            <a:r>
              <a:rPr lang="zh-CN" altLang="en-US" kern="0" dirty="0">
                <a:solidFill>
                  <a:schemeClr val="bg1"/>
                </a:solidFill>
                <a:latin typeface="+mj-lt"/>
                <a:sym typeface="Wingdings" pitchFamily="2" charset="2"/>
              </a:rPr>
              <a:t>个盘子</a:t>
            </a:r>
            <a:endParaRPr lang="en-US" altLang="zh-CN" kern="0" dirty="0">
              <a:solidFill>
                <a:schemeClr val="bg1"/>
              </a:solidFill>
              <a:latin typeface="+mj-lt"/>
              <a:sym typeface="Wingdings" pitchFamily="2" charset="2"/>
            </a:endParaRPr>
          </a:p>
          <a:p>
            <a:pPr marL="108000" marR="0" lvl="0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solidFill>
                  <a:srgbClr val="C00000"/>
                </a:solidFill>
                <a:latin typeface="+mj-lt"/>
                <a:sym typeface="Wingdings" pitchFamily="2" charset="2"/>
              </a:rPr>
              <a:t>按规则移动</a:t>
            </a:r>
            <a:r>
              <a:rPr lang="zh-CN" altLang="en-US" kern="0" dirty="0">
                <a:solidFill>
                  <a:schemeClr val="bg1"/>
                </a:solidFill>
                <a:latin typeface="+mj-lt"/>
                <a:sym typeface="Wingdings" pitchFamily="2" charset="2"/>
              </a:rPr>
              <a:t>至</a:t>
            </a:r>
            <a:r>
              <a:rPr lang="en-US" altLang="zh-CN" kern="0" dirty="0">
                <a:solidFill>
                  <a:schemeClr val="bg1"/>
                </a:solidFill>
                <a:latin typeface="+mj-lt"/>
                <a:sym typeface="Wingdings" pitchFamily="2" charset="2"/>
              </a:rPr>
              <a:t>C</a:t>
            </a:r>
            <a:r>
              <a:rPr lang="zh-CN" altLang="en-US" kern="0" dirty="0">
                <a:solidFill>
                  <a:schemeClr val="bg1"/>
                </a:solidFill>
                <a:latin typeface="+mj-lt"/>
                <a:sym typeface="Wingdings" pitchFamily="2" charset="2"/>
              </a:rPr>
              <a:t>，</a:t>
            </a:r>
            <a:endParaRPr lang="en-US" altLang="zh-CN" kern="0" dirty="0">
              <a:solidFill>
                <a:schemeClr val="bg1"/>
              </a:solidFill>
              <a:latin typeface="+mj-lt"/>
              <a:sym typeface="Wingdings" pitchFamily="2" charset="2"/>
            </a:endParaRPr>
          </a:p>
          <a:p>
            <a:pPr marL="108000" marR="0" lvl="0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solidFill>
                  <a:schemeClr val="bg1"/>
                </a:solidFill>
                <a:latin typeface="+mj-lt"/>
                <a:sym typeface="Wingdings" pitchFamily="2" charset="2"/>
              </a:rPr>
              <a:t>即完成任务</a:t>
            </a:r>
            <a:endParaRPr kumimoji="0" lang="zh-CN" altLang="en-GB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sym typeface="Symbol" pitchFamily="18" charset="2"/>
            </a:endParaRPr>
          </a:p>
        </p:txBody>
      </p:sp>
      <p:cxnSp>
        <p:nvCxnSpPr>
          <p:cNvPr id="48" name="肘形连接符 47"/>
          <p:cNvCxnSpPr>
            <a:stCxn id="26" idx="3"/>
          </p:cNvCxnSpPr>
          <p:nvPr/>
        </p:nvCxnSpPr>
        <p:spPr bwMode="auto">
          <a:xfrm>
            <a:off x="5105400" y="3124200"/>
            <a:ext cx="457200" cy="838200"/>
          </a:xfrm>
          <a:prstGeom prst="bentConnector2">
            <a:avLst/>
          </a:prstGeom>
          <a:solidFill>
            <a:srgbClr val="B9FFB9"/>
          </a:solidFill>
          <a:ln w="34925" cap="flat" cmpd="sng" algn="ctr">
            <a:solidFill>
              <a:srgbClr val="00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矩形 54"/>
          <p:cNvSpPr/>
          <p:nvPr/>
        </p:nvSpPr>
        <p:spPr bwMode="auto">
          <a:xfrm>
            <a:off x="3657600" y="6241602"/>
            <a:ext cx="16764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/>
              <a:t>n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3810000" y="5860602"/>
            <a:ext cx="12192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/>
              <a:t>n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-1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4038600" y="5497603"/>
            <a:ext cx="8382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/>
              <a:t>1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9" name="上弧形箭头 58"/>
          <p:cNvSpPr/>
          <p:nvPr/>
        </p:nvSpPr>
        <p:spPr bwMode="auto">
          <a:xfrm>
            <a:off x="2971800" y="4779258"/>
            <a:ext cx="1295400" cy="630942"/>
          </a:xfrm>
          <a:prstGeom prst="curvedDownArrow">
            <a:avLst/>
          </a:prstGeom>
          <a:solidFill>
            <a:srgbClr val="FF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61" name="直接箭头连接符 60"/>
          <p:cNvCxnSpPr>
            <a:stCxn id="63" idx="3"/>
            <a:endCxn id="73" idx="1"/>
          </p:cNvCxnSpPr>
          <p:nvPr/>
        </p:nvCxnSpPr>
        <p:spPr bwMode="auto">
          <a:xfrm flipV="1">
            <a:off x="5105400" y="2679413"/>
            <a:ext cx="1447800" cy="148753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Rectangle 3"/>
          <p:cNvSpPr>
            <a:spLocks noChangeArrowheads="1"/>
          </p:cNvSpPr>
          <p:nvPr/>
        </p:nvSpPr>
        <p:spPr bwMode="auto">
          <a:xfrm>
            <a:off x="3048000" y="2532131"/>
            <a:ext cx="2057400" cy="592069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cxnSp>
        <p:nvCxnSpPr>
          <p:cNvPr id="68" name="直接箭头连接符 67"/>
          <p:cNvCxnSpPr>
            <a:endCxn id="73" idx="2"/>
          </p:cNvCxnSpPr>
          <p:nvPr/>
        </p:nvCxnSpPr>
        <p:spPr bwMode="auto">
          <a:xfrm rot="5400000" flipH="1" flipV="1">
            <a:off x="5829301" y="3543301"/>
            <a:ext cx="2438400" cy="1295398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6553200" y="2387025"/>
            <a:ext cx="228600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C00000"/>
                </a:solidFill>
              </a:rPr>
              <a:t>所求</a:t>
            </a:r>
            <a:r>
              <a:rPr lang="en-US" altLang="zh-CN" sz="3200" dirty="0">
                <a:solidFill>
                  <a:srgbClr val="C00000"/>
                </a:solidFill>
              </a:rPr>
              <a:t>Hanoi()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6" grpId="0" animBg="1"/>
      <p:bldP spid="27" grpId="0" animBg="1"/>
      <p:bldP spid="29" grpId="0" animBg="1"/>
      <p:bldP spid="55" grpId="0" animBg="1"/>
      <p:bldP spid="56" grpId="0" animBg="1"/>
      <p:bldP spid="57" grpId="0" animBg="1"/>
      <p:bldP spid="59" grpId="0" animBg="1"/>
      <p:bldP spid="63" grpId="0" animBg="1"/>
      <p:bldP spid="7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152400" y="838200"/>
            <a:ext cx="8763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AutoNum type="arabicParenBoth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 递归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：要</a:t>
            </a:r>
            <a:r>
              <a:rPr lang="zh-CN" altLang="en-US" sz="3200" kern="0" dirty="0">
                <a:latin typeface="+mj-lt"/>
              </a:rPr>
              <a:t>将</a:t>
            </a:r>
            <a:r>
              <a:rPr lang="en-US" altLang="zh-CN" sz="3200" kern="0" dirty="0">
                <a:latin typeface="+mj-lt"/>
              </a:rPr>
              <a:t>n</a:t>
            </a:r>
            <a:r>
              <a:rPr lang="zh-CN" altLang="en-US" sz="3200" kern="0" dirty="0">
                <a:latin typeface="+mj-lt"/>
              </a:rPr>
              <a:t>个圆盘从</a:t>
            </a:r>
            <a:r>
              <a:rPr lang="en-US" altLang="zh-CN" sz="3200" kern="0" dirty="0">
                <a:latin typeface="+mj-lt"/>
              </a:rPr>
              <a:t>A</a:t>
            </a:r>
            <a:r>
              <a:rPr lang="zh-CN" altLang="en-US" sz="3200" kern="0" dirty="0">
                <a:latin typeface="+mj-lt"/>
              </a:rPr>
              <a:t>移动到</a:t>
            </a:r>
            <a:r>
              <a:rPr lang="en-US" altLang="zh-CN" sz="3200" kern="0" dirty="0">
                <a:latin typeface="+mj-lt"/>
              </a:rPr>
              <a:t>C</a:t>
            </a:r>
            <a:r>
              <a:rPr lang="zh-CN" altLang="en-US" sz="3200" kern="0" dirty="0">
                <a:latin typeface="+mj-lt"/>
              </a:rPr>
              <a:t>，则只需 </a:t>
            </a:r>
            <a:r>
              <a:rPr lang="en-US" altLang="zh-CN" sz="3200" kern="0" dirty="0">
                <a:latin typeface="+mj-lt"/>
              </a:rPr>
              <a:t>–</a:t>
            </a:r>
          </a:p>
          <a:p>
            <a:pPr marL="514350" marR="0" lvl="0" indent="-514350" algn="just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latin typeface="+mj-lt"/>
              </a:rPr>
              <a:t>     </a:t>
            </a:r>
            <a:r>
              <a:rPr lang="en-US" altLang="zh-CN" sz="3200" kern="0" dirty="0">
                <a:solidFill>
                  <a:srgbClr val="C00000"/>
                </a:solidFill>
                <a:latin typeface="+mj-lt"/>
              </a:rPr>
              <a:t>n-1</a:t>
            </a:r>
            <a:r>
              <a:rPr lang="zh-CN" altLang="en-US" sz="3200" kern="0" dirty="0">
                <a:solidFill>
                  <a:srgbClr val="C00000"/>
                </a:solidFill>
                <a:latin typeface="+mj-lt"/>
              </a:rPr>
              <a:t>个圆盘已按规则从</a:t>
            </a:r>
            <a:r>
              <a:rPr lang="en-US" altLang="zh-CN" sz="3200" kern="0" dirty="0">
                <a:solidFill>
                  <a:srgbClr val="C00000"/>
                </a:solidFill>
                <a:latin typeface="+mj-lt"/>
              </a:rPr>
              <a:t>A</a:t>
            </a:r>
            <a:r>
              <a:rPr lang="zh-CN" altLang="en-US" sz="3200" kern="0" dirty="0">
                <a:solidFill>
                  <a:srgbClr val="C00000"/>
                </a:solidFill>
                <a:latin typeface="+mj-lt"/>
              </a:rPr>
              <a:t>到</a:t>
            </a:r>
            <a:r>
              <a:rPr lang="en-US" altLang="zh-CN" sz="3200" kern="0" dirty="0">
                <a:solidFill>
                  <a:srgbClr val="C00000"/>
                </a:solidFill>
                <a:latin typeface="+mj-lt"/>
              </a:rPr>
              <a:t>B</a:t>
            </a:r>
            <a:r>
              <a:rPr lang="zh-CN" altLang="en-US" sz="3200" kern="0" dirty="0">
                <a:solidFill>
                  <a:srgbClr val="C00000"/>
                </a:solidFill>
                <a:latin typeface="+mj-lt"/>
              </a:rPr>
              <a:t>上，</a:t>
            </a:r>
            <a:r>
              <a:rPr lang="zh-CN" altLang="en-US" sz="3200" kern="0" dirty="0">
                <a:latin typeface="+mj-lt"/>
              </a:rPr>
              <a:t>接下来，</a:t>
            </a:r>
            <a:endParaRPr lang="en-US" altLang="zh-CN" sz="3200" kern="0" dirty="0">
              <a:latin typeface="+mj-lt"/>
            </a:endParaRPr>
          </a:p>
          <a:p>
            <a:pPr marL="514350" marR="0" lvl="0" indent="-514350" algn="just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latin typeface="+mj-lt"/>
              </a:rPr>
              <a:t>    </a:t>
            </a:r>
            <a:r>
              <a:rPr lang="zh-CN" altLang="en-US" sz="3200" kern="0" dirty="0">
                <a:latin typeface="+mj-lt"/>
              </a:rPr>
              <a:t>直接将</a:t>
            </a:r>
            <a:r>
              <a:rPr lang="en-US" altLang="zh-CN" sz="3200" kern="0" dirty="0">
                <a:latin typeface="+mj-lt"/>
              </a:rPr>
              <a:t>n</a:t>
            </a:r>
            <a:r>
              <a:rPr lang="zh-CN" altLang="en-US" sz="3200" kern="0" dirty="0">
                <a:latin typeface="+mj-lt"/>
              </a:rPr>
              <a:t>号圆盘从</a:t>
            </a:r>
            <a:r>
              <a:rPr lang="en-US" altLang="zh-CN" sz="3200" kern="0" dirty="0">
                <a:latin typeface="+mj-lt"/>
              </a:rPr>
              <a:t>A</a:t>
            </a:r>
            <a:r>
              <a:rPr lang="zh-CN" altLang="en-US" sz="3200" kern="0" dirty="0">
                <a:latin typeface="+mj-lt"/>
              </a:rPr>
              <a:t>到</a:t>
            </a:r>
            <a:r>
              <a:rPr lang="en-US" altLang="zh-CN" sz="3200" kern="0" dirty="0">
                <a:latin typeface="+mj-lt"/>
              </a:rPr>
              <a:t>C</a:t>
            </a:r>
            <a:r>
              <a:rPr lang="zh-CN" altLang="en-US" sz="3200" kern="0" dirty="0">
                <a:latin typeface="+mj-lt"/>
              </a:rPr>
              <a:t>，</a:t>
            </a:r>
            <a:endParaRPr lang="en-US" altLang="zh-CN" sz="3200" kern="0" dirty="0">
              <a:latin typeface="+mj-lt"/>
            </a:endParaRPr>
          </a:p>
          <a:p>
            <a:pPr marL="514350" marR="0" lvl="0" indent="-514350" algn="just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latin typeface="+mj-lt"/>
              </a:rPr>
              <a:t>    </a:t>
            </a:r>
            <a:r>
              <a:rPr lang="zh-CN" altLang="en-US" sz="3200" kern="0" dirty="0">
                <a:latin typeface="+mj-lt"/>
              </a:rPr>
              <a:t>再将</a:t>
            </a:r>
            <a:r>
              <a:rPr lang="en-US" altLang="zh-CN" sz="3200" kern="0" dirty="0">
                <a:latin typeface="+mj-lt"/>
              </a:rPr>
              <a:t>n-1</a:t>
            </a:r>
            <a:r>
              <a:rPr lang="zh-CN" altLang="en-US" sz="3200" kern="0" dirty="0">
                <a:latin typeface="+mj-lt"/>
              </a:rPr>
              <a:t>个圆盘</a:t>
            </a:r>
            <a:r>
              <a:rPr lang="zh-CN" altLang="en-US" sz="3200" kern="0" dirty="0">
                <a:solidFill>
                  <a:srgbClr val="C00000"/>
                </a:solidFill>
                <a:latin typeface="+mj-lt"/>
              </a:rPr>
              <a:t>按规则从</a:t>
            </a:r>
            <a:r>
              <a:rPr lang="en-US" altLang="zh-CN" sz="3200" kern="0" dirty="0">
                <a:solidFill>
                  <a:srgbClr val="C00000"/>
                </a:solidFill>
                <a:latin typeface="+mj-lt"/>
              </a:rPr>
              <a:t>B</a:t>
            </a:r>
            <a:r>
              <a:rPr lang="zh-CN" altLang="en-US" sz="3200" kern="0" dirty="0">
                <a:solidFill>
                  <a:srgbClr val="C00000"/>
                </a:solidFill>
                <a:latin typeface="+mj-lt"/>
              </a:rPr>
              <a:t>移动到</a:t>
            </a:r>
            <a:r>
              <a:rPr lang="en-US" altLang="zh-CN" sz="3200" kern="0" dirty="0">
                <a:solidFill>
                  <a:srgbClr val="C00000"/>
                </a:solidFill>
                <a:latin typeface="+mj-lt"/>
              </a:rPr>
              <a:t>C</a:t>
            </a:r>
            <a:r>
              <a:rPr lang="zh-CN" altLang="en-US" sz="3200" kern="0" dirty="0">
                <a:solidFill>
                  <a:srgbClr val="C00000"/>
                </a:solidFill>
                <a:latin typeface="+mj-lt"/>
              </a:rPr>
              <a:t>上</a:t>
            </a:r>
            <a:r>
              <a:rPr lang="zh-CN" altLang="en-US" sz="3200" kern="0" dirty="0">
                <a:latin typeface="+mj-lt"/>
              </a:rPr>
              <a:t>；</a:t>
            </a:r>
            <a:endParaRPr lang="en-US" altLang="zh-CN" sz="3200" kern="0" dirty="0">
              <a:latin typeface="+mj-lt"/>
            </a:endParaRP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    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Hanoi(n) =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将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n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号盘从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A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移到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C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 </a:t>
            </a:r>
            <a:r>
              <a:rPr lang="zh-CN" altLang="en-US" sz="3200" kern="0" dirty="0">
                <a:latin typeface="+mj-lt"/>
              </a:rPr>
              <a:t>和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Hanoi(n-1)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52400" y="4495800"/>
            <a:ext cx="8839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800" marR="0" lvl="0" indent="-514800" algn="just" defTabSz="914400" rtl="0" eaLnBrk="1" fontAlgn="base" latinLnBrk="0" hangingPunct="1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(2)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递归出口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：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A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中只有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1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个圆盘，则直接移动到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C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上，即可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62200" y="3635514"/>
            <a:ext cx="5184433" cy="707886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>
                <a:solidFill>
                  <a:srgbClr val="006600"/>
                </a:solidFill>
              </a:rPr>
              <a:t>= Move(A, C) </a:t>
            </a:r>
            <a:r>
              <a:rPr lang="zh-CN" altLang="en-US" sz="3200" kern="0" dirty="0"/>
              <a:t>和</a:t>
            </a:r>
            <a:r>
              <a:rPr lang="en-US" altLang="zh-CN" sz="3200" kern="0" dirty="0">
                <a:solidFill>
                  <a:srgbClr val="006600"/>
                </a:solidFill>
              </a:rPr>
              <a:t> Hanoi(n-1)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685800" y="5540514"/>
            <a:ext cx="8077200" cy="64306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kern="0" dirty="0">
                <a:solidFill>
                  <a:srgbClr val="006600"/>
                </a:solidFill>
              </a:rPr>
              <a:t>Move(A, C); </a:t>
            </a:r>
            <a:r>
              <a:rPr lang="en-US" altLang="zh-CN" sz="320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//</a:t>
            </a:r>
            <a:r>
              <a:rPr lang="zh-CN" altLang="en-US" sz="320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把</a:t>
            </a:r>
            <a:r>
              <a:rPr lang="en-US" altLang="zh-CN" sz="320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zh-CN" altLang="en-US" sz="320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最上方的</a:t>
            </a:r>
            <a:r>
              <a:rPr lang="en-US" altLang="zh-CN" sz="320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 sz="320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个圆盘移到</a:t>
            </a:r>
            <a:r>
              <a:rPr lang="en-US" altLang="zh-CN" sz="320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zh-CN" altLang="en-US" sz="320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上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7" grpId="0" animBg="1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例</a:t>
            </a:r>
            <a:r>
              <a:rPr lang="en-US" altLang="zh-CN" dirty="0">
                <a:ea typeface="黑体" pitchFamily="2" charset="-122"/>
              </a:rPr>
              <a:t>2</a:t>
            </a:r>
            <a:r>
              <a:rPr lang="zh-CN" altLang="en-US" dirty="0">
                <a:ea typeface="黑体" pitchFamily="2" charset="-122"/>
              </a:rPr>
              <a:t>：</a:t>
            </a:r>
            <a:r>
              <a:rPr lang="en-US" altLang="zh-CN" dirty="0">
                <a:ea typeface="黑体" pitchFamily="2" charset="-122"/>
              </a:rPr>
              <a:t>Hanoi</a:t>
            </a:r>
            <a:r>
              <a:rPr lang="zh-CN" altLang="en-US" dirty="0">
                <a:ea typeface="黑体" pitchFamily="2" charset="-122"/>
              </a:rPr>
              <a:t>塔问题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686800" cy="533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void Hanoi(n, A, B, C)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{ if (n = 1)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      Move(A,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lang="en-US" altLang="zh-CN" sz="3200" kern="0" dirty="0">
                <a:latin typeface="+mj-lt"/>
              </a:rPr>
              <a:t>C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);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  else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      { Hanoi(n-1, A, C, B);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        Move(A, C);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marL="108000" lvl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        Hanoi(n-1, B, </a:t>
            </a:r>
            <a:r>
              <a:rPr lang="en-US" altLang="zh-CN" sz="3200" kern="0" dirty="0">
                <a:latin typeface="+mj-lt"/>
              </a:rPr>
              <a:t>A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, </a:t>
            </a:r>
            <a:r>
              <a:rPr lang="en-US" altLang="zh-CN" sz="3200" kern="0" dirty="0">
                <a:latin typeface="+mj-lt"/>
              </a:rPr>
              <a:t>C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);</a:t>
            </a:r>
            <a:r>
              <a:rPr lang="en-US" altLang="zh-CN" sz="3200" kern="0" dirty="0">
                <a:solidFill>
                  <a:srgbClr val="006600"/>
                </a:solidFill>
                <a:latin typeface="+mj-lt"/>
              </a:rPr>
              <a:t>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       }</a:t>
            </a:r>
          </a:p>
          <a:p>
            <a:pPr marL="108000" marR="0" lvl="0" algn="just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 }</a:t>
            </a:r>
          </a:p>
          <a:p>
            <a:pPr marL="108000" marR="0" lvl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9471" y="1219200"/>
            <a:ext cx="39549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将</a:t>
            </a:r>
            <a:r>
              <a:rPr lang="en-US" altLang="zh-CN" kern="0" dirty="0">
                <a:solidFill>
                  <a:srgbClr val="008000"/>
                </a:solidFill>
              </a:rPr>
              <a:t>n</a:t>
            </a:r>
            <a:r>
              <a:rPr lang="zh-CN" altLang="en-US" kern="0" dirty="0">
                <a:solidFill>
                  <a:srgbClr val="008000"/>
                </a:solidFill>
              </a:rPr>
              <a:t>个盘子从</a:t>
            </a:r>
            <a:r>
              <a:rPr lang="en-US" altLang="zh-CN" kern="0" dirty="0">
                <a:solidFill>
                  <a:srgbClr val="008000"/>
                </a:solidFill>
              </a:rPr>
              <a:t>A</a:t>
            </a:r>
            <a:r>
              <a:rPr lang="zh-CN" altLang="en-US" kern="0" dirty="0">
                <a:solidFill>
                  <a:srgbClr val="008000"/>
                </a:solidFill>
              </a:rPr>
              <a:t>移动到</a:t>
            </a:r>
            <a:r>
              <a:rPr lang="en-US" altLang="zh-CN" kern="0" dirty="0">
                <a:solidFill>
                  <a:srgbClr val="008000"/>
                </a:solidFill>
              </a:rPr>
              <a:t>C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90800" y="1905000"/>
            <a:ext cx="5257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若共</a:t>
            </a:r>
            <a:r>
              <a:rPr lang="en-US" altLang="zh-CN" kern="0" dirty="0">
                <a:solidFill>
                  <a:srgbClr val="008000"/>
                </a:solidFill>
              </a:rPr>
              <a:t>1</a:t>
            </a:r>
            <a:r>
              <a:rPr lang="zh-CN" altLang="en-US" kern="0" dirty="0">
                <a:solidFill>
                  <a:srgbClr val="008000"/>
                </a:solidFill>
              </a:rPr>
              <a:t>个盘子，则直接移动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57600" y="2438400"/>
            <a:ext cx="4113627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将</a:t>
            </a:r>
            <a:r>
              <a:rPr lang="en-US" altLang="zh-CN" kern="0" dirty="0">
                <a:solidFill>
                  <a:srgbClr val="008000"/>
                </a:solidFill>
              </a:rPr>
              <a:t>A</a:t>
            </a:r>
            <a:r>
              <a:rPr lang="zh-CN" altLang="en-US" kern="0" dirty="0">
                <a:solidFill>
                  <a:srgbClr val="008000"/>
                </a:solidFill>
              </a:rPr>
              <a:t>最上方的盘子移到</a:t>
            </a:r>
            <a:r>
              <a:rPr lang="en-US" altLang="zh-CN" kern="0" dirty="0">
                <a:solidFill>
                  <a:srgbClr val="008000"/>
                </a:solidFill>
              </a:rPr>
              <a:t>C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57800" y="3733800"/>
            <a:ext cx="3017173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将</a:t>
            </a:r>
            <a:r>
              <a:rPr lang="en-US" altLang="zh-CN" kern="0" dirty="0">
                <a:solidFill>
                  <a:srgbClr val="008000"/>
                </a:solidFill>
              </a:rPr>
              <a:t>n-1</a:t>
            </a:r>
            <a:r>
              <a:rPr lang="zh-CN" altLang="en-US" kern="0" dirty="0">
                <a:solidFill>
                  <a:srgbClr val="008000"/>
                </a:solidFill>
              </a:rPr>
              <a:t>个</a:t>
            </a:r>
            <a:r>
              <a:rPr lang="en-US" altLang="zh-CN" kern="0" dirty="0">
                <a:solidFill>
                  <a:srgbClr val="008000"/>
                </a:solidFill>
              </a:rPr>
              <a:t>, </a:t>
            </a:r>
            <a:r>
              <a:rPr lang="zh-CN" altLang="en-US" kern="0" dirty="0">
                <a:solidFill>
                  <a:srgbClr val="008000"/>
                </a:solidFill>
              </a:rPr>
              <a:t>从</a:t>
            </a:r>
            <a:r>
              <a:rPr lang="en-US" altLang="zh-CN" kern="0" dirty="0">
                <a:solidFill>
                  <a:srgbClr val="008000"/>
                </a:solidFill>
              </a:rPr>
              <a:t>A</a:t>
            </a:r>
            <a:r>
              <a:rPr lang="zh-CN" altLang="en-US" kern="0" dirty="0">
                <a:solidFill>
                  <a:srgbClr val="008000"/>
                </a:solidFill>
              </a:rPr>
              <a:t>到</a:t>
            </a:r>
            <a:r>
              <a:rPr lang="en-US" altLang="zh-CN" kern="0" dirty="0">
                <a:solidFill>
                  <a:srgbClr val="008000"/>
                </a:solidFill>
              </a:rPr>
              <a:t>B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81600" y="5064604"/>
            <a:ext cx="2678938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//n-1</a:t>
            </a:r>
            <a:r>
              <a:rPr lang="zh-CN" altLang="en-US" kern="0" dirty="0">
                <a:solidFill>
                  <a:srgbClr val="008000"/>
                </a:solidFill>
              </a:rPr>
              <a:t>个</a:t>
            </a:r>
            <a:r>
              <a:rPr lang="en-US" altLang="zh-CN" kern="0" dirty="0">
                <a:solidFill>
                  <a:srgbClr val="008000"/>
                </a:solidFill>
              </a:rPr>
              <a:t>, </a:t>
            </a:r>
            <a:r>
              <a:rPr lang="zh-CN" altLang="en-US" kern="0" dirty="0">
                <a:solidFill>
                  <a:srgbClr val="008000"/>
                </a:solidFill>
              </a:rPr>
              <a:t>从</a:t>
            </a:r>
            <a:r>
              <a:rPr lang="en-US" altLang="zh-CN" kern="0" dirty="0">
                <a:solidFill>
                  <a:srgbClr val="008000"/>
                </a:solidFill>
              </a:rPr>
              <a:t>B</a:t>
            </a:r>
            <a:r>
              <a:rPr lang="zh-CN" altLang="en-US" kern="0" dirty="0">
                <a:solidFill>
                  <a:srgbClr val="008000"/>
                </a:solidFill>
              </a:rPr>
              <a:t>到</a:t>
            </a:r>
            <a:r>
              <a:rPr lang="en-US" altLang="zh-CN" kern="0" dirty="0">
                <a:solidFill>
                  <a:srgbClr val="008000"/>
                </a:solidFill>
              </a:rPr>
              <a:t>C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14800" y="4398258"/>
            <a:ext cx="37338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将</a:t>
            </a:r>
            <a:r>
              <a:rPr lang="en-US" altLang="zh-CN" kern="0" dirty="0">
                <a:solidFill>
                  <a:srgbClr val="008000"/>
                </a:solidFill>
              </a:rPr>
              <a:t>n</a:t>
            </a:r>
            <a:r>
              <a:rPr lang="zh-CN" altLang="en-US" kern="0" dirty="0">
                <a:solidFill>
                  <a:srgbClr val="008000"/>
                </a:solidFill>
              </a:rPr>
              <a:t>号盘子</a:t>
            </a:r>
            <a:r>
              <a:rPr lang="en-US" altLang="zh-CN" kern="0" dirty="0">
                <a:solidFill>
                  <a:srgbClr val="008000"/>
                </a:solidFill>
              </a:rPr>
              <a:t>, </a:t>
            </a:r>
            <a:r>
              <a:rPr lang="zh-CN" altLang="en-US" kern="0" dirty="0">
                <a:solidFill>
                  <a:srgbClr val="008000"/>
                </a:solidFill>
              </a:rPr>
              <a:t>从</a:t>
            </a:r>
            <a:r>
              <a:rPr lang="en-US" altLang="zh-CN" kern="0" dirty="0">
                <a:solidFill>
                  <a:srgbClr val="008000"/>
                </a:solidFill>
              </a:rPr>
              <a:t>A</a:t>
            </a:r>
            <a:r>
              <a:rPr lang="zh-CN" altLang="en-US" kern="0" dirty="0">
                <a:solidFill>
                  <a:srgbClr val="008000"/>
                </a:solidFill>
              </a:rPr>
              <a:t>到</a:t>
            </a:r>
            <a:r>
              <a:rPr lang="en-US" altLang="zh-CN" kern="0" dirty="0">
                <a:solidFill>
                  <a:srgbClr val="008000"/>
                </a:solidFill>
              </a:rPr>
              <a:t>B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752600" y="2162651"/>
            <a:ext cx="7086600" cy="172354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kern="0" dirty="0">
                <a:solidFill>
                  <a:schemeClr val="accent1">
                    <a:lumMod val="25000"/>
                  </a:schemeClr>
                </a:solidFill>
                <a:sym typeface="Wingdings" pitchFamily="2" charset="2"/>
              </a:rPr>
              <a:t>Hanoi(1, A, B, C) </a:t>
            </a:r>
            <a:r>
              <a:rPr lang="en-US" altLang="zh-CN" sz="3200" b="1" kern="0" dirty="0">
                <a:solidFill>
                  <a:schemeClr val="accent1">
                    <a:lumMod val="25000"/>
                  </a:schemeClr>
                </a:solidFill>
                <a:sym typeface="Wingdings" pitchFamily="2" charset="2"/>
              </a:rPr>
              <a:t></a:t>
            </a:r>
            <a:r>
              <a:rPr lang="en-US" altLang="zh-CN" sz="3200" kern="0" dirty="0">
                <a:solidFill>
                  <a:schemeClr val="accent1">
                    <a:lumMod val="25000"/>
                  </a:schemeClr>
                </a:solidFill>
                <a:sym typeface="Wingdings" pitchFamily="2" charset="2"/>
              </a:rPr>
              <a:t> Move(A, C)</a:t>
            </a:r>
          </a:p>
          <a:p>
            <a:pPr marL="342900" lvl="0" indent="-3429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kern="0" dirty="0">
                <a:solidFill>
                  <a:schemeClr val="accent1">
                    <a:lumMod val="25000"/>
                  </a:schemeClr>
                </a:solidFill>
                <a:sym typeface="Wingdings" pitchFamily="2" charset="2"/>
              </a:rPr>
              <a:t>Move(A, B) </a:t>
            </a:r>
            <a:r>
              <a:rPr lang="en-US" altLang="zh-CN" sz="3200" kern="0" dirty="0">
                <a:solidFill>
                  <a:srgbClr val="006600"/>
                </a:solidFill>
                <a:sym typeface="Wingdings" pitchFamily="2" charset="2"/>
              </a:rPr>
              <a:t>//</a:t>
            </a:r>
            <a:r>
              <a:rPr lang="zh-CN" altLang="en-US" sz="3200" kern="0" dirty="0">
                <a:solidFill>
                  <a:srgbClr val="006600"/>
                </a:solidFill>
                <a:sym typeface="Wingdings" pitchFamily="2" charset="2"/>
              </a:rPr>
              <a:t>把</a:t>
            </a:r>
            <a:r>
              <a:rPr lang="en-US" altLang="zh-CN" sz="3200" kern="0" dirty="0">
                <a:solidFill>
                  <a:srgbClr val="006600"/>
                </a:solidFill>
                <a:sym typeface="Wingdings" pitchFamily="2" charset="2"/>
              </a:rPr>
              <a:t>A</a:t>
            </a:r>
            <a:r>
              <a:rPr lang="zh-CN" altLang="en-US" sz="3200" kern="0" dirty="0">
                <a:solidFill>
                  <a:srgbClr val="006600"/>
                </a:solidFill>
                <a:sym typeface="Wingdings" pitchFamily="2" charset="2"/>
              </a:rPr>
              <a:t>最上方的盘子移到</a:t>
            </a:r>
            <a:r>
              <a:rPr lang="en-US" altLang="zh-CN" sz="3200" kern="0" dirty="0">
                <a:solidFill>
                  <a:srgbClr val="006600"/>
                </a:solidFill>
                <a:sym typeface="Wingdings" pitchFamily="2" charset="2"/>
              </a:rPr>
              <a:t>B</a:t>
            </a:r>
          </a:p>
          <a:p>
            <a:pPr marL="342900" lvl="0" indent="-3429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kern="0" dirty="0">
                <a:solidFill>
                  <a:schemeClr val="accent1">
                    <a:lumMod val="25000"/>
                  </a:schemeClr>
                </a:solidFill>
                <a:sym typeface="Wingdings" pitchFamily="2" charset="2"/>
              </a:rPr>
              <a:t>Hanoi(1, C, A, B) </a:t>
            </a:r>
            <a:r>
              <a:rPr lang="en-US" altLang="zh-CN" sz="3200" b="1" kern="0" dirty="0">
                <a:solidFill>
                  <a:schemeClr val="accent1">
                    <a:lumMod val="25000"/>
                  </a:schemeClr>
                </a:solidFill>
                <a:sym typeface="Wingdings" pitchFamily="2" charset="2"/>
              </a:rPr>
              <a:t></a:t>
            </a:r>
            <a:r>
              <a:rPr lang="en-US" altLang="zh-CN" sz="3200" kern="0" dirty="0">
                <a:solidFill>
                  <a:schemeClr val="accent1">
                    <a:lumMod val="25000"/>
                  </a:schemeClr>
                </a:solidFill>
                <a:sym typeface="Wingdings" pitchFamily="2" charset="2"/>
              </a:rPr>
              <a:t> Move(C-&gt;B)</a:t>
            </a: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81451"/>
            <a:ext cx="8229600" cy="685800"/>
          </a:xfrm>
          <a:solidFill>
            <a:schemeClr val="bg1"/>
          </a:solidFill>
          <a:ln w="28575">
            <a:noFill/>
          </a:ln>
        </p:spPr>
        <p:txBody>
          <a:bodyPr/>
          <a:lstStyle/>
          <a:p>
            <a:pPr algn="l"/>
            <a:r>
              <a:rPr lang="zh-CN" altLang="en-US" sz="3200" dirty="0">
                <a:ea typeface="黑体" pitchFamily="2" charset="-122"/>
              </a:rPr>
              <a:t>例：</a:t>
            </a:r>
            <a:r>
              <a:rPr lang="en-US" altLang="zh-CN" sz="3200" dirty="0">
                <a:ea typeface="黑体" pitchFamily="2" charset="-122"/>
              </a:rPr>
              <a:t>3</a:t>
            </a:r>
            <a:r>
              <a:rPr lang="zh-CN" altLang="en-US" sz="3200" dirty="0">
                <a:ea typeface="黑体" pitchFamily="2" charset="-122"/>
              </a:rPr>
              <a:t>个圆盘的</a:t>
            </a:r>
            <a:r>
              <a:rPr lang="en-US" altLang="zh-CN" sz="3200" dirty="0">
                <a:ea typeface="黑体" pitchFamily="2" charset="-122"/>
              </a:rPr>
              <a:t>Hanoi</a:t>
            </a:r>
            <a:r>
              <a:rPr lang="zh-CN" altLang="en-US" sz="3200" dirty="0">
                <a:ea typeface="黑体" pitchFamily="2" charset="-122"/>
              </a:rPr>
              <a:t>塔移动过程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943451"/>
            <a:ext cx="9144000" cy="6096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Hanoi</a:t>
            </a:r>
            <a:r>
              <a:rPr lang="en-US" altLang="zh-CN" sz="3200" kern="0" dirty="0">
                <a:latin typeface="+mj-lt"/>
              </a:rPr>
              <a:t>(3, A, B, C) </a:t>
            </a:r>
            <a:r>
              <a:rPr lang="en-US" altLang="zh-CN" sz="3200" kern="0" dirty="0">
                <a:solidFill>
                  <a:srgbClr val="006600"/>
                </a:solidFill>
                <a:latin typeface="+mj-lt"/>
              </a:rPr>
              <a:t>//</a:t>
            </a:r>
            <a:r>
              <a:rPr lang="zh-CN" altLang="en-US" sz="3200" kern="0" dirty="0">
                <a:solidFill>
                  <a:srgbClr val="006600"/>
                </a:solidFill>
                <a:latin typeface="+mj-lt"/>
              </a:rPr>
              <a:t>从</a:t>
            </a:r>
            <a:r>
              <a:rPr lang="en-US" altLang="zh-CN" sz="3200" kern="0" dirty="0">
                <a:solidFill>
                  <a:srgbClr val="006600"/>
                </a:solidFill>
                <a:latin typeface="+mj-lt"/>
              </a:rPr>
              <a:t>A</a:t>
            </a:r>
            <a:r>
              <a:rPr lang="zh-CN" altLang="en-US" sz="3200" kern="0" dirty="0">
                <a:solidFill>
                  <a:srgbClr val="006600"/>
                </a:solidFill>
                <a:latin typeface="+mj-lt"/>
              </a:rPr>
              <a:t>移动</a:t>
            </a:r>
            <a:r>
              <a:rPr lang="en-US" altLang="zh-CN" sz="3200" kern="0" dirty="0">
                <a:solidFill>
                  <a:srgbClr val="006600"/>
                </a:solidFill>
                <a:latin typeface="+mj-lt"/>
              </a:rPr>
              <a:t>3</a:t>
            </a:r>
            <a:r>
              <a:rPr lang="zh-CN" altLang="en-US" sz="3200" kern="0" dirty="0">
                <a:solidFill>
                  <a:srgbClr val="006600"/>
                </a:solidFill>
                <a:latin typeface="+mj-lt"/>
              </a:rPr>
              <a:t>个到</a:t>
            </a:r>
            <a:r>
              <a:rPr lang="en-US" altLang="zh-CN" sz="3200" kern="0" dirty="0">
                <a:solidFill>
                  <a:srgbClr val="006600"/>
                </a:solidFill>
                <a:latin typeface="+mj-lt"/>
              </a:rPr>
              <a:t>C, </a:t>
            </a:r>
            <a:r>
              <a:rPr lang="zh-CN" altLang="en-US" sz="3200" kern="0" dirty="0">
                <a:solidFill>
                  <a:srgbClr val="006600"/>
                </a:solidFill>
                <a:latin typeface="+mj-lt"/>
              </a:rPr>
              <a:t>可借助</a:t>
            </a:r>
            <a:r>
              <a:rPr lang="en-US" altLang="zh-CN" sz="3200" kern="0" dirty="0">
                <a:solidFill>
                  <a:srgbClr val="006600"/>
                </a:solidFill>
                <a:latin typeface="+mj-lt"/>
              </a:rPr>
              <a:t>B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0600" y="1553051"/>
            <a:ext cx="8382000" cy="6858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00000"/>
              </a:lnSpc>
              <a:spcBef>
                <a:spcPts val="1500"/>
              </a:spcBef>
              <a:buNone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sym typeface="Wingdings" pitchFamily="2" charset="2"/>
              </a:rPr>
              <a:t>Hanoi(2,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  <a:sym typeface="Wingdings" pitchFamily="2" charset="2"/>
              </a:rPr>
              <a:t> 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A,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  <a:sym typeface="Wingdings" pitchFamily="2" charset="2"/>
              </a:rPr>
              <a:t> C, 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B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sym typeface="Wingdings" pitchFamily="2" charset="2"/>
              </a:rPr>
              <a:t>)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将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2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个从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A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移到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B </a:t>
            </a:r>
            <a:endParaRPr lang="en-US" altLang="zh-CN" sz="3200" kern="0" dirty="0">
              <a:solidFill>
                <a:srgbClr val="006600"/>
              </a:solidFill>
              <a:latin typeface="+mj-lt"/>
              <a:sym typeface="Wingdings" pitchFamily="2" charset="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14400" y="4524851"/>
            <a:ext cx="8458200" cy="6096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00000"/>
              </a:lnSpc>
              <a:spcBef>
                <a:spcPts val="1500"/>
              </a:spcBef>
              <a:buNone/>
            </a:pP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  <a:sym typeface="Wingdings" pitchFamily="2" charset="2"/>
              </a:rPr>
              <a:t>Hanoi(2, 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B,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  <a:sym typeface="Wingdings" pitchFamily="2" charset="2"/>
              </a:rPr>
              <a:t> A, 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C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  <a:sym typeface="Wingdings" pitchFamily="2" charset="2"/>
              </a:rPr>
              <a:t>) </a:t>
            </a:r>
            <a:r>
              <a:rPr lang="en-US" altLang="zh-CN" sz="3200" kern="0" dirty="0">
                <a:solidFill>
                  <a:srgbClr val="006600"/>
                </a:solidFill>
                <a:latin typeface="+mj-lt"/>
                <a:sym typeface="Wingdings" pitchFamily="2" charset="2"/>
              </a:rPr>
              <a:t>//</a:t>
            </a:r>
            <a:r>
              <a:rPr lang="zh-CN" altLang="en-US" sz="3200" kern="0" dirty="0">
                <a:solidFill>
                  <a:srgbClr val="006600"/>
                </a:solidFill>
                <a:latin typeface="+mj-lt"/>
                <a:sym typeface="Wingdings" pitchFamily="2" charset="2"/>
              </a:rPr>
              <a:t>将</a:t>
            </a:r>
            <a:r>
              <a:rPr lang="en-US" altLang="zh-CN" sz="3200" kern="0" dirty="0">
                <a:solidFill>
                  <a:srgbClr val="006600"/>
                </a:solidFill>
                <a:latin typeface="+mj-lt"/>
                <a:sym typeface="Wingdings" pitchFamily="2" charset="2"/>
              </a:rPr>
              <a:t>2</a:t>
            </a:r>
            <a:r>
              <a:rPr lang="zh-CN" altLang="en-US" sz="3200" kern="0" dirty="0">
                <a:solidFill>
                  <a:srgbClr val="006600"/>
                </a:solidFill>
                <a:latin typeface="+mj-lt"/>
                <a:sym typeface="Wingdings" pitchFamily="2" charset="2"/>
              </a:rPr>
              <a:t>个从</a:t>
            </a:r>
            <a:r>
              <a:rPr lang="en-US" altLang="zh-CN" sz="3200" kern="0" dirty="0">
                <a:solidFill>
                  <a:srgbClr val="006600"/>
                </a:solidFill>
                <a:latin typeface="+mj-lt"/>
                <a:sym typeface="Wingdings" pitchFamily="2" charset="2"/>
              </a:rPr>
              <a:t>B</a:t>
            </a:r>
            <a:r>
              <a:rPr lang="zh-CN" altLang="en-US" sz="3200" kern="0" dirty="0">
                <a:solidFill>
                  <a:srgbClr val="006600"/>
                </a:solidFill>
                <a:latin typeface="+mj-lt"/>
                <a:sym typeface="Wingdings" pitchFamily="2" charset="2"/>
              </a:rPr>
              <a:t>移到</a:t>
            </a:r>
            <a:r>
              <a:rPr lang="en-US" altLang="zh-CN" sz="3200" kern="0" dirty="0">
                <a:solidFill>
                  <a:srgbClr val="006600"/>
                </a:solidFill>
                <a:latin typeface="+mj-lt"/>
                <a:sym typeface="Wingdings" pitchFamily="2" charset="2"/>
              </a:rPr>
              <a:t>C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52600" y="5134451"/>
            <a:ext cx="7086600" cy="172354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kern="0" dirty="0">
                <a:solidFill>
                  <a:schemeClr val="accent1">
                    <a:lumMod val="25000"/>
                  </a:schemeClr>
                </a:solidFill>
                <a:sym typeface="Wingdings" pitchFamily="2" charset="2"/>
              </a:rPr>
              <a:t>Hanoi(1, B, C, A) </a:t>
            </a:r>
            <a:r>
              <a:rPr lang="en-US" altLang="zh-CN" sz="3200" b="1" kern="0" dirty="0">
                <a:solidFill>
                  <a:schemeClr val="accent1">
                    <a:lumMod val="25000"/>
                  </a:schemeClr>
                </a:solidFill>
                <a:sym typeface="Wingdings" pitchFamily="2" charset="2"/>
              </a:rPr>
              <a:t></a:t>
            </a:r>
            <a:r>
              <a:rPr lang="en-US" altLang="zh-CN" sz="3200" kern="0" dirty="0">
                <a:solidFill>
                  <a:schemeClr val="accent1">
                    <a:lumMod val="25000"/>
                  </a:schemeClr>
                </a:solidFill>
                <a:sym typeface="Wingdings" pitchFamily="2" charset="2"/>
              </a:rPr>
              <a:t> Move(B-&gt;A)</a:t>
            </a:r>
          </a:p>
          <a:p>
            <a:pPr marL="342900" lvl="0" indent="-3429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kern="0" dirty="0">
                <a:solidFill>
                  <a:schemeClr val="accent1">
                    <a:lumMod val="25000"/>
                  </a:schemeClr>
                </a:solidFill>
                <a:sym typeface="Wingdings" pitchFamily="2" charset="2"/>
              </a:rPr>
              <a:t>Move(B-&gt;C)</a:t>
            </a:r>
          </a:p>
          <a:p>
            <a:pPr marL="342900" lvl="0" indent="-3429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kern="0" dirty="0">
                <a:solidFill>
                  <a:schemeClr val="accent1">
                    <a:lumMod val="25000"/>
                  </a:schemeClr>
                </a:solidFill>
                <a:sym typeface="Wingdings" pitchFamily="2" charset="2"/>
              </a:rPr>
              <a:t>Hanoi(1, A, B, C) </a:t>
            </a:r>
            <a:r>
              <a:rPr lang="en-US" altLang="zh-CN" sz="3200" b="1" kern="0" dirty="0">
                <a:solidFill>
                  <a:schemeClr val="accent1">
                    <a:lumMod val="25000"/>
                  </a:schemeClr>
                </a:solidFill>
                <a:sym typeface="Wingdings" pitchFamily="2" charset="2"/>
              </a:rPr>
              <a:t></a:t>
            </a:r>
            <a:r>
              <a:rPr lang="en-US" altLang="zh-CN" sz="3200" kern="0" dirty="0">
                <a:solidFill>
                  <a:schemeClr val="accent1">
                    <a:lumMod val="25000"/>
                  </a:schemeClr>
                </a:solidFill>
                <a:sym typeface="Wingdings" pitchFamily="2" charset="2"/>
              </a:rPr>
              <a:t> Move(A-&gt;C)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14400" y="3915251"/>
            <a:ext cx="8458200" cy="6096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00000"/>
              </a:lnSpc>
              <a:spcBef>
                <a:spcPts val="1500"/>
              </a:spcBef>
              <a:buNone/>
            </a:pPr>
            <a:r>
              <a:rPr lang="en-US" altLang="zh-CN" sz="3200" kern="0" dirty="0">
                <a:latin typeface="+mj-lt"/>
                <a:sym typeface="Wingdings" pitchFamily="2" charset="2"/>
              </a:rPr>
              <a:t>Move(A, C)  </a:t>
            </a:r>
            <a:r>
              <a:rPr lang="en-US" altLang="zh-CN" sz="3200" kern="0" dirty="0">
                <a:solidFill>
                  <a:srgbClr val="006600"/>
                </a:solidFill>
                <a:latin typeface="+mj-lt"/>
                <a:sym typeface="Wingdings" pitchFamily="2" charset="2"/>
              </a:rPr>
              <a:t>//</a:t>
            </a:r>
            <a:r>
              <a:rPr lang="zh-CN" altLang="en-US" sz="3200" kern="0" dirty="0">
                <a:solidFill>
                  <a:srgbClr val="006600"/>
                </a:solidFill>
                <a:latin typeface="+mj-lt"/>
                <a:sym typeface="Wingdings" pitchFamily="2" charset="2"/>
              </a:rPr>
              <a:t>将</a:t>
            </a:r>
            <a:r>
              <a:rPr lang="en-US" altLang="zh-CN" sz="3200" kern="0" dirty="0">
                <a:solidFill>
                  <a:srgbClr val="006600"/>
                </a:solidFill>
                <a:latin typeface="+mj-lt"/>
                <a:sym typeface="Wingdings" pitchFamily="2" charset="2"/>
              </a:rPr>
              <a:t>A</a:t>
            </a:r>
            <a:r>
              <a:rPr lang="zh-CN" altLang="en-US" sz="3200" kern="0" dirty="0">
                <a:solidFill>
                  <a:srgbClr val="006600"/>
                </a:solidFill>
                <a:latin typeface="+mj-lt"/>
                <a:sym typeface="Wingdings" pitchFamily="2" charset="2"/>
              </a:rPr>
              <a:t>中</a:t>
            </a:r>
            <a:r>
              <a:rPr lang="zh-CN" altLang="en-US" sz="3200" kern="0" dirty="0">
                <a:solidFill>
                  <a:srgbClr val="003399"/>
                </a:solidFill>
                <a:latin typeface="+mj-lt"/>
                <a:sym typeface="Wingdings" pitchFamily="2" charset="2"/>
              </a:rPr>
              <a:t>仅有的</a:t>
            </a:r>
            <a:r>
              <a:rPr lang="en-US" altLang="zh-CN" sz="3200" kern="0" dirty="0">
                <a:solidFill>
                  <a:srgbClr val="003399"/>
                </a:solidFill>
                <a:latin typeface="+mj-lt"/>
                <a:sym typeface="Wingdings" pitchFamily="2" charset="2"/>
              </a:rPr>
              <a:t>1</a:t>
            </a:r>
            <a:r>
              <a:rPr lang="zh-CN" altLang="en-US" sz="3200" kern="0" dirty="0">
                <a:solidFill>
                  <a:srgbClr val="003399"/>
                </a:solidFill>
                <a:latin typeface="+mj-lt"/>
                <a:sym typeface="Wingdings" pitchFamily="2" charset="2"/>
              </a:rPr>
              <a:t>个</a:t>
            </a:r>
            <a:r>
              <a:rPr lang="zh-CN" altLang="en-US" sz="3200" kern="0" dirty="0">
                <a:solidFill>
                  <a:srgbClr val="006600"/>
                </a:solidFill>
                <a:latin typeface="+mj-lt"/>
                <a:sym typeface="Wingdings" pitchFamily="2" charset="2"/>
              </a:rPr>
              <a:t>圆盘移动到</a:t>
            </a:r>
            <a:r>
              <a:rPr lang="en-US" altLang="zh-CN" sz="3200" kern="0" dirty="0">
                <a:solidFill>
                  <a:srgbClr val="006600"/>
                </a:solidFill>
                <a:latin typeface="+mj-lt"/>
                <a:sym typeface="Wingdings" pitchFamily="2" charset="2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6" grpId="0" animBg="1"/>
      <p:bldP spid="8" grpId="0" animBg="1"/>
      <p:bldP spid="10" grpId="0" animBg="1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80647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228600"/>
            <a:ext cx="28638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228600"/>
            <a:ext cx="2902744" cy="168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1" y="2514600"/>
            <a:ext cx="278744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52135" y="2438400"/>
            <a:ext cx="2974259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72200" y="2438400"/>
            <a:ext cx="302833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4800600"/>
            <a:ext cx="284870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81400" y="4800600"/>
            <a:ext cx="2770239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下弧形箭头 13"/>
          <p:cNvSpPr/>
          <p:nvPr/>
        </p:nvSpPr>
        <p:spPr bwMode="auto">
          <a:xfrm>
            <a:off x="2286000" y="1905000"/>
            <a:ext cx="1219200" cy="457200"/>
          </a:xfrm>
          <a:prstGeom prst="curvedUpArrow">
            <a:avLst/>
          </a:prstGeom>
          <a:solidFill>
            <a:srgbClr val="00B050"/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下弧形箭头 14"/>
          <p:cNvSpPr/>
          <p:nvPr/>
        </p:nvSpPr>
        <p:spPr bwMode="auto">
          <a:xfrm>
            <a:off x="5486400" y="1905000"/>
            <a:ext cx="1219200" cy="457200"/>
          </a:xfrm>
          <a:prstGeom prst="curvedUpArrow">
            <a:avLst/>
          </a:prstGeom>
          <a:solidFill>
            <a:srgbClr val="00B050"/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" name="下弧形箭头 15"/>
          <p:cNvSpPr/>
          <p:nvPr/>
        </p:nvSpPr>
        <p:spPr bwMode="auto">
          <a:xfrm>
            <a:off x="2286000" y="4114800"/>
            <a:ext cx="1219200" cy="457200"/>
          </a:xfrm>
          <a:prstGeom prst="curvedUpArrow">
            <a:avLst/>
          </a:prstGeom>
          <a:solidFill>
            <a:srgbClr val="00B050"/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7" name="下弧形箭头 16"/>
          <p:cNvSpPr/>
          <p:nvPr/>
        </p:nvSpPr>
        <p:spPr bwMode="auto">
          <a:xfrm>
            <a:off x="5562600" y="4114800"/>
            <a:ext cx="1219200" cy="457200"/>
          </a:xfrm>
          <a:prstGeom prst="curvedUpArrow">
            <a:avLst/>
          </a:prstGeom>
          <a:solidFill>
            <a:srgbClr val="00B050"/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8" name="下弧形箭头 17"/>
          <p:cNvSpPr/>
          <p:nvPr/>
        </p:nvSpPr>
        <p:spPr bwMode="auto">
          <a:xfrm>
            <a:off x="2362200" y="6400800"/>
            <a:ext cx="1219200" cy="457200"/>
          </a:xfrm>
          <a:prstGeom prst="curvedUpArrow">
            <a:avLst/>
          </a:prstGeom>
          <a:solidFill>
            <a:srgbClr val="00B050"/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7"/>
          <p:cNvSpPr txBox="1">
            <a:spLocks noChangeArrowheads="1"/>
          </p:cNvSpPr>
          <p:nvPr/>
        </p:nvSpPr>
        <p:spPr bwMode="auto">
          <a:xfrm>
            <a:off x="228600" y="2286000"/>
            <a:ext cx="8839200" cy="1371600"/>
          </a:xfrm>
          <a:prstGeom prst="rect">
            <a:avLst/>
          </a:prstGeom>
          <a:solidFill>
            <a:srgbClr val="FFFF99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dirty="0">
                <a:latin typeface="+mj-lt"/>
              </a:rPr>
              <a:t>直接或间接</a:t>
            </a:r>
            <a:r>
              <a:rPr lang="zh-CN" altLang="en-US" sz="3200" dirty="0">
                <a:solidFill>
                  <a:srgbClr val="FF0000"/>
                </a:solidFill>
                <a:latin typeface="+mj-lt"/>
              </a:rPr>
              <a:t>调用</a:t>
            </a:r>
            <a:r>
              <a:rPr lang="zh-CN" altLang="en-US" sz="3200" dirty="0">
                <a:latin typeface="+mj-lt"/>
              </a:rPr>
              <a:t>自身，且每次调用，问题的规模都能减小，最终到达</a:t>
            </a:r>
            <a:r>
              <a:rPr lang="zh-CN" altLang="en-US" sz="3200" dirty="0">
                <a:solidFill>
                  <a:srgbClr val="003399"/>
                </a:solidFill>
                <a:latin typeface="+mj-lt"/>
              </a:rPr>
              <a:t>递归出口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下箭头 2"/>
          <p:cNvSpPr/>
          <p:nvPr/>
        </p:nvSpPr>
        <p:spPr bwMode="auto">
          <a:xfrm>
            <a:off x="3733800" y="3810000"/>
            <a:ext cx="1524000" cy="838408"/>
          </a:xfrm>
          <a:prstGeom prst="downArrow">
            <a:avLst/>
          </a:prstGeom>
          <a:noFill/>
          <a:ln w="381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609600" y="4724400"/>
            <a:ext cx="7696200" cy="14478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kern="0" dirty="0">
                <a:latin typeface="黑体" pitchFamily="2" charset="-122"/>
              </a:rPr>
              <a:t>编译程序如何处理递归调用？</a:t>
            </a:r>
            <a:endParaRPr lang="en-US" altLang="zh-CN" sz="3200" kern="0" dirty="0">
              <a:latin typeface="黑体" pitchFamily="2" charset="-122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</a:rPr>
              <a:t>递归</a:t>
            </a:r>
            <a:r>
              <a:rPr lang="zh-CN" altLang="en-US" sz="3200" kern="0" dirty="0">
                <a:latin typeface="黑体" pitchFamily="2" charset="-122"/>
              </a:rPr>
              <a:t>调用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</a:rPr>
              <a:t>与栈有何关系？（课外选看）</a:t>
            </a:r>
          </a:p>
        </p:txBody>
      </p:sp>
      <p:sp>
        <p:nvSpPr>
          <p:cNvPr id="8" name="Rectangle 1027"/>
          <p:cNvSpPr txBox="1">
            <a:spLocks noChangeArrowheads="1"/>
          </p:cNvSpPr>
          <p:nvPr/>
        </p:nvSpPr>
        <p:spPr bwMode="auto">
          <a:xfrm>
            <a:off x="228600" y="762000"/>
            <a:ext cx="8839200" cy="1447800"/>
          </a:xfrm>
          <a:prstGeom prst="rect">
            <a:avLst/>
          </a:prstGeom>
          <a:solidFill>
            <a:srgbClr val="90E660"/>
          </a:solidFill>
          <a:ln w="9525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marR="0" lvl="0" indent="-5143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dirty="0">
                <a:latin typeface="+mj-lt"/>
              </a:rPr>
              <a:t>递归的优点：对问题描述简洁，结构清晰，</a:t>
            </a:r>
            <a:endParaRPr lang="en-US" altLang="zh-CN" sz="3200" dirty="0">
              <a:latin typeface="+mj-lt"/>
            </a:endParaRPr>
          </a:p>
          <a:p>
            <a:pPr marL="171450" marR="0" lvl="0" indent="-5143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dirty="0">
                <a:latin typeface="+mj-lt"/>
              </a:rPr>
              <a:t>                      </a:t>
            </a:r>
            <a:r>
              <a:rPr lang="zh-CN" altLang="en-US" sz="3200" dirty="0">
                <a:latin typeface="+mj-lt"/>
              </a:rPr>
              <a:t>编出的程序易读、正确性容易证明</a:t>
            </a:r>
            <a:endParaRPr lang="en-US" altLang="zh-CN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4.2 </a:t>
            </a:r>
            <a:r>
              <a:rPr lang="zh-CN" altLang="en-US" dirty="0">
                <a:ea typeface="黑体" pitchFamily="2" charset="-122"/>
              </a:rPr>
              <a:t>栈的实现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 bwMode="auto">
          <a:xfrm>
            <a:off x="228600" y="1600200"/>
            <a:ext cx="86868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3200" kern="0" dirty="0">
                <a:latin typeface="+mn-lt"/>
              </a:rPr>
              <a:t>顺序表示：顺序栈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228600" y="2941637"/>
            <a:ext cx="86868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3200" kern="0" dirty="0">
                <a:latin typeface="+mn-lt"/>
              </a:rPr>
              <a:t>链接表示：链栈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栈的应用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04800" y="1874837"/>
            <a:ext cx="8686800" cy="944563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递归</a:t>
            </a: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304800" y="2971800"/>
            <a:ext cx="8991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>
                <a:latin typeface="+mn-lt"/>
              </a:rPr>
              <a:t> 迷宫问题 </a:t>
            </a:r>
            <a:r>
              <a:rPr lang="en-US" altLang="zh-CN" sz="3200" kern="0" dirty="0">
                <a:latin typeface="+mn-lt"/>
              </a:rPr>
              <a:t>– </a:t>
            </a:r>
            <a:r>
              <a:rPr lang="zh-CN" altLang="en-US" sz="3200" kern="0" dirty="0">
                <a:latin typeface="+mn-lt"/>
              </a:rPr>
              <a:t>栈在回溯法求解中的作用；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迷宫问题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86800" cy="1295400"/>
          </a:xfrm>
          <a:noFill/>
          <a:ln/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>
                <a:latin typeface="+mj-lt"/>
                <a:ea typeface="黑体" pitchFamily="2" charset="-122"/>
              </a:rPr>
              <a:t>迷宫由</a:t>
            </a:r>
            <a:r>
              <a:rPr lang="en-US" altLang="zh-CN" dirty="0">
                <a:latin typeface="+mj-lt"/>
                <a:ea typeface="黑体" pitchFamily="2" charset="-122"/>
              </a:rPr>
              <a:t>M*N</a:t>
            </a:r>
            <a:r>
              <a:rPr lang="zh-CN" altLang="en-US" dirty="0">
                <a:latin typeface="+mj-lt"/>
                <a:ea typeface="黑体" pitchFamily="2" charset="-122"/>
              </a:rPr>
              <a:t>个方格组成，每个方格可能是墙，也可能什么都没有</a:t>
            </a:r>
            <a:r>
              <a:rPr lang="en-US" altLang="zh-CN" dirty="0">
                <a:latin typeface="+mj-lt"/>
                <a:ea typeface="黑体" pitchFamily="2" charset="-122"/>
              </a:rPr>
              <a:t>(</a:t>
            </a:r>
            <a:r>
              <a:rPr lang="zh-CN" altLang="en-US" dirty="0">
                <a:latin typeface="+mj-lt"/>
                <a:ea typeface="黑体" pitchFamily="2" charset="-122"/>
              </a:rPr>
              <a:t>可以行走</a:t>
            </a:r>
            <a:r>
              <a:rPr lang="en-US" altLang="zh-CN" dirty="0">
                <a:latin typeface="+mj-lt"/>
                <a:ea typeface="黑体" pitchFamily="2" charset="-122"/>
              </a:rPr>
              <a:t>);</a:t>
            </a:r>
          </a:p>
        </p:txBody>
      </p:sp>
      <p:sp>
        <p:nvSpPr>
          <p:cNvPr id="6" name="Rectangle 12"/>
          <p:cNvSpPr txBox="1">
            <a:spLocks noChangeArrowheads="1"/>
          </p:cNvSpPr>
          <p:nvPr/>
        </p:nvSpPr>
        <p:spPr bwMode="auto">
          <a:xfrm>
            <a:off x="304800" y="3200400"/>
            <a:ext cx="8686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已知迷宫的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入口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(x1,y1)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和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出口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(x2,y2)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，</a:t>
            </a:r>
            <a:endParaRPr lang="en-US" altLang="zh-CN" sz="3200" kern="0" dirty="0"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求从入口到出口的一个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无环路径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</a:t>
            </a:r>
            <a:r>
              <a:rPr lang="zh-CN" altLang="en-US" sz="3200" kern="0" dirty="0">
                <a:solidFill>
                  <a:srgbClr val="006600"/>
                </a:solidFill>
                <a:latin typeface="+mj-lt"/>
              </a:rPr>
              <a:t>路径上任意位置不能重复行走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)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11" y="762000"/>
            <a:ext cx="887837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2"/>
          <p:cNvSpPr txBox="1">
            <a:spLocks noChangeArrowheads="1"/>
          </p:cNvSpPr>
          <p:nvPr/>
        </p:nvSpPr>
        <p:spPr bwMode="auto">
          <a:xfrm>
            <a:off x="304800" y="56388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要求：每一步，只能走直线，不能走斜线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求解迷宫问题的思路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86800" cy="4648200"/>
          </a:xfrm>
          <a:solidFill>
            <a:schemeClr val="bg1">
              <a:lumMod val="85000"/>
            </a:schemeClr>
          </a:solidFill>
          <a:ln/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>
                <a:latin typeface="+mj-lt"/>
                <a:ea typeface="黑体" pitchFamily="2" charset="-122"/>
              </a:rPr>
              <a:t>从入口</a:t>
            </a:r>
            <a:r>
              <a:rPr lang="en-US" altLang="zh-CN" dirty="0">
                <a:latin typeface="+mj-lt"/>
                <a:ea typeface="黑体" pitchFamily="2" charset="-122"/>
              </a:rPr>
              <a:t>(x1,y1)</a:t>
            </a:r>
            <a:r>
              <a:rPr lang="zh-CN" altLang="en-US" dirty="0">
                <a:latin typeface="+mj-lt"/>
                <a:ea typeface="黑体" pitchFamily="2" charset="-122"/>
              </a:rPr>
              <a:t>出发，沿着可能的方向，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 </a:t>
            </a:r>
            <a:r>
              <a:rPr lang="zh-CN" altLang="en-US" dirty="0">
                <a:latin typeface="+mj-lt"/>
                <a:ea typeface="黑体" pitchFamily="2" charset="-122"/>
              </a:rPr>
              <a:t>向前试探；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latin typeface="+mj-lt"/>
                <a:ea typeface="黑体" pitchFamily="2" charset="-122"/>
              </a:rPr>
              <a:t>若能前进，则继续向前走；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latin typeface="+mj-lt"/>
                <a:ea typeface="黑体" pitchFamily="2" charset="-122"/>
              </a:rPr>
              <a:t>若某一步，不能前进，</a:t>
            </a:r>
            <a:r>
              <a:rPr lang="zh-CN" altLang="en-US" dirty="0">
                <a:solidFill>
                  <a:srgbClr val="003399"/>
                </a:solidFill>
                <a:latin typeface="+mj-lt"/>
                <a:ea typeface="黑体" pitchFamily="2" charset="-122"/>
              </a:rPr>
              <a:t>则沿着原路返回</a:t>
            </a:r>
            <a:r>
              <a:rPr lang="en-US" altLang="zh-CN" dirty="0">
                <a:solidFill>
                  <a:srgbClr val="003399"/>
                </a:solidFill>
                <a:latin typeface="+mj-lt"/>
                <a:ea typeface="黑体" pitchFamily="2" charset="-122"/>
              </a:rPr>
              <a:t>(</a:t>
            </a:r>
            <a:r>
              <a:rPr lang="zh-CN" altLang="en-US" dirty="0">
                <a:solidFill>
                  <a:srgbClr val="003399"/>
                </a:solidFill>
                <a:latin typeface="+mj-lt"/>
                <a:ea typeface="黑体" pitchFamily="2" charset="-122"/>
              </a:rPr>
              <a:t>回溯</a:t>
            </a:r>
            <a:r>
              <a:rPr lang="en-US" altLang="zh-CN" dirty="0">
                <a:solidFill>
                  <a:srgbClr val="003399"/>
                </a:solidFill>
                <a:latin typeface="+mj-lt"/>
                <a:ea typeface="黑体" pitchFamily="2" charset="-122"/>
              </a:rPr>
              <a:t>)</a:t>
            </a:r>
            <a:r>
              <a:rPr lang="zh-CN" altLang="en-US" dirty="0">
                <a:latin typeface="+mj-lt"/>
                <a:ea typeface="黑体" pitchFamily="2" charset="-122"/>
              </a:rPr>
              <a:t>，并在</a:t>
            </a:r>
            <a:r>
              <a:rPr lang="zh-CN" altLang="en-US" dirty="0">
                <a:solidFill>
                  <a:srgbClr val="006600"/>
                </a:solidFill>
                <a:latin typeface="+mj-lt"/>
                <a:ea typeface="黑体" pitchFamily="2" charset="-122"/>
              </a:rPr>
              <a:t>未试探过的方向</a:t>
            </a:r>
            <a:r>
              <a:rPr lang="zh-CN" altLang="en-US" dirty="0">
                <a:latin typeface="+mj-lt"/>
                <a:ea typeface="黑体" pitchFamily="2" charset="-122"/>
              </a:rPr>
              <a:t>上，谋求前进；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latin typeface="+mj-lt"/>
                <a:ea typeface="黑体" pitchFamily="2" charset="-122"/>
              </a:rPr>
              <a:t>直到找到出口，或者探索失败；</a:t>
            </a:r>
            <a:endParaRPr lang="en-US" altLang="zh-CN" dirty="0">
              <a:latin typeface="+mj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求解迷宫问题的思路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763000" cy="2286000"/>
          </a:xfrm>
          <a:solidFill>
            <a:schemeClr val="bg1">
              <a:lumMod val="85000"/>
            </a:schemeClr>
          </a:solidFill>
          <a:ln/>
        </p:spPr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-- </a:t>
            </a:r>
            <a:r>
              <a:rPr lang="zh-CN" altLang="en-US" dirty="0">
                <a:latin typeface="+mj-lt"/>
                <a:ea typeface="黑体" pitchFamily="2" charset="-122"/>
              </a:rPr>
              <a:t>走到一个位置</a:t>
            </a:r>
            <a:r>
              <a:rPr lang="en-US" altLang="zh-CN" dirty="0">
                <a:latin typeface="+mj-lt"/>
                <a:ea typeface="黑体" pitchFamily="2" charset="-122"/>
              </a:rPr>
              <a:t>(</a:t>
            </a:r>
            <a:r>
              <a:rPr lang="en-US" altLang="zh-CN" dirty="0" err="1">
                <a:latin typeface="+mj-lt"/>
                <a:ea typeface="黑体" pitchFamily="2" charset="-122"/>
              </a:rPr>
              <a:t>i</a:t>
            </a:r>
            <a:r>
              <a:rPr lang="en-US" altLang="zh-CN" dirty="0">
                <a:latin typeface="+mj-lt"/>
                <a:ea typeface="黑体" pitchFamily="2" charset="-122"/>
              </a:rPr>
              <a:t>, j)</a:t>
            </a:r>
            <a:r>
              <a:rPr lang="zh-CN" altLang="en-US" dirty="0">
                <a:latin typeface="+mj-lt"/>
                <a:ea typeface="黑体" pitchFamily="2" charset="-122"/>
              </a:rPr>
              <a:t>，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 </a:t>
            </a:r>
            <a:r>
              <a:rPr lang="zh-CN" altLang="en-US" dirty="0">
                <a:latin typeface="+mj-lt"/>
                <a:ea typeface="黑体" pitchFamily="2" charset="-122"/>
              </a:rPr>
              <a:t>选择一个未试探过的方向向前探索，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 </a:t>
            </a:r>
            <a:r>
              <a:rPr lang="zh-CN" altLang="en-US" dirty="0">
                <a:latin typeface="+mj-lt"/>
                <a:ea typeface="黑体" pitchFamily="2" charset="-122"/>
              </a:rPr>
              <a:t>需记录：</a:t>
            </a:r>
            <a:r>
              <a:rPr lang="zh-CN" altLang="en-US" dirty="0">
                <a:solidFill>
                  <a:srgbClr val="003399"/>
                </a:solidFill>
                <a:latin typeface="+mj-lt"/>
                <a:ea typeface="黑体" pitchFamily="2" charset="-122"/>
              </a:rPr>
              <a:t>位置坐标 </a:t>
            </a:r>
            <a:r>
              <a:rPr lang="en-US" altLang="zh-CN" dirty="0">
                <a:latin typeface="+mj-lt"/>
                <a:ea typeface="黑体" pitchFamily="2" charset="-122"/>
              </a:rPr>
              <a:t>+ </a:t>
            </a:r>
            <a:r>
              <a:rPr lang="zh-CN" altLang="en-US" dirty="0">
                <a:solidFill>
                  <a:srgbClr val="003399"/>
                </a:solidFill>
                <a:latin typeface="+mj-lt"/>
                <a:ea typeface="黑体" pitchFamily="2" charset="-122"/>
              </a:rPr>
              <a:t>该处已经试探过的方向</a:t>
            </a:r>
            <a:endParaRPr lang="en-US" altLang="zh-CN" dirty="0">
              <a:solidFill>
                <a:srgbClr val="003399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3581400"/>
            <a:ext cx="8763000" cy="1676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--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如果该位置向前是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死路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所有方向已经试探</a:t>
            </a:r>
            <a:r>
              <a:rPr kumimoji="0" lang="zh-CN" altLang="en-US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或是墙壁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)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，则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沿着来时的路 退回其前一位置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；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7" name="云形 6"/>
          <p:cNvSpPr/>
          <p:nvPr/>
        </p:nvSpPr>
        <p:spPr bwMode="auto">
          <a:xfrm>
            <a:off x="4724400" y="4957084"/>
            <a:ext cx="3657600" cy="1743349"/>
          </a:xfrm>
          <a:prstGeom prst="cloud">
            <a:avLst/>
          </a:prstGeom>
          <a:solidFill>
            <a:srgbClr val="00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3000" dirty="0">
                <a:solidFill>
                  <a:schemeClr val="bg1"/>
                </a:solidFill>
              </a:rPr>
              <a:t>路径存入</a:t>
            </a:r>
            <a:r>
              <a:rPr lang="zh-CN" altLang="en-US" sz="3000" dirty="0">
                <a:solidFill>
                  <a:schemeClr val="bg1"/>
                </a:solidFill>
                <a:sym typeface="Wingdings" pitchFamily="2" charset="2"/>
              </a:rPr>
              <a:t>栈，</a:t>
            </a:r>
            <a:endParaRPr lang="en-US" altLang="zh-CN" sz="3000" dirty="0">
              <a:solidFill>
                <a:schemeClr val="bg1"/>
              </a:solidFill>
              <a:sym typeface="Wingdings" pitchFamily="2" charset="2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3000" dirty="0">
                <a:solidFill>
                  <a:schemeClr val="bg1"/>
                </a:solidFill>
                <a:sym typeface="Wingdings" pitchFamily="2" charset="2"/>
              </a:rPr>
              <a:t>以便回溯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迷宫问题的表示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763000" cy="4114800"/>
          </a:xfrm>
          <a:solidFill>
            <a:schemeClr val="bg1">
              <a:lumMod val="85000"/>
            </a:schemeClr>
          </a:solidFill>
          <a:ln/>
        </p:spPr>
        <p:txBody>
          <a:bodyPr/>
          <a:lstStyle/>
          <a:p>
            <a:pPr>
              <a:lnSpc>
                <a:spcPct val="140000"/>
              </a:lnSpc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1. </a:t>
            </a:r>
            <a:r>
              <a:rPr lang="zh-CN" altLang="en-US" dirty="0">
                <a:latin typeface="+mj-lt"/>
                <a:ea typeface="黑体" pitchFamily="2" charset="-122"/>
              </a:rPr>
              <a:t>迷宫本身用一个二维数组表示，</a:t>
            </a:r>
            <a:r>
              <a:rPr lang="en-US" altLang="zh-CN" dirty="0">
                <a:latin typeface="+mj-lt"/>
                <a:ea typeface="黑体" pitchFamily="2" charset="-122"/>
              </a:rPr>
              <a:t>maze[m][n];</a:t>
            </a:r>
          </a:p>
          <a:p>
            <a:pPr>
              <a:lnSpc>
                <a:spcPct val="140000"/>
              </a:lnSpc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 </a:t>
            </a:r>
            <a:r>
              <a:rPr lang="zh-CN" altLang="en-US" dirty="0">
                <a:latin typeface="+mj-lt"/>
                <a:ea typeface="黑体" pitchFamily="2" charset="-122"/>
              </a:rPr>
              <a:t>每个位置的值：</a:t>
            </a:r>
            <a:r>
              <a:rPr lang="en-US" altLang="zh-CN" dirty="0">
                <a:latin typeface="+mj-lt"/>
                <a:ea typeface="黑体" pitchFamily="2" charset="-122"/>
              </a:rPr>
              <a:t>maze[</a:t>
            </a:r>
            <a:r>
              <a:rPr lang="en-US" altLang="zh-CN" dirty="0" err="1">
                <a:latin typeface="+mj-lt"/>
                <a:ea typeface="黑体" pitchFamily="2" charset="-122"/>
              </a:rPr>
              <a:t>i</a:t>
            </a:r>
            <a:r>
              <a:rPr lang="en-US" altLang="zh-CN" dirty="0">
                <a:latin typeface="+mj-lt"/>
                <a:ea typeface="黑体" pitchFamily="2" charset="-122"/>
              </a:rPr>
              <a:t>][j] </a:t>
            </a:r>
            <a:r>
              <a:rPr lang="en-US" altLang="zh-CN" b="1" dirty="0">
                <a:latin typeface="+mj-lt"/>
                <a:ea typeface="黑体" pitchFamily="2" charset="-122"/>
                <a:sym typeface="Symbol"/>
              </a:rPr>
              <a:t> </a:t>
            </a:r>
            <a:r>
              <a:rPr lang="en-US" altLang="zh-CN" dirty="0">
                <a:latin typeface="+mj-lt"/>
                <a:ea typeface="黑体" pitchFamily="2" charset="-122"/>
                <a:sym typeface="Symbol"/>
              </a:rPr>
              <a:t>{0, 1, </a:t>
            </a:r>
            <a:r>
              <a:rPr lang="en-US" altLang="zh-CN" dirty="0">
                <a:solidFill>
                  <a:srgbClr val="003399"/>
                </a:solidFill>
                <a:latin typeface="+mj-lt"/>
                <a:ea typeface="黑体" pitchFamily="2" charset="-122"/>
                <a:sym typeface="Symbol"/>
              </a:rPr>
              <a:t>2</a:t>
            </a:r>
            <a:r>
              <a:rPr lang="en-US" altLang="zh-CN" dirty="0">
                <a:latin typeface="+mj-lt"/>
                <a:ea typeface="黑体" pitchFamily="2" charset="-122"/>
                <a:sym typeface="Symbol"/>
              </a:rPr>
              <a:t>},</a:t>
            </a:r>
          </a:p>
          <a:p>
            <a:pPr>
              <a:lnSpc>
                <a:spcPct val="140000"/>
              </a:lnSpc>
              <a:buNone/>
            </a:pPr>
            <a:r>
              <a:rPr lang="en-US" altLang="zh-CN" dirty="0">
                <a:latin typeface="+mj-lt"/>
                <a:ea typeface="黑体" pitchFamily="2" charset="-122"/>
                <a:sym typeface="Symbol"/>
              </a:rPr>
              <a:t>   0: </a:t>
            </a:r>
            <a:r>
              <a:rPr lang="zh-CN" altLang="en-US" dirty="0">
                <a:latin typeface="+mj-lt"/>
                <a:ea typeface="黑体" pitchFamily="2" charset="-122"/>
                <a:sym typeface="Symbol"/>
              </a:rPr>
              <a:t>通路，</a:t>
            </a:r>
            <a:endParaRPr lang="en-US" altLang="zh-CN" dirty="0">
              <a:latin typeface="+mj-lt"/>
              <a:ea typeface="黑体" pitchFamily="2" charset="-122"/>
              <a:sym typeface="Symbol"/>
            </a:endParaRPr>
          </a:p>
          <a:p>
            <a:pPr>
              <a:lnSpc>
                <a:spcPct val="140000"/>
              </a:lnSpc>
              <a:buNone/>
            </a:pPr>
            <a:r>
              <a:rPr lang="en-US" altLang="zh-CN" dirty="0">
                <a:latin typeface="+mj-lt"/>
                <a:ea typeface="黑体" pitchFamily="2" charset="-122"/>
                <a:sym typeface="Symbol"/>
              </a:rPr>
              <a:t>   1: </a:t>
            </a:r>
            <a:r>
              <a:rPr lang="zh-CN" altLang="en-US" dirty="0">
                <a:latin typeface="+mj-lt"/>
                <a:ea typeface="黑体" pitchFamily="2" charset="-122"/>
                <a:sym typeface="Symbol"/>
              </a:rPr>
              <a:t>墙，</a:t>
            </a:r>
            <a:endParaRPr lang="en-US" altLang="zh-CN" dirty="0">
              <a:latin typeface="+mj-lt"/>
              <a:ea typeface="黑体" pitchFamily="2" charset="-122"/>
              <a:sym typeface="Symbol"/>
            </a:endParaRPr>
          </a:p>
          <a:p>
            <a:pPr>
              <a:lnSpc>
                <a:spcPct val="140000"/>
              </a:lnSpc>
              <a:buNone/>
            </a:pPr>
            <a:r>
              <a:rPr lang="en-US" altLang="zh-CN" dirty="0">
                <a:latin typeface="+mj-lt"/>
                <a:ea typeface="黑体" pitchFamily="2" charset="-122"/>
                <a:sym typeface="Symbol"/>
              </a:rPr>
              <a:t>  </a:t>
            </a:r>
            <a:r>
              <a:rPr lang="zh-CN" altLang="en-US" dirty="0">
                <a:latin typeface="+mj-lt"/>
                <a:ea typeface="黑体" pitchFamily="2" charset="-122"/>
                <a:sym typeface="Symbol"/>
              </a:rPr>
              <a:t> </a:t>
            </a:r>
            <a:r>
              <a:rPr lang="en-US" altLang="zh-CN" dirty="0">
                <a:solidFill>
                  <a:srgbClr val="003399"/>
                </a:solidFill>
                <a:latin typeface="+mj-lt"/>
                <a:ea typeface="黑体" pitchFamily="2" charset="-122"/>
                <a:sym typeface="Symbol"/>
              </a:rPr>
              <a:t>2: </a:t>
            </a:r>
            <a:r>
              <a:rPr lang="zh-CN" altLang="en-US" dirty="0">
                <a:solidFill>
                  <a:srgbClr val="003399"/>
                </a:solidFill>
                <a:latin typeface="+mj-lt"/>
                <a:ea typeface="黑体" pitchFamily="2" charset="-122"/>
                <a:sym typeface="Symbol"/>
              </a:rPr>
              <a:t>位置</a:t>
            </a:r>
            <a:r>
              <a:rPr lang="en-US" altLang="zh-CN" dirty="0">
                <a:solidFill>
                  <a:srgbClr val="003399"/>
                </a:solidFill>
                <a:latin typeface="+mj-lt"/>
                <a:ea typeface="黑体" pitchFamily="2" charset="-122"/>
                <a:sym typeface="Symbol"/>
              </a:rPr>
              <a:t>(</a:t>
            </a:r>
            <a:r>
              <a:rPr lang="en-US" altLang="zh-CN" dirty="0" err="1">
                <a:solidFill>
                  <a:srgbClr val="003399"/>
                </a:solidFill>
                <a:latin typeface="+mj-lt"/>
                <a:ea typeface="黑体" pitchFamily="2" charset="-122"/>
                <a:sym typeface="Symbol"/>
              </a:rPr>
              <a:t>i,j</a:t>
            </a:r>
            <a:r>
              <a:rPr lang="en-US" altLang="zh-CN" dirty="0">
                <a:solidFill>
                  <a:srgbClr val="003399"/>
                </a:solidFill>
                <a:latin typeface="+mj-lt"/>
                <a:ea typeface="黑体" pitchFamily="2" charset="-122"/>
                <a:sym typeface="Symbol"/>
              </a:rPr>
              <a:t>)</a:t>
            </a:r>
            <a:r>
              <a:rPr lang="zh-CN" altLang="en-US" dirty="0">
                <a:solidFill>
                  <a:srgbClr val="003399"/>
                </a:solidFill>
                <a:latin typeface="+mj-lt"/>
                <a:ea typeface="黑体" pitchFamily="2" charset="-122"/>
                <a:sym typeface="Symbol"/>
              </a:rPr>
              <a:t>已经被访问过</a:t>
            </a:r>
            <a:endParaRPr lang="en-US" altLang="zh-CN" dirty="0">
              <a:solidFill>
                <a:srgbClr val="003399"/>
              </a:solidFill>
              <a:latin typeface="+mj-lt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763000" cy="1295400"/>
          </a:xfrm>
          <a:solidFill>
            <a:schemeClr val="bg1">
              <a:lumMod val="85000"/>
            </a:schemeClr>
          </a:solidFill>
          <a:ln/>
        </p:spPr>
        <p:txBody>
          <a:bodyPr/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zh-CN" altLang="en-US" dirty="0">
                <a:latin typeface="+mj-lt"/>
                <a:ea typeface="黑体" pitchFamily="2" charset="-122"/>
              </a:rPr>
              <a:t>一个位置处</a:t>
            </a:r>
            <a:r>
              <a:rPr lang="zh-CN" altLang="en-US" dirty="0">
                <a:solidFill>
                  <a:srgbClr val="003399"/>
                </a:solidFill>
                <a:latin typeface="+mj-lt"/>
                <a:ea typeface="黑体" pitchFamily="2" charset="-122"/>
              </a:rPr>
              <a:t>可以</a:t>
            </a:r>
            <a:r>
              <a:rPr lang="zh-CN" altLang="en-US" sz="3000" dirty="0">
                <a:solidFill>
                  <a:srgbClr val="003399"/>
                </a:solidFill>
                <a:latin typeface="+mj-lt"/>
                <a:ea typeface="黑体" pitchFamily="2" charset="-122"/>
              </a:rPr>
              <a:t>试探的方向</a:t>
            </a:r>
            <a:r>
              <a:rPr lang="zh-CN" altLang="en-US" sz="3000" dirty="0">
                <a:latin typeface="+mj-lt"/>
                <a:ea typeface="黑体" pitchFamily="2" charset="-122"/>
              </a:rPr>
              <a:t>：上下左右共</a:t>
            </a:r>
            <a:r>
              <a:rPr lang="en-US" altLang="zh-CN" sz="3000" dirty="0">
                <a:latin typeface="+mj-lt"/>
                <a:ea typeface="黑体" pitchFamily="2" charset="-122"/>
              </a:rPr>
              <a:t>4</a:t>
            </a:r>
            <a:r>
              <a:rPr lang="zh-CN" altLang="en-US" sz="3000" dirty="0">
                <a:latin typeface="+mj-lt"/>
                <a:ea typeface="黑体" pitchFamily="2" charset="-122"/>
              </a:rPr>
              <a:t>个</a:t>
            </a:r>
            <a:endParaRPr lang="en-US" altLang="zh-CN" sz="3000" dirty="0">
              <a:latin typeface="+mj-lt"/>
              <a:ea typeface="黑体" pitchFamily="2" charset="-122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j-lt"/>
                <a:ea typeface="黑体" pitchFamily="2" charset="-122"/>
              </a:rPr>
              <a:t>    -- </a:t>
            </a:r>
            <a:r>
              <a:rPr lang="zh-CN" altLang="en-US" sz="3000" dirty="0">
                <a:latin typeface="+mj-lt"/>
                <a:ea typeface="黑体" pitchFamily="2" charset="-122"/>
              </a:rPr>
              <a:t>用二维数组</a:t>
            </a:r>
            <a:r>
              <a:rPr lang="en-US" altLang="zh-CN" sz="3000" dirty="0">
                <a:latin typeface="+mj-lt"/>
                <a:ea typeface="黑体" pitchFamily="2" charset="-122"/>
              </a:rPr>
              <a:t>direction[4][2]</a:t>
            </a:r>
            <a:r>
              <a:rPr lang="zh-CN" altLang="en-US" dirty="0">
                <a:latin typeface="+mj-lt"/>
                <a:ea typeface="黑体" pitchFamily="2" charset="-122"/>
              </a:rPr>
              <a:t>表示；</a:t>
            </a:r>
            <a:endParaRPr lang="en-US" altLang="zh-CN" dirty="0">
              <a:solidFill>
                <a:srgbClr val="FF9900"/>
              </a:solidFill>
              <a:latin typeface="+mj-lt"/>
              <a:ea typeface="黑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3733800"/>
            <a:ext cx="4191000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2"/>
          <p:cNvSpPr txBox="1">
            <a:spLocks noChangeArrowheads="1"/>
          </p:cNvSpPr>
          <p:nvPr/>
        </p:nvSpPr>
        <p:spPr bwMode="auto">
          <a:xfrm>
            <a:off x="381000" y="2209800"/>
            <a:ext cx="8763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2.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由当前位置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i,j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)</a:t>
            </a:r>
            <a:r>
              <a:rPr lang="zh-CN" altLang="en-US" sz="3200" kern="0" dirty="0">
                <a:latin typeface="+mj-lt"/>
              </a:rPr>
              <a:t>在</a:t>
            </a:r>
            <a:r>
              <a:rPr lang="en-US" altLang="zh-CN" sz="3200" kern="0" dirty="0">
                <a:latin typeface="+mj-lt"/>
              </a:rPr>
              <a:t>E</a:t>
            </a:r>
            <a:r>
              <a:rPr lang="zh-CN" altLang="en-US" sz="3200" kern="0" dirty="0">
                <a:latin typeface="+mj-lt"/>
              </a:rPr>
              <a:t>方向前进</a:t>
            </a:r>
            <a:r>
              <a:rPr lang="en-US" altLang="zh-CN" sz="3200" kern="0" dirty="0">
                <a:latin typeface="+mj-lt"/>
              </a:rPr>
              <a:t>1</a:t>
            </a:r>
            <a:r>
              <a:rPr lang="zh-CN" altLang="en-US" sz="3200" kern="0" dirty="0">
                <a:latin typeface="+mj-lt"/>
              </a:rPr>
              <a:t>步，到达位置：</a:t>
            </a:r>
            <a:endParaRPr lang="en-US" altLang="zh-CN" sz="3200" kern="0" dirty="0">
              <a:latin typeface="+mj-lt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(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g,h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) = (</a:t>
            </a:r>
            <a:r>
              <a:rPr lang="en-US" altLang="zh-CN" sz="3200" kern="0" dirty="0" err="1">
                <a:latin typeface="+mj-lt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,j) + (direction[0][0], direction[0][1])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86200"/>
            <a:ext cx="494740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152400" y="381000"/>
            <a:ext cx="9144000" cy="6629400"/>
          </a:xfrm>
          <a:solidFill>
            <a:schemeClr val="bg1">
              <a:lumMod val="85000"/>
            </a:schemeClr>
          </a:solidFill>
          <a:ln/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dirty="0" err="1">
                <a:latin typeface="+mj-lt"/>
                <a:ea typeface="黑体" pitchFamily="2" charset="-122"/>
              </a:rPr>
              <a:t>mazeFrame</a:t>
            </a:r>
            <a:r>
              <a:rPr lang="en-US" altLang="zh-CN" sz="2800" dirty="0">
                <a:latin typeface="+mj-lt"/>
                <a:ea typeface="黑体" pitchFamily="2" charset="-122"/>
              </a:rPr>
              <a:t>(void)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j-lt"/>
                <a:ea typeface="黑体" pitchFamily="2" charset="-122"/>
              </a:rPr>
              <a:t>{ </a:t>
            </a:r>
            <a:r>
              <a:rPr lang="zh-CN" altLang="en-US" sz="2800" dirty="0">
                <a:latin typeface="+mj-lt"/>
                <a:ea typeface="黑体" pitchFamily="2" charset="-122"/>
              </a:rPr>
              <a:t>创建一个空栈</a:t>
            </a:r>
            <a:r>
              <a:rPr lang="en-US" altLang="zh-CN" sz="2800" dirty="0" err="1">
                <a:latin typeface="+mj-lt"/>
                <a:ea typeface="黑体" pitchFamily="2" charset="-122"/>
              </a:rPr>
              <a:t>st</a:t>
            </a:r>
            <a:r>
              <a:rPr lang="zh-CN" altLang="en-US" sz="2800" dirty="0">
                <a:latin typeface="+mj-lt"/>
                <a:ea typeface="黑体" pitchFamily="2" charset="-122"/>
              </a:rPr>
              <a:t>；迷宫入口位置进栈；</a:t>
            </a:r>
            <a:endParaRPr lang="en-US" altLang="zh-CN" sz="2800" dirty="0">
              <a:latin typeface="+mj-lt"/>
              <a:ea typeface="黑体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  <a:latin typeface="+mj-lt"/>
                <a:ea typeface="黑体" pitchFamily="2" charset="-122"/>
              </a:rPr>
              <a:t>  while</a:t>
            </a:r>
            <a:r>
              <a:rPr lang="en-US" altLang="zh-CN" sz="2800" dirty="0">
                <a:latin typeface="+mj-lt"/>
                <a:ea typeface="黑体" pitchFamily="2" charset="-122"/>
              </a:rPr>
              <a:t>(</a:t>
            </a:r>
            <a:r>
              <a:rPr lang="zh-CN" altLang="en-US" sz="2800" dirty="0">
                <a:latin typeface="+mj-lt"/>
                <a:ea typeface="黑体" pitchFamily="2" charset="-122"/>
              </a:rPr>
              <a:t>栈不为空</a:t>
            </a:r>
            <a:r>
              <a:rPr lang="en-US" altLang="zh-CN" sz="2800" dirty="0">
                <a:latin typeface="+mj-lt"/>
                <a:ea typeface="黑体" pitchFamily="2" charset="-122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j-lt"/>
                <a:ea typeface="黑体" pitchFamily="2" charset="-122"/>
              </a:rPr>
              <a:t>        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黑体" pitchFamily="2" charset="-122"/>
              </a:rPr>
              <a:t>{ </a:t>
            </a:r>
            <a:r>
              <a:rPr lang="zh-CN" altLang="en-US" sz="2800" dirty="0">
                <a:latin typeface="+mj-lt"/>
                <a:ea typeface="黑体" pitchFamily="2" charset="-122"/>
              </a:rPr>
              <a:t>读取栈顶，为</a:t>
            </a:r>
            <a:r>
              <a:rPr lang="zh-CN" altLang="en-US" sz="2800" dirty="0">
                <a:solidFill>
                  <a:srgbClr val="003399"/>
                </a:solidFill>
                <a:latin typeface="+mj-lt"/>
                <a:ea typeface="黑体" pitchFamily="2" charset="-122"/>
              </a:rPr>
              <a:t>当前位置</a:t>
            </a:r>
            <a:r>
              <a:rPr lang="en-US" altLang="zh-CN" sz="2800" dirty="0">
                <a:solidFill>
                  <a:srgbClr val="003399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>
                <a:solidFill>
                  <a:srgbClr val="003399"/>
                </a:solidFill>
                <a:latin typeface="+mj-lt"/>
                <a:ea typeface="黑体" pitchFamily="2" charset="-122"/>
              </a:rPr>
              <a:t>i,j</a:t>
            </a:r>
            <a:r>
              <a:rPr lang="en-US" altLang="zh-CN" sz="2800" dirty="0">
                <a:solidFill>
                  <a:srgbClr val="003399"/>
                </a:solidFill>
                <a:latin typeface="+mj-lt"/>
                <a:ea typeface="黑体" pitchFamily="2" charset="-122"/>
              </a:rPr>
              <a:t>)</a:t>
            </a:r>
            <a:r>
              <a:rPr lang="zh-CN" altLang="en-US" sz="2800" dirty="0">
                <a:latin typeface="+mj-lt"/>
                <a:ea typeface="黑体" pitchFamily="2" charset="-122"/>
              </a:rPr>
              <a:t>；</a:t>
            </a:r>
            <a:r>
              <a:rPr lang="zh-CN" altLang="en-US" sz="2800" dirty="0">
                <a:solidFill>
                  <a:srgbClr val="C00000"/>
                </a:solidFill>
                <a:latin typeface="+mj-lt"/>
                <a:ea typeface="黑体" pitchFamily="2" charset="-122"/>
              </a:rPr>
              <a:t>栈顶出栈；</a:t>
            </a:r>
            <a:endParaRPr lang="en-US" altLang="zh-CN" sz="2800" dirty="0">
              <a:solidFill>
                <a:srgbClr val="C00000"/>
              </a:solidFill>
              <a:latin typeface="+mj-lt"/>
              <a:ea typeface="黑体" pitchFamily="2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j-lt"/>
                <a:ea typeface="黑体" pitchFamily="2" charset="-122"/>
              </a:rPr>
              <a:t>           </a:t>
            </a:r>
            <a:r>
              <a:rPr lang="en-US" altLang="zh-CN" sz="2800" dirty="0">
                <a:solidFill>
                  <a:srgbClr val="7030A0"/>
                </a:solidFill>
                <a:latin typeface="+mj-lt"/>
                <a:ea typeface="黑体" pitchFamily="2" charset="-122"/>
              </a:rPr>
              <a:t>while</a:t>
            </a:r>
            <a:r>
              <a:rPr lang="en-US" altLang="zh-CN" sz="2800" dirty="0">
                <a:latin typeface="+mj-lt"/>
                <a:ea typeface="黑体" pitchFamily="2" charset="-122"/>
              </a:rPr>
              <a:t>(</a:t>
            </a:r>
            <a:r>
              <a:rPr lang="zh-CN" altLang="en-US" sz="2800" dirty="0">
                <a:solidFill>
                  <a:srgbClr val="003399"/>
                </a:solidFill>
                <a:latin typeface="+mj-lt"/>
                <a:ea typeface="黑体" pitchFamily="2" charset="-122"/>
              </a:rPr>
              <a:t>当前位置</a:t>
            </a:r>
            <a:r>
              <a:rPr lang="en-US" altLang="zh-CN" sz="2800" dirty="0">
                <a:solidFill>
                  <a:srgbClr val="003399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>
                <a:solidFill>
                  <a:srgbClr val="003399"/>
                </a:solidFill>
                <a:latin typeface="+mj-lt"/>
                <a:ea typeface="黑体" pitchFamily="2" charset="-122"/>
              </a:rPr>
              <a:t>i,j</a:t>
            </a:r>
            <a:r>
              <a:rPr lang="en-US" altLang="zh-CN" sz="2800" dirty="0">
                <a:solidFill>
                  <a:srgbClr val="003399"/>
                </a:solidFill>
                <a:latin typeface="+mj-lt"/>
                <a:ea typeface="黑体" pitchFamily="2" charset="-122"/>
              </a:rPr>
              <a:t>)</a:t>
            </a:r>
            <a:r>
              <a:rPr lang="zh-CN" altLang="en-US" sz="2800" dirty="0">
                <a:latin typeface="+mj-lt"/>
                <a:ea typeface="黑体" pitchFamily="2" charset="-122"/>
              </a:rPr>
              <a:t>存在</a:t>
            </a:r>
            <a:r>
              <a:rPr lang="zh-CN" altLang="en-US" sz="2800" dirty="0">
                <a:solidFill>
                  <a:srgbClr val="006600"/>
                </a:solidFill>
                <a:latin typeface="+mj-lt"/>
                <a:ea typeface="黑体" pitchFamily="2" charset="-122"/>
              </a:rPr>
              <a:t>向前试探的可能</a:t>
            </a:r>
            <a:r>
              <a:rPr lang="en-US" altLang="zh-CN" sz="2800" dirty="0">
                <a:latin typeface="+mj-lt"/>
                <a:ea typeface="黑体" pitchFamily="2" charset="-122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j-lt"/>
                <a:ea typeface="黑体" pitchFamily="2" charset="-122"/>
              </a:rPr>
              <a:t>                   </a:t>
            </a:r>
            <a:r>
              <a:rPr lang="en-US" altLang="zh-CN" sz="2800" b="1" dirty="0">
                <a:solidFill>
                  <a:srgbClr val="7030A0"/>
                </a:solidFill>
                <a:latin typeface="+mj-lt"/>
                <a:ea typeface="黑体" pitchFamily="2" charset="-122"/>
              </a:rPr>
              <a:t>{  </a:t>
            </a:r>
            <a:r>
              <a:rPr lang="zh-CN" altLang="en-US" sz="2800" dirty="0">
                <a:latin typeface="+mj-lt"/>
                <a:ea typeface="黑体" pitchFamily="2" charset="-122"/>
              </a:rPr>
              <a:t>沿某方向试探</a:t>
            </a:r>
            <a:r>
              <a:rPr lang="en-US" altLang="zh-CN" sz="2800" dirty="0">
                <a:latin typeface="+mj-lt"/>
                <a:ea typeface="黑体" pitchFamily="2" charset="-122"/>
              </a:rPr>
              <a:t>1</a:t>
            </a:r>
            <a:r>
              <a:rPr lang="zh-CN" altLang="en-US" sz="2800" dirty="0">
                <a:latin typeface="+mj-lt"/>
                <a:ea typeface="黑体" pitchFamily="2" charset="-122"/>
              </a:rPr>
              <a:t>步，得到下一个位置</a:t>
            </a:r>
            <a:r>
              <a:rPr lang="en-US" altLang="zh-CN" sz="2800" dirty="0"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>
                <a:latin typeface="+mj-lt"/>
                <a:ea typeface="黑体" pitchFamily="2" charset="-122"/>
              </a:rPr>
              <a:t>g,h</a:t>
            </a:r>
            <a:r>
              <a:rPr lang="en-US" altLang="zh-CN" sz="2800" dirty="0">
                <a:latin typeface="+mj-lt"/>
                <a:ea typeface="黑体" pitchFamily="2" charset="-122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6600"/>
                </a:solidFill>
                <a:latin typeface="+mj-lt"/>
                <a:ea typeface="黑体" pitchFamily="2" charset="-122"/>
              </a:rPr>
              <a:t>                      if(</a:t>
            </a:r>
            <a:r>
              <a:rPr lang="zh-CN" altLang="en-US" sz="2800" dirty="0">
                <a:solidFill>
                  <a:srgbClr val="006600"/>
                </a:solidFill>
                <a:latin typeface="+mj-lt"/>
                <a:ea typeface="黑体" pitchFamily="2" charset="-122"/>
              </a:rPr>
              <a:t>下一个位置</a:t>
            </a:r>
            <a:r>
              <a:rPr lang="en-US" altLang="zh-CN" sz="2800" dirty="0">
                <a:solidFill>
                  <a:srgbClr val="006600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>
                <a:solidFill>
                  <a:srgbClr val="006600"/>
                </a:solidFill>
                <a:latin typeface="+mj-lt"/>
                <a:ea typeface="黑体" pitchFamily="2" charset="-122"/>
              </a:rPr>
              <a:t>g,h</a:t>
            </a:r>
            <a:r>
              <a:rPr lang="en-US" altLang="zh-CN" sz="2800" dirty="0">
                <a:solidFill>
                  <a:srgbClr val="006600"/>
                </a:solidFill>
                <a:latin typeface="+mj-lt"/>
                <a:ea typeface="黑体" pitchFamily="2" charset="-122"/>
              </a:rPr>
              <a:t>)</a:t>
            </a:r>
            <a:r>
              <a:rPr lang="zh-CN" altLang="en-US" sz="2800" dirty="0">
                <a:solidFill>
                  <a:srgbClr val="006600"/>
                </a:solidFill>
                <a:latin typeface="+mj-lt"/>
                <a:ea typeface="黑体" pitchFamily="2" charset="-122"/>
              </a:rPr>
              <a:t>是出口</a:t>
            </a:r>
            <a:r>
              <a:rPr lang="en-US" altLang="zh-CN" sz="2800" dirty="0">
                <a:solidFill>
                  <a:srgbClr val="006600"/>
                </a:solidFill>
                <a:latin typeface="+mj-lt"/>
                <a:ea typeface="黑体" pitchFamily="2" charset="-122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j-lt"/>
                <a:ea typeface="黑体" pitchFamily="2" charset="-122"/>
              </a:rPr>
              <a:t>                         </a:t>
            </a:r>
            <a:r>
              <a:rPr lang="zh-CN" altLang="en-US" sz="2800" dirty="0">
                <a:latin typeface="+mj-lt"/>
                <a:ea typeface="黑体" pitchFamily="2" charset="-122"/>
              </a:rPr>
              <a:t>打印</a:t>
            </a:r>
            <a:r>
              <a:rPr lang="zh-CN" altLang="en-US" sz="2800" dirty="0">
                <a:solidFill>
                  <a:srgbClr val="C00000"/>
                </a:solidFill>
                <a:latin typeface="+mj-lt"/>
                <a:ea typeface="黑体" pitchFamily="2" charset="-122"/>
              </a:rPr>
              <a:t>当前位置和栈中位置</a:t>
            </a:r>
            <a:r>
              <a:rPr lang="zh-CN" altLang="en-US" sz="2800" dirty="0">
                <a:latin typeface="+mj-lt"/>
                <a:ea typeface="黑体" pitchFamily="2" charset="-122"/>
              </a:rPr>
              <a:t>，并返回；</a:t>
            </a:r>
            <a:endParaRPr lang="en-US" altLang="zh-CN" sz="2800" dirty="0">
              <a:latin typeface="+mj-lt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6600"/>
                </a:solidFill>
                <a:latin typeface="+mj-lt"/>
                <a:ea typeface="黑体" pitchFamily="2" charset="-122"/>
              </a:rPr>
              <a:t>                      if(</a:t>
            </a:r>
            <a:r>
              <a:rPr lang="zh-CN" altLang="en-US" sz="2800" dirty="0">
                <a:solidFill>
                  <a:srgbClr val="006600"/>
                </a:solidFill>
                <a:latin typeface="+mj-lt"/>
                <a:ea typeface="黑体" pitchFamily="2" charset="-122"/>
              </a:rPr>
              <a:t>下一个位置</a:t>
            </a:r>
            <a:r>
              <a:rPr lang="en-US" altLang="zh-CN" sz="2800" dirty="0">
                <a:solidFill>
                  <a:srgbClr val="006600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>
                <a:solidFill>
                  <a:srgbClr val="006600"/>
                </a:solidFill>
                <a:latin typeface="+mj-lt"/>
                <a:ea typeface="黑体" pitchFamily="2" charset="-122"/>
              </a:rPr>
              <a:t>g,h</a:t>
            </a:r>
            <a:r>
              <a:rPr lang="en-US" altLang="zh-CN" sz="2800" dirty="0">
                <a:solidFill>
                  <a:srgbClr val="006600"/>
                </a:solidFill>
                <a:latin typeface="+mj-lt"/>
                <a:ea typeface="黑体" pitchFamily="2" charset="-122"/>
              </a:rPr>
              <a:t>)</a:t>
            </a:r>
            <a:r>
              <a:rPr lang="zh-CN" altLang="en-US" sz="2800" dirty="0">
                <a:solidFill>
                  <a:srgbClr val="006600"/>
                </a:solidFill>
                <a:latin typeface="+mj-lt"/>
                <a:ea typeface="黑体" pitchFamily="2" charset="-122"/>
              </a:rPr>
              <a:t>是通道</a:t>
            </a:r>
            <a:r>
              <a:rPr lang="en-US" altLang="zh-CN" sz="2800" dirty="0">
                <a:solidFill>
                  <a:srgbClr val="006600"/>
                </a:solidFill>
                <a:latin typeface="+mj-lt"/>
                <a:ea typeface="黑体" pitchFamily="2" charset="-122"/>
              </a:rPr>
              <a:t>) </a:t>
            </a:r>
            <a:r>
              <a:rPr lang="en-US" altLang="zh-CN" sz="2800" dirty="0">
                <a:solidFill>
                  <a:srgbClr val="7030A0"/>
                </a:solidFill>
                <a:latin typeface="+mj-lt"/>
                <a:ea typeface="黑体" pitchFamily="2" charset="-122"/>
              </a:rPr>
              <a:t>//</a:t>
            </a:r>
            <a:r>
              <a:rPr lang="zh-CN" altLang="en-US" sz="2800" dirty="0">
                <a:solidFill>
                  <a:srgbClr val="7030A0"/>
                </a:solidFill>
                <a:latin typeface="+mj-lt"/>
                <a:ea typeface="黑体" pitchFamily="2" charset="-122"/>
              </a:rPr>
              <a:t>可前进</a:t>
            </a:r>
            <a:endParaRPr lang="en-US" altLang="zh-CN" sz="2800" dirty="0">
              <a:solidFill>
                <a:srgbClr val="7030A0"/>
              </a:solidFill>
              <a:latin typeface="+mj-lt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j-lt"/>
                <a:ea typeface="黑体" pitchFamily="2" charset="-122"/>
              </a:rPr>
              <a:t>                         </a:t>
            </a:r>
            <a:r>
              <a:rPr lang="zh-CN" altLang="en-US" sz="2800" dirty="0">
                <a:solidFill>
                  <a:srgbClr val="C00000"/>
                </a:solidFill>
                <a:latin typeface="+mj-lt"/>
                <a:ea typeface="黑体" pitchFamily="2" charset="-122"/>
              </a:rPr>
              <a:t>当前记录</a:t>
            </a:r>
            <a:r>
              <a:rPr lang="en-US" altLang="zh-CN" sz="2800" dirty="0">
                <a:solidFill>
                  <a:srgbClr val="C00000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>
                <a:solidFill>
                  <a:srgbClr val="C00000"/>
                </a:solidFill>
                <a:latin typeface="+mj-lt"/>
                <a:ea typeface="黑体" pitchFamily="2" charset="-122"/>
              </a:rPr>
              <a:t>i,j</a:t>
            </a:r>
            <a:r>
              <a:rPr lang="en-US" altLang="zh-CN" sz="2800" dirty="0">
                <a:solidFill>
                  <a:srgbClr val="C00000"/>
                </a:solidFill>
                <a:latin typeface="+mj-lt"/>
                <a:ea typeface="黑体" pitchFamily="2" charset="-122"/>
              </a:rPr>
              <a:t>,</a:t>
            </a:r>
            <a:r>
              <a:rPr lang="zh-CN" altLang="en-US" sz="2800" dirty="0">
                <a:solidFill>
                  <a:srgbClr val="C00000"/>
                </a:solidFill>
                <a:latin typeface="+mj-lt"/>
                <a:ea typeface="黑体" pitchFamily="2" charset="-122"/>
              </a:rPr>
              <a:t>方向</a:t>
            </a:r>
            <a:r>
              <a:rPr lang="en-US" altLang="zh-CN" sz="2800" dirty="0">
                <a:solidFill>
                  <a:srgbClr val="C00000"/>
                </a:solidFill>
                <a:latin typeface="+mj-lt"/>
                <a:ea typeface="黑体" pitchFamily="2" charset="-122"/>
              </a:rPr>
              <a:t>)</a:t>
            </a:r>
            <a:r>
              <a:rPr lang="zh-CN" altLang="en-US" sz="2800" dirty="0">
                <a:solidFill>
                  <a:srgbClr val="C00000"/>
                </a:solidFill>
                <a:latin typeface="+mj-lt"/>
                <a:ea typeface="黑体" pitchFamily="2" charset="-122"/>
              </a:rPr>
              <a:t>进栈</a:t>
            </a:r>
            <a:r>
              <a:rPr lang="en-US" altLang="zh-CN" sz="2800" dirty="0">
                <a:solidFill>
                  <a:srgbClr val="C00000"/>
                </a:solidFill>
                <a:latin typeface="+mj-lt"/>
                <a:ea typeface="黑体" pitchFamily="2" charset="-122"/>
              </a:rPr>
              <a:t>, </a:t>
            </a:r>
            <a:r>
              <a:rPr lang="en-US" altLang="zh-CN" sz="2800" dirty="0">
                <a:solidFill>
                  <a:srgbClr val="003399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>
                <a:solidFill>
                  <a:srgbClr val="003399"/>
                </a:solidFill>
                <a:latin typeface="+mj-lt"/>
                <a:ea typeface="黑体" pitchFamily="2" charset="-122"/>
              </a:rPr>
              <a:t>g,h</a:t>
            </a:r>
            <a:r>
              <a:rPr lang="en-US" altLang="zh-CN" sz="2800" dirty="0">
                <a:solidFill>
                  <a:srgbClr val="003399"/>
                </a:solidFill>
                <a:latin typeface="+mj-lt"/>
                <a:ea typeface="黑体" pitchFamily="2" charset="-122"/>
              </a:rPr>
              <a:t>)</a:t>
            </a:r>
            <a:r>
              <a:rPr lang="zh-CN" altLang="en-US" sz="2800" dirty="0">
                <a:solidFill>
                  <a:srgbClr val="003399"/>
                </a:solidFill>
                <a:latin typeface="+mj-lt"/>
                <a:ea typeface="黑体" pitchFamily="2" charset="-122"/>
              </a:rPr>
              <a:t>为当前位置</a:t>
            </a:r>
            <a:r>
              <a:rPr lang="zh-CN" altLang="en-US" sz="2800" dirty="0">
                <a:latin typeface="+mj-lt"/>
                <a:ea typeface="黑体" pitchFamily="2" charset="-122"/>
              </a:rPr>
              <a:t>；</a:t>
            </a:r>
            <a:endParaRPr lang="en-US" altLang="zh-CN" sz="2800" dirty="0">
              <a:latin typeface="+mj-lt"/>
              <a:ea typeface="黑体" pitchFamily="2" charset="-122"/>
            </a:endParaRPr>
          </a:p>
          <a:p>
            <a:pPr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j-lt"/>
                <a:ea typeface="黑体" pitchFamily="2" charset="-122"/>
              </a:rPr>
              <a:t>                  </a:t>
            </a:r>
            <a:r>
              <a:rPr lang="en-US" altLang="zh-CN" sz="2800" b="1" dirty="0">
                <a:solidFill>
                  <a:srgbClr val="7030A0"/>
                </a:solidFill>
                <a:latin typeface="+mj-lt"/>
                <a:ea typeface="黑体" pitchFamily="2" charset="-122"/>
              </a:rPr>
              <a:t>}</a:t>
            </a:r>
            <a:endParaRPr lang="en-US" altLang="zh-CN" sz="2800" b="1" dirty="0">
              <a:solidFill>
                <a:srgbClr val="006600"/>
              </a:solidFill>
              <a:latin typeface="+mj-lt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B050"/>
                </a:solidFill>
                <a:latin typeface="+mj-lt"/>
                <a:ea typeface="黑体" pitchFamily="2" charset="-122"/>
              </a:rPr>
              <a:t>            </a:t>
            </a:r>
            <a:r>
              <a:rPr lang="en-US" altLang="zh-CN" sz="2800" dirty="0">
                <a:solidFill>
                  <a:srgbClr val="7030A0"/>
                </a:solidFill>
                <a:latin typeface="+mj-lt"/>
                <a:ea typeface="黑体" pitchFamily="2" charset="-122"/>
              </a:rPr>
              <a:t>//</a:t>
            </a:r>
            <a:r>
              <a:rPr lang="zh-CN" altLang="en-US" sz="2800" dirty="0">
                <a:solidFill>
                  <a:srgbClr val="7030A0"/>
                </a:solidFill>
                <a:latin typeface="+mj-lt"/>
                <a:ea typeface="黑体" pitchFamily="2" charset="-122"/>
              </a:rPr>
              <a:t>此时，当前位置</a:t>
            </a:r>
            <a:r>
              <a:rPr lang="en-US" altLang="zh-CN" sz="2800" dirty="0">
                <a:solidFill>
                  <a:srgbClr val="7030A0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>
                <a:solidFill>
                  <a:srgbClr val="7030A0"/>
                </a:solidFill>
                <a:latin typeface="+mj-lt"/>
                <a:ea typeface="黑体" pitchFamily="2" charset="-122"/>
              </a:rPr>
              <a:t>i,j</a:t>
            </a:r>
            <a:r>
              <a:rPr lang="en-US" altLang="zh-CN" sz="2800" dirty="0">
                <a:solidFill>
                  <a:srgbClr val="7030A0"/>
                </a:solidFill>
                <a:latin typeface="+mj-lt"/>
                <a:ea typeface="黑体" pitchFamily="2" charset="-122"/>
              </a:rPr>
              <a:t>)</a:t>
            </a:r>
            <a:r>
              <a:rPr lang="zh-CN" altLang="en-US" sz="2800" dirty="0">
                <a:solidFill>
                  <a:srgbClr val="7030A0"/>
                </a:solidFill>
                <a:latin typeface="+mj-lt"/>
                <a:ea typeface="黑体" pitchFamily="2" charset="-122"/>
              </a:rPr>
              <a:t>无法前进</a:t>
            </a:r>
            <a:endParaRPr lang="en-US" altLang="zh-CN" sz="2800" dirty="0">
              <a:solidFill>
                <a:srgbClr val="7030A0"/>
              </a:solidFill>
              <a:latin typeface="+mj-lt"/>
              <a:ea typeface="黑体" pitchFamily="2" charset="-122"/>
            </a:endParaRPr>
          </a:p>
          <a:p>
            <a:pPr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j-lt"/>
                <a:ea typeface="黑体" pitchFamily="2" charset="-122"/>
              </a:rPr>
              <a:t>         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黑体" pitchFamily="2" charset="-122"/>
              </a:rPr>
              <a:t>}</a:t>
            </a:r>
          </a:p>
          <a:p>
            <a:pPr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j-lt"/>
                <a:ea typeface="黑体" pitchFamily="2" charset="-122"/>
              </a:rPr>
              <a:t>}</a:t>
            </a:r>
          </a:p>
        </p:txBody>
      </p:sp>
      <p:sp>
        <p:nvSpPr>
          <p:cNvPr id="10" name="云形 9"/>
          <p:cNvSpPr/>
          <p:nvPr/>
        </p:nvSpPr>
        <p:spPr bwMode="auto">
          <a:xfrm>
            <a:off x="0" y="2962364"/>
            <a:ext cx="2133600" cy="2600236"/>
          </a:xfrm>
          <a:prstGeom prst="cloud">
            <a:avLst/>
          </a:prstGeom>
          <a:solidFill>
            <a:srgbClr val="82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dirty="0">
                <a:solidFill>
                  <a:schemeClr val="bg1"/>
                </a:solidFill>
              </a:rPr>
              <a:t>可前进的位置，才进栈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2352"/>
            <a:ext cx="6207291" cy="658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云形 3"/>
          <p:cNvSpPr/>
          <p:nvPr/>
        </p:nvSpPr>
        <p:spPr bwMode="auto">
          <a:xfrm>
            <a:off x="0" y="2962364"/>
            <a:ext cx="2133600" cy="2600236"/>
          </a:xfrm>
          <a:prstGeom prst="cloud">
            <a:avLst/>
          </a:prstGeom>
          <a:solidFill>
            <a:srgbClr val="82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dirty="0">
                <a:solidFill>
                  <a:schemeClr val="bg1"/>
                </a:solidFill>
              </a:rPr>
              <a:t>可前进的位置，才进栈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53200" y="3200400"/>
            <a:ext cx="2592376" cy="1004890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K:</a:t>
            </a:r>
            <a:r>
              <a:rPr lang="zh-CN" altLang="en-US" sz="2600" dirty="0"/>
              <a:t>是从哪个方向</a:t>
            </a:r>
            <a:endParaRPr lang="en-US" altLang="zh-CN" sz="26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   </a:t>
            </a:r>
            <a:r>
              <a:rPr lang="zh-CN" altLang="en-US" sz="2600" dirty="0"/>
              <a:t>离开</a:t>
            </a:r>
            <a:r>
              <a:rPr lang="en-US" altLang="zh-CN" sz="2600" dirty="0"/>
              <a:t>(</a:t>
            </a:r>
            <a:r>
              <a:rPr lang="en-US" altLang="zh-CN" sz="2600" dirty="0" err="1"/>
              <a:t>i,j</a:t>
            </a:r>
            <a:r>
              <a:rPr lang="en-US" altLang="zh-CN" sz="2600" dirty="0"/>
              <a:t>)</a:t>
            </a:r>
            <a:r>
              <a:rPr lang="zh-CN" altLang="en-US" sz="2600" dirty="0"/>
              <a:t>位置的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3" name="Rectangle 5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343400" cy="609600"/>
          </a:xfrm>
          <a:noFill/>
          <a:ln/>
        </p:spPr>
        <p:txBody>
          <a:bodyPr/>
          <a:lstStyle/>
          <a:p>
            <a:r>
              <a:rPr lang="zh-CN" altLang="en-US" b="1" dirty="0">
                <a:ea typeface="黑体" pitchFamily="2" charset="-122"/>
              </a:rPr>
              <a:t>程     序</a:t>
            </a:r>
            <a:endParaRPr lang="en-US" altLang="zh-CN" b="1" dirty="0">
              <a:ea typeface="黑体" pitchFamily="2" charset="-122"/>
            </a:endParaRPr>
          </a:p>
        </p:txBody>
      </p:sp>
      <p:sp>
        <p:nvSpPr>
          <p:cNvPr id="324615" name="Rectangle 7"/>
          <p:cNvSpPr>
            <a:spLocks noChangeArrowheads="1"/>
          </p:cNvSpPr>
          <p:nvPr/>
        </p:nvSpPr>
        <p:spPr bwMode="auto">
          <a:xfrm>
            <a:off x="990600" y="1600201"/>
            <a:ext cx="7086600" cy="376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177800" algn="just">
              <a:buNone/>
            </a:pPr>
            <a:r>
              <a:rPr lang="en-US" altLang="zh-CN" sz="3200" dirty="0" err="1">
                <a:ea typeface="黑体" pitchFamily="2" charset="-122"/>
              </a:rPr>
              <a:t>typedef</a:t>
            </a:r>
            <a:r>
              <a:rPr lang="en-US" altLang="zh-CN" sz="3200" dirty="0">
                <a:ea typeface="黑体" pitchFamily="2" charset="-122"/>
              </a:rPr>
              <a:t> </a:t>
            </a:r>
            <a:r>
              <a:rPr lang="en-US" altLang="zh-CN" sz="3200" dirty="0" err="1">
                <a:ea typeface="黑体" pitchFamily="2" charset="-122"/>
              </a:rPr>
              <a:t>struct</a:t>
            </a:r>
            <a:endParaRPr lang="en-US" altLang="zh-CN" sz="3200" dirty="0">
              <a:ea typeface="黑体" pitchFamily="2" charset="-122"/>
            </a:endParaRPr>
          </a:p>
          <a:p>
            <a:pPr indent="177800" algn="just">
              <a:buNone/>
            </a:pPr>
            <a:r>
              <a:rPr lang="en-US" altLang="zh-CN" sz="3200" dirty="0">
                <a:ea typeface="黑体" pitchFamily="2" charset="-122"/>
              </a:rPr>
              <a:t>{ </a:t>
            </a:r>
          </a:p>
          <a:p>
            <a:pPr indent="177800" algn="just">
              <a:buNone/>
            </a:pPr>
            <a:r>
              <a:rPr lang="en-US" altLang="zh-CN" sz="3200" dirty="0">
                <a:ea typeface="黑体" pitchFamily="2" charset="-122"/>
              </a:rPr>
              <a:t>   </a:t>
            </a:r>
            <a:r>
              <a:rPr lang="en-US" altLang="zh-CN" sz="3200" dirty="0" err="1">
                <a:ea typeface="黑体" pitchFamily="2" charset="-122"/>
              </a:rPr>
              <a:t>int</a:t>
            </a:r>
            <a:r>
              <a:rPr lang="en-US" altLang="zh-CN" sz="3200" dirty="0">
                <a:ea typeface="黑体" pitchFamily="2" charset="-122"/>
              </a:rPr>
              <a:t> x, y, d;</a:t>
            </a:r>
          </a:p>
          <a:p>
            <a:pPr indent="177800" algn="just">
              <a:buNone/>
            </a:pPr>
            <a:r>
              <a:rPr lang="en-US" altLang="zh-CN" sz="3200" dirty="0">
                <a:ea typeface="黑体" pitchFamily="2" charset="-122"/>
              </a:rPr>
              <a:t>} </a:t>
            </a:r>
          </a:p>
          <a:p>
            <a:pPr indent="177800" algn="just">
              <a:buNone/>
            </a:pPr>
            <a:r>
              <a:rPr lang="en-US" altLang="zh-CN" sz="3200" dirty="0" err="1">
                <a:ea typeface="黑体" pitchFamily="2" charset="-122"/>
              </a:rPr>
              <a:t>DataType</a:t>
            </a:r>
            <a:r>
              <a:rPr lang="en-US" altLang="zh-CN" sz="3200" dirty="0">
                <a:ea typeface="黑体" pitchFamily="2" charset="-122"/>
              </a:rPr>
              <a:t>; </a:t>
            </a:r>
            <a:r>
              <a:rPr lang="en-US" altLang="zh-CN" sz="3200" dirty="0">
                <a:solidFill>
                  <a:srgbClr val="006600"/>
                </a:solidFill>
                <a:ea typeface="黑体" pitchFamily="2" charset="-122"/>
              </a:rPr>
              <a:t>//</a:t>
            </a:r>
            <a:r>
              <a:rPr lang="zh-CN" altLang="en-US" sz="3200" dirty="0">
                <a:solidFill>
                  <a:srgbClr val="006600"/>
                </a:solidFill>
                <a:ea typeface="黑体" pitchFamily="2" charset="-122"/>
              </a:rPr>
              <a:t>结构类型定义</a:t>
            </a:r>
            <a:endParaRPr lang="en-US" altLang="zh-CN" sz="3200" dirty="0">
              <a:solidFill>
                <a:srgbClr val="006600"/>
              </a:solidFill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表格 74"/>
          <p:cNvGraphicFramePr>
            <a:graphicFrameLocks noGrp="1"/>
          </p:cNvGraphicFramePr>
          <p:nvPr/>
        </p:nvGraphicFramePr>
        <p:xfrm>
          <a:off x="6477000" y="1918651"/>
          <a:ext cx="1600200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59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4.2.1 </a:t>
            </a:r>
            <a:r>
              <a:rPr lang="zh-CN" altLang="en-US" dirty="0">
                <a:ea typeface="黑体" pitchFamily="2" charset="-122"/>
              </a:rPr>
              <a:t>栈的顺序表示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Text Box 13"/>
          <p:cNvSpPr txBox="1">
            <a:spLocks noChangeArrowheads="1"/>
          </p:cNvSpPr>
          <p:nvPr/>
        </p:nvSpPr>
        <p:spPr bwMode="auto">
          <a:xfrm>
            <a:off x="7010400" y="5398451"/>
            <a:ext cx="5334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>
                <a:latin typeface="+mj-lt"/>
              </a:rPr>
              <a:t>k</a:t>
            </a:r>
            <a:r>
              <a:rPr lang="en-US" altLang="zh-CN" baseline="-25000" dirty="0">
                <a:latin typeface="+mj-lt"/>
              </a:rPr>
              <a:t>0</a:t>
            </a:r>
            <a:endParaRPr lang="en-US" altLang="zh-CN" dirty="0">
              <a:latin typeface="+mj-lt"/>
            </a:endParaRP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7010400" y="4636451"/>
            <a:ext cx="5334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>
                <a:latin typeface="+mj-lt"/>
              </a:rPr>
              <a:t>k</a:t>
            </a:r>
            <a:r>
              <a:rPr lang="en-US" altLang="zh-CN" baseline="-25000" dirty="0">
                <a:latin typeface="+mj-lt"/>
              </a:rPr>
              <a:t>1</a:t>
            </a:r>
            <a:endParaRPr lang="en-US" altLang="zh-CN" dirty="0">
              <a:latin typeface="+mj-lt"/>
            </a:endParaRPr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6858000" y="3264851"/>
            <a:ext cx="9906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>
                <a:latin typeface="+mj-lt"/>
              </a:rPr>
              <a:t>k</a:t>
            </a:r>
            <a:r>
              <a:rPr lang="en-US" altLang="zh-CN" baseline="-25000" dirty="0">
                <a:latin typeface="+mj-lt"/>
              </a:rPr>
              <a:t>n-1</a:t>
            </a:r>
            <a:endParaRPr lang="en-US" altLang="zh-CN" dirty="0">
              <a:latin typeface="+mj-lt"/>
            </a:endParaRPr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7086600" y="3950651"/>
            <a:ext cx="5334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>
                <a:latin typeface="+mj-lt"/>
                <a:cs typeface="Times New Roman" pitchFamily="18" charset="0"/>
              </a:rPr>
              <a:t>:</a:t>
            </a:r>
            <a:endParaRPr lang="en-US" altLang="zh-CN" dirty="0">
              <a:latin typeface="+mj-lt"/>
            </a:endParaRPr>
          </a:p>
        </p:txBody>
      </p:sp>
      <p:sp>
        <p:nvSpPr>
          <p:cNvPr id="58" name="Text Box 18"/>
          <p:cNvSpPr txBox="1">
            <a:spLocks noChangeArrowheads="1"/>
          </p:cNvSpPr>
          <p:nvPr/>
        </p:nvSpPr>
        <p:spPr bwMode="auto">
          <a:xfrm>
            <a:off x="8153400" y="5484811"/>
            <a:ext cx="10668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dirty="0">
                <a:latin typeface="+mj-lt"/>
              </a:rPr>
              <a:t>栈底</a:t>
            </a:r>
          </a:p>
        </p:txBody>
      </p: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4572000" y="2056555"/>
            <a:ext cx="25146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err="1">
                <a:latin typeface="+mj-lt"/>
              </a:rPr>
              <a:t>MaxNum</a:t>
            </a:r>
            <a:r>
              <a:rPr lang="en-US" altLang="zh-CN" dirty="0">
                <a:latin typeface="+mj-lt"/>
              </a:rPr>
              <a:t> -1</a:t>
            </a:r>
            <a:endParaRPr lang="zh-CN" altLang="en-US" dirty="0">
              <a:latin typeface="+mj-lt"/>
            </a:endParaRPr>
          </a:p>
        </p:txBody>
      </p:sp>
      <p:cxnSp>
        <p:nvCxnSpPr>
          <p:cNvPr id="77" name="直接箭头连接符 76"/>
          <p:cNvCxnSpPr/>
          <p:nvPr/>
        </p:nvCxnSpPr>
        <p:spPr bwMode="auto">
          <a:xfrm>
            <a:off x="5715000" y="5789611"/>
            <a:ext cx="609600" cy="1588"/>
          </a:xfrm>
          <a:prstGeom prst="straightConnector1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9" name="Text Box 18"/>
          <p:cNvSpPr txBox="1">
            <a:spLocks noChangeArrowheads="1"/>
          </p:cNvSpPr>
          <p:nvPr/>
        </p:nvSpPr>
        <p:spPr bwMode="auto">
          <a:xfrm>
            <a:off x="8077200" y="3276600"/>
            <a:ext cx="10668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dirty="0">
                <a:latin typeface="+mj-lt"/>
              </a:rPr>
              <a:t>栈顶</a:t>
            </a:r>
          </a:p>
        </p:txBody>
      </p:sp>
      <p:graphicFrame>
        <p:nvGraphicFramePr>
          <p:cNvPr id="81" name="表格 80"/>
          <p:cNvGraphicFramePr>
            <a:graphicFrameLocks noGrp="1"/>
          </p:cNvGraphicFramePr>
          <p:nvPr/>
        </p:nvGraphicFramePr>
        <p:xfrm>
          <a:off x="457200" y="2231142"/>
          <a:ext cx="4114800" cy="208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5960">
                <a:tc>
                  <a:txBody>
                    <a:bodyPr/>
                    <a:lstStyle/>
                    <a:p>
                      <a:r>
                        <a:rPr lang="en-US" altLang="zh-CN" sz="2800" b="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zh-CN" sz="2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800" b="0" baseline="0" dirty="0" err="1">
                          <a:solidFill>
                            <a:schemeClr val="tx1"/>
                          </a:solidFill>
                        </a:rPr>
                        <a:t>MaxNum</a:t>
                      </a:r>
                      <a:r>
                        <a:rPr lang="en-US" altLang="zh-CN" sz="2800" b="0" baseline="0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int</a:t>
                      </a:r>
                      <a:r>
                        <a:rPr lang="en-US" altLang="zh-CN" sz="2800" dirty="0"/>
                        <a:t> top; </a:t>
                      </a:r>
                      <a:r>
                        <a:rPr lang="en-US" altLang="zh-CN" sz="2800" dirty="0">
                          <a:solidFill>
                            <a:srgbClr val="C00000"/>
                          </a:solidFill>
                          <a:latin typeface="+mj-lt"/>
                          <a:ea typeface="黑体" pitchFamily="2" charset="-122"/>
                        </a:rPr>
                        <a:t>//</a:t>
                      </a:r>
                      <a:r>
                        <a:rPr lang="zh-CN" altLang="en-US" sz="2800" dirty="0">
                          <a:solidFill>
                            <a:srgbClr val="C00000"/>
                          </a:solidFill>
                          <a:latin typeface="+mj-lt"/>
                          <a:ea typeface="黑体" pitchFamily="2" charset="-122"/>
                        </a:rPr>
                        <a:t>栈顶位置</a:t>
                      </a:r>
                      <a:r>
                        <a:rPr lang="en-US" altLang="zh-CN" sz="2800" dirty="0">
                          <a:solidFill>
                            <a:srgbClr val="C00000"/>
                          </a:solidFill>
                          <a:latin typeface="+mj-lt"/>
                          <a:ea typeface="黑体" pitchFamily="2" charset="-122"/>
                        </a:rPr>
                        <a:t>(</a:t>
                      </a:r>
                      <a:r>
                        <a:rPr lang="zh-CN" altLang="en-US" sz="2800" dirty="0">
                          <a:solidFill>
                            <a:srgbClr val="C00000"/>
                          </a:solidFill>
                          <a:latin typeface="+mj-lt"/>
                          <a:ea typeface="黑体" pitchFamily="2" charset="-122"/>
                        </a:rPr>
                        <a:t>下标</a:t>
                      </a:r>
                      <a:r>
                        <a:rPr lang="en-US" altLang="zh-CN" sz="2800" dirty="0">
                          <a:solidFill>
                            <a:srgbClr val="C00000"/>
                          </a:solidFill>
                          <a:latin typeface="+mj-lt"/>
                          <a:ea typeface="黑体" pitchFamily="2" charset="-122"/>
                        </a:rPr>
                        <a:t>)</a:t>
                      </a:r>
                      <a:endParaRPr lang="zh-CN" altLang="en-US" sz="2800" dirty="0">
                        <a:solidFill>
                          <a:srgbClr val="C0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Datatype</a:t>
                      </a:r>
                      <a:r>
                        <a:rPr lang="en-US" altLang="zh-CN" sz="2800" dirty="0"/>
                        <a:t> * s</a:t>
                      </a:r>
                      <a:endParaRPr lang="zh-CN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2" name="矩形 81"/>
          <p:cNvSpPr/>
          <p:nvPr/>
        </p:nvSpPr>
        <p:spPr>
          <a:xfrm>
            <a:off x="5333999" y="5440168"/>
            <a:ext cx="48074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83" name="Rectangle 3"/>
          <p:cNvSpPr txBox="1">
            <a:spLocks noChangeArrowheads="1"/>
          </p:cNvSpPr>
          <p:nvPr/>
        </p:nvSpPr>
        <p:spPr bwMode="auto">
          <a:xfrm>
            <a:off x="304800" y="1392942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顺序栈的结构类型：</a:t>
            </a:r>
            <a:endParaRPr kumimoji="0" lang="zh-CN" altLang="en-GB" sz="2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5" name="云形 84"/>
          <p:cNvSpPr/>
          <p:nvPr/>
        </p:nvSpPr>
        <p:spPr bwMode="auto">
          <a:xfrm>
            <a:off x="304800" y="4440942"/>
            <a:ext cx="4191000" cy="1977116"/>
          </a:xfrm>
          <a:prstGeom prst="cloud">
            <a:avLst/>
          </a:prstGeom>
          <a:solidFill>
            <a:srgbClr val="00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为何记录栈顶？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57200" y="5279142"/>
            <a:ext cx="3810000" cy="574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FFFF00"/>
                </a:solidFill>
              </a:rPr>
              <a:t>进、出栈只在栈顶进行</a:t>
            </a:r>
          </a:p>
        </p:txBody>
      </p:sp>
      <p:sp>
        <p:nvSpPr>
          <p:cNvPr id="88" name="矩形 87"/>
          <p:cNvSpPr/>
          <p:nvPr/>
        </p:nvSpPr>
        <p:spPr>
          <a:xfrm>
            <a:off x="5181599" y="3372553"/>
            <a:ext cx="186881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3399"/>
                </a:solidFill>
              </a:rPr>
              <a:t>top=n-1</a:t>
            </a:r>
            <a:endParaRPr lang="zh-CN" altLang="en-US" dirty="0">
              <a:solidFill>
                <a:srgbClr val="003399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 rot="10800000">
            <a:off x="5562600" y="6115753"/>
            <a:ext cx="990600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 rot="10800000">
            <a:off x="6553201" y="6115753"/>
            <a:ext cx="990600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/>
          <p:nvPr/>
        </p:nvCxnSpPr>
        <p:spPr bwMode="auto">
          <a:xfrm rot="10800000">
            <a:off x="7543800" y="6115753"/>
            <a:ext cx="990600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 rot="10800000">
            <a:off x="7924800" y="6114164"/>
            <a:ext cx="990600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4648200" y="1371600"/>
            <a:ext cx="22860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008000"/>
                </a:solidFill>
                <a:latin typeface="+mj-lt"/>
              </a:rPr>
              <a:t>数组下标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8" grpId="0"/>
      <p:bldP spid="65" grpId="0"/>
      <p:bldP spid="79" grpId="0"/>
      <p:bldP spid="82" grpId="0"/>
      <p:bldP spid="85" grpId="0" animBg="1"/>
      <p:bldP spid="86" grpId="0"/>
      <p:bldP spid="88" grpId="0"/>
      <p:bldP spid="2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762000"/>
          </a:xfrm>
        </p:spPr>
        <p:txBody>
          <a:bodyPr/>
          <a:lstStyle/>
          <a:p>
            <a:r>
              <a:rPr lang="zh-CN" altLang="en-US" sz="4000" b="1">
                <a:latin typeface="宋体" charset="-122"/>
                <a:ea typeface="黑体" pitchFamily="2" charset="-122"/>
              </a:rPr>
              <a:t>函数原型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686800" cy="4495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void </a:t>
            </a:r>
            <a:r>
              <a:rPr lang="en-US" altLang="zh-CN" dirty="0" err="1">
                <a:latin typeface="+mj-lt"/>
                <a:ea typeface="黑体" pitchFamily="2" charset="-122"/>
              </a:rPr>
              <a:t>mazePath</a:t>
            </a:r>
            <a:r>
              <a:rPr lang="en-US" altLang="zh-CN" dirty="0">
                <a:latin typeface="+mj-lt"/>
                <a:ea typeface="黑体" pitchFamily="2" charset="-122"/>
              </a:rPr>
              <a:t>(</a:t>
            </a:r>
            <a:r>
              <a:rPr lang="en-US" altLang="zh-CN" dirty="0" err="1">
                <a:latin typeface="+mj-lt"/>
                <a:ea typeface="黑体" pitchFamily="2" charset="-122"/>
              </a:rPr>
              <a:t>int</a:t>
            </a:r>
            <a:r>
              <a:rPr lang="en-US" altLang="zh-CN" dirty="0">
                <a:latin typeface="+mj-lt"/>
                <a:ea typeface="黑体" pitchFamily="2" charset="-122"/>
              </a:rPr>
              <a:t> *maze[ ], </a:t>
            </a:r>
            <a:r>
              <a:rPr lang="en-US" altLang="zh-CN" dirty="0" err="1">
                <a:latin typeface="+mj-lt"/>
                <a:ea typeface="黑体" pitchFamily="2" charset="-122"/>
              </a:rPr>
              <a:t>int</a:t>
            </a:r>
            <a:r>
              <a:rPr lang="en-US" altLang="zh-CN" dirty="0">
                <a:latin typeface="+mj-lt"/>
                <a:ea typeface="黑体" pitchFamily="2" charset="-122"/>
              </a:rPr>
              <a:t> * direction[ ],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              </a:t>
            </a:r>
            <a:r>
              <a:rPr lang="en-US" altLang="zh-CN" dirty="0" err="1">
                <a:latin typeface="+mj-lt"/>
                <a:ea typeface="黑体" pitchFamily="2" charset="-122"/>
              </a:rPr>
              <a:t>int</a:t>
            </a:r>
            <a:r>
              <a:rPr lang="en-US" altLang="zh-CN" dirty="0">
                <a:latin typeface="+mj-lt"/>
                <a:ea typeface="黑体" pitchFamily="2" charset="-122"/>
              </a:rPr>
              <a:t> x1,int y1, </a:t>
            </a:r>
            <a:r>
              <a:rPr lang="en-US" altLang="zh-CN" dirty="0" err="1">
                <a:latin typeface="+mj-lt"/>
                <a:ea typeface="黑体" pitchFamily="2" charset="-122"/>
              </a:rPr>
              <a:t>int</a:t>
            </a:r>
            <a:r>
              <a:rPr lang="en-US" altLang="zh-CN" dirty="0">
                <a:latin typeface="+mj-lt"/>
                <a:ea typeface="黑体" pitchFamily="2" charset="-122"/>
              </a:rPr>
              <a:t> x2,int y2)</a:t>
            </a:r>
          </a:p>
          <a:p>
            <a:pPr algn="just"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en-US" altLang="zh-CN" dirty="0">
                <a:solidFill>
                  <a:srgbClr val="006600"/>
                </a:solidFill>
                <a:latin typeface="+mj-lt"/>
                <a:ea typeface="黑体" pitchFamily="2" charset="-122"/>
              </a:rPr>
              <a:t>// maze[M][N]</a:t>
            </a:r>
            <a:r>
              <a:rPr lang="zh-CN" altLang="en-US" dirty="0">
                <a:solidFill>
                  <a:srgbClr val="006600"/>
                </a:solidFill>
                <a:latin typeface="+mj-lt"/>
                <a:ea typeface="黑体" pitchFamily="2" charset="-122"/>
              </a:rPr>
              <a:t>为迷宫，</a:t>
            </a:r>
            <a:endParaRPr lang="en-US" altLang="zh-CN" dirty="0">
              <a:solidFill>
                <a:srgbClr val="006600"/>
              </a:solidFill>
              <a:latin typeface="+mj-lt"/>
              <a:ea typeface="黑体" pitchFamily="2" charset="-122"/>
            </a:endParaRP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dirty="0">
                <a:solidFill>
                  <a:srgbClr val="006600"/>
                </a:solidFill>
                <a:latin typeface="+mj-lt"/>
                <a:ea typeface="黑体" pitchFamily="2" charset="-122"/>
              </a:rPr>
              <a:t>//direction[4][4]</a:t>
            </a:r>
            <a:r>
              <a:rPr lang="zh-CN" altLang="en-US" dirty="0">
                <a:solidFill>
                  <a:srgbClr val="006600"/>
                </a:solidFill>
                <a:latin typeface="+mj-lt"/>
                <a:ea typeface="黑体" pitchFamily="2" charset="-122"/>
              </a:rPr>
              <a:t>为方向数组</a:t>
            </a:r>
            <a:endParaRPr lang="en-US" altLang="zh-CN" dirty="0">
              <a:solidFill>
                <a:srgbClr val="006600"/>
              </a:solidFill>
              <a:latin typeface="+mj-lt"/>
              <a:ea typeface="黑体" pitchFamily="2" charset="-122"/>
            </a:endParaRP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dirty="0">
                <a:solidFill>
                  <a:srgbClr val="006600"/>
                </a:solidFill>
                <a:latin typeface="+mj-lt"/>
                <a:ea typeface="黑体" pitchFamily="2" charset="-122"/>
              </a:rPr>
              <a:t>//</a:t>
            </a:r>
            <a:r>
              <a:rPr lang="zh-CN" altLang="en-US" dirty="0">
                <a:solidFill>
                  <a:srgbClr val="006600"/>
                </a:solidFill>
                <a:latin typeface="+mj-lt"/>
                <a:ea typeface="黑体" pitchFamily="2" charset="-122"/>
              </a:rPr>
              <a:t>入口为</a:t>
            </a:r>
            <a:r>
              <a:rPr lang="en-US" altLang="zh-CN" dirty="0">
                <a:solidFill>
                  <a:srgbClr val="006600"/>
                </a:solidFill>
                <a:latin typeface="+mj-lt"/>
                <a:ea typeface="黑体" pitchFamily="2" charset="-122"/>
              </a:rPr>
              <a:t>maze[x1][y1]，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dirty="0">
                <a:solidFill>
                  <a:srgbClr val="006600"/>
                </a:solidFill>
                <a:latin typeface="+mj-lt"/>
                <a:ea typeface="黑体" pitchFamily="2" charset="-122"/>
              </a:rPr>
              <a:t>//</a:t>
            </a:r>
            <a:r>
              <a:rPr lang="zh-CN" altLang="en-US" dirty="0">
                <a:solidFill>
                  <a:srgbClr val="006600"/>
                </a:solidFill>
                <a:latin typeface="+mj-lt"/>
                <a:ea typeface="黑体" pitchFamily="2" charset="-122"/>
              </a:rPr>
              <a:t>出口为</a:t>
            </a:r>
            <a:r>
              <a:rPr lang="en-US" altLang="zh-CN" dirty="0">
                <a:solidFill>
                  <a:srgbClr val="006600"/>
                </a:solidFill>
                <a:latin typeface="+mj-lt"/>
                <a:ea typeface="黑体" pitchFamily="2" charset="-122"/>
              </a:rPr>
              <a:t>maze[x2][y2]     </a:t>
            </a:r>
            <a:endParaRPr lang="zh-CN" altLang="en-US" dirty="0">
              <a:solidFill>
                <a:srgbClr val="006600"/>
              </a:solidFill>
              <a:latin typeface="+mj-lt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/>
          <a:lstStyle/>
          <a:p>
            <a:r>
              <a:rPr lang="zh-CN" altLang="en-US" sz="4000" b="1">
                <a:latin typeface="宋体" charset="-122"/>
                <a:ea typeface="黑体" pitchFamily="2" charset="-122"/>
              </a:rPr>
              <a:t>类型定义与声明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24800" cy="3352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just"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{</a:t>
            </a:r>
          </a:p>
          <a:p>
            <a:pPr algn="just"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</a:t>
            </a:r>
            <a:r>
              <a:rPr lang="en-US" altLang="zh-CN" dirty="0" err="1">
                <a:latin typeface="+mj-lt"/>
                <a:ea typeface="黑体" pitchFamily="2" charset="-122"/>
              </a:rPr>
              <a:t>int</a:t>
            </a:r>
            <a:r>
              <a:rPr lang="en-US" altLang="zh-CN" dirty="0">
                <a:latin typeface="+mj-lt"/>
                <a:ea typeface="黑体" pitchFamily="2" charset="-122"/>
              </a:rPr>
              <a:t> </a:t>
            </a:r>
            <a:r>
              <a:rPr lang="en-US" altLang="zh-CN" dirty="0" err="1">
                <a:latin typeface="+mj-lt"/>
                <a:ea typeface="黑体" pitchFamily="2" charset="-122"/>
              </a:rPr>
              <a:t>i</a:t>
            </a:r>
            <a:r>
              <a:rPr lang="en-US" altLang="zh-CN" dirty="0">
                <a:latin typeface="+mj-lt"/>
                <a:ea typeface="黑体" pitchFamily="2" charset="-122"/>
              </a:rPr>
              <a:t>, j, k;</a:t>
            </a:r>
          </a:p>
          <a:p>
            <a:pPr algn="just"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</a:t>
            </a:r>
            <a:r>
              <a:rPr lang="en-US" altLang="zh-CN" dirty="0" err="1">
                <a:latin typeface="+mj-lt"/>
                <a:ea typeface="黑体" pitchFamily="2" charset="-122"/>
              </a:rPr>
              <a:t>int</a:t>
            </a:r>
            <a:r>
              <a:rPr lang="en-US" altLang="zh-CN" dirty="0">
                <a:latin typeface="+mj-lt"/>
                <a:ea typeface="黑体" pitchFamily="2" charset="-122"/>
              </a:rPr>
              <a:t> g, h;</a:t>
            </a:r>
          </a:p>
          <a:p>
            <a:pPr algn="just"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</a:t>
            </a:r>
            <a:r>
              <a:rPr lang="en-US" altLang="zh-CN" dirty="0" err="1">
                <a:latin typeface="+mj-lt"/>
                <a:ea typeface="黑体" pitchFamily="2" charset="-122"/>
              </a:rPr>
              <a:t>PseqStack</a:t>
            </a:r>
            <a:r>
              <a:rPr lang="en-US" altLang="zh-CN" dirty="0">
                <a:latin typeface="+mj-lt"/>
                <a:ea typeface="黑体" pitchFamily="2" charset="-122"/>
              </a:rPr>
              <a:t> </a:t>
            </a:r>
            <a:r>
              <a:rPr lang="en-US" altLang="zh-CN" dirty="0" err="1">
                <a:latin typeface="+mj-lt"/>
                <a:ea typeface="黑体" pitchFamily="2" charset="-122"/>
              </a:rPr>
              <a:t>st</a:t>
            </a:r>
            <a:r>
              <a:rPr lang="en-US" altLang="zh-CN" dirty="0">
                <a:latin typeface="+mj-lt"/>
                <a:ea typeface="黑体" pitchFamily="2" charset="-122"/>
              </a:rPr>
              <a:t>; </a:t>
            </a:r>
            <a:r>
              <a:rPr lang="en-US" altLang="zh-CN" dirty="0">
                <a:solidFill>
                  <a:srgbClr val="006600"/>
                </a:solidFill>
                <a:latin typeface="+mj-lt"/>
                <a:ea typeface="黑体" pitchFamily="2" charset="-122"/>
              </a:rPr>
              <a:t>//</a:t>
            </a:r>
            <a:r>
              <a:rPr lang="zh-CN" altLang="en-US" dirty="0">
                <a:solidFill>
                  <a:srgbClr val="006600"/>
                </a:solidFill>
                <a:latin typeface="+mj-lt"/>
                <a:ea typeface="黑体" pitchFamily="2" charset="-122"/>
              </a:rPr>
              <a:t>栈</a:t>
            </a:r>
            <a:endParaRPr lang="en-US" altLang="zh-CN" dirty="0">
              <a:solidFill>
                <a:srgbClr val="006600"/>
              </a:solidFill>
              <a:latin typeface="+mj-lt"/>
              <a:ea typeface="黑体" pitchFamily="2" charset="-122"/>
            </a:endParaRPr>
          </a:p>
          <a:p>
            <a:pPr algn="just"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</a:t>
            </a:r>
            <a:r>
              <a:rPr lang="en-US" altLang="zh-CN" dirty="0" err="1">
                <a:latin typeface="+mj-lt"/>
                <a:ea typeface="黑体" pitchFamily="2" charset="-122"/>
              </a:rPr>
              <a:t>DataType</a:t>
            </a:r>
            <a:r>
              <a:rPr lang="en-US" altLang="zh-CN" dirty="0">
                <a:latin typeface="+mj-lt"/>
                <a:ea typeface="黑体" pitchFamily="2" charset="-122"/>
              </a:rPr>
              <a:t> element; </a:t>
            </a:r>
            <a:r>
              <a:rPr lang="en-US" altLang="zh-CN" dirty="0">
                <a:solidFill>
                  <a:srgbClr val="006600"/>
                </a:solidFill>
                <a:latin typeface="+mj-lt"/>
                <a:ea typeface="黑体" pitchFamily="2" charset="-122"/>
              </a:rPr>
              <a:t>//</a:t>
            </a:r>
            <a:r>
              <a:rPr lang="zh-CN" altLang="en-US" dirty="0">
                <a:solidFill>
                  <a:srgbClr val="006600"/>
                </a:solidFill>
                <a:latin typeface="+mj-lt"/>
                <a:ea typeface="黑体" pitchFamily="2" charset="-122"/>
              </a:rPr>
              <a:t>栈的元素</a:t>
            </a:r>
            <a:endParaRPr lang="en-US" altLang="zh-CN" dirty="0">
              <a:solidFill>
                <a:srgbClr val="006600"/>
              </a:solidFill>
              <a:latin typeface="+mj-lt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/>
          <a:lstStyle/>
          <a:p>
            <a:r>
              <a:rPr lang="zh-CN" altLang="en-US" sz="4000" b="1">
                <a:latin typeface="宋体" charset="-122"/>
                <a:ea typeface="黑体" pitchFamily="2" charset="-122"/>
              </a:rPr>
              <a:t>入口访问并初始化堆栈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839200" cy="480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108000" indent="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 err="1">
                <a:latin typeface="+mj-lt"/>
                <a:ea typeface="黑体" pitchFamily="2" charset="-122"/>
              </a:rPr>
              <a:t>st</a:t>
            </a:r>
            <a:r>
              <a:rPr lang="en-US" altLang="zh-CN" dirty="0">
                <a:latin typeface="+mj-lt"/>
                <a:ea typeface="黑体" pitchFamily="2" charset="-122"/>
              </a:rPr>
              <a:t> = </a:t>
            </a:r>
            <a:r>
              <a:rPr lang="en-US" altLang="zh-CN" dirty="0" err="1">
                <a:latin typeface="+mj-lt"/>
                <a:ea typeface="黑体" pitchFamily="2" charset="-122"/>
              </a:rPr>
              <a:t>CreateEmptyStack_seq</a:t>
            </a:r>
            <a:r>
              <a:rPr lang="en-US" altLang="zh-CN" dirty="0">
                <a:latin typeface="+mj-lt"/>
                <a:ea typeface="黑体" pitchFamily="2" charset="-122"/>
              </a:rPr>
              <a:t>();</a:t>
            </a:r>
          </a:p>
          <a:p>
            <a:pPr marL="108000" indent="0" algn="just">
              <a:lnSpc>
                <a:spcPct val="120000"/>
              </a:lnSpc>
              <a:spcBef>
                <a:spcPts val="90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maze[x1][y1]=2;</a:t>
            </a:r>
            <a:r>
              <a:rPr lang="en-US" altLang="zh-CN" dirty="0">
                <a:ea typeface="黑体" pitchFamily="2" charset="-122"/>
              </a:rPr>
              <a:t> </a:t>
            </a:r>
            <a:r>
              <a:rPr lang="en-US" altLang="zh-CN" dirty="0">
                <a:solidFill>
                  <a:srgbClr val="006600"/>
                </a:solidFill>
                <a:ea typeface="黑体" pitchFamily="2" charset="-122"/>
              </a:rPr>
              <a:t>//</a:t>
            </a:r>
            <a:r>
              <a:rPr lang="zh-CN" altLang="en-US" dirty="0">
                <a:solidFill>
                  <a:srgbClr val="006600"/>
                </a:solidFill>
                <a:ea typeface="黑体" pitchFamily="2" charset="-122"/>
              </a:rPr>
              <a:t>入口已访问</a:t>
            </a:r>
            <a:endParaRPr lang="en-US" altLang="zh-CN" dirty="0">
              <a:solidFill>
                <a:srgbClr val="006600"/>
              </a:solidFill>
              <a:latin typeface="+mj-lt"/>
              <a:ea typeface="黑体" pitchFamily="2" charset="-122"/>
            </a:endParaRPr>
          </a:p>
          <a:p>
            <a:pPr marL="108000" indent="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</a:t>
            </a:r>
            <a:r>
              <a:rPr lang="en-US" altLang="zh-CN" dirty="0" err="1">
                <a:latin typeface="+mj-lt"/>
                <a:ea typeface="黑体" pitchFamily="2" charset="-122"/>
              </a:rPr>
              <a:t>element.x</a:t>
            </a:r>
            <a:r>
              <a:rPr lang="en-US" altLang="zh-CN" dirty="0">
                <a:latin typeface="+mj-lt"/>
                <a:ea typeface="黑体" pitchFamily="2" charset="-122"/>
              </a:rPr>
              <a:t> = x1;</a:t>
            </a:r>
          </a:p>
          <a:p>
            <a:pPr marL="108000" indent="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</a:t>
            </a:r>
            <a:r>
              <a:rPr lang="en-US" altLang="zh-CN" dirty="0" err="1">
                <a:latin typeface="+mj-lt"/>
                <a:ea typeface="黑体" pitchFamily="2" charset="-122"/>
              </a:rPr>
              <a:t>element.y</a:t>
            </a:r>
            <a:r>
              <a:rPr lang="en-US" altLang="zh-CN" dirty="0">
                <a:latin typeface="+mj-lt"/>
                <a:ea typeface="黑体" pitchFamily="2" charset="-122"/>
              </a:rPr>
              <a:t> = y1;</a:t>
            </a:r>
          </a:p>
          <a:p>
            <a:pPr marL="108000" indent="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</a:t>
            </a:r>
            <a:r>
              <a:rPr lang="en-US" altLang="zh-CN" dirty="0" err="1">
                <a:latin typeface="+mj-lt"/>
                <a:ea typeface="黑体" pitchFamily="2" charset="-122"/>
              </a:rPr>
              <a:t>element.d</a:t>
            </a:r>
            <a:r>
              <a:rPr lang="en-US" altLang="zh-CN" dirty="0">
                <a:latin typeface="+mj-lt"/>
                <a:ea typeface="黑体" pitchFamily="2" charset="-122"/>
              </a:rPr>
              <a:t> =-1;</a:t>
            </a:r>
          </a:p>
          <a:p>
            <a:pPr marL="108000" indent="0" algn="just">
              <a:lnSpc>
                <a:spcPct val="120000"/>
              </a:lnSpc>
              <a:spcBef>
                <a:spcPts val="900"/>
              </a:spcBef>
              <a:buFontTx/>
              <a:buNone/>
            </a:pPr>
            <a:r>
              <a:rPr lang="en-US" altLang="zh-CN" dirty="0" err="1">
                <a:latin typeface="+mj-lt"/>
                <a:ea typeface="黑体" pitchFamily="2" charset="-122"/>
              </a:rPr>
              <a:t>push_seq</a:t>
            </a:r>
            <a:r>
              <a:rPr lang="en-US" altLang="zh-CN" dirty="0">
                <a:latin typeface="+mj-lt"/>
                <a:ea typeface="黑体" pitchFamily="2" charset="-122"/>
              </a:rPr>
              <a:t>(</a:t>
            </a:r>
            <a:r>
              <a:rPr lang="en-US" altLang="zh-CN" dirty="0" err="1">
                <a:latin typeface="+mj-lt"/>
                <a:ea typeface="黑体" pitchFamily="2" charset="-122"/>
              </a:rPr>
              <a:t>st</a:t>
            </a:r>
            <a:r>
              <a:rPr lang="en-US" altLang="zh-CN" dirty="0">
                <a:latin typeface="+mj-lt"/>
                <a:ea typeface="黑体" pitchFamily="2" charset="-122"/>
              </a:rPr>
              <a:t>, element); </a:t>
            </a:r>
            <a:r>
              <a:rPr lang="en-US" altLang="zh-CN" dirty="0">
                <a:solidFill>
                  <a:srgbClr val="006600"/>
                </a:solidFill>
                <a:latin typeface="+mj-lt"/>
                <a:ea typeface="黑体" pitchFamily="2" charset="-122"/>
              </a:rPr>
              <a:t>//</a:t>
            </a:r>
            <a:r>
              <a:rPr lang="zh-CN" altLang="en-US" dirty="0">
                <a:solidFill>
                  <a:srgbClr val="006600"/>
                </a:solidFill>
                <a:latin typeface="+mj-lt"/>
                <a:ea typeface="黑体" pitchFamily="2" charset="-122"/>
              </a:rPr>
              <a:t>入口进栈</a:t>
            </a:r>
            <a:endParaRPr lang="en-US" altLang="zh-CN" dirty="0">
              <a:solidFill>
                <a:srgbClr val="006600"/>
              </a:solidFill>
              <a:latin typeface="+mj-lt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915400" cy="5562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while( !</a:t>
            </a:r>
            <a:r>
              <a:rPr lang="en-US" altLang="zh-CN" dirty="0" err="1">
                <a:latin typeface="+mj-lt"/>
                <a:ea typeface="黑体" pitchFamily="2" charset="-122"/>
              </a:rPr>
              <a:t>isEmptyStack_seq</a:t>
            </a:r>
            <a:r>
              <a:rPr lang="en-US" altLang="zh-CN" dirty="0">
                <a:latin typeface="+mj-lt"/>
                <a:ea typeface="黑体" pitchFamily="2" charset="-122"/>
              </a:rPr>
              <a:t>(</a:t>
            </a:r>
            <a:r>
              <a:rPr lang="en-US" altLang="zh-CN" dirty="0" err="1">
                <a:latin typeface="+mj-lt"/>
                <a:ea typeface="黑体" pitchFamily="2" charset="-122"/>
              </a:rPr>
              <a:t>st</a:t>
            </a:r>
            <a:r>
              <a:rPr lang="en-US" altLang="zh-CN" dirty="0">
                <a:latin typeface="+mj-lt"/>
                <a:ea typeface="黑体" pitchFamily="2" charset="-122"/>
              </a:rPr>
              <a:t>) 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>
                <a:latin typeface="+mj-lt"/>
                <a:ea typeface="黑体" pitchFamily="2" charset="-122"/>
              </a:rPr>
              <a:t>        {  </a:t>
            </a:r>
            <a:r>
              <a:rPr lang="en-US" altLang="zh-CN" dirty="0">
                <a:latin typeface="+mj-lt"/>
                <a:ea typeface="黑体" pitchFamily="2" charset="-122"/>
              </a:rPr>
              <a:t>element = </a:t>
            </a:r>
            <a:r>
              <a:rPr lang="en-US" altLang="zh-CN" dirty="0" err="1">
                <a:latin typeface="+mj-lt"/>
                <a:ea typeface="黑体" pitchFamily="2" charset="-122"/>
              </a:rPr>
              <a:t>top_seq</a:t>
            </a:r>
            <a:r>
              <a:rPr lang="en-US" altLang="zh-CN" dirty="0">
                <a:latin typeface="+mj-lt"/>
                <a:ea typeface="黑体" pitchFamily="2" charset="-122"/>
              </a:rPr>
              <a:t>(</a:t>
            </a:r>
            <a:r>
              <a:rPr lang="en-US" altLang="zh-CN" dirty="0" err="1">
                <a:latin typeface="+mj-lt"/>
                <a:ea typeface="黑体" pitchFamily="2" charset="-122"/>
              </a:rPr>
              <a:t>st</a:t>
            </a:r>
            <a:r>
              <a:rPr lang="en-US" altLang="zh-CN" dirty="0">
                <a:latin typeface="+mj-lt"/>
                <a:ea typeface="黑体" pitchFamily="2" charset="-122"/>
              </a:rPr>
              <a:t>);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         </a:t>
            </a:r>
            <a:r>
              <a:rPr lang="en-US" altLang="zh-CN" dirty="0" err="1">
                <a:latin typeface="+mj-lt"/>
                <a:ea typeface="黑体" pitchFamily="2" charset="-122"/>
              </a:rPr>
              <a:t>pop_seq</a:t>
            </a:r>
            <a:r>
              <a:rPr lang="en-US" altLang="zh-CN" dirty="0">
                <a:latin typeface="+mj-lt"/>
                <a:ea typeface="黑体" pitchFamily="2" charset="-122"/>
              </a:rPr>
              <a:t>(</a:t>
            </a:r>
            <a:r>
              <a:rPr lang="en-US" altLang="zh-CN" dirty="0" err="1">
                <a:latin typeface="+mj-lt"/>
                <a:ea typeface="黑体" pitchFamily="2" charset="-122"/>
              </a:rPr>
              <a:t>st</a:t>
            </a:r>
            <a:r>
              <a:rPr lang="en-US" altLang="zh-CN" dirty="0">
                <a:latin typeface="+mj-lt"/>
                <a:ea typeface="黑体" pitchFamily="2" charset="-122"/>
              </a:rPr>
              <a:t>); </a:t>
            </a:r>
            <a:r>
              <a:rPr lang="en-US" altLang="zh-CN" dirty="0">
                <a:solidFill>
                  <a:srgbClr val="006600"/>
                </a:solidFill>
                <a:latin typeface="+mj-lt"/>
                <a:ea typeface="黑体" pitchFamily="2" charset="-122"/>
              </a:rPr>
              <a:t>//</a:t>
            </a:r>
            <a:r>
              <a:rPr lang="zh-CN" altLang="en-US" dirty="0">
                <a:solidFill>
                  <a:srgbClr val="006600"/>
                </a:solidFill>
                <a:latin typeface="+mj-lt"/>
                <a:ea typeface="黑体" pitchFamily="2" charset="-122"/>
              </a:rPr>
              <a:t>栈顶出栈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         </a:t>
            </a:r>
            <a:r>
              <a:rPr lang="en-US" altLang="zh-CN" dirty="0" err="1">
                <a:latin typeface="+mj-lt"/>
                <a:ea typeface="黑体" pitchFamily="2" charset="-122"/>
              </a:rPr>
              <a:t>i</a:t>
            </a:r>
            <a:r>
              <a:rPr lang="en-US" altLang="zh-CN" dirty="0">
                <a:latin typeface="+mj-lt"/>
                <a:ea typeface="黑体" pitchFamily="2" charset="-122"/>
              </a:rPr>
              <a:t> = </a:t>
            </a:r>
            <a:r>
              <a:rPr lang="en-US" altLang="zh-CN" dirty="0" err="1">
                <a:latin typeface="+mj-lt"/>
                <a:ea typeface="黑体" pitchFamily="2" charset="-122"/>
              </a:rPr>
              <a:t>element.x</a:t>
            </a:r>
            <a:r>
              <a:rPr lang="en-US" altLang="zh-CN" dirty="0">
                <a:latin typeface="+mj-lt"/>
                <a:ea typeface="黑体" pitchFamily="2" charset="-122"/>
              </a:rPr>
              <a:t>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         j = </a:t>
            </a:r>
            <a:r>
              <a:rPr lang="en-US" altLang="zh-CN" dirty="0" err="1">
                <a:latin typeface="+mj-lt"/>
                <a:ea typeface="黑体" pitchFamily="2" charset="-122"/>
              </a:rPr>
              <a:t>element.y</a:t>
            </a:r>
            <a:r>
              <a:rPr lang="en-US" altLang="zh-CN" dirty="0">
                <a:latin typeface="+mj-lt"/>
                <a:ea typeface="黑体" pitchFamily="2" charset="-122"/>
              </a:rPr>
              <a:t>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         </a:t>
            </a:r>
            <a:r>
              <a:rPr lang="en-US" altLang="zh-CN" dirty="0">
                <a:solidFill>
                  <a:schemeClr val="tx2"/>
                </a:solidFill>
                <a:latin typeface="+mj-lt"/>
                <a:ea typeface="黑体" pitchFamily="2" charset="-122"/>
              </a:rPr>
              <a:t>k </a:t>
            </a:r>
            <a:r>
              <a:rPr lang="zh-CN" altLang="en-US" dirty="0">
                <a:solidFill>
                  <a:schemeClr val="tx2"/>
                </a:solidFill>
                <a:latin typeface="+mj-lt"/>
                <a:ea typeface="黑体" pitchFamily="2" charset="-122"/>
              </a:rPr>
              <a:t>= </a:t>
            </a:r>
            <a:r>
              <a:rPr lang="en-US" altLang="zh-CN" dirty="0" err="1">
                <a:solidFill>
                  <a:schemeClr val="tx2"/>
                </a:solidFill>
                <a:latin typeface="+mj-lt"/>
                <a:ea typeface="黑体" pitchFamily="2" charset="-122"/>
              </a:rPr>
              <a:t>element.d</a:t>
            </a:r>
            <a:r>
              <a:rPr lang="en-US" altLang="zh-CN" dirty="0">
                <a:solidFill>
                  <a:schemeClr val="tx2"/>
                </a:solidFill>
                <a:latin typeface="+mj-lt"/>
                <a:ea typeface="黑体" pitchFamily="2" charset="-122"/>
              </a:rPr>
              <a:t> +1; </a:t>
            </a:r>
            <a:endParaRPr lang="zh-CN" altLang="en-US" dirty="0">
              <a:solidFill>
                <a:srgbClr val="006600"/>
              </a:solidFill>
              <a:latin typeface="+mj-lt"/>
              <a:ea typeface="黑体" pitchFamily="2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         while(k&lt;=3)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                 { </a:t>
            </a:r>
            <a:r>
              <a:rPr lang="en-US" altLang="zh-CN" dirty="0">
                <a:solidFill>
                  <a:schemeClr val="tx2"/>
                </a:solidFill>
                <a:latin typeface="+mj-lt"/>
                <a:ea typeface="黑体" pitchFamily="2" charset="-122"/>
              </a:rPr>
              <a:t>g = </a:t>
            </a:r>
            <a:r>
              <a:rPr lang="en-US" altLang="zh-CN" dirty="0" err="1">
                <a:solidFill>
                  <a:schemeClr val="tx2"/>
                </a:solidFill>
                <a:latin typeface="+mj-lt"/>
                <a:ea typeface="黑体" pitchFamily="2" charset="-122"/>
              </a:rPr>
              <a:t>i</a:t>
            </a:r>
            <a:r>
              <a:rPr lang="en-US" altLang="zh-CN" dirty="0">
                <a:solidFill>
                  <a:schemeClr val="tx2"/>
                </a:solidFill>
                <a:latin typeface="+mj-lt"/>
                <a:ea typeface="黑体" pitchFamily="2" charset="-122"/>
              </a:rPr>
              <a:t> +</a:t>
            </a:r>
            <a:r>
              <a:rPr lang="en-US" altLang="zh-CN" dirty="0">
                <a:latin typeface="+mj-lt"/>
                <a:ea typeface="黑体" pitchFamily="2" charset="-122"/>
              </a:rPr>
              <a:t> direction[k][0];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                   </a:t>
            </a:r>
            <a:r>
              <a:rPr lang="en-US" altLang="zh-CN" dirty="0">
                <a:solidFill>
                  <a:schemeClr val="tx2"/>
                </a:solidFill>
                <a:latin typeface="+mj-lt"/>
                <a:ea typeface="黑体" pitchFamily="2" charset="-122"/>
              </a:rPr>
              <a:t>h = j +</a:t>
            </a:r>
            <a:r>
              <a:rPr lang="en-US" altLang="zh-CN" dirty="0">
                <a:latin typeface="+mj-lt"/>
                <a:ea typeface="黑体" pitchFamily="2" charset="-122"/>
              </a:rPr>
              <a:t> direction[k][1]; </a:t>
            </a:r>
            <a:r>
              <a:rPr lang="en-US" altLang="zh-CN" sz="2800" dirty="0">
                <a:solidFill>
                  <a:srgbClr val="006600"/>
                </a:solidFill>
                <a:latin typeface="+mj-lt"/>
                <a:ea typeface="黑体" pitchFamily="2" charset="-122"/>
              </a:rPr>
              <a:t>//</a:t>
            </a:r>
            <a:r>
              <a:rPr lang="zh-CN" altLang="en-US" sz="2800" dirty="0">
                <a:solidFill>
                  <a:srgbClr val="006600"/>
                </a:solidFill>
                <a:latin typeface="+mj-lt"/>
                <a:ea typeface="黑体" pitchFamily="2" charset="-122"/>
              </a:rPr>
              <a:t>下一位置</a:t>
            </a:r>
            <a:r>
              <a:rPr lang="en-US" altLang="zh-CN" sz="2800" dirty="0">
                <a:solidFill>
                  <a:srgbClr val="006600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>
                <a:solidFill>
                  <a:srgbClr val="006600"/>
                </a:solidFill>
                <a:latin typeface="+mj-lt"/>
                <a:ea typeface="黑体" pitchFamily="2" charset="-122"/>
              </a:rPr>
              <a:t>g,h</a:t>
            </a:r>
            <a:r>
              <a:rPr lang="en-US" altLang="zh-CN" sz="2800" dirty="0">
                <a:solidFill>
                  <a:srgbClr val="006600"/>
                </a:solidFill>
                <a:latin typeface="+mj-lt"/>
                <a:ea typeface="黑体" pitchFamily="2" charset="-122"/>
              </a:rPr>
              <a:t>)</a:t>
            </a:r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77200" cy="609600"/>
          </a:xfrm>
        </p:spPr>
        <p:txBody>
          <a:bodyPr/>
          <a:lstStyle/>
          <a:p>
            <a:r>
              <a:rPr lang="zh-CN" altLang="en-US" sz="4000" b="1" dirty="0">
                <a:solidFill>
                  <a:srgbClr val="003399"/>
                </a:solidFill>
                <a:latin typeface="宋体" charset="-122"/>
                <a:ea typeface="黑体" pitchFamily="2" charset="-122"/>
              </a:rPr>
              <a:t>出栈，并做好各个方向的试探准备</a:t>
            </a:r>
          </a:p>
        </p:txBody>
      </p:sp>
      <p:sp>
        <p:nvSpPr>
          <p:cNvPr id="6" name="矩形 5"/>
          <p:cNvSpPr/>
          <p:nvPr/>
        </p:nvSpPr>
        <p:spPr>
          <a:xfrm>
            <a:off x="3886200" y="4648200"/>
            <a:ext cx="55626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当前位置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en-US" altLang="zh-CN" dirty="0" err="1">
                <a:solidFill>
                  <a:srgbClr val="008000"/>
                </a:solidFill>
              </a:rPr>
              <a:t>i</a:t>
            </a:r>
            <a:r>
              <a:rPr lang="en-US" altLang="zh-CN" dirty="0">
                <a:solidFill>
                  <a:srgbClr val="008000"/>
                </a:solidFill>
              </a:rPr>
              <a:t>, j)</a:t>
            </a:r>
            <a:r>
              <a:rPr lang="zh-CN" altLang="en-US" dirty="0">
                <a:solidFill>
                  <a:srgbClr val="008000"/>
                </a:solidFill>
              </a:rPr>
              <a:t>还有可试探的方向</a:t>
            </a:r>
          </a:p>
        </p:txBody>
      </p:sp>
      <p:sp>
        <p:nvSpPr>
          <p:cNvPr id="7" name="矩形 6"/>
          <p:cNvSpPr/>
          <p:nvPr/>
        </p:nvSpPr>
        <p:spPr>
          <a:xfrm>
            <a:off x="4114800" y="3505200"/>
            <a:ext cx="3137397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设置当前位置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en-US" altLang="zh-CN" dirty="0" err="1">
                <a:solidFill>
                  <a:srgbClr val="008000"/>
                </a:solidFill>
              </a:rPr>
              <a:t>i</a:t>
            </a:r>
            <a:r>
              <a:rPr lang="en-US" altLang="zh-CN" dirty="0">
                <a:solidFill>
                  <a:srgbClr val="008000"/>
                </a:solidFill>
              </a:rPr>
              <a:t>, j)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839200" cy="5791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just">
              <a:buFontTx/>
              <a:buNone/>
            </a:pPr>
            <a:r>
              <a:rPr lang="en-US" altLang="zh-CN" sz="3000" dirty="0">
                <a:latin typeface="+mj-lt"/>
                <a:ea typeface="黑体" pitchFamily="2" charset="-122"/>
              </a:rPr>
              <a:t>if (g==x2 &amp;&amp; h==y2 &amp;&amp; maze[g][h]==0)</a:t>
            </a:r>
          </a:p>
          <a:p>
            <a:pPr algn="just">
              <a:buFontTx/>
              <a:buNone/>
            </a:pPr>
            <a:r>
              <a:rPr lang="en-US" altLang="zh-CN" sz="3000" dirty="0">
                <a:latin typeface="+mj-lt"/>
                <a:ea typeface="黑体" pitchFamily="2" charset="-122"/>
              </a:rPr>
              <a:t>   { </a:t>
            </a:r>
            <a:r>
              <a:rPr lang="en-US" altLang="zh-CN" sz="3000" dirty="0" err="1">
                <a:latin typeface="+mj-lt"/>
                <a:ea typeface="黑体" pitchFamily="2" charset="-122"/>
              </a:rPr>
              <a:t>printf</a:t>
            </a:r>
            <a:r>
              <a:rPr lang="en-US" altLang="zh-CN" sz="3000" dirty="0">
                <a:latin typeface="+mj-lt"/>
                <a:ea typeface="黑体" pitchFamily="2" charset="-122"/>
              </a:rPr>
              <a:t>(“The reverse path is:\n”);</a:t>
            </a:r>
          </a:p>
          <a:p>
            <a:pPr algn="just">
              <a:buFontTx/>
              <a:buNone/>
            </a:pPr>
            <a:r>
              <a:rPr lang="en-US" altLang="zh-CN" sz="3000" dirty="0">
                <a:latin typeface="+mj-lt"/>
                <a:ea typeface="黑体" pitchFamily="2" charset="-122"/>
              </a:rPr>
              <a:t>     </a:t>
            </a:r>
            <a:r>
              <a:rPr lang="en-US" altLang="zh-CN" sz="3000" dirty="0" err="1">
                <a:ea typeface="黑体" pitchFamily="2" charset="-122"/>
              </a:rPr>
              <a:t>printf</a:t>
            </a:r>
            <a:r>
              <a:rPr lang="en-US" altLang="zh-CN" sz="3000" dirty="0">
                <a:ea typeface="黑体" pitchFamily="2" charset="-122"/>
              </a:rPr>
              <a:t>(“node is:%d %d \n”, </a:t>
            </a:r>
            <a:r>
              <a:rPr lang="en-US" altLang="zh-CN" sz="3000" dirty="0" err="1">
                <a:ea typeface="黑体" pitchFamily="2" charset="-122"/>
              </a:rPr>
              <a:t>i</a:t>
            </a:r>
            <a:r>
              <a:rPr lang="en-US" altLang="zh-CN" sz="3000" dirty="0">
                <a:ea typeface="黑体" pitchFamily="2" charset="-122"/>
              </a:rPr>
              <a:t>, j); </a:t>
            </a:r>
            <a:r>
              <a:rPr lang="en-US" altLang="zh-CN" sz="3000" dirty="0">
                <a:solidFill>
                  <a:srgbClr val="008000"/>
                </a:solidFill>
                <a:ea typeface="黑体" pitchFamily="2" charset="-122"/>
              </a:rPr>
              <a:t>//</a:t>
            </a:r>
            <a:r>
              <a:rPr lang="zh-CN" altLang="en-US" sz="3000" dirty="0">
                <a:solidFill>
                  <a:srgbClr val="008000"/>
                </a:solidFill>
                <a:ea typeface="黑体" pitchFamily="2" charset="-122"/>
              </a:rPr>
              <a:t>或将</a:t>
            </a:r>
            <a:r>
              <a:rPr lang="en-US" altLang="zh-CN" sz="3000" dirty="0">
                <a:solidFill>
                  <a:srgbClr val="008000"/>
                </a:solidFill>
                <a:ea typeface="黑体" pitchFamily="2" charset="-122"/>
              </a:rPr>
              <a:t>(</a:t>
            </a:r>
            <a:r>
              <a:rPr lang="en-US" altLang="zh-CN" sz="3000" dirty="0" err="1">
                <a:solidFill>
                  <a:srgbClr val="008000"/>
                </a:solidFill>
                <a:ea typeface="黑体" pitchFamily="2" charset="-122"/>
              </a:rPr>
              <a:t>i,j,k</a:t>
            </a:r>
            <a:r>
              <a:rPr lang="en-US" altLang="zh-CN" sz="3000" dirty="0">
                <a:solidFill>
                  <a:srgbClr val="008000"/>
                </a:solidFill>
                <a:ea typeface="黑体" pitchFamily="2" charset="-122"/>
              </a:rPr>
              <a:t>)</a:t>
            </a:r>
            <a:r>
              <a:rPr lang="zh-CN" altLang="en-US" sz="3000" dirty="0">
                <a:solidFill>
                  <a:srgbClr val="008000"/>
                </a:solidFill>
                <a:ea typeface="黑体" pitchFamily="2" charset="-122"/>
              </a:rPr>
              <a:t>入栈</a:t>
            </a:r>
            <a:endParaRPr lang="en-US" altLang="zh-CN" sz="3000" dirty="0">
              <a:solidFill>
                <a:srgbClr val="008000"/>
              </a:solidFill>
              <a:latin typeface="+mj-lt"/>
              <a:ea typeface="黑体" pitchFamily="2" charset="-122"/>
            </a:endParaRPr>
          </a:p>
          <a:p>
            <a:pPr algn="just">
              <a:spcBef>
                <a:spcPts val="1200"/>
              </a:spcBef>
              <a:buFontTx/>
              <a:buNone/>
            </a:pPr>
            <a:r>
              <a:rPr lang="en-US" altLang="zh-CN" sz="3000" dirty="0">
                <a:latin typeface="+mj-lt"/>
                <a:ea typeface="黑体" pitchFamily="2" charset="-122"/>
              </a:rPr>
              <a:t>     while( ! </a:t>
            </a:r>
            <a:r>
              <a:rPr lang="en-US" altLang="zh-CN" sz="3000" dirty="0" err="1">
                <a:latin typeface="+mj-lt"/>
                <a:ea typeface="黑体" pitchFamily="2" charset="-122"/>
              </a:rPr>
              <a:t>isEmptyStack_seq</a:t>
            </a:r>
            <a:r>
              <a:rPr lang="en-US" altLang="zh-CN" sz="3000" dirty="0">
                <a:latin typeface="+mj-lt"/>
                <a:ea typeface="黑体" pitchFamily="2" charset="-122"/>
              </a:rPr>
              <a:t>(</a:t>
            </a:r>
            <a:r>
              <a:rPr lang="en-US" altLang="zh-CN" sz="3000" dirty="0" err="1">
                <a:latin typeface="+mj-lt"/>
                <a:ea typeface="黑体" pitchFamily="2" charset="-122"/>
              </a:rPr>
              <a:t>st</a:t>
            </a:r>
            <a:r>
              <a:rPr lang="en-US" altLang="zh-CN" sz="3000" dirty="0">
                <a:latin typeface="+mj-lt"/>
                <a:ea typeface="黑体" pitchFamily="2" charset="-122"/>
              </a:rPr>
              <a:t>) </a:t>
            </a:r>
            <a:r>
              <a:rPr lang="en-US" altLang="zh-CN" sz="3000" dirty="0">
                <a:solidFill>
                  <a:srgbClr val="008000"/>
                </a:solidFill>
                <a:latin typeface="+mj-lt"/>
                <a:ea typeface="黑体" pitchFamily="2" charset="-122"/>
              </a:rPr>
              <a:t>//</a:t>
            </a:r>
            <a:r>
              <a:rPr lang="zh-CN" altLang="en-US" sz="3000" dirty="0">
                <a:solidFill>
                  <a:srgbClr val="008000"/>
                </a:solidFill>
                <a:latin typeface="+mj-lt"/>
                <a:ea typeface="黑体" pitchFamily="2" charset="-122"/>
              </a:rPr>
              <a:t>打印栈内路径</a:t>
            </a:r>
            <a:endParaRPr lang="en-US" altLang="zh-CN" sz="3000" dirty="0">
              <a:solidFill>
                <a:srgbClr val="008000"/>
              </a:solidFill>
              <a:latin typeface="+mj-lt"/>
              <a:ea typeface="黑体" pitchFamily="2" charset="-122"/>
            </a:endParaRPr>
          </a:p>
          <a:p>
            <a:pPr algn="just">
              <a:buFontTx/>
              <a:buNone/>
            </a:pPr>
            <a:r>
              <a:rPr lang="en-US" altLang="zh-CN" sz="3000" dirty="0">
                <a:latin typeface="+mj-lt"/>
                <a:ea typeface="黑体" pitchFamily="2" charset="-122"/>
              </a:rPr>
              <a:t>             { element = top(</a:t>
            </a:r>
            <a:r>
              <a:rPr lang="en-US" altLang="zh-CN" sz="3000" dirty="0" err="1">
                <a:latin typeface="+mj-lt"/>
                <a:ea typeface="黑体" pitchFamily="2" charset="-122"/>
              </a:rPr>
              <a:t>st</a:t>
            </a:r>
            <a:r>
              <a:rPr lang="en-US" altLang="zh-CN" sz="3000" dirty="0">
                <a:latin typeface="+mj-lt"/>
                <a:ea typeface="黑体" pitchFamily="2" charset="-122"/>
              </a:rPr>
              <a:t>);</a:t>
            </a:r>
          </a:p>
          <a:p>
            <a:pPr algn="just">
              <a:buFontTx/>
              <a:buNone/>
            </a:pPr>
            <a:r>
              <a:rPr lang="en-US" altLang="zh-CN" sz="3000" dirty="0">
                <a:latin typeface="+mj-lt"/>
                <a:ea typeface="黑体" pitchFamily="2" charset="-122"/>
              </a:rPr>
              <a:t>               pop(</a:t>
            </a:r>
            <a:r>
              <a:rPr lang="en-US" altLang="zh-CN" sz="3000" dirty="0" err="1">
                <a:latin typeface="+mj-lt"/>
                <a:ea typeface="黑体" pitchFamily="2" charset="-122"/>
              </a:rPr>
              <a:t>st</a:t>
            </a:r>
            <a:r>
              <a:rPr lang="en-US" altLang="zh-CN" sz="3000" dirty="0">
                <a:latin typeface="+mj-lt"/>
                <a:ea typeface="黑体" pitchFamily="2" charset="-122"/>
              </a:rPr>
              <a:t>);</a:t>
            </a:r>
          </a:p>
          <a:p>
            <a:pPr algn="just">
              <a:buFontTx/>
              <a:buNone/>
            </a:pPr>
            <a:r>
              <a:rPr lang="en-US" altLang="zh-CN" sz="3000" dirty="0">
                <a:latin typeface="+mj-lt"/>
                <a:ea typeface="黑体" pitchFamily="2" charset="-122"/>
              </a:rPr>
              <a:t>               </a:t>
            </a:r>
            <a:r>
              <a:rPr lang="en-US" altLang="zh-CN" sz="3000" dirty="0" err="1">
                <a:latin typeface="+mj-lt"/>
                <a:ea typeface="黑体" pitchFamily="2" charset="-122"/>
              </a:rPr>
              <a:t>printf</a:t>
            </a:r>
            <a:r>
              <a:rPr lang="en-US" altLang="zh-CN" sz="3000" dirty="0">
                <a:latin typeface="+mj-lt"/>
                <a:ea typeface="黑体" pitchFamily="2" charset="-122"/>
              </a:rPr>
              <a:t>(“the node is:%d %d \n”,</a:t>
            </a:r>
          </a:p>
          <a:p>
            <a:pPr algn="just">
              <a:buFontTx/>
              <a:buNone/>
            </a:pPr>
            <a:r>
              <a:rPr lang="en-US" altLang="zh-CN" sz="3000" dirty="0">
                <a:latin typeface="+mj-lt"/>
                <a:ea typeface="黑体" pitchFamily="2" charset="-122"/>
              </a:rPr>
              <a:t>                      </a:t>
            </a:r>
            <a:r>
              <a:rPr lang="en-US" altLang="zh-CN" sz="3000" dirty="0" err="1">
                <a:latin typeface="+mj-lt"/>
                <a:ea typeface="黑体" pitchFamily="2" charset="-122"/>
              </a:rPr>
              <a:t>element.x</a:t>
            </a:r>
            <a:r>
              <a:rPr lang="en-US" altLang="zh-CN" sz="3000" dirty="0">
                <a:latin typeface="+mj-lt"/>
                <a:ea typeface="黑体" pitchFamily="2" charset="-122"/>
              </a:rPr>
              <a:t>, </a:t>
            </a:r>
            <a:r>
              <a:rPr lang="en-US" altLang="zh-CN" sz="3000" dirty="0" err="1">
                <a:latin typeface="+mj-lt"/>
                <a:ea typeface="黑体" pitchFamily="2" charset="-122"/>
              </a:rPr>
              <a:t>element.y</a:t>
            </a:r>
            <a:r>
              <a:rPr lang="en-US" altLang="zh-CN" sz="3000" dirty="0">
                <a:latin typeface="+mj-lt"/>
                <a:ea typeface="黑体" pitchFamily="2" charset="-122"/>
              </a:rPr>
              <a:t>);</a:t>
            </a:r>
          </a:p>
          <a:p>
            <a:pPr algn="just">
              <a:lnSpc>
                <a:spcPct val="6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>
                <a:latin typeface="+mj-lt"/>
                <a:ea typeface="黑体" pitchFamily="2" charset="-122"/>
              </a:rPr>
              <a:t>             }</a:t>
            </a:r>
          </a:p>
          <a:p>
            <a:pPr algn="just">
              <a:spcBef>
                <a:spcPts val="0"/>
              </a:spcBef>
              <a:buFontTx/>
              <a:buNone/>
            </a:pPr>
            <a:r>
              <a:rPr lang="en-US" altLang="zh-CN" sz="3000" dirty="0">
                <a:latin typeface="+mj-lt"/>
                <a:ea typeface="黑体" pitchFamily="2" charset="-122"/>
              </a:rPr>
              <a:t>     return;</a:t>
            </a:r>
          </a:p>
          <a:p>
            <a:pPr algn="just">
              <a:lnSpc>
                <a:spcPct val="6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>
                <a:latin typeface="+mj-lt"/>
                <a:ea typeface="黑体" pitchFamily="2" charset="-122"/>
              </a:rPr>
              <a:t>   }</a:t>
            </a:r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6553200" cy="609600"/>
          </a:xfrm>
        </p:spPr>
        <p:txBody>
          <a:bodyPr/>
          <a:lstStyle/>
          <a:p>
            <a:r>
              <a:rPr lang="zh-CN" altLang="en-US" sz="4000" b="1" dirty="0">
                <a:solidFill>
                  <a:srgbClr val="003399"/>
                </a:solidFill>
                <a:latin typeface="宋体" charset="-122"/>
                <a:ea typeface="黑体" pitchFamily="2" charset="-122"/>
              </a:rPr>
              <a:t>找到出口的后继处理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6553200" cy="609600"/>
          </a:xfrm>
        </p:spPr>
        <p:txBody>
          <a:bodyPr/>
          <a:lstStyle/>
          <a:p>
            <a:r>
              <a:rPr lang="zh-CN" altLang="en-US" sz="4000" b="1" dirty="0">
                <a:solidFill>
                  <a:srgbClr val="003399"/>
                </a:solidFill>
                <a:latin typeface="宋体" charset="-122"/>
                <a:ea typeface="黑体" pitchFamily="2" charset="-122"/>
              </a:rPr>
              <a:t>如果遇到没有访问过的点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5410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dirty="0">
                <a:latin typeface="+mj-lt"/>
                <a:ea typeface="黑体" pitchFamily="2" charset="-122"/>
              </a:rPr>
              <a:t>   </a:t>
            </a:r>
            <a:r>
              <a:rPr lang="en-US" altLang="zh-CN" dirty="0">
                <a:latin typeface="+mj-lt"/>
                <a:ea typeface="黑体" pitchFamily="2" charset="-122"/>
              </a:rPr>
              <a:t>if (maze[g][h] == 0) </a:t>
            </a:r>
            <a:r>
              <a:rPr lang="en-US" altLang="zh-CN" sz="2800" dirty="0">
                <a:solidFill>
                  <a:srgbClr val="008000"/>
                </a:solidFill>
                <a:latin typeface="+mj-lt"/>
                <a:ea typeface="黑体" pitchFamily="2" charset="-122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ea typeface="黑体" pitchFamily="2" charset="-122"/>
              </a:rPr>
              <a:t>可以访问</a:t>
            </a:r>
            <a:r>
              <a:rPr lang="zh-CN" altLang="en-US" sz="2800" dirty="0">
                <a:solidFill>
                  <a:srgbClr val="008000"/>
                </a:solidFill>
                <a:latin typeface="+mj-lt"/>
                <a:ea typeface="黑体" pitchFamily="2" charset="-122"/>
              </a:rPr>
              <a:t>下一位置</a:t>
            </a:r>
            <a:r>
              <a:rPr lang="en-US" altLang="zh-CN" sz="2800" dirty="0">
                <a:solidFill>
                  <a:srgbClr val="008000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>
                <a:solidFill>
                  <a:srgbClr val="008000"/>
                </a:solidFill>
                <a:latin typeface="+mj-lt"/>
                <a:ea typeface="黑体" pitchFamily="2" charset="-122"/>
              </a:rPr>
              <a:t>g,h</a:t>
            </a:r>
            <a:r>
              <a:rPr lang="en-US" altLang="zh-CN" sz="2800" dirty="0">
                <a:solidFill>
                  <a:srgbClr val="008000"/>
                </a:solidFill>
                <a:latin typeface="+mj-lt"/>
                <a:ea typeface="黑体" pitchFamily="2" charset="-122"/>
              </a:rPr>
              <a:t>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dirty="0">
                <a:latin typeface="+mj-lt"/>
                <a:ea typeface="黑体" pitchFamily="2" charset="-122"/>
              </a:rPr>
              <a:t>        { </a:t>
            </a:r>
            <a:r>
              <a:rPr lang="en-US" altLang="zh-CN" dirty="0">
                <a:latin typeface="+mj-lt"/>
                <a:ea typeface="黑体" pitchFamily="2" charset="-122"/>
              </a:rPr>
              <a:t>maze[g][h] == 2 </a:t>
            </a:r>
            <a:r>
              <a:rPr lang="en-US" altLang="zh-CN" sz="2800" dirty="0">
                <a:solidFill>
                  <a:srgbClr val="008000"/>
                </a:solidFill>
                <a:latin typeface="+mj-lt"/>
                <a:ea typeface="黑体" pitchFamily="2" charset="-122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latin typeface="+mj-lt"/>
                <a:ea typeface="黑体" pitchFamily="2" charset="-122"/>
              </a:rPr>
              <a:t>标记成“已被访问”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        </a:t>
            </a:r>
            <a:r>
              <a:rPr lang="en-US" altLang="zh-CN" dirty="0" err="1">
                <a:latin typeface="+mj-lt"/>
                <a:ea typeface="黑体" pitchFamily="2" charset="-122"/>
              </a:rPr>
              <a:t>element.x</a:t>
            </a:r>
            <a:r>
              <a:rPr lang="en-US" altLang="zh-CN" dirty="0">
                <a:latin typeface="+mj-lt"/>
                <a:ea typeface="黑体" pitchFamily="2" charset="-122"/>
              </a:rPr>
              <a:t> = </a:t>
            </a:r>
            <a:r>
              <a:rPr lang="en-US" altLang="zh-CN" dirty="0" err="1">
                <a:latin typeface="+mj-lt"/>
                <a:ea typeface="黑体" pitchFamily="2" charset="-122"/>
              </a:rPr>
              <a:t>i</a:t>
            </a:r>
            <a:r>
              <a:rPr lang="en-US" altLang="zh-CN" dirty="0">
                <a:latin typeface="+mj-lt"/>
                <a:ea typeface="黑体" pitchFamily="2" charset="-122"/>
              </a:rPr>
              <a:t>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        </a:t>
            </a:r>
            <a:r>
              <a:rPr lang="en-US" altLang="zh-CN" dirty="0" err="1">
                <a:latin typeface="+mj-lt"/>
                <a:ea typeface="黑体" pitchFamily="2" charset="-122"/>
              </a:rPr>
              <a:t>element.y</a:t>
            </a:r>
            <a:r>
              <a:rPr lang="en-US" altLang="zh-CN" dirty="0">
                <a:latin typeface="+mj-lt"/>
                <a:ea typeface="黑体" pitchFamily="2" charset="-122"/>
              </a:rPr>
              <a:t> = j;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        </a:t>
            </a:r>
            <a:r>
              <a:rPr lang="en-US" altLang="zh-CN" dirty="0" err="1">
                <a:latin typeface="+mj-lt"/>
                <a:ea typeface="黑体" pitchFamily="2" charset="-122"/>
              </a:rPr>
              <a:t>element.d</a:t>
            </a:r>
            <a:r>
              <a:rPr lang="en-US" altLang="zh-CN" dirty="0">
                <a:latin typeface="+mj-lt"/>
                <a:ea typeface="黑体" pitchFamily="2" charset="-122"/>
              </a:rPr>
              <a:t> =k;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        </a:t>
            </a:r>
            <a:r>
              <a:rPr lang="en-US" altLang="zh-CN" dirty="0" err="1">
                <a:latin typeface="+mj-lt"/>
                <a:ea typeface="黑体" pitchFamily="2" charset="-122"/>
              </a:rPr>
              <a:t>push_seq</a:t>
            </a:r>
            <a:r>
              <a:rPr lang="en-US" altLang="zh-CN" dirty="0">
                <a:latin typeface="+mj-lt"/>
                <a:ea typeface="黑体" pitchFamily="2" charset="-122"/>
              </a:rPr>
              <a:t>(</a:t>
            </a:r>
            <a:r>
              <a:rPr lang="en-US" altLang="zh-CN" dirty="0" err="1">
                <a:latin typeface="+mj-lt"/>
                <a:ea typeface="黑体" pitchFamily="2" charset="-122"/>
              </a:rPr>
              <a:t>st,element</a:t>
            </a:r>
            <a:r>
              <a:rPr lang="en-US" altLang="zh-CN" dirty="0">
                <a:latin typeface="+mj-lt"/>
                <a:ea typeface="黑体" pitchFamily="2" charset="-122"/>
              </a:rPr>
              <a:t>); </a:t>
            </a:r>
            <a:r>
              <a:rPr lang="en-US" altLang="zh-CN" sz="2800" dirty="0">
                <a:solidFill>
                  <a:srgbClr val="008000"/>
                </a:solidFill>
                <a:latin typeface="+mj-lt"/>
                <a:ea typeface="黑体" pitchFamily="2" charset="-122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latin typeface="+mj-lt"/>
                <a:ea typeface="黑体" pitchFamily="2" charset="-122"/>
              </a:rPr>
              <a:t>当前位置</a:t>
            </a:r>
            <a:r>
              <a:rPr lang="en-US" altLang="zh-CN" sz="2800" dirty="0">
                <a:solidFill>
                  <a:srgbClr val="008000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>
                <a:solidFill>
                  <a:srgbClr val="008000"/>
                </a:solidFill>
                <a:latin typeface="+mj-lt"/>
                <a:ea typeface="黑体" pitchFamily="2" charset="-122"/>
              </a:rPr>
              <a:t>i,j</a:t>
            </a:r>
            <a:r>
              <a:rPr lang="en-US" altLang="zh-CN" sz="2800" dirty="0">
                <a:solidFill>
                  <a:srgbClr val="008000"/>
                </a:solidFill>
                <a:latin typeface="+mj-lt"/>
                <a:ea typeface="黑体" pitchFamily="2" charset="-122"/>
              </a:rPr>
              <a:t>)</a:t>
            </a:r>
            <a:r>
              <a:rPr lang="zh-CN" altLang="en-US" sz="2800" dirty="0">
                <a:solidFill>
                  <a:srgbClr val="008000"/>
                </a:solidFill>
                <a:latin typeface="+mj-lt"/>
                <a:ea typeface="黑体" pitchFamily="2" charset="-122"/>
              </a:rPr>
              <a:t>入栈</a:t>
            </a:r>
            <a:endParaRPr lang="en-US" altLang="zh-CN" sz="2800" dirty="0">
              <a:solidFill>
                <a:srgbClr val="008000"/>
              </a:solidFill>
              <a:latin typeface="+mj-lt"/>
              <a:ea typeface="黑体" pitchFamily="2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        </a:t>
            </a:r>
            <a:r>
              <a:rPr lang="en-US" altLang="zh-CN" dirty="0" err="1">
                <a:latin typeface="+mj-lt"/>
                <a:ea typeface="黑体" pitchFamily="2" charset="-122"/>
              </a:rPr>
              <a:t>i</a:t>
            </a:r>
            <a:r>
              <a:rPr lang="en-US" altLang="zh-CN" dirty="0">
                <a:latin typeface="+mj-lt"/>
                <a:ea typeface="黑体" pitchFamily="2" charset="-122"/>
              </a:rPr>
              <a:t>=g;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        j=h;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        k=-1; </a:t>
            </a:r>
            <a:endParaRPr lang="en-US" altLang="zh-CN" sz="2800" dirty="0">
              <a:solidFill>
                <a:srgbClr val="008000"/>
              </a:solidFill>
              <a:latin typeface="+mj-lt"/>
              <a:ea typeface="黑体" pitchFamily="2" charset="-122"/>
            </a:endParaRPr>
          </a:p>
          <a:p>
            <a:pPr algn="just">
              <a:lnSpc>
                <a:spcPct val="6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}</a:t>
            </a:r>
          </a:p>
        </p:txBody>
      </p:sp>
      <p:sp>
        <p:nvSpPr>
          <p:cNvPr id="4" name="矩形 3"/>
          <p:cNvSpPr/>
          <p:nvPr/>
        </p:nvSpPr>
        <p:spPr>
          <a:xfrm>
            <a:off x="2667000" y="5617458"/>
            <a:ext cx="4648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更新当前位置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en-US" altLang="zh-CN" dirty="0" err="1">
                <a:solidFill>
                  <a:srgbClr val="008000"/>
                </a:solidFill>
              </a:rPr>
              <a:t>i,j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 dirty="0">
                <a:solidFill>
                  <a:srgbClr val="008000"/>
                </a:solidFill>
              </a:rPr>
              <a:t>为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en-US" altLang="zh-CN" dirty="0" err="1">
                <a:solidFill>
                  <a:srgbClr val="008000"/>
                </a:solidFill>
              </a:rPr>
              <a:t>g,h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85800"/>
            <a:ext cx="7239000" cy="609600"/>
          </a:xfrm>
        </p:spPr>
        <p:txBody>
          <a:bodyPr/>
          <a:lstStyle/>
          <a:p>
            <a:r>
              <a:rPr lang="zh-CN" altLang="en-US" sz="4000" b="1" dirty="0">
                <a:solidFill>
                  <a:srgbClr val="003399"/>
                </a:solidFill>
                <a:latin typeface="宋体" charset="-122"/>
                <a:ea typeface="黑体" pitchFamily="2" charset="-122"/>
              </a:rPr>
              <a:t>若遇到墙或且已经访问过的点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839200" cy="39624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just">
              <a:buFontTx/>
              <a:buNone/>
            </a:pPr>
            <a:r>
              <a:rPr lang="zh-CN" altLang="en-US" dirty="0">
                <a:latin typeface="+mj-lt"/>
                <a:ea typeface="黑体" pitchFamily="2" charset="-122"/>
              </a:rPr>
              <a:t>  </a:t>
            </a:r>
            <a:r>
              <a:rPr lang="en-US" altLang="zh-CN" dirty="0">
                <a:latin typeface="+mj-lt"/>
                <a:ea typeface="黑体" pitchFamily="2" charset="-122"/>
              </a:rPr>
              <a:t>  k=k+1; </a:t>
            </a:r>
            <a:r>
              <a:rPr lang="en-US" altLang="zh-CN" sz="2800" dirty="0">
                <a:solidFill>
                  <a:srgbClr val="008000"/>
                </a:solidFill>
                <a:latin typeface="+mj-lt"/>
                <a:ea typeface="黑体" pitchFamily="2" charset="-122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latin typeface="+mj-lt"/>
                <a:ea typeface="黑体" pitchFamily="2" charset="-122"/>
              </a:rPr>
              <a:t>换个新方向，再试探</a:t>
            </a:r>
            <a:endParaRPr lang="en-US" altLang="zh-CN" sz="2800" dirty="0">
              <a:solidFill>
                <a:srgbClr val="008000"/>
              </a:solidFill>
              <a:latin typeface="+mj-lt"/>
              <a:ea typeface="黑体" pitchFamily="2" charset="-122"/>
            </a:endParaRPr>
          </a:p>
          <a:p>
            <a:pPr algn="just"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}</a:t>
            </a:r>
            <a:endParaRPr lang="en-US" altLang="zh-CN" dirty="0">
              <a:solidFill>
                <a:srgbClr val="006600"/>
              </a:solidFill>
              <a:latin typeface="+mj-lt"/>
              <a:ea typeface="黑体" pitchFamily="2" charset="-122"/>
            </a:endParaRPr>
          </a:p>
          <a:p>
            <a:pPr algn="just">
              <a:buFontTx/>
              <a:buNone/>
            </a:pPr>
            <a:r>
              <a:rPr lang="zh-CN" altLang="en-US" dirty="0">
                <a:latin typeface="+mj-lt"/>
                <a:ea typeface="黑体" pitchFamily="2" charset="-122"/>
              </a:rPr>
              <a:t> }</a:t>
            </a:r>
            <a:endParaRPr lang="zh-CN" altLang="en-US" dirty="0">
              <a:solidFill>
                <a:srgbClr val="006600"/>
              </a:solidFill>
              <a:latin typeface="+mj-lt"/>
              <a:ea typeface="黑体" pitchFamily="2" charset="-122"/>
            </a:endParaRPr>
          </a:p>
          <a:p>
            <a:pPr algn="just">
              <a:buFontTx/>
              <a:buNone/>
            </a:pPr>
            <a:r>
              <a:rPr lang="en-US" altLang="zh-CN" dirty="0" err="1">
                <a:latin typeface="+mj-lt"/>
                <a:ea typeface="黑体" pitchFamily="2" charset="-122"/>
              </a:rPr>
              <a:t>printf</a:t>
            </a:r>
            <a:r>
              <a:rPr lang="en-US" altLang="zh-CN" dirty="0">
                <a:latin typeface="+mj-lt"/>
                <a:ea typeface="黑体" pitchFamily="2" charset="-122"/>
              </a:rPr>
              <a:t>(“The path has not been found.\n”);</a:t>
            </a:r>
          </a:p>
          <a:p>
            <a:pPr algn="just"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838200" y="2209800"/>
            <a:ext cx="8534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000"/>
                </a:solidFill>
              </a:rPr>
              <a:t>//end while(k&lt;=3), </a:t>
            </a:r>
            <a:r>
              <a:rPr lang="zh-CN" altLang="en-US" dirty="0">
                <a:solidFill>
                  <a:srgbClr val="008000"/>
                </a:solidFill>
              </a:rPr>
              <a:t>即所有方向都试探完，该去栈顶</a:t>
            </a:r>
            <a:endParaRPr lang="zh-CN" alt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04800" y="1874837"/>
            <a:ext cx="8686800" cy="944563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j-lt"/>
                <a:ea typeface="黑体" pitchFamily="2" charset="-122"/>
              </a:rPr>
              <a:t>递归；</a:t>
            </a: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304800" y="2971800"/>
            <a:ext cx="8991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>
                <a:latin typeface="+mn-lt"/>
              </a:rPr>
              <a:t> 迷宫问题 </a:t>
            </a:r>
            <a:r>
              <a:rPr lang="en-US" altLang="zh-CN" sz="3200" kern="0" dirty="0">
                <a:latin typeface="+mn-lt"/>
              </a:rPr>
              <a:t>– </a:t>
            </a:r>
            <a:r>
              <a:rPr lang="zh-CN" altLang="en-US" sz="3200" kern="0" dirty="0">
                <a:latin typeface="+mn-lt"/>
              </a:rPr>
              <a:t>栈在回溯法求解中的作用；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本讲重点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9144000" cy="6477000"/>
          </a:xfrm>
          <a:solidFill>
            <a:schemeClr val="bg1">
              <a:lumMod val="85000"/>
            </a:schemeClr>
          </a:solidFill>
          <a:ln/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dirty="0" err="1">
                <a:latin typeface="+mj-lt"/>
                <a:ea typeface="黑体" pitchFamily="2" charset="-122"/>
              </a:rPr>
              <a:t>mazeFrame</a:t>
            </a:r>
            <a:r>
              <a:rPr lang="en-US" altLang="zh-CN" sz="2800" dirty="0">
                <a:latin typeface="+mj-lt"/>
                <a:ea typeface="黑体" pitchFamily="2" charset="-122"/>
              </a:rPr>
              <a:t>(void)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j-lt"/>
                <a:ea typeface="黑体" pitchFamily="2" charset="-122"/>
              </a:rPr>
              <a:t>{ </a:t>
            </a:r>
            <a:r>
              <a:rPr lang="zh-CN" altLang="en-US" sz="2800" dirty="0">
                <a:latin typeface="+mj-lt"/>
                <a:ea typeface="黑体" pitchFamily="2" charset="-122"/>
              </a:rPr>
              <a:t>创建一个空栈</a:t>
            </a:r>
            <a:r>
              <a:rPr lang="en-US" altLang="zh-CN" sz="2800" dirty="0" err="1">
                <a:latin typeface="+mj-lt"/>
                <a:ea typeface="黑体" pitchFamily="2" charset="-122"/>
              </a:rPr>
              <a:t>st</a:t>
            </a:r>
            <a:r>
              <a:rPr lang="zh-CN" altLang="en-US" sz="2800" dirty="0">
                <a:latin typeface="+mj-lt"/>
                <a:ea typeface="黑体" pitchFamily="2" charset="-122"/>
              </a:rPr>
              <a:t>；迷宫入口位置进栈；</a:t>
            </a:r>
            <a:endParaRPr lang="en-US" altLang="zh-CN" sz="2800" dirty="0">
              <a:latin typeface="+mj-lt"/>
              <a:ea typeface="黑体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  <a:latin typeface="+mj-lt"/>
                <a:ea typeface="黑体" pitchFamily="2" charset="-122"/>
              </a:rPr>
              <a:t> while</a:t>
            </a:r>
            <a:r>
              <a:rPr lang="en-US" altLang="zh-CN" sz="2800" dirty="0">
                <a:latin typeface="+mj-lt"/>
                <a:ea typeface="黑体" pitchFamily="2" charset="-122"/>
              </a:rPr>
              <a:t>(</a:t>
            </a:r>
            <a:r>
              <a:rPr lang="zh-CN" altLang="en-US" sz="2800" dirty="0">
                <a:latin typeface="+mj-lt"/>
                <a:ea typeface="黑体" pitchFamily="2" charset="-122"/>
              </a:rPr>
              <a:t>栈不为空</a:t>
            </a:r>
            <a:r>
              <a:rPr lang="en-US" altLang="zh-CN" sz="2800" dirty="0">
                <a:latin typeface="+mj-lt"/>
                <a:ea typeface="黑体" pitchFamily="2" charset="-122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j-lt"/>
                <a:ea typeface="黑体" pitchFamily="2" charset="-122"/>
              </a:rPr>
              <a:t>        </a:t>
            </a:r>
            <a:r>
              <a:rPr lang="en-US" altLang="zh-CN" sz="2800" dirty="0">
                <a:solidFill>
                  <a:srgbClr val="FF0000"/>
                </a:solidFill>
                <a:latin typeface="+mj-lt"/>
                <a:ea typeface="黑体" pitchFamily="2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黑体" pitchFamily="2" charset="-122"/>
              </a:rPr>
              <a:t>{ </a:t>
            </a:r>
            <a:r>
              <a:rPr lang="zh-CN" altLang="en-US" sz="2800" dirty="0">
                <a:latin typeface="+mj-lt"/>
                <a:ea typeface="黑体" pitchFamily="2" charset="-122"/>
              </a:rPr>
              <a:t>读取</a:t>
            </a:r>
            <a:r>
              <a:rPr lang="zh-CN" altLang="en-US" sz="2800" dirty="0">
                <a:solidFill>
                  <a:srgbClr val="003399"/>
                </a:solidFill>
                <a:latin typeface="+mj-lt"/>
                <a:ea typeface="黑体" pitchFamily="2" charset="-122"/>
              </a:rPr>
              <a:t>栈顶</a:t>
            </a:r>
            <a:r>
              <a:rPr lang="zh-CN" altLang="en-US" sz="2800" dirty="0">
                <a:latin typeface="+mj-lt"/>
                <a:ea typeface="黑体" pitchFamily="2" charset="-122"/>
              </a:rPr>
              <a:t>，设其中包含的位置为</a:t>
            </a:r>
            <a:r>
              <a:rPr lang="zh-CN" altLang="en-US" sz="2800" dirty="0">
                <a:solidFill>
                  <a:srgbClr val="003399"/>
                </a:solidFill>
                <a:latin typeface="+mj-lt"/>
                <a:ea typeface="黑体" pitchFamily="2" charset="-122"/>
              </a:rPr>
              <a:t>当前位置</a:t>
            </a:r>
            <a:r>
              <a:rPr lang="en-US" altLang="zh-CN" sz="2800" dirty="0">
                <a:solidFill>
                  <a:srgbClr val="003399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>
                <a:solidFill>
                  <a:srgbClr val="003399"/>
                </a:solidFill>
                <a:latin typeface="+mj-lt"/>
                <a:ea typeface="黑体" pitchFamily="2" charset="-122"/>
              </a:rPr>
              <a:t>i,j</a:t>
            </a:r>
            <a:r>
              <a:rPr lang="en-US" altLang="zh-CN" sz="2800" dirty="0">
                <a:solidFill>
                  <a:srgbClr val="003399"/>
                </a:solidFill>
                <a:latin typeface="+mj-lt"/>
                <a:ea typeface="黑体" pitchFamily="2" charset="-122"/>
              </a:rPr>
              <a:t>)</a:t>
            </a:r>
            <a:r>
              <a:rPr lang="zh-CN" altLang="en-US" sz="2800" dirty="0">
                <a:latin typeface="+mj-lt"/>
                <a:ea typeface="黑体" pitchFamily="2" charset="-122"/>
              </a:rPr>
              <a:t>；</a:t>
            </a:r>
            <a:endParaRPr lang="en-US" altLang="zh-CN" sz="2800" dirty="0">
              <a:latin typeface="+mj-lt"/>
              <a:ea typeface="黑体" pitchFamily="2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j-lt"/>
                <a:ea typeface="黑体" pitchFamily="2" charset="-122"/>
              </a:rPr>
              <a:t>            </a:t>
            </a:r>
            <a:r>
              <a:rPr lang="en-US" altLang="zh-CN" sz="2800" dirty="0">
                <a:solidFill>
                  <a:srgbClr val="7030A0"/>
                </a:solidFill>
                <a:latin typeface="+mj-lt"/>
                <a:ea typeface="黑体" pitchFamily="2" charset="-122"/>
              </a:rPr>
              <a:t>while</a:t>
            </a:r>
            <a:r>
              <a:rPr lang="en-US" altLang="zh-CN" sz="2800" dirty="0">
                <a:latin typeface="+mj-lt"/>
                <a:ea typeface="黑体" pitchFamily="2" charset="-122"/>
              </a:rPr>
              <a:t>(</a:t>
            </a:r>
            <a:r>
              <a:rPr lang="zh-CN" altLang="en-US" sz="2800" dirty="0">
                <a:solidFill>
                  <a:srgbClr val="003399"/>
                </a:solidFill>
                <a:latin typeface="+mj-lt"/>
                <a:ea typeface="黑体" pitchFamily="2" charset="-122"/>
              </a:rPr>
              <a:t>当前位置</a:t>
            </a:r>
            <a:r>
              <a:rPr lang="en-US" altLang="zh-CN" sz="2800" dirty="0">
                <a:solidFill>
                  <a:srgbClr val="003399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>
                <a:solidFill>
                  <a:srgbClr val="003399"/>
                </a:solidFill>
                <a:latin typeface="+mj-lt"/>
                <a:ea typeface="黑体" pitchFamily="2" charset="-122"/>
              </a:rPr>
              <a:t>i,j</a:t>
            </a:r>
            <a:r>
              <a:rPr lang="en-US" altLang="zh-CN" sz="2800" dirty="0">
                <a:solidFill>
                  <a:srgbClr val="003399"/>
                </a:solidFill>
                <a:latin typeface="+mj-lt"/>
                <a:ea typeface="黑体" pitchFamily="2" charset="-122"/>
              </a:rPr>
              <a:t>)</a:t>
            </a:r>
            <a:r>
              <a:rPr lang="zh-CN" altLang="en-US" sz="2800" dirty="0">
                <a:latin typeface="+mj-lt"/>
                <a:ea typeface="黑体" pitchFamily="2" charset="-122"/>
              </a:rPr>
              <a:t>存在</a:t>
            </a:r>
            <a:r>
              <a:rPr lang="zh-CN" altLang="en-US" sz="2800" dirty="0">
                <a:solidFill>
                  <a:srgbClr val="006600"/>
                </a:solidFill>
                <a:latin typeface="+mj-lt"/>
                <a:ea typeface="黑体" pitchFamily="2" charset="-122"/>
              </a:rPr>
              <a:t>向前试探的可能</a:t>
            </a:r>
            <a:r>
              <a:rPr lang="en-US" altLang="zh-CN" sz="2800" dirty="0">
                <a:latin typeface="+mj-lt"/>
                <a:ea typeface="黑体" pitchFamily="2" charset="-122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j-lt"/>
                <a:ea typeface="黑体" pitchFamily="2" charset="-122"/>
              </a:rPr>
              <a:t>                     </a:t>
            </a:r>
            <a:r>
              <a:rPr lang="en-US" altLang="zh-CN" sz="2800" b="1" dirty="0">
                <a:solidFill>
                  <a:srgbClr val="7030A0"/>
                </a:solidFill>
                <a:latin typeface="+mj-lt"/>
                <a:ea typeface="黑体" pitchFamily="2" charset="-122"/>
              </a:rPr>
              <a:t>{ </a:t>
            </a:r>
            <a:r>
              <a:rPr lang="zh-CN" altLang="en-US" sz="2800" dirty="0">
                <a:latin typeface="+mj-lt"/>
                <a:ea typeface="黑体" pitchFamily="2" charset="-122"/>
              </a:rPr>
              <a:t>沿某方向试探</a:t>
            </a:r>
            <a:r>
              <a:rPr lang="en-US" altLang="zh-CN" sz="2800" dirty="0">
                <a:latin typeface="+mj-lt"/>
                <a:ea typeface="黑体" pitchFamily="2" charset="-122"/>
              </a:rPr>
              <a:t>1</a:t>
            </a:r>
            <a:r>
              <a:rPr lang="zh-CN" altLang="en-US" sz="2800" dirty="0">
                <a:latin typeface="+mj-lt"/>
                <a:ea typeface="黑体" pitchFamily="2" charset="-122"/>
              </a:rPr>
              <a:t>步，即到下一个位置</a:t>
            </a:r>
            <a:r>
              <a:rPr lang="en-US" altLang="zh-CN" sz="2800" dirty="0"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>
                <a:latin typeface="+mj-lt"/>
                <a:ea typeface="黑体" pitchFamily="2" charset="-122"/>
              </a:rPr>
              <a:t>g,h</a:t>
            </a:r>
            <a:r>
              <a:rPr lang="en-US" altLang="zh-CN" sz="2800" dirty="0">
                <a:latin typeface="+mj-lt"/>
                <a:ea typeface="黑体" pitchFamily="2" charset="-122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6600"/>
                </a:solidFill>
                <a:latin typeface="+mj-lt"/>
                <a:ea typeface="黑体" pitchFamily="2" charset="-122"/>
              </a:rPr>
              <a:t>                        if(</a:t>
            </a:r>
            <a:r>
              <a:rPr lang="zh-CN" altLang="en-US" sz="2800" dirty="0">
                <a:solidFill>
                  <a:srgbClr val="006600"/>
                </a:solidFill>
                <a:latin typeface="+mj-lt"/>
                <a:ea typeface="黑体" pitchFamily="2" charset="-122"/>
              </a:rPr>
              <a:t>下一个位置</a:t>
            </a:r>
            <a:r>
              <a:rPr lang="en-US" altLang="zh-CN" sz="2800" dirty="0">
                <a:solidFill>
                  <a:srgbClr val="006600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>
                <a:solidFill>
                  <a:srgbClr val="006600"/>
                </a:solidFill>
                <a:latin typeface="+mj-lt"/>
                <a:ea typeface="黑体" pitchFamily="2" charset="-122"/>
              </a:rPr>
              <a:t>g,h</a:t>
            </a:r>
            <a:r>
              <a:rPr lang="en-US" altLang="zh-CN" sz="2800" dirty="0">
                <a:solidFill>
                  <a:srgbClr val="006600"/>
                </a:solidFill>
                <a:latin typeface="+mj-lt"/>
                <a:ea typeface="黑体" pitchFamily="2" charset="-122"/>
              </a:rPr>
              <a:t>)</a:t>
            </a:r>
            <a:r>
              <a:rPr lang="zh-CN" altLang="en-US" sz="2800" dirty="0">
                <a:solidFill>
                  <a:srgbClr val="006600"/>
                </a:solidFill>
                <a:latin typeface="+mj-lt"/>
                <a:ea typeface="黑体" pitchFamily="2" charset="-122"/>
              </a:rPr>
              <a:t>是出口</a:t>
            </a:r>
            <a:r>
              <a:rPr lang="en-US" altLang="zh-CN" sz="2800" dirty="0">
                <a:solidFill>
                  <a:srgbClr val="006600"/>
                </a:solidFill>
                <a:latin typeface="+mj-lt"/>
                <a:ea typeface="黑体" pitchFamily="2" charset="-122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j-lt"/>
                <a:ea typeface="黑体" pitchFamily="2" charset="-122"/>
              </a:rPr>
              <a:t>                            </a:t>
            </a:r>
            <a:r>
              <a:rPr lang="zh-CN" altLang="en-US" sz="2800" dirty="0">
                <a:latin typeface="+mj-lt"/>
                <a:ea typeface="黑体" pitchFamily="2" charset="-122"/>
              </a:rPr>
              <a:t>打印栈</a:t>
            </a:r>
            <a:r>
              <a:rPr lang="en-US" altLang="zh-CN" sz="2800" dirty="0" err="1">
                <a:latin typeface="+mj-lt"/>
                <a:ea typeface="黑体" pitchFamily="2" charset="-122"/>
              </a:rPr>
              <a:t>st</a:t>
            </a:r>
            <a:r>
              <a:rPr lang="zh-CN" altLang="en-US" sz="2800" dirty="0">
                <a:latin typeface="+mj-lt"/>
                <a:ea typeface="黑体" pitchFamily="2" charset="-122"/>
              </a:rPr>
              <a:t>中所有元素，并返回；</a:t>
            </a:r>
            <a:endParaRPr lang="en-US" altLang="zh-CN" sz="2800" dirty="0">
              <a:latin typeface="+mj-lt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6600"/>
                </a:solidFill>
                <a:latin typeface="+mj-lt"/>
                <a:ea typeface="黑体" pitchFamily="2" charset="-122"/>
              </a:rPr>
              <a:t>                        if(</a:t>
            </a:r>
            <a:r>
              <a:rPr lang="zh-CN" altLang="en-US" sz="2800" dirty="0">
                <a:solidFill>
                  <a:srgbClr val="006600"/>
                </a:solidFill>
                <a:latin typeface="+mj-lt"/>
                <a:ea typeface="黑体" pitchFamily="2" charset="-122"/>
              </a:rPr>
              <a:t>下一个位置</a:t>
            </a:r>
            <a:r>
              <a:rPr lang="en-US" altLang="zh-CN" sz="2800" dirty="0">
                <a:solidFill>
                  <a:srgbClr val="006600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>
                <a:solidFill>
                  <a:srgbClr val="006600"/>
                </a:solidFill>
                <a:latin typeface="+mj-lt"/>
                <a:ea typeface="黑体" pitchFamily="2" charset="-122"/>
              </a:rPr>
              <a:t>g,h</a:t>
            </a:r>
            <a:r>
              <a:rPr lang="en-US" altLang="zh-CN" sz="2800" dirty="0">
                <a:solidFill>
                  <a:srgbClr val="006600"/>
                </a:solidFill>
                <a:latin typeface="+mj-lt"/>
                <a:ea typeface="黑体" pitchFamily="2" charset="-122"/>
              </a:rPr>
              <a:t>)</a:t>
            </a:r>
            <a:r>
              <a:rPr lang="zh-CN" altLang="en-US" sz="2800" dirty="0">
                <a:solidFill>
                  <a:srgbClr val="006600"/>
                </a:solidFill>
                <a:latin typeface="+mj-lt"/>
                <a:ea typeface="黑体" pitchFamily="2" charset="-122"/>
              </a:rPr>
              <a:t>是通道</a:t>
            </a:r>
            <a:r>
              <a:rPr lang="en-US" altLang="zh-CN" sz="2800" dirty="0">
                <a:solidFill>
                  <a:srgbClr val="006600"/>
                </a:solidFill>
                <a:latin typeface="+mj-lt"/>
                <a:ea typeface="黑体" pitchFamily="2" charset="-122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j-lt"/>
                <a:ea typeface="黑体" pitchFamily="2" charset="-122"/>
              </a:rPr>
              <a:t>                            </a:t>
            </a:r>
            <a:r>
              <a:rPr lang="zh-CN" altLang="en-US" sz="2800" dirty="0">
                <a:latin typeface="+mj-lt"/>
                <a:ea typeface="黑体" pitchFamily="2" charset="-122"/>
              </a:rPr>
              <a:t>把</a:t>
            </a:r>
            <a:r>
              <a:rPr lang="en-US" altLang="zh-CN" sz="2800" dirty="0"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>
                <a:latin typeface="+mj-lt"/>
                <a:ea typeface="黑体" pitchFamily="2" charset="-122"/>
              </a:rPr>
              <a:t>g,h</a:t>
            </a:r>
            <a:r>
              <a:rPr lang="en-US" altLang="zh-CN" sz="2800" dirty="0">
                <a:latin typeface="+mj-lt"/>
                <a:ea typeface="黑体" pitchFamily="2" charset="-122"/>
              </a:rPr>
              <a:t>)</a:t>
            </a:r>
            <a:r>
              <a:rPr lang="zh-CN" altLang="en-US" sz="2800" dirty="0">
                <a:latin typeface="+mj-lt"/>
                <a:ea typeface="黑体" pitchFamily="2" charset="-122"/>
              </a:rPr>
              <a:t>进栈，并设置为</a:t>
            </a:r>
            <a:r>
              <a:rPr lang="zh-CN" altLang="en-US" sz="2800" dirty="0">
                <a:solidFill>
                  <a:srgbClr val="003399"/>
                </a:solidFill>
                <a:latin typeface="+mj-lt"/>
                <a:ea typeface="黑体" pitchFamily="2" charset="-122"/>
              </a:rPr>
              <a:t>当前位置</a:t>
            </a:r>
            <a:r>
              <a:rPr lang="en-US" altLang="zh-CN" sz="2800" dirty="0">
                <a:solidFill>
                  <a:srgbClr val="003399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>
                <a:solidFill>
                  <a:srgbClr val="003399"/>
                </a:solidFill>
                <a:latin typeface="+mj-lt"/>
                <a:ea typeface="黑体" pitchFamily="2" charset="-122"/>
              </a:rPr>
              <a:t>i,j</a:t>
            </a:r>
            <a:r>
              <a:rPr lang="en-US" altLang="zh-CN" sz="2800" dirty="0">
                <a:solidFill>
                  <a:srgbClr val="003399"/>
                </a:solidFill>
                <a:latin typeface="+mj-lt"/>
                <a:ea typeface="黑体" pitchFamily="2" charset="-122"/>
              </a:rPr>
              <a:t>)</a:t>
            </a:r>
            <a:r>
              <a:rPr lang="zh-CN" altLang="en-US" sz="2800" dirty="0">
                <a:latin typeface="+mj-lt"/>
                <a:ea typeface="黑体" pitchFamily="2" charset="-122"/>
              </a:rPr>
              <a:t>；</a:t>
            </a:r>
            <a:endParaRPr lang="en-US" altLang="zh-CN" sz="2800" dirty="0">
              <a:latin typeface="+mj-lt"/>
              <a:ea typeface="黑体" pitchFamily="2" charset="-122"/>
            </a:endParaRPr>
          </a:p>
          <a:p>
            <a:pPr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j-lt"/>
                <a:ea typeface="黑体" pitchFamily="2" charset="-122"/>
              </a:rPr>
              <a:t>                     </a:t>
            </a:r>
            <a:r>
              <a:rPr lang="en-US" altLang="zh-CN" sz="2800" b="1" dirty="0">
                <a:solidFill>
                  <a:srgbClr val="7030A0"/>
                </a:solidFill>
                <a:latin typeface="+mj-lt"/>
                <a:ea typeface="黑体" pitchFamily="2" charset="-122"/>
              </a:rPr>
              <a:t>}</a:t>
            </a:r>
            <a:endParaRPr lang="en-US" altLang="zh-CN" sz="2800" b="1" dirty="0">
              <a:solidFill>
                <a:srgbClr val="006600"/>
              </a:solidFill>
              <a:latin typeface="+mj-lt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7030A0"/>
                </a:solidFill>
                <a:latin typeface="+mj-lt"/>
                <a:ea typeface="黑体" pitchFamily="2" charset="-122"/>
              </a:rPr>
              <a:t>              </a:t>
            </a:r>
            <a:r>
              <a:rPr lang="zh-CN" altLang="en-US" sz="2800" dirty="0">
                <a:solidFill>
                  <a:srgbClr val="7030A0"/>
                </a:solidFill>
                <a:latin typeface="+mj-lt"/>
                <a:ea typeface="黑体" pitchFamily="2" charset="-122"/>
              </a:rPr>
              <a:t>此时，当前位置无法向前试探，栈顶出栈；</a:t>
            </a:r>
            <a:endParaRPr lang="en-US" altLang="zh-CN" sz="2800" dirty="0">
              <a:solidFill>
                <a:srgbClr val="7030A0"/>
              </a:solidFill>
              <a:latin typeface="+mj-lt"/>
              <a:ea typeface="黑体" pitchFamily="2" charset="-122"/>
            </a:endParaRPr>
          </a:p>
          <a:p>
            <a:pPr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j-lt"/>
                <a:ea typeface="黑体" pitchFamily="2" charset="-122"/>
              </a:rPr>
              <a:t>           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黑体" pitchFamily="2" charset="-122"/>
              </a:rPr>
              <a:t>}</a:t>
            </a:r>
          </a:p>
          <a:p>
            <a:pPr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j-lt"/>
                <a:ea typeface="黑体" pitchFamily="2" charset="-122"/>
              </a:rPr>
              <a:t>}</a:t>
            </a:r>
          </a:p>
        </p:txBody>
      </p:sp>
      <p:sp>
        <p:nvSpPr>
          <p:cNvPr id="6" name="云形 5"/>
          <p:cNvSpPr/>
          <p:nvPr/>
        </p:nvSpPr>
        <p:spPr bwMode="auto">
          <a:xfrm>
            <a:off x="-304800" y="2895600"/>
            <a:ext cx="2667000" cy="2600236"/>
          </a:xfrm>
          <a:prstGeom prst="cloud">
            <a:avLst/>
          </a:prstGeom>
          <a:solidFill>
            <a:srgbClr val="82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dirty="0">
                <a:solidFill>
                  <a:schemeClr val="bg1"/>
                </a:solidFill>
              </a:rPr>
              <a:t>能被访问的新位置，即刻进栈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>
                <a:solidFill>
                  <a:srgbClr val="5959D5"/>
                </a:solidFill>
                <a:ea typeface="楷体_GB2312" pitchFamily="49" charset="-122"/>
              </a:rPr>
              <a:t>4</a:t>
            </a: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章 栈与队列</a:t>
            </a: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b="1" dirty="0">
                <a:solidFill>
                  <a:srgbClr val="292929"/>
                </a:solidFill>
                <a:latin typeface="宋体" pitchFamily="2" charset="-122"/>
                <a:ea typeface="宋体" pitchFamily="2" charset="-122"/>
              </a:rPr>
              <a:t>第</a:t>
            </a:r>
            <a:r>
              <a:rPr kumimoji="1" lang="en-US" altLang="zh-CN" sz="4400" b="1" dirty="0">
                <a:solidFill>
                  <a:srgbClr val="292929"/>
                </a:solidFill>
                <a:latin typeface="宋体" pitchFamily="2" charset="-122"/>
                <a:ea typeface="宋体" pitchFamily="2" charset="-122"/>
              </a:rPr>
              <a:t>11</a:t>
            </a:r>
            <a:r>
              <a:rPr kumimoji="1" lang="zh-CN" altLang="en-US" sz="4400" b="1" dirty="0">
                <a:solidFill>
                  <a:srgbClr val="292929"/>
                </a:solidFill>
                <a:latin typeface="宋体" pitchFamily="2" charset="-122"/>
                <a:ea typeface="宋体" pitchFamily="2" charset="-122"/>
              </a:rPr>
              <a:t>讲：队列</a:t>
            </a: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4.2.1 </a:t>
            </a:r>
            <a:r>
              <a:rPr lang="zh-CN" altLang="en-US" dirty="0">
                <a:ea typeface="黑体" pitchFamily="2" charset="-122"/>
              </a:rPr>
              <a:t>栈的顺序表示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685800" y="2057400"/>
            <a:ext cx="8382000" cy="41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struct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SeqStack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{ 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MaxNum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  </a:t>
            </a:r>
            <a:endParaRPr kumimoji="0" lang="en-GB" altLang="zh-CN" sz="320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top; </a:t>
            </a:r>
            <a:endParaRPr lang="en-GB" altLang="zh-CN" sz="3200" kern="0" dirty="0">
              <a:solidFill>
                <a:srgbClr val="006600"/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GB" altLang="zh-CN" sz="3200" kern="0" dirty="0"/>
              <a:t>    </a:t>
            </a:r>
            <a:r>
              <a:rPr lang="en-GB" altLang="zh-CN" sz="3200" kern="0" dirty="0" err="1"/>
              <a:t>DataType</a:t>
            </a:r>
            <a:r>
              <a:rPr lang="en-GB" altLang="zh-CN" sz="3200" kern="0" dirty="0"/>
              <a:t> *s;</a:t>
            </a:r>
            <a:r>
              <a:rPr lang="en-US" altLang="zh-CN" sz="3200" kern="0" dirty="0">
                <a:latin typeface="+mj-lt"/>
              </a:rPr>
              <a:t>    </a:t>
            </a:r>
            <a:endParaRPr lang="zh-CN" altLang="en-US" sz="3200" kern="0" dirty="0">
              <a:solidFill>
                <a:srgbClr val="006600"/>
              </a:solidFill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};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typedef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struct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SeqSack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*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PSeqStack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;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顺序栈的类型定义：</a:t>
            </a:r>
            <a:endParaRPr kumimoji="0" lang="zh-CN" altLang="en-GB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86000" y="32766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栈顶元素的下标，</a:t>
            </a:r>
            <a:r>
              <a:rPr lang="en-US" altLang="zh-CN" kern="0" dirty="0">
                <a:solidFill>
                  <a:srgbClr val="008000"/>
                </a:solidFill>
              </a:rPr>
              <a:t>top&lt;=MaxNum-1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81400" y="3850796"/>
            <a:ext cx="4354077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//s</a:t>
            </a:r>
            <a:r>
              <a:rPr lang="zh-CN" altLang="en-US" kern="0" dirty="0">
                <a:solidFill>
                  <a:srgbClr val="008000"/>
                </a:solidFill>
              </a:rPr>
              <a:t>指向顺序栈的第</a:t>
            </a:r>
            <a:r>
              <a:rPr lang="en-US" altLang="zh-CN" kern="0" dirty="0">
                <a:solidFill>
                  <a:srgbClr val="008000"/>
                </a:solidFill>
              </a:rPr>
              <a:t>1</a:t>
            </a:r>
            <a:r>
              <a:rPr lang="zh-CN" altLang="en-US" kern="0" dirty="0">
                <a:solidFill>
                  <a:srgbClr val="008000"/>
                </a:solidFill>
              </a:rPr>
              <a:t>个单元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29200" y="5648980"/>
            <a:ext cx="32560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GB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顺序栈的指针类型</a:t>
            </a:r>
            <a:endParaRPr lang="en-GB" altLang="zh-CN" kern="0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回顾</a:t>
            </a:r>
            <a:endParaRPr lang="zh-CN" altLang="en-US" dirty="0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28600" y="1646237"/>
            <a:ext cx="8686800" cy="792163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003399"/>
                </a:solidFill>
                <a:ea typeface="黑体" pitchFamily="2" charset="-122"/>
              </a:rPr>
              <a:t>线性表</a:t>
            </a:r>
            <a:r>
              <a:rPr lang="zh-CN" altLang="en-US" sz="2800" dirty="0">
                <a:ea typeface="黑体" pitchFamily="2" charset="-122"/>
              </a:rPr>
              <a:t>：有限个、类型相同的元素组成的有序序列；</a:t>
            </a:r>
            <a:endParaRPr lang="zh-CN" altLang="en-US" sz="2800" dirty="0"/>
          </a:p>
        </p:txBody>
      </p:sp>
      <p:sp>
        <p:nvSpPr>
          <p:cNvPr id="9" name="Rectangle 12"/>
          <p:cNvSpPr txBox="1">
            <a:spLocks noChangeArrowheads="1"/>
          </p:cNvSpPr>
          <p:nvPr/>
        </p:nvSpPr>
        <p:spPr bwMode="auto">
          <a:xfrm>
            <a:off x="228600" y="2408237"/>
            <a:ext cx="86868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kern="0" dirty="0">
                <a:solidFill>
                  <a:srgbClr val="003399"/>
                </a:solidFill>
                <a:latin typeface="+mn-lt"/>
              </a:rPr>
              <a:t>字符串</a:t>
            </a:r>
            <a:r>
              <a:rPr lang="zh-CN" altLang="en-US" kern="0" dirty="0">
                <a:latin typeface="+mn-lt"/>
              </a:rPr>
              <a:t>：表中每个元素都是一个字符的特殊线性表；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28600" y="1600200"/>
            <a:ext cx="8763000" cy="2286000"/>
          </a:xfrm>
          <a:prstGeom prst="rect">
            <a:avLst/>
          </a:prstGeom>
          <a:noFill/>
          <a:ln w="254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28600" y="4495800"/>
            <a:ext cx="8763000" cy="1219200"/>
          </a:xfrm>
          <a:prstGeom prst="rect">
            <a:avLst/>
          </a:prstGeom>
          <a:solidFill>
            <a:srgbClr val="66FF33">
              <a:alpha val="49000"/>
            </a:srgbClr>
          </a:solidFill>
          <a:ln w="254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latin typeface="黑体" pitchFamily="2" charset="-122"/>
              </a:rPr>
              <a:t>栈、队列：操作受限的线性表；</a:t>
            </a:r>
            <a:endParaRPr lang="en-US" altLang="zh-CN" kern="0" dirty="0">
              <a:latin typeface="黑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latin typeface="黑体" pitchFamily="2" charset="-122"/>
              </a:rPr>
              <a:t>         </a:t>
            </a:r>
            <a:r>
              <a:rPr lang="zh-CN" altLang="en-US" kern="0" dirty="0">
                <a:latin typeface="黑体" pitchFamily="2" charset="-122"/>
              </a:rPr>
              <a:t> </a:t>
            </a:r>
            <a:r>
              <a:rPr lang="en-US" altLang="zh-CN" kern="0" dirty="0">
                <a:latin typeface="黑体" pitchFamily="2" charset="-122"/>
              </a:rPr>
              <a:t>-- </a:t>
            </a:r>
            <a:r>
              <a:rPr lang="zh-CN" altLang="en-US" kern="0" dirty="0">
                <a:latin typeface="黑体" pitchFamily="2" charset="-122"/>
              </a:rPr>
              <a:t>插入、删除位置受限；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28600" y="3886200"/>
            <a:ext cx="8763000" cy="609600"/>
          </a:xfrm>
          <a:prstGeom prst="rect">
            <a:avLst/>
          </a:prstGeom>
          <a:solidFill>
            <a:srgbClr val="FFFF99"/>
          </a:solidFill>
          <a:ln w="2540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dirty="0">
                <a:solidFill>
                  <a:srgbClr val="006600"/>
                </a:solidFill>
                <a:latin typeface="黑体" pitchFamily="2" charset="-122"/>
              </a:rPr>
              <a:t>逻辑结构：线性结构</a:t>
            </a: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228600" y="3170237"/>
            <a:ext cx="86868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kern="0" dirty="0">
                <a:solidFill>
                  <a:srgbClr val="003399"/>
                </a:solidFill>
                <a:latin typeface="+mn-lt"/>
              </a:rPr>
              <a:t>栈</a:t>
            </a:r>
            <a:r>
              <a:rPr lang="zh-CN" altLang="en-US" kern="0" dirty="0">
                <a:latin typeface="+mn-lt"/>
              </a:rPr>
              <a:t>：插入和删除只能在栈顶进行的特殊线性表；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4.4 </a:t>
            </a:r>
            <a:r>
              <a:rPr lang="zh-CN" altLang="en-US" dirty="0">
                <a:ea typeface="黑体" pitchFamily="2" charset="-122"/>
              </a:rPr>
              <a:t>队列的基本概念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-152400" y="1371601"/>
            <a:ext cx="9296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b="1" kern="0" dirty="0">
                <a:solidFill>
                  <a:srgbClr val="003366"/>
                </a:solidFill>
                <a:latin typeface="+mn-lt"/>
              </a:rPr>
              <a:t>队列：</a:t>
            </a:r>
            <a:r>
              <a:rPr lang="zh-CN" altLang="en-US" kern="0" dirty="0">
                <a:latin typeface="+mn-lt"/>
              </a:rPr>
              <a:t>一种特殊的线性表，</a:t>
            </a:r>
            <a:endParaRPr lang="en-US" altLang="zh-CN" kern="0" dirty="0">
              <a:latin typeface="+mn-lt"/>
            </a:endParaRPr>
          </a:p>
          <a:p>
            <a:pPr marL="3429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>
                <a:latin typeface="+mn-lt"/>
              </a:rPr>
              <a:t>           </a:t>
            </a:r>
            <a:r>
              <a:rPr lang="zh-CN" altLang="en-US" kern="0" dirty="0">
                <a:latin typeface="+mn-lt"/>
              </a:rPr>
              <a:t>只允许在一端进行插入，而在另一端进行删除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；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2"/>
          <p:cNvSpPr txBox="1">
            <a:spLocks noChangeArrowheads="1"/>
          </p:cNvSpPr>
          <p:nvPr/>
        </p:nvSpPr>
        <p:spPr bwMode="auto">
          <a:xfrm>
            <a:off x="-152400" y="2743200"/>
            <a:ext cx="533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b="1" kern="0" dirty="0">
                <a:solidFill>
                  <a:srgbClr val="003366"/>
                </a:solidFill>
                <a:latin typeface="+mn-lt"/>
              </a:rPr>
              <a:t>队头</a:t>
            </a:r>
            <a:r>
              <a:rPr lang="en-US" altLang="zh-CN" kern="0" dirty="0">
                <a:solidFill>
                  <a:srgbClr val="003366"/>
                </a:solidFill>
                <a:latin typeface="+mn-lt"/>
              </a:rPr>
              <a:t>(front)</a:t>
            </a:r>
            <a:r>
              <a:rPr lang="zh-CN" altLang="en-US" b="1" kern="0" dirty="0">
                <a:solidFill>
                  <a:srgbClr val="003366"/>
                </a:solidFill>
                <a:latin typeface="+mn-lt"/>
              </a:rPr>
              <a:t>：</a:t>
            </a:r>
            <a:r>
              <a:rPr lang="zh-CN" altLang="en-US" kern="0" dirty="0">
                <a:latin typeface="+mn-lt"/>
              </a:rPr>
              <a:t>允许删除的一端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；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-152400" y="3352800"/>
            <a:ext cx="54102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b="1" kern="0" dirty="0">
                <a:solidFill>
                  <a:srgbClr val="006600"/>
                </a:solidFill>
                <a:latin typeface="+mn-lt"/>
              </a:rPr>
              <a:t>队尾</a:t>
            </a:r>
            <a:r>
              <a:rPr lang="en-US" altLang="zh-CN" kern="0" dirty="0">
                <a:solidFill>
                  <a:srgbClr val="006600"/>
                </a:solidFill>
                <a:latin typeface="+mn-lt"/>
              </a:rPr>
              <a:t>(rear)</a:t>
            </a:r>
            <a:r>
              <a:rPr lang="zh-CN" altLang="en-US" b="1" kern="0" dirty="0">
                <a:solidFill>
                  <a:srgbClr val="006600"/>
                </a:solidFill>
                <a:latin typeface="+mn-lt"/>
              </a:rPr>
              <a:t>：</a:t>
            </a:r>
            <a:r>
              <a:rPr lang="zh-CN" altLang="en-US" kern="0" dirty="0">
                <a:latin typeface="+mn-lt"/>
              </a:rPr>
              <a:t>允许插入的一端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；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2"/>
          <p:cNvSpPr txBox="1">
            <a:spLocks noChangeArrowheads="1"/>
          </p:cNvSpPr>
          <p:nvPr/>
        </p:nvSpPr>
        <p:spPr bwMode="auto">
          <a:xfrm>
            <a:off x="4800600" y="3352800"/>
            <a:ext cx="47244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b="1" kern="0" dirty="0">
                <a:solidFill>
                  <a:srgbClr val="006600"/>
                </a:solidFill>
                <a:latin typeface="+mn-lt"/>
              </a:rPr>
              <a:t>入队：</a:t>
            </a:r>
            <a:r>
              <a:rPr lang="zh-CN" altLang="en-US" kern="0" dirty="0">
                <a:latin typeface="+mn-lt"/>
              </a:rPr>
              <a:t>新元素插入队尾；</a:t>
            </a:r>
          </a:p>
        </p:txBody>
      </p:sp>
      <p:sp>
        <p:nvSpPr>
          <p:cNvPr id="18" name="Rectangle 12"/>
          <p:cNvSpPr txBox="1">
            <a:spLocks noChangeArrowheads="1"/>
          </p:cNvSpPr>
          <p:nvPr/>
        </p:nvSpPr>
        <p:spPr bwMode="auto">
          <a:xfrm>
            <a:off x="4800600" y="2743200"/>
            <a:ext cx="4572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b="1" kern="0" dirty="0">
                <a:solidFill>
                  <a:srgbClr val="003366"/>
                </a:solidFill>
                <a:latin typeface="+mn-lt"/>
              </a:rPr>
              <a:t>出队：</a:t>
            </a:r>
            <a:r>
              <a:rPr lang="zh-CN" altLang="en-US" kern="0" dirty="0">
                <a:latin typeface="+mn-lt"/>
              </a:rPr>
              <a:t>队头元素被删除；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495800"/>
            <a:ext cx="75401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Administrator\桌面\u=4000867737,1588764665&amp;fm=21&amp;gp=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30784" y="2286000"/>
            <a:ext cx="4613216" cy="3066187"/>
          </a:xfrm>
          <a:prstGeom prst="rect">
            <a:avLst/>
          </a:prstGeom>
          <a:noFill/>
        </p:spPr>
      </p:pic>
      <p:pic>
        <p:nvPicPr>
          <p:cNvPr id="3075" name="Picture 3" descr="C:\Documents and Settings\Administrator\桌面\u=3522497920,313977562&amp;fm=21&amp;gp=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4576" y="2286000"/>
            <a:ext cx="4088824" cy="3070107"/>
          </a:xfrm>
          <a:prstGeom prst="rect">
            <a:avLst/>
          </a:prstGeom>
          <a:noFill/>
        </p:spPr>
      </p:pic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431914" y="5334000"/>
            <a:ext cx="3429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kern="0" dirty="0">
                <a:latin typeface="+mn-lt"/>
              </a:rPr>
              <a:t>在食堂，排队买饭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4648200" y="5334000"/>
            <a:ext cx="4495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黑体" pitchFamily="2" charset="-122"/>
              </a:rPr>
              <a:t>总统，也得从队尾排起；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黑体" pitchFamily="2" charset="-122"/>
            </a:endParaRPr>
          </a:p>
          <a:p>
            <a:pPr marL="3429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kern="0" dirty="0">
                <a:solidFill>
                  <a:srgbClr val="003399"/>
                </a:solidFill>
                <a:latin typeface="黑体" pitchFamily="2" charset="-122"/>
              </a:rPr>
              <a:t>队头，先买到食物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黑体" pitchFamily="2" charset="-122"/>
            </a:endParaRPr>
          </a:p>
        </p:txBody>
      </p:sp>
      <p:sp>
        <p:nvSpPr>
          <p:cNvPr id="20" name="Rectangle 12"/>
          <p:cNvSpPr txBox="1">
            <a:spLocks noChangeArrowheads="1"/>
          </p:cNvSpPr>
          <p:nvPr/>
        </p:nvSpPr>
        <p:spPr bwMode="auto">
          <a:xfrm>
            <a:off x="228600" y="838200"/>
            <a:ext cx="8610600" cy="1096963"/>
          </a:xfrm>
          <a:prstGeom prst="rect">
            <a:avLst/>
          </a:prstGeom>
          <a:solidFill>
            <a:srgbClr val="FFFFC1"/>
          </a:solidFill>
          <a:ln w="2857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b="1" kern="0" dirty="0">
                <a:latin typeface="+mn-lt"/>
              </a:rPr>
              <a:t>队列：</a:t>
            </a:r>
            <a:r>
              <a:rPr lang="zh-CN" altLang="en-US" b="1" kern="0" dirty="0">
                <a:solidFill>
                  <a:srgbClr val="C00000"/>
                </a:solidFill>
                <a:latin typeface="+mn-lt"/>
              </a:rPr>
              <a:t>先</a:t>
            </a:r>
            <a:r>
              <a:rPr lang="zh-CN" altLang="en-US" kern="0" dirty="0">
                <a:solidFill>
                  <a:srgbClr val="C00000"/>
                </a:solidFill>
                <a:latin typeface="+mn-lt"/>
              </a:rPr>
              <a:t>进先</a:t>
            </a:r>
            <a:r>
              <a:rPr lang="zh-CN" altLang="en-US" kern="0" dirty="0">
                <a:solidFill>
                  <a:srgbClr val="A50021"/>
                </a:solidFill>
                <a:latin typeface="+mn-lt"/>
              </a:rPr>
              <a:t>出</a:t>
            </a:r>
            <a:r>
              <a:rPr lang="en-US" altLang="zh-CN" kern="0" dirty="0">
                <a:latin typeface="+mn-lt"/>
              </a:rPr>
              <a:t>(first in first out, FIFO)</a:t>
            </a:r>
            <a:r>
              <a:rPr lang="zh-CN" altLang="en-US" kern="0" dirty="0">
                <a:latin typeface="+mn-lt"/>
              </a:rPr>
              <a:t>，即</a:t>
            </a:r>
            <a:endParaRPr lang="en-US" altLang="zh-CN" kern="0" dirty="0">
              <a:latin typeface="+mn-lt"/>
            </a:endParaRPr>
          </a:p>
          <a:p>
            <a:pPr marL="342900" lv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latin typeface="+mn-lt"/>
              </a:rPr>
              <a:t>       </a:t>
            </a:r>
            <a:r>
              <a:rPr lang="zh-CN" altLang="en-US" kern="0" dirty="0">
                <a:solidFill>
                  <a:srgbClr val="A50021"/>
                </a:solidFill>
                <a:latin typeface="+mn-lt"/>
              </a:rPr>
              <a:t>    后进后出</a:t>
            </a:r>
            <a:r>
              <a:rPr lang="en-US" altLang="zh-CN" kern="0" dirty="0">
                <a:latin typeface="+mn-lt"/>
              </a:rPr>
              <a:t>(last in last out, LILO)</a:t>
            </a:r>
            <a:r>
              <a:rPr lang="zh-CN" altLang="en-US" kern="0" dirty="0"/>
              <a:t>的线性表；</a:t>
            </a:r>
            <a:endParaRPr lang="zh-CN" altLang="en-US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4.1 </a:t>
            </a:r>
            <a:r>
              <a:rPr lang="zh-CN" altLang="en-US" dirty="0">
                <a:ea typeface="黑体" pitchFamily="2" charset="-122"/>
              </a:rPr>
              <a:t>队列的抽象数据类型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85800" y="1371600"/>
            <a:ext cx="8458200" cy="502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sz="3200" kern="0" dirty="0">
                <a:latin typeface="+mj-lt"/>
              </a:rPr>
              <a:t>Queue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qu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; </a:t>
            </a:r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DataType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x; </a:t>
            </a:r>
            <a:endParaRPr lang="en-US" altLang="zh-CN" sz="3200" kern="0" dirty="0">
              <a:latin typeface="+mj-lt"/>
            </a:endParaRPr>
          </a:p>
          <a:p>
            <a:pPr marL="514350" indent="-514350">
              <a:spcBef>
                <a:spcPts val="0"/>
              </a:spcBef>
              <a:buAutoNum type="arabicParenR"/>
              <a:defRPr/>
            </a:pPr>
            <a:r>
              <a:rPr lang="en-GB" altLang="zh-CN" sz="3200" kern="0" dirty="0"/>
              <a:t>Queue  </a:t>
            </a:r>
            <a:r>
              <a:rPr lang="en-GB" altLang="zh-CN" sz="3200" kern="0" dirty="0" err="1"/>
              <a:t>createEmptyQueue</a:t>
            </a:r>
            <a:r>
              <a:rPr lang="en-GB" altLang="zh-CN" sz="3200" kern="0" dirty="0"/>
              <a:t>(void)</a:t>
            </a:r>
            <a:endParaRPr lang="en-US" altLang="zh-CN" sz="3200" kern="0" dirty="0"/>
          </a:p>
          <a:p>
            <a:pPr marL="514350" lvl="0" indent="-514350">
              <a:spcBef>
                <a:spcPts val="0"/>
              </a:spcBef>
              <a:buNone/>
              <a:defRPr/>
            </a:pPr>
            <a:r>
              <a:rPr lang="zh-CN" altLang="en-GB" sz="3200" kern="0" dirty="0"/>
              <a:t>2</a:t>
            </a:r>
            <a:r>
              <a:rPr lang="en-US" altLang="zh-CN" sz="3200" kern="0" dirty="0"/>
              <a:t>) </a:t>
            </a:r>
            <a:r>
              <a:rPr lang="en-GB" altLang="zh-CN" sz="3200" kern="0" dirty="0" err="1"/>
              <a:t>int</a:t>
            </a:r>
            <a:r>
              <a:rPr lang="en-GB" altLang="zh-CN" sz="3200" kern="0" dirty="0"/>
              <a:t>  </a:t>
            </a:r>
            <a:r>
              <a:rPr lang="en-GB" altLang="zh-CN" sz="3200" kern="0" dirty="0" err="1"/>
              <a:t>isEmptyQueue</a:t>
            </a:r>
            <a:r>
              <a:rPr lang="en-GB" altLang="zh-CN" sz="3200" kern="0" dirty="0"/>
              <a:t>(Queue </a:t>
            </a:r>
            <a:r>
              <a:rPr lang="en-GB" altLang="zh-CN" sz="3200" kern="0" dirty="0" err="1"/>
              <a:t>qu</a:t>
            </a:r>
            <a:r>
              <a:rPr lang="en-GB" altLang="zh-CN" sz="3200" kern="0" dirty="0"/>
              <a:t>)</a:t>
            </a:r>
            <a:endParaRPr lang="en-US" altLang="zh-CN" sz="3200" kern="0" dirty="0"/>
          </a:p>
          <a:p>
            <a:pPr marL="514350" indent="-514350">
              <a:spcBef>
                <a:spcPts val="0"/>
              </a:spcBef>
              <a:buNone/>
              <a:defRPr/>
            </a:pPr>
            <a:r>
              <a:rPr lang="zh-CN" altLang="en-GB" sz="3200" kern="0" dirty="0"/>
              <a:t>3</a:t>
            </a:r>
            <a:r>
              <a:rPr lang="en-US" altLang="zh-CN" sz="3200" kern="0" dirty="0"/>
              <a:t>) </a:t>
            </a:r>
            <a:r>
              <a:rPr lang="en-GB" altLang="zh-CN" sz="3200" kern="0" dirty="0"/>
              <a:t>void  </a:t>
            </a:r>
            <a:r>
              <a:rPr lang="en-GB" altLang="zh-CN" sz="3200" kern="0" dirty="0" err="1"/>
              <a:t>enterQueue</a:t>
            </a:r>
            <a:r>
              <a:rPr lang="en-GB" altLang="zh-CN" sz="3200" kern="0" dirty="0"/>
              <a:t>(Queue </a:t>
            </a:r>
            <a:r>
              <a:rPr lang="en-GB" altLang="zh-CN" sz="3200" kern="0" dirty="0" err="1"/>
              <a:t>qu</a:t>
            </a:r>
            <a:r>
              <a:rPr lang="en-GB" altLang="zh-CN" sz="3200" kern="0" dirty="0"/>
              <a:t> , </a:t>
            </a:r>
            <a:r>
              <a:rPr lang="en-GB" altLang="zh-CN" sz="3200" kern="0" dirty="0" err="1"/>
              <a:t>Datatype</a:t>
            </a:r>
            <a:r>
              <a:rPr lang="en-GB" altLang="zh-CN" sz="3200" kern="0" dirty="0"/>
              <a:t> x)</a:t>
            </a:r>
          </a:p>
          <a:p>
            <a:pPr marL="514350" indent="-514350">
              <a:spcBef>
                <a:spcPts val="0"/>
              </a:spcBef>
              <a:buNone/>
              <a:defRPr/>
            </a:pPr>
            <a:endParaRPr lang="en-US" altLang="zh-CN" sz="3200" kern="0" dirty="0"/>
          </a:p>
          <a:p>
            <a:pPr marL="514350" lvl="0" indent="-514350">
              <a:spcBef>
                <a:spcPts val="0"/>
              </a:spcBef>
              <a:buNone/>
              <a:defRPr/>
            </a:pPr>
            <a:r>
              <a:rPr lang="zh-CN" altLang="en-GB" sz="3200" kern="0" dirty="0"/>
              <a:t>4</a:t>
            </a:r>
            <a:r>
              <a:rPr lang="en-US" altLang="zh-CN" sz="3200" kern="0" dirty="0"/>
              <a:t>) </a:t>
            </a:r>
            <a:r>
              <a:rPr lang="en-GB" altLang="zh-CN" sz="3200" kern="0" dirty="0"/>
              <a:t>void  </a:t>
            </a:r>
            <a:r>
              <a:rPr lang="en-GB" altLang="zh-CN" sz="3200" kern="0" dirty="0" err="1"/>
              <a:t>deleteQueue</a:t>
            </a:r>
            <a:r>
              <a:rPr lang="en-GB" altLang="zh-CN" sz="3200" kern="0" dirty="0"/>
              <a:t>(Queue </a:t>
            </a:r>
            <a:r>
              <a:rPr lang="en-GB" altLang="zh-CN" sz="3200" kern="0" dirty="0" err="1"/>
              <a:t>qu</a:t>
            </a:r>
            <a:r>
              <a:rPr lang="en-GB" altLang="zh-CN" sz="3200" kern="0" dirty="0"/>
              <a:t>)</a:t>
            </a:r>
            <a:endParaRPr lang="en-US" altLang="zh-CN" sz="3200" kern="0" dirty="0"/>
          </a:p>
          <a:p>
            <a:pPr marL="514350" indent="-514350">
              <a:spcBef>
                <a:spcPts val="0"/>
              </a:spcBef>
              <a:buNone/>
              <a:defRPr/>
            </a:pPr>
            <a:r>
              <a:rPr lang="zh-CN" altLang="en-GB" sz="3200" kern="0" dirty="0"/>
              <a:t>5</a:t>
            </a:r>
            <a:r>
              <a:rPr lang="en-US" altLang="zh-CN" sz="3200" kern="0" dirty="0"/>
              <a:t>) </a:t>
            </a:r>
            <a:r>
              <a:rPr lang="en-GB" altLang="zh-CN" sz="3200" kern="0" dirty="0" err="1"/>
              <a:t>DataType</a:t>
            </a:r>
            <a:r>
              <a:rPr lang="en-GB" altLang="zh-CN" sz="3200" kern="0" dirty="0"/>
              <a:t>  </a:t>
            </a:r>
            <a:r>
              <a:rPr lang="en-GB" altLang="zh-CN" sz="3200" kern="0" dirty="0" err="1"/>
              <a:t>frontQueue</a:t>
            </a:r>
            <a:r>
              <a:rPr lang="en-GB" altLang="zh-CN" sz="3200" kern="0" dirty="0"/>
              <a:t>(Queue </a:t>
            </a:r>
            <a:r>
              <a:rPr lang="en-GB" altLang="zh-CN" sz="3200" kern="0" dirty="0" err="1"/>
              <a:t>qu</a:t>
            </a:r>
            <a:r>
              <a:rPr lang="en-GB" altLang="zh-CN" sz="3200" kern="0" dirty="0"/>
              <a:t> )</a:t>
            </a:r>
            <a:endParaRPr lang="zh-CN" altLang="en-GB" sz="3200" kern="0" dirty="0"/>
          </a:p>
        </p:txBody>
      </p:sp>
      <p:sp>
        <p:nvSpPr>
          <p:cNvPr id="10" name="矩形 9"/>
          <p:cNvSpPr/>
          <p:nvPr/>
        </p:nvSpPr>
        <p:spPr>
          <a:xfrm>
            <a:off x="2740594" y="1426458"/>
            <a:ext cx="411740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抽象数据类型 队列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57071" y="1991380"/>
            <a:ext cx="273412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元素类型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26144" y="2645658"/>
            <a:ext cx="191785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建</a:t>
            </a:r>
            <a:r>
              <a:rPr lang="zh-CN" altLang="en-GB" kern="0" dirty="0">
                <a:solidFill>
                  <a:srgbClr val="008000"/>
                </a:solidFill>
              </a:rPr>
              <a:t>空</a:t>
            </a:r>
            <a:r>
              <a:rPr lang="zh-CN" altLang="en-US" kern="0" dirty="0">
                <a:solidFill>
                  <a:srgbClr val="008000"/>
                </a:solidFill>
              </a:rPr>
              <a:t>队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05600" y="3179058"/>
            <a:ext cx="157418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判空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43000" y="4398258"/>
            <a:ext cx="3124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新元素</a:t>
            </a:r>
            <a:r>
              <a:rPr lang="en-GB" altLang="zh-CN" kern="0" dirty="0">
                <a:solidFill>
                  <a:srgbClr val="008000"/>
                </a:solidFill>
              </a:rPr>
              <a:t>x</a:t>
            </a:r>
            <a:r>
              <a:rPr lang="zh-CN" altLang="en-US" kern="0" dirty="0">
                <a:solidFill>
                  <a:srgbClr val="008000"/>
                </a:solidFill>
              </a:rPr>
              <a:t>入队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38471" y="5084058"/>
            <a:ext cx="250552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队头出队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399212" y="5801380"/>
            <a:ext cx="2049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GB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求队头</a:t>
            </a:r>
            <a:endParaRPr lang="zh-CN" altLang="en-GB" kern="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4.5 </a:t>
            </a:r>
            <a:r>
              <a:rPr lang="zh-CN" altLang="en-US" dirty="0">
                <a:ea typeface="黑体" pitchFamily="2" charset="-122"/>
              </a:rPr>
              <a:t>队列的实现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 bwMode="auto">
          <a:xfrm>
            <a:off x="838200" y="1600200"/>
            <a:ext cx="8077200" cy="2057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3200" kern="0" dirty="0">
                <a:latin typeface="+mn-lt"/>
              </a:rPr>
              <a:t> 顺序表示</a:t>
            </a:r>
            <a:endParaRPr lang="en-US" altLang="zh-CN" sz="3200" kern="0" dirty="0">
              <a:latin typeface="+mn-lt"/>
            </a:endParaRPr>
          </a:p>
          <a:p>
            <a:pPr marL="180000">
              <a:lnSpc>
                <a:spcPct val="160000"/>
              </a:lnSpc>
              <a:spcBef>
                <a:spcPct val="20000"/>
              </a:spcBef>
              <a:defRPr/>
            </a:pPr>
            <a:r>
              <a:rPr lang="zh-CN" altLang="en-US" sz="3200" kern="0" dirty="0"/>
              <a:t> 链接表示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4.5.1 </a:t>
            </a:r>
            <a:r>
              <a:rPr lang="zh-CN" altLang="en-US" dirty="0">
                <a:ea typeface="黑体" pitchFamily="2" charset="-122"/>
              </a:rPr>
              <a:t>队列的顺序表示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685800" y="2057400"/>
            <a:ext cx="8382000" cy="41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44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struct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SeqQueue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44000"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{ 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M;  </a:t>
            </a:r>
            <a:endParaRPr kumimoji="0" lang="en-GB" altLang="zh-CN" sz="320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marL="144000" lvl="0">
              <a:lnSpc>
                <a:spcPct val="100000"/>
              </a:lnSpc>
              <a:spcBef>
                <a:spcPct val="20000"/>
              </a:spcBef>
              <a:buNone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lang="en-GB" altLang="zh-CN" sz="3200" kern="0" dirty="0">
                <a:latin typeface="+mj-lt"/>
              </a:rPr>
              <a:t>f, r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;  </a:t>
            </a:r>
            <a:endParaRPr lang="en-GB" altLang="zh-CN" sz="3200" kern="0" dirty="0"/>
          </a:p>
          <a:p>
            <a:pPr marL="144000" lvl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GB" altLang="zh-CN" sz="3200" kern="0" dirty="0"/>
              <a:t>    </a:t>
            </a:r>
            <a:r>
              <a:rPr lang="en-GB" altLang="zh-CN" sz="3200" kern="0" dirty="0" err="1"/>
              <a:t>DataType</a:t>
            </a:r>
            <a:r>
              <a:rPr lang="en-GB" altLang="zh-CN" sz="3200" kern="0" dirty="0"/>
              <a:t> *q;</a:t>
            </a:r>
            <a:r>
              <a:rPr lang="en-US" altLang="zh-CN" sz="3200" kern="0" dirty="0">
                <a:latin typeface="+mj-lt"/>
              </a:rPr>
              <a:t>   </a:t>
            </a:r>
            <a:endParaRPr lang="zh-CN" altLang="en-US" sz="3200" kern="0" dirty="0">
              <a:solidFill>
                <a:srgbClr val="006600"/>
              </a:solidFill>
              <a:latin typeface="+mj-lt"/>
            </a:endParaRPr>
          </a:p>
          <a:p>
            <a:pPr marL="144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};</a:t>
            </a:r>
          </a:p>
          <a:p>
            <a:pPr marL="144000" marR="0" lvl="0" algn="just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typedef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struct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SeqQueue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*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PSeqQueue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;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5257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顺序队列的类型定义：</a:t>
            </a:r>
            <a:endParaRPr kumimoji="0" lang="zh-CN" altLang="en-GB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4600" y="3276600"/>
            <a:ext cx="64008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3399"/>
                </a:solidFill>
              </a:rPr>
              <a:t>//f:</a:t>
            </a:r>
            <a:r>
              <a:rPr lang="zh-CN" altLang="en-US" kern="0" dirty="0">
                <a:solidFill>
                  <a:srgbClr val="003399"/>
                </a:solidFill>
              </a:rPr>
              <a:t>队列头</a:t>
            </a:r>
            <a:r>
              <a:rPr lang="en-US" altLang="zh-CN" kern="0" dirty="0">
                <a:solidFill>
                  <a:srgbClr val="003399"/>
                </a:solidFill>
              </a:rPr>
              <a:t>, </a:t>
            </a:r>
            <a:r>
              <a:rPr lang="en-US" altLang="zh-CN" kern="0" dirty="0">
                <a:solidFill>
                  <a:srgbClr val="C00000"/>
                </a:solidFill>
              </a:rPr>
              <a:t>r:</a:t>
            </a:r>
            <a:r>
              <a:rPr lang="zh-CN" altLang="en-US" kern="0" dirty="0">
                <a:solidFill>
                  <a:srgbClr val="C00000"/>
                </a:solidFill>
              </a:rPr>
              <a:t>实际队尾的下一个位置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86200" y="3886200"/>
            <a:ext cx="273825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//q</a:t>
            </a:r>
            <a:r>
              <a:rPr lang="zh-CN" altLang="en-US" kern="0" dirty="0">
                <a:solidFill>
                  <a:srgbClr val="008000"/>
                </a:solidFill>
              </a:rPr>
              <a:t>指向队列数组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76600" y="5638800"/>
            <a:ext cx="54136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GB" altLang="zh-CN" kern="0" dirty="0">
                <a:solidFill>
                  <a:srgbClr val="008000"/>
                </a:solidFill>
              </a:rPr>
              <a:t>//</a:t>
            </a:r>
            <a:r>
              <a:rPr lang="en-GB" altLang="zh-CN" kern="0" dirty="0" err="1">
                <a:solidFill>
                  <a:srgbClr val="008000"/>
                </a:solidFill>
              </a:rPr>
              <a:t>PSeqQueue</a:t>
            </a:r>
            <a:r>
              <a:rPr lang="en-GB" altLang="zh-CN" kern="0" dirty="0">
                <a:solidFill>
                  <a:srgbClr val="008000"/>
                </a:solidFill>
              </a:rPr>
              <a:t>: </a:t>
            </a:r>
            <a:r>
              <a:rPr lang="zh-CN" altLang="en-US" kern="0" dirty="0">
                <a:solidFill>
                  <a:srgbClr val="008000"/>
                </a:solidFill>
              </a:rPr>
              <a:t>顺序队列指针类型</a:t>
            </a:r>
            <a:endParaRPr lang="en-GB" altLang="zh-CN" kern="0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304800" y="457200"/>
            <a:ext cx="8839200" cy="62971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dirty="0">
              <a:solidFill>
                <a:srgbClr val="003399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914400" y="990600"/>
          <a:ext cx="525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14400" y="533400"/>
          <a:ext cx="5257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M-1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90600" y="1371600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</a:rPr>
              <a:t>f=0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>
                <a:solidFill>
                  <a:srgbClr val="00B050"/>
                </a:solidFill>
                <a:latin typeface="+mj-lt"/>
              </a:rPr>
              <a:t>r=0</a:t>
            </a:r>
            <a:endParaRPr kumimoji="0" lang="zh-CN" altLang="en-GB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76800" y="14478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kern="0" dirty="0">
                <a:latin typeface="+mj-lt"/>
              </a:rPr>
              <a:t>空队列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14400" y="2286000"/>
          <a:ext cx="5257800" cy="432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90600" y="2743200"/>
            <a:ext cx="165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f=0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876800" y="27432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>
                <a:latin typeface="+mj-lt"/>
              </a:rPr>
              <a:t>a</a:t>
            </a:r>
            <a:r>
              <a:rPr lang="zh-CN" altLang="en-US" kern="0" dirty="0">
                <a:latin typeface="+mj-lt"/>
              </a:rPr>
              <a:t>进队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981200" y="2743200"/>
            <a:ext cx="165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>
                <a:solidFill>
                  <a:srgbClr val="003399"/>
                </a:solidFill>
                <a:latin typeface="+mj-lt"/>
              </a:rPr>
              <a:t>r=1</a:t>
            </a:r>
            <a:endParaRPr kumimoji="0" lang="zh-CN" altLang="en-GB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914400" y="3352800"/>
          <a:ext cx="5257800" cy="432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90600" y="38100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f=0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876800" y="38862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>
                <a:latin typeface="+mj-lt"/>
              </a:rPr>
              <a:t>b</a:t>
            </a:r>
            <a:r>
              <a:rPr lang="zh-CN" altLang="en-US" kern="0" dirty="0">
                <a:latin typeface="+mj-lt"/>
              </a:rPr>
              <a:t>进队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819400" y="38100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>
                <a:solidFill>
                  <a:srgbClr val="003399"/>
                </a:solidFill>
                <a:latin typeface="+mj-lt"/>
              </a:rPr>
              <a:t>r=2</a:t>
            </a:r>
            <a:endParaRPr kumimoji="0" lang="zh-CN" altLang="en-GB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914400" y="4419600"/>
          <a:ext cx="5257800" cy="432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905000" y="48768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f=1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876800" y="48768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>
                <a:latin typeface="+mj-lt"/>
              </a:rPr>
              <a:t>a</a:t>
            </a:r>
            <a:r>
              <a:rPr lang="zh-CN" altLang="en-US" kern="0" dirty="0">
                <a:latin typeface="+mj-lt"/>
              </a:rPr>
              <a:t>出队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819400" y="48768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>
                <a:solidFill>
                  <a:srgbClr val="003399"/>
                </a:solidFill>
                <a:latin typeface="+mj-lt"/>
              </a:rPr>
              <a:t>r=2</a:t>
            </a:r>
            <a:endParaRPr kumimoji="0" lang="zh-CN" altLang="en-GB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914400" y="5410200"/>
          <a:ext cx="5257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419600" y="5867400"/>
            <a:ext cx="2514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>
                <a:latin typeface="+mj-lt"/>
              </a:rPr>
              <a:t>b</a:t>
            </a:r>
            <a:r>
              <a:rPr lang="zh-CN" altLang="en-US" kern="0" dirty="0">
                <a:latin typeface="+mj-lt"/>
              </a:rPr>
              <a:t>出队</a:t>
            </a:r>
            <a:r>
              <a:rPr lang="en-US" altLang="zh-CN" kern="0" dirty="0">
                <a:latin typeface="+mj-lt"/>
                <a:sym typeface="Wingdings" pitchFamily="2" charset="2"/>
              </a:rPr>
              <a:t></a:t>
            </a:r>
            <a:r>
              <a:rPr lang="zh-CN" altLang="en-US" kern="0" dirty="0">
                <a:latin typeface="+mj-lt"/>
                <a:sym typeface="Wingdings" pitchFamily="2" charset="2"/>
              </a:rPr>
              <a:t>空队列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2819400" y="5867400"/>
            <a:ext cx="1143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</a:rPr>
              <a:t>f=2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>
                <a:solidFill>
                  <a:srgbClr val="00B050"/>
                </a:solidFill>
                <a:latin typeface="+mj-lt"/>
              </a:rPr>
              <a:t>r=2</a:t>
            </a:r>
            <a:endParaRPr kumimoji="0" lang="zh-CN" altLang="en-GB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6629400" y="2255805"/>
            <a:ext cx="2438400" cy="345919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为了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latin typeface="+mj-lt"/>
                <a:sym typeface="Wingdings" pitchFamily="2" charset="2"/>
              </a:rPr>
              <a:t>避免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移动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大量元素，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latin typeface="+mj-lt"/>
              </a:rPr>
              <a:t>方便删除，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f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向后游历，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srgbClr val="C00000"/>
                </a:solidFill>
                <a:latin typeface="+mj-lt"/>
              </a:rPr>
              <a:t>f==r</a:t>
            </a:r>
            <a:r>
              <a:rPr lang="zh-CN" altLang="en-US" kern="0" dirty="0">
                <a:solidFill>
                  <a:srgbClr val="C00000"/>
                </a:solidFill>
                <a:latin typeface="+mj-lt"/>
              </a:rPr>
              <a:t>指示空队</a:t>
            </a:r>
            <a:endParaRPr kumimoji="0" lang="en-GB" altLang="zh-CN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29400" y="1096995"/>
            <a:ext cx="2438400" cy="111280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3399"/>
                </a:solidFill>
              </a:rPr>
              <a:t>与顺序表的</a:t>
            </a:r>
            <a:endParaRPr lang="en-US" altLang="zh-CN" dirty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3399"/>
                </a:solidFill>
              </a:rPr>
              <a:t>删除不同：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  <p:bldP spid="15" grpId="0"/>
      <p:bldP spid="16" grpId="0"/>
      <p:bldP spid="19" grpId="0"/>
      <p:bldP spid="20" grpId="0"/>
      <p:bldP spid="21" grpId="0"/>
      <p:bldP spid="25" grpId="0"/>
      <p:bldP spid="27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7848600" cy="28194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44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struct</a:t>
            </a:r>
            <a:r>
              <a:rPr kumimoji="0" lang="en-GB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SeqQueue</a:t>
            </a:r>
            <a:endParaRPr kumimoji="0" lang="zh-CN" altLang="en-US" sz="30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  <a:p>
            <a:pPr marL="144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{  </a:t>
            </a:r>
            <a:r>
              <a:rPr kumimoji="0" lang="en-GB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MaxNum</a:t>
            </a:r>
            <a:r>
              <a:rPr kumimoji="0" lang="en-GB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  </a:t>
            </a:r>
            <a:endParaRPr kumimoji="0" lang="en-GB" altLang="zh-CN" sz="300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marL="144000" lvl="0">
              <a:lnSpc>
                <a:spcPct val="120000"/>
              </a:lnSpc>
              <a:spcBef>
                <a:spcPts val="0"/>
              </a:spcBef>
              <a:buNone/>
            </a:pPr>
            <a:r>
              <a:rPr kumimoji="0" lang="en-GB" altLang="zh-CN" sz="3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   </a:t>
            </a:r>
            <a:r>
              <a:rPr kumimoji="0" lang="en-GB" altLang="zh-CN" sz="30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lang="en-GB" altLang="zh-CN" sz="3000" kern="0" dirty="0">
                <a:latin typeface="+mj-lt"/>
              </a:rPr>
              <a:t>f, r</a:t>
            </a:r>
            <a:r>
              <a:rPr kumimoji="0" lang="en-GB" altLang="zh-CN" sz="3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;  </a:t>
            </a:r>
            <a:endParaRPr lang="en-GB" altLang="zh-CN" sz="3000" kern="0" dirty="0"/>
          </a:p>
          <a:p>
            <a:pPr marL="144000" lv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sz="3000" kern="0" dirty="0"/>
              <a:t>    </a:t>
            </a:r>
            <a:r>
              <a:rPr lang="en-GB" altLang="zh-CN" sz="3000" kern="0" dirty="0" err="1"/>
              <a:t>DataType</a:t>
            </a:r>
            <a:r>
              <a:rPr lang="en-GB" altLang="zh-CN" sz="3000" kern="0" dirty="0"/>
              <a:t> *q;</a:t>
            </a:r>
            <a:r>
              <a:rPr lang="en-US" altLang="zh-CN" sz="3000" kern="0" dirty="0">
                <a:latin typeface="+mj-lt"/>
              </a:rPr>
              <a:t> </a:t>
            </a:r>
            <a:r>
              <a:rPr kumimoji="0" lang="en-GB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};</a:t>
            </a:r>
          </a:p>
          <a:p>
            <a:pPr marL="144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typedef</a:t>
            </a:r>
            <a:r>
              <a:rPr kumimoji="0" lang="en-GB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struct</a:t>
            </a:r>
            <a:r>
              <a:rPr kumimoji="0" lang="en-GB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SeqQueue</a:t>
            </a:r>
            <a:r>
              <a:rPr kumimoji="0" lang="en-GB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* </a:t>
            </a:r>
            <a:r>
              <a:rPr kumimoji="0" lang="en-GB" altLang="zh-CN" sz="30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PSeqQueue</a:t>
            </a:r>
            <a:r>
              <a:rPr kumimoji="0" lang="en-GB" altLang="zh-CN" sz="3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;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71600" y="3581400"/>
            <a:ext cx="7772400" cy="304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PSeqQueue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paq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;  </a:t>
            </a: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sz="3200" kern="0" dirty="0" err="1">
                <a:latin typeface="+mj-lt"/>
              </a:rPr>
              <a:t>paq</a:t>
            </a:r>
            <a:r>
              <a:rPr lang="en-GB" altLang="zh-CN" sz="3200" kern="0" dirty="0">
                <a:latin typeface="+mj-lt"/>
              </a:rPr>
              <a:t>-&gt;r=0</a:t>
            </a:r>
            <a:r>
              <a:rPr lang="zh-CN" altLang="en-US" sz="3200" kern="0" dirty="0">
                <a:latin typeface="+mj-lt"/>
              </a:rPr>
              <a:t>；</a:t>
            </a:r>
            <a:r>
              <a:rPr lang="en-GB" altLang="zh-CN" sz="3200" kern="0" dirty="0" err="1">
                <a:latin typeface="+mj-lt"/>
              </a:rPr>
              <a:t>paq</a:t>
            </a:r>
            <a:r>
              <a:rPr lang="en-GB" altLang="zh-CN" sz="3200" kern="0" dirty="0">
                <a:latin typeface="+mj-lt"/>
              </a:rPr>
              <a:t>-&gt;f = </a:t>
            </a:r>
            <a:r>
              <a:rPr lang="en-GB" altLang="zh-CN" sz="3200" kern="0" dirty="0" err="1">
                <a:latin typeface="+mj-lt"/>
              </a:rPr>
              <a:t>paq</a:t>
            </a:r>
            <a:r>
              <a:rPr lang="en-GB" altLang="zh-CN" sz="3200" kern="0" dirty="0">
                <a:latin typeface="+mj-lt"/>
              </a:rPr>
              <a:t>-&gt;r;  </a:t>
            </a:r>
            <a:endParaRPr kumimoji="0" lang="en-GB" altLang="zh-CN" sz="32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sz="3200" kern="0" dirty="0" err="1">
                <a:latin typeface="+mj-lt"/>
              </a:rPr>
              <a:t>paq</a:t>
            </a:r>
            <a:r>
              <a:rPr lang="en-US" altLang="zh-CN" sz="3200" kern="0" dirty="0">
                <a:latin typeface="+mj-lt"/>
              </a:rPr>
              <a:t>-&gt;q[</a:t>
            </a:r>
            <a:r>
              <a:rPr lang="en-US" altLang="zh-CN" sz="3200" kern="0" dirty="0" err="1">
                <a:latin typeface="+mj-lt"/>
              </a:rPr>
              <a:t>paq</a:t>
            </a:r>
            <a:r>
              <a:rPr lang="en-US" altLang="zh-CN" sz="3200" kern="0" dirty="0">
                <a:latin typeface="+mj-lt"/>
              </a:rPr>
              <a:t>-&gt;f]</a:t>
            </a:r>
          </a:p>
          <a:p>
            <a:pPr marL="180000"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GB" altLang="zh-CN" sz="3200" kern="0" dirty="0" err="1"/>
              <a:t>paq</a:t>
            </a:r>
            <a:r>
              <a:rPr lang="en-US" altLang="zh-CN" sz="3200" kern="0" dirty="0"/>
              <a:t>-&gt;q[</a:t>
            </a:r>
            <a:r>
              <a:rPr lang="en-US" altLang="zh-CN" sz="3200" kern="0" dirty="0" err="1"/>
              <a:t>paq</a:t>
            </a:r>
            <a:r>
              <a:rPr lang="en-US" altLang="zh-CN" sz="3200" kern="0" dirty="0"/>
              <a:t>-&gt;r]</a:t>
            </a:r>
          </a:p>
          <a:p>
            <a:pPr marL="180000"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err="1">
                <a:latin typeface="+mj-lt"/>
              </a:rPr>
              <a:t>paq</a:t>
            </a:r>
            <a:r>
              <a:rPr lang="en-US" altLang="zh-CN" sz="3200" kern="0" dirty="0">
                <a:latin typeface="+mj-lt"/>
              </a:rPr>
              <a:t>-&gt;r – </a:t>
            </a:r>
            <a:r>
              <a:rPr lang="en-US" altLang="zh-CN" sz="3200" kern="0" dirty="0" err="1">
                <a:latin typeface="+mj-lt"/>
              </a:rPr>
              <a:t>paq</a:t>
            </a:r>
            <a:r>
              <a:rPr lang="en-US" altLang="zh-CN" sz="3200" kern="0" dirty="0">
                <a:latin typeface="+mj-lt"/>
              </a:rPr>
              <a:t>-&gt;f</a:t>
            </a: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32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01980" y="762000"/>
            <a:ext cx="325602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顺序队列类型定义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00600" y="3581400"/>
            <a:ext cx="253787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顺序队列声明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58526" y="4191000"/>
            <a:ext cx="253787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初始化空队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19600" y="4800600"/>
            <a:ext cx="253787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队头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19600" y="5369404"/>
            <a:ext cx="4267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队尾的下一个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33600" y="1864204"/>
            <a:ext cx="64008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3399"/>
                </a:solidFill>
              </a:rPr>
              <a:t>//f:</a:t>
            </a:r>
            <a:r>
              <a:rPr lang="zh-CN" altLang="en-US" kern="0" dirty="0">
                <a:solidFill>
                  <a:srgbClr val="003399"/>
                </a:solidFill>
              </a:rPr>
              <a:t>队列头</a:t>
            </a:r>
            <a:r>
              <a:rPr lang="en-US" altLang="zh-CN" kern="0" dirty="0">
                <a:solidFill>
                  <a:srgbClr val="003399"/>
                </a:solidFill>
              </a:rPr>
              <a:t>, </a:t>
            </a:r>
            <a:r>
              <a:rPr lang="en-US" altLang="zh-CN" kern="0" dirty="0">
                <a:solidFill>
                  <a:srgbClr val="C00000"/>
                </a:solidFill>
              </a:rPr>
              <a:t>r:</a:t>
            </a:r>
            <a:r>
              <a:rPr lang="zh-CN" altLang="en-US" kern="0" dirty="0">
                <a:solidFill>
                  <a:srgbClr val="C00000"/>
                </a:solidFill>
              </a:rPr>
              <a:t>实际队尾的下一个位置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19600" y="5998458"/>
            <a:ext cx="4267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队中元素个数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4.5.1 </a:t>
            </a:r>
            <a:r>
              <a:rPr lang="zh-CN" altLang="en-US" dirty="0">
                <a:ea typeface="黑体" pitchFamily="2" charset="-122"/>
              </a:rPr>
              <a:t>顺序队列的溢出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534400" cy="3581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数组是静态结构，而栈和队列是动态结构 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   </a:t>
            </a:r>
            <a:r>
              <a:rPr lang="zh-CN" altLang="en-US" sz="3200" kern="0" dirty="0">
                <a:latin typeface="+mj-lt"/>
                <a:sym typeface="Wingdings" pitchFamily="2" charset="2"/>
              </a:rPr>
              <a:t>溢出问题</a:t>
            </a:r>
            <a:endParaRPr lang="en-US" altLang="zh-CN" sz="3200" kern="0" dirty="0">
              <a:latin typeface="+mj-lt"/>
              <a:sym typeface="Wingdings" pitchFamily="2" charset="2"/>
            </a:endParaRPr>
          </a:p>
          <a:p>
            <a:pPr marL="342900" indent="-342900" algn="just">
              <a:spcBef>
                <a:spcPts val="3000"/>
              </a:spcBef>
              <a:buNone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   </a:t>
            </a:r>
            <a:r>
              <a:rPr lang="en-US" altLang="zh-CN" sz="3200" kern="0" dirty="0"/>
              <a:t>-- </a:t>
            </a:r>
            <a:r>
              <a:rPr lang="zh-CN" altLang="en-US" sz="3200" kern="0" dirty="0"/>
              <a:t>队列已满，再做入队</a:t>
            </a:r>
            <a:r>
              <a:rPr lang="en-US" altLang="zh-CN" sz="3200" kern="0" dirty="0"/>
              <a:t>(</a:t>
            </a:r>
            <a:r>
              <a:rPr lang="zh-CN" altLang="en-US" sz="3200" kern="0" dirty="0"/>
              <a:t>插入</a:t>
            </a:r>
            <a:r>
              <a:rPr lang="en-US" altLang="zh-CN" sz="3200" kern="0" dirty="0"/>
              <a:t>)</a:t>
            </a:r>
            <a:r>
              <a:rPr lang="zh-CN" altLang="en-US" sz="3200" kern="0" dirty="0"/>
              <a:t>操作 </a:t>
            </a:r>
            <a:r>
              <a:rPr lang="en-US" altLang="zh-CN" sz="3200" kern="0" dirty="0">
                <a:solidFill>
                  <a:srgbClr val="003399"/>
                </a:solidFill>
                <a:sym typeface="Wingdings" pitchFamily="2" charset="2"/>
              </a:rPr>
              <a:t></a:t>
            </a:r>
            <a:r>
              <a:rPr lang="zh-CN" altLang="en-US" sz="3200" kern="0" dirty="0">
                <a:solidFill>
                  <a:srgbClr val="003399"/>
                </a:solidFill>
                <a:sym typeface="Wingdings" pitchFamily="2" charset="2"/>
              </a:rPr>
              <a:t>上溢</a:t>
            </a:r>
            <a:endParaRPr lang="en-US" altLang="zh-CN" sz="3200" kern="0" dirty="0">
              <a:solidFill>
                <a:srgbClr val="003399"/>
              </a:solidFill>
              <a:sym typeface="Wingdings" pitchFamily="2" charset="2"/>
            </a:endParaRPr>
          </a:p>
          <a:p>
            <a:pPr marL="342900" indent="-342900" algn="just">
              <a:spcBef>
                <a:spcPts val="3000"/>
              </a:spcBef>
              <a:buNone/>
              <a:defRPr/>
            </a:pPr>
            <a:r>
              <a:rPr lang="en-US" altLang="zh-CN" sz="3200" kern="0" dirty="0">
                <a:solidFill>
                  <a:srgbClr val="003399"/>
                </a:solidFill>
                <a:sym typeface="Wingdings" pitchFamily="2" charset="2"/>
              </a:rPr>
              <a:t>   </a:t>
            </a:r>
            <a:r>
              <a:rPr lang="en-US" altLang="zh-CN" sz="3200" kern="0" dirty="0"/>
              <a:t>-- </a:t>
            </a:r>
            <a:r>
              <a:rPr lang="zh-CN" altLang="en-US" sz="3200" kern="0" dirty="0"/>
              <a:t>队列已空，再做出队</a:t>
            </a:r>
            <a:r>
              <a:rPr lang="en-US" altLang="zh-CN" sz="3200" kern="0" dirty="0"/>
              <a:t>(</a:t>
            </a:r>
            <a:r>
              <a:rPr lang="zh-CN" altLang="en-US" sz="3200" kern="0" dirty="0"/>
              <a:t>删除</a:t>
            </a:r>
            <a:r>
              <a:rPr lang="en-US" altLang="zh-CN" sz="3200" kern="0" dirty="0"/>
              <a:t>)</a:t>
            </a:r>
            <a:r>
              <a:rPr lang="zh-CN" altLang="en-US" sz="3200" kern="0" dirty="0"/>
              <a:t>操作 </a:t>
            </a:r>
            <a:r>
              <a:rPr lang="en-US" altLang="zh-CN" sz="3200" kern="0" dirty="0">
                <a:solidFill>
                  <a:srgbClr val="003399"/>
                </a:solidFill>
                <a:sym typeface="Wingdings" pitchFamily="2" charset="2"/>
              </a:rPr>
              <a:t></a:t>
            </a:r>
            <a:r>
              <a:rPr lang="zh-CN" altLang="en-US" sz="3200" kern="0" dirty="0">
                <a:solidFill>
                  <a:srgbClr val="003399"/>
                </a:solidFill>
                <a:sym typeface="Wingdings" pitchFamily="2" charset="2"/>
              </a:rPr>
              <a:t>下溢</a:t>
            </a:r>
            <a:endParaRPr lang="en-US" altLang="zh-CN" sz="3200" kern="0" dirty="0">
              <a:solidFill>
                <a:srgbClr val="003399"/>
              </a:solidFill>
              <a:sym typeface="Wingdings" pitchFamily="2" charset="2"/>
            </a:endParaRPr>
          </a:p>
          <a:p>
            <a:pPr marL="342900" indent="-342900" algn="just">
              <a:spcBef>
                <a:spcPts val="0"/>
              </a:spcBef>
              <a:buNone/>
              <a:defRPr/>
            </a:pPr>
            <a:endParaRPr lang="en-US" altLang="zh-CN" sz="3200" kern="0" dirty="0">
              <a:solidFill>
                <a:srgbClr val="003399"/>
              </a:solidFill>
              <a:sym typeface="Wingdings" pitchFamily="2" charset="2"/>
            </a:endParaRPr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olidFill>
                  <a:srgbClr val="003399"/>
                </a:solidFill>
                <a:sym typeface="Wingdings" pitchFamily="2" charset="2"/>
              </a:rPr>
              <a:t>  </a:t>
            </a:r>
            <a:endParaRPr lang="en-US" altLang="zh-CN" sz="3200" kern="0" dirty="0">
              <a:solidFill>
                <a:srgbClr val="003399"/>
              </a:solidFill>
            </a:endParaRPr>
          </a:p>
          <a:p>
            <a:pPr marL="342900" marR="0" lvl="0" indent="-34290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zh-CN" altLang="en-GB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304800" y="457200"/>
            <a:ext cx="8839200" cy="62971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dirty="0">
              <a:solidFill>
                <a:srgbClr val="003399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914400" y="990600"/>
          <a:ext cx="525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14400" y="533400"/>
          <a:ext cx="5257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M-1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90600" y="1371600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</a:rPr>
              <a:t>f=0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>
                <a:solidFill>
                  <a:srgbClr val="00B050"/>
                </a:solidFill>
                <a:latin typeface="+mj-lt"/>
              </a:rPr>
              <a:t>r=0</a:t>
            </a:r>
            <a:endParaRPr kumimoji="0" lang="zh-CN" altLang="en-GB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76800" y="14478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kern="0" dirty="0">
                <a:latin typeface="+mj-lt"/>
              </a:rPr>
              <a:t>空队列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14400" y="2286000"/>
          <a:ext cx="5257800" cy="432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90600" y="2743200"/>
            <a:ext cx="165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f=0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876800" y="27432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>
                <a:latin typeface="+mj-lt"/>
              </a:rPr>
              <a:t>a</a:t>
            </a:r>
            <a:r>
              <a:rPr lang="zh-CN" altLang="en-US" kern="0" dirty="0">
                <a:latin typeface="+mj-lt"/>
              </a:rPr>
              <a:t>进队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981200" y="2743200"/>
            <a:ext cx="165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>
                <a:solidFill>
                  <a:srgbClr val="003399"/>
                </a:solidFill>
                <a:latin typeface="+mj-lt"/>
              </a:rPr>
              <a:t>r=1</a:t>
            </a:r>
            <a:endParaRPr kumimoji="0" lang="zh-CN" altLang="en-GB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914400" y="3352800"/>
          <a:ext cx="5257800" cy="432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90600" y="38100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f=0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876800" y="38862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>
                <a:latin typeface="+mj-lt"/>
              </a:rPr>
              <a:t>b</a:t>
            </a:r>
            <a:r>
              <a:rPr lang="zh-CN" altLang="en-US" kern="0" dirty="0">
                <a:latin typeface="+mj-lt"/>
              </a:rPr>
              <a:t>进队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819400" y="38100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>
                <a:solidFill>
                  <a:srgbClr val="003399"/>
                </a:solidFill>
                <a:latin typeface="+mj-lt"/>
              </a:rPr>
              <a:t>r=2</a:t>
            </a:r>
            <a:endParaRPr kumimoji="0" lang="zh-CN" altLang="en-GB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914400" y="4419600"/>
          <a:ext cx="5257800" cy="432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905000" y="48768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f=1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876800" y="48768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>
                <a:latin typeface="+mj-lt"/>
              </a:rPr>
              <a:t>a</a:t>
            </a:r>
            <a:r>
              <a:rPr lang="zh-CN" altLang="en-US" kern="0" dirty="0">
                <a:latin typeface="+mj-lt"/>
              </a:rPr>
              <a:t>出队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819400" y="48768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>
                <a:solidFill>
                  <a:srgbClr val="003399"/>
                </a:solidFill>
                <a:latin typeface="+mj-lt"/>
              </a:rPr>
              <a:t>r=2</a:t>
            </a:r>
            <a:endParaRPr kumimoji="0" lang="zh-CN" altLang="en-GB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914400" y="5410200"/>
          <a:ext cx="5257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3962400" y="5867400"/>
            <a:ext cx="2514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>
                <a:latin typeface="+mj-lt"/>
              </a:rPr>
              <a:t>b</a:t>
            </a:r>
            <a:r>
              <a:rPr lang="zh-CN" altLang="en-US" kern="0" dirty="0">
                <a:latin typeface="+mj-lt"/>
              </a:rPr>
              <a:t>出队</a:t>
            </a:r>
            <a:r>
              <a:rPr lang="en-US" altLang="zh-CN" kern="0" dirty="0">
                <a:latin typeface="+mj-lt"/>
                <a:sym typeface="Wingdings" pitchFamily="2" charset="2"/>
              </a:rPr>
              <a:t></a:t>
            </a:r>
            <a:r>
              <a:rPr lang="zh-CN" altLang="en-US" kern="0" dirty="0">
                <a:latin typeface="+mj-lt"/>
                <a:sym typeface="Wingdings" pitchFamily="2" charset="2"/>
              </a:rPr>
              <a:t>空队列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2819400" y="5867400"/>
            <a:ext cx="1143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</a:rPr>
              <a:t>f=2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>
                <a:solidFill>
                  <a:srgbClr val="00B050"/>
                </a:solidFill>
                <a:latin typeface="+mj-lt"/>
              </a:rPr>
              <a:t>r=2</a:t>
            </a:r>
            <a:endParaRPr kumimoji="0" lang="zh-CN" altLang="en-GB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6629400" y="1844610"/>
            <a:ext cx="2438400" cy="48609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为了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latin typeface="+mj-lt"/>
                <a:sym typeface="Wingdings" pitchFamily="2" charset="2"/>
              </a:rPr>
              <a:t>避免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移动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大量元素，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latin typeface="+mj-lt"/>
              </a:rPr>
              <a:t>方便删除，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f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向后游历，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srgbClr val="C00000"/>
                </a:solidFill>
                <a:latin typeface="+mj-lt"/>
              </a:rPr>
              <a:t>f==r</a:t>
            </a:r>
            <a:r>
              <a:rPr lang="zh-CN" altLang="en-US" kern="0" dirty="0">
                <a:solidFill>
                  <a:srgbClr val="C00000"/>
                </a:solidFill>
                <a:latin typeface="+mj-lt"/>
              </a:rPr>
              <a:t>指示空队</a:t>
            </a:r>
            <a:endParaRPr lang="en-US" altLang="zh-CN" kern="0" dirty="0">
              <a:solidFill>
                <a:srgbClr val="C00000"/>
              </a:solidFill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元素删除后，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solidFill>
                  <a:srgbClr val="003399"/>
                </a:solidFill>
                <a:latin typeface="+mj-lt"/>
              </a:rPr>
              <a:t>空间被</a:t>
            </a:r>
            <a:r>
              <a:rPr lang="en-US" altLang="zh-CN" kern="0" dirty="0">
                <a:solidFill>
                  <a:srgbClr val="003399"/>
                </a:solidFill>
                <a:latin typeface="+mj-lt"/>
              </a:rPr>
              <a:t>f</a:t>
            </a:r>
            <a:r>
              <a:rPr lang="zh-CN" altLang="en-US" kern="0" dirty="0">
                <a:solidFill>
                  <a:srgbClr val="003399"/>
                </a:solidFill>
                <a:latin typeface="+mj-lt"/>
              </a:rPr>
              <a:t>忘记</a:t>
            </a:r>
            <a:endParaRPr lang="en-US" altLang="zh-CN" kern="0" dirty="0">
              <a:solidFill>
                <a:srgbClr val="003399"/>
              </a:solidFill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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假的上溢出</a:t>
            </a:r>
            <a:endParaRPr kumimoji="0" lang="en-GB" altLang="zh-CN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29400" y="829103"/>
            <a:ext cx="2438400" cy="9996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3399"/>
                </a:solidFill>
              </a:rPr>
              <a:t>与顺序表的</a:t>
            </a:r>
            <a:endParaRPr lang="en-US" altLang="zh-CN" dirty="0">
              <a:solidFill>
                <a:srgbClr val="003399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3399"/>
                </a:solidFill>
              </a:rPr>
              <a:t>删除不同：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930919" y="4419600"/>
            <a:ext cx="897881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914400" y="5410200"/>
            <a:ext cx="897881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1752600" y="5410200"/>
            <a:ext cx="897881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57200" y="914400"/>
            <a:ext cx="8305800" cy="3352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struct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SeqStack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{ 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MaxNum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  </a:t>
            </a:r>
            <a:endParaRPr kumimoji="0" lang="en-GB" altLang="zh-CN" sz="320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top;    </a:t>
            </a:r>
            <a:endParaRPr lang="en-GB" altLang="zh-CN" sz="3200" kern="0" dirty="0">
              <a:solidFill>
                <a:srgbClr val="006600"/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GB" altLang="zh-CN" sz="3200" kern="0" dirty="0"/>
              <a:t>      </a:t>
            </a:r>
            <a:r>
              <a:rPr lang="en-GB" altLang="zh-CN" sz="3200" kern="0" dirty="0" err="1"/>
              <a:t>DataType</a:t>
            </a:r>
            <a:r>
              <a:rPr lang="en-GB" altLang="zh-CN" sz="3200" kern="0" dirty="0"/>
              <a:t> *s;</a:t>
            </a:r>
            <a:r>
              <a:rPr lang="en-US" altLang="zh-CN" sz="3200" kern="0" dirty="0">
                <a:latin typeface="+mj-lt"/>
              </a:rPr>
              <a:t>    </a:t>
            </a:r>
            <a:endParaRPr lang="zh-CN" altLang="en-US" sz="3200" kern="0" dirty="0">
              <a:solidFill>
                <a:srgbClr val="006600"/>
              </a:solidFill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};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typedef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struct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SeqSack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*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PSeqStack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;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5800" y="4495800"/>
            <a:ext cx="80772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PSeqStack</a:t>
            </a:r>
            <a:r>
              <a:rPr lang="en-GB" altLang="zh-CN" sz="3200" kern="0" dirty="0">
                <a:solidFill>
                  <a:srgbClr val="003399"/>
                </a:solidFill>
                <a:latin typeface="+mj-lt"/>
              </a:rPr>
              <a:t> </a:t>
            </a:r>
            <a:r>
              <a:rPr lang="en-GB" altLang="zh-CN" sz="3200" kern="0" dirty="0" err="1">
                <a:latin typeface="+mj-lt"/>
              </a:rPr>
              <a:t>pastack</a:t>
            </a:r>
            <a:r>
              <a:rPr lang="en-GB" altLang="zh-CN" sz="3200" kern="0" dirty="0">
                <a:latin typeface="+mj-lt"/>
              </a:rPr>
              <a:t>; </a:t>
            </a:r>
            <a:endParaRPr lang="en-US" altLang="zh-CN" sz="3200" kern="0" dirty="0">
              <a:solidFill>
                <a:srgbClr val="006600"/>
              </a:solidFill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pastack</a:t>
            </a:r>
            <a:r>
              <a:rPr lang="en-US" altLang="zh-CN" sz="3200" kern="0" dirty="0">
                <a:latin typeface="+mj-lt"/>
              </a:rPr>
              <a:t>-&gt;top; </a:t>
            </a:r>
            <a:endParaRPr lang="en-US" altLang="zh-CN" sz="3200" kern="0" dirty="0">
              <a:solidFill>
                <a:srgbClr val="006600"/>
              </a:solidFill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solidFill>
                  <a:srgbClr val="006600"/>
                </a:solidFill>
                <a:latin typeface="+mj-lt"/>
              </a:rPr>
              <a:t>  </a:t>
            </a:r>
            <a:r>
              <a:rPr lang="en-US" altLang="zh-CN" sz="3200" kern="0" dirty="0" err="1">
                <a:latin typeface="+mj-lt"/>
              </a:rPr>
              <a:t>pastack</a:t>
            </a:r>
            <a:r>
              <a:rPr lang="en-US" altLang="zh-CN" sz="3200" kern="0" dirty="0">
                <a:latin typeface="+mj-lt"/>
              </a:rPr>
              <a:t>-&gt;s[</a:t>
            </a:r>
            <a:r>
              <a:rPr lang="en-US" altLang="zh-CN" sz="3200" kern="0" dirty="0" err="1">
                <a:solidFill>
                  <a:srgbClr val="C00000"/>
                </a:solidFill>
                <a:latin typeface="+mj-lt"/>
              </a:rPr>
              <a:t>pastack</a:t>
            </a:r>
            <a:r>
              <a:rPr lang="en-US" altLang="zh-CN" sz="3200" kern="0" dirty="0">
                <a:solidFill>
                  <a:srgbClr val="C00000"/>
                </a:solidFill>
                <a:latin typeface="+mj-lt"/>
              </a:rPr>
              <a:t>-&gt;top</a:t>
            </a:r>
            <a:r>
              <a:rPr lang="en-US" altLang="zh-CN" sz="3200" kern="0" dirty="0">
                <a:latin typeface="+mj-lt"/>
              </a:rPr>
              <a:t>];</a:t>
            </a:r>
            <a:r>
              <a:rPr lang="zh-CN" altLang="en-US" sz="3200" kern="0" dirty="0">
                <a:latin typeface="+mj-lt"/>
              </a:rPr>
              <a:t>  </a:t>
            </a:r>
            <a:endParaRPr kumimoji="0" lang="en-GB" altLang="zh-CN" sz="320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24400" y="4495800"/>
            <a:ext cx="3417923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声明顺序栈</a:t>
            </a:r>
            <a:r>
              <a:rPr lang="en-US" altLang="zh-CN" kern="0" dirty="0" err="1">
                <a:solidFill>
                  <a:srgbClr val="008000"/>
                </a:solidFill>
              </a:rPr>
              <a:t>pastack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81400" y="5105400"/>
            <a:ext cx="3505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栈顶元素的下标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15000" y="5715000"/>
            <a:ext cx="1819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栈顶元素</a:t>
            </a:r>
            <a:endParaRPr lang="en-GB" altLang="zh-CN" kern="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4.5.1 </a:t>
            </a:r>
            <a:r>
              <a:rPr lang="zh-CN" altLang="en-US" dirty="0">
                <a:ea typeface="黑体" pitchFamily="2" charset="-122"/>
              </a:rPr>
              <a:t>顺序队列的假溢出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1000" y="1447800"/>
            <a:ext cx="8458200" cy="478592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>
                <a:solidFill>
                  <a:srgbClr val="003399"/>
                </a:solidFill>
              </a:rPr>
              <a:t>  元素删除后，空间被</a:t>
            </a:r>
            <a:r>
              <a:rPr lang="en-US" altLang="zh-CN" dirty="0">
                <a:solidFill>
                  <a:srgbClr val="003399"/>
                </a:solidFill>
              </a:rPr>
              <a:t>f</a:t>
            </a:r>
            <a:r>
              <a:rPr lang="zh-CN" altLang="en-US" dirty="0">
                <a:solidFill>
                  <a:srgbClr val="003399"/>
                </a:solidFill>
              </a:rPr>
              <a:t>忘记</a:t>
            </a:r>
            <a:endParaRPr lang="en-US" altLang="zh-CN" dirty="0">
              <a:solidFill>
                <a:srgbClr val="003399"/>
              </a:solidFill>
            </a:endParaRP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CN" dirty="0"/>
              <a:t>  </a:t>
            </a:r>
            <a:r>
              <a:rPr lang="zh-CN" altLang="en-US" dirty="0"/>
              <a:t>当</a:t>
            </a:r>
            <a:r>
              <a:rPr lang="en-US" altLang="zh-CN" dirty="0" err="1"/>
              <a:t>paq</a:t>
            </a:r>
            <a:r>
              <a:rPr lang="en-US" altLang="zh-CN" dirty="0"/>
              <a:t>-&gt;r == M</a:t>
            </a:r>
            <a:r>
              <a:rPr lang="zh-CN" altLang="en-US" dirty="0"/>
              <a:t>时，再插入元素</a:t>
            </a:r>
            <a:r>
              <a:rPr lang="en-US" altLang="zh-CN" dirty="0">
                <a:sym typeface="Wingdings" pitchFamily="2" charset="2"/>
              </a:rPr>
              <a:t>  </a:t>
            </a:r>
            <a:r>
              <a:rPr lang="en-US" altLang="zh-CN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zh-CN" altLang="en-US" dirty="0">
                <a:solidFill>
                  <a:srgbClr val="C00000"/>
                </a:solidFill>
                <a:sym typeface="Wingdings" pitchFamily="2" charset="2"/>
              </a:rPr>
              <a:t>上溢</a:t>
            </a:r>
            <a:endParaRPr lang="en-US" altLang="zh-CN" dirty="0">
              <a:solidFill>
                <a:srgbClr val="C00000"/>
              </a:solidFill>
              <a:sym typeface="Wingdings" pitchFamily="2" charset="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C00000"/>
                </a:solidFill>
                <a:sym typeface="Wingdings" pitchFamily="2" charset="2"/>
              </a:rPr>
              <a:t>   </a:t>
            </a:r>
            <a:r>
              <a:rPr lang="en-US" altLang="zh-CN" dirty="0">
                <a:solidFill>
                  <a:srgbClr val="003399"/>
                </a:solidFill>
                <a:sym typeface="Wingdings" pitchFamily="2" charset="2"/>
              </a:rPr>
              <a:t>-- </a:t>
            </a:r>
            <a:r>
              <a:rPr lang="zh-CN" altLang="en-US" dirty="0">
                <a:solidFill>
                  <a:srgbClr val="003399"/>
                </a:solidFill>
                <a:sym typeface="Wingdings" pitchFamily="2" charset="2"/>
              </a:rPr>
              <a:t>但是队列前段仍有空闲的数组单元 </a:t>
            </a:r>
            <a:r>
              <a:rPr lang="en-US" altLang="zh-CN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zh-CN" altLang="en-US" dirty="0">
                <a:solidFill>
                  <a:srgbClr val="C00000"/>
                </a:solidFill>
                <a:sym typeface="Wingdings" pitchFamily="2" charset="2"/>
              </a:rPr>
              <a:t>假溢出</a:t>
            </a:r>
            <a:endParaRPr lang="en-US" altLang="zh-CN" dirty="0">
              <a:solidFill>
                <a:srgbClr val="C00000"/>
              </a:solidFill>
              <a:sym typeface="Wingdings" pitchFamily="2" charset="2"/>
            </a:endParaRPr>
          </a:p>
          <a:p>
            <a:pPr>
              <a:spcBef>
                <a:spcPts val="600"/>
              </a:spcBef>
              <a:buNone/>
            </a:pPr>
            <a:endParaRPr lang="en-US" altLang="zh-CN" dirty="0">
              <a:solidFill>
                <a:srgbClr val="C00000"/>
              </a:solidFill>
              <a:sym typeface="Wingdings" pitchFamily="2" charset="2"/>
            </a:endParaRPr>
          </a:p>
          <a:p>
            <a:pPr>
              <a:spcBef>
                <a:spcPts val="600"/>
              </a:spcBef>
              <a:buNone/>
            </a:pPr>
            <a:endParaRPr lang="en-US" altLang="zh-CN" dirty="0">
              <a:solidFill>
                <a:srgbClr val="C00000"/>
              </a:solidFill>
              <a:sym typeface="Wingdings" pitchFamily="2" charset="2"/>
            </a:endParaRPr>
          </a:p>
          <a:p>
            <a:pPr>
              <a:spcBef>
                <a:spcPts val="600"/>
              </a:spcBef>
              <a:buNone/>
            </a:pPr>
            <a:endParaRPr lang="en-US" altLang="zh-CN" dirty="0">
              <a:solidFill>
                <a:srgbClr val="C00000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zh-CN" altLang="en-US" dirty="0"/>
              <a:t>  为了避免</a:t>
            </a:r>
            <a:r>
              <a:rPr lang="zh-CN" altLang="en-US" dirty="0">
                <a:sym typeface="Wingdings" pitchFamily="2" charset="2"/>
              </a:rPr>
              <a:t>假溢出，需重拾空闲单元 </a:t>
            </a:r>
            <a:endParaRPr lang="en-US" altLang="zh-CN" dirty="0">
              <a:sym typeface="Wingdings" pitchFamily="2" charset="2"/>
            </a:endParaRPr>
          </a:p>
          <a:p>
            <a:pPr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zh-CN" dirty="0">
                <a:solidFill>
                  <a:srgbClr val="FF6600"/>
                </a:solidFill>
                <a:sym typeface="Wingdings" pitchFamily="2" charset="2"/>
              </a:rPr>
              <a:t>   </a:t>
            </a:r>
            <a:r>
              <a:rPr lang="en-US" altLang="zh-CN" dirty="0">
                <a:solidFill>
                  <a:srgbClr val="008000"/>
                </a:solidFill>
                <a:sym typeface="Wingdings" pitchFamily="2" charset="2"/>
              </a:rPr>
              <a:t> (</a:t>
            </a:r>
            <a:r>
              <a:rPr lang="zh-CN" altLang="en-US" dirty="0">
                <a:solidFill>
                  <a:srgbClr val="008000"/>
                </a:solidFill>
                <a:sym typeface="Wingdings" pitchFamily="2" charset="2"/>
              </a:rPr>
              <a:t>逻辑上的</a:t>
            </a:r>
            <a:r>
              <a:rPr lang="en-US" altLang="zh-CN" dirty="0">
                <a:solidFill>
                  <a:srgbClr val="008000"/>
                </a:solidFill>
                <a:sym typeface="Wingdings" pitchFamily="2" charset="2"/>
              </a:rPr>
              <a:t>) </a:t>
            </a:r>
            <a:r>
              <a:rPr lang="zh-CN" altLang="en-US" dirty="0">
                <a:solidFill>
                  <a:srgbClr val="008000"/>
                </a:solidFill>
                <a:sym typeface="Wingdings" pitchFamily="2" charset="2"/>
              </a:rPr>
              <a:t>环形队列、循环队列</a:t>
            </a:r>
            <a:endParaRPr lang="en-US" altLang="zh-CN" dirty="0">
              <a:solidFill>
                <a:srgbClr val="008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447800" y="3886200"/>
          <a:ext cx="5257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447800" y="3429000"/>
          <a:ext cx="5257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M-1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352800" y="4419600"/>
            <a:ext cx="10287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f=2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781800" y="4419600"/>
            <a:ext cx="1143000" cy="381000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>
                <a:solidFill>
                  <a:srgbClr val="C00000"/>
                </a:solidFill>
                <a:latin typeface="+mj-lt"/>
              </a:rPr>
              <a:t>r=M</a:t>
            </a:r>
            <a:endParaRPr kumimoji="0" lang="zh-CN" altLang="en-GB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447800" y="3924000"/>
            <a:ext cx="897881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286000" y="3924000"/>
            <a:ext cx="897881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4.5.1 </a:t>
            </a:r>
            <a:r>
              <a:rPr lang="zh-CN" altLang="en-US" dirty="0">
                <a:ea typeface="黑体" pitchFamily="2" charset="-122"/>
              </a:rPr>
              <a:t>环形队列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1000" y="1143000"/>
            <a:ext cx="8763000" cy="563231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7030A0"/>
                </a:solidFill>
              </a:rPr>
              <a:t> </a:t>
            </a:r>
            <a:r>
              <a:rPr lang="zh-CN" altLang="en-US" sz="3200" dirty="0"/>
              <a:t>为了避免</a:t>
            </a:r>
            <a:r>
              <a:rPr lang="zh-CN" altLang="en-US" sz="3200" dirty="0">
                <a:sym typeface="Wingdings" pitchFamily="2" charset="2"/>
              </a:rPr>
              <a:t>假溢出，重拾空闲单元 </a:t>
            </a:r>
            <a:r>
              <a:rPr lang="en-US" altLang="zh-CN" sz="3200" dirty="0">
                <a:solidFill>
                  <a:srgbClr val="008000"/>
                </a:solidFill>
                <a:sym typeface="Wingdings" pitchFamily="2" charset="2"/>
              </a:rPr>
              <a:t></a:t>
            </a:r>
            <a:r>
              <a:rPr lang="zh-CN" altLang="en-US" sz="3200" dirty="0">
                <a:solidFill>
                  <a:srgbClr val="008000"/>
                </a:solidFill>
                <a:sym typeface="Wingdings" pitchFamily="2" charset="2"/>
              </a:rPr>
              <a:t>循环队列</a:t>
            </a:r>
            <a:endParaRPr lang="en-US" altLang="zh-CN" sz="3200" dirty="0">
              <a:solidFill>
                <a:srgbClr val="008000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zh-CN" sz="3200" dirty="0">
                <a:solidFill>
                  <a:srgbClr val="006600"/>
                </a:solidFill>
                <a:sym typeface="Wingdings" pitchFamily="2" charset="2"/>
              </a:rPr>
              <a:t>   </a:t>
            </a:r>
            <a:r>
              <a:rPr lang="en-US" altLang="zh-CN" sz="3200" dirty="0">
                <a:solidFill>
                  <a:srgbClr val="003399"/>
                </a:solidFill>
                <a:sym typeface="Wingdings" pitchFamily="2" charset="2"/>
              </a:rPr>
              <a:t>-- (</a:t>
            </a:r>
            <a:r>
              <a:rPr lang="zh-CN" altLang="en-US" sz="3200" dirty="0">
                <a:solidFill>
                  <a:srgbClr val="003399"/>
                </a:solidFill>
                <a:sym typeface="Wingdings" pitchFamily="2" charset="2"/>
              </a:rPr>
              <a:t>逻辑上</a:t>
            </a:r>
            <a:r>
              <a:rPr lang="en-US" altLang="zh-CN" sz="3200" dirty="0">
                <a:solidFill>
                  <a:srgbClr val="003399"/>
                </a:solidFill>
                <a:sym typeface="Wingdings" pitchFamily="2" charset="2"/>
              </a:rPr>
              <a:t>)</a:t>
            </a:r>
            <a:r>
              <a:rPr lang="zh-CN" altLang="en-US" sz="3200" dirty="0">
                <a:solidFill>
                  <a:srgbClr val="003399"/>
                </a:solidFill>
                <a:sym typeface="Wingdings" pitchFamily="2" charset="2"/>
              </a:rPr>
              <a:t>规定：</a:t>
            </a:r>
            <a:endParaRPr lang="en-US" altLang="zh-CN" sz="3200" dirty="0">
              <a:solidFill>
                <a:srgbClr val="003399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zh-CN" sz="3200" dirty="0">
                <a:solidFill>
                  <a:srgbClr val="003399"/>
                </a:solidFill>
                <a:sym typeface="Wingdings" pitchFamily="2" charset="2"/>
              </a:rPr>
              <a:t>       </a:t>
            </a:r>
            <a:r>
              <a:rPr lang="en-US" altLang="zh-CN" sz="3200" dirty="0" err="1">
                <a:solidFill>
                  <a:srgbClr val="003399"/>
                </a:solidFill>
                <a:sym typeface="Wingdings" pitchFamily="2" charset="2"/>
              </a:rPr>
              <a:t>paq</a:t>
            </a:r>
            <a:r>
              <a:rPr lang="en-US" altLang="zh-CN" sz="3200" dirty="0">
                <a:solidFill>
                  <a:srgbClr val="003399"/>
                </a:solidFill>
                <a:sym typeface="Wingdings" pitchFamily="2" charset="2"/>
              </a:rPr>
              <a:t>-&gt;q[0]</a:t>
            </a:r>
            <a:r>
              <a:rPr lang="zh-CN" altLang="en-US" sz="3200" dirty="0">
                <a:solidFill>
                  <a:srgbClr val="003399"/>
                </a:solidFill>
                <a:sym typeface="Wingdings" pitchFamily="2" charset="2"/>
              </a:rPr>
              <a:t>是</a:t>
            </a:r>
            <a:r>
              <a:rPr lang="en-US" altLang="zh-CN" sz="3200" dirty="0" err="1">
                <a:solidFill>
                  <a:srgbClr val="003399"/>
                </a:solidFill>
                <a:sym typeface="Wingdings" pitchFamily="2" charset="2"/>
              </a:rPr>
              <a:t>paq</a:t>
            </a:r>
            <a:r>
              <a:rPr lang="en-US" altLang="zh-CN" sz="3200" dirty="0">
                <a:solidFill>
                  <a:srgbClr val="003399"/>
                </a:solidFill>
                <a:sym typeface="Wingdings" pitchFamily="2" charset="2"/>
              </a:rPr>
              <a:t>-&gt;q[M-1]</a:t>
            </a:r>
            <a:r>
              <a:rPr lang="zh-CN" altLang="en-US" sz="3200" dirty="0">
                <a:solidFill>
                  <a:srgbClr val="003399"/>
                </a:solidFill>
                <a:sym typeface="Wingdings" pitchFamily="2" charset="2"/>
              </a:rPr>
              <a:t>的下一个元素</a:t>
            </a:r>
            <a:endParaRPr lang="en-US" altLang="zh-CN" sz="3200" dirty="0">
              <a:solidFill>
                <a:srgbClr val="003399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Clr>
                <a:schemeClr val="tx1"/>
              </a:buClr>
              <a:buNone/>
            </a:pPr>
            <a:endParaRPr lang="en-US" altLang="zh-CN" sz="3200" dirty="0">
              <a:solidFill>
                <a:srgbClr val="003399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Clr>
                <a:schemeClr val="tx1"/>
              </a:buClr>
              <a:buNone/>
            </a:pPr>
            <a:endParaRPr lang="en-US" altLang="zh-CN" sz="3200" dirty="0">
              <a:solidFill>
                <a:srgbClr val="003399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Clr>
                <a:schemeClr val="tx1"/>
              </a:buClr>
              <a:buNone/>
            </a:pPr>
            <a:endParaRPr lang="en-US" altLang="zh-CN" sz="3200" dirty="0">
              <a:solidFill>
                <a:srgbClr val="003399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Clr>
                <a:schemeClr val="tx1"/>
              </a:buClr>
              <a:buNone/>
            </a:pPr>
            <a:endParaRPr lang="en-US" altLang="zh-CN" sz="3200" dirty="0">
              <a:solidFill>
                <a:srgbClr val="003399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Clr>
                <a:schemeClr val="tx1"/>
              </a:buClr>
              <a:buNone/>
            </a:pPr>
            <a:endParaRPr lang="en-US" altLang="zh-CN" sz="3200" dirty="0">
              <a:solidFill>
                <a:srgbClr val="003399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Clr>
                <a:schemeClr val="tx1"/>
              </a:buClr>
              <a:buNone/>
            </a:pPr>
            <a:endParaRPr lang="en-US" altLang="zh-CN" sz="3200" dirty="0">
              <a:solidFill>
                <a:srgbClr val="003399"/>
              </a:solidFill>
            </a:endParaRP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3429000" y="3733800"/>
            <a:ext cx="2667000" cy="2590800"/>
          </a:xfrm>
          <a:prstGeom prst="ellipse">
            <a:avLst/>
          </a:prstGeom>
          <a:solidFill>
            <a:srgbClr val="FDF77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4267200" y="4572000"/>
            <a:ext cx="990600" cy="94595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5486400" y="4930170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>
            <a:off x="2743200" y="4191000"/>
            <a:ext cx="533400" cy="22860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 type="arrow" w="med" len="med"/>
          </a:ln>
          <a:effectLst/>
        </p:spPr>
        <p:txBody>
          <a:bodyPr wrap="none"/>
          <a:lstStyle/>
          <a:p>
            <a:pPr>
              <a:buNone/>
            </a:pPr>
            <a:endParaRPr lang="zh-CN" altLang="en-US"/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5257800" y="3407658"/>
            <a:ext cx="4572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dirty="0"/>
              <a:t>0</a:t>
            </a: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3505200" y="3331458"/>
            <a:ext cx="13716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/>
              <a:t>M-1=7</a:t>
            </a:r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1219200" y="3727204"/>
            <a:ext cx="1981200" cy="52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err="1">
                <a:solidFill>
                  <a:srgbClr val="003399"/>
                </a:solidFill>
              </a:rPr>
              <a:t>paq</a:t>
            </a:r>
            <a:r>
              <a:rPr lang="en-US" altLang="zh-CN" dirty="0">
                <a:solidFill>
                  <a:srgbClr val="003399"/>
                </a:solidFill>
              </a:rPr>
              <a:t>-&gt;r =6</a:t>
            </a:r>
            <a:endParaRPr lang="zh-CN" altLang="en-US" dirty="0">
              <a:solidFill>
                <a:srgbClr val="003399"/>
              </a:solidFill>
            </a:endParaRPr>
          </a:p>
        </p:txBody>
      </p:sp>
      <p:cxnSp>
        <p:nvCxnSpPr>
          <p:cNvPr id="39" name="直接连接符 38"/>
          <p:cNvCxnSpPr>
            <a:stCxn id="12" idx="4"/>
            <a:endCxn id="17" idx="4"/>
          </p:cNvCxnSpPr>
          <p:nvPr/>
        </p:nvCxnSpPr>
        <p:spPr bwMode="auto">
          <a:xfrm rot="5400000" flipH="1">
            <a:off x="4359178" y="5921278"/>
            <a:ext cx="806644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>
            <a:stCxn id="12" idx="5"/>
            <a:endCxn id="17" idx="5"/>
          </p:cNvCxnSpPr>
          <p:nvPr/>
        </p:nvCxnSpPr>
        <p:spPr bwMode="auto">
          <a:xfrm rot="5400000" flipH="1">
            <a:off x="5126198" y="5365957"/>
            <a:ext cx="565762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>
            <a:stCxn id="12" idx="6"/>
            <a:endCxn id="17" idx="6"/>
          </p:cNvCxnSpPr>
          <p:nvPr/>
        </p:nvCxnSpPr>
        <p:spPr bwMode="auto">
          <a:xfrm flipH="1">
            <a:off x="5257800" y="5029200"/>
            <a:ext cx="838200" cy="1577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>
            <a:stCxn id="12" idx="7"/>
            <a:endCxn id="17" idx="7"/>
          </p:cNvCxnSpPr>
          <p:nvPr/>
        </p:nvCxnSpPr>
        <p:spPr bwMode="auto">
          <a:xfrm rot="16200000" flipH="1" flipV="1">
            <a:off x="5110420" y="4115524"/>
            <a:ext cx="597318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17" idx="3"/>
            <a:endCxn id="12" idx="3"/>
          </p:cNvCxnSpPr>
          <p:nvPr/>
        </p:nvCxnSpPr>
        <p:spPr bwMode="auto">
          <a:xfrm rot="5400000">
            <a:off x="3833041" y="5365957"/>
            <a:ext cx="565762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12" idx="0"/>
            <a:endCxn id="17" idx="0"/>
          </p:cNvCxnSpPr>
          <p:nvPr/>
        </p:nvCxnSpPr>
        <p:spPr bwMode="auto">
          <a:xfrm rot="16200000" flipH="1">
            <a:off x="4343400" y="4152900"/>
            <a:ext cx="838200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接连接符 50"/>
          <p:cNvCxnSpPr>
            <a:stCxn id="12" idx="1"/>
            <a:endCxn id="17" idx="1"/>
          </p:cNvCxnSpPr>
          <p:nvPr/>
        </p:nvCxnSpPr>
        <p:spPr bwMode="auto">
          <a:xfrm rot="16200000" flipH="1">
            <a:off x="3817262" y="4115525"/>
            <a:ext cx="597318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直接连接符 52"/>
          <p:cNvCxnSpPr>
            <a:stCxn id="12" idx="2"/>
            <a:endCxn id="17" idx="2"/>
          </p:cNvCxnSpPr>
          <p:nvPr/>
        </p:nvCxnSpPr>
        <p:spPr bwMode="auto">
          <a:xfrm rot="10800000" flipH="1" flipV="1">
            <a:off x="3429000" y="5029200"/>
            <a:ext cx="838200" cy="1577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 Box 23"/>
          <p:cNvSpPr txBox="1">
            <a:spLocks noChangeArrowheads="1"/>
          </p:cNvSpPr>
          <p:nvPr/>
        </p:nvSpPr>
        <p:spPr bwMode="auto">
          <a:xfrm>
            <a:off x="5943600" y="4191000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5" name="Text Box 23"/>
          <p:cNvSpPr txBox="1">
            <a:spLocks noChangeArrowheads="1"/>
          </p:cNvSpPr>
          <p:nvPr/>
        </p:nvSpPr>
        <p:spPr bwMode="auto">
          <a:xfrm>
            <a:off x="6019800" y="5181600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6" name="Text Box 23"/>
          <p:cNvSpPr txBox="1">
            <a:spLocks noChangeArrowheads="1"/>
          </p:cNvSpPr>
          <p:nvPr/>
        </p:nvSpPr>
        <p:spPr bwMode="auto">
          <a:xfrm>
            <a:off x="5334000" y="5975157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7" name="Text Box 23"/>
          <p:cNvSpPr txBox="1">
            <a:spLocks noChangeArrowheads="1"/>
          </p:cNvSpPr>
          <p:nvPr/>
        </p:nvSpPr>
        <p:spPr bwMode="auto">
          <a:xfrm>
            <a:off x="4114800" y="6051357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8" name="Text Box 23"/>
          <p:cNvSpPr txBox="1">
            <a:spLocks noChangeArrowheads="1"/>
          </p:cNvSpPr>
          <p:nvPr/>
        </p:nvSpPr>
        <p:spPr bwMode="auto">
          <a:xfrm>
            <a:off x="3200400" y="5213157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9" name="Text Box 23"/>
          <p:cNvSpPr txBox="1">
            <a:spLocks noChangeArrowheads="1"/>
          </p:cNvSpPr>
          <p:nvPr/>
        </p:nvSpPr>
        <p:spPr bwMode="auto">
          <a:xfrm>
            <a:off x="3200400" y="4146357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0" name="Text Box 18"/>
          <p:cNvSpPr txBox="1">
            <a:spLocks noChangeArrowheads="1"/>
          </p:cNvSpPr>
          <p:nvPr/>
        </p:nvSpPr>
        <p:spPr bwMode="auto">
          <a:xfrm>
            <a:off x="4953000" y="5441757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61" name="Text Box 18"/>
          <p:cNvSpPr txBox="1">
            <a:spLocks noChangeArrowheads="1"/>
          </p:cNvSpPr>
          <p:nvPr/>
        </p:nvSpPr>
        <p:spPr bwMode="auto">
          <a:xfrm>
            <a:off x="4267200" y="5441757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62" name="Text Box 18"/>
          <p:cNvSpPr txBox="1">
            <a:spLocks noChangeArrowheads="1"/>
          </p:cNvSpPr>
          <p:nvPr/>
        </p:nvSpPr>
        <p:spPr bwMode="auto">
          <a:xfrm>
            <a:off x="3733800" y="5006370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63" name="Text Box 28"/>
          <p:cNvSpPr txBox="1">
            <a:spLocks noChangeArrowheads="1"/>
          </p:cNvSpPr>
          <p:nvPr/>
        </p:nvSpPr>
        <p:spPr bwMode="auto">
          <a:xfrm>
            <a:off x="6781800" y="4984557"/>
            <a:ext cx="1981200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6600"/>
                </a:solidFill>
              </a:rPr>
              <a:t>   队头</a:t>
            </a:r>
            <a:endParaRPr lang="en-US" altLang="zh-CN" dirty="0">
              <a:solidFill>
                <a:srgbClr val="0066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err="1">
                <a:solidFill>
                  <a:srgbClr val="006600"/>
                </a:solidFill>
              </a:rPr>
              <a:t>paq</a:t>
            </a:r>
            <a:r>
              <a:rPr lang="en-US" altLang="zh-CN" dirty="0">
                <a:solidFill>
                  <a:srgbClr val="006600"/>
                </a:solidFill>
              </a:rPr>
              <a:t>-&gt;f =2</a:t>
            </a:r>
            <a:endParaRPr lang="zh-CN" altLang="en-US" dirty="0">
              <a:solidFill>
                <a:srgbClr val="006600"/>
              </a:solidFill>
            </a:endParaRPr>
          </a:p>
        </p:txBody>
      </p:sp>
      <p:cxnSp>
        <p:nvCxnSpPr>
          <p:cNvPr id="65" name="直接箭头连接符 64"/>
          <p:cNvCxnSpPr/>
          <p:nvPr/>
        </p:nvCxnSpPr>
        <p:spPr bwMode="auto">
          <a:xfrm rot="10800000" flipV="1">
            <a:off x="6400802" y="5334000"/>
            <a:ext cx="609599" cy="136622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7" name="Text Box 28"/>
          <p:cNvSpPr txBox="1">
            <a:spLocks noChangeArrowheads="1"/>
          </p:cNvSpPr>
          <p:nvPr/>
        </p:nvSpPr>
        <p:spPr bwMode="auto">
          <a:xfrm>
            <a:off x="1905000" y="5334000"/>
            <a:ext cx="9906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C00000"/>
                </a:solidFill>
              </a:rPr>
              <a:t>队尾</a:t>
            </a:r>
            <a:endParaRPr lang="en-US" altLang="zh-CN" dirty="0">
              <a:solidFill>
                <a:srgbClr val="C00000"/>
              </a:solidFill>
            </a:endParaRPr>
          </a:p>
        </p:txBody>
      </p:sp>
      <p:cxnSp>
        <p:nvCxnSpPr>
          <p:cNvPr id="118" name="直接箭头连接符 117"/>
          <p:cNvCxnSpPr/>
          <p:nvPr/>
        </p:nvCxnSpPr>
        <p:spPr bwMode="auto">
          <a:xfrm>
            <a:off x="2667000" y="5562600"/>
            <a:ext cx="533400" cy="1588"/>
          </a:xfrm>
          <a:prstGeom prst="straightConnector1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28" grpId="0"/>
      <p:bldP spid="31" grpId="0" animBg="1"/>
      <p:bldP spid="32" grpId="0"/>
      <p:bldP spid="33" grpId="0"/>
      <p:bldP spid="35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117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1219200" y="838200"/>
          <a:ext cx="525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1219200" y="381000"/>
          <a:ext cx="5257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M-1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1295400" y="1219200"/>
            <a:ext cx="1066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f=0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>
                <a:solidFill>
                  <a:srgbClr val="003399"/>
                </a:solidFill>
                <a:latin typeface="+mj-lt"/>
              </a:rPr>
              <a:t>r=0</a:t>
            </a:r>
            <a:endParaRPr kumimoji="0" lang="zh-CN" altLang="en-GB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5638800" y="12192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kern="0" dirty="0">
                <a:latin typeface="+mj-lt"/>
              </a:rPr>
              <a:t>空队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1219200" y="1981200"/>
          <a:ext cx="5257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5715000" y="2438400"/>
            <a:ext cx="1143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空队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3124200" y="2438400"/>
            <a:ext cx="1066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f=2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>
                <a:solidFill>
                  <a:srgbClr val="C00000"/>
                </a:solidFill>
                <a:latin typeface="+mj-lt"/>
              </a:rPr>
              <a:t>r=2</a:t>
            </a:r>
            <a:endParaRPr kumimoji="0" lang="zh-CN" altLang="en-GB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1219200" y="1981200"/>
            <a:ext cx="897881" cy="45720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64" name="Rectangle 3"/>
          <p:cNvSpPr>
            <a:spLocks noChangeArrowheads="1"/>
          </p:cNvSpPr>
          <p:nvPr/>
        </p:nvSpPr>
        <p:spPr bwMode="auto">
          <a:xfrm>
            <a:off x="2057400" y="1981200"/>
            <a:ext cx="897881" cy="45720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66" name="右大括号 65"/>
          <p:cNvSpPr/>
          <p:nvPr/>
        </p:nvSpPr>
        <p:spPr bwMode="auto">
          <a:xfrm>
            <a:off x="6781800" y="790800"/>
            <a:ext cx="457200" cy="1800000"/>
          </a:xfrm>
          <a:prstGeom prst="rightBrac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7" name="Text Box 28"/>
          <p:cNvSpPr txBox="1">
            <a:spLocks noChangeArrowheads="1"/>
          </p:cNvSpPr>
          <p:nvPr/>
        </p:nvSpPr>
        <p:spPr bwMode="auto">
          <a:xfrm>
            <a:off x="7239000" y="1248000"/>
            <a:ext cx="1752600" cy="1040285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err="1"/>
              <a:t>paq</a:t>
            </a:r>
            <a:r>
              <a:rPr lang="en-US" altLang="zh-CN" dirty="0"/>
              <a:t>-&gt;r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/>
              <a:t>== </a:t>
            </a:r>
            <a:r>
              <a:rPr lang="en-US" altLang="zh-CN" dirty="0" err="1"/>
              <a:t>paq</a:t>
            </a:r>
            <a:r>
              <a:rPr lang="en-US" altLang="zh-CN" dirty="0"/>
              <a:t>-&gt;f</a:t>
            </a:r>
            <a:endParaRPr lang="zh-CN" altLang="en-US" dirty="0"/>
          </a:p>
        </p:txBody>
      </p:sp>
      <p:sp>
        <p:nvSpPr>
          <p:cNvPr id="74" name="Text Box 28"/>
          <p:cNvSpPr txBox="1">
            <a:spLocks noChangeArrowheads="1"/>
          </p:cNvSpPr>
          <p:nvPr/>
        </p:nvSpPr>
        <p:spPr bwMode="auto">
          <a:xfrm>
            <a:off x="3962400" y="3200400"/>
            <a:ext cx="17526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err="1">
                <a:solidFill>
                  <a:srgbClr val="003399"/>
                </a:solidFill>
              </a:rPr>
              <a:t>paq</a:t>
            </a:r>
            <a:r>
              <a:rPr lang="en-US" altLang="zh-CN" dirty="0">
                <a:solidFill>
                  <a:srgbClr val="003399"/>
                </a:solidFill>
              </a:rPr>
              <a:t>-&gt;r =7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92" name="Text Box 28"/>
          <p:cNvSpPr txBox="1">
            <a:spLocks noChangeArrowheads="1"/>
          </p:cNvSpPr>
          <p:nvPr/>
        </p:nvSpPr>
        <p:spPr bwMode="auto">
          <a:xfrm>
            <a:off x="7391400" y="3246870"/>
            <a:ext cx="182880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6600"/>
                </a:solidFill>
              </a:rPr>
              <a:t>    队头</a:t>
            </a:r>
            <a:endParaRPr lang="en-US" altLang="zh-CN" dirty="0">
              <a:solidFill>
                <a:srgbClr val="00660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err="1">
                <a:solidFill>
                  <a:srgbClr val="006600"/>
                </a:solidFill>
              </a:rPr>
              <a:t>paq</a:t>
            </a:r>
            <a:r>
              <a:rPr lang="en-US" altLang="zh-CN" dirty="0">
                <a:solidFill>
                  <a:srgbClr val="006600"/>
                </a:solidFill>
              </a:rPr>
              <a:t>-&gt;f =0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609600" y="3106614"/>
            <a:ext cx="3048000" cy="99969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None/>
            </a:pPr>
            <a:r>
              <a:rPr lang="zh-CN" altLang="en-US" dirty="0"/>
              <a:t>当队列中已经有</a:t>
            </a:r>
            <a:r>
              <a:rPr lang="en-US" altLang="zh-CN" dirty="0"/>
              <a:t>M-1</a:t>
            </a:r>
            <a:r>
              <a:rPr lang="zh-CN" altLang="en-US" dirty="0"/>
              <a:t>个元素；</a:t>
            </a:r>
            <a:endParaRPr lang="en-US" altLang="zh-CN" dirty="0"/>
          </a:p>
        </p:txBody>
      </p:sp>
      <p:sp>
        <p:nvSpPr>
          <p:cNvPr id="98" name="Text Box 28"/>
          <p:cNvSpPr txBox="1">
            <a:spLocks noChangeArrowheads="1"/>
          </p:cNvSpPr>
          <p:nvPr/>
        </p:nvSpPr>
        <p:spPr bwMode="auto">
          <a:xfrm>
            <a:off x="609600" y="4158000"/>
            <a:ext cx="3048000" cy="96199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None/>
            </a:pPr>
            <a:r>
              <a:rPr lang="zh-CN" altLang="en-US" dirty="0"/>
              <a:t>再插入一个元素，则实际为满，</a:t>
            </a:r>
            <a:endParaRPr lang="en-US" altLang="zh-CN" dirty="0"/>
          </a:p>
        </p:txBody>
      </p:sp>
      <p:sp>
        <p:nvSpPr>
          <p:cNvPr id="99" name="Text Box 28"/>
          <p:cNvSpPr txBox="1">
            <a:spLocks noChangeArrowheads="1"/>
          </p:cNvSpPr>
          <p:nvPr/>
        </p:nvSpPr>
        <p:spPr bwMode="auto">
          <a:xfrm>
            <a:off x="609600" y="5165973"/>
            <a:ext cx="3048000" cy="144962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None/>
            </a:pPr>
            <a:r>
              <a:rPr lang="zh-CN" altLang="en-US" dirty="0"/>
              <a:t>但导致</a:t>
            </a:r>
            <a:endParaRPr lang="en-US" altLang="zh-CN" dirty="0"/>
          </a:p>
          <a:p>
            <a:pPr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dirty="0" err="1"/>
              <a:t>paq</a:t>
            </a:r>
            <a:r>
              <a:rPr lang="en-US" altLang="zh-CN" dirty="0"/>
              <a:t>-&gt;r == </a:t>
            </a:r>
            <a:r>
              <a:rPr lang="en-US" altLang="zh-CN" dirty="0" err="1"/>
              <a:t>paq</a:t>
            </a:r>
            <a:r>
              <a:rPr lang="en-US" altLang="zh-CN" dirty="0"/>
              <a:t>-&gt;f</a:t>
            </a:r>
          </a:p>
          <a:p>
            <a:pPr>
              <a:lnSpc>
                <a:spcPct val="105000"/>
              </a:lnSpc>
              <a:spcBef>
                <a:spcPts val="0"/>
              </a:spcBef>
              <a:buNone/>
            </a:pPr>
            <a:r>
              <a:rPr lang="zh-CN" altLang="en-US" dirty="0"/>
              <a:t>即，与队空混淆</a:t>
            </a:r>
          </a:p>
        </p:txBody>
      </p:sp>
      <p:sp>
        <p:nvSpPr>
          <p:cNvPr id="100" name="Oval 5"/>
          <p:cNvSpPr>
            <a:spLocks noChangeArrowheads="1"/>
          </p:cNvSpPr>
          <p:nvPr/>
        </p:nvSpPr>
        <p:spPr bwMode="auto">
          <a:xfrm>
            <a:off x="5105400" y="3886200"/>
            <a:ext cx="2667000" cy="2590800"/>
          </a:xfrm>
          <a:prstGeom prst="ellipse">
            <a:avLst/>
          </a:prstGeom>
          <a:solidFill>
            <a:srgbClr val="FDF77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01" name="Oval 7"/>
          <p:cNvSpPr>
            <a:spLocks noChangeArrowheads="1"/>
          </p:cNvSpPr>
          <p:nvPr/>
        </p:nvSpPr>
        <p:spPr bwMode="auto">
          <a:xfrm>
            <a:off x="5943600" y="4724400"/>
            <a:ext cx="990600" cy="94595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02" name="Text Box 18"/>
          <p:cNvSpPr txBox="1">
            <a:spLocks noChangeArrowheads="1"/>
          </p:cNvSpPr>
          <p:nvPr/>
        </p:nvSpPr>
        <p:spPr bwMode="auto">
          <a:xfrm>
            <a:off x="7162800" y="5082570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103" name="Text Box 23"/>
          <p:cNvSpPr txBox="1">
            <a:spLocks noChangeArrowheads="1"/>
          </p:cNvSpPr>
          <p:nvPr/>
        </p:nvSpPr>
        <p:spPr bwMode="auto">
          <a:xfrm>
            <a:off x="6934200" y="3560058"/>
            <a:ext cx="4572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dirty="0"/>
              <a:t>0</a:t>
            </a:r>
          </a:p>
        </p:txBody>
      </p:sp>
      <p:sp>
        <p:nvSpPr>
          <p:cNvPr id="104" name="Text Box 24"/>
          <p:cNvSpPr txBox="1">
            <a:spLocks noChangeArrowheads="1"/>
          </p:cNvSpPr>
          <p:nvPr/>
        </p:nvSpPr>
        <p:spPr bwMode="auto">
          <a:xfrm>
            <a:off x="5638800" y="3560058"/>
            <a:ext cx="6096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/>
              <a:t>7</a:t>
            </a:r>
          </a:p>
        </p:txBody>
      </p:sp>
      <p:cxnSp>
        <p:nvCxnSpPr>
          <p:cNvPr id="105" name="直接连接符 104"/>
          <p:cNvCxnSpPr>
            <a:stCxn id="100" idx="4"/>
            <a:endCxn id="101" idx="4"/>
          </p:cNvCxnSpPr>
          <p:nvPr/>
        </p:nvCxnSpPr>
        <p:spPr bwMode="auto">
          <a:xfrm rot="5400000" flipH="1">
            <a:off x="6035578" y="6073678"/>
            <a:ext cx="806644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直接连接符 105"/>
          <p:cNvCxnSpPr>
            <a:stCxn id="100" idx="5"/>
            <a:endCxn id="101" idx="5"/>
          </p:cNvCxnSpPr>
          <p:nvPr/>
        </p:nvCxnSpPr>
        <p:spPr bwMode="auto">
          <a:xfrm rot="5400000" flipH="1">
            <a:off x="6802598" y="5518357"/>
            <a:ext cx="565762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直接连接符 106"/>
          <p:cNvCxnSpPr>
            <a:stCxn id="100" idx="6"/>
            <a:endCxn id="101" idx="6"/>
          </p:cNvCxnSpPr>
          <p:nvPr/>
        </p:nvCxnSpPr>
        <p:spPr bwMode="auto">
          <a:xfrm flipH="1">
            <a:off x="6934200" y="5181600"/>
            <a:ext cx="838200" cy="1577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直接连接符 107"/>
          <p:cNvCxnSpPr>
            <a:stCxn id="100" idx="7"/>
            <a:endCxn id="101" idx="7"/>
          </p:cNvCxnSpPr>
          <p:nvPr/>
        </p:nvCxnSpPr>
        <p:spPr bwMode="auto">
          <a:xfrm rot="16200000" flipH="1" flipV="1">
            <a:off x="6786820" y="4267924"/>
            <a:ext cx="597318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直接连接符 108"/>
          <p:cNvCxnSpPr>
            <a:stCxn id="101" idx="3"/>
            <a:endCxn id="100" idx="3"/>
          </p:cNvCxnSpPr>
          <p:nvPr/>
        </p:nvCxnSpPr>
        <p:spPr bwMode="auto">
          <a:xfrm rot="5400000">
            <a:off x="5509441" y="5518357"/>
            <a:ext cx="565762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直接连接符 109"/>
          <p:cNvCxnSpPr>
            <a:stCxn id="100" idx="0"/>
            <a:endCxn id="101" idx="0"/>
          </p:cNvCxnSpPr>
          <p:nvPr/>
        </p:nvCxnSpPr>
        <p:spPr bwMode="auto">
          <a:xfrm rot="16200000" flipH="1">
            <a:off x="6019800" y="4305300"/>
            <a:ext cx="838200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直接连接符 110"/>
          <p:cNvCxnSpPr>
            <a:stCxn id="100" idx="1"/>
            <a:endCxn id="101" idx="1"/>
          </p:cNvCxnSpPr>
          <p:nvPr/>
        </p:nvCxnSpPr>
        <p:spPr bwMode="auto">
          <a:xfrm rot="16200000" flipH="1">
            <a:off x="5493662" y="4267925"/>
            <a:ext cx="597318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直接连接符 111"/>
          <p:cNvCxnSpPr>
            <a:stCxn id="100" idx="2"/>
            <a:endCxn id="101" idx="2"/>
          </p:cNvCxnSpPr>
          <p:nvPr/>
        </p:nvCxnSpPr>
        <p:spPr bwMode="auto">
          <a:xfrm rot="10800000" flipH="1" flipV="1">
            <a:off x="5105400" y="5181600"/>
            <a:ext cx="838200" cy="1577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Text Box 23"/>
          <p:cNvSpPr txBox="1">
            <a:spLocks noChangeArrowheads="1"/>
          </p:cNvSpPr>
          <p:nvPr/>
        </p:nvSpPr>
        <p:spPr bwMode="auto">
          <a:xfrm>
            <a:off x="7620000" y="4343400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4" name="Text Box 23"/>
          <p:cNvSpPr txBox="1">
            <a:spLocks noChangeArrowheads="1"/>
          </p:cNvSpPr>
          <p:nvPr/>
        </p:nvSpPr>
        <p:spPr bwMode="auto">
          <a:xfrm>
            <a:off x="7696200" y="5334000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5" name="Text Box 23"/>
          <p:cNvSpPr txBox="1">
            <a:spLocks noChangeArrowheads="1"/>
          </p:cNvSpPr>
          <p:nvPr/>
        </p:nvSpPr>
        <p:spPr bwMode="auto">
          <a:xfrm>
            <a:off x="7010400" y="6127557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6" name="Text Box 23"/>
          <p:cNvSpPr txBox="1">
            <a:spLocks noChangeArrowheads="1"/>
          </p:cNvSpPr>
          <p:nvPr/>
        </p:nvSpPr>
        <p:spPr bwMode="auto">
          <a:xfrm>
            <a:off x="5791200" y="6203757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7" name="Text Box 23"/>
          <p:cNvSpPr txBox="1">
            <a:spLocks noChangeArrowheads="1"/>
          </p:cNvSpPr>
          <p:nvPr/>
        </p:nvSpPr>
        <p:spPr bwMode="auto">
          <a:xfrm>
            <a:off x="4876800" y="5365557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8" name="Text Box 23"/>
          <p:cNvSpPr txBox="1">
            <a:spLocks noChangeArrowheads="1"/>
          </p:cNvSpPr>
          <p:nvPr/>
        </p:nvSpPr>
        <p:spPr bwMode="auto">
          <a:xfrm>
            <a:off x="4953000" y="4298757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9" name="Text Box 18"/>
          <p:cNvSpPr txBox="1">
            <a:spLocks noChangeArrowheads="1"/>
          </p:cNvSpPr>
          <p:nvPr/>
        </p:nvSpPr>
        <p:spPr bwMode="auto">
          <a:xfrm>
            <a:off x="6629400" y="5594157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120" name="Text Box 18"/>
          <p:cNvSpPr txBox="1">
            <a:spLocks noChangeArrowheads="1"/>
          </p:cNvSpPr>
          <p:nvPr/>
        </p:nvSpPr>
        <p:spPr bwMode="auto">
          <a:xfrm>
            <a:off x="5943600" y="5594157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121" name="Text Box 18"/>
          <p:cNvSpPr txBox="1">
            <a:spLocks noChangeArrowheads="1"/>
          </p:cNvSpPr>
          <p:nvPr/>
        </p:nvSpPr>
        <p:spPr bwMode="auto">
          <a:xfrm>
            <a:off x="5410200" y="5158770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122" name="Text Box 18"/>
          <p:cNvSpPr txBox="1">
            <a:spLocks noChangeArrowheads="1"/>
          </p:cNvSpPr>
          <p:nvPr/>
        </p:nvSpPr>
        <p:spPr bwMode="auto">
          <a:xfrm>
            <a:off x="7086600" y="4419600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>
                <a:solidFill>
                  <a:srgbClr val="0070C0"/>
                </a:solidFill>
              </a:rPr>
              <a:t>z</a:t>
            </a:r>
          </a:p>
        </p:txBody>
      </p:sp>
      <p:sp>
        <p:nvSpPr>
          <p:cNvPr id="123" name="Text Box 18"/>
          <p:cNvSpPr txBox="1">
            <a:spLocks noChangeArrowheads="1"/>
          </p:cNvSpPr>
          <p:nvPr/>
        </p:nvSpPr>
        <p:spPr bwMode="auto">
          <a:xfrm>
            <a:off x="6629400" y="3962400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>
                <a:solidFill>
                  <a:srgbClr val="0070C0"/>
                </a:solidFill>
              </a:rPr>
              <a:t>y</a:t>
            </a:r>
          </a:p>
        </p:txBody>
      </p:sp>
      <p:sp>
        <p:nvSpPr>
          <p:cNvPr id="124" name="Text Box 18"/>
          <p:cNvSpPr txBox="1">
            <a:spLocks noChangeArrowheads="1"/>
          </p:cNvSpPr>
          <p:nvPr/>
        </p:nvSpPr>
        <p:spPr bwMode="auto">
          <a:xfrm>
            <a:off x="5410200" y="4419600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126" name="直接箭头连接符 125"/>
          <p:cNvCxnSpPr/>
          <p:nvPr/>
        </p:nvCxnSpPr>
        <p:spPr bwMode="auto">
          <a:xfrm>
            <a:off x="5334000" y="3581400"/>
            <a:ext cx="381000" cy="3048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9" name="直接箭头连接符 128"/>
          <p:cNvCxnSpPr/>
          <p:nvPr/>
        </p:nvCxnSpPr>
        <p:spPr bwMode="auto">
          <a:xfrm rot="10800000" flipV="1">
            <a:off x="7315200" y="3505200"/>
            <a:ext cx="381000" cy="304797"/>
          </a:xfrm>
          <a:prstGeom prst="straightConnector1">
            <a:avLst/>
          </a:prstGeom>
          <a:solidFill>
            <a:srgbClr val="B9FFB9"/>
          </a:solidFill>
          <a:ln w="22225" cap="flat" cmpd="sng" algn="ctr">
            <a:solidFill>
              <a:srgbClr val="00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2" name="Text Box 28"/>
          <p:cNvSpPr txBox="1">
            <a:spLocks noChangeArrowheads="1"/>
          </p:cNvSpPr>
          <p:nvPr/>
        </p:nvSpPr>
        <p:spPr bwMode="auto">
          <a:xfrm>
            <a:off x="3886200" y="4495800"/>
            <a:ext cx="9906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C00000"/>
                </a:solidFill>
              </a:rPr>
              <a:t>队尾</a:t>
            </a:r>
            <a:endParaRPr lang="en-US" altLang="zh-CN" dirty="0">
              <a:solidFill>
                <a:srgbClr val="C00000"/>
              </a:solidFill>
            </a:endParaRPr>
          </a:p>
        </p:txBody>
      </p:sp>
      <p:cxnSp>
        <p:nvCxnSpPr>
          <p:cNvPr id="134" name="直接箭头连接符 133"/>
          <p:cNvCxnSpPr/>
          <p:nvPr/>
        </p:nvCxnSpPr>
        <p:spPr bwMode="auto">
          <a:xfrm>
            <a:off x="4648200" y="4724400"/>
            <a:ext cx="381000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8" grpId="0"/>
      <p:bldP spid="50" grpId="0"/>
      <p:bldP spid="52" grpId="0" animBg="1"/>
      <p:bldP spid="64" grpId="0" animBg="1"/>
      <p:bldP spid="66" grpId="0" animBg="1"/>
      <p:bldP spid="67" grpId="0" animBg="1"/>
      <p:bldP spid="98" grpId="0" animBg="1"/>
      <p:bldP spid="99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304800" y="562892"/>
            <a:ext cx="8839200" cy="69249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/>
              <a:t>循环队列，为了区分</a:t>
            </a:r>
            <a:r>
              <a:rPr lang="zh-CN" altLang="en-US" sz="3000" dirty="0">
                <a:solidFill>
                  <a:srgbClr val="C00000"/>
                </a:solidFill>
              </a:rPr>
              <a:t>空</a:t>
            </a:r>
            <a:r>
              <a:rPr lang="zh-CN" altLang="en-US" sz="3000" dirty="0"/>
              <a:t>和</a:t>
            </a:r>
            <a:r>
              <a:rPr lang="zh-CN" altLang="en-US" sz="3000" dirty="0">
                <a:solidFill>
                  <a:srgbClr val="C00000"/>
                </a:solidFill>
              </a:rPr>
              <a:t>满 </a:t>
            </a:r>
            <a:r>
              <a:rPr lang="en-US" altLang="zh-CN" sz="3000" dirty="0">
                <a:solidFill>
                  <a:srgbClr val="003399"/>
                </a:solidFill>
                <a:sym typeface="Wingdings" pitchFamily="2" charset="2"/>
              </a:rPr>
              <a:t></a:t>
            </a:r>
            <a:r>
              <a:rPr lang="zh-CN" altLang="en-US" sz="3000" dirty="0">
                <a:solidFill>
                  <a:srgbClr val="003399"/>
                </a:solidFill>
                <a:sym typeface="Wingdings" pitchFamily="2" charset="2"/>
              </a:rPr>
              <a:t>牺牲</a:t>
            </a:r>
            <a:r>
              <a:rPr lang="en-US" altLang="zh-CN" sz="3000" dirty="0">
                <a:solidFill>
                  <a:srgbClr val="003399"/>
                </a:solidFill>
                <a:sym typeface="Wingdings" pitchFamily="2" charset="2"/>
              </a:rPr>
              <a:t>1</a:t>
            </a:r>
            <a:r>
              <a:rPr lang="zh-CN" altLang="en-US" sz="3000" dirty="0">
                <a:solidFill>
                  <a:srgbClr val="003399"/>
                </a:solidFill>
                <a:sym typeface="Wingdings" pitchFamily="2" charset="2"/>
              </a:rPr>
              <a:t>个节点空间，</a:t>
            </a:r>
            <a:endParaRPr lang="en-US" altLang="zh-CN" sz="3000" dirty="0">
              <a:solidFill>
                <a:srgbClr val="003399"/>
              </a:solidFill>
              <a:sym typeface="Wingdings" pitchFamily="2" charset="2"/>
            </a:endParaRPr>
          </a:p>
        </p:txBody>
      </p:sp>
      <p:sp>
        <p:nvSpPr>
          <p:cNvPr id="47" name="Text Box 28"/>
          <p:cNvSpPr txBox="1">
            <a:spLocks noChangeArrowheads="1"/>
          </p:cNvSpPr>
          <p:nvPr/>
        </p:nvSpPr>
        <p:spPr bwMode="auto">
          <a:xfrm>
            <a:off x="304800" y="1309052"/>
            <a:ext cx="8839200" cy="129266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>
                <a:sym typeface="Wingdings" pitchFamily="2" charset="2"/>
              </a:rPr>
              <a:t>当队列中有</a:t>
            </a:r>
            <a:r>
              <a:rPr lang="en-US" altLang="zh-CN" sz="3000" dirty="0">
                <a:sym typeface="Wingdings" pitchFamily="2" charset="2"/>
              </a:rPr>
              <a:t>M-1</a:t>
            </a:r>
            <a:r>
              <a:rPr lang="zh-CN" altLang="en-US" sz="3000" dirty="0">
                <a:sym typeface="Wingdings" pitchFamily="2" charset="2"/>
              </a:rPr>
              <a:t>个元素时，就说队满，</a:t>
            </a:r>
            <a:endParaRPr lang="en-US" altLang="zh-CN" sz="3000" dirty="0">
              <a:sym typeface="Wingdings" pitchFamily="2" charset="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>
                <a:sym typeface="Wingdings" pitchFamily="2" charset="2"/>
              </a:rPr>
              <a:t>即队满的条件：</a:t>
            </a:r>
            <a:r>
              <a:rPr lang="en-US" altLang="zh-CN" sz="3000" dirty="0">
                <a:sym typeface="Wingdings" pitchFamily="2" charset="2"/>
              </a:rPr>
              <a:t>(</a:t>
            </a:r>
            <a:r>
              <a:rPr lang="en-US" altLang="zh-CN" sz="3000" dirty="0" err="1">
                <a:sym typeface="Wingdings" pitchFamily="2" charset="2"/>
              </a:rPr>
              <a:t>paq</a:t>
            </a:r>
            <a:r>
              <a:rPr lang="en-US" altLang="zh-CN" sz="3000" dirty="0">
                <a:sym typeface="Wingdings" pitchFamily="2" charset="2"/>
              </a:rPr>
              <a:t>-&gt;r+1) </a:t>
            </a:r>
            <a:r>
              <a:rPr lang="en-US" altLang="zh-CN" sz="3000" dirty="0">
                <a:solidFill>
                  <a:srgbClr val="FF0000"/>
                </a:solidFill>
                <a:sym typeface="Wingdings" pitchFamily="2" charset="2"/>
              </a:rPr>
              <a:t>%M</a:t>
            </a:r>
            <a:r>
              <a:rPr lang="en-US" altLang="zh-CN" sz="3000" dirty="0">
                <a:solidFill>
                  <a:srgbClr val="003399"/>
                </a:solidFill>
                <a:sym typeface="Wingdings" pitchFamily="2" charset="2"/>
              </a:rPr>
              <a:t> </a:t>
            </a:r>
            <a:r>
              <a:rPr lang="en-US" altLang="zh-CN" sz="3000" dirty="0">
                <a:sym typeface="Wingdings" pitchFamily="2" charset="2"/>
              </a:rPr>
              <a:t>== </a:t>
            </a:r>
            <a:r>
              <a:rPr lang="en-US" altLang="zh-CN" sz="3000" dirty="0" err="1">
                <a:sym typeface="Wingdings" pitchFamily="2" charset="2"/>
              </a:rPr>
              <a:t>paq</a:t>
            </a:r>
            <a:r>
              <a:rPr lang="en-US" altLang="zh-CN" sz="3000" dirty="0">
                <a:sym typeface="Wingdings" pitchFamily="2" charset="2"/>
              </a:rPr>
              <a:t>-&gt;f</a:t>
            </a:r>
            <a:r>
              <a:rPr lang="zh-CN" altLang="en-US" sz="3000" dirty="0">
                <a:sym typeface="Wingdings" pitchFamily="2" charset="2"/>
              </a:rPr>
              <a:t>，</a:t>
            </a:r>
            <a:endParaRPr lang="en-US" altLang="zh-CN" sz="3000" dirty="0"/>
          </a:p>
        </p:txBody>
      </p:sp>
      <p:sp>
        <p:nvSpPr>
          <p:cNvPr id="49" name="矩形 48"/>
          <p:cNvSpPr/>
          <p:nvPr/>
        </p:nvSpPr>
        <p:spPr bwMode="auto">
          <a:xfrm>
            <a:off x="304800" y="2667000"/>
            <a:ext cx="5638800" cy="384105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zh-CN" dirty="0"/>
          </a:p>
        </p:txBody>
      </p:sp>
      <p:sp>
        <p:nvSpPr>
          <p:cNvPr id="115" name="Text Box 28"/>
          <p:cNvSpPr txBox="1">
            <a:spLocks noChangeArrowheads="1"/>
          </p:cNvSpPr>
          <p:nvPr/>
        </p:nvSpPr>
        <p:spPr bwMode="auto">
          <a:xfrm>
            <a:off x="457200" y="2796469"/>
            <a:ext cx="17526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err="1">
                <a:solidFill>
                  <a:srgbClr val="003399"/>
                </a:solidFill>
              </a:rPr>
              <a:t>paq</a:t>
            </a:r>
            <a:r>
              <a:rPr lang="en-US" altLang="zh-CN" dirty="0">
                <a:solidFill>
                  <a:srgbClr val="003399"/>
                </a:solidFill>
              </a:rPr>
              <a:t>-&gt;r =7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16" name="Text Box 28"/>
          <p:cNvSpPr txBox="1">
            <a:spLocks noChangeArrowheads="1"/>
          </p:cNvSpPr>
          <p:nvPr/>
        </p:nvSpPr>
        <p:spPr bwMode="auto">
          <a:xfrm>
            <a:off x="4191000" y="2819400"/>
            <a:ext cx="198120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6600"/>
                </a:solidFill>
              </a:rPr>
              <a:t>    队头</a:t>
            </a:r>
            <a:endParaRPr lang="en-US" altLang="zh-CN" dirty="0">
              <a:solidFill>
                <a:srgbClr val="00660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err="1">
                <a:solidFill>
                  <a:srgbClr val="006600"/>
                </a:solidFill>
              </a:rPr>
              <a:t>paq</a:t>
            </a:r>
            <a:r>
              <a:rPr lang="en-US" altLang="zh-CN" dirty="0">
                <a:solidFill>
                  <a:srgbClr val="006600"/>
                </a:solidFill>
              </a:rPr>
              <a:t>-&gt;f =0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17" name="Oval 5"/>
          <p:cNvSpPr>
            <a:spLocks noChangeArrowheads="1"/>
          </p:cNvSpPr>
          <p:nvPr/>
        </p:nvSpPr>
        <p:spPr bwMode="auto">
          <a:xfrm>
            <a:off x="1600200" y="3587996"/>
            <a:ext cx="2667000" cy="2590800"/>
          </a:xfrm>
          <a:prstGeom prst="ellipse">
            <a:avLst/>
          </a:prstGeom>
          <a:solidFill>
            <a:srgbClr val="FDF77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8" name="Oval 7"/>
          <p:cNvSpPr>
            <a:spLocks noChangeArrowheads="1"/>
          </p:cNvSpPr>
          <p:nvPr/>
        </p:nvSpPr>
        <p:spPr bwMode="auto">
          <a:xfrm>
            <a:off x="2438400" y="4426196"/>
            <a:ext cx="990600" cy="94595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9" name="Text Box 18"/>
          <p:cNvSpPr txBox="1">
            <a:spLocks noChangeArrowheads="1"/>
          </p:cNvSpPr>
          <p:nvPr/>
        </p:nvSpPr>
        <p:spPr bwMode="auto">
          <a:xfrm>
            <a:off x="3657600" y="4784366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120" name="Text Box 23"/>
          <p:cNvSpPr txBox="1">
            <a:spLocks noChangeArrowheads="1"/>
          </p:cNvSpPr>
          <p:nvPr/>
        </p:nvSpPr>
        <p:spPr bwMode="auto">
          <a:xfrm>
            <a:off x="3429000" y="3261854"/>
            <a:ext cx="4572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dirty="0"/>
              <a:t>0</a:t>
            </a:r>
          </a:p>
        </p:txBody>
      </p:sp>
      <p:sp>
        <p:nvSpPr>
          <p:cNvPr id="121" name="Text Box 24"/>
          <p:cNvSpPr txBox="1">
            <a:spLocks noChangeArrowheads="1"/>
          </p:cNvSpPr>
          <p:nvPr/>
        </p:nvSpPr>
        <p:spPr bwMode="auto">
          <a:xfrm>
            <a:off x="2133600" y="3261854"/>
            <a:ext cx="6096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/>
              <a:t>7</a:t>
            </a:r>
          </a:p>
        </p:txBody>
      </p:sp>
      <p:cxnSp>
        <p:nvCxnSpPr>
          <p:cNvPr id="122" name="直接连接符 121"/>
          <p:cNvCxnSpPr>
            <a:stCxn id="117" idx="4"/>
            <a:endCxn id="118" idx="4"/>
          </p:cNvCxnSpPr>
          <p:nvPr/>
        </p:nvCxnSpPr>
        <p:spPr bwMode="auto">
          <a:xfrm rot="5400000" flipH="1">
            <a:off x="2530378" y="5775474"/>
            <a:ext cx="806644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直接连接符 122"/>
          <p:cNvCxnSpPr>
            <a:stCxn id="117" idx="5"/>
            <a:endCxn id="118" idx="5"/>
          </p:cNvCxnSpPr>
          <p:nvPr/>
        </p:nvCxnSpPr>
        <p:spPr bwMode="auto">
          <a:xfrm rot="5400000" flipH="1">
            <a:off x="3297398" y="5220153"/>
            <a:ext cx="565762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直接连接符 123"/>
          <p:cNvCxnSpPr>
            <a:stCxn id="117" idx="6"/>
            <a:endCxn id="118" idx="6"/>
          </p:cNvCxnSpPr>
          <p:nvPr/>
        </p:nvCxnSpPr>
        <p:spPr bwMode="auto">
          <a:xfrm flipH="1">
            <a:off x="3429000" y="4883396"/>
            <a:ext cx="838200" cy="1577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直接连接符 124"/>
          <p:cNvCxnSpPr>
            <a:stCxn id="117" idx="7"/>
            <a:endCxn id="118" idx="7"/>
          </p:cNvCxnSpPr>
          <p:nvPr/>
        </p:nvCxnSpPr>
        <p:spPr bwMode="auto">
          <a:xfrm rot="16200000" flipH="1" flipV="1">
            <a:off x="3281620" y="3969720"/>
            <a:ext cx="597318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>
            <a:stCxn id="118" idx="3"/>
            <a:endCxn id="117" idx="3"/>
          </p:cNvCxnSpPr>
          <p:nvPr/>
        </p:nvCxnSpPr>
        <p:spPr bwMode="auto">
          <a:xfrm rot="5400000">
            <a:off x="2004241" y="5220153"/>
            <a:ext cx="565762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直接连接符 126"/>
          <p:cNvCxnSpPr>
            <a:stCxn id="117" idx="0"/>
            <a:endCxn id="118" idx="0"/>
          </p:cNvCxnSpPr>
          <p:nvPr/>
        </p:nvCxnSpPr>
        <p:spPr bwMode="auto">
          <a:xfrm rot="16200000" flipH="1">
            <a:off x="2514600" y="4007096"/>
            <a:ext cx="838200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直接连接符 127"/>
          <p:cNvCxnSpPr>
            <a:stCxn id="117" idx="1"/>
            <a:endCxn id="118" idx="1"/>
          </p:cNvCxnSpPr>
          <p:nvPr/>
        </p:nvCxnSpPr>
        <p:spPr bwMode="auto">
          <a:xfrm rot="16200000" flipH="1">
            <a:off x="1988462" y="3969721"/>
            <a:ext cx="597318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直接连接符 128"/>
          <p:cNvCxnSpPr>
            <a:stCxn id="117" idx="2"/>
            <a:endCxn id="118" idx="2"/>
          </p:cNvCxnSpPr>
          <p:nvPr/>
        </p:nvCxnSpPr>
        <p:spPr bwMode="auto">
          <a:xfrm rot="10800000" flipH="1" flipV="1">
            <a:off x="1600200" y="4883396"/>
            <a:ext cx="838200" cy="1577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Text Box 23"/>
          <p:cNvSpPr txBox="1">
            <a:spLocks noChangeArrowheads="1"/>
          </p:cNvSpPr>
          <p:nvPr/>
        </p:nvSpPr>
        <p:spPr bwMode="auto">
          <a:xfrm>
            <a:off x="4114800" y="4045196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1" name="Text Box 23"/>
          <p:cNvSpPr txBox="1">
            <a:spLocks noChangeArrowheads="1"/>
          </p:cNvSpPr>
          <p:nvPr/>
        </p:nvSpPr>
        <p:spPr bwMode="auto">
          <a:xfrm>
            <a:off x="4191000" y="5035796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2" name="Text Box 23"/>
          <p:cNvSpPr txBox="1">
            <a:spLocks noChangeArrowheads="1"/>
          </p:cNvSpPr>
          <p:nvPr/>
        </p:nvSpPr>
        <p:spPr bwMode="auto">
          <a:xfrm>
            <a:off x="3505200" y="5829353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3" name="Text Box 23"/>
          <p:cNvSpPr txBox="1">
            <a:spLocks noChangeArrowheads="1"/>
          </p:cNvSpPr>
          <p:nvPr/>
        </p:nvSpPr>
        <p:spPr bwMode="auto">
          <a:xfrm>
            <a:off x="2286000" y="5905553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34" name="Text Box 23"/>
          <p:cNvSpPr txBox="1">
            <a:spLocks noChangeArrowheads="1"/>
          </p:cNvSpPr>
          <p:nvPr/>
        </p:nvSpPr>
        <p:spPr bwMode="auto">
          <a:xfrm>
            <a:off x="1371600" y="5067353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35" name="Text Box 23"/>
          <p:cNvSpPr txBox="1">
            <a:spLocks noChangeArrowheads="1"/>
          </p:cNvSpPr>
          <p:nvPr/>
        </p:nvSpPr>
        <p:spPr bwMode="auto">
          <a:xfrm>
            <a:off x="1447800" y="3993957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36" name="Text Box 18"/>
          <p:cNvSpPr txBox="1">
            <a:spLocks noChangeArrowheads="1"/>
          </p:cNvSpPr>
          <p:nvPr/>
        </p:nvSpPr>
        <p:spPr bwMode="auto">
          <a:xfrm>
            <a:off x="3124200" y="5295953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137" name="Text Box 18"/>
          <p:cNvSpPr txBox="1">
            <a:spLocks noChangeArrowheads="1"/>
          </p:cNvSpPr>
          <p:nvPr/>
        </p:nvSpPr>
        <p:spPr bwMode="auto">
          <a:xfrm>
            <a:off x="2438400" y="5295953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138" name="Text Box 18"/>
          <p:cNvSpPr txBox="1">
            <a:spLocks noChangeArrowheads="1"/>
          </p:cNvSpPr>
          <p:nvPr/>
        </p:nvSpPr>
        <p:spPr bwMode="auto">
          <a:xfrm>
            <a:off x="1905000" y="4860566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139" name="Text Box 18"/>
          <p:cNvSpPr txBox="1">
            <a:spLocks noChangeArrowheads="1"/>
          </p:cNvSpPr>
          <p:nvPr/>
        </p:nvSpPr>
        <p:spPr bwMode="auto">
          <a:xfrm>
            <a:off x="3581400" y="4121396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>
                <a:solidFill>
                  <a:srgbClr val="0070C0"/>
                </a:solidFill>
              </a:rPr>
              <a:t>z</a:t>
            </a:r>
          </a:p>
        </p:txBody>
      </p:sp>
      <p:sp>
        <p:nvSpPr>
          <p:cNvPr id="140" name="Text Box 18"/>
          <p:cNvSpPr txBox="1">
            <a:spLocks noChangeArrowheads="1"/>
          </p:cNvSpPr>
          <p:nvPr/>
        </p:nvSpPr>
        <p:spPr bwMode="auto">
          <a:xfrm>
            <a:off x="3124200" y="3664196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>
                <a:solidFill>
                  <a:srgbClr val="0070C0"/>
                </a:solidFill>
              </a:rPr>
              <a:t>y</a:t>
            </a:r>
          </a:p>
        </p:txBody>
      </p:sp>
      <p:sp>
        <p:nvSpPr>
          <p:cNvPr id="141" name="Text Box 18"/>
          <p:cNvSpPr txBox="1">
            <a:spLocks noChangeArrowheads="1"/>
          </p:cNvSpPr>
          <p:nvPr/>
        </p:nvSpPr>
        <p:spPr bwMode="auto">
          <a:xfrm>
            <a:off x="1905000" y="4121396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142" name="直接箭头连接符 141"/>
          <p:cNvCxnSpPr>
            <a:endCxn id="121" idx="1"/>
          </p:cNvCxnSpPr>
          <p:nvPr/>
        </p:nvCxnSpPr>
        <p:spPr bwMode="auto">
          <a:xfrm>
            <a:off x="1447800" y="3200400"/>
            <a:ext cx="685800" cy="376925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3" name="直接箭头连接符 142"/>
          <p:cNvCxnSpPr/>
          <p:nvPr/>
        </p:nvCxnSpPr>
        <p:spPr bwMode="auto">
          <a:xfrm rot="10800000" flipV="1">
            <a:off x="3733800" y="3130796"/>
            <a:ext cx="838200" cy="3810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8" name="Text Box 28"/>
          <p:cNvSpPr txBox="1">
            <a:spLocks noChangeArrowheads="1"/>
          </p:cNvSpPr>
          <p:nvPr/>
        </p:nvSpPr>
        <p:spPr bwMode="auto">
          <a:xfrm>
            <a:off x="228600" y="4191000"/>
            <a:ext cx="9906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C00000"/>
                </a:solidFill>
              </a:rPr>
              <a:t>队尾</a:t>
            </a:r>
            <a:endParaRPr lang="en-US" altLang="zh-CN" dirty="0">
              <a:solidFill>
                <a:srgbClr val="C00000"/>
              </a:solidFill>
            </a:endParaRPr>
          </a:p>
        </p:txBody>
      </p:sp>
      <p:cxnSp>
        <p:nvCxnSpPr>
          <p:cNvPr id="149" name="直接箭头连接符 148"/>
          <p:cNvCxnSpPr/>
          <p:nvPr/>
        </p:nvCxnSpPr>
        <p:spPr bwMode="auto">
          <a:xfrm>
            <a:off x="990600" y="4419600"/>
            <a:ext cx="533400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 Box 28"/>
          <p:cNvSpPr txBox="1">
            <a:spLocks noChangeArrowheads="1"/>
          </p:cNvSpPr>
          <p:nvPr/>
        </p:nvSpPr>
        <p:spPr bwMode="auto">
          <a:xfrm>
            <a:off x="5943600" y="3048000"/>
            <a:ext cx="3200400" cy="182357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sz="3000" dirty="0"/>
              <a:t>循环队列，总有</a:t>
            </a:r>
            <a:r>
              <a:rPr lang="en-US" altLang="zh-CN" sz="3000" dirty="0"/>
              <a:t>1</a:t>
            </a:r>
            <a:r>
              <a:rPr lang="zh-CN" altLang="en-US" sz="3000" dirty="0"/>
              <a:t>个空闲单元，</a:t>
            </a:r>
            <a:endParaRPr lang="en-US" altLang="zh-CN" sz="3000" dirty="0"/>
          </a:p>
          <a:p>
            <a:pPr>
              <a:spcBef>
                <a:spcPts val="0"/>
              </a:spcBef>
              <a:buNone/>
            </a:pPr>
            <a:r>
              <a:rPr lang="zh-CN" altLang="en-US" sz="3000" dirty="0"/>
              <a:t>下标为</a:t>
            </a:r>
            <a:r>
              <a:rPr lang="en-US" altLang="zh-CN" sz="3000" dirty="0" err="1"/>
              <a:t>paq</a:t>
            </a:r>
            <a:r>
              <a:rPr lang="en-US" altLang="zh-CN" sz="3000" dirty="0"/>
              <a:t>-&gt;r</a:t>
            </a:r>
            <a:r>
              <a:rPr lang="zh-CN" altLang="en-US" sz="3000" dirty="0"/>
              <a:t>；</a:t>
            </a:r>
            <a:endParaRPr lang="en-US" altLang="zh-CN" sz="3000" dirty="0">
              <a:solidFill>
                <a:srgbClr val="003399"/>
              </a:solidFill>
              <a:sym typeface="Wingdings" pitchFamily="2" charset="2"/>
            </a:endParaRPr>
          </a:p>
        </p:txBody>
      </p: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5943600" y="4925705"/>
            <a:ext cx="3200400" cy="124649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3000" dirty="0">
                <a:solidFill>
                  <a:srgbClr val="003399"/>
                </a:solidFill>
                <a:sym typeface="Wingdings" pitchFamily="2" charset="2"/>
              </a:rPr>
              <a:t>空队的条件仍是：</a:t>
            </a:r>
            <a:endParaRPr lang="en-US" altLang="zh-CN" sz="3000" dirty="0">
              <a:solidFill>
                <a:srgbClr val="003399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000" dirty="0" err="1">
                <a:solidFill>
                  <a:srgbClr val="003399"/>
                </a:solidFill>
                <a:sym typeface="Wingdings" pitchFamily="2" charset="2"/>
              </a:rPr>
              <a:t>paq</a:t>
            </a:r>
            <a:r>
              <a:rPr lang="en-US" altLang="zh-CN" sz="3000" dirty="0">
                <a:solidFill>
                  <a:srgbClr val="003399"/>
                </a:solidFill>
                <a:sym typeface="Wingdings" pitchFamily="2" charset="2"/>
              </a:rPr>
              <a:t>-&gt;r==</a:t>
            </a:r>
            <a:r>
              <a:rPr lang="en-US" altLang="zh-CN" sz="3000" dirty="0" err="1">
                <a:solidFill>
                  <a:srgbClr val="003399"/>
                </a:solidFill>
                <a:sym typeface="Wingdings" pitchFamily="2" charset="2"/>
              </a:rPr>
              <a:t>paq</a:t>
            </a:r>
            <a:r>
              <a:rPr lang="en-US" altLang="zh-CN" sz="3000" dirty="0">
                <a:solidFill>
                  <a:srgbClr val="003399"/>
                </a:solidFill>
                <a:sym typeface="Wingdings" pitchFamily="2" charset="2"/>
              </a:rPr>
              <a:t>-&gt;f</a:t>
            </a:r>
            <a:endParaRPr lang="en-US" altLang="zh-CN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 animBg="1"/>
      <p:bldP spid="115" grpId="0"/>
      <p:bldP spid="116" grpId="0"/>
      <p:bldP spid="117" grpId="0" animBg="1"/>
      <p:bldP spid="118" grpId="0" animBg="1"/>
      <p:bldP spid="119" grpId="0"/>
      <p:bldP spid="120" grpId="0"/>
      <p:bldP spid="121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8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4.5.1 </a:t>
            </a:r>
            <a:r>
              <a:rPr lang="zh-CN" altLang="en-US" dirty="0">
                <a:ea typeface="黑体" pitchFamily="2" charset="-122"/>
              </a:rPr>
              <a:t>循环队列运算的实现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410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80000" algn="just">
              <a:spcBef>
                <a:spcPts val="0"/>
              </a:spcBef>
              <a:defRPr/>
            </a:pPr>
            <a:r>
              <a:rPr lang="zh-CN" altLang="en-US" sz="3200" kern="0" dirty="0">
                <a:solidFill>
                  <a:srgbClr val="003399"/>
                </a:solidFill>
              </a:rPr>
              <a:t> 创建空队列</a:t>
            </a:r>
            <a:endParaRPr kumimoji="0" lang="en-GB" altLang="zh-CN" sz="32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PSeqQueue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createEmptyQueue_seq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GB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m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);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 </a:t>
            </a:r>
            <a:r>
              <a:rPr kumimoji="0" lang="en-GB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//</a:t>
            </a:r>
            <a:r>
              <a:rPr kumimoji="0" lang="zh-CN" altLang="en-GB" sz="32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和创建空表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(P33,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算法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2.1)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类似</a:t>
            </a:r>
            <a:r>
              <a:rPr lang="zh-CN" altLang="en-US" sz="3200" kern="0" dirty="0">
                <a:solidFill>
                  <a:srgbClr val="006600"/>
                </a:solidFill>
                <a:latin typeface="+mj-lt"/>
              </a:rPr>
              <a:t>：</a:t>
            </a:r>
            <a:endParaRPr lang="en-US" altLang="zh-CN" sz="3200" kern="0" dirty="0">
              <a:solidFill>
                <a:srgbClr val="006600"/>
              </a:solidFill>
              <a:latin typeface="+mj-lt"/>
            </a:endParaRPr>
          </a:p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  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PSepStack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paq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;</a:t>
            </a:r>
          </a:p>
          <a:p>
            <a:pPr marL="180000" algn="just"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j-lt"/>
              </a:rPr>
              <a:t>   </a:t>
            </a:r>
            <a:r>
              <a:rPr lang="en-US" altLang="zh-CN" sz="3200" kern="0" dirty="0">
                <a:solidFill>
                  <a:srgbClr val="006600"/>
                </a:solidFill>
              </a:rPr>
              <a:t>// (1) </a:t>
            </a:r>
            <a:r>
              <a:rPr lang="zh-CN" altLang="en-US" sz="3200" kern="0" dirty="0">
                <a:solidFill>
                  <a:srgbClr val="006600"/>
                </a:solidFill>
              </a:rPr>
              <a:t>为队结构申请空间；</a:t>
            </a:r>
            <a:endParaRPr lang="en-US" altLang="zh-CN" sz="3200" kern="0" dirty="0">
              <a:solidFill>
                <a:srgbClr val="006600"/>
              </a:solidFill>
            </a:endParaRPr>
          </a:p>
          <a:p>
            <a:pPr marL="180000" algn="just">
              <a:spcBef>
                <a:spcPts val="0"/>
              </a:spcBef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   </a:t>
            </a:r>
            <a:r>
              <a:rPr lang="en-US" altLang="zh-CN" sz="3200" kern="0" dirty="0">
                <a:solidFill>
                  <a:srgbClr val="006600"/>
                </a:solidFill>
              </a:rPr>
              <a:t>// (2) </a:t>
            </a:r>
            <a:r>
              <a:rPr lang="zh-CN" altLang="en-US" sz="3200" kern="0" dirty="0">
                <a:solidFill>
                  <a:srgbClr val="006600"/>
                </a:solidFill>
              </a:rPr>
              <a:t>为队中元素申请</a:t>
            </a:r>
            <a:r>
              <a:rPr lang="en-US" altLang="zh-CN" sz="3200" kern="0" dirty="0">
                <a:solidFill>
                  <a:srgbClr val="006600"/>
                </a:solidFill>
              </a:rPr>
              <a:t>m</a:t>
            </a:r>
            <a:r>
              <a:rPr lang="zh-CN" altLang="en-US" sz="3200" kern="0" dirty="0">
                <a:solidFill>
                  <a:srgbClr val="006600"/>
                </a:solidFill>
              </a:rPr>
              <a:t>个连续空间；</a:t>
            </a:r>
            <a:endParaRPr lang="en-US" altLang="zh-CN" sz="3200" kern="0" dirty="0">
              <a:solidFill>
                <a:srgbClr val="0066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kern="0" dirty="0">
                <a:solidFill>
                  <a:srgbClr val="006600"/>
                </a:solidFill>
              </a:rPr>
              <a:t>    // (3)</a:t>
            </a:r>
            <a:r>
              <a:rPr lang="zh-CN" altLang="en-US" sz="3200" kern="0" dirty="0">
                <a:solidFill>
                  <a:srgbClr val="006600"/>
                </a:solidFill>
              </a:rPr>
              <a:t> 设置</a:t>
            </a:r>
            <a:r>
              <a:rPr lang="en-US" altLang="zh-CN" sz="3200" kern="0" dirty="0">
                <a:solidFill>
                  <a:srgbClr val="006600"/>
                </a:solidFill>
              </a:rPr>
              <a:t>M=m,  </a:t>
            </a:r>
            <a:r>
              <a:rPr lang="en-GB" altLang="zh-CN" sz="3200" kern="0" dirty="0" err="1">
                <a:solidFill>
                  <a:srgbClr val="A50021"/>
                </a:solidFill>
              </a:rPr>
              <a:t>paq</a:t>
            </a:r>
            <a:r>
              <a:rPr lang="en-GB" altLang="zh-CN" sz="3200" kern="0" dirty="0">
                <a:solidFill>
                  <a:srgbClr val="A50021"/>
                </a:solidFill>
              </a:rPr>
              <a:t>-&gt;r=0,  </a:t>
            </a:r>
            <a:r>
              <a:rPr lang="en-GB" altLang="zh-CN" sz="3200" kern="0" dirty="0" err="1">
                <a:solidFill>
                  <a:srgbClr val="A50021"/>
                </a:solidFill>
              </a:rPr>
              <a:t>paq</a:t>
            </a:r>
            <a:r>
              <a:rPr lang="en-GB" altLang="zh-CN" sz="3200" kern="0" dirty="0">
                <a:solidFill>
                  <a:srgbClr val="A50021"/>
                </a:solidFill>
              </a:rPr>
              <a:t>-&gt;f=0,</a:t>
            </a:r>
          </a:p>
          <a:p>
            <a:pPr>
              <a:spcBef>
                <a:spcPts val="0"/>
              </a:spcBef>
              <a:buNone/>
            </a:pPr>
            <a:r>
              <a:rPr lang="en-GB" altLang="zh-CN" sz="3200" kern="0" dirty="0"/>
              <a:t>    return(</a:t>
            </a:r>
            <a:r>
              <a:rPr lang="en-GB" altLang="zh-CN" sz="3200" kern="0" dirty="0" err="1"/>
              <a:t>paq</a:t>
            </a:r>
            <a:r>
              <a:rPr lang="en-GB" altLang="zh-CN" sz="3200" kern="0" dirty="0"/>
              <a:t>);</a:t>
            </a:r>
            <a:r>
              <a:rPr lang="en-US" altLang="zh-CN" sz="3200" kern="0" dirty="0">
                <a:latin typeface="+mj-lt"/>
              </a:rPr>
              <a:t>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180000" marR="0" lvl="0" algn="just" defTabSz="914400" rtl="0" eaLnBrk="1" fontAlgn="base" latinLnBrk="0" hangingPunct="1">
              <a:lnSpc>
                <a:spcPct val="6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4.5.1 </a:t>
            </a:r>
            <a:r>
              <a:rPr lang="zh-CN" altLang="en-US" dirty="0">
                <a:ea typeface="黑体" pitchFamily="2" charset="-122"/>
              </a:rPr>
              <a:t>循环队列运算的实现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296488" y="1295400"/>
            <a:ext cx="8847512" cy="3581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52000" marR="0" lvl="0" algn="just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判断循环队列是否为空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altLang="zh-CN" sz="3200" kern="0" dirty="0">
                <a:latin typeface="+mj-lt"/>
              </a:rPr>
              <a:t>   </a:t>
            </a:r>
            <a:r>
              <a:rPr lang="en-GB" altLang="zh-CN" sz="3200" kern="0" dirty="0" err="1"/>
              <a:t>int</a:t>
            </a:r>
            <a:r>
              <a:rPr lang="en-GB" altLang="zh-CN" sz="3200" kern="0" dirty="0"/>
              <a:t> </a:t>
            </a:r>
            <a:r>
              <a:rPr lang="en-GB" altLang="zh-CN" sz="3200" kern="0" dirty="0" err="1"/>
              <a:t>isEmptyQueue_seq</a:t>
            </a:r>
            <a:r>
              <a:rPr lang="en-GB" altLang="zh-CN" sz="3200" kern="0" dirty="0"/>
              <a:t>(</a:t>
            </a:r>
            <a:r>
              <a:rPr lang="en-GB" altLang="zh-CN" sz="3200" kern="0" dirty="0" err="1"/>
              <a:t>PSeqQueue</a:t>
            </a:r>
            <a:r>
              <a:rPr lang="en-GB" altLang="zh-CN" sz="3200" kern="0" dirty="0"/>
              <a:t> </a:t>
            </a:r>
            <a:r>
              <a:rPr lang="en-GB" altLang="zh-CN" sz="3200" kern="0" dirty="0" err="1"/>
              <a:t>paq</a:t>
            </a:r>
            <a:r>
              <a:rPr lang="en-GB" altLang="zh-CN" sz="3200" kern="0" dirty="0"/>
              <a:t>);</a:t>
            </a:r>
            <a:endParaRPr lang="en-US" altLang="zh-CN" sz="3200" kern="0" dirty="0"/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GB" altLang="zh-CN" sz="3200" kern="0" dirty="0"/>
              <a:t>    {</a:t>
            </a: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GB" altLang="zh-CN" sz="3200" kern="0" dirty="0"/>
              <a:t>       return (</a:t>
            </a:r>
            <a:r>
              <a:rPr lang="en-GB" altLang="zh-CN" sz="3200" kern="0" dirty="0">
                <a:solidFill>
                  <a:srgbClr val="006600"/>
                </a:solidFill>
              </a:rPr>
              <a:t> </a:t>
            </a:r>
            <a:r>
              <a:rPr lang="en-GB" altLang="zh-CN" sz="3200" kern="0" dirty="0">
                <a:solidFill>
                  <a:srgbClr val="003399"/>
                </a:solidFill>
              </a:rPr>
              <a:t>(</a:t>
            </a:r>
            <a:r>
              <a:rPr lang="en-GB" altLang="zh-CN" sz="3200" kern="0" dirty="0" err="1">
                <a:solidFill>
                  <a:srgbClr val="003399"/>
                </a:solidFill>
              </a:rPr>
              <a:t>paq</a:t>
            </a:r>
            <a:r>
              <a:rPr lang="en-GB" altLang="zh-CN" sz="3200" kern="0" dirty="0">
                <a:solidFill>
                  <a:srgbClr val="003399"/>
                </a:solidFill>
              </a:rPr>
              <a:t>-&gt;r+1)%M == </a:t>
            </a:r>
            <a:r>
              <a:rPr lang="en-GB" altLang="zh-CN" sz="3200" kern="0" dirty="0" err="1">
                <a:solidFill>
                  <a:srgbClr val="003399"/>
                </a:solidFill>
              </a:rPr>
              <a:t>paq</a:t>
            </a:r>
            <a:r>
              <a:rPr lang="en-GB" altLang="zh-CN" sz="3200" kern="0" dirty="0">
                <a:solidFill>
                  <a:srgbClr val="003399"/>
                </a:solidFill>
              </a:rPr>
              <a:t> -&gt; f </a:t>
            </a:r>
            <a:r>
              <a:rPr lang="en-GB" altLang="zh-CN" sz="3200" kern="0" dirty="0"/>
              <a:t>);</a:t>
            </a: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zh-CN" altLang="en-GB" sz="3200" kern="0" dirty="0"/>
              <a:t>    };</a:t>
            </a:r>
            <a:endParaRPr lang="zh-CN" altLang="en-US" sz="32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9144000" cy="45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void </a:t>
            </a:r>
            <a:r>
              <a:rPr kumimoji="0" lang="en-GB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enQueue_seq</a:t>
            </a:r>
            <a:r>
              <a:rPr kumimoji="0" lang="en-GB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GB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PSeqQueue</a:t>
            </a:r>
            <a:r>
              <a:rPr kumimoji="0" lang="en-GB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paq</a:t>
            </a:r>
            <a:r>
              <a:rPr kumimoji="0" lang="en-GB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, </a:t>
            </a:r>
            <a:r>
              <a:rPr kumimoji="0" lang="en-GB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DataType</a:t>
            </a:r>
            <a:r>
              <a:rPr kumimoji="0" lang="en-GB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x);</a:t>
            </a:r>
            <a:endParaRPr kumimoji="0" lang="en-US" altLang="zh-CN" sz="3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 if ( (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paq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-&gt;r +1)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%M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==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paq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-&gt;f)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printf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(“Full Queue! \n”);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else</a:t>
            </a:r>
          </a:p>
          <a:p>
            <a:pPr marL="108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{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paq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 -&gt; q[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paq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 -&gt; r ] = x; 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paq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-&gt; r = (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paq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 -&gt; r +1) 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%M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; </a:t>
            </a:r>
            <a:endParaRPr kumimoji="0" lang="en-GB" altLang="zh-CN" sz="32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}</a:t>
            </a:r>
          </a:p>
          <a:p>
            <a:pPr marL="108000" marR="0" lvl="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}</a:t>
            </a: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4.5.1 </a:t>
            </a:r>
            <a:r>
              <a:rPr lang="zh-CN" altLang="en-US" dirty="0">
                <a:ea typeface="黑体" pitchFamily="2" charset="-122"/>
              </a:rPr>
              <a:t>入队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286000" y="5090405"/>
            <a:ext cx="6553200" cy="62459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latin typeface="+mj-lt"/>
              </a:rPr>
              <a:t>//</a:t>
            </a:r>
            <a:r>
              <a:rPr lang="zh-CN" altLang="en-US" sz="3200" dirty="0">
                <a:solidFill>
                  <a:srgbClr val="003399"/>
                </a:solidFill>
                <a:latin typeface="+mj-lt"/>
              </a:rPr>
              <a:t>下标</a:t>
            </a:r>
            <a:r>
              <a:rPr lang="en-US" altLang="zh-CN" sz="3200" dirty="0" err="1">
                <a:solidFill>
                  <a:srgbClr val="003399"/>
                </a:solidFill>
                <a:latin typeface="+mj-lt"/>
              </a:rPr>
              <a:t>r,f</a:t>
            </a:r>
            <a:r>
              <a:rPr lang="zh-CN" altLang="en-US" sz="3200" dirty="0">
                <a:solidFill>
                  <a:srgbClr val="003399"/>
                </a:solidFill>
                <a:latin typeface="+mj-lt"/>
              </a:rPr>
              <a:t>后移</a:t>
            </a:r>
            <a:r>
              <a:rPr lang="en-US" altLang="zh-CN" sz="3200" dirty="0">
                <a:solidFill>
                  <a:srgbClr val="003399"/>
                </a:solidFill>
                <a:latin typeface="+mj-lt"/>
              </a:rPr>
              <a:t>, </a:t>
            </a:r>
            <a:r>
              <a:rPr lang="zh-CN" altLang="en-US" sz="3200" dirty="0">
                <a:solidFill>
                  <a:srgbClr val="003399"/>
                </a:solidFill>
                <a:latin typeface="+mj-lt"/>
              </a:rPr>
              <a:t>或向后看</a:t>
            </a:r>
            <a:r>
              <a:rPr lang="en-US" altLang="zh-CN" sz="3200" dirty="0">
                <a:solidFill>
                  <a:srgbClr val="003399"/>
                </a:solidFill>
                <a:latin typeface="+mj-lt"/>
              </a:rPr>
              <a:t>, </a:t>
            </a:r>
            <a:r>
              <a:rPr lang="zh-CN" altLang="en-US" sz="3200" dirty="0">
                <a:solidFill>
                  <a:srgbClr val="003399"/>
                </a:solidFill>
                <a:latin typeface="+mj-lt"/>
              </a:rPr>
              <a:t>均要</a:t>
            </a:r>
            <a:r>
              <a:rPr lang="en-US" altLang="zh-CN" sz="3200" dirty="0">
                <a:solidFill>
                  <a:srgbClr val="003399"/>
                </a:solidFill>
                <a:latin typeface="+mj-lt"/>
              </a:rPr>
              <a:t>%M</a:t>
            </a:r>
            <a:r>
              <a:rPr lang="zh-CN" altLang="en-US" sz="3200" dirty="0">
                <a:solidFill>
                  <a:srgbClr val="003399"/>
                </a:solidFill>
                <a:latin typeface="+mj-lt"/>
              </a:rPr>
              <a:t>； </a:t>
            </a:r>
            <a:endParaRPr lang="en-US" altLang="zh-CN" sz="3200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82564" y="1981200"/>
            <a:ext cx="110158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9900"/>
                </a:solidFill>
              </a:rPr>
              <a:t>//</a:t>
            </a:r>
            <a:r>
              <a:rPr lang="zh-CN" altLang="en-US" kern="0" dirty="0">
                <a:solidFill>
                  <a:srgbClr val="009900"/>
                </a:solidFill>
              </a:rPr>
              <a:t>判满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544364" y="3733800"/>
            <a:ext cx="2837636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9900"/>
                </a:solidFill>
              </a:rPr>
              <a:t>//</a:t>
            </a:r>
            <a:r>
              <a:rPr lang="zh-CN" altLang="en-US" kern="0" dirty="0">
                <a:solidFill>
                  <a:srgbClr val="009900"/>
                </a:solidFill>
              </a:rPr>
              <a:t>在下标</a:t>
            </a:r>
            <a:r>
              <a:rPr lang="en-US" altLang="zh-CN" kern="0" dirty="0">
                <a:solidFill>
                  <a:srgbClr val="009900"/>
                </a:solidFill>
              </a:rPr>
              <a:t>r</a:t>
            </a:r>
            <a:r>
              <a:rPr lang="zh-CN" altLang="en-US" kern="0" dirty="0">
                <a:solidFill>
                  <a:srgbClr val="009900"/>
                </a:solidFill>
              </a:rPr>
              <a:t>处插入</a:t>
            </a:r>
            <a:r>
              <a:rPr lang="en-US" altLang="zh-CN" kern="0" dirty="0">
                <a:solidFill>
                  <a:srgbClr val="009900"/>
                </a:solidFill>
              </a:rPr>
              <a:t>x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474391" y="4302604"/>
            <a:ext cx="122180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9900"/>
                </a:solidFill>
              </a:rPr>
              <a:t>//r</a:t>
            </a:r>
            <a:r>
              <a:rPr lang="zh-CN" altLang="en-US" kern="0" dirty="0">
                <a:solidFill>
                  <a:srgbClr val="009900"/>
                </a:solidFill>
              </a:rPr>
              <a:t>后移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4.5.1 </a:t>
            </a:r>
            <a:r>
              <a:rPr lang="zh-CN" altLang="en-US" dirty="0">
                <a:ea typeface="黑体" pitchFamily="2" charset="-122"/>
              </a:rPr>
              <a:t>出队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686800" cy="3886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44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void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deQueue_seq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PSeqQueue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paq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);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44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if(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paq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-&gt;f  ==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paq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-&gt;r)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  <a:p>
            <a:pPr marL="144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printf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(“Empty Queue! \n”);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44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else</a:t>
            </a:r>
          </a:p>
          <a:p>
            <a:pPr marL="144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paq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-&gt;f  =(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paq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-&gt;f+1) 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%M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</a:t>
            </a:r>
            <a:r>
              <a:rPr lang="en-GB" altLang="zh-CN" sz="3200" kern="0" dirty="0">
                <a:latin typeface="+mj-lt"/>
              </a:rPr>
              <a:t> </a:t>
            </a:r>
            <a:endParaRPr kumimoji="0" lang="en-GB" altLang="zh-CN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  <a:p>
            <a:pPr marL="144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}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438400" y="4799517"/>
            <a:ext cx="6553200" cy="13726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latin typeface="+mj-lt"/>
              </a:rPr>
              <a:t>//</a:t>
            </a:r>
            <a:r>
              <a:rPr lang="zh-CN" altLang="en-US" sz="3200" dirty="0">
                <a:solidFill>
                  <a:srgbClr val="003399"/>
                </a:solidFill>
                <a:latin typeface="+mj-lt"/>
              </a:rPr>
              <a:t>被</a:t>
            </a:r>
            <a:r>
              <a:rPr lang="en-US" altLang="zh-CN" sz="3200" dirty="0">
                <a:solidFill>
                  <a:srgbClr val="003399"/>
                </a:solidFill>
                <a:latin typeface="+mj-lt"/>
              </a:rPr>
              <a:t>f</a:t>
            </a:r>
            <a:r>
              <a:rPr lang="zh-CN" altLang="en-US" sz="3200" dirty="0">
                <a:solidFill>
                  <a:srgbClr val="003399"/>
                </a:solidFill>
                <a:latin typeface="+mj-lt"/>
              </a:rPr>
              <a:t>遗忘的数据仍在原位置</a:t>
            </a:r>
            <a:r>
              <a:rPr lang="en-US" altLang="zh-CN" sz="3200" dirty="0">
                <a:solidFill>
                  <a:srgbClr val="003399"/>
                </a:solidFill>
                <a:latin typeface="+mj-lt"/>
              </a:rPr>
              <a:t>,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>
                <a:solidFill>
                  <a:srgbClr val="003399"/>
                </a:solidFill>
                <a:latin typeface="+mj-lt"/>
              </a:rPr>
              <a:t>  新元素入队放到该位置</a:t>
            </a:r>
            <a:r>
              <a:rPr lang="en-US" altLang="zh-CN" sz="3200" dirty="0">
                <a:solidFill>
                  <a:srgbClr val="003399"/>
                </a:solidFill>
                <a:latin typeface="+mj-lt"/>
              </a:rPr>
              <a:t>, </a:t>
            </a:r>
            <a:r>
              <a:rPr lang="zh-CN" altLang="en-US" sz="3200" dirty="0">
                <a:solidFill>
                  <a:srgbClr val="003399"/>
                </a:solidFill>
                <a:latin typeface="+mj-lt"/>
              </a:rPr>
              <a:t>才被覆盖； </a:t>
            </a:r>
            <a:endParaRPr lang="en-US" altLang="zh-CN" sz="3200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1600" y="2057400"/>
            <a:ext cx="110158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9900"/>
                </a:solidFill>
              </a:rPr>
              <a:t>//</a:t>
            </a:r>
            <a:r>
              <a:rPr lang="zh-CN" altLang="en-US" kern="0" dirty="0">
                <a:solidFill>
                  <a:srgbClr val="009900"/>
                </a:solidFill>
              </a:rPr>
              <a:t>判空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019800" y="3921604"/>
            <a:ext cx="2836033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9900"/>
                </a:solidFill>
              </a:rPr>
              <a:t>//f</a:t>
            </a:r>
            <a:r>
              <a:rPr lang="zh-CN" altLang="en-US" kern="0" dirty="0">
                <a:solidFill>
                  <a:srgbClr val="009900"/>
                </a:solidFill>
              </a:rPr>
              <a:t>后移</a:t>
            </a:r>
            <a:r>
              <a:rPr lang="en-US" altLang="zh-CN" kern="0" dirty="0">
                <a:solidFill>
                  <a:srgbClr val="009900"/>
                </a:solidFill>
              </a:rPr>
              <a:t>, </a:t>
            </a:r>
            <a:r>
              <a:rPr lang="zh-CN" altLang="en-US" kern="0" dirty="0">
                <a:solidFill>
                  <a:srgbClr val="009900"/>
                </a:solidFill>
              </a:rPr>
              <a:t>忘记过去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4.5.1 </a:t>
            </a:r>
            <a:r>
              <a:rPr lang="zh-CN" altLang="en-US" dirty="0">
                <a:ea typeface="黑体" pitchFamily="2" charset="-122"/>
              </a:rPr>
              <a:t>取队头元素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534400" cy="4876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DataType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frontQueue_seq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PSeqQueue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paq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);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 if (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paq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-&gt;f  ==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paq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-&gt;r)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printf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(“Empty Queue! \n”);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else</a:t>
            </a: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return(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paq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-&gt;q[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paq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 f ]);     </a:t>
            </a:r>
          </a:p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5375416" y="2057400"/>
            <a:ext cx="155878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9900"/>
                </a:solidFill>
              </a:rPr>
              <a:t>//</a:t>
            </a:r>
            <a:r>
              <a:rPr lang="zh-CN" altLang="en-US" kern="0" dirty="0">
                <a:solidFill>
                  <a:srgbClr val="009900"/>
                </a:solidFill>
              </a:rPr>
              <a:t>判空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943600" y="4114800"/>
            <a:ext cx="2590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>
                <a:solidFill>
                  <a:srgbClr val="009900"/>
                </a:solidFill>
              </a:rPr>
              <a:t>//</a:t>
            </a:r>
            <a:r>
              <a:rPr lang="zh-CN" altLang="en-US" kern="0" dirty="0">
                <a:solidFill>
                  <a:srgbClr val="009900"/>
                </a:solidFill>
              </a:rPr>
              <a:t>返回队头</a:t>
            </a:r>
            <a:endParaRPr lang="en-US" altLang="zh-CN" kern="0" dirty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4.5 </a:t>
            </a:r>
            <a:r>
              <a:rPr lang="zh-CN" altLang="en-US" dirty="0">
                <a:ea typeface="黑体" pitchFamily="2" charset="-122"/>
              </a:rPr>
              <a:t>队列的实现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 bwMode="auto">
          <a:xfrm>
            <a:off x="838200" y="1600200"/>
            <a:ext cx="8077200" cy="2057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3200" kern="0" dirty="0">
                <a:latin typeface="+mn-lt"/>
              </a:rPr>
              <a:t> 顺序表示</a:t>
            </a:r>
            <a:endParaRPr lang="en-US" altLang="zh-CN" sz="3200" kern="0" dirty="0">
              <a:latin typeface="+mn-lt"/>
            </a:endParaRPr>
          </a:p>
          <a:p>
            <a:pPr marL="180000">
              <a:lnSpc>
                <a:spcPct val="160000"/>
              </a:lnSpc>
              <a:spcBef>
                <a:spcPct val="20000"/>
              </a:spcBef>
              <a:defRPr/>
            </a:pPr>
            <a:r>
              <a:rPr lang="zh-CN" altLang="en-US" sz="3200" kern="0" dirty="0"/>
              <a:t> 链接表示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4530</TotalTime>
  <Words>10433</Words>
  <Application>Microsoft Office PowerPoint</Application>
  <PresentationFormat>全屏显示(4:3)</PresentationFormat>
  <Paragraphs>1643</Paragraphs>
  <Slides>152</Slides>
  <Notes>35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152</vt:i4>
      </vt:variant>
    </vt:vector>
  </HeadingPairs>
  <TitlesOfParts>
    <vt:vector size="160" baseType="lpstr">
      <vt:lpstr>等线</vt:lpstr>
      <vt:lpstr>黑体</vt:lpstr>
      <vt:lpstr>宋体</vt:lpstr>
      <vt:lpstr>Arial</vt:lpstr>
      <vt:lpstr>Times New Roman</vt:lpstr>
      <vt:lpstr>Wingdings</vt:lpstr>
      <vt:lpstr>默认设计模板</vt:lpstr>
      <vt:lpstr>Equation</vt:lpstr>
      <vt:lpstr>PowerPoint 演示文稿</vt:lpstr>
      <vt:lpstr>回顾</vt:lpstr>
      <vt:lpstr>4.1 栈的定义</vt:lpstr>
      <vt:lpstr>4.1 栈的特点</vt:lpstr>
      <vt:lpstr>4.1 栈的抽象数据类型</vt:lpstr>
      <vt:lpstr>4.2 栈的实现</vt:lpstr>
      <vt:lpstr>4.2.1 栈的顺序表示</vt:lpstr>
      <vt:lpstr>4.2.1 栈的顺序表示</vt:lpstr>
      <vt:lpstr>PowerPoint 演示文稿</vt:lpstr>
      <vt:lpstr>4.2.1 栈的顺序表示</vt:lpstr>
      <vt:lpstr>4.2.1 栈的顺序表示</vt:lpstr>
      <vt:lpstr>4.2.1 顺序栈基本运算的实现</vt:lpstr>
      <vt:lpstr>4.2.1 顺序栈基本运算的实现</vt:lpstr>
      <vt:lpstr>4.2.1 顺序栈的进栈(push, 压栈)</vt:lpstr>
      <vt:lpstr>4.2.1 顺序栈的出栈(pop)运算</vt:lpstr>
      <vt:lpstr>4.2.1 在顺序栈中取栈顶元素</vt:lpstr>
      <vt:lpstr>顺序栈的共享技术(补充)</vt:lpstr>
      <vt:lpstr>顺序栈的共享技术</vt:lpstr>
      <vt:lpstr>顺序栈的共享技术</vt:lpstr>
      <vt:lpstr>共享栈操作1：建空栈</vt:lpstr>
      <vt:lpstr>共享栈操作2：进栈</vt:lpstr>
      <vt:lpstr>共享栈操作3：退栈</vt:lpstr>
      <vt:lpstr>4.2 栈的实现</vt:lpstr>
      <vt:lpstr>4.2.2 栈的链接表示</vt:lpstr>
      <vt:lpstr>4.2.2 栈的链接表示</vt:lpstr>
      <vt:lpstr>4.2.2 栈的链接表示</vt:lpstr>
      <vt:lpstr>1. 建空的链栈</vt:lpstr>
      <vt:lpstr>2. 判断链栈是否为空</vt:lpstr>
      <vt:lpstr>3. 链栈的进栈(push)</vt:lpstr>
      <vt:lpstr>4. 链栈的出栈(pop)</vt:lpstr>
      <vt:lpstr>5. 取栈顶元素</vt:lpstr>
      <vt:lpstr>4.3 栈的应用</vt:lpstr>
      <vt:lpstr>1. 栈与数制转换</vt:lpstr>
      <vt:lpstr>1. 栈与数制转换</vt:lpstr>
      <vt:lpstr>2. 栈与括号匹配(纠错)</vt:lpstr>
      <vt:lpstr>2. 栈与括号匹配(纠错)</vt:lpstr>
      <vt:lpstr>PowerPoint 演示文稿</vt:lpstr>
      <vt:lpstr>PowerPoint 演示文稿</vt:lpstr>
      <vt:lpstr>3. 栈与表达式计算</vt:lpstr>
      <vt:lpstr>操作符优先级表</vt:lpstr>
      <vt:lpstr>PowerPoint 演示文稿</vt:lpstr>
      <vt:lpstr>PowerPoint 演示文稿</vt:lpstr>
      <vt:lpstr>PowerPoint 演示文稿</vt:lpstr>
      <vt:lpstr>回顾</vt:lpstr>
      <vt:lpstr>栈的应用</vt:lpstr>
      <vt:lpstr>递归</vt:lpstr>
      <vt:lpstr>递归</vt:lpstr>
      <vt:lpstr>递归</vt:lpstr>
      <vt:lpstr>递归</vt:lpstr>
      <vt:lpstr>例1：阶乘问题</vt:lpstr>
      <vt:lpstr>例1：阶乘问题</vt:lpstr>
      <vt:lpstr>例2：Hanoi塔问题</vt:lpstr>
      <vt:lpstr>例2：Hanoi塔问题</vt:lpstr>
      <vt:lpstr>例2：Hanoi塔问题</vt:lpstr>
      <vt:lpstr>PowerPoint 演示文稿</vt:lpstr>
      <vt:lpstr>例2：Hanoi塔问题</vt:lpstr>
      <vt:lpstr>例：3个圆盘的Hanoi塔移动过程</vt:lpstr>
      <vt:lpstr>PowerPoint 演示文稿</vt:lpstr>
      <vt:lpstr>PowerPoint 演示文稿</vt:lpstr>
      <vt:lpstr>栈的应用</vt:lpstr>
      <vt:lpstr>迷宫问题</vt:lpstr>
      <vt:lpstr>PowerPoint 演示文稿</vt:lpstr>
      <vt:lpstr>求解迷宫问题的思路</vt:lpstr>
      <vt:lpstr>求解迷宫问题的思路</vt:lpstr>
      <vt:lpstr>迷宫问题的表示</vt:lpstr>
      <vt:lpstr>PowerPoint 演示文稿</vt:lpstr>
      <vt:lpstr>PowerPoint 演示文稿</vt:lpstr>
      <vt:lpstr>PowerPoint 演示文稿</vt:lpstr>
      <vt:lpstr>程     序</vt:lpstr>
      <vt:lpstr>函数原型</vt:lpstr>
      <vt:lpstr>类型定义与声明</vt:lpstr>
      <vt:lpstr>入口访问并初始化堆栈</vt:lpstr>
      <vt:lpstr>出栈，并做好各个方向的试探准备</vt:lpstr>
      <vt:lpstr>找到出口的后继处理</vt:lpstr>
      <vt:lpstr>如果遇到没有访问过的点</vt:lpstr>
      <vt:lpstr>若遇到墙或且已经访问过的点</vt:lpstr>
      <vt:lpstr>本讲重点</vt:lpstr>
      <vt:lpstr>PowerPoint 演示文稿</vt:lpstr>
      <vt:lpstr>PowerPoint 演示文稿</vt:lpstr>
      <vt:lpstr>回顾</vt:lpstr>
      <vt:lpstr>4.4 队列的基本概念</vt:lpstr>
      <vt:lpstr>PowerPoint 演示文稿</vt:lpstr>
      <vt:lpstr>4.1 队列的抽象数据类型</vt:lpstr>
      <vt:lpstr>4.5 队列的实现</vt:lpstr>
      <vt:lpstr>4.5.1 队列的顺序表示</vt:lpstr>
      <vt:lpstr>PowerPoint 演示文稿</vt:lpstr>
      <vt:lpstr>PowerPoint 演示文稿</vt:lpstr>
      <vt:lpstr>4.5.1 顺序队列的溢出</vt:lpstr>
      <vt:lpstr>PowerPoint 演示文稿</vt:lpstr>
      <vt:lpstr>4.5.1 顺序队列的假溢出</vt:lpstr>
      <vt:lpstr>4.5.1 环形队列</vt:lpstr>
      <vt:lpstr>PowerPoint 演示文稿</vt:lpstr>
      <vt:lpstr>PowerPoint 演示文稿</vt:lpstr>
      <vt:lpstr>4.5.1 循环队列运算的实现</vt:lpstr>
      <vt:lpstr>4.5.1 循环队列运算的实现</vt:lpstr>
      <vt:lpstr>4.5.1 入队</vt:lpstr>
      <vt:lpstr>4.5.1 出队</vt:lpstr>
      <vt:lpstr>4.5.1 取队头元素</vt:lpstr>
      <vt:lpstr>4.5 队列的实现</vt:lpstr>
      <vt:lpstr>4.5.2 链接队列的存储结构</vt:lpstr>
      <vt:lpstr>4.5.2 链接队列的存储结构</vt:lpstr>
      <vt:lpstr>PowerPoint 演示文稿</vt:lpstr>
      <vt:lpstr>1. 创建空的链接队列</vt:lpstr>
      <vt:lpstr>2. 判链接队列是否为空</vt:lpstr>
      <vt:lpstr>3.链接队列的入队：队尾插入</vt:lpstr>
      <vt:lpstr>4.链接队列的出队：删除队头</vt:lpstr>
      <vt:lpstr>5. 取队头元素</vt:lpstr>
      <vt:lpstr>队列的应用 — 打印杨辉三角形</vt:lpstr>
      <vt:lpstr>队列的应用—打印杨辉三角形</vt:lpstr>
      <vt:lpstr>队列的应用—打印杨辉三角形</vt:lpstr>
      <vt:lpstr>PowerPoint 演示文稿</vt:lpstr>
      <vt:lpstr>PowerPoint 演示文稿</vt:lpstr>
      <vt:lpstr>队列的应用—打印杨辉三角形</vt:lpstr>
      <vt:lpstr>PowerPoint 演示文稿</vt:lpstr>
      <vt:lpstr>PowerPoint 演示文稿</vt:lpstr>
      <vt:lpstr>第4章 作业</vt:lpstr>
      <vt:lpstr>PowerPoint 演示文稿</vt:lpstr>
      <vt:lpstr>回顾</vt:lpstr>
      <vt:lpstr>PowerPoint 演示文稿</vt:lpstr>
      <vt:lpstr>1. 农夫过河问题</vt:lpstr>
      <vt:lpstr>1. 农夫过河问题</vt:lpstr>
      <vt:lpstr>1. 农夫过河问题</vt:lpstr>
      <vt:lpstr>1. 农夫过河问题</vt:lpstr>
      <vt:lpstr>PowerPoint 演示文稿</vt:lpstr>
      <vt:lpstr>2. 方案1</vt:lpstr>
      <vt:lpstr>2.  方案2</vt:lpstr>
      <vt:lpstr>PowerPoint 演示文稿</vt:lpstr>
      <vt:lpstr>3. 状态的描述</vt:lpstr>
      <vt:lpstr>初始状态—全部在南岸</vt:lpstr>
      <vt:lpstr>1) 带羊到北岸</vt:lpstr>
      <vt:lpstr>2) 空手回南岸</vt:lpstr>
      <vt:lpstr>3) 带菜到北岸</vt:lpstr>
      <vt:lpstr>4) 带羊回南岸</vt:lpstr>
      <vt:lpstr>5) 带狼到北岸</vt:lpstr>
      <vt:lpstr>6) 空手回南岸</vt:lpstr>
      <vt:lpstr>7) 带羊到北岸</vt:lpstr>
      <vt:lpstr>PowerPoint 演示文稿</vt:lpstr>
      <vt:lpstr>判断状态的安全性</vt:lpstr>
      <vt:lpstr>个体位置的提取</vt:lpstr>
      <vt:lpstr>比较个体位置判断状态的安全性</vt:lpstr>
      <vt:lpstr>PowerPoint 演示文稿</vt:lpstr>
      <vt:lpstr>状态变化的合法性</vt:lpstr>
      <vt:lpstr>记录状态使用情况的数组: route</vt:lpstr>
      <vt:lpstr>记录状态使用情况的数组: route</vt:lpstr>
      <vt:lpstr>基于队列的广度优先搜索</vt:lpstr>
      <vt:lpstr>PowerPoint 演示文稿</vt:lpstr>
      <vt:lpstr>基于队列的广度优先搜索</vt:lpstr>
      <vt:lpstr>PowerPoint 演示文稿</vt:lpstr>
      <vt:lpstr>PowerPoint 演示文稿</vt:lpstr>
      <vt:lpstr>PowerPoint 演示文稿</vt:lpstr>
      <vt:lpstr>PowerPoint 演示文稿</vt:lpstr>
      <vt:lpstr>基于栈的深度优先搜索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沛</cp:lastModifiedBy>
  <cp:revision>725</cp:revision>
  <cp:lastPrinted>1601-01-01T00:00:00Z</cp:lastPrinted>
  <dcterms:created xsi:type="dcterms:W3CDTF">1601-01-01T00:00:00Z</dcterms:created>
  <dcterms:modified xsi:type="dcterms:W3CDTF">2021-04-28T10:12:26Z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